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1"/>
  </p:sldMasterIdLst>
  <p:notesMasterIdLst>
    <p:notesMasterId r:id="rId33"/>
  </p:notesMasterIdLst>
  <p:sldIdLst>
    <p:sldId id="256" r:id="rId2"/>
    <p:sldId id="364" r:id="rId3"/>
    <p:sldId id="1229" r:id="rId4"/>
    <p:sldId id="1005" r:id="rId5"/>
    <p:sldId id="1002" r:id="rId6"/>
    <p:sldId id="1199" r:id="rId7"/>
    <p:sldId id="1215" r:id="rId8"/>
    <p:sldId id="258" r:id="rId9"/>
    <p:sldId id="1213" r:id="rId10"/>
    <p:sldId id="1227" r:id="rId11"/>
    <p:sldId id="1214" r:id="rId12"/>
    <p:sldId id="1228" r:id="rId13"/>
    <p:sldId id="263" r:id="rId14"/>
    <p:sldId id="1208" r:id="rId15"/>
    <p:sldId id="1007" r:id="rId16"/>
    <p:sldId id="1186" r:id="rId17"/>
    <p:sldId id="279" r:id="rId18"/>
    <p:sldId id="1196" r:id="rId19"/>
    <p:sldId id="1226" r:id="rId20"/>
    <p:sldId id="1217" r:id="rId21"/>
    <p:sldId id="1201" r:id="rId22"/>
    <p:sldId id="1219" r:id="rId23"/>
    <p:sldId id="1221" r:id="rId24"/>
    <p:sldId id="1203" r:id="rId25"/>
    <p:sldId id="1220" r:id="rId26"/>
    <p:sldId id="1222" r:id="rId27"/>
    <p:sldId id="1223" r:id="rId28"/>
    <p:sldId id="1224" r:id="rId29"/>
    <p:sldId id="1207" r:id="rId30"/>
    <p:sldId id="1209" r:id="rId31"/>
    <p:sldId id="1230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/>
    <p:restoredTop sz="96197"/>
  </p:normalViewPr>
  <p:slideViewPr>
    <p:cSldViewPr snapToGrid="0" snapToObjects="1">
      <p:cViewPr varScale="1">
        <p:scale>
          <a:sx n="118" d="100"/>
          <a:sy n="118" d="100"/>
        </p:scale>
        <p:origin x="240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Feuil1!$B$2:$B$24</c:f>
              <c:numCache>
                <c:formatCode>General</c:formatCode>
                <c:ptCount val="23"/>
                <c:pt idx="0">
                  <c:v>5</c:v>
                </c:pt>
                <c:pt idx="1">
                  <c:v>13</c:v>
                </c:pt>
                <c:pt idx="2">
                  <c:v>25</c:v>
                </c:pt>
                <c:pt idx="3">
                  <c:v>100</c:v>
                </c:pt>
                <c:pt idx="4">
                  <c:v>70</c:v>
                </c:pt>
                <c:pt idx="5">
                  <c:v>50</c:v>
                </c:pt>
                <c:pt idx="6">
                  <c:v>30</c:v>
                </c:pt>
                <c:pt idx="7">
                  <c:v>15</c:v>
                </c:pt>
                <c:pt idx="8">
                  <c:v>10</c:v>
                </c:pt>
                <c:pt idx="9">
                  <c:v>5</c:v>
                </c:pt>
                <c:pt idx="10">
                  <c:v>5</c:v>
                </c:pt>
                <c:pt idx="11">
                  <c:v>15</c:v>
                </c:pt>
                <c:pt idx="12">
                  <c:v>190</c:v>
                </c:pt>
                <c:pt idx="13">
                  <c:v>207</c:v>
                </c:pt>
                <c:pt idx="14">
                  <c:v>205</c:v>
                </c:pt>
                <c:pt idx="15">
                  <c:v>185</c:v>
                </c:pt>
                <c:pt idx="16">
                  <c:v>165</c:v>
                </c:pt>
                <c:pt idx="17">
                  <c:v>145</c:v>
                </c:pt>
                <c:pt idx="18">
                  <c:v>143</c:v>
                </c:pt>
                <c:pt idx="19">
                  <c:v>141</c:v>
                </c:pt>
                <c:pt idx="20">
                  <c:v>138</c:v>
                </c:pt>
                <c:pt idx="21">
                  <c:v>135</c:v>
                </c:pt>
                <c:pt idx="22">
                  <c:v>130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7F4-43D8-B106-63E4834FD46B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IC-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Feuil1!$C$2:$C$24</c:f>
              <c:numCache>
                <c:formatCode>General</c:formatCode>
                <c:ptCount val="23"/>
                <c:pt idx="0">
                  <c:v>4.5</c:v>
                </c:pt>
                <c:pt idx="1">
                  <c:v>11.7</c:v>
                </c:pt>
                <c:pt idx="2">
                  <c:v>22.5</c:v>
                </c:pt>
                <c:pt idx="3">
                  <c:v>90</c:v>
                </c:pt>
                <c:pt idx="4">
                  <c:v>63</c:v>
                </c:pt>
                <c:pt idx="5">
                  <c:v>45</c:v>
                </c:pt>
                <c:pt idx="6">
                  <c:v>27</c:v>
                </c:pt>
                <c:pt idx="7">
                  <c:v>13.5</c:v>
                </c:pt>
                <c:pt idx="8">
                  <c:v>9</c:v>
                </c:pt>
                <c:pt idx="9">
                  <c:v>4.5</c:v>
                </c:pt>
                <c:pt idx="10">
                  <c:v>4.5</c:v>
                </c:pt>
                <c:pt idx="11">
                  <c:v>13.5</c:v>
                </c:pt>
                <c:pt idx="12">
                  <c:v>171</c:v>
                </c:pt>
                <c:pt idx="13">
                  <c:v>186.3</c:v>
                </c:pt>
                <c:pt idx="14">
                  <c:v>184.5</c:v>
                </c:pt>
                <c:pt idx="15">
                  <c:v>166.5</c:v>
                </c:pt>
                <c:pt idx="16">
                  <c:v>148.5</c:v>
                </c:pt>
                <c:pt idx="17">
                  <c:v>130.5</c:v>
                </c:pt>
                <c:pt idx="18">
                  <c:v>128.69999999999999</c:v>
                </c:pt>
                <c:pt idx="19">
                  <c:v>126.9</c:v>
                </c:pt>
                <c:pt idx="20">
                  <c:v>124.2</c:v>
                </c:pt>
                <c:pt idx="21">
                  <c:v>121.5</c:v>
                </c:pt>
                <c:pt idx="22">
                  <c:v>117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07F4-43D8-B106-63E4834FD46B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IC+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Feuil1!$D$2:$D$24</c:f>
              <c:numCache>
                <c:formatCode>General</c:formatCode>
                <c:ptCount val="23"/>
                <c:pt idx="0">
                  <c:v>5.5</c:v>
                </c:pt>
                <c:pt idx="1">
                  <c:v>14.3</c:v>
                </c:pt>
                <c:pt idx="2">
                  <c:v>27.5</c:v>
                </c:pt>
                <c:pt idx="3">
                  <c:v>110</c:v>
                </c:pt>
                <c:pt idx="4">
                  <c:v>77</c:v>
                </c:pt>
                <c:pt idx="5">
                  <c:v>55</c:v>
                </c:pt>
                <c:pt idx="6">
                  <c:v>33</c:v>
                </c:pt>
                <c:pt idx="7">
                  <c:v>16.5</c:v>
                </c:pt>
                <c:pt idx="8">
                  <c:v>11</c:v>
                </c:pt>
                <c:pt idx="9">
                  <c:v>5.5</c:v>
                </c:pt>
                <c:pt idx="10">
                  <c:v>5.5</c:v>
                </c:pt>
                <c:pt idx="11">
                  <c:v>16.5</c:v>
                </c:pt>
                <c:pt idx="12">
                  <c:v>209</c:v>
                </c:pt>
                <c:pt idx="13">
                  <c:v>227.7</c:v>
                </c:pt>
                <c:pt idx="14">
                  <c:v>225.5</c:v>
                </c:pt>
                <c:pt idx="15">
                  <c:v>203.5</c:v>
                </c:pt>
                <c:pt idx="16">
                  <c:v>181.5</c:v>
                </c:pt>
                <c:pt idx="17">
                  <c:v>159.5</c:v>
                </c:pt>
                <c:pt idx="18">
                  <c:v>157.30000000000001</c:v>
                </c:pt>
                <c:pt idx="19">
                  <c:v>155.1</c:v>
                </c:pt>
                <c:pt idx="20">
                  <c:v>151.80000000000001</c:v>
                </c:pt>
                <c:pt idx="21">
                  <c:v>148.5</c:v>
                </c:pt>
                <c:pt idx="22">
                  <c:v>143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07F4-43D8-B106-63E4834FD4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80018719"/>
        <c:axId val="1180016639"/>
      </c:lineChart>
      <c:catAx>
        <c:axId val="1180018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180016639"/>
        <c:crosses val="autoZero"/>
        <c:auto val="1"/>
        <c:lblAlgn val="ctr"/>
        <c:lblOffset val="100"/>
        <c:noMultiLvlLbl val="0"/>
      </c:catAx>
      <c:valAx>
        <c:axId val="1180016639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80018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Feuil1!$B$2:$B$24</c:f>
              <c:numCache>
                <c:formatCode>General</c:formatCode>
                <c:ptCount val="23"/>
                <c:pt idx="0">
                  <c:v>5</c:v>
                </c:pt>
                <c:pt idx="1">
                  <c:v>13</c:v>
                </c:pt>
                <c:pt idx="2">
                  <c:v>25</c:v>
                </c:pt>
                <c:pt idx="3">
                  <c:v>100</c:v>
                </c:pt>
                <c:pt idx="4">
                  <c:v>70</c:v>
                </c:pt>
                <c:pt idx="5">
                  <c:v>50</c:v>
                </c:pt>
                <c:pt idx="6">
                  <c:v>30</c:v>
                </c:pt>
                <c:pt idx="7">
                  <c:v>15</c:v>
                </c:pt>
                <c:pt idx="8">
                  <c:v>10</c:v>
                </c:pt>
                <c:pt idx="9">
                  <c:v>5</c:v>
                </c:pt>
                <c:pt idx="10">
                  <c:v>5</c:v>
                </c:pt>
                <c:pt idx="11">
                  <c:v>15</c:v>
                </c:pt>
                <c:pt idx="12">
                  <c:v>190</c:v>
                </c:pt>
                <c:pt idx="13">
                  <c:v>207</c:v>
                </c:pt>
                <c:pt idx="14">
                  <c:v>205</c:v>
                </c:pt>
                <c:pt idx="15">
                  <c:v>185</c:v>
                </c:pt>
                <c:pt idx="16">
                  <c:v>165</c:v>
                </c:pt>
                <c:pt idx="17">
                  <c:v>145</c:v>
                </c:pt>
                <c:pt idx="18">
                  <c:v>143</c:v>
                </c:pt>
                <c:pt idx="19">
                  <c:v>141</c:v>
                </c:pt>
                <c:pt idx="20">
                  <c:v>138</c:v>
                </c:pt>
                <c:pt idx="21">
                  <c:v>135</c:v>
                </c:pt>
                <c:pt idx="22">
                  <c:v>130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7F4-43D8-B106-63E4834FD46B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IC-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Feuil1!$C$2:$C$24</c:f>
              <c:numCache>
                <c:formatCode>General</c:formatCode>
                <c:ptCount val="23"/>
                <c:pt idx="0">
                  <c:v>4.5</c:v>
                </c:pt>
                <c:pt idx="1">
                  <c:v>11.7</c:v>
                </c:pt>
                <c:pt idx="2">
                  <c:v>22.5</c:v>
                </c:pt>
                <c:pt idx="3">
                  <c:v>90</c:v>
                </c:pt>
                <c:pt idx="4">
                  <c:v>63</c:v>
                </c:pt>
                <c:pt idx="5">
                  <c:v>45</c:v>
                </c:pt>
                <c:pt idx="6">
                  <c:v>27</c:v>
                </c:pt>
                <c:pt idx="7">
                  <c:v>13.5</c:v>
                </c:pt>
                <c:pt idx="8">
                  <c:v>9</c:v>
                </c:pt>
                <c:pt idx="9">
                  <c:v>4.5</c:v>
                </c:pt>
                <c:pt idx="10">
                  <c:v>4.5</c:v>
                </c:pt>
                <c:pt idx="11">
                  <c:v>13.5</c:v>
                </c:pt>
                <c:pt idx="12">
                  <c:v>171</c:v>
                </c:pt>
                <c:pt idx="13">
                  <c:v>186.3</c:v>
                </c:pt>
                <c:pt idx="14">
                  <c:v>184.5</c:v>
                </c:pt>
                <c:pt idx="15">
                  <c:v>166.5</c:v>
                </c:pt>
                <c:pt idx="16">
                  <c:v>148.5</c:v>
                </c:pt>
                <c:pt idx="17">
                  <c:v>130.5</c:v>
                </c:pt>
                <c:pt idx="18">
                  <c:v>128.69999999999999</c:v>
                </c:pt>
                <c:pt idx="19">
                  <c:v>126.9</c:v>
                </c:pt>
                <c:pt idx="20">
                  <c:v>124.2</c:v>
                </c:pt>
                <c:pt idx="21">
                  <c:v>121.5</c:v>
                </c:pt>
                <c:pt idx="22">
                  <c:v>117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07F4-43D8-B106-63E4834FD46B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IC+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Feuil1!$A$2:$A$25</c:f>
              <c:strCache>
                <c:ptCount val="19"/>
                <c:pt idx="0">
                  <c:v>0</c:v>
                </c:pt>
                <c:pt idx="1">
                  <c:v>10d</c:v>
                </c:pt>
                <c:pt idx="3">
                  <c:v>30d</c:v>
                </c:pt>
                <c:pt idx="7">
                  <c:v>4 to</c:v>
                </c:pt>
                <c:pt idx="8">
                  <c:v>6 mo</c:v>
                </c:pt>
                <c:pt idx="11">
                  <c:v>0</c:v>
                </c:pt>
                <c:pt idx="12">
                  <c:v>7d</c:v>
                </c:pt>
                <c:pt idx="14">
                  <c:v>30d</c:v>
                </c:pt>
                <c:pt idx="18">
                  <c:v>6mo</c:v>
                </c:pt>
              </c:strCache>
            </c:strRef>
          </c:cat>
          <c:val>
            <c:numRef>
              <c:f>Feuil1!$D$2:$D$24</c:f>
              <c:numCache>
                <c:formatCode>General</c:formatCode>
                <c:ptCount val="23"/>
                <c:pt idx="0">
                  <c:v>5.5</c:v>
                </c:pt>
                <c:pt idx="1">
                  <c:v>14.3</c:v>
                </c:pt>
                <c:pt idx="2">
                  <c:v>27.5</c:v>
                </c:pt>
                <c:pt idx="3">
                  <c:v>110</c:v>
                </c:pt>
                <c:pt idx="4">
                  <c:v>77</c:v>
                </c:pt>
                <c:pt idx="5">
                  <c:v>55</c:v>
                </c:pt>
                <c:pt idx="6">
                  <c:v>33</c:v>
                </c:pt>
                <c:pt idx="7">
                  <c:v>16.5</c:v>
                </c:pt>
                <c:pt idx="8">
                  <c:v>11</c:v>
                </c:pt>
                <c:pt idx="9">
                  <c:v>5.5</c:v>
                </c:pt>
                <c:pt idx="10">
                  <c:v>5.5</c:v>
                </c:pt>
                <c:pt idx="11">
                  <c:v>16.5</c:v>
                </c:pt>
                <c:pt idx="12">
                  <c:v>209</c:v>
                </c:pt>
                <c:pt idx="13">
                  <c:v>227.7</c:v>
                </c:pt>
                <c:pt idx="14">
                  <c:v>225.5</c:v>
                </c:pt>
                <c:pt idx="15">
                  <c:v>203.5</c:v>
                </c:pt>
                <c:pt idx="16">
                  <c:v>181.5</c:v>
                </c:pt>
                <c:pt idx="17">
                  <c:v>159.5</c:v>
                </c:pt>
                <c:pt idx="18">
                  <c:v>157.30000000000001</c:v>
                </c:pt>
                <c:pt idx="19">
                  <c:v>155.1</c:v>
                </c:pt>
                <c:pt idx="20">
                  <c:v>151.80000000000001</c:v>
                </c:pt>
                <c:pt idx="21">
                  <c:v>148.5</c:v>
                </c:pt>
                <c:pt idx="22">
                  <c:v>143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07F4-43D8-B106-63E4834FD4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80018719"/>
        <c:axId val="1180016639"/>
      </c:lineChart>
      <c:catAx>
        <c:axId val="11800187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180016639"/>
        <c:crosses val="autoZero"/>
        <c:auto val="1"/>
        <c:lblAlgn val="ctr"/>
        <c:lblOffset val="100"/>
        <c:noMultiLvlLbl val="0"/>
      </c:catAx>
      <c:valAx>
        <c:axId val="1180016639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800187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2DB35-2469-1F48-8540-B1783EC750DE}" type="datetimeFigureOut">
              <a:rPr lang="fr-FR" smtClean="0"/>
              <a:t>13/12/2021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C9690-47A7-5C46-9D49-AED0D5CFA8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169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-108" charset="0"/>
            </a:endParaRPr>
          </a:p>
        </p:txBody>
      </p:sp>
      <p:sp>
        <p:nvSpPr>
          <p:cNvPr id="819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CDA3553-B3A1-6742-8420-F250A9119F18}" type="slidenum">
              <a:rPr lang="fr-FR">
                <a:latin typeface="Times New Roman" pitchFamily="-108" charset="0"/>
              </a:rPr>
              <a:pPr/>
              <a:t>17</a:t>
            </a:fld>
            <a:endParaRPr lang="fr-FR">
              <a:latin typeface="Times New Roman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632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latin typeface="Times New Roman" pitchFamily="-108" charset="0"/>
            </a:endParaRPr>
          </a:p>
        </p:txBody>
      </p:sp>
      <p:sp>
        <p:nvSpPr>
          <p:cNvPr id="819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BCDA3553-B3A1-6742-8420-F250A9119F18}" type="slidenum">
              <a:rPr lang="fr-FR">
                <a:latin typeface="Times New Roman" pitchFamily="-108" charset="0"/>
              </a:rPr>
              <a:pPr/>
              <a:t>18</a:t>
            </a:fld>
            <a:endParaRPr lang="fr-FR">
              <a:latin typeface="Times New Roman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44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11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421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C1B703-E36D-A54C-8C1A-7DD586FB784A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>
          <a:xfrm>
            <a:off x="406400" y="2224344"/>
            <a:ext cx="11379200" cy="3406313"/>
          </a:xfrm>
          <a:prstGeom prst="rect">
            <a:avLst/>
          </a:prstGeom>
        </p:spPr>
        <p:txBody>
          <a:bodyPr/>
          <a:lstStyle>
            <a:lvl1pPr>
              <a:defRPr sz="2133" b="1"/>
            </a:lvl1pPr>
            <a:lvl2pPr>
              <a:defRPr sz="2133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133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133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>
              <a:buClr>
                <a:srgbClr val="EC4E62"/>
              </a:buClr>
              <a:buSzPct val="85000"/>
            </a:pPr>
            <a:r>
              <a:rPr lang="fr-FR" dirty="0" err="1"/>
              <a:t>Xxxxx</a:t>
            </a:r>
            <a:r>
              <a:rPr lang="fr-FR" dirty="0"/>
              <a:t> </a:t>
            </a:r>
            <a:r>
              <a:rPr lang="fr-FR" dirty="0" err="1"/>
              <a:t>xxxxxx</a:t>
            </a:r>
            <a:r>
              <a:rPr lang="fr-FR" dirty="0"/>
              <a:t> </a:t>
            </a:r>
            <a:r>
              <a:rPr lang="fr-FR" dirty="0" err="1"/>
              <a:t>xxxxxx</a:t>
            </a:r>
            <a:endParaRPr lang="fr-FR" dirty="0"/>
          </a:p>
          <a:p>
            <a:pPr>
              <a:buClr>
                <a:srgbClr val="EC4E62"/>
              </a:buClr>
              <a:buSzPct val="85000"/>
            </a:pPr>
            <a:r>
              <a:rPr lang="fr-FR" dirty="0"/>
              <a:t>Xxx </a:t>
            </a:r>
            <a:r>
              <a:rPr lang="fr-FR" dirty="0" err="1"/>
              <a:t>xxxXxxxxxx</a:t>
            </a:r>
            <a:r>
              <a:rPr lang="fr-FR" dirty="0"/>
              <a:t> </a:t>
            </a:r>
            <a:r>
              <a:rPr lang="fr-FR" dirty="0" err="1"/>
              <a:t>xxxxxx</a:t>
            </a:r>
            <a:r>
              <a:rPr lang="fr-FR" dirty="0"/>
              <a:t> </a:t>
            </a:r>
            <a:r>
              <a:rPr lang="fr-FR" dirty="0" err="1"/>
              <a:t>xxxxxxxx</a:t>
            </a:r>
            <a:r>
              <a:rPr lang="fr-FR" dirty="0"/>
              <a:t> </a:t>
            </a:r>
            <a:r>
              <a:rPr lang="fr-FR" dirty="0" err="1"/>
              <a:t>xxxx</a:t>
            </a:r>
            <a:endParaRPr lang="fr-FR" dirty="0"/>
          </a:p>
          <a:p>
            <a:pPr>
              <a:buClr>
                <a:srgbClr val="EC4E62"/>
              </a:buClr>
              <a:buSzPct val="85000"/>
            </a:pPr>
            <a:r>
              <a:rPr lang="fr-FR" dirty="0"/>
              <a:t>x xxx </a:t>
            </a:r>
            <a:r>
              <a:rPr lang="fr-FR" dirty="0" err="1"/>
              <a:t>xxxxx</a:t>
            </a:r>
            <a:r>
              <a:rPr lang="fr-FR" dirty="0"/>
              <a:t>	</a:t>
            </a:r>
          </a:p>
          <a:p>
            <a:pPr lvl="1">
              <a:buClr>
                <a:srgbClr val="EC4E62"/>
              </a:buClr>
              <a:buSzPct val="85000"/>
            </a:pPr>
            <a:r>
              <a:rPr lang="fr-FR" dirty="0" err="1"/>
              <a:t>Xxxxxxxxxxx</a:t>
            </a:r>
            <a:endParaRPr lang="fr-FR" dirty="0"/>
          </a:p>
          <a:p>
            <a:pPr lvl="2">
              <a:buClr>
                <a:srgbClr val="EC4E62"/>
              </a:buClr>
              <a:buSzPct val="85000"/>
            </a:pPr>
            <a:r>
              <a:rPr lang="fr-FR" dirty="0" err="1"/>
              <a:t>Xxxxxxxxxxxx</a:t>
            </a:r>
            <a:endParaRPr lang="fr-FR" dirty="0"/>
          </a:p>
          <a:p>
            <a:pPr lvl="3">
              <a:buClr>
                <a:srgbClr val="EC4E62"/>
              </a:buClr>
              <a:buSzPct val="85000"/>
            </a:pPr>
            <a:r>
              <a:rPr lang="fr-FR" dirty="0" err="1"/>
              <a:t>Xxxxxxxxxx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4EC2CB44-ADF3-D948-95CC-8A27EC0703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5820" y="1307865"/>
            <a:ext cx="11398249" cy="686035"/>
          </a:xfrm>
          <a:prstGeom prst="rect">
            <a:avLst/>
          </a:prstGeom>
        </p:spPr>
        <p:txBody>
          <a:bodyPr/>
          <a:lstStyle>
            <a:lvl1pPr algn="l">
              <a:defRPr sz="2667" baseline="0">
                <a:solidFill>
                  <a:srgbClr val="D33015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74860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60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63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22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52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276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19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740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12/13/21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41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12/13/21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13" r:id="rId12"/>
    <p:sldLayoutId id="214748371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BE867E-CDB0-47CB-80C6-9DEDC725AE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17" r="16631" b="-1"/>
          <a:stretch/>
        </p:blipFill>
        <p:spPr>
          <a:xfrm>
            <a:off x="5101771" y="10"/>
            <a:ext cx="7094361" cy="68579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4066D6-1B59-4642-A86D-39464CEE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527208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1718653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C65DA4-31C9-9041-A200-08B898088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435429"/>
            <a:ext cx="5272088" cy="315868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FFFF"/>
                </a:solidFill>
              </a:rPr>
              <a:t>Vaccination de l’enfant</a:t>
            </a:r>
            <a:br>
              <a:rPr lang="fr-FR" dirty="0">
                <a:solidFill>
                  <a:srgbClr val="FFFFFF"/>
                </a:solidFill>
              </a:rPr>
            </a:br>
            <a:r>
              <a:rPr lang="fr-FR" dirty="0">
                <a:solidFill>
                  <a:srgbClr val="FFFFFF"/>
                </a:solidFill>
              </a:rPr>
              <a:t>contre la COVID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8C80C0B-9EAA-3F47-9032-E76FCB4A1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3686187"/>
            <a:ext cx="4092525" cy="229258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FFFF"/>
                </a:solidFill>
              </a:rPr>
              <a:t>9 Décembre 2021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4626633"/>
            <a:ext cx="491961" cy="49196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9EBB4-5078-47B2-AAA0-DF4A88D81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932" y="5011563"/>
            <a:ext cx="731558" cy="731558"/>
          </a:xfrm>
          <a:prstGeom prst="rect">
            <a:avLst/>
          </a:prstGeom>
          <a:noFill/>
          <a:ln w="127000">
            <a:solidFill>
              <a:schemeClr val="accent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11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606B9F02-663A-3443-9CFC-A26B59C31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85" y="139947"/>
            <a:ext cx="4258002" cy="253793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D3B55C7-C940-2D4B-84C0-1D61DD644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901" y="2460171"/>
            <a:ext cx="7143974" cy="404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81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31BD740-960E-49CC-8D0B-4ED8F39673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+mn-lt"/>
              </a:rPr>
              <a:t>Les </a:t>
            </a:r>
            <a:r>
              <a:rPr lang="fr-FR" sz="3200" dirty="0">
                <a:solidFill>
                  <a:schemeClr val="bg1"/>
                </a:solidFill>
                <a:latin typeface="+mn-lt"/>
              </a:rPr>
              <a:t>fermetures</a:t>
            </a:r>
            <a:r>
              <a:rPr lang="fr-FR" dirty="0">
                <a:solidFill>
                  <a:schemeClr val="bg1"/>
                </a:solidFill>
                <a:latin typeface="+mn-lt"/>
              </a:rPr>
              <a:t> d’école en 2020 dans le monde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903816-759F-42EE-BEB9-70AABA457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61" t="32435" r="19750" b="15443"/>
          <a:stretch/>
        </p:blipFill>
        <p:spPr>
          <a:xfrm>
            <a:off x="1312189" y="1236149"/>
            <a:ext cx="9991241" cy="48188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17FD9C3-1BA9-4DC6-B0E3-E60DB542BDB2}"/>
              </a:ext>
            </a:extLst>
          </p:cNvPr>
          <p:cNvSpPr txBox="1"/>
          <p:nvPr/>
        </p:nvSpPr>
        <p:spPr>
          <a:xfrm>
            <a:off x="2129693" y="137419"/>
            <a:ext cx="8632011" cy="502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667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fermetures d’école en 2020 dans le monde</a:t>
            </a:r>
            <a:endParaRPr lang="fr-FR" sz="2667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9440EB-1B81-8546-B2E4-0CEF16DE60A9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z="1600" dirty="0">
              <a:latin typeface="+mn-lt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14CD7E-8C8B-0F4D-974F-FD3B1BD1878B}"/>
              </a:ext>
            </a:extLst>
          </p:cNvPr>
          <p:cNvSpPr/>
          <p:nvPr/>
        </p:nvSpPr>
        <p:spPr>
          <a:xfrm>
            <a:off x="495946" y="1236149"/>
            <a:ext cx="816244" cy="2958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E75D20-FF8E-744C-AD0E-0220B0824D0C}"/>
              </a:ext>
            </a:extLst>
          </p:cNvPr>
          <p:cNvSpPr/>
          <p:nvPr/>
        </p:nvSpPr>
        <p:spPr>
          <a:xfrm>
            <a:off x="11303431" y="3626604"/>
            <a:ext cx="392624" cy="24280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1215696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1F9377-61D5-EA43-BC91-A85024C0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Laisser les écoles et les activités </a:t>
            </a:r>
            <a:r>
              <a:rPr lang="fr-FR" dirty="0" err="1"/>
              <a:t>péri-scolaires</a:t>
            </a:r>
            <a:r>
              <a:rPr lang="fr-FR" dirty="0"/>
              <a:t> largement ouvertes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26760E-FF36-1546-8443-0EA0ED826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vaccination des enfants peut y contribuer</a:t>
            </a:r>
          </a:p>
          <a:p>
            <a:r>
              <a:rPr lang="fr-FR" dirty="0"/>
              <a:t>Mais les axes essentiels sont</a:t>
            </a:r>
          </a:p>
          <a:p>
            <a:pPr lvl="1"/>
            <a:r>
              <a:rPr lang="fr-FR" dirty="0"/>
              <a:t>L’aération des pièces/ capteur CO2</a:t>
            </a:r>
          </a:p>
          <a:p>
            <a:pPr lvl="1"/>
            <a:r>
              <a:rPr lang="fr-FR" dirty="0"/>
              <a:t>Purificateurs/ capteurs de particules</a:t>
            </a:r>
          </a:p>
          <a:p>
            <a:pPr lvl="1"/>
            <a:r>
              <a:rPr lang="fr-FR" dirty="0"/>
              <a:t>Autotest répétés </a:t>
            </a:r>
            <a:r>
              <a:rPr lang="fr-FR" dirty="0">
                <a:sym typeface="Wingdings" pitchFamily="2" charset="2"/>
              </a:rPr>
              <a:t> moins sensibles mais faciles et indolores</a:t>
            </a:r>
          </a:p>
          <a:p>
            <a:pPr lvl="1"/>
            <a:r>
              <a:rPr lang="fr-FR" dirty="0">
                <a:sym typeface="Wingdings" pitchFamily="2" charset="2"/>
              </a:rPr>
              <a:t>Politique de fermeture des classes cohérente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9BB47E6-3980-054B-9C4C-314FD110B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8885" y="2830284"/>
            <a:ext cx="1349829" cy="20247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54F9A28-1C57-4A4B-98DA-8A770E0A5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4142" y="2097430"/>
            <a:ext cx="1349829" cy="1125768"/>
          </a:xfrm>
          <a:prstGeom prst="rect">
            <a:avLst/>
          </a:prstGeom>
        </p:spPr>
      </p:pic>
      <p:pic>
        <p:nvPicPr>
          <p:cNvPr id="9" name="Image 8" descr="Une image contenant appareil de cuisine, ustensiles de cuisine, cafetière&#10;&#10;Description générée automatiquement">
            <a:extLst>
              <a:ext uri="{FF2B5EF4-FFF2-40B4-BE49-F238E27FC236}">
                <a16:creationId xmlns:a16="http://schemas.microsoft.com/office/drawing/2014/main" id="{D34EF7D9-3B25-CF49-A47E-7ABF8C518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002" y="4826871"/>
            <a:ext cx="1422654" cy="1666003"/>
          </a:xfrm>
          <a:prstGeom prst="rect">
            <a:avLst/>
          </a:prstGeom>
        </p:spPr>
      </p:pic>
      <p:pic>
        <p:nvPicPr>
          <p:cNvPr id="11" name="Image 10" descr="Une image contenant texte, intérieur, périphérique, électronique&#10;&#10;Description générée automatiquement">
            <a:extLst>
              <a:ext uri="{FF2B5EF4-FFF2-40B4-BE49-F238E27FC236}">
                <a16:creationId xmlns:a16="http://schemas.microsoft.com/office/drawing/2014/main" id="{D98AB8F4-2B5B-2A43-8A4B-D87F992A56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884" y="4380270"/>
            <a:ext cx="1575512" cy="247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4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DC52FA8-F0A6-1C4C-949A-FFBCFF03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08173-2FA2-4E4A-BFA8-549E7F0F7AF0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872EBB63-8075-504B-BC6C-EA3CCB72F7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69933"/>
              </p:ext>
            </p:extLst>
          </p:nvPr>
        </p:nvGraphicFramePr>
        <p:xfrm>
          <a:off x="1674247" y="758962"/>
          <a:ext cx="9317281" cy="57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9240">
                  <a:extLst>
                    <a:ext uri="{9D8B030D-6E8A-4147-A177-3AD203B41FA5}">
                      <a16:colId xmlns:a16="http://schemas.microsoft.com/office/drawing/2014/main" val="3853646336"/>
                    </a:ext>
                  </a:extLst>
                </a:gridCol>
                <a:gridCol w="1214336">
                  <a:extLst>
                    <a:ext uri="{9D8B030D-6E8A-4147-A177-3AD203B41FA5}">
                      <a16:colId xmlns:a16="http://schemas.microsoft.com/office/drawing/2014/main" val="1631257103"/>
                    </a:ext>
                  </a:extLst>
                </a:gridCol>
                <a:gridCol w="1236216">
                  <a:extLst>
                    <a:ext uri="{9D8B030D-6E8A-4147-A177-3AD203B41FA5}">
                      <a16:colId xmlns:a16="http://schemas.microsoft.com/office/drawing/2014/main" val="420781281"/>
                    </a:ext>
                  </a:extLst>
                </a:gridCol>
                <a:gridCol w="1189697">
                  <a:extLst>
                    <a:ext uri="{9D8B030D-6E8A-4147-A177-3AD203B41FA5}">
                      <a16:colId xmlns:a16="http://schemas.microsoft.com/office/drawing/2014/main" val="38925103"/>
                    </a:ext>
                  </a:extLst>
                </a:gridCol>
                <a:gridCol w="1564049">
                  <a:extLst>
                    <a:ext uri="{9D8B030D-6E8A-4147-A177-3AD203B41FA5}">
                      <a16:colId xmlns:a16="http://schemas.microsoft.com/office/drawing/2014/main" val="1803292453"/>
                    </a:ext>
                  </a:extLst>
                </a:gridCol>
                <a:gridCol w="1362209">
                  <a:extLst>
                    <a:ext uri="{9D8B030D-6E8A-4147-A177-3AD203B41FA5}">
                      <a16:colId xmlns:a16="http://schemas.microsoft.com/office/drawing/2014/main" val="2594762998"/>
                    </a:ext>
                  </a:extLst>
                </a:gridCol>
                <a:gridCol w="1521534">
                  <a:extLst>
                    <a:ext uri="{9D8B030D-6E8A-4147-A177-3AD203B41FA5}">
                      <a16:colId xmlns:a16="http://schemas.microsoft.com/office/drawing/2014/main" val="24194865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11 maladies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Rotavirus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Men ACYW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Varicelle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Hépatite</a:t>
                      </a:r>
                      <a:r>
                        <a:rPr lang="en-US" sz="1400" dirty="0"/>
                        <a:t>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Grippe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15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00FFFF"/>
                          </a:highlight>
                        </a:rPr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9789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00FFFF"/>
                          </a:highlight>
                        </a:rPr>
                        <a:t>Quebec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9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>
                          <a:highlight>
                            <a:srgbClr val="00FFFF"/>
                          </a:highlight>
                        </a:rPr>
                        <a:t>Grèce</a:t>
                      </a:r>
                      <a:endParaRPr lang="en-US" sz="1400" dirty="0">
                        <a:highlight>
                          <a:srgbClr val="00FFFF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379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00FFFF"/>
                          </a:highlight>
                        </a:rPr>
                        <a:t>Italie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702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83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>
                          <a:highlight>
                            <a:srgbClr val="00FFFF"/>
                          </a:highlight>
                        </a:rPr>
                        <a:t>Allemagne</a:t>
                      </a:r>
                      <a:endParaRPr lang="en-US" sz="1400" dirty="0">
                        <a:highlight>
                          <a:srgbClr val="00FFFF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5011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>
                          <a:highlight>
                            <a:srgbClr val="00FFFF"/>
                          </a:highlight>
                        </a:rPr>
                        <a:t>Autriche</a:t>
                      </a:r>
                      <a:endParaRPr lang="en-US" sz="1400" dirty="0">
                        <a:highlight>
                          <a:srgbClr val="00FFFF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129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Luxembourg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034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Suisse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696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Belgique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833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00FFFF"/>
                          </a:highlight>
                        </a:rPr>
                        <a:t>Israel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669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Espagne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6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Portugal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060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227953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69F73D52-0042-A54E-9E47-116B596C1800}"/>
              </a:ext>
            </a:extLst>
          </p:cNvPr>
          <p:cNvSpPr txBox="1"/>
          <p:nvPr/>
        </p:nvSpPr>
        <p:spPr>
          <a:xfrm>
            <a:off x="1757690" y="652534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 Non </a:t>
            </a:r>
            <a:r>
              <a:rPr lang="en-US" sz="1600" dirty="0" err="1"/>
              <a:t>gratuit</a:t>
            </a:r>
            <a:r>
              <a:rPr lang="en-US" sz="1600" dirty="0"/>
              <a:t> </a:t>
            </a:r>
            <a:r>
              <a:rPr lang="en-US" sz="1600" dirty="0" err="1"/>
              <a:t>mais</a:t>
            </a:r>
            <a:r>
              <a:rPr lang="en-US" sz="1600" dirty="0"/>
              <a:t> CV </a:t>
            </a:r>
            <a:r>
              <a:rPr lang="en-US" sz="1600" dirty="0" err="1"/>
              <a:t>élevée</a:t>
            </a:r>
            <a:endParaRPr lang="en-US" sz="16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E8D7AFA-54C4-1F40-8AAB-EA7610C3EB3F}"/>
              </a:ext>
            </a:extLst>
          </p:cNvPr>
          <p:cNvSpPr txBox="1"/>
          <p:nvPr/>
        </p:nvSpPr>
        <p:spPr>
          <a:xfrm>
            <a:off x="2207569" y="51076"/>
            <a:ext cx="8783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</a:rPr>
              <a:t>Et vaccination </a:t>
            </a:r>
            <a:r>
              <a:rPr lang="fr-FR" sz="2000" b="1" dirty="0" err="1">
                <a:solidFill>
                  <a:srgbClr val="002060"/>
                </a:solidFill>
              </a:rPr>
              <a:t>Covid</a:t>
            </a:r>
            <a:r>
              <a:rPr lang="fr-FR" sz="2000" b="1" dirty="0">
                <a:solidFill>
                  <a:srgbClr val="002060"/>
                </a:solidFill>
              </a:rPr>
              <a:t> des enfants de 5-11 ans?</a:t>
            </a:r>
          </a:p>
          <a:p>
            <a:pPr algn="ctr"/>
            <a:r>
              <a:rPr lang="fr-FR" sz="2000" b="1" dirty="0">
                <a:solidFill>
                  <a:srgbClr val="002060"/>
                </a:solidFill>
                <a:highlight>
                  <a:srgbClr val="00FFFF"/>
                </a:highlight>
              </a:rPr>
              <a:t>Recommandée ou déjà débutée</a:t>
            </a:r>
          </a:p>
        </p:txBody>
      </p:sp>
    </p:spTree>
    <p:extLst>
      <p:ext uri="{BB962C8B-B14F-4D97-AF65-F5344CB8AC3E}">
        <p14:creationId xmlns:p14="http://schemas.microsoft.com/office/powerpoint/2010/main" val="3468214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772828-77EC-FA45-B3F4-4B6EA7A59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Comparaisons </a:t>
            </a: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D8D0D52A-4AE9-6047-9EB7-F48DFEC77A9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94975779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8363782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17735478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402181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Rotavirus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Varicelle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COVID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876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Passages aux urgences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018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Hospitalisations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1300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108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Réanimation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028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Décès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 7 à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 à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351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210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4218" y="8055149"/>
            <a:ext cx="91111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609585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defRPr/>
            </a:pPr>
            <a:fld id="{D57F1E4F-1CFF-5643-939E-217C01CDF565}" type="slidenum">
              <a:rPr lang="en-US" smtClean="0"/>
              <a:pPr defTabSz="457189">
                <a:defRPr/>
              </a:pPr>
              <a:t>15</a:t>
            </a:fld>
            <a:endParaRPr lang="en-US" sz="90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70372C7-D312-7A43-B486-80F9557B84B4}"/>
              </a:ext>
            </a:extLst>
          </p:cNvPr>
          <p:cNvSpPr/>
          <p:nvPr/>
        </p:nvSpPr>
        <p:spPr>
          <a:xfrm>
            <a:off x="6670864" y="3117210"/>
            <a:ext cx="2241489" cy="5333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C26E64A7-87E9-F845-A43A-DDE903997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8913" y="172771"/>
            <a:ext cx="9988119" cy="1320800"/>
          </a:xfrm>
        </p:spPr>
        <p:txBody>
          <a:bodyPr>
            <a:no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Tolérance des vaccins : un équilibre difficile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8BC1AF-57C5-6F47-8758-B17F52F6005B}"/>
              </a:ext>
            </a:extLst>
          </p:cNvPr>
          <p:cNvSpPr txBox="1"/>
          <p:nvPr/>
        </p:nvSpPr>
        <p:spPr>
          <a:xfrm>
            <a:off x="645603" y="1531475"/>
            <a:ext cx="11097664" cy="4144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spcBef>
                <a:spcPts val="600"/>
              </a:spcBef>
              <a:spcAft>
                <a:spcPts val="1200"/>
              </a:spcAft>
              <a:buClr>
                <a:srgbClr val="E52012"/>
              </a:buClr>
              <a:defRPr/>
            </a:pP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l’effet bénéfique individuel attendu est considéré comme « faible à modéré », plus le niveau de tolérance doit être exigeant</a:t>
            </a:r>
          </a:p>
          <a:p>
            <a:pPr marL="342891" indent="-342891" defTabSz="457189">
              <a:spcBef>
                <a:spcPts val="600"/>
              </a:spcBef>
              <a:spcAft>
                <a:spcPts val="800"/>
              </a:spcAft>
              <a:buClr>
                <a:srgbClr val="E52012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études pré-AMM (1500 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patients vaccinés) rassurent : 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Bonne tolérance</a:t>
            </a:r>
          </a:p>
          <a:p>
            <a:pPr marL="342891" indent="-342891" defTabSz="457189">
              <a:spcBef>
                <a:spcPts val="600"/>
              </a:spcBef>
              <a:buClr>
                <a:srgbClr val="E52012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Elles sont nécessaires mais pas suffisantes, l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EI peuvent être rares, et spécifiques à l’adolescent et à l’enfant 	</a:t>
            </a: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la surveillance doit être étendue et spécifique</a:t>
            </a:r>
          </a:p>
          <a:p>
            <a:pPr marL="800080" lvl="1" indent="-342891" defTabSz="457189">
              <a:spcBef>
                <a:spcPts val="600"/>
              </a:spcBef>
              <a:buClr>
                <a:srgbClr val="E52012"/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Exemple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Pandemrix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® et Narcolepsie </a:t>
            </a:r>
          </a:p>
          <a:p>
            <a:pPr marL="800080" lvl="1" indent="-342891" defTabSz="457189">
              <a:spcBef>
                <a:spcPts val="600"/>
              </a:spcBef>
              <a:spcAft>
                <a:spcPts val="800"/>
              </a:spcAft>
              <a:buClr>
                <a:srgbClr val="E52012"/>
              </a:buClr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Vaccins contre la COVID et Myocardites-péricardites </a:t>
            </a:r>
          </a:p>
          <a:p>
            <a:pPr marL="342891" indent="-342891" defTabSz="457189">
              <a:spcBef>
                <a:spcPts val="600"/>
              </a:spcBef>
              <a:spcAft>
                <a:spcPts val="1200"/>
              </a:spcAft>
              <a:buClr>
                <a:srgbClr val="E52012"/>
              </a:buClr>
              <a:buFont typeface="Wingdings" pitchFamily="2" charset="2"/>
              <a:buChar char="§"/>
              <a:defRPr/>
            </a:pP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Importance de la </a:t>
            </a: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pharmacovigilance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dans les pays qui ont suffisamment de vaccins et qui ont commencé avant nous (USA, Canada, Israël…) -&gt; &gt; </a:t>
            </a:r>
            <a:r>
              <a:rPr lang="fr-FR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X 100.000</a:t>
            </a:r>
            <a:r>
              <a:rPr lang="fr-F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</a:t>
            </a:r>
          </a:p>
          <a:p>
            <a:pPr marL="742932" lvl="1" indent="-285744" defTabSz="457189">
              <a:spcBef>
                <a:spcPts val="600"/>
              </a:spcBef>
              <a:spcAft>
                <a:spcPts val="1200"/>
              </a:spcAft>
              <a:buClr>
                <a:srgbClr val="90C226"/>
              </a:buClr>
              <a:buFont typeface="Arial" panose="020B0604020202020204" pitchFamily="34" charset="0"/>
              <a:buChar char="•"/>
              <a:defRPr/>
            </a:pPr>
            <a:endParaRPr lang="fr-FR" sz="2400" dirty="0">
              <a:solidFill>
                <a:prstClr val="black">
                  <a:lumMod val="65000"/>
                  <a:lumOff val="35000"/>
                </a:prstClr>
              </a:solidFill>
              <a:latin typeface="Trebuchet MS"/>
              <a:sym typeface="Wingdings" pitchFamily="2" charset="2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600A785-42C6-9B4D-A16C-AB962A355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0923">
            <a:off x="10618202" y="619399"/>
            <a:ext cx="1198249" cy="870564"/>
          </a:xfrm>
          <a:prstGeom prst="rect">
            <a:avLst/>
          </a:prstGeom>
        </p:spPr>
      </p:pic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44126395-72AA-404B-8D00-EE78584AB7A0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z="1600" dirty="0">
              <a:latin typeface="+mn-lt"/>
              <a:ea typeface="Aria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97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55"/>
    </mc:Choice>
    <mc:Fallback xmlns="">
      <p:transition spd="slow" advTm="2015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latin typeface="Trebuchet M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4218" y="8055149"/>
            <a:ext cx="91111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609585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defRPr/>
            </a:pPr>
            <a:fld id="{D57F1E4F-1CFF-5643-939E-217C01CDF565}" type="slidenum">
              <a:rPr lang="en-US" smtClean="0">
                <a:solidFill>
                  <a:schemeClr val="tx1"/>
                </a:solidFill>
              </a:rPr>
              <a:pPr defTabSz="457189">
                <a:defRPr/>
              </a:pPr>
              <a:t>16</a:t>
            </a:fld>
            <a:endParaRPr lang="en-US" sz="900" dirty="0">
              <a:solidFill>
                <a:schemeClr val="tx1"/>
              </a:solidFill>
              <a:latin typeface="Trebuchet MS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70372C7-D312-7A43-B486-80F9557B84B4}"/>
              </a:ext>
            </a:extLst>
          </p:cNvPr>
          <p:cNvSpPr/>
          <p:nvPr/>
        </p:nvSpPr>
        <p:spPr>
          <a:xfrm>
            <a:off x="6670864" y="3117210"/>
            <a:ext cx="2241489" cy="5333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schemeClr val="tx1"/>
              </a:solidFill>
              <a:latin typeface="Trebuchet MS"/>
            </a:endParaRPr>
          </a:p>
        </p:txBody>
      </p:sp>
      <p:sp>
        <p:nvSpPr>
          <p:cNvPr id="14" name="Titre 8">
            <a:extLst>
              <a:ext uri="{FF2B5EF4-FFF2-40B4-BE49-F238E27FC236}">
                <a16:creationId xmlns:a16="http://schemas.microsoft.com/office/drawing/2014/main" id="{F99C99A1-AAFE-964E-8316-74C6EB76BCA5}"/>
              </a:ext>
            </a:extLst>
          </p:cNvPr>
          <p:cNvSpPr txBox="1">
            <a:spLocks/>
          </p:cNvSpPr>
          <p:nvPr/>
        </p:nvSpPr>
        <p:spPr>
          <a:xfrm>
            <a:off x="181793" y="61829"/>
            <a:ext cx="10173423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457189">
              <a:defRPr/>
            </a:pPr>
            <a:endParaRPr lang="fr-FR" dirty="0">
              <a:solidFill>
                <a:schemeClr val="tx1"/>
              </a:solidFill>
              <a:latin typeface="Trebuchet MS"/>
            </a:endParaRPr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7E146689-81F4-9944-8DA8-8FFC320E5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686" y="1190009"/>
            <a:ext cx="11356628" cy="4477979"/>
          </a:xfrm>
        </p:spPr>
        <p:txBody>
          <a:bodyPr>
            <a:normAutofit lnSpcReduction="10000"/>
          </a:bodyPr>
          <a:lstStyle/>
          <a:p>
            <a:pPr>
              <a:spcAft>
                <a:spcPts val="800"/>
              </a:spcAft>
              <a:buClr>
                <a:srgbClr val="D33015"/>
              </a:buClr>
            </a:pPr>
            <a:r>
              <a:rPr lang="fr-FR" dirty="0"/>
              <a:t>Réactions secondaires indiscutablement imputables aux vaccins</a:t>
            </a:r>
          </a:p>
          <a:p>
            <a:pPr>
              <a:buClr>
                <a:srgbClr val="C00000"/>
              </a:buClr>
            </a:pPr>
            <a:r>
              <a:rPr lang="fr-FR" dirty="0"/>
              <a:t>Caractéristiques</a:t>
            </a:r>
          </a:p>
          <a:p>
            <a:pPr lvl="1"/>
            <a:r>
              <a:rPr lang="fr-FR" b="0" dirty="0">
                <a:solidFill>
                  <a:schemeClr val="tx1"/>
                </a:solidFill>
              </a:rPr>
              <a:t>Sujets jeunes (pas que les adolescents)</a:t>
            </a:r>
          </a:p>
          <a:p>
            <a:pPr lvl="1"/>
            <a:r>
              <a:rPr lang="fr-FR" b="0" dirty="0">
                <a:solidFill>
                  <a:schemeClr val="tx1"/>
                </a:solidFill>
              </a:rPr>
              <a:t>9 fois sur 10 : garçons  (maladie « naturelle » 7 fois/10 garçons)</a:t>
            </a:r>
          </a:p>
          <a:p>
            <a:pPr lvl="1"/>
            <a:r>
              <a:rPr lang="fr-FR" b="0" dirty="0">
                <a:solidFill>
                  <a:schemeClr val="tx1"/>
                </a:solidFill>
              </a:rPr>
              <a:t>9 fois sur 10 : 2</a:t>
            </a:r>
            <a:r>
              <a:rPr lang="fr-FR" b="0" baseline="30000" dirty="0">
                <a:solidFill>
                  <a:schemeClr val="tx1"/>
                </a:solidFill>
              </a:rPr>
              <a:t>ème</a:t>
            </a:r>
            <a:r>
              <a:rPr lang="fr-FR" b="0" dirty="0">
                <a:solidFill>
                  <a:schemeClr val="tx1"/>
                </a:solidFill>
              </a:rPr>
              <a:t> dose</a:t>
            </a:r>
          </a:p>
          <a:p>
            <a:pPr marL="457189" lvl="1" indent="0">
              <a:buNone/>
            </a:pPr>
            <a:r>
              <a:rPr lang="fr-FR" dirty="0">
                <a:solidFill>
                  <a:schemeClr val="tx1"/>
                </a:solidFill>
              </a:rPr>
              <a:t>(rôle d’une hyper immunisation ?)</a:t>
            </a:r>
          </a:p>
          <a:p>
            <a:pPr marL="457189" lvl="1" indent="0">
              <a:buNone/>
            </a:pPr>
            <a:r>
              <a:rPr lang="fr-FR" dirty="0">
                <a:solidFill>
                  <a:schemeClr val="tx1"/>
                </a:solidFill>
              </a:rPr>
              <a:t>Incidence 2</a:t>
            </a:r>
            <a:r>
              <a:rPr lang="fr-FR" baseline="30000" dirty="0">
                <a:solidFill>
                  <a:schemeClr val="tx1"/>
                </a:solidFill>
              </a:rPr>
              <a:t>ème</a:t>
            </a:r>
            <a:r>
              <a:rPr lang="fr-FR" dirty="0">
                <a:solidFill>
                  <a:schemeClr val="tx1"/>
                </a:solidFill>
              </a:rPr>
              <a:t> dose garçons : 1/10.000 à 1/20.000</a:t>
            </a:r>
          </a:p>
          <a:p>
            <a:pPr marL="457189" lvl="1" indent="0">
              <a:spcAft>
                <a:spcPts val="800"/>
              </a:spcAft>
              <a:buNone/>
            </a:pPr>
            <a:r>
              <a:rPr lang="fr-FR" dirty="0">
                <a:solidFill>
                  <a:schemeClr val="tx1"/>
                </a:solidFill>
              </a:rPr>
              <a:t>Incidence 2</a:t>
            </a:r>
            <a:r>
              <a:rPr lang="fr-FR" baseline="30000" dirty="0">
                <a:solidFill>
                  <a:schemeClr val="tx1"/>
                </a:solidFill>
              </a:rPr>
              <a:t>ème</a:t>
            </a:r>
            <a:r>
              <a:rPr lang="fr-FR" dirty="0">
                <a:solidFill>
                  <a:schemeClr val="tx1"/>
                </a:solidFill>
              </a:rPr>
              <a:t> dose fille ou 1ère dose garçons : 1/100.000 à 1/200.000</a:t>
            </a:r>
          </a:p>
          <a:p>
            <a:pPr>
              <a:spcAft>
                <a:spcPts val="800"/>
              </a:spcAft>
              <a:buClr>
                <a:srgbClr val="C00000"/>
              </a:buClr>
            </a:pPr>
            <a:r>
              <a:rPr lang="fr-FR" dirty="0"/>
              <a:t>Intérêt de la sérologie (en même temps que la première dose) </a:t>
            </a:r>
            <a:r>
              <a:rPr lang="fr-FR" b="0" dirty="0"/>
              <a:t>pour éviter les deuxièmes doses inutiles si +</a:t>
            </a:r>
          </a:p>
          <a:p>
            <a:pPr>
              <a:buClr>
                <a:srgbClr val="C00000"/>
              </a:buClr>
            </a:pPr>
            <a:r>
              <a:rPr lang="fr-FR" dirty="0"/>
              <a:t>Et sérologie anti nucléocapside avant la 2</a:t>
            </a:r>
            <a:r>
              <a:rPr lang="fr-FR" baseline="30000" dirty="0"/>
              <a:t>ème</a:t>
            </a:r>
            <a:r>
              <a:rPr lang="fr-FR" dirty="0"/>
              <a:t> dose si pas de sérologie pour la première ?</a:t>
            </a: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9E64B704-22E4-344B-BFB2-94CBED1E2E36}"/>
              </a:ext>
            </a:extLst>
          </p:cNvPr>
          <p:cNvSpPr txBox="1">
            <a:spLocks/>
          </p:cNvSpPr>
          <p:nvPr/>
        </p:nvSpPr>
        <p:spPr>
          <a:xfrm>
            <a:off x="718457" y="239904"/>
            <a:ext cx="9636759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i="0" kern="1200" baseline="0">
                <a:solidFill>
                  <a:srgbClr val="D33015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2667" dirty="0">
                <a:solidFill>
                  <a:schemeClr val="tx1"/>
                </a:solidFill>
                <a:latin typeface="+mn-lt"/>
              </a:rPr>
              <a:t>  </a:t>
            </a:r>
            <a:r>
              <a:rPr lang="fr-FR" sz="2667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Myocardites et Péricardites PA post-vaccinales… 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A27A8E78-06BC-C44B-A856-644C5C68F196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solidFill>
                  <a:schemeClr val="tx1"/>
                </a:solidFill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z="1600" dirty="0">
              <a:solidFill>
                <a:schemeClr val="tx1"/>
              </a:solidFill>
              <a:latin typeface="+mn-lt"/>
              <a:ea typeface="Arial" pitchFamily="-108" charset="0"/>
              <a:cs typeface="Arial" pitchFamily="-108" charset="0"/>
            </a:endParaRPr>
          </a:p>
        </p:txBody>
      </p:sp>
      <p:pic>
        <p:nvPicPr>
          <p:cNvPr id="17" name="Image 1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696217C-5B07-5443-8CAC-CBC531B393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369" y="1565468"/>
            <a:ext cx="3146319" cy="1630741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301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55"/>
    </mc:Choice>
    <mc:Fallback xmlns="">
      <p:transition spd="slow" advTm="20155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06400" y="2518252"/>
            <a:ext cx="11379200" cy="3406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4500 enfants inclus double aveugle 2/1 </a:t>
            </a:r>
            <a:r>
              <a:rPr lang="fr-FR" dirty="0">
                <a:sym typeface="Wingdings" pitchFamily="2" charset="2"/>
              </a:rPr>
              <a:t></a:t>
            </a:r>
            <a:r>
              <a:rPr lang="fr-FR" dirty="0"/>
              <a:t> 3.000 vaccinés</a:t>
            </a:r>
          </a:p>
          <a:p>
            <a:pPr lvl="1"/>
            <a:r>
              <a:rPr lang="fr-FR" dirty="0"/>
              <a:t>2.200  âgés de 5 à 11 ans</a:t>
            </a:r>
          </a:p>
          <a:p>
            <a:pPr lvl="2"/>
            <a:r>
              <a:rPr lang="fr-FR" dirty="0"/>
              <a:t>objet de la soumission du dossier à la FDA (réponse en </a:t>
            </a:r>
            <a:r>
              <a:rPr lang="fr-FR" dirty="0" err="1"/>
              <a:t>qq</a:t>
            </a:r>
            <a:r>
              <a:rPr lang="fr-FR" dirty="0"/>
              <a:t> semaines</a:t>
            </a:r>
          </a:p>
          <a:p>
            <a:pPr lvl="2"/>
            <a:r>
              <a:rPr lang="fr-FR" dirty="0"/>
              <a:t>Soumission à l’EMA imminente</a:t>
            </a:r>
          </a:p>
          <a:p>
            <a:pPr lvl="1">
              <a:spcAft>
                <a:spcPts val="1600"/>
              </a:spcAft>
            </a:pPr>
            <a:r>
              <a:rPr lang="fr-FR" dirty="0"/>
              <a:t>2.300 &lt; 5 ans (2 groupes : - de 2 ans et 3 à 5 ans)</a:t>
            </a:r>
          </a:p>
          <a:p>
            <a:pPr>
              <a:spcAft>
                <a:spcPts val="1600"/>
              </a:spcAft>
            </a:pPr>
            <a:r>
              <a:rPr lang="fr-FR" dirty="0"/>
              <a:t>Echantillon de patient suffisant pour détecter un EI à une fréquence de 1/100 </a:t>
            </a:r>
          </a:p>
          <a:p>
            <a:pPr lvl="0"/>
            <a:r>
              <a:rPr lang="fr-FR" dirty="0"/>
              <a:t>Localisation de l’étude : Amérique du nord, Europe (Espagne, Finlande, Pologne)</a:t>
            </a:r>
          </a:p>
          <a:p>
            <a:pPr lvl="0"/>
            <a:endParaRPr lang="fr-FR" dirty="0"/>
          </a:p>
          <a:p>
            <a:pPr>
              <a:buClr>
                <a:srgbClr val="EC4E62"/>
              </a:buClr>
              <a:buSzPct val="85000"/>
            </a:pPr>
            <a:endParaRPr lang="fr-FR" sz="2667" dirty="0"/>
          </a:p>
        </p:txBody>
      </p:sp>
      <p:sp>
        <p:nvSpPr>
          <p:cNvPr id="12" name="Espace réservé du numéro de diapositive 5"/>
          <p:cNvSpPr txBox="1">
            <a:spLocks/>
          </p:cNvSpPr>
          <p:nvPr/>
        </p:nvSpPr>
        <p:spPr>
          <a:xfrm>
            <a:off x="11264267" y="197803"/>
            <a:ext cx="609600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C9A5992-0EB2-2445-A1FA-89BC7C5CF72C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z="16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A27287F-F674-B745-9019-562C6A1B97D7}"/>
              </a:ext>
            </a:extLst>
          </p:cNvPr>
          <p:cNvSpPr txBox="1">
            <a:spLocks/>
          </p:cNvSpPr>
          <p:nvPr/>
        </p:nvSpPr>
        <p:spPr bwMode="auto">
          <a:xfrm>
            <a:off x="2089359" y="74154"/>
            <a:ext cx="8709183" cy="68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dirty="0">
                <a:solidFill>
                  <a:schemeClr val="bg1"/>
                </a:solidFill>
              </a:rPr>
              <a:t>Etude Pfizer</a:t>
            </a:r>
          </a:p>
        </p:txBody>
      </p:sp>
      <p:pic>
        <p:nvPicPr>
          <p:cNvPr id="3" name="Image 2" descr="Une image contenant herbe, enfant, extérieur, personne&#10;&#10;Description générée automatiquement">
            <a:extLst>
              <a:ext uri="{FF2B5EF4-FFF2-40B4-BE49-F238E27FC236}">
                <a16:creationId xmlns:a16="http://schemas.microsoft.com/office/drawing/2014/main" id="{7049DB48-AE88-9643-A7E6-7EE6BA0935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952" y="835969"/>
            <a:ext cx="2240009" cy="1343131"/>
          </a:xfrm>
          <a:prstGeom prst="rect">
            <a:avLst/>
          </a:prstGeom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CC592CE8-0C2C-3F4A-BAD6-E7FAB35047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418465"/>
            <a:ext cx="3461657" cy="127661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E41E00D-AFE0-034A-81D6-CEA71B6791D6}"/>
              </a:ext>
            </a:extLst>
          </p:cNvPr>
          <p:cNvSpPr txBox="1"/>
          <p:nvPr/>
        </p:nvSpPr>
        <p:spPr>
          <a:xfrm>
            <a:off x="6843394" y="6263717"/>
            <a:ext cx="4135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Enfants préalablement infectés exclus</a:t>
            </a:r>
          </a:p>
        </p:txBody>
      </p:sp>
    </p:spTree>
    <p:extLst>
      <p:ext uri="{BB962C8B-B14F-4D97-AF65-F5344CB8AC3E}">
        <p14:creationId xmlns:p14="http://schemas.microsoft.com/office/powerpoint/2010/main" val="97912665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58040" y="1974583"/>
            <a:ext cx="9027123" cy="47811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z="1867" dirty="0"/>
              <a:t>2 dosages réduits choisis sur des données d’immunogénicité et de tolérance sur des études de phase 1</a:t>
            </a:r>
          </a:p>
          <a:p>
            <a:pPr lvl="1"/>
            <a:r>
              <a:rPr lang="fr-FR" sz="1867" b="0" dirty="0"/>
              <a:t>0,10 mg pour les 5-11 ans (1/3 de la dose adulte)</a:t>
            </a:r>
          </a:p>
          <a:p>
            <a:pPr lvl="1"/>
            <a:r>
              <a:rPr lang="fr-FR" sz="1867" b="0" dirty="0"/>
              <a:t>0,03 mg pour les &lt; 5 ans (1/10 de la dose adulte) </a:t>
            </a:r>
          </a:p>
          <a:p>
            <a:pPr lvl="1"/>
            <a:r>
              <a:rPr lang="fr-FR" sz="1867" b="0" dirty="0"/>
              <a:t>Flacons multi-doses pédiatriques</a:t>
            </a:r>
          </a:p>
          <a:p>
            <a:pPr lvl="1"/>
            <a:endParaRPr lang="fr-FR" sz="1867" dirty="0"/>
          </a:p>
          <a:p>
            <a:pPr lvl="0"/>
            <a:r>
              <a:rPr lang="fr-FR" sz="1867" dirty="0" err="1"/>
              <a:t>Immunogénicité</a:t>
            </a:r>
            <a:r>
              <a:rPr lang="fr-FR" sz="1867" dirty="0"/>
              <a:t> comparable chez les5 à 11 ans à la dose adulte chez les 16-25 ans :</a:t>
            </a:r>
          </a:p>
          <a:p>
            <a:pPr lvl="1"/>
            <a:r>
              <a:rPr lang="fr-FR" sz="1867" b="0" dirty="0"/>
              <a:t>GMT Enfant = 1,197 (IC95% 1,110-1,296) enfant</a:t>
            </a:r>
          </a:p>
          <a:p>
            <a:pPr lvl="1">
              <a:spcAft>
                <a:spcPts val="1600"/>
              </a:spcAft>
            </a:pPr>
            <a:r>
              <a:rPr lang="fr-FR" sz="1867" b="0" dirty="0"/>
              <a:t>GMT adulte = 1,146 (IC 95% 1,045-1,257) adulte</a:t>
            </a:r>
          </a:p>
          <a:p>
            <a:pPr lvl="0"/>
            <a:r>
              <a:rPr lang="fr-FR" sz="1867" dirty="0"/>
              <a:t>Tolérance : comparable à la dose adulte chez les 16-25 ans</a:t>
            </a:r>
          </a:p>
          <a:p>
            <a:pPr>
              <a:buClr>
                <a:srgbClr val="EC4E62"/>
              </a:buClr>
              <a:buSzPct val="85000"/>
            </a:pPr>
            <a:endParaRPr lang="fr-FR" sz="2667" dirty="0"/>
          </a:p>
        </p:txBody>
      </p:sp>
      <p:sp>
        <p:nvSpPr>
          <p:cNvPr id="12" name="Espace réservé du numéro de diapositive 5"/>
          <p:cNvSpPr txBox="1">
            <a:spLocks/>
          </p:cNvSpPr>
          <p:nvPr/>
        </p:nvSpPr>
        <p:spPr>
          <a:xfrm>
            <a:off x="11264267" y="197803"/>
            <a:ext cx="609600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6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C9A5992-0EB2-2445-A1FA-89BC7C5CF72C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z="16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A27287F-F674-B745-9019-562C6A1B97D7}"/>
              </a:ext>
            </a:extLst>
          </p:cNvPr>
          <p:cNvSpPr txBox="1">
            <a:spLocks/>
          </p:cNvSpPr>
          <p:nvPr/>
        </p:nvSpPr>
        <p:spPr bwMode="auto">
          <a:xfrm>
            <a:off x="2111527" y="147347"/>
            <a:ext cx="8709183" cy="688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 b="1" i="0" kern="1200">
                <a:solidFill>
                  <a:srgbClr val="1E4086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dirty="0">
                <a:solidFill>
                  <a:schemeClr val="bg1"/>
                </a:solidFill>
              </a:rPr>
              <a:t>Etude Pfizer</a:t>
            </a:r>
          </a:p>
        </p:txBody>
      </p:sp>
      <p:pic>
        <p:nvPicPr>
          <p:cNvPr id="3" name="Image 2" descr="Une image contenant herbe, enfant, extérieur, personne&#10;&#10;Description générée automatiquement">
            <a:extLst>
              <a:ext uri="{FF2B5EF4-FFF2-40B4-BE49-F238E27FC236}">
                <a16:creationId xmlns:a16="http://schemas.microsoft.com/office/drawing/2014/main" id="{7049DB48-AE88-9643-A7E6-7EE6BA0935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952" y="835969"/>
            <a:ext cx="2240009" cy="1343131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595B50F1-A2A3-4840-87EE-9F31255F7CF0}"/>
              </a:ext>
            </a:extLst>
          </p:cNvPr>
          <p:cNvSpPr/>
          <p:nvPr/>
        </p:nvSpPr>
        <p:spPr>
          <a:xfrm>
            <a:off x="8958943" y="4365172"/>
            <a:ext cx="2830284" cy="1436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Etude </a:t>
            </a:r>
            <a:r>
              <a:rPr lang="fr-FR" sz="2400" dirty="0" err="1"/>
              <a:t>Moderna</a:t>
            </a:r>
            <a:r>
              <a:rPr lang="fr-FR" sz="2400" dirty="0"/>
              <a:t> (</a:t>
            </a:r>
            <a:r>
              <a:rPr lang="fr-FR" sz="2400" dirty="0" err="1"/>
              <a:t>Spikevax</a:t>
            </a:r>
            <a:r>
              <a:rPr lang="fr-FR" sz="2400" dirty="0"/>
              <a:t>®) en attente</a:t>
            </a:r>
          </a:p>
          <a:p>
            <a:pPr algn="ctr"/>
            <a:endParaRPr lang="fr-FR" sz="2400" dirty="0"/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CD81D2F5-C3D7-2C42-8C15-591C63C510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171" y="197803"/>
            <a:ext cx="3461657" cy="127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818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5D63E-FF6B-0948-A490-374592301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Efficacité clinique : aucun doute vu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1C9369-8D9B-634F-855A-80E15AB2C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L’</a:t>
            </a:r>
            <a:r>
              <a:rPr lang="fr-FR" dirty="0" err="1"/>
              <a:t>immunogénicité</a:t>
            </a:r>
            <a:r>
              <a:rPr lang="fr-FR" dirty="0"/>
              <a:t> identique à l’adulte jeune</a:t>
            </a:r>
          </a:p>
          <a:p>
            <a:r>
              <a:rPr lang="fr-FR" dirty="0"/>
              <a:t>L’efficacité démontrée dans l’étude pivot</a:t>
            </a:r>
          </a:p>
          <a:p>
            <a:r>
              <a:rPr lang="fr-FR" dirty="0"/>
              <a:t>L’efficacité sur le terrain de la vaccination : preuve de la prévention des PIMS chez l’adolescent (François </a:t>
            </a:r>
            <a:r>
              <a:rPr lang="fr-FR" dirty="0" err="1"/>
              <a:t>Angoulvant</a:t>
            </a:r>
            <a:r>
              <a:rPr lang="fr-FR" dirty="0"/>
              <a:t> JAMA à paraitre)</a:t>
            </a:r>
          </a:p>
        </p:txBody>
      </p:sp>
    </p:spTree>
    <p:extLst>
      <p:ext uri="{BB962C8B-B14F-4D97-AF65-F5344CB8AC3E}">
        <p14:creationId xmlns:p14="http://schemas.microsoft.com/office/powerpoint/2010/main" val="335373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B2273-0CC4-5943-841E-7C26C1524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592" y="582150"/>
            <a:ext cx="11398249" cy="686035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R. Cohen : Liens d’intérêts 3 dernières années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5A3F83B2-1F79-A449-A402-6725DE590E5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6400" y="1432612"/>
          <a:ext cx="11379200" cy="275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500" dirty="0"/>
                    </a:p>
                    <a:p>
                      <a:pPr algn="ctr"/>
                      <a:endParaRPr lang="fr-FR" sz="1500" dirty="0"/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Dirigeant,</a:t>
                      </a:r>
                    </a:p>
                    <a:p>
                      <a:pPr algn="ctr"/>
                      <a:r>
                        <a:rPr lang="fr-FR" sz="1500" dirty="0"/>
                        <a:t>Employé,</a:t>
                      </a:r>
                    </a:p>
                    <a:p>
                      <a:pPr algn="ctr"/>
                      <a:r>
                        <a:rPr lang="fr-FR" sz="15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Etudes cliniques</a:t>
                      </a:r>
                    </a:p>
                    <a:p>
                      <a:pPr algn="ctr"/>
                      <a:r>
                        <a:rPr lang="fr-FR" sz="15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Participation à des </a:t>
                      </a:r>
                      <a:r>
                        <a:rPr lang="fr-FR" sz="1500" dirty="0" err="1"/>
                        <a:t>boards</a:t>
                      </a:r>
                      <a:endParaRPr lang="fr-FR" sz="1500" dirty="0"/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Proche parent salarié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99C17ADB-CB64-B840-A616-277B3B410A7F}"/>
              </a:ext>
            </a:extLst>
          </p:cNvPr>
          <p:cNvSpPr txBox="1"/>
          <p:nvPr/>
        </p:nvSpPr>
        <p:spPr>
          <a:xfrm>
            <a:off x="3414507" y="4529413"/>
            <a:ext cx="5113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Coordonnateur 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InfoVac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Liens complets : </a:t>
            </a:r>
            <a:r>
              <a:rPr lang="fr-FR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transparence.Gouv</a:t>
            </a:r>
            <a:endParaRPr lang="fr-FR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81B7299-65B2-644A-BBFA-4CCF73283C61}"/>
              </a:ext>
            </a:extLst>
          </p:cNvPr>
          <p:cNvSpPr txBox="1"/>
          <p:nvPr/>
        </p:nvSpPr>
        <p:spPr>
          <a:xfrm>
            <a:off x="1665278" y="5329439"/>
            <a:ext cx="8738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liens d’intérêt les plus importants ne sont pas toujours ceux qui sont affichés : </a:t>
            </a:r>
          </a:p>
          <a:p>
            <a:r>
              <a:rPr lang="fr-FR" dirty="0"/>
              <a:t>politique, administration, publications, …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D86379-CD17-3C49-8CA0-FCF028E87967}"/>
              </a:ext>
            </a:extLst>
          </p:cNvPr>
          <p:cNvSpPr/>
          <p:nvPr/>
        </p:nvSpPr>
        <p:spPr>
          <a:xfrm>
            <a:off x="3414507" y="5984774"/>
            <a:ext cx="5500893" cy="873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MON LIEN D’INTERET PRINCIPAL EST DE M’OCCUPER D’ENFANTS ET DE VACCINATION DEPUIS 30 ANS</a:t>
            </a:r>
          </a:p>
        </p:txBody>
      </p:sp>
    </p:spTree>
    <p:extLst>
      <p:ext uri="{BB962C8B-B14F-4D97-AF65-F5344CB8AC3E}">
        <p14:creationId xmlns:p14="http://schemas.microsoft.com/office/powerpoint/2010/main" val="3632858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CD2287-33D8-F24A-9CD3-1CBF09C03C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Bénéfices collectifs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1FDBD9E-DC3D-C248-B454-020F5B886B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261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B0144D-EEA2-B547-91B7-FF21417EA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Une des principales raisons de vacciner les adolescents et enfants…</a:t>
            </a:r>
          </a:p>
          <a:p>
            <a:pPr lvl="1"/>
            <a:r>
              <a:rPr lang="fr-FR" dirty="0"/>
              <a:t>Diminuer le R0 effectif</a:t>
            </a:r>
          </a:p>
          <a:p>
            <a:r>
              <a:rPr lang="fr-FR" dirty="0"/>
              <a:t>Dans les premiers mois de la vaccination les résultats publiés très encourageant cela a été une des principales motivations de notre implication dans la vaccination des adolescents</a:t>
            </a:r>
          </a:p>
          <a:p>
            <a:r>
              <a:rPr lang="fr-FR" dirty="0"/>
              <a:t>Mais cet effet s’érode</a:t>
            </a:r>
          </a:p>
          <a:p>
            <a:pPr lvl="1"/>
            <a:r>
              <a:rPr lang="fr-FR" dirty="0"/>
              <a:t>Dans le temps</a:t>
            </a:r>
          </a:p>
          <a:p>
            <a:pPr lvl="1"/>
            <a:r>
              <a:rPr lang="fr-FR" dirty="0"/>
              <a:t>Et avec les </a:t>
            </a:r>
            <a:r>
              <a:rPr lang="fr-FR" dirty="0" err="1"/>
              <a:t>variants</a:t>
            </a:r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F2C6A18-A64A-3D46-8510-623BE6047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528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C4C4E40E-06A2-4A7E-9E9A-A89548162C06}"/>
              </a:ext>
            </a:extLst>
          </p:cNvPr>
          <p:cNvGraphicFramePr/>
          <p:nvPr/>
        </p:nvGraphicFramePr>
        <p:xfrm>
          <a:off x="2514600" y="1221485"/>
          <a:ext cx="9298134" cy="435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15BA620B-7EAA-46AA-B235-7D4F7EC92DC9}"/>
              </a:ext>
            </a:extLst>
          </p:cNvPr>
          <p:cNvSpPr txBox="1"/>
          <p:nvPr/>
        </p:nvSpPr>
        <p:spPr>
          <a:xfrm>
            <a:off x="1140313" y="1764663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Primary</a:t>
            </a:r>
            <a:r>
              <a:rPr lang="fr-FR" sz="2400" dirty="0"/>
              <a:t> immune </a:t>
            </a:r>
            <a:r>
              <a:rPr lang="fr-FR" sz="2400" dirty="0" err="1"/>
              <a:t>response</a:t>
            </a:r>
            <a:endParaRPr lang="fr-FR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1EE4A6-95EE-4738-9C5F-67F67CC1C943}"/>
              </a:ext>
            </a:extLst>
          </p:cNvPr>
          <p:cNvSpPr txBox="1"/>
          <p:nvPr/>
        </p:nvSpPr>
        <p:spPr>
          <a:xfrm rot="16200000">
            <a:off x="-1005385" y="2344730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Antibody</a:t>
            </a:r>
            <a:r>
              <a:rPr lang="fr-FR" sz="2400" dirty="0"/>
              <a:t> </a:t>
            </a:r>
            <a:r>
              <a:rPr lang="fr-FR" sz="2400" dirty="0" err="1"/>
              <a:t>titer</a:t>
            </a:r>
            <a:r>
              <a:rPr lang="fr-FR" sz="2400" dirty="0"/>
              <a:t> (IgG, log10)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6B2C68-F0EE-44A2-9E62-48F97570757C}"/>
              </a:ext>
            </a:extLst>
          </p:cNvPr>
          <p:cNvSpPr txBox="1"/>
          <p:nvPr/>
        </p:nvSpPr>
        <p:spPr>
          <a:xfrm>
            <a:off x="8178765" y="3429001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Secondary</a:t>
            </a:r>
            <a:r>
              <a:rPr lang="fr-FR" sz="2400" dirty="0"/>
              <a:t> immune </a:t>
            </a:r>
            <a:r>
              <a:rPr lang="fr-FR" sz="2400" dirty="0" err="1"/>
              <a:t>response</a:t>
            </a:r>
            <a:endParaRPr lang="fr-FR" sz="2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754AC0C-D509-4249-A453-7D77B7FD29D2}"/>
              </a:ext>
            </a:extLst>
          </p:cNvPr>
          <p:cNvSpPr txBox="1"/>
          <p:nvPr/>
        </p:nvSpPr>
        <p:spPr>
          <a:xfrm>
            <a:off x="5837157" y="6279784"/>
            <a:ext cx="5447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Booster </a:t>
            </a:r>
            <a:r>
              <a:rPr lang="fr-FR" sz="2400" dirty="0" err="1"/>
              <a:t>antigen</a:t>
            </a:r>
            <a:r>
              <a:rPr lang="fr-FR" sz="2400" dirty="0"/>
              <a:t> </a:t>
            </a:r>
            <a:r>
              <a:rPr lang="fr-FR" sz="2400" dirty="0" err="1"/>
              <a:t>exposure</a:t>
            </a:r>
            <a:endParaRPr lang="fr-FR" sz="2400" dirty="0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CC3FC33E-0F2A-478C-BBE6-33C875530034}"/>
              </a:ext>
            </a:extLst>
          </p:cNvPr>
          <p:cNvSpPr/>
          <p:nvPr/>
        </p:nvSpPr>
        <p:spPr>
          <a:xfrm rot="10800000">
            <a:off x="2710736" y="5888697"/>
            <a:ext cx="151945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67518699-4356-4D47-9F44-7122AD067F4E}"/>
              </a:ext>
            </a:extLst>
          </p:cNvPr>
          <p:cNvSpPr/>
          <p:nvPr/>
        </p:nvSpPr>
        <p:spPr>
          <a:xfrm rot="10800000" flipH="1">
            <a:off x="6934200" y="5892279"/>
            <a:ext cx="238854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Flèche : bas 14">
            <a:extLst>
              <a:ext uri="{FF2B5EF4-FFF2-40B4-BE49-F238E27FC236}">
                <a16:creationId xmlns:a16="http://schemas.microsoft.com/office/drawing/2014/main" id="{519F6202-90A9-0340-824A-3B4834823B0F}"/>
              </a:ext>
            </a:extLst>
          </p:cNvPr>
          <p:cNvSpPr/>
          <p:nvPr/>
        </p:nvSpPr>
        <p:spPr>
          <a:xfrm rot="10800000">
            <a:off x="3522222" y="5888697"/>
            <a:ext cx="151945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B8BDA92-A72E-AD48-B5B0-88627A1DC8EA}"/>
              </a:ext>
            </a:extLst>
          </p:cNvPr>
          <p:cNvCxnSpPr>
            <a:cxnSpLocks/>
          </p:cNvCxnSpPr>
          <p:nvPr/>
        </p:nvCxnSpPr>
        <p:spPr>
          <a:xfrm>
            <a:off x="2427517" y="4980603"/>
            <a:ext cx="95395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2E378D5-0434-7144-8B75-4E394FA7C4B6}"/>
              </a:ext>
            </a:extLst>
          </p:cNvPr>
          <p:cNvCxnSpPr>
            <a:cxnSpLocks/>
          </p:cNvCxnSpPr>
          <p:nvPr/>
        </p:nvCxnSpPr>
        <p:spPr>
          <a:xfrm>
            <a:off x="2427517" y="4661563"/>
            <a:ext cx="9539514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58D51B8D-41BA-5342-913E-F4B6F9725773}"/>
              </a:ext>
            </a:extLst>
          </p:cNvPr>
          <p:cNvCxnSpPr/>
          <p:nvPr/>
        </p:nvCxnSpPr>
        <p:spPr>
          <a:xfrm>
            <a:off x="11553371" y="5268687"/>
            <a:ext cx="0" cy="314533"/>
          </a:xfrm>
          <a:prstGeom prst="straightConnector1">
            <a:avLst/>
          </a:prstGeom>
          <a:ln w="412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5EF00291-DEF1-DF47-8A81-FD23435F30E0}"/>
              </a:ext>
            </a:extLst>
          </p:cNvPr>
          <p:cNvSpPr txBox="1"/>
          <p:nvPr/>
        </p:nvSpPr>
        <p:spPr>
          <a:xfrm>
            <a:off x="9032033" y="1207225"/>
            <a:ext cx="2230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+ Affinité ↑ ↑ ↑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4C39E3-A4AB-3F4E-9505-690418DB4EA2}"/>
              </a:ext>
            </a:extLst>
          </p:cNvPr>
          <p:cNvSpPr txBox="1"/>
          <p:nvPr/>
        </p:nvSpPr>
        <p:spPr>
          <a:xfrm>
            <a:off x="1132116" y="4589499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Delta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17DFBC7-A5D3-1148-B9E0-AC93ED5A53C1}"/>
              </a:ext>
            </a:extLst>
          </p:cNvPr>
          <p:cNvSpPr txBox="1"/>
          <p:nvPr/>
        </p:nvSpPr>
        <p:spPr>
          <a:xfrm>
            <a:off x="1132117" y="4958831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Alpha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FF5B2BE-AC11-4643-B7D2-D9BDC41995C7}"/>
              </a:ext>
            </a:extLst>
          </p:cNvPr>
          <p:cNvSpPr txBox="1"/>
          <p:nvPr/>
        </p:nvSpPr>
        <p:spPr>
          <a:xfrm>
            <a:off x="1084373" y="4175669"/>
            <a:ext cx="128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Omicron ?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C30F7DDB-0DA2-9B48-8BA0-677B1E91F0B2}"/>
              </a:ext>
            </a:extLst>
          </p:cNvPr>
          <p:cNvSpPr txBox="1">
            <a:spLocks/>
          </p:cNvSpPr>
          <p:nvPr/>
        </p:nvSpPr>
        <p:spPr>
          <a:xfrm>
            <a:off x="132120" y="-36677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La vaccination des enfants est-elle aujourd’hui la meilleure façon d’aider par la vaccination au contrôle de  cette vague épidémique (ou des suivantes) ?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4FA3161C-D8C7-234D-BEC7-3811DEB26254}"/>
              </a:ext>
            </a:extLst>
          </p:cNvPr>
          <p:cNvCxnSpPr>
            <a:cxnSpLocks/>
          </p:cNvCxnSpPr>
          <p:nvPr/>
        </p:nvCxnSpPr>
        <p:spPr>
          <a:xfrm>
            <a:off x="2427517" y="4411191"/>
            <a:ext cx="953951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876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2F397E-FC57-2A4C-B781-82590C505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Effets Indésirables Graves sont-ils prévisibles 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8FE4D6-85F4-0B4C-9C13-3A1573845D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656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5E177A-153B-3F4D-B12C-AA159C176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458" y="1825625"/>
            <a:ext cx="11503742" cy="3859742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Les seuls risques envisageables sont liés  à une réponse immunitaire excessive, inadaptée, particulière</a:t>
            </a:r>
          </a:p>
          <a:p>
            <a:pPr lvl="1"/>
            <a:r>
              <a:rPr lang="fr-FR" dirty="0"/>
              <a:t>Myocardites et Péricardites Aigues…</a:t>
            </a:r>
          </a:p>
          <a:p>
            <a:pPr lvl="1"/>
            <a:r>
              <a:rPr lang="fr-FR" dirty="0"/>
              <a:t>Purpura thrombopénique</a:t>
            </a:r>
          </a:p>
          <a:p>
            <a:r>
              <a:rPr lang="fr-FR" dirty="0"/>
              <a:t>Mais on ne peut prévoir</a:t>
            </a:r>
          </a:p>
          <a:p>
            <a:pPr lvl="1"/>
            <a:r>
              <a:rPr lang="fr-FR" dirty="0"/>
              <a:t>Qui avait prévu la Narcolepsie et </a:t>
            </a:r>
            <a:r>
              <a:rPr lang="fr-FR" dirty="0" err="1"/>
              <a:t>Pandemrix</a:t>
            </a:r>
            <a:r>
              <a:rPr lang="fr-FR" dirty="0"/>
              <a:t>® Europe chez les enfants : ce n’était pas dans le PGR ? (aussi liée à la réponse immunitaire)</a:t>
            </a:r>
          </a:p>
          <a:p>
            <a:pPr lvl="1"/>
            <a:r>
              <a:rPr lang="fr-FR" dirty="0"/>
              <a:t>Qui avait prévu les MPA ?</a:t>
            </a:r>
          </a:p>
          <a:p>
            <a:r>
              <a:rPr lang="fr-FR" dirty="0"/>
              <a:t>Des phénomènes d’hyper-immunisation chez les patients préalablement infectés 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Importance de la sérologie 1</a:t>
            </a:r>
            <a:r>
              <a:rPr lang="fr-FR" baseline="30000" dirty="0">
                <a:solidFill>
                  <a:srgbClr val="FF0000"/>
                </a:solidFill>
                <a:sym typeface="Wingdings" pitchFamily="2" charset="2"/>
              </a:rPr>
              <a:t>ère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 dose pour éviter des 2</a:t>
            </a:r>
            <a:r>
              <a:rPr lang="fr-FR" baseline="30000" dirty="0">
                <a:solidFill>
                  <a:srgbClr val="FF0000"/>
                </a:solidFill>
                <a:sym typeface="Wingdings" pitchFamily="2" charset="2"/>
              </a:rPr>
              <a:t>ème</a:t>
            </a:r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 doses inutiles, dangereuse ????</a:t>
            </a:r>
          </a:p>
          <a:p>
            <a:pPr lvl="1"/>
            <a:r>
              <a:rPr lang="fr-FR" dirty="0">
                <a:solidFill>
                  <a:srgbClr val="FF0000"/>
                </a:solidFill>
                <a:sym typeface="Wingdings" pitchFamily="2" charset="2"/>
              </a:rPr>
              <a:t>Au minimum 20% des enfants ont une sérologie +  40% en Janvier ?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C742601-AC8A-6A47-9A37-977115E0F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663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C4C4E40E-06A2-4A7E-9E9A-A89548162C06}"/>
              </a:ext>
            </a:extLst>
          </p:cNvPr>
          <p:cNvGraphicFramePr/>
          <p:nvPr/>
        </p:nvGraphicFramePr>
        <p:xfrm>
          <a:off x="2514600" y="1221485"/>
          <a:ext cx="9298134" cy="435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15BA620B-7EAA-46AA-B235-7D4F7EC92DC9}"/>
              </a:ext>
            </a:extLst>
          </p:cNvPr>
          <p:cNvSpPr txBox="1"/>
          <p:nvPr/>
        </p:nvSpPr>
        <p:spPr>
          <a:xfrm>
            <a:off x="1140313" y="1764663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Primary</a:t>
            </a:r>
            <a:r>
              <a:rPr lang="fr-FR" sz="2400" dirty="0"/>
              <a:t> immune </a:t>
            </a:r>
            <a:r>
              <a:rPr lang="fr-FR" sz="2400" dirty="0" err="1"/>
              <a:t>response</a:t>
            </a:r>
            <a:endParaRPr lang="fr-FR" sz="2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31EE4A6-95EE-4738-9C5F-67F67CC1C943}"/>
              </a:ext>
            </a:extLst>
          </p:cNvPr>
          <p:cNvSpPr txBox="1"/>
          <p:nvPr/>
        </p:nvSpPr>
        <p:spPr>
          <a:xfrm rot="16200000">
            <a:off x="-1005385" y="2344730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Antibody</a:t>
            </a:r>
            <a:r>
              <a:rPr lang="fr-FR" sz="2400" dirty="0"/>
              <a:t> </a:t>
            </a:r>
            <a:r>
              <a:rPr lang="fr-FR" sz="2400" dirty="0" err="1"/>
              <a:t>titer</a:t>
            </a:r>
            <a:r>
              <a:rPr lang="fr-FR" sz="2400" dirty="0"/>
              <a:t> (IgG, log10)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6B2C68-F0EE-44A2-9E62-48F97570757C}"/>
              </a:ext>
            </a:extLst>
          </p:cNvPr>
          <p:cNvSpPr txBox="1"/>
          <p:nvPr/>
        </p:nvSpPr>
        <p:spPr>
          <a:xfrm>
            <a:off x="8178765" y="3429001"/>
            <a:ext cx="3106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/>
              <a:t>Secondary</a:t>
            </a:r>
            <a:r>
              <a:rPr lang="fr-FR" sz="2400" dirty="0"/>
              <a:t> immune </a:t>
            </a:r>
            <a:r>
              <a:rPr lang="fr-FR" sz="2400" dirty="0" err="1"/>
              <a:t>response</a:t>
            </a:r>
            <a:endParaRPr lang="fr-FR" sz="2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754AC0C-D509-4249-A453-7D77B7FD29D2}"/>
              </a:ext>
            </a:extLst>
          </p:cNvPr>
          <p:cNvSpPr txBox="1"/>
          <p:nvPr/>
        </p:nvSpPr>
        <p:spPr>
          <a:xfrm>
            <a:off x="5837157" y="6279784"/>
            <a:ext cx="5447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Booster </a:t>
            </a:r>
            <a:r>
              <a:rPr lang="fr-FR" sz="2400" dirty="0" err="1"/>
              <a:t>antigen</a:t>
            </a:r>
            <a:r>
              <a:rPr lang="fr-FR" sz="2400" dirty="0"/>
              <a:t> </a:t>
            </a:r>
            <a:r>
              <a:rPr lang="fr-FR" sz="2400" dirty="0" err="1"/>
              <a:t>exposure</a:t>
            </a:r>
            <a:endParaRPr lang="fr-FR" sz="2400" dirty="0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CC3FC33E-0F2A-478C-BBE6-33C875530034}"/>
              </a:ext>
            </a:extLst>
          </p:cNvPr>
          <p:cNvSpPr/>
          <p:nvPr/>
        </p:nvSpPr>
        <p:spPr>
          <a:xfrm rot="10800000">
            <a:off x="2710736" y="5888697"/>
            <a:ext cx="151945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67518699-4356-4D47-9F44-7122AD067F4E}"/>
              </a:ext>
            </a:extLst>
          </p:cNvPr>
          <p:cNvSpPr/>
          <p:nvPr/>
        </p:nvSpPr>
        <p:spPr>
          <a:xfrm rot="10800000" flipH="1">
            <a:off x="6934200" y="5892279"/>
            <a:ext cx="238854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Flèche : bas 14">
            <a:extLst>
              <a:ext uri="{FF2B5EF4-FFF2-40B4-BE49-F238E27FC236}">
                <a16:creationId xmlns:a16="http://schemas.microsoft.com/office/drawing/2014/main" id="{519F6202-90A9-0340-824A-3B4834823B0F}"/>
              </a:ext>
            </a:extLst>
          </p:cNvPr>
          <p:cNvSpPr/>
          <p:nvPr/>
        </p:nvSpPr>
        <p:spPr>
          <a:xfrm rot="10800000">
            <a:off x="3522222" y="5888697"/>
            <a:ext cx="151945" cy="294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58D51B8D-41BA-5342-913E-F4B6F9725773}"/>
              </a:ext>
            </a:extLst>
          </p:cNvPr>
          <p:cNvCxnSpPr/>
          <p:nvPr/>
        </p:nvCxnSpPr>
        <p:spPr>
          <a:xfrm>
            <a:off x="11553371" y="5268687"/>
            <a:ext cx="0" cy="314533"/>
          </a:xfrm>
          <a:prstGeom prst="straightConnector1">
            <a:avLst/>
          </a:prstGeom>
          <a:ln w="412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5EF00291-DEF1-DF47-8A81-FD23435F30E0}"/>
              </a:ext>
            </a:extLst>
          </p:cNvPr>
          <p:cNvSpPr txBox="1"/>
          <p:nvPr/>
        </p:nvSpPr>
        <p:spPr>
          <a:xfrm>
            <a:off x="9032033" y="1207225"/>
            <a:ext cx="2230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+ Affinité ↑ ↑ ↑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4C39E3-A4AB-3F4E-9505-690418DB4EA2}"/>
              </a:ext>
            </a:extLst>
          </p:cNvPr>
          <p:cNvSpPr txBox="1"/>
          <p:nvPr/>
        </p:nvSpPr>
        <p:spPr>
          <a:xfrm>
            <a:off x="1132116" y="4589499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Delta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17DFBC7-A5D3-1148-B9E0-AC93ED5A53C1}"/>
              </a:ext>
            </a:extLst>
          </p:cNvPr>
          <p:cNvSpPr txBox="1"/>
          <p:nvPr/>
        </p:nvSpPr>
        <p:spPr>
          <a:xfrm>
            <a:off x="1132117" y="4958831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Alpha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FF5B2BE-AC11-4643-B7D2-D9BDC41995C7}"/>
              </a:ext>
            </a:extLst>
          </p:cNvPr>
          <p:cNvSpPr txBox="1"/>
          <p:nvPr/>
        </p:nvSpPr>
        <p:spPr>
          <a:xfrm>
            <a:off x="1084373" y="4175669"/>
            <a:ext cx="128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Omicron ?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C30F7DDB-0DA2-9B48-8BA0-677B1E91F0B2}"/>
              </a:ext>
            </a:extLst>
          </p:cNvPr>
          <p:cNvSpPr txBox="1">
            <a:spLocks/>
          </p:cNvSpPr>
          <p:nvPr/>
        </p:nvSpPr>
        <p:spPr>
          <a:xfrm>
            <a:off x="132120" y="-36677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La vaccination des enfants est-elle aujourd’hui la meilleure façon d’aider par la vaccination au contrôle de  cette vague épidémique (ou des suivantes)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32D032-BF8A-5544-9CFB-27D0FF5E40C0}"/>
              </a:ext>
            </a:extLst>
          </p:cNvPr>
          <p:cNvSpPr txBox="1"/>
          <p:nvPr/>
        </p:nvSpPr>
        <p:spPr>
          <a:xfrm>
            <a:off x="2886585" y="3532592"/>
            <a:ext cx="83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MPA ?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6E84B42-DF6A-2541-B8F9-51CCC96B0AAA}"/>
              </a:ext>
            </a:extLst>
          </p:cNvPr>
          <p:cNvSpPr txBox="1"/>
          <p:nvPr/>
        </p:nvSpPr>
        <p:spPr>
          <a:xfrm>
            <a:off x="6582229" y="2503714"/>
            <a:ext cx="836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MPA ?</a:t>
            </a:r>
          </a:p>
        </p:txBody>
      </p:sp>
    </p:spTree>
    <p:extLst>
      <p:ext uri="{BB962C8B-B14F-4D97-AF65-F5344CB8AC3E}">
        <p14:creationId xmlns:p14="http://schemas.microsoft.com/office/powerpoint/2010/main" val="3179875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3D40F-A582-8147-9F31-A5A9570316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vaccination des enfants est-elle si bien partie aux USA et en Israël 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9D77AAA-26EB-C04F-A1E0-9BB2A72ADF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Etats-Unis  : 6 millions (&lt; 25 %) de la cible</a:t>
            </a:r>
          </a:p>
          <a:p>
            <a:r>
              <a:rPr lang="fr-FR" dirty="0"/>
              <a:t>Israël : 7 % de la cible vaccinale</a:t>
            </a:r>
          </a:p>
        </p:txBody>
      </p:sp>
    </p:spTree>
    <p:extLst>
      <p:ext uri="{BB962C8B-B14F-4D97-AF65-F5344CB8AC3E}">
        <p14:creationId xmlns:p14="http://schemas.microsoft.com/office/powerpoint/2010/main" val="2423485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C456AEE-07F3-0E41-8B2B-052385C9D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723900"/>
            <a:ext cx="80899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720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A8C0AB7B-07F1-7F47-B717-07D845BF5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9657"/>
            <a:ext cx="12192000" cy="1892055"/>
          </a:xfrm>
          <a:prstGeom prst="rect">
            <a:avLst/>
          </a:prstGeom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F859FA78-F12A-BE43-82F2-FF6C2C99C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67" y="3214011"/>
            <a:ext cx="10235865" cy="300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252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72B654-A30F-0D41-B599-12D6E307B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0"/>
            <a:ext cx="10515600" cy="1325563"/>
          </a:xfrm>
        </p:spPr>
        <p:txBody>
          <a:bodyPr/>
          <a:lstStyle/>
          <a:p>
            <a:r>
              <a:rPr lang="fr-FR" dirty="0"/>
              <a:t>En 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473AF4-52AA-5C48-A017-1ECA1B97B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3" y="1135627"/>
            <a:ext cx="9645446" cy="4542502"/>
          </a:xfrm>
        </p:spPr>
        <p:txBody>
          <a:bodyPr>
            <a:normAutofit fontScale="92500" lnSpcReduction="20000"/>
          </a:bodyPr>
          <a:lstStyle/>
          <a:p>
            <a:r>
              <a:rPr lang="fr-FR" sz="2400" dirty="0"/>
              <a:t>Les </a:t>
            </a:r>
            <a:r>
              <a:rPr lang="fr-FR" sz="2400" b="1" dirty="0"/>
              <a:t>pédiatres ne sont pas opposés à la vaccination des enfants même </a:t>
            </a:r>
            <a:r>
              <a:rPr lang="fr-FR" sz="2400" dirty="0"/>
              <a:t>sans facteurs de risque de cette tranche d’âge, </a:t>
            </a:r>
          </a:p>
          <a:p>
            <a:pPr lvl="1"/>
            <a:r>
              <a:rPr lang="fr-FR" sz="2000" dirty="0"/>
              <a:t>plus encore pour le bénéfice direct et des conséquences indirectes sur eux </a:t>
            </a:r>
          </a:p>
          <a:p>
            <a:pPr lvl="1"/>
            <a:r>
              <a:rPr lang="fr-FR" sz="2000" dirty="0"/>
              <a:t>que l’effet collectif</a:t>
            </a:r>
          </a:p>
          <a:p>
            <a:r>
              <a:rPr lang="fr-FR" sz="2400" b="1" dirty="0"/>
              <a:t>A condition </a:t>
            </a:r>
          </a:p>
          <a:p>
            <a:pPr lvl="1"/>
            <a:r>
              <a:rPr lang="fr-FR" sz="2000" dirty="0"/>
              <a:t>Que les données de pharmacovigilance  en particulier Américaines, Canadiennes, Israéliennes…après la deuxième dose ne réservent pas de surprise</a:t>
            </a:r>
          </a:p>
          <a:p>
            <a:pPr lvl="1"/>
            <a:r>
              <a:rPr lang="fr-FR" sz="2000" dirty="0"/>
              <a:t>Que l’on rappelle à chaque fois que leurs parents, grands-parents doivent avoir été vaccinés y compris la booster dose</a:t>
            </a:r>
          </a:p>
          <a:p>
            <a:r>
              <a:rPr lang="fr-FR" sz="2400" b="1" dirty="0"/>
              <a:t>Chez ceux qui n’ont pas d’antécédent de COVID, sérologie (TROD) en même temps que la première dose </a:t>
            </a:r>
            <a:r>
              <a:rPr lang="fr-FR" sz="2400" dirty="0"/>
              <a:t>pour éviter des deuxièmes doses inutiles et potentiellement dangereuses leur parait indispensable</a:t>
            </a:r>
          </a:p>
          <a:p>
            <a:r>
              <a:rPr lang="fr-FR" sz="2400" dirty="0"/>
              <a:t>Une précipitation dans le programme de vaccination en dehors des enfants à risque serait contre-productive à une période où les médecins (généralistes, pédiatres…) sont submergés par les épidémies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AE99C2-75FD-2A41-AFFB-9B44DEB49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8179" y="3429000"/>
            <a:ext cx="1957848" cy="261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5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ABCE8-B8A2-0746-9663-E6CBFCB83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0972" y="1724705"/>
            <a:ext cx="9144000" cy="2387600"/>
          </a:xfrm>
        </p:spPr>
        <p:txBody>
          <a:bodyPr>
            <a:noAutofit/>
          </a:bodyPr>
          <a:lstStyle/>
          <a:p>
            <a:r>
              <a:rPr lang="fr-FR" sz="3600" dirty="0"/>
              <a:t>LOUPER CETTE VACCINATION CONTRE LA COVID DE L’ENFANT RISQUE DE COMPROMETTRE L’ENSEMBLE DE LA POLITIQUE VACCINALE PEDIATRIQUE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09A4012-BF2F-0A4B-8D38-4B365B0AAC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9495"/>
            <a:ext cx="9144000" cy="1655762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01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09F6E4-816F-4040-B56B-C4BF67ED7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Ne pas imposer : « Offrir » dès maintenant la possibilité de vacciner leurs enfants aux parents qui le souhaitent : craintes particulières, voyages, conviction</a:t>
            </a:r>
          </a:p>
          <a:p>
            <a:r>
              <a:rPr lang="fr-FR" dirty="0"/>
              <a:t>Commencer par tous les enfants « au collège » (6</a:t>
            </a:r>
            <a:r>
              <a:rPr lang="fr-FR" baseline="30000" dirty="0"/>
              <a:t>ème</a:t>
            </a:r>
            <a:r>
              <a:rPr lang="fr-FR" dirty="0"/>
              <a:t> = 10-11 ans)</a:t>
            </a:r>
          </a:p>
          <a:p>
            <a:r>
              <a:rPr lang="fr-FR" dirty="0"/>
              <a:t>Ne pas se presser pour les enfants en </a:t>
            </a:r>
            <a:r>
              <a:rPr lang="fr-FR"/>
              <a:t>maternelle (qui ont 5 à 6 ans)</a:t>
            </a:r>
            <a:endParaRPr lang="fr-FR" dirty="0"/>
          </a:p>
          <a:p>
            <a:r>
              <a:rPr lang="fr-FR" dirty="0"/>
              <a:t>Ils n’envisagent pas que la mise en place d’une vaccination contre une maladie relativement bénigne chez l’enfant ne fassent pas revenir la CTV sur des vaccinations dont </a:t>
            </a:r>
            <a:r>
              <a:rPr lang="fr-FR" b="1" dirty="0"/>
              <a:t>le poids est bien plus lourd chez les enfants </a:t>
            </a:r>
            <a:r>
              <a:rPr lang="fr-FR" dirty="0"/>
              <a:t>: </a:t>
            </a:r>
            <a:r>
              <a:rPr lang="fr-FR" dirty="0" err="1"/>
              <a:t>rotavirus</a:t>
            </a:r>
            <a:r>
              <a:rPr lang="fr-FR" dirty="0"/>
              <a:t>, ACYW, Varicelle,  grippe nasale …et coqueluche de la femme enceinte (sortir au moins en partie) du rapport coût/efficacité</a:t>
            </a:r>
          </a:p>
          <a:p>
            <a:r>
              <a:rPr lang="fr-FR" dirty="0"/>
              <a:t>Pour les plus jeune, mettre en place des circuits de « vaccination particulier » supervisés par des professionnels ayant l’habitude de la vaccination dans cette tranche d’âge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9FA39BA-8397-F746-A4D8-39250A88C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 Conclusion</a:t>
            </a:r>
          </a:p>
        </p:txBody>
      </p:sp>
    </p:spTree>
    <p:extLst>
      <p:ext uri="{BB962C8B-B14F-4D97-AF65-F5344CB8AC3E}">
        <p14:creationId xmlns:p14="http://schemas.microsoft.com/office/powerpoint/2010/main" val="4101005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9A2F9EE2-0619-9146-8F7E-E4F3AC105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39" y="279604"/>
            <a:ext cx="11684000" cy="1638300"/>
          </a:xfrm>
          <a:prstGeom prst="rect">
            <a:avLst/>
          </a:prstGeom>
        </p:spPr>
      </p:pic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6F7C6C0A-3EF3-AF4D-B350-D37B2407A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39" y="2360539"/>
            <a:ext cx="12192000" cy="322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9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4218" y="8055149"/>
            <a:ext cx="91111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609585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defRPr/>
            </a:pPr>
            <a:fld id="{D57F1E4F-1CFF-5643-939E-217C01CDF565}" type="slidenum">
              <a:rPr lang="en-US" smtClean="0"/>
              <a:pPr defTabSz="457189">
                <a:defRPr/>
              </a:pPr>
              <a:t>4</a:t>
            </a:fld>
            <a:endParaRPr lang="en-US" sz="90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70372C7-D312-7A43-B486-80F9557B84B4}"/>
              </a:ext>
            </a:extLst>
          </p:cNvPr>
          <p:cNvSpPr/>
          <p:nvPr/>
        </p:nvSpPr>
        <p:spPr>
          <a:xfrm>
            <a:off x="6670864" y="3117210"/>
            <a:ext cx="2241489" cy="5333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4" name="Titre 3">
            <a:extLst>
              <a:ext uri="{FF2B5EF4-FFF2-40B4-BE49-F238E27FC236}">
                <a16:creationId xmlns:a16="http://schemas.microsoft.com/office/drawing/2014/main" id="{C26E64A7-87E9-F845-A43A-DDE903997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783" y="127516"/>
            <a:ext cx="9988119" cy="1320800"/>
          </a:xfrm>
        </p:spPr>
        <p:txBody>
          <a:bodyPr>
            <a:noAutofit/>
          </a:bodyPr>
          <a:lstStyle/>
          <a:p>
            <a:r>
              <a:rPr lang="fr-FR" sz="3733" dirty="0">
                <a:solidFill>
                  <a:schemeClr val="bg1"/>
                </a:solidFill>
              </a:rPr>
              <a:t>Et alors, dans quel ordre ?</a:t>
            </a:r>
            <a:br>
              <a:rPr lang="fr-FR" sz="3733" dirty="0">
                <a:solidFill>
                  <a:schemeClr val="bg1"/>
                </a:solidFill>
              </a:rPr>
            </a:br>
            <a:endParaRPr lang="fr-FR" sz="3733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8BC1AF-57C5-6F47-8758-B17F52F6005B}"/>
              </a:ext>
            </a:extLst>
          </p:cNvPr>
          <p:cNvSpPr txBox="1"/>
          <p:nvPr/>
        </p:nvSpPr>
        <p:spPr>
          <a:xfrm>
            <a:off x="571602" y="2382185"/>
            <a:ext cx="10436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>
              <a:buClr>
                <a:srgbClr val="90C226"/>
              </a:buClr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/>
                <a:sym typeface="Wingdings" pitchFamily="2" charset="2"/>
              </a:rPr>
              <a:t>. </a:t>
            </a: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pic>
        <p:nvPicPr>
          <p:cNvPr id="23" name="Image 22" descr="Une image contenant ciel&#10;&#10;Description générée automatiquement">
            <a:extLst>
              <a:ext uri="{FF2B5EF4-FFF2-40B4-BE49-F238E27FC236}">
                <a16:creationId xmlns:a16="http://schemas.microsoft.com/office/drawing/2014/main" id="{1CEC26F0-B751-EC49-ADCF-4DC72192CA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594" y="985965"/>
            <a:ext cx="2198601" cy="1175407"/>
          </a:xfrm>
          <a:prstGeom prst="rect">
            <a:avLst/>
          </a:prstGeom>
        </p:spPr>
      </p:pic>
      <p:grpSp>
        <p:nvGrpSpPr>
          <p:cNvPr id="32" name="Groupe 31">
            <a:extLst>
              <a:ext uri="{FF2B5EF4-FFF2-40B4-BE49-F238E27FC236}">
                <a16:creationId xmlns:a16="http://schemas.microsoft.com/office/drawing/2014/main" id="{D1000AA7-2416-4F48-8386-3A473560F72E}"/>
              </a:ext>
            </a:extLst>
          </p:cNvPr>
          <p:cNvGrpSpPr/>
          <p:nvPr/>
        </p:nvGrpSpPr>
        <p:grpSpPr>
          <a:xfrm>
            <a:off x="560997" y="2161371"/>
            <a:ext cx="2953711" cy="2768600"/>
            <a:chOff x="560996" y="1978493"/>
            <a:chExt cx="2953710" cy="2768600"/>
          </a:xfrm>
        </p:grpSpPr>
        <p:pic>
          <p:nvPicPr>
            <p:cNvPr id="7" name="Image 6" descr="Une image contenant texte, jaune, enveloppe&#10;&#10;Description générée automatiquement">
              <a:extLst>
                <a:ext uri="{FF2B5EF4-FFF2-40B4-BE49-F238E27FC236}">
                  <a16:creationId xmlns:a16="http://schemas.microsoft.com/office/drawing/2014/main" id="{A6B9877B-8625-354C-9258-5D1F694E5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996" y="1978493"/>
              <a:ext cx="2953710" cy="2768600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7F21077-2BFE-9C49-ADAA-C66DA5175D54}"/>
                </a:ext>
              </a:extLst>
            </p:cNvPr>
            <p:cNvSpPr txBox="1"/>
            <p:nvPr/>
          </p:nvSpPr>
          <p:spPr>
            <a:xfrm>
              <a:off x="1183504" y="2576012"/>
              <a:ext cx="1334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>
                <a:defRPr/>
              </a:pPr>
              <a:r>
                <a:rPr lang="fr-FR" dirty="0">
                  <a:solidFill>
                    <a:prstClr val="black"/>
                  </a:solidFill>
                  <a:latin typeface="Trebuchet MS"/>
                </a:rPr>
                <a:t>1) Les Ados</a:t>
              </a:r>
            </a:p>
          </p:txBody>
        </p:sp>
        <p:pic>
          <p:nvPicPr>
            <p:cNvPr id="25" name="Image 24" descr="Une image contenant texte, dessin au trait&#10;&#10;Description générée automatiquement">
              <a:extLst>
                <a:ext uri="{FF2B5EF4-FFF2-40B4-BE49-F238E27FC236}">
                  <a16:creationId xmlns:a16="http://schemas.microsoft.com/office/drawing/2014/main" id="{CC3C613F-04E1-C046-9D91-52AC6D3DC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4682" y="3077869"/>
              <a:ext cx="880100" cy="1036146"/>
            </a:xfrm>
            <a:prstGeom prst="rect">
              <a:avLst/>
            </a:prstGeom>
          </p:spPr>
        </p:pic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6675E1DB-B3CB-094D-ADDB-64107C014E2B}"/>
              </a:ext>
            </a:extLst>
          </p:cNvPr>
          <p:cNvGrpSpPr/>
          <p:nvPr/>
        </p:nvGrpSpPr>
        <p:grpSpPr>
          <a:xfrm>
            <a:off x="3339222" y="2161371"/>
            <a:ext cx="2953711" cy="2768600"/>
            <a:chOff x="3339222" y="1978493"/>
            <a:chExt cx="2953710" cy="2768600"/>
          </a:xfrm>
        </p:grpSpPr>
        <p:pic>
          <p:nvPicPr>
            <p:cNvPr id="17" name="Image 16" descr="Une image contenant texte, jaune, enveloppe&#10;&#10;Description générée automatiquement">
              <a:extLst>
                <a:ext uri="{FF2B5EF4-FFF2-40B4-BE49-F238E27FC236}">
                  <a16:creationId xmlns:a16="http://schemas.microsoft.com/office/drawing/2014/main" id="{0CADA143-B6FC-BB4A-8FCB-AB551A5F9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9222" y="1978493"/>
              <a:ext cx="2953710" cy="2768600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630D5429-A47E-2146-AE4C-1A677DE0B487}"/>
                </a:ext>
              </a:extLst>
            </p:cNvPr>
            <p:cNvSpPr txBox="1"/>
            <p:nvPr/>
          </p:nvSpPr>
          <p:spPr>
            <a:xfrm>
              <a:off x="3969079" y="2587849"/>
              <a:ext cx="17267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>
                <a:defRPr/>
              </a:pPr>
              <a:r>
                <a:rPr lang="fr-FR" dirty="0">
                  <a:solidFill>
                    <a:prstClr val="black"/>
                  </a:solidFill>
                  <a:latin typeface="Trebuchet MS"/>
                </a:rPr>
                <a:t>2) Les 6-11 ans</a:t>
              </a:r>
            </a:p>
          </p:txBody>
        </p:sp>
        <p:pic>
          <p:nvPicPr>
            <p:cNvPr id="27" name="Image 26" descr="Une image contenant dessin au trait&#10;&#10;Description générée automatiquement">
              <a:extLst>
                <a:ext uri="{FF2B5EF4-FFF2-40B4-BE49-F238E27FC236}">
                  <a16:creationId xmlns:a16="http://schemas.microsoft.com/office/drawing/2014/main" id="{AAC0757E-4D64-F94D-A587-FDEA31381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5129" y="3117209"/>
              <a:ext cx="697470" cy="1109126"/>
            </a:xfrm>
            <a:prstGeom prst="rect">
              <a:avLst/>
            </a:prstGeom>
          </p:spPr>
        </p:pic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605031E2-D0EB-ED4C-B9FC-276211A0CC7C}"/>
              </a:ext>
            </a:extLst>
          </p:cNvPr>
          <p:cNvGrpSpPr/>
          <p:nvPr/>
        </p:nvGrpSpPr>
        <p:grpSpPr>
          <a:xfrm>
            <a:off x="6204778" y="2161371"/>
            <a:ext cx="2953711" cy="2768600"/>
            <a:chOff x="6204778" y="1978493"/>
            <a:chExt cx="2953710" cy="2768600"/>
          </a:xfrm>
        </p:grpSpPr>
        <p:pic>
          <p:nvPicPr>
            <p:cNvPr id="18" name="Image 17" descr="Une image contenant texte, jaune, enveloppe&#10;&#10;Description générée automatiquement">
              <a:extLst>
                <a:ext uri="{FF2B5EF4-FFF2-40B4-BE49-F238E27FC236}">
                  <a16:creationId xmlns:a16="http://schemas.microsoft.com/office/drawing/2014/main" id="{D30B5B6C-88D7-084D-93EC-9398D5C15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778" y="1978493"/>
              <a:ext cx="2953710" cy="2768600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F69776B-BEFA-CF47-B904-DEF8D4E1C21E}"/>
                </a:ext>
              </a:extLst>
            </p:cNvPr>
            <p:cNvSpPr txBox="1"/>
            <p:nvPr/>
          </p:nvSpPr>
          <p:spPr>
            <a:xfrm>
              <a:off x="6834077" y="2587849"/>
              <a:ext cx="1604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>
                <a:defRPr/>
              </a:pPr>
              <a:r>
                <a:rPr lang="fr-FR" dirty="0">
                  <a:solidFill>
                    <a:prstClr val="black"/>
                  </a:solidFill>
                  <a:latin typeface="Trebuchet MS"/>
                </a:rPr>
                <a:t>3) Les 2-6 ans</a:t>
              </a:r>
            </a:p>
          </p:txBody>
        </p:sp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626E232D-80EA-AF46-84A4-B56F0CA20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6195" y="3150051"/>
              <a:ext cx="1109309" cy="995223"/>
            </a:xfrm>
            <a:prstGeom prst="rect">
              <a:avLst/>
            </a:prstGeom>
          </p:spPr>
        </p:pic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7983909-A5CF-C64C-AB1A-6BEA58986A64}"/>
              </a:ext>
            </a:extLst>
          </p:cNvPr>
          <p:cNvGrpSpPr/>
          <p:nvPr/>
        </p:nvGrpSpPr>
        <p:grpSpPr>
          <a:xfrm>
            <a:off x="8972399" y="2161371"/>
            <a:ext cx="2953711" cy="2768600"/>
            <a:chOff x="8972399" y="1978493"/>
            <a:chExt cx="2953710" cy="2768600"/>
          </a:xfrm>
        </p:grpSpPr>
        <p:pic>
          <p:nvPicPr>
            <p:cNvPr id="19" name="Image 18" descr="Une image contenant texte, jaune, enveloppe&#10;&#10;Description générée automatiquement">
              <a:extLst>
                <a:ext uri="{FF2B5EF4-FFF2-40B4-BE49-F238E27FC236}">
                  <a16:creationId xmlns:a16="http://schemas.microsoft.com/office/drawing/2014/main" id="{4B93728B-1DAF-B54F-8189-CA8D0A0FC7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2399" y="1978493"/>
              <a:ext cx="2953710" cy="2768600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D4FB8E91-DD3C-4241-9E4C-1516551BEDE9}"/>
                </a:ext>
              </a:extLst>
            </p:cNvPr>
            <p:cNvSpPr txBox="1"/>
            <p:nvPr/>
          </p:nvSpPr>
          <p:spPr>
            <a:xfrm>
              <a:off x="9650616" y="2560820"/>
              <a:ext cx="15023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89">
                <a:defRPr/>
              </a:pPr>
              <a:r>
                <a:rPr lang="fr-FR" dirty="0">
                  <a:solidFill>
                    <a:prstClr val="black"/>
                  </a:solidFill>
                  <a:latin typeface="Trebuchet MS"/>
                </a:rPr>
                <a:t>4) Les moins</a:t>
              </a:r>
            </a:p>
            <a:p>
              <a:pPr defTabSz="457189">
                <a:defRPr/>
              </a:pPr>
              <a:r>
                <a:rPr lang="fr-FR" dirty="0">
                  <a:solidFill>
                    <a:prstClr val="black"/>
                  </a:solidFill>
                  <a:latin typeface="Trebuchet MS"/>
                </a:rPr>
                <a:t>	de 2 ans</a:t>
              </a:r>
            </a:p>
          </p:txBody>
        </p:sp>
        <p:pic>
          <p:nvPicPr>
            <p:cNvPr id="31" name="Image 30" descr="Une image contenant dessin au trait&#10;&#10;Description générée automatiquement">
              <a:extLst>
                <a:ext uri="{FF2B5EF4-FFF2-40B4-BE49-F238E27FC236}">
                  <a16:creationId xmlns:a16="http://schemas.microsoft.com/office/drawing/2014/main" id="{E74D72B1-7927-B643-A3DF-43623FD24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7678" y="3328753"/>
              <a:ext cx="689777" cy="911775"/>
            </a:xfrm>
            <a:prstGeom prst="rect">
              <a:avLst/>
            </a:prstGeom>
          </p:spPr>
        </p:pic>
      </p:grp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530EF039-FA9C-A949-9724-0F636932E158}"/>
              </a:ext>
            </a:extLst>
          </p:cNvPr>
          <p:cNvSpPr/>
          <p:nvPr/>
        </p:nvSpPr>
        <p:spPr>
          <a:xfrm>
            <a:off x="3590738" y="5084282"/>
            <a:ext cx="2953711" cy="9138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fr-FR" dirty="0">
                <a:solidFill>
                  <a:prstClr val="white"/>
                </a:solidFill>
                <a:latin typeface="Trebuchet MS"/>
              </a:rPr>
              <a:t>Prochaines cibles ?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53A80DA-51FB-934F-9DC8-630A1AFE21D5}"/>
              </a:ext>
            </a:extLst>
          </p:cNvPr>
          <p:cNvCxnSpPr>
            <a:cxnSpLocks/>
          </p:cNvCxnSpPr>
          <p:nvPr/>
        </p:nvCxnSpPr>
        <p:spPr>
          <a:xfrm>
            <a:off x="3159376" y="3545671"/>
            <a:ext cx="637049" cy="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B6EE053-D29F-1446-A9EA-130571B1CAF3}"/>
              </a:ext>
            </a:extLst>
          </p:cNvPr>
          <p:cNvCxnSpPr>
            <a:cxnSpLocks/>
          </p:cNvCxnSpPr>
          <p:nvPr/>
        </p:nvCxnSpPr>
        <p:spPr>
          <a:xfrm>
            <a:off x="6033814" y="3511631"/>
            <a:ext cx="637049" cy="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485E7C24-C19F-584D-B28D-006644ABAF2B}"/>
              </a:ext>
            </a:extLst>
          </p:cNvPr>
          <p:cNvCxnSpPr>
            <a:cxnSpLocks/>
          </p:cNvCxnSpPr>
          <p:nvPr/>
        </p:nvCxnSpPr>
        <p:spPr>
          <a:xfrm>
            <a:off x="8871029" y="3474279"/>
            <a:ext cx="637049" cy="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riangle 27">
            <a:extLst>
              <a:ext uri="{FF2B5EF4-FFF2-40B4-BE49-F238E27FC236}">
                <a16:creationId xmlns:a16="http://schemas.microsoft.com/office/drawing/2014/main" id="{56F92182-05B2-4047-8FEF-A3AD5E2E3683}"/>
              </a:ext>
            </a:extLst>
          </p:cNvPr>
          <p:cNvSpPr/>
          <p:nvPr/>
        </p:nvSpPr>
        <p:spPr>
          <a:xfrm>
            <a:off x="4892403" y="4657849"/>
            <a:ext cx="225252" cy="3706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30" name="Espace réservé du numéro de diapositive 5">
            <a:extLst>
              <a:ext uri="{FF2B5EF4-FFF2-40B4-BE49-F238E27FC236}">
                <a16:creationId xmlns:a16="http://schemas.microsoft.com/office/drawing/2014/main" id="{582FCBC2-8E9F-5047-A8E4-901F8C1F232E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z="1600" dirty="0">
              <a:latin typeface="+mn-lt"/>
              <a:ea typeface="Arial" pitchFamily="-108" charset="0"/>
              <a:cs typeface="Arial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5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55"/>
    </mc:Choice>
    <mc:Fallback xmlns="">
      <p:transition spd="slow" advTm="2015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4218" y="8055149"/>
            <a:ext cx="91111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609585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defRPr/>
            </a:pPr>
            <a:fld id="{D57F1E4F-1CFF-5643-939E-217C01CDF565}" type="slidenum">
              <a:rPr lang="en-US" smtClean="0"/>
              <a:pPr defTabSz="457189">
                <a:defRPr/>
              </a:pPr>
              <a:t>5</a:t>
            </a:fld>
            <a:endParaRPr lang="en-US" sz="90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70372C7-D312-7A43-B486-80F9557B84B4}"/>
              </a:ext>
            </a:extLst>
          </p:cNvPr>
          <p:cNvSpPr/>
          <p:nvPr/>
        </p:nvSpPr>
        <p:spPr>
          <a:xfrm>
            <a:off x="6670864" y="3117210"/>
            <a:ext cx="2241489" cy="5333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E53791B-D369-8246-BFB3-C0852377DCF8}"/>
              </a:ext>
            </a:extLst>
          </p:cNvPr>
          <p:cNvSpPr/>
          <p:nvPr/>
        </p:nvSpPr>
        <p:spPr>
          <a:xfrm>
            <a:off x="1018215" y="2374552"/>
            <a:ext cx="2739901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Bénéfices individuels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BF4C1B8-4510-FB47-A1A5-6F3E4E82C6E6}"/>
              </a:ext>
            </a:extLst>
          </p:cNvPr>
          <p:cNvSpPr/>
          <p:nvPr/>
        </p:nvSpPr>
        <p:spPr>
          <a:xfrm>
            <a:off x="214874" y="3966653"/>
            <a:ext cx="3063463" cy="194073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COVID-19     Combien ?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morts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séjours en réanimation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séquelles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D’hospitalisations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consultations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tests </a:t>
            </a:r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0A97B06-2135-5B47-860B-21993ABB68D3}"/>
              </a:ext>
            </a:extLst>
          </p:cNvPr>
          <p:cNvSpPr/>
          <p:nvPr/>
        </p:nvSpPr>
        <p:spPr>
          <a:xfrm>
            <a:off x="3649751" y="3966651"/>
            <a:ext cx="2924663" cy="1940732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Combien ?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jours d’école supplémentaires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problèmes mentaux et psychiatriques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tentatives de suicide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décrochages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fr-FR" sz="2400" dirty="0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9B39B87-5E40-194A-AF8A-A20D8A3A473A}"/>
              </a:ext>
            </a:extLst>
          </p:cNvPr>
          <p:cNvSpPr/>
          <p:nvPr/>
        </p:nvSpPr>
        <p:spPr>
          <a:xfrm>
            <a:off x="7697166" y="3960313"/>
            <a:ext cx="3210391" cy="1940732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fr-FR" sz="1600" b="1" dirty="0"/>
              <a:t>Ne pas contaminer les autres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/>
              <a:t>Les plus fragiles)…aucun vaccin ne marchera à 100%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/>
              <a:t>Contrôler l’épidémie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 err="1"/>
              <a:t>DimInuer</a:t>
            </a:r>
            <a:r>
              <a:rPr lang="fr-FR" sz="1600" dirty="0"/>
              <a:t> l’émergence de </a:t>
            </a:r>
            <a:r>
              <a:rPr lang="fr-FR" sz="1600" dirty="0" err="1"/>
              <a:t>variants</a:t>
            </a:r>
            <a:r>
              <a:rPr lang="fr-FR" sz="1600" dirty="0"/>
              <a:t> ?</a:t>
            </a:r>
            <a:endParaRPr lang="fr-FR" sz="2400" dirty="0"/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D3D62DC1-1687-3F40-B5E3-75DA842561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3460">
            <a:off x="9903067" y="3055943"/>
            <a:ext cx="2181611" cy="1052167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EDC872D-B7CB-EE4B-BE65-88974231633E}"/>
              </a:ext>
            </a:extLst>
          </p:cNvPr>
          <p:cNvCxnSpPr>
            <a:cxnSpLocks/>
          </p:cNvCxnSpPr>
          <p:nvPr/>
        </p:nvCxnSpPr>
        <p:spPr>
          <a:xfrm>
            <a:off x="5788299" y="876011"/>
            <a:ext cx="0" cy="792000"/>
          </a:xfrm>
          <a:prstGeom prst="line">
            <a:avLst/>
          </a:prstGeom>
          <a:ln w="133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3D75A28-7D7A-5A49-B026-D985D98F90B5}"/>
              </a:ext>
            </a:extLst>
          </p:cNvPr>
          <p:cNvCxnSpPr>
            <a:cxnSpLocks/>
          </p:cNvCxnSpPr>
          <p:nvPr/>
        </p:nvCxnSpPr>
        <p:spPr>
          <a:xfrm flipH="1">
            <a:off x="2366005" y="1668011"/>
            <a:ext cx="7328403" cy="0"/>
          </a:xfrm>
          <a:prstGeom prst="line">
            <a:avLst/>
          </a:prstGeom>
          <a:ln w="133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4F083E3-0526-BD47-9570-F4E91C8601E0}"/>
              </a:ext>
            </a:extLst>
          </p:cNvPr>
          <p:cNvCxnSpPr>
            <a:cxnSpLocks/>
          </p:cNvCxnSpPr>
          <p:nvPr/>
        </p:nvCxnSpPr>
        <p:spPr>
          <a:xfrm flipH="1">
            <a:off x="2315205" y="16917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B1D6578E-58F1-5D48-BAE9-4B0B81D8BA66}"/>
              </a:ext>
            </a:extLst>
          </p:cNvPr>
          <p:cNvCxnSpPr>
            <a:cxnSpLocks/>
          </p:cNvCxnSpPr>
          <p:nvPr/>
        </p:nvCxnSpPr>
        <p:spPr>
          <a:xfrm flipH="1">
            <a:off x="9733633" y="1709797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D19DC45-F6C8-4A48-BE9B-E8A26437FC93}"/>
              </a:ext>
            </a:extLst>
          </p:cNvPr>
          <p:cNvCxnSpPr>
            <a:cxnSpLocks/>
          </p:cNvCxnSpPr>
          <p:nvPr/>
        </p:nvCxnSpPr>
        <p:spPr>
          <a:xfrm flipH="1">
            <a:off x="9705560" y="32994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0BB7E7DB-161D-9640-B89C-06ABE05D16C8}"/>
              </a:ext>
            </a:extLst>
          </p:cNvPr>
          <p:cNvCxnSpPr>
            <a:cxnSpLocks/>
          </p:cNvCxnSpPr>
          <p:nvPr/>
        </p:nvCxnSpPr>
        <p:spPr>
          <a:xfrm flipH="1">
            <a:off x="2366005" y="16917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B2B40B-4623-9E43-9D9F-25DA7B18683E}"/>
              </a:ext>
            </a:extLst>
          </p:cNvPr>
          <p:cNvCxnSpPr>
            <a:cxnSpLocks/>
          </p:cNvCxnSpPr>
          <p:nvPr/>
        </p:nvCxnSpPr>
        <p:spPr>
          <a:xfrm flipH="1">
            <a:off x="2326569" y="32994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96C17C6-21BE-264B-96A7-F36FC279A92B}"/>
              </a:ext>
            </a:extLst>
          </p:cNvPr>
          <p:cNvCxnSpPr>
            <a:cxnSpLocks/>
          </p:cNvCxnSpPr>
          <p:nvPr/>
        </p:nvCxnSpPr>
        <p:spPr>
          <a:xfrm>
            <a:off x="3755345" y="3269762"/>
            <a:ext cx="1070995" cy="670463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815D209-6E3A-A446-BE32-8258A4CB19C7}"/>
              </a:ext>
            </a:extLst>
          </p:cNvPr>
          <p:cNvSpPr/>
          <p:nvPr/>
        </p:nvSpPr>
        <p:spPr>
          <a:xfrm>
            <a:off x="4715815" y="5980498"/>
            <a:ext cx="7388956" cy="8286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Effets collatéraux +</a:t>
            </a:r>
          </a:p>
          <a:p>
            <a:pPr algn="ctr"/>
            <a:r>
              <a:rPr lang="fr-FR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Envisager plus sereinement la fréquentation des écoles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2CCA2E3-91CF-EF4E-8285-879492D56F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 r="4968" b="1"/>
          <a:stretch/>
        </p:blipFill>
        <p:spPr>
          <a:xfrm>
            <a:off x="97583" y="1292412"/>
            <a:ext cx="1495947" cy="9816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1FD6618-8CEB-734D-A131-B6BA5B4A7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8991">
            <a:off x="2489065" y="3305932"/>
            <a:ext cx="1366023" cy="75921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DE0E3D4-171E-E84A-BBD9-857AAD6B20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49" y="3737773"/>
            <a:ext cx="1140913" cy="80388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0A23B04-E046-9945-9806-C3DB12B27F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971" y="932435"/>
            <a:ext cx="2021428" cy="105934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BC9A8EF-FEEF-0C42-BE33-91D757DAFE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937" y="2090421"/>
            <a:ext cx="1470987" cy="108354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F6EEDCEA-7549-B042-921C-B705E133B32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6404">
            <a:off x="10111460" y="704041"/>
            <a:ext cx="1545515" cy="100575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68DE5BEB-1B73-6544-9B3B-662989086BC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916">
            <a:off x="6534058" y="2176762"/>
            <a:ext cx="1130967" cy="823383"/>
          </a:xfrm>
          <a:prstGeom prst="rect">
            <a:avLst/>
          </a:prstGeom>
        </p:spPr>
      </p:pic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6A428BE-1386-D94E-9A75-84CDCA30C2CB}"/>
              </a:ext>
            </a:extLst>
          </p:cNvPr>
          <p:cNvSpPr/>
          <p:nvPr/>
        </p:nvSpPr>
        <p:spPr>
          <a:xfrm>
            <a:off x="8167684" y="2385039"/>
            <a:ext cx="2739901" cy="914400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Bénéfices Collectifs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027A42B2-3B5E-D84A-93BF-382E764AB46F}"/>
              </a:ext>
            </a:extLst>
          </p:cNvPr>
          <p:cNvCxnSpPr>
            <a:cxnSpLocks/>
          </p:cNvCxnSpPr>
          <p:nvPr/>
        </p:nvCxnSpPr>
        <p:spPr>
          <a:xfrm>
            <a:off x="1435484" y="4212263"/>
            <a:ext cx="2160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space réservé du numéro de diapositive 5">
            <a:extLst>
              <a:ext uri="{FF2B5EF4-FFF2-40B4-BE49-F238E27FC236}">
                <a16:creationId xmlns:a16="http://schemas.microsoft.com/office/drawing/2014/main" id="{ED72C00A-EBD2-CD46-A393-0B9751A0CF87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z="1600" dirty="0">
              <a:latin typeface="+mn-lt"/>
              <a:ea typeface="Arial" pitchFamily="-108" charset="0"/>
              <a:cs typeface="Arial" pitchFamily="-108" charset="0"/>
            </a:endParaRPr>
          </a:p>
        </p:txBody>
      </p:sp>
      <p:sp>
        <p:nvSpPr>
          <p:cNvPr id="38" name="Titre 1">
            <a:extLst>
              <a:ext uri="{FF2B5EF4-FFF2-40B4-BE49-F238E27FC236}">
                <a16:creationId xmlns:a16="http://schemas.microsoft.com/office/drawing/2014/main" id="{4F9C1216-A5F3-6247-8B04-AA9384537445}"/>
              </a:ext>
            </a:extLst>
          </p:cNvPr>
          <p:cNvSpPr txBox="1">
            <a:spLocks/>
          </p:cNvSpPr>
          <p:nvPr/>
        </p:nvSpPr>
        <p:spPr>
          <a:xfrm>
            <a:off x="455630" y="-8145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67" kern="1200" baseline="0">
                <a:solidFill>
                  <a:srgbClr val="D3301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>
                <a:solidFill>
                  <a:schemeClr val="tx1"/>
                </a:solidFill>
              </a:rPr>
              <a:t>Bénéfices attendus de la vaccination</a:t>
            </a:r>
          </a:p>
        </p:txBody>
      </p:sp>
    </p:spTree>
    <p:extLst>
      <p:ext uri="{BB962C8B-B14F-4D97-AF65-F5344CB8AC3E}">
        <p14:creationId xmlns:p14="http://schemas.microsoft.com/office/powerpoint/2010/main" val="383812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55"/>
    </mc:Choice>
    <mc:Fallback xmlns="">
      <p:transition spd="slow" advTm="2015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DBB7145-D48A-1A43-941A-587E57999EE1}"/>
              </a:ext>
            </a:extLst>
          </p:cNvPr>
          <p:cNvSpPr txBox="1"/>
          <p:nvPr/>
        </p:nvSpPr>
        <p:spPr>
          <a:xfrm>
            <a:off x="6670863" y="3428999"/>
            <a:ext cx="528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09776-5BE1-CA40-875E-1AC078C86EB4}"/>
              </a:ext>
            </a:extLst>
          </p:cNvPr>
          <p:cNvSpPr txBox="1"/>
          <p:nvPr/>
        </p:nvSpPr>
        <p:spPr>
          <a:xfrm>
            <a:off x="5186891" y="251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endParaRPr lang="fr-FR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C2B0F206-C1C2-004D-9904-65C90650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4218" y="8055149"/>
            <a:ext cx="91111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609585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189">
              <a:defRPr/>
            </a:pPr>
            <a:fld id="{D57F1E4F-1CFF-5643-939E-217C01CDF565}" type="slidenum">
              <a:rPr lang="en-US" smtClean="0"/>
              <a:pPr defTabSz="457189">
                <a:defRPr/>
              </a:pPr>
              <a:t>6</a:t>
            </a:fld>
            <a:endParaRPr lang="en-US" sz="90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70372C7-D312-7A43-B486-80F9557B84B4}"/>
              </a:ext>
            </a:extLst>
          </p:cNvPr>
          <p:cNvSpPr/>
          <p:nvPr/>
        </p:nvSpPr>
        <p:spPr>
          <a:xfrm>
            <a:off x="6670864" y="3117210"/>
            <a:ext cx="2241489" cy="5333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endParaRPr lang="fr-FR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E53791B-D369-8246-BFB3-C0852377DCF8}"/>
              </a:ext>
            </a:extLst>
          </p:cNvPr>
          <p:cNvSpPr/>
          <p:nvPr/>
        </p:nvSpPr>
        <p:spPr>
          <a:xfrm>
            <a:off x="1018215" y="2374552"/>
            <a:ext cx="2739901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Bénéfices individuels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BF4C1B8-4510-FB47-A1A5-6F3E4E82C6E6}"/>
              </a:ext>
            </a:extLst>
          </p:cNvPr>
          <p:cNvSpPr/>
          <p:nvPr/>
        </p:nvSpPr>
        <p:spPr>
          <a:xfrm>
            <a:off x="214874" y="3966653"/>
            <a:ext cx="3063463" cy="194073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COVID-19     Combien ?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morts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séjours en réanimation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séquelles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D’hospitalisations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consultations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tests </a:t>
            </a:r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0A97B06-2135-5B47-860B-21993ABB68D3}"/>
              </a:ext>
            </a:extLst>
          </p:cNvPr>
          <p:cNvSpPr/>
          <p:nvPr/>
        </p:nvSpPr>
        <p:spPr>
          <a:xfrm>
            <a:off x="3649751" y="3966651"/>
            <a:ext cx="2924663" cy="1940732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  <a:p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     </a:t>
            </a:r>
            <a:r>
              <a:rPr lang="fr-FR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Combien ?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jours d’école supplémentaires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problèmes mentaux et psychiatriques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tentatives de suicide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décrochages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fr-FR" sz="2400" dirty="0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9B39B87-5E40-194A-AF8A-A20D8A3A473A}"/>
              </a:ext>
            </a:extLst>
          </p:cNvPr>
          <p:cNvSpPr/>
          <p:nvPr/>
        </p:nvSpPr>
        <p:spPr>
          <a:xfrm>
            <a:off x="7697166" y="3960313"/>
            <a:ext cx="3210391" cy="1940732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fr-FR" sz="1600" b="1" dirty="0"/>
              <a:t>Ne pas contaminer les autres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/>
              <a:t>Les plus fragiles)…aucun vaccin ne marchera à 100%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/>
              <a:t>Contrôler l’épidémie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fr-FR" sz="1600" dirty="0" err="1"/>
              <a:t>DimInuer</a:t>
            </a:r>
            <a:r>
              <a:rPr lang="fr-FR" sz="1600" dirty="0"/>
              <a:t> l’émergence de </a:t>
            </a:r>
            <a:r>
              <a:rPr lang="fr-FR" sz="1600" dirty="0" err="1"/>
              <a:t>variants</a:t>
            </a:r>
            <a:r>
              <a:rPr lang="fr-FR" sz="1600" dirty="0"/>
              <a:t> ?</a:t>
            </a:r>
            <a:endParaRPr lang="fr-FR" sz="2400" dirty="0"/>
          </a:p>
        </p:txBody>
      </p:sp>
      <p:pic>
        <p:nvPicPr>
          <p:cNvPr id="43" name="Image 42">
            <a:extLst>
              <a:ext uri="{FF2B5EF4-FFF2-40B4-BE49-F238E27FC236}">
                <a16:creationId xmlns:a16="http://schemas.microsoft.com/office/drawing/2014/main" id="{D3D62DC1-1687-3F40-B5E3-75DA842561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3460">
            <a:off x="9903067" y="3055943"/>
            <a:ext cx="2181611" cy="1052167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EDC872D-B7CB-EE4B-BE65-88974231633E}"/>
              </a:ext>
            </a:extLst>
          </p:cNvPr>
          <p:cNvCxnSpPr>
            <a:cxnSpLocks/>
          </p:cNvCxnSpPr>
          <p:nvPr/>
        </p:nvCxnSpPr>
        <p:spPr>
          <a:xfrm>
            <a:off x="5788299" y="876011"/>
            <a:ext cx="0" cy="792000"/>
          </a:xfrm>
          <a:prstGeom prst="line">
            <a:avLst/>
          </a:prstGeom>
          <a:ln w="133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3D75A28-7D7A-5A49-B026-D985D98F90B5}"/>
              </a:ext>
            </a:extLst>
          </p:cNvPr>
          <p:cNvCxnSpPr>
            <a:cxnSpLocks/>
          </p:cNvCxnSpPr>
          <p:nvPr/>
        </p:nvCxnSpPr>
        <p:spPr>
          <a:xfrm flipH="1">
            <a:off x="2366005" y="1668011"/>
            <a:ext cx="7328403" cy="0"/>
          </a:xfrm>
          <a:prstGeom prst="line">
            <a:avLst/>
          </a:prstGeom>
          <a:ln w="133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C4F083E3-0526-BD47-9570-F4E91C8601E0}"/>
              </a:ext>
            </a:extLst>
          </p:cNvPr>
          <p:cNvCxnSpPr>
            <a:cxnSpLocks/>
          </p:cNvCxnSpPr>
          <p:nvPr/>
        </p:nvCxnSpPr>
        <p:spPr>
          <a:xfrm flipH="1">
            <a:off x="2315205" y="16917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B1D6578E-58F1-5D48-BAE9-4B0B81D8BA66}"/>
              </a:ext>
            </a:extLst>
          </p:cNvPr>
          <p:cNvCxnSpPr>
            <a:cxnSpLocks/>
          </p:cNvCxnSpPr>
          <p:nvPr/>
        </p:nvCxnSpPr>
        <p:spPr>
          <a:xfrm flipH="1">
            <a:off x="9733633" y="1709797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CD19DC45-F6C8-4A48-BE9B-E8A26437FC93}"/>
              </a:ext>
            </a:extLst>
          </p:cNvPr>
          <p:cNvCxnSpPr>
            <a:cxnSpLocks/>
          </p:cNvCxnSpPr>
          <p:nvPr/>
        </p:nvCxnSpPr>
        <p:spPr>
          <a:xfrm flipH="1">
            <a:off x="9705560" y="32994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0BB7E7DB-161D-9640-B89C-06ABE05D16C8}"/>
              </a:ext>
            </a:extLst>
          </p:cNvPr>
          <p:cNvCxnSpPr>
            <a:cxnSpLocks/>
          </p:cNvCxnSpPr>
          <p:nvPr/>
        </p:nvCxnSpPr>
        <p:spPr>
          <a:xfrm flipH="1">
            <a:off x="2366005" y="16917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D6B2B40B-4623-9E43-9D9F-25DA7B18683E}"/>
              </a:ext>
            </a:extLst>
          </p:cNvPr>
          <p:cNvCxnSpPr>
            <a:cxnSpLocks/>
          </p:cNvCxnSpPr>
          <p:nvPr/>
        </p:nvCxnSpPr>
        <p:spPr>
          <a:xfrm flipH="1">
            <a:off x="2326569" y="3299438"/>
            <a:ext cx="1" cy="682815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E96C17C6-21BE-264B-96A7-F36FC279A92B}"/>
              </a:ext>
            </a:extLst>
          </p:cNvPr>
          <p:cNvCxnSpPr>
            <a:cxnSpLocks/>
          </p:cNvCxnSpPr>
          <p:nvPr/>
        </p:nvCxnSpPr>
        <p:spPr>
          <a:xfrm>
            <a:off x="3755345" y="3269762"/>
            <a:ext cx="1070995" cy="670463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4815D209-6E3A-A446-BE32-8258A4CB19C7}"/>
              </a:ext>
            </a:extLst>
          </p:cNvPr>
          <p:cNvSpPr/>
          <p:nvPr/>
        </p:nvSpPr>
        <p:spPr>
          <a:xfrm>
            <a:off x="4715815" y="5980498"/>
            <a:ext cx="7388956" cy="8286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Effets collatéraux +</a:t>
            </a:r>
          </a:p>
          <a:p>
            <a:pPr algn="ctr"/>
            <a:r>
              <a:rPr lang="fr-FR" sz="186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Envisager plus sereinement la fréquentation des écoles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2CCA2E3-91CF-EF4E-8285-879492D56F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 r="4968" b="1"/>
          <a:stretch/>
        </p:blipFill>
        <p:spPr>
          <a:xfrm>
            <a:off x="97583" y="1292412"/>
            <a:ext cx="1495947" cy="9816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1FD6618-8CEB-734D-A131-B6BA5B4A7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8991">
            <a:off x="2489065" y="3305932"/>
            <a:ext cx="1366023" cy="75921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DE0E3D4-171E-E84A-BBD9-857AAD6B20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49" y="3737773"/>
            <a:ext cx="1140913" cy="80388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0A23B04-E046-9945-9806-C3DB12B27F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971" y="932435"/>
            <a:ext cx="2021428" cy="105934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BC9A8EF-FEEF-0C42-BE33-91D757DAFE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937" y="2090421"/>
            <a:ext cx="1470987" cy="108354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F6EEDCEA-7549-B042-921C-B705E133B32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6404">
            <a:off x="10111460" y="704041"/>
            <a:ext cx="1545515" cy="1005753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68DE5BEB-1B73-6544-9B3B-662989086BC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916">
            <a:off x="6534058" y="2176762"/>
            <a:ext cx="1130967" cy="823383"/>
          </a:xfrm>
          <a:prstGeom prst="rect">
            <a:avLst/>
          </a:prstGeom>
        </p:spPr>
      </p:pic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6A428BE-1386-D94E-9A75-84CDCA30C2CB}"/>
              </a:ext>
            </a:extLst>
          </p:cNvPr>
          <p:cNvSpPr/>
          <p:nvPr/>
        </p:nvSpPr>
        <p:spPr>
          <a:xfrm>
            <a:off x="8167684" y="2385039"/>
            <a:ext cx="2739901" cy="914400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Bénéfices Collectifs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027A42B2-3B5E-D84A-93BF-382E764AB46F}"/>
              </a:ext>
            </a:extLst>
          </p:cNvPr>
          <p:cNvCxnSpPr>
            <a:cxnSpLocks/>
          </p:cNvCxnSpPr>
          <p:nvPr/>
        </p:nvCxnSpPr>
        <p:spPr>
          <a:xfrm>
            <a:off x="1435484" y="4212263"/>
            <a:ext cx="2160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space réservé du numéro de diapositive 5">
            <a:extLst>
              <a:ext uri="{FF2B5EF4-FFF2-40B4-BE49-F238E27FC236}">
                <a16:creationId xmlns:a16="http://schemas.microsoft.com/office/drawing/2014/main" id="{ED72C00A-EBD2-CD46-A393-0B9751A0CF87}"/>
              </a:ext>
            </a:extLst>
          </p:cNvPr>
          <p:cNvSpPr txBox="1">
            <a:spLocks/>
          </p:cNvSpPr>
          <p:nvPr/>
        </p:nvSpPr>
        <p:spPr>
          <a:xfrm>
            <a:off x="11480805" y="197803"/>
            <a:ext cx="553156" cy="441325"/>
          </a:xfrm>
          <a:prstGeom prst="rect">
            <a:avLst/>
          </a:prstGeom>
          <a:noFill/>
          <a:ln w="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  <a:defRPr/>
            </a:pPr>
            <a:fld id="{37AE8267-FCE7-604D-892A-61813CE81267}" type="slidenum">
              <a:rPr lang="fr-FR" sz="1600">
                <a:latin typeface="+mn-lt"/>
                <a:ea typeface="Arial" pitchFamily="-108" charset="0"/>
                <a:cs typeface="Arial" pitchFamily="-108" charset="0"/>
              </a:rPr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z="1600" dirty="0">
              <a:latin typeface="+mn-lt"/>
              <a:ea typeface="Arial" pitchFamily="-108" charset="0"/>
              <a:cs typeface="Arial" pitchFamily="-10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C020FD2-53E8-2B41-90D2-5A6704E3CB53}"/>
              </a:ext>
            </a:extLst>
          </p:cNvPr>
          <p:cNvSpPr/>
          <p:nvPr/>
        </p:nvSpPr>
        <p:spPr>
          <a:xfrm>
            <a:off x="3868056" y="2514600"/>
            <a:ext cx="5611479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fr-FR" sz="2400" dirty="0"/>
              <a:t>En tenant compte du contexte</a:t>
            </a:r>
          </a:p>
          <a:p>
            <a:pPr lvl="1" algn="ctr"/>
            <a:r>
              <a:rPr lang="fr-FR" sz="2400" dirty="0"/>
              <a:t> du variant ∂ et  peut-être Omicron</a:t>
            </a:r>
          </a:p>
        </p:txBody>
      </p:sp>
      <p:sp>
        <p:nvSpPr>
          <p:cNvPr id="42" name="Titre 1">
            <a:extLst>
              <a:ext uri="{FF2B5EF4-FFF2-40B4-BE49-F238E27FC236}">
                <a16:creationId xmlns:a16="http://schemas.microsoft.com/office/drawing/2014/main" id="{F55760D8-CC9F-C440-9A34-F3852F6553A2}"/>
              </a:ext>
            </a:extLst>
          </p:cNvPr>
          <p:cNvSpPr txBox="1">
            <a:spLocks/>
          </p:cNvSpPr>
          <p:nvPr/>
        </p:nvSpPr>
        <p:spPr>
          <a:xfrm>
            <a:off x="455630" y="-8145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67" kern="1200" baseline="0">
                <a:solidFill>
                  <a:srgbClr val="D3301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>
                <a:solidFill>
                  <a:schemeClr val="tx1"/>
                </a:solidFill>
              </a:rPr>
              <a:t>Bénéfices attendus de la vaccination</a:t>
            </a:r>
          </a:p>
        </p:txBody>
      </p:sp>
    </p:spTree>
    <p:extLst>
      <p:ext uri="{BB962C8B-B14F-4D97-AF65-F5344CB8AC3E}">
        <p14:creationId xmlns:p14="http://schemas.microsoft.com/office/powerpoint/2010/main" val="201914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55"/>
    </mc:Choice>
    <mc:Fallback xmlns="">
      <p:transition spd="slow" advTm="2015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D03F81-3513-FF4B-BE20-0ED9A04CA4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Bénéfices individuels pour les enfants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77ADEA4-EC32-BD48-83A8-21D179AE8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000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21A0B3-20D0-B444-97E3-B28277A60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2800" dirty="0"/>
              <a:t>Comparaison France/Etats-Unis</a:t>
            </a:r>
          </a:p>
        </p:txBody>
      </p:sp>
      <p:pic>
        <p:nvPicPr>
          <p:cNvPr id="5" name="Image 4" descr="Une image contenant table&#10;&#10;Description générée automatiquement">
            <a:extLst>
              <a:ext uri="{FF2B5EF4-FFF2-40B4-BE49-F238E27FC236}">
                <a16:creationId xmlns:a16="http://schemas.microsoft.com/office/drawing/2014/main" id="{DDDF0C19-8C81-9948-B649-1F2E0C45B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02" y="1771650"/>
            <a:ext cx="11402298" cy="34050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9BBAD8D-3FA9-DA4D-B69F-5EBC6FEF5B2E}"/>
              </a:ext>
            </a:extLst>
          </p:cNvPr>
          <p:cNvSpPr txBox="1"/>
          <p:nvPr/>
        </p:nvSpPr>
        <p:spPr>
          <a:xfrm>
            <a:off x="911532" y="6169709"/>
            <a:ext cx="1073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Poids des minorités (hispaniques, afro-caribéennes, amérindienne) dans la COVID-19 chez l’enfant </a:t>
            </a:r>
          </a:p>
          <a:p>
            <a:r>
              <a:rPr lang="fr-FR" dirty="0"/>
              <a:t>Données Anglaises similaires aux données Françaises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7725647-D364-094A-B284-E5B648CE32A8}"/>
              </a:ext>
            </a:extLst>
          </p:cNvPr>
          <p:cNvCxnSpPr/>
          <p:nvPr/>
        </p:nvCxnSpPr>
        <p:spPr>
          <a:xfrm>
            <a:off x="5347342" y="3560331"/>
            <a:ext cx="60960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49C33B8-F147-E049-9B8D-B5231B2EE5B0}"/>
              </a:ext>
            </a:extLst>
          </p:cNvPr>
          <p:cNvCxnSpPr/>
          <p:nvPr/>
        </p:nvCxnSpPr>
        <p:spPr>
          <a:xfrm>
            <a:off x="5347342" y="3299776"/>
            <a:ext cx="60960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5F8588-5342-4449-8AAD-10A5AC4797A5}"/>
              </a:ext>
            </a:extLst>
          </p:cNvPr>
          <p:cNvCxnSpPr/>
          <p:nvPr/>
        </p:nvCxnSpPr>
        <p:spPr>
          <a:xfrm>
            <a:off x="5347342" y="3771724"/>
            <a:ext cx="60960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73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B50B55E-9B42-1A4C-9827-AE829706FC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83" y="1741716"/>
            <a:ext cx="8843017" cy="489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23015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Office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estival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1597</Words>
  <Application>Microsoft Macintosh PowerPoint</Application>
  <PresentationFormat>Grand écran</PresentationFormat>
  <Paragraphs>301</Paragraphs>
  <Slides>31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9" baseType="lpstr">
      <vt:lpstr>Aharoni</vt:lpstr>
      <vt:lpstr>Arial</vt:lpstr>
      <vt:lpstr>Avenir Next LT Pro</vt:lpstr>
      <vt:lpstr>Calibri</vt:lpstr>
      <vt:lpstr>Times New Roman</vt:lpstr>
      <vt:lpstr>Trebuchet MS</vt:lpstr>
      <vt:lpstr>Wingdings</vt:lpstr>
      <vt:lpstr>ShapesVTI</vt:lpstr>
      <vt:lpstr>Vaccination de l’enfant contre la COVID</vt:lpstr>
      <vt:lpstr>R. Cohen : Liens d’intérêts 3 dernières années</vt:lpstr>
      <vt:lpstr>LOUPER CETTE VACCINATION CONTRE LA COVID DE L’ENFANT RISQUE DE COMPROMETTRE L’ENSEMBLE DE LA POLITIQUE VACCINALE PEDIATRIQUE</vt:lpstr>
      <vt:lpstr>Et alors, dans quel ordre ? </vt:lpstr>
      <vt:lpstr>Présentation PowerPoint</vt:lpstr>
      <vt:lpstr>Présentation PowerPoint</vt:lpstr>
      <vt:lpstr>Bénéfices individuels pour les enfants</vt:lpstr>
      <vt:lpstr>Comparaison France/Etats-Unis</vt:lpstr>
      <vt:lpstr>Présentation PowerPoint</vt:lpstr>
      <vt:lpstr>Présentation PowerPoint</vt:lpstr>
      <vt:lpstr>Les fermetures d’école en 2020 dans le monde</vt:lpstr>
      <vt:lpstr>Laisser les écoles et les activités péri-scolaires largement ouvertes …</vt:lpstr>
      <vt:lpstr>Présentation PowerPoint</vt:lpstr>
      <vt:lpstr>Comparaisons </vt:lpstr>
      <vt:lpstr>Tolérance des vaccins : un équilibre difficile</vt:lpstr>
      <vt:lpstr>Présentation PowerPoint</vt:lpstr>
      <vt:lpstr>Présentation PowerPoint</vt:lpstr>
      <vt:lpstr>Présentation PowerPoint</vt:lpstr>
      <vt:lpstr>Efficacité clinique : aucun doute vu</vt:lpstr>
      <vt:lpstr>Bénéfices collectifs</vt:lpstr>
      <vt:lpstr>Présentation PowerPoint</vt:lpstr>
      <vt:lpstr>Présentation PowerPoint</vt:lpstr>
      <vt:lpstr>Les Effets Indésirables Graves sont-ils prévisibles ?</vt:lpstr>
      <vt:lpstr>Présentation PowerPoint</vt:lpstr>
      <vt:lpstr>Présentation PowerPoint</vt:lpstr>
      <vt:lpstr>La vaccination des enfants est-elle si bien partie aux USA et en Israël ?</vt:lpstr>
      <vt:lpstr>Présentation PowerPoint</vt:lpstr>
      <vt:lpstr>Présentation PowerPoint</vt:lpstr>
      <vt:lpstr>En Conclusion</vt:lpstr>
      <vt:lpstr>En Conclusion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Audition CNPP La CTV</dc:title>
  <dc:creator>Robert Cohen</dc:creator>
  <cp:lastModifiedBy>Robert Cohen</cp:lastModifiedBy>
  <cp:revision>10</cp:revision>
  <dcterms:created xsi:type="dcterms:W3CDTF">2021-12-06T16:06:08Z</dcterms:created>
  <dcterms:modified xsi:type="dcterms:W3CDTF">2021-12-13T15:25:30Z</dcterms:modified>
</cp:coreProperties>
</file>