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3"/>
  </p:notesMasterIdLst>
  <p:sldIdLst>
    <p:sldId id="433" r:id="rId2"/>
    <p:sldId id="493" r:id="rId3"/>
    <p:sldId id="494" r:id="rId4"/>
    <p:sldId id="495" r:id="rId5"/>
    <p:sldId id="508" r:id="rId6"/>
    <p:sldId id="519" r:id="rId7"/>
    <p:sldId id="468" r:id="rId8"/>
    <p:sldId id="469" r:id="rId9"/>
    <p:sldId id="470" r:id="rId10"/>
    <p:sldId id="471" r:id="rId11"/>
    <p:sldId id="472" r:id="rId12"/>
    <p:sldId id="473" r:id="rId13"/>
    <p:sldId id="475" r:id="rId14"/>
    <p:sldId id="476" r:id="rId15"/>
    <p:sldId id="428" r:id="rId16"/>
    <p:sldId id="477" r:id="rId17"/>
    <p:sldId id="503" r:id="rId18"/>
    <p:sldId id="505" r:id="rId19"/>
    <p:sldId id="434" r:id="rId20"/>
    <p:sldId id="487" r:id="rId21"/>
    <p:sldId id="496" r:id="rId22"/>
    <p:sldId id="479" r:id="rId23"/>
    <p:sldId id="509" r:id="rId24"/>
    <p:sldId id="397" r:id="rId25"/>
    <p:sldId id="438" r:id="rId26"/>
    <p:sldId id="502" r:id="rId27"/>
    <p:sldId id="336" r:id="rId28"/>
    <p:sldId id="436" r:id="rId29"/>
    <p:sldId id="461" r:id="rId30"/>
    <p:sldId id="437" r:id="rId31"/>
    <p:sldId id="443" r:id="rId32"/>
    <p:sldId id="462" r:id="rId33"/>
    <p:sldId id="440" r:id="rId34"/>
    <p:sldId id="481" r:id="rId35"/>
    <p:sldId id="482" r:id="rId36"/>
    <p:sldId id="514" r:id="rId37"/>
    <p:sldId id="441" r:id="rId38"/>
    <p:sldId id="424" r:id="rId39"/>
    <p:sldId id="486" r:id="rId40"/>
    <p:sldId id="499" r:id="rId41"/>
    <p:sldId id="480" r:id="rId42"/>
    <p:sldId id="528" r:id="rId43"/>
    <p:sldId id="511" r:id="rId44"/>
    <p:sldId id="516" r:id="rId45"/>
    <p:sldId id="518" r:id="rId46"/>
    <p:sldId id="517" r:id="rId47"/>
    <p:sldId id="478" r:id="rId48"/>
    <p:sldId id="529" r:id="rId49"/>
    <p:sldId id="429" r:id="rId50"/>
    <p:sldId id="430" r:id="rId51"/>
    <p:sldId id="431" r:id="rId52"/>
    <p:sldId id="432" r:id="rId53"/>
    <p:sldId id="507" r:id="rId54"/>
    <p:sldId id="504" r:id="rId55"/>
    <p:sldId id="513" r:id="rId56"/>
    <p:sldId id="483" r:id="rId57"/>
    <p:sldId id="484" r:id="rId58"/>
    <p:sldId id="498" r:id="rId59"/>
    <p:sldId id="515" r:id="rId60"/>
    <p:sldId id="527" r:id="rId61"/>
    <p:sldId id="526" r:id="rId62"/>
    <p:sldId id="512" r:id="rId63"/>
    <p:sldId id="524" r:id="rId64"/>
    <p:sldId id="407" r:id="rId65"/>
    <p:sldId id="525" r:id="rId66"/>
    <p:sldId id="444" r:id="rId67"/>
    <p:sldId id="460" r:id="rId68"/>
    <p:sldId id="458" r:id="rId69"/>
    <p:sldId id="459" r:id="rId70"/>
    <p:sldId id="500" r:id="rId71"/>
    <p:sldId id="450" r:id="rId7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871"/>
    <p:restoredTop sz="86381"/>
  </p:normalViewPr>
  <p:slideViewPr>
    <p:cSldViewPr snapToGrid="0" snapToObjects="1">
      <p:cViewPr varScale="1">
        <p:scale>
          <a:sx n="130" d="100"/>
          <a:sy n="130" d="100"/>
        </p:scale>
        <p:origin x="192" y="736"/>
      </p:cViewPr>
      <p:guideLst/>
    </p:cSldViewPr>
  </p:slideViewPr>
  <p:outlineViewPr>
    <p:cViewPr>
      <p:scale>
        <a:sx n="33" d="100"/>
        <a:sy n="33" d="100"/>
      </p:scale>
      <p:origin x="0" y="-14256"/>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B15DCA-525A-4C83-97C1-79962D86FB1A}" type="doc">
      <dgm:prSet loTypeId="urn:microsoft.com/office/officeart/2005/8/layout/pyramid1" loCatId="pyramid" qsTypeId="urn:microsoft.com/office/officeart/2005/8/quickstyle/simple1" qsCatId="simple" csTypeId="urn:microsoft.com/office/officeart/2005/8/colors/accent1_2" csCatId="accent1" phldr="1"/>
      <dgm:spPr/>
    </dgm:pt>
    <dgm:pt modelId="{E690C533-4B7D-4C0F-9B67-796B1928E681}">
      <dgm:prSet phldrT="[Text]" custT="1"/>
      <dgm:spPr>
        <a:solidFill>
          <a:schemeClr val="accent1">
            <a:lumMod val="50000"/>
          </a:schemeClr>
        </a:solidFill>
      </dgm:spPr>
      <dgm:t>
        <a:bodyPr/>
        <a:lstStyle/>
        <a:p>
          <a:pPr>
            <a:buFont typeface="Courier New" panose="02070309020205020404" pitchFamily="49" charset="0"/>
            <a:buChar char="o"/>
          </a:pPr>
          <a:endParaRPr lang="en-GB" sz="1400" dirty="0">
            <a:effectLst/>
            <a:latin typeface="+mn-lt"/>
            <a:ea typeface="Times New Roman" panose="02020603050405020304" pitchFamily="18" charset="0"/>
          </a:endParaRPr>
        </a:p>
        <a:p>
          <a:pPr>
            <a:buFont typeface="Courier New" panose="02070309020205020404" pitchFamily="49" charset="0"/>
            <a:buChar char="o"/>
          </a:pPr>
          <a:endParaRPr lang="en-GB" sz="1400" dirty="0">
            <a:effectLst/>
            <a:latin typeface="+mn-lt"/>
            <a:ea typeface="Times New Roman" panose="02020603050405020304" pitchFamily="18" charset="0"/>
          </a:endParaRPr>
        </a:p>
        <a:p>
          <a:pPr>
            <a:buFont typeface="Courier New" panose="02070309020205020404" pitchFamily="49" charset="0"/>
            <a:buChar char="o"/>
          </a:pPr>
          <a:r>
            <a:rPr lang="en-GB" sz="1400" dirty="0">
              <a:solidFill>
                <a:schemeClr val="bg1"/>
              </a:solidFill>
              <a:effectLst/>
              <a:latin typeface="+mn-lt"/>
              <a:ea typeface="Times New Roman" panose="02020603050405020304" pitchFamily="18" charset="0"/>
            </a:rPr>
            <a:t>Deaths</a:t>
          </a:r>
          <a:endParaRPr lang="en-GB" sz="1400" dirty="0">
            <a:solidFill>
              <a:schemeClr val="bg1"/>
            </a:solidFill>
            <a:latin typeface="+mn-lt"/>
          </a:endParaRPr>
        </a:p>
      </dgm:t>
    </dgm:pt>
    <dgm:pt modelId="{D849CAC8-527A-473E-8298-8742F56238FC}" type="parTrans" cxnId="{D7F83324-B98F-4F03-964D-09FE142E78E6}">
      <dgm:prSet/>
      <dgm:spPr/>
      <dgm:t>
        <a:bodyPr/>
        <a:lstStyle/>
        <a:p>
          <a:endParaRPr lang="en-GB" sz="1400">
            <a:latin typeface="+mn-lt"/>
          </a:endParaRPr>
        </a:p>
      </dgm:t>
    </dgm:pt>
    <dgm:pt modelId="{A5F1ABCE-D4AC-4CB1-A70E-51EFF77DDA8D}" type="sibTrans" cxnId="{D7F83324-B98F-4F03-964D-09FE142E78E6}">
      <dgm:prSet/>
      <dgm:spPr/>
      <dgm:t>
        <a:bodyPr/>
        <a:lstStyle/>
        <a:p>
          <a:endParaRPr lang="en-GB" sz="1400">
            <a:latin typeface="+mn-lt"/>
          </a:endParaRPr>
        </a:p>
      </dgm:t>
    </dgm:pt>
    <dgm:pt modelId="{D19F56D2-4D38-49D3-924E-E3C9F1DA105A}">
      <dgm:prSet custT="1"/>
      <dgm:spPr>
        <a:solidFill>
          <a:schemeClr val="accent1">
            <a:lumMod val="75000"/>
          </a:schemeClr>
        </a:solidFill>
      </dgm:spPr>
      <dgm:t>
        <a:bodyPr/>
        <a:lstStyle/>
        <a:p>
          <a:r>
            <a:rPr lang="en-GB" sz="1400" dirty="0">
              <a:solidFill>
                <a:schemeClr val="bg1"/>
              </a:solidFill>
              <a:effectLst/>
              <a:latin typeface="+mn-lt"/>
              <a:ea typeface="Times New Roman" panose="02020603050405020304" pitchFamily="18" charset="0"/>
            </a:rPr>
            <a:t>Severe </a:t>
          </a:r>
          <a:br>
            <a:rPr lang="en-GB" sz="1400" dirty="0">
              <a:solidFill>
                <a:schemeClr val="bg1"/>
              </a:solidFill>
              <a:effectLst/>
              <a:latin typeface="+mn-lt"/>
              <a:ea typeface="Times New Roman" panose="02020603050405020304" pitchFamily="18" charset="0"/>
            </a:rPr>
          </a:br>
          <a:r>
            <a:rPr lang="en-GB" sz="1400" dirty="0">
              <a:solidFill>
                <a:schemeClr val="bg1"/>
              </a:solidFill>
              <a:effectLst/>
              <a:latin typeface="+mn-lt"/>
              <a:ea typeface="Times New Roman" panose="02020603050405020304" pitchFamily="18" charset="0"/>
            </a:rPr>
            <a:t>in intensive care</a:t>
          </a:r>
        </a:p>
      </dgm:t>
    </dgm:pt>
    <dgm:pt modelId="{1BA0C51B-AB9D-4A0B-9814-9706713933E2}" type="parTrans" cxnId="{FC089FB4-E1EC-4457-A15A-4BFFB8C858FD}">
      <dgm:prSet/>
      <dgm:spPr/>
      <dgm:t>
        <a:bodyPr/>
        <a:lstStyle/>
        <a:p>
          <a:endParaRPr lang="en-GB" sz="1400">
            <a:latin typeface="+mn-lt"/>
          </a:endParaRPr>
        </a:p>
      </dgm:t>
    </dgm:pt>
    <dgm:pt modelId="{FC8AA99D-EB7C-40D9-B60C-8B01B8C33281}" type="sibTrans" cxnId="{FC089FB4-E1EC-4457-A15A-4BFFB8C858FD}">
      <dgm:prSet/>
      <dgm:spPr/>
      <dgm:t>
        <a:bodyPr/>
        <a:lstStyle/>
        <a:p>
          <a:endParaRPr lang="en-GB" sz="1400">
            <a:latin typeface="+mn-lt"/>
          </a:endParaRPr>
        </a:p>
      </dgm:t>
    </dgm:pt>
    <dgm:pt modelId="{955028B4-CDF8-4C26-976A-4C77223AC210}">
      <dgm:prSet custT="1"/>
      <dgm:spPr>
        <a:solidFill>
          <a:srgbClr val="7915FF"/>
        </a:solidFill>
      </dgm:spPr>
      <dgm:t>
        <a:bodyPr/>
        <a:lstStyle/>
        <a:p>
          <a:r>
            <a:rPr lang="en-GB" sz="1400">
              <a:solidFill>
                <a:schemeClr val="bg1"/>
              </a:solidFill>
              <a:effectLst/>
              <a:latin typeface="+mn-lt"/>
              <a:ea typeface="Times New Roman" panose="02020603050405020304" pitchFamily="18" charset="0"/>
            </a:rPr>
            <a:t>Severe hospitalised</a:t>
          </a:r>
        </a:p>
      </dgm:t>
    </dgm:pt>
    <dgm:pt modelId="{D763BAB7-C44F-4462-A64B-261FA34BF26B}" type="parTrans" cxnId="{C3035698-F7EC-4EE6-A6C2-A7B39C89173B}">
      <dgm:prSet/>
      <dgm:spPr/>
      <dgm:t>
        <a:bodyPr/>
        <a:lstStyle/>
        <a:p>
          <a:endParaRPr lang="en-GB" sz="1400">
            <a:latin typeface="+mn-lt"/>
          </a:endParaRPr>
        </a:p>
      </dgm:t>
    </dgm:pt>
    <dgm:pt modelId="{3214270C-8D2D-4585-A362-4A0167812946}" type="sibTrans" cxnId="{C3035698-F7EC-4EE6-A6C2-A7B39C89173B}">
      <dgm:prSet/>
      <dgm:spPr/>
      <dgm:t>
        <a:bodyPr/>
        <a:lstStyle/>
        <a:p>
          <a:endParaRPr lang="en-GB" sz="1400">
            <a:latin typeface="+mn-lt"/>
          </a:endParaRPr>
        </a:p>
      </dgm:t>
    </dgm:pt>
    <dgm:pt modelId="{BE283BD5-7ADB-4E7A-81DF-42366213691A}">
      <dgm:prSet custT="1"/>
      <dgm:spPr>
        <a:solidFill>
          <a:schemeClr val="accent1">
            <a:lumMod val="60000"/>
            <a:lumOff val="40000"/>
          </a:schemeClr>
        </a:solidFill>
      </dgm:spPr>
      <dgm:t>
        <a:bodyPr/>
        <a:lstStyle/>
        <a:p>
          <a:r>
            <a:rPr lang="en-GB" sz="1400">
              <a:effectLst/>
              <a:latin typeface="+mn-lt"/>
              <a:ea typeface="Times New Roman" panose="02020603050405020304" pitchFamily="18" charset="0"/>
            </a:rPr>
            <a:t>Symptomatic, ambulatory</a:t>
          </a:r>
        </a:p>
      </dgm:t>
    </dgm:pt>
    <dgm:pt modelId="{B2C420F8-0B17-400B-9837-DCB805C7D6B1}" type="parTrans" cxnId="{C18BF228-D48E-4412-862C-BEA655911D53}">
      <dgm:prSet/>
      <dgm:spPr/>
      <dgm:t>
        <a:bodyPr/>
        <a:lstStyle/>
        <a:p>
          <a:endParaRPr lang="en-GB" sz="1400">
            <a:latin typeface="+mn-lt"/>
          </a:endParaRPr>
        </a:p>
      </dgm:t>
    </dgm:pt>
    <dgm:pt modelId="{6CAB13D2-A7EF-4832-B1CF-5D4774B0E4DF}" type="sibTrans" cxnId="{C18BF228-D48E-4412-862C-BEA655911D53}">
      <dgm:prSet/>
      <dgm:spPr/>
      <dgm:t>
        <a:bodyPr/>
        <a:lstStyle/>
        <a:p>
          <a:endParaRPr lang="en-GB" sz="1400">
            <a:latin typeface="+mn-lt"/>
          </a:endParaRPr>
        </a:p>
      </dgm:t>
    </dgm:pt>
    <dgm:pt modelId="{96A9D872-EC84-4B76-86BC-A5980064D99B}">
      <dgm:prSet custT="1"/>
      <dgm:spPr>
        <a:solidFill>
          <a:schemeClr val="accent1">
            <a:lumMod val="40000"/>
            <a:lumOff val="60000"/>
          </a:schemeClr>
        </a:solidFill>
      </dgm:spPr>
      <dgm:t>
        <a:bodyPr/>
        <a:lstStyle/>
        <a:p>
          <a:r>
            <a:rPr lang="en-GB" sz="1400" dirty="0" err="1">
              <a:effectLst/>
              <a:latin typeface="+mn-lt"/>
              <a:ea typeface="Times New Roman" panose="02020603050405020304" pitchFamily="18" charset="0"/>
            </a:rPr>
            <a:t>Paucisymptomatic</a:t>
          </a:r>
          <a:endParaRPr lang="en-GB" sz="1400" dirty="0">
            <a:effectLst/>
            <a:latin typeface="+mn-lt"/>
            <a:ea typeface="Times New Roman" panose="02020603050405020304" pitchFamily="18" charset="0"/>
          </a:endParaRPr>
        </a:p>
      </dgm:t>
    </dgm:pt>
    <dgm:pt modelId="{CFF7E089-F7FE-4565-8CE8-35865FA38937}" type="parTrans" cxnId="{7A2EBAA5-641E-48DA-A44D-4A2589F9BE35}">
      <dgm:prSet/>
      <dgm:spPr/>
      <dgm:t>
        <a:bodyPr/>
        <a:lstStyle/>
        <a:p>
          <a:endParaRPr lang="en-GB" sz="1400">
            <a:latin typeface="+mn-lt"/>
          </a:endParaRPr>
        </a:p>
      </dgm:t>
    </dgm:pt>
    <dgm:pt modelId="{7412BE91-E39B-4C1E-A62B-8F92E9A49862}" type="sibTrans" cxnId="{7A2EBAA5-641E-48DA-A44D-4A2589F9BE35}">
      <dgm:prSet/>
      <dgm:spPr/>
      <dgm:t>
        <a:bodyPr/>
        <a:lstStyle/>
        <a:p>
          <a:endParaRPr lang="en-GB" sz="1400">
            <a:latin typeface="+mn-lt"/>
          </a:endParaRPr>
        </a:p>
      </dgm:t>
    </dgm:pt>
    <dgm:pt modelId="{570CA61C-0CB2-4380-A526-691BFCFD7D1F}">
      <dgm:prSet custT="1"/>
      <dgm:spPr>
        <a:solidFill>
          <a:schemeClr val="accent1">
            <a:lumMod val="20000"/>
            <a:lumOff val="80000"/>
          </a:schemeClr>
        </a:solidFill>
      </dgm:spPr>
      <dgm:t>
        <a:bodyPr/>
        <a:lstStyle/>
        <a:p>
          <a:r>
            <a:rPr lang="en-GB" sz="1400">
              <a:effectLst/>
              <a:latin typeface="+mn-lt"/>
              <a:ea typeface="Times New Roman" panose="02020603050405020304" pitchFamily="18" charset="0"/>
            </a:rPr>
            <a:t>Asymptomatic</a:t>
          </a:r>
        </a:p>
      </dgm:t>
    </dgm:pt>
    <dgm:pt modelId="{8DC5D612-EFA4-4B35-B004-F503504A3C61}" type="parTrans" cxnId="{8618CD8D-FA2B-40BB-BF2A-CC027ADB9E37}">
      <dgm:prSet/>
      <dgm:spPr/>
      <dgm:t>
        <a:bodyPr/>
        <a:lstStyle/>
        <a:p>
          <a:endParaRPr lang="en-GB" sz="1400">
            <a:latin typeface="+mn-lt"/>
          </a:endParaRPr>
        </a:p>
      </dgm:t>
    </dgm:pt>
    <dgm:pt modelId="{BE8FE4EB-6AE8-4D18-ACC9-784BBD10D532}" type="sibTrans" cxnId="{8618CD8D-FA2B-40BB-BF2A-CC027ADB9E37}">
      <dgm:prSet/>
      <dgm:spPr/>
      <dgm:t>
        <a:bodyPr/>
        <a:lstStyle/>
        <a:p>
          <a:endParaRPr lang="en-GB" sz="1400">
            <a:latin typeface="+mn-lt"/>
          </a:endParaRPr>
        </a:p>
      </dgm:t>
    </dgm:pt>
    <dgm:pt modelId="{689202FE-116B-44F4-897C-0DAA84569AF7}" type="pres">
      <dgm:prSet presAssocID="{BDB15DCA-525A-4C83-97C1-79962D86FB1A}" presName="Name0" presStyleCnt="0">
        <dgm:presLayoutVars>
          <dgm:dir/>
          <dgm:animLvl val="lvl"/>
          <dgm:resizeHandles val="exact"/>
        </dgm:presLayoutVars>
      </dgm:prSet>
      <dgm:spPr/>
    </dgm:pt>
    <dgm:pt modelId="{6AE35DA8-7ED1-480F-9D2B-A83BCFE8A09F}" type="pres">
      <dgm:prSet presAssocID="{E690C533-4B7D-4C0F-9B67-796B1928E681}" presName="Name8" presStyleCnt="0"/>
      <dgm:spPr/>
    </dgm:pt>
    <dgm:pt modelId="{D8689D9A-1D25-4AC2-8BED-E43DFF467DA2}" type="pres">
      <dgm:prSet presAssocID="{E690C533-4B7D-4C0F-9B67-796B1928E681}" presName="level" presStyleLbl="node1" presStyleIdx="0" presStyleCnt="6">
        <dgm:presLayoutVars>
          <dgm:chMax val="1"/>
          <dgm:bulletEnabled val="1"/>
        </dgm:presLayoutVars>
      </dgm:prSet>
      <dgm:spPr/>
    </dgm:pt>
    <dgm:pt modelId="{E78098C4-6FC7-4E57-AEA4-A94BB065F414}" type="pres">
      <dgm:prSet presAssocID="{E690C533-4B7D-4C0F-9B67-796B1928E681}" presName="levelTx" presStyleLbl="revTx" presStyleIdx="0" presStyleCnt="0">
        <dgm:presLayoutVars>
          <dgm:chMax val="1"/>
          <dgm:bulletEnabled val="1"/>
        </dgm:presLayoutVars>
      </dgm:prSet>
      <dgm:spPr/>
    </dgm:pt>
    <dgm:pt modelId="{29631B16-9B42-44FC-9B64-8BC98DE6E7C0}" type="pres">
      <dgm:prSet presAssocID="{D19F56D2-4D38-49D3-924E-E3C9F1DA105A}" presName="Name8" presStyleCnt="0"/>
      <dgm:spPr/>
    </dgm:pt>
    <dgm:pt modelId="{EC9F244F-DE06-4F68-8B22-E7CA786165DC}" type="pres">
      <dgm:prSet presAssocID="{D19F56D2-4D38-49D3-924E-E3C9F1DA105A}" presName="level" presStyleLbl="node1" presStyleIdx="1" presStyleCnt="6">
        <dgm:presLayoutVars>
          <dgm:chMax val="1"/>
          <dgm:bulletEnabled val="1"/>
        </dgm:presLayoutVars>
      </dgm:prSet>
      <dgm:spPr/>
    </dgm:pt>
    <dgm:pt modelId="{E9F55E81-F552-4EE8-AFDB-608BA3941121}" type="pres">
      <dgm:prSet presAssocID="{D19F56D2-4D38-49D3-924E-E3C9F1DA105A}" presName="levelTx" presStyleLbl="revTx" presStyleIdx="0" presStyleCnt="0">
        <dgm:presLayoutVars>
          <dgm:chMax val="1"/>
          <dgm:bulletEnabled val="1"/>
        </dgm:presLayoutVars>
      </dgm:prSet>
      <dgm:spPr/>
    </dgm:pt>
    <dgm:pt modelId="{B565609D-D039-4F11-8245-6BA31EFB45E5}" type="pres">
      <dgm:prSet presAssocID="{955028B4-CDF8-4C26-976A-4C77223AC210}" presName="Name8" presStyleCnt="0"/>
      <dgm:spPr/>
    </dgm:pt>
    <dgm:pt modelId="{FF8B835C-3ED5-43F9-A64A-41EE3CCD9321}" type="pres">
      <dgm:prSet presAssocID="{955028B4-CDF8-4C26-976A-4C77223AC210}" presName="level" presStyleLbl="node1" presStyleIdx="2" presStyleCnt="6">
        <dgm:presLayoutVars>
          <dgm:chMax val="1"/>
          <dgm:bulletEnabled val="1"/>
        </dgm:presLayoutVars>
      </dgm:prSet>
      <dgm:spPr/>
    </dgm:pt>
    <dgm:pt modelId="{21657435-D943-4F16-8F28-1A7E7694583B}" type="pres">
      <dgm:prSet presAssocID="{955028B4-CDF8-4C26-976A-4C77223AC210}" presName="levelTx" presStyleLbl="revTx" presStyleIdx="0" presStyleCnt="0">
        <dgm:presLayoutVars>
          <dgm:chMax val="1"/>
          <dgm:bulletEnabled val="1"/>
        </dgm:presLayoutVars>
      </dgm:prSet>
      <dgm:spPr/>
    </dgm:pt>
    <dgm:pt modelId="{669C5CA7-7970-406E-A269-0DC711D17939}" type="pres">
      <dgm:prSet presAssocID="{BE283BD5-7ADB-4E7A-81DF-42366213691A}" presName="Name8" presStyleCnt="0"/>
      <dgm:spPr/>
    </dgm:pt>
    <dgm:pt modelId="{CDAF5001-26A7-4D71-9269-BC7109C92D4F}" type="pres">
      <dgm:prSet presAssocID="{BE283BD5-7ADB-4E7A-81DF-42366213691A}" presName="level" presStyleLbl="node1" presStyleIdx="3" presStyleCnt="6">
        <dgm:presLayoutVars>
          <dgm:chMax val="1"/>
          <dgm:bulletEnabled val="1"/>
        </dgm:presLayoutVars>
      </dgm:prSet>
      <dgm:spPr/>
    </dgm:pt>
    <dgm:pt modelId="{1FFD5CFB-B610-45F5-89CC-683D52D68CD9}" type="pres">
      <dgm:prSet presAssocID="{BE283BD5-7ADB-4E7A-81DF-42366213691A}" presName="levelTx" presStyleLbl="revTx" presStyleIdx="0" presStyleCnt="0">
        <dgm:presLayoutVars>
          <dgm:chMax val="1"/>
          <dgm:bulletEnabled val="1"/>
        </dgm:presLayoutVars>
      </dgm:prSet>
      <dgm:spPr/>
    </dgm:pt>
    <dgm:pt modelId="{227D5DDB-24E9-4D56-9785-E78B62F8465A}" type="pres">
      <dgm:prSet presAssocID="{96A9D872-EC84-4B76-86BC-A5980064D99B}" presName="Name8" presStyleCnt="0"/>
      <dgm:spPr/>
    </dgm:pt>
    <dgm:pt modelId="{0445763C-E254-4205-B15B-D5D479FB2FB1}" type="pres">
      <dgm:prSet presAssocID="{96A9D872-EC84-4B76-86BC-A5980064D99B}" presName="level" presStyleLbl="node1" presStyleIdx="4" presStyleCnt="6">
        <dgm:presLayoutVars>
          <dgm:chMax val="1"/>
          <dgm:bulletEnabled val="1"/>
        </dgm:presLayoutVars>
      </dgm:prSet>
      <dgm:spPr/>
    </dgm:pt>
    <dgm:pt modelId="{157DE55F-041D-4289-A5D0-F4A99A4A4A4D}" type="pres">
      <dgm:prSet presAssocID="{96A9D872-EC84-4B76-86BC-A5980064D99B}" presName="levelTx" presStyleLbl="revTx" presStyleIdx="0" presStyleCnt="0">
        <dgm:presLayoutVars>
          <dgm:chMax val="1"/>
          <dgm:bulletEnabled val="1"/>
        </dgm:presLayoutVars>
      </dgm:prSet>
      <dgm:spPr/>
    </dgm:pt>
    <dgm:pt modelId="{9D32251D-DB6D-450D-86B8-1151AFF73728}" type="pres">
      <dgm:prSet presAssocID="{570CA61C-0CB2-4380-A526-691BFCFD7D1F}" presName="Name8" presStyleCnt="0"/>
      <dgm:spPr/>
    </dgm:pt>
    <dgm:pt modelId="{AB5E4FCE-E664-4D2D-9341-304EAB349721}" type="pres">
      <dgm:prSet presAssocID="{570CA61C-0CB2-4380-A526-691BFCFD7D1F}" presName="level" presStyleLbl="node1" presStyleIdx="5" presStyleCnt="6" custLinFactNeighborX="-605" custLinFactNeighborY="1218">
        <dgm:presLayoutVars>
          <dgm:chMax val="1"/>
          <dgm:bulletEnabled val="1"/>
        </dgm:presLayoutVars>
      </dgm:prSet>
      <dgm:spPr/>
    </dgm:pt>
    <dgm:pt modelId="{AA73BA99-FF74-4F40-B1C2-FD453E6F82F4}" type="pres">
      <dgm:prSet presAssocID="{570CA61C-0CB2-4380-A526-691BFCFD7D1F}" presName="levelTx" presStyleLbl="revTx" presStyleIdx="0" presStyleCnt="0">
        <dgm:presLayoutVars>
          <dgm:chMax val="1"/>
          <dgm:bulletEnabled val="1"/>
        </dgm:presLayoutVars>
      </dgm:prSet>
      <dgm:spPr/>
    </dgm:pt>
  </dgm:ptLst>
  <dgm:cxnLst>
    <dgm:cxn modelId="{C8E7310B-4CA2-473A-8A18-95534F0E5F21}" type="presOf" srcId="{96A9D872-EC84-4B76-86BC-A5980064D99B}" destId="{157DE55F-041D-4289-A5D0-F4A99A4A4A4D}" srcOrd="1" destOrd="0" presId="urn:microsoft.com/office/officeart/2005/8/layout/pyramid1"/>
    <dgm:cxn modelId="{BCE55B0C-AA36-4F72-A098-94E24ACFDCA2}" type="presOf" srcId="{570CA61C-0CB2-4380-A526-691BFCFD7D1F}" destId="{AA73BA99-FF74-4F40-B1C2-FD453E6F82F4}" srcOrd="1" destOrd="0" presId="urn:microsoft.com/office/officeart/2005/8/layout/pyramid1"/>
    <dgm:cxn modelId="{9A815314-3766-4390-A472-3CB6F16E8B08}" type="presOf" srcId="{BE283BD5-7ADB-4E7A-81DF-42366213691A}" destId="{1FFD5CFB-B610-45F5-89CC-683D52D68CD9}" srcOrd="1" destOrd="0" presId="urn:microsoft.com/office/officeart/2005/8/layout/pyramid1"/>
    <dgm:cxn modelId="{D7F83324-B98F-4F03-964D-09FE142E78E6}" srcId="{BDB15DCA-525A-4C83-97C1-79962D86FB1A}" destId="{E690C533-4B7D-4C0F-9B67-796B1928E681}" srcOrd="0" destOrd="0" parTransId="{D849CAC8-527A-473E-8298-8742F56238FC}" sibTransId="{A5F1ABCE-D4AC-4CB1-A70E-51EFF77DDA8D}"/>
    <dgm:cxn modelId="{C18BF228-D48E-4412-862C-BEA655911D53}" srcId="{BDB15DCA-525A-4C83-97C1-79962D86FB1A}" destId="{BE283BD5-7ADB-4E7A-81DF-42366213691A}" srcOrd="3" destOrd="0" parTransId="{B2C420F8-0B17-400B-9837-DCB805C7D6B1}" sibTransId="{6CAB13D2-A7EF-4832-B1CF-5D4774B0E4DF}"/>
    <dgm:cxn modelId="{F225DB39-BE7D-4AB3-9FF5-B8DFC871883C}" type="presOf" srcId="{570CA61C-0CB2-4380-A526-691BFCFD7D1F}" destId="{AB5E4FCE-E664-4D2D-9341-304EAB349721}" srcOrd="0" destOrd="0" presId="urn:microsoft.com/office/officeart/2005/8/layout/pyramid1"/>
    <dgm:cxn modelId="{A74A834C-3B85-4A13-9CAB-1CB9FD8854D7}" type="presOf" srcId="{BE283BD5-7ADB-4E7A-81DF-42366213691A}" destId="{CDAF5001-26A7-4D71-9269-BC7109C92D4F}" srcOrd="0" destOrd="0" presId="urn:microsoft.com/office/officeart/2005/8/layout/pyramid1"/>
    <dgm:cxn modelId="{34453B4D-85B9-443B-A941-5E4873B20397}" type="presOf" srcId="{96A9D872-EC84-4B76-86BC-A5980064D99B}" destId="{0445763C-E254-4205-B15B-D5D479FB2FB1}" srcOrd="0" destOrd="0" presId="urn:microsoft.com/office/officeart/2005/8/layout/pyramid1"/>
    <dgm:cxn modelId="{536A9451-93F9-4C5F-BAC1-D489316F0384}" type="presOf" srcId="{955028B4-CDF8-4C26-976A-4C77223AC210}" destId="{FF8B835C-3ED5-43F9-A64A-41EE3CCD9321}" srcOrd="0" destOrd="0" presId="urn:microsoft.com/office/officeart/2005/8/layout/pyramid1"/>
    <dgm:cxn modelId="{8618CD8D-FA2B-40BB-BF2A-CC027ADB9E37}" srcId="{BDB15DCA-525A-4C83-97C1-79962D86FB1A}" destId="{570CA61C-0CB2-4380-A526-691BFCFD7D1F}" srcOrd="5" destOrd="0" parTransId="{8DC5D612-EFA4-4B35-B004-F503504A3C61}" sibTransId="{BE8FE4EB-6AE8-4D18-ACC9-784BBD10D532}"/>
    <dgm:cxn modelId="{C3035698-F7EC-4EE6-A6C2-A7B39C89173B}" srcId="{BDB15DCA-525A-4C83-97C1-79962D86FB1A}" destId="{955028B4-CDF8-4C26-976A-4C77223AC210}" srcOrd="2" destOrd="0" parTransId="{D763BAB7-C44F-4462-A64B-261FA34BF26B}" sibTransId="{3214270C-8D2D-4585-A362-4A0167812946}"/>
    <dgm:cxn modelId="{5EA1F6A1-2FDB-47F6-BD27-2432A1F0DBEE}" type="presOf" srcId="{E690C533-4B7D-4C0F-9B67-796B1928E681}" destId="{E78098C4-6FC7-4E57-AEA4-A94BB065F414}" srcOrd="1" destOrd="0" presId="urn:microsoft.com/office/officeart/2005/8/layout/pyramid1"/>
    <dgm:cxn modelId="{7A2EBAA5-641E-48DA-A44D-4A2589F9BE35}" srcId="{BDB15DCA-525A-4C83-97C1-79962D86FB1A}" destId="{96A9D872-EC84-4B76-86BC-A5980064D99B}" srcOrd="4" destOrd="0" parTransId="{CFF7E089-F7FE-4565-8CE8-35865FA38937}" sibTransId="{7412BE91-E39B-4C1E-A62B-8F92E9A49862}"/>
    <dgm:cxn modelId="{77A23FA6-DFAD-49A9-B43F-E3B5099927F1}" type="presOf" srcId="{D19F56D2-4D38-49D3-924E-E3C9F1DA105A}" destId="{EC9F244F-DE06-4F68-8B22-E7CA786165DC}" srcOrd="0" destOrd="0" presId="urn:microsoft.com/office/officeart/2005/8/layout/pyramid1"/>
    <dgm:cxn modelId="{379A7DB3-C66A-422E-9ACD-EBFAF707514F}" type="presOf" srcId="{E690C533-4B7D-4C0F-9B67-796B1928E681}" destId="{D8689D9A-1D25-4AC2-8BED-E43DFF467DA2}" srcOrd="0" destOrd="0" presId="urn:microsoft.com/office/officeart/2005/8/layout/pyramid1"/>
    <dgm:cxn modelId="{FC089FB4-E1EC-4457-A15A-4BFFB8C858FD}" srcId="{BDB15DCA-525A-4C83-97C1-79962D86FB1A}" destId="{D19F56D2-4D38-49D3-924E-E3C9F1DA105A}" srcOrd="1" destOrd="0" parTransId="{1BA0C51B-AB9D-4A0B-9814-9706713933E2}" sibTransId="{FC8AA99D-EB7C-40D9-B60C-8B01B8C33281}"/>
    <dgm:cxn modelId="{4654DEB5-EFCB-40BB-8630-A7F51B7277E9}" type="presOf" srcId="{955028B4-CDF8-4C26-976A-4C77223AC210}" destId="{21657435-D943-4F16-8F28-1A7E7694583B}" srcOrd="1" destOrd="0" presId="urn:microsoft.com/office/officeart/2005/8/layout/pyramid1"/>
    <dgm:cxn modelId="{124950EE-4F05-411F-B982-7BF2B1B5BA73}" type="presOf" srcId="{D19F56D2-4D38-49D3-924E-E3C9F1DA105A}" destId="{E9F55E81-F552-4EE8-AFDB-608BA3941121}" srcOrd="1" destOrd="0" presId="urn:microsoft.com/office/officeart/2005/8/layout/pyramid1"/>
    <dgm:cxn modelId="{FE3BF4EE-702B-4053-B44D-3D3E9FC4D206}" type="presOf" srcId="{BDB15DCA-525A-4C83-97C1-79962D86FB1A}" destId="{689202FE-116B-44F4-897C-0DAA84569AF7}" srcOrd="0" destOrd="0" presId="urn:microsoft.com/office/officeart/2005/8/layout/pyramid1"/>
    <dgm:cxn modelId="{8552B3C6-9D7F-4FBB-B364-2A2BABC27F08}" type="presParOf" srcId="{689202FE-116B-44F4-897C-0DAA84569AF7}" destId="{6AE35DA8-7ED1-480F-9D2B-A83BCFE8A09F}" srcOrd="0" destOrd="0" presId="urn:microsoft.com/office/officeart/2005/8/layout/pyramid1"/>
    <dgm:cxn modelId="{67D471D4-3E4F-4A8B-86E0-D636ACEDFD7D}" type="presParOf" srcId="{6AE35DA8-7ED1-480F-9D2B-A83BCFE8A09F}" destId="{D8689D9A-1D25-4AC2-8BED-E43DFF467DA2}" srcOrd="0" destOrd="0" presId="urn:microsoft.com/office/officeart/2005/8/layout/pyramid1"/>
    <dgm:cxn modelId="{E420627A-6321-4E3B-A7AC-5114893B3914}" type="presParOf" srcId="{6AE35DA8-7ED1-480F-9D2B-A83BCFE8A09F}" destId="{E78098C4-6FC7-4E57-AEA4-A94BB065F414}" srcOrd="1" destOrd="0" presId="urn:microsoft.com/office/officeart/2005/8/layout/pyramid1"/>
    <dgm:cxn modelId="{55973120-69A5-47CE-88AD-B155E0B38F18}" type="presParOf" srcId="{689202FE-116B-44F4-897C-0DAA84569AF7}" destId="{29631B16-9B42-44FC-9B64-8BC98DE6E7C0}" srcOrd="1" destOrd="0" presId="urn:microsoft.com/office/officeart/2005/8/layout/pyramid1"/>
    <dgm:cxn modelId="{EE7BCBB1-004A-4D6E-A983-02E024E64EC6}" type="presParOf" srcId="{29631B16-9B42-44FC-9B64-8BC98DE6E7C0}" destId="{EC9F244F-DE06-4F68-8B22-E7CA786165DC}" srcOrd="0" destOrd="0" presId="urn:microsoft.com/office/officeart/2005/8/layout/pyramid1"/>
    <dgm:cxn modelId="{05B76A63-26C5-4773-A361-CF4AD11DD826}" type="presParOf" srcId="{29631B16-9B42-44FC-9B64-8BC98DE6E7C0}" destId="{E9F55E81-F552-4EE8-AFDB-608BA3941121}" srcOrd="1" destOrd="0" presId="urn:microsoft.com/office/officeart/2005/8/layout/pyramid1"/>
    <dgm:cxn modelId="{30239002-DF5D-4688-8B9C-0679FA5920A2}" type="presParOf" srcId="{689202FE-116B-44F4-897C-0DAA84569AF7}" destId="{B565609D-D039-4F11-8245-6BA31EFB45E5}" srcOrd="2" destOrd="0" presId="urn:microsoft.com/office/officeart/2005/8/layout/pyramid1"/>
    <dgm:cxn modelId="{A24B7DB6-B322-4704-85D6-935A323312B6}" type="presParOf" srcId="{B565609D-D039-4F11-8245-6BA31EFB45E5}" destId="{FF8B835C-3ED5-43F9-A64A-41EE3CCD9321}" srcOrd="0" destOrd="0" presId="urn:microsoft.com/office/officeart/2005/8/layout/pyramid1"/>
    <dgm:cxn modelId="{E15C2536-C5DD-402C-B911-149C936B36D7}" type="presParOf" srcId="{B565609D-D039-4F11-8245-6BA31EFB45E5}" destId="{21657435-D943-4F16-8F28-1A7E7694583B}" srcOrd="1" destOrd="0" presId="urn:microsoft.com/office/officeart/2005/8/layout/pyramid1"/>
    <dgm:cxn modelId="{CA9E38BD-7588-4D43-8A13-9FB154F03303}" type="presParOf" srcId="{689202FE-116B-44F4-897C-0DAA84569AF7}" destId="{669C5CA7-7970-406E-A269-0DC711D17939}" srcOrd="3" destOrd="0" presId="urn:microsoft.com/office/officeart/2005/8/layout/pyramid1"/>
    <dgm:cxn modelId="{58933F7D-7505-4185-A844-7F92111C326E}" type="presParOf" srcId="{669C5CA7-7970-406E-A269-0DC711D17939}" destId="{CDAF5001-26A7-4D71-9269-BC7109C92D4F}" srcOrd="0" destOrd="0" presId="urn:microsoft.com/office/officeart/2005/8/layout/pyramid1"/>
    <dgm:cxn modelId="{EFEBEE8E-7DFA-45E9-85E8-517740A2C68D}" type="presParOf" srcId="{669C5CA7-7970-406E-A269-0DC711D17939}" destId="{1FFD5CFB-B610-45F5-89CC-683D52D68CD9}" srcOrd="1" destOrd="0" presId="urn:microsoft.com/office/officeart/2005/8/layout/pyramid1"/>
    <dgm:cxn modelId="{508B882D-5EB3-4C38-BB2D-DC925756A811}" type="presParOf" srcId="{689202FE-116B-44F4-897C-0DAA84569AF7}" destId="{227D5DDB-24E9-4D56-9785-E78B62F8465A}" srcOrd="4" destOrd="0" presId="urn:microsoft.com/office/officeart/2005/8/layout/pyramid1"/>
    <dgm:cxn modelId="{B8B0EADC-E613-4FA5-B41B-89EBE97D4BC3}" type="presParOf" srcId="{227D5DDB-24E9-4D56-9785-E78B62F8465A}" destId="{0445763C-E254-4205-B15B-D5D479FB2FB1}" srcOrd="0" destOrd="0" presId="urn:microsoft.com/office/officeart/2005/8/layout/pyramid1"/>
    <dgm:cxn modelId="{A7612D97-E1C2-4870-97E3-F3A8A07234B1}" type="presParOf" srcId="{227D5DDB-24E9-4D56-9785-E78B62F8465A}" destId="{157DE55F-041D-4289-A5D0-F4A99A4A4A4D}" srcOrd="1" destOrd="0" presId="urn:microsoft.com/office/officeart/2005/8/layout/pyramid1"/>
    <dgm:cxn modelId="{3CECAA63-BFAA-413B-94ED-8C143D8749F9}" type="presParOf" srcId="{689202FE-116B-44F4-897C-0DAA84569AF7}" destId="{9D32251D-DB6D-450D-86B8-1151AFF73728}" srcOrd="5" destOrd="0" presId="urn:microsoft.com/office/officeart/2005/8/layout/pyramid1"/>
    <dgm:cxn modelId="{BF1B0DA0-F302-4EF5-B5D3-A4F239D7FC04}" type="presParOf" srcId="{9D32251D-DB6D-450D-86B8-1151AFF73728}" destId="{AB5E4FCE-E664-4D2D-9341-304EAB349721}" srcOrd="0" destOrd="0" presId="urn:microsoft.com/office/officeart/2005/8/layout/pyramid1"/>
    <dgm:cxn modelId="{5BAEE001-5020-41B9-AD5C-030AF3D837F8}" type="presParOf" srcId="{9D32251D-DB6D-450D-86B8-1151AFF73728}" destId="{AA73BA99-FF74-4F40-B1C2-FD453E6F82F4}" srcOrd="1" destOrd="0" presId="urn:microsoft.com/office/officeart/2005/8/layout/pyramid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B15DCA-525A-4C83-97C1-79962D86FB1A}" type="doc">
      <dgm:prSet loTypeId="urn:microsoft.com/office/officeart/2005/8/layout/pyramid1" loCatId="pyramid" qsTypeId="urn:microsoft.com/office/officeart/2005/8/quickstyle/simple1" qsCatId="simple" csTypeId="urn:microsoft.com/office/officeart/2005/8/colors/accent1_2" csCatId="accent1" phldr="1"/>
      <dgm:spPr/>
    </dgm:pt>
    <dgm:pt modelId="{E690C533-4B7D-4C0F-9B67-796B1928E681}">
      <dgm:prSet phldrT="[Text]" custT="1"/>
      <dgm:spPr>
        <a:solidFill>
          <a:schemeClr val="accent1">
            <a:lumMod val="50000"/>
          </a:schemeClr>
        </a:solidFill>
      </dgm:spPr>
      <dgm:t>
        <a:bodyPr/>
        <a:lstStyle/>
        <a:p>
          <a:pPr>
            <a:buFont typeface="Courier New" panose="02070309020205020404" pitchFamily="49" charset="0"/>
            <a:buNone/>
          </a:pPr>
          <a:endParaRPr lang="en-GB" sz="1400" dirty="0">
            <a:solidFill>
              <a:schemeClr val="bg1"/>
            </a:solidFill>
            <a:latin typeface="+mn-lt"/>
          </a:endParaRPr>
        </a:p>
      </dgm:t>
    </dgm:pt>
    <dgm:pt modelId="{D849CAC8-527A-473E-8298-8742F56238FC}" type="parTrans" cxnId="{D7F83324-B98F-4F03-964D-09FE142E78E6}">
      <dgm:prSet/>
      <dgm:spPr/>
      <dgm:t>
        <a:bodyPr/>
        <a:lstStyle/>
        <a:p>
          <a:endParaRPr lang="en-GB" sz="1400">
            <a:latin typeface="+mn-lt"/>
          </a:endParaRPr>
        </a:p>
      </dgm:t>
    </dgm:pt>
    <dgm:pt modelId="{A5F1ABCE-D4AC-4CB1-A70E-51EFF77DDA8D}" type="sibTrans" cxnId="{D7F83324-B98F-4F03-964D-09FE142E78E6}">
      <dgm:prSet/>
      <dgm:spPr/>
      <dgm:t>
        <a:bodyPr/>
        <a:lstStyle/>
        <a:p>
          <a:endParaRPr lang="en-GB" sz="1400">
            <a:latin typeface="+mn-lt"/>
          </a:endParaRPr>
        </a:p>
      </dgm:t>
    </dgm:pt>
    <dgm:pt modelId="{D19F56D2-4D38-49D3-924E-E3C9F1DA105A}">
      <dgm:prSet custT="1"/>
      <dgm:spPr>
        <a:solidFill>
          <a:schemeClr val="accent1">
            <a:lumMod val="75000"/>
          </a:schemeClr>
        </a:solidFill>
      </dgm:spPr>
      <dgm:t>
        <a:bodyPr/>
        <a:lstStyle/>
        <a:p>
          <a:endParaRPr lang="en-GB" sz="1400" dirty="0">
            <a:solidFill>
              <a:schemeClr val="bg1"/>
            </a:solidFill>
            <a:effectLst/>
            <a:latin typeface="+mn-lt"/>
            <a:ea typeface="Times New Roman" panose="02020603050405020304" pitchFamily="18" charset="0"/>
          </a:endParaRPr>
        </a:p>
      </dgm:t>
    </dgm:pt>
    <dgm:pt modelId="{FC8AA99D-EB7C-40D9-B60C-8B01B8C33281}" type="sibTrans" cxnId="{FC089FB4-E1EC-4457-A15A-4BFFB8C858FD}">
      <dgm:prSet/>
      <dgm:spPr/>
      <dgm:t>
        <a:bodyPr/>
        <a:lstStyle/>
        <a:p>
          <a:endParaRPr lang="en-GB" sz="1400">
            <a:latin typeface="+mn-lt"/>
          </a:endParaRPr>
        </a:p>
      </dgm:t>
    </dgm:pt>
    <dgm:pt modelId="{1BA0C51B-AB9D-4A0B-9814-9706713933E2}" type="parTrans" cxnId="{FC089FB4-E1EC-4457-A15A-4BFFB8C858FD}">
      <dgm:prSet/>
      <dgm:spPr/>
      <dgm:t>
        <a:bodyPr/>
        <a:lstStyle/>
        <a:p>
          <a:endParaRPr lang="en-GB" sz="1400">
            <a:latin typeface="+mn-lt"/>
          </a:endParaRPr>
        </a:p>
      </dgm:t>
    </dgm:pt>
    <dgm:pt modelId="{955028B4-CDF8-4C26-976A-4C77223AC210}">
      <dgm:prSet custT="1"/>
      <dgm:spPr>
        <a:solidFill>
          <a:srgbClr val="7915FF"/>
        </a:solidFill>
      </dgm:spPr>
      <dgm:t>
        <a:bodyPr/>
        <a:lstStyle/>
        <a:p>
          <a:endParaRPr lang="en-GB" sz="1400" dirty="0">
            <a:solidFill>
              <a:schemeClr val="bg1"/>
            </a:solidFill>
            <a:effectLst/>
            <a:latin typeface="+mn-lt"/>
            <a:ea typeface="Times New Roman" panose="02020603050405020304" pitchFamily="18" charset="0"/>
          </a:endParaRPr>
        </a:p>
      </dgm:t>
    </dgm:pt>
    <dgm:pt modelId="{3214270C-8D2D-4585-A362-4A0167812946}" type="sibTrans" cxnId="{C3035698-F7EC-4EE6-A6C2-A7B39C89173B}">
      <dgm:prSet/>
      <dgm:spPr/>
      <dgm:t>
        <a:bodyPr/>
        <a:lstStyle/>
        <a:p>
          <a:endParaRPr lang="en-GB" sz="1400">
            <a:latin typeface="+mn-lt"/>
          </a:endParaRPr>
        </a:p>
      </dgm:t>
    </dgm:pt>
    <dgm:pt modelId="{D763BAB7-C44F-4462-A64B-261FA34BF26B}" type="parTrans" cxnId="{C3035698-F7EC-4EE6-A6C2-A7B39C89173B}">
      <dgm:prSet/>
      <dgm:spPr/>
      <dgm:t>
        <a:bodyPr/>
        <a:lstStyle/>
        <a:p>
          <a:endParaRPr lang="en-GB" sz="1400">
            <a:latin typeface="+mn-lt"/>
          </a:endParaRPr>
        </a:p>
      </dgm:t>
    </dgm:pt>
    <dgm:pt modelId="{570CA61C-0CB2-4380-A526-691BFCFD7D1F}">
      <dgm:prSet custT="1"/>
      <dgm:spPr>
        <a:solidFill>
          <a:schemeClr val="accent1">
            <a:lumMod val="20000"/>
            <a:lumOff val="80000"/>
          </a:schemeClr>
        </a:solidFill>
      </dgm:spPr>
      <dgm:t>
        <a:bodyPr/>
        <a:lstStyle/>
        <a:p>
          <a:r>
            <a:rPr lang="en-GB" sz="1400">
              <a:effectLst/>
              <a:latin typeface="+mn-lt"/>
              <a:ea typeface="Times New Roman" panose="02020603050405020304" pitchFamily="18" charset="0"/>
            </a:rPr>
            <a:t>Asymptomatic</a:t>
          </a:r>
        </a:p>
      </dgm:t>
    </dgm:pt>
    <dgm:pt modelId="{BE8FE4EB-6AE8-4D18-ACC9-784BBD10D532}" type="sibTrans" cxnId="{8618CD8D-FA2B-40BB-BF2A-CC027ADB9E37}">
      <dgm:prSet/>
      <dgm:spPr/>
      <dgm:t>
        <a:bodyPr/>
        <a:lstStyle/>
        <a:p>
          <a:endParaRPr lang="en-GB" sz="1400">
            <a:latin typeface="+mn-lt"/>
          </a:endParaRPr>
        </a:p>
      </dgm:t>
    </dgm:pt>
    <dgm:pt modelId="{8DC5D612-EFA4-4B35-B004-F503504A3C61}" type="parTrans" cxnId="{8618CD8D-FA2B-40BB-BF2A-CC027ADB9E37}">
      <dgm:prSet/>
      <dgm:spPr/>
      <dgm:t>
        <a:bodyPr/>
        <a:lstStyle/>
        <a:p>
          <a:endParaRPr lang="en-GB" sz="1400">
            <a:latin typeface="+mn-lt"/>
          </a:endParaRPr>
        </a:p>
      </dgm:t>
    </dgm:pt>
    <dgm:pt modelId="{96A9D872-EC84-4B76-86BC-A5980064D99B}">
      <dgm:prSet custT="1"/>
      <dgm:spPr>
        <a:solidFill>
          <a:schemeClr val="accent1">
            <a:lumMod val="40000"/>
            <a:lumOff val="60000"/>
          </a:schemeClr>
        </a:solidFill>
      </dgm:spPr>
      <dgm:t>
        <a:bodyPr/>
        <a:lstStyle/>
        <a:p>
          <a:r>
            <a:rPr lang="en-GB" sz="1400" dirty="0" err="1">
              <a:effectLst/>
              <a:latin typeface="+mn-lt"/>
              <a:ea typeface="Times New Roman" panose="02020603050405020304" pitchFamily="18" charset="0"/>
            </a:rPr>
            <a:t>Paucisymptomatic</a:t>
          </a:r>
          <a:endParaRPr lang="en-GB" sz="1400" dirty="0">
            <a:effectLst/>
            <a:latin typeface="+mn-lt"/>
            <a:ea typeface="Times New Roman" panose="02020603050405020304" pitchFamily="18" charset="0"/>
          </a:endParaRPr>
        </a:p>
      </dgm:t>
    </dgm:pt>
    <dgm:pt modelId="{7412BE91-E39B-4C1E-A62B-8F92E9A49862}" type="sibTrans" cxnId="{7A2EBAA5-641E-48DA-A44D-4A2589F9BE35}">
      <dgm:prSet/>
      <dgm:spPr/>
      <dgm:t>
        <a:bodyPr/>
        <a:lstStyle/>
        <a:p>
          <a:endParaRPr lang="en-GB" sz="1400">
            <a:latin typeface="+mn-lt"/>
          </a:endParaRPr>
        </a:p>
      </dgm:t>
    </dgm:pt>
    <dgm:pt modelId="{CFF7E089-F7FE-4565-8CE8-35865FA38937}" type="parTrans" cxnId="{7A2EBAA5-641E-48DA-A44D-4A2589F9BE35}">
      <dgm:prSet/>
      <dgm:spPr/>
      <dgm:t>
        <a:bodyPr/>
        <a:lstStyle/>
        <a:p>
          <a:endParaRPr lang="en-GB" sz="1400">
            <a:latin typeface="+mn-lt"/>
          </a:endParaRPr>
        </a:p>
      </dgm:t>
    </dgm:pt>
    <dgm:pt modelId="{689202FE-116B-44F4-897C-0DAA84569AF7}" type="pres">
      <dgm:prSet presAssocID="{BDB15DCA-525A-4C83-97C1-79962D86FB1A}" presName="Name0" presStyleCnt="0">
        <dgm:presLayoutVars>
          <dgm:dir/>
          <dgm:animLvl val="lvl"/>
          <dgm:resizeHandles val="exact"/>
        </dgm:presLayoutVars>
      </dgm:prSet>
      <dgm:spPr/>
    </dgm:pt>
    <dgm:pt modelId="{6AE35DA8-7ED1-480F-9D2B-A83BCFE8A09F}" type="pres">
      <dgm:prSet presAssocID="{E690C533-4B7D-4C0F-9B67-796B1928E681}" presName="Name8" presStyleCnt="0"/>
      <dgm:spPr/>
    </dgm:pt>
    <dgm:pt modelId="{D8689D9A-1D25-4AC2-8BED-E43DFF467DA2}" type="pres">
      <dgm:prSet presAssocID="{E690C533-4B7D-4C0F-9B67-796B1928E681}" presName="level" presStyleLbl="node1" presStyleIdx="0" presStyleCnt="5" custScaleY="23562">
        <dgm:presLayoutVars>
          <dgm:chMax val="1"/>
          <dgm:bulletEnabled val="1"/>
        </dgm:presLayoutVars>
      </dgm:prSet>
      <dgm:spPr/>
    </dgm:pt>
    <dgm:pt modelId="{E78098C4-6FC7-4E57-AEA4-A94BB065F414}" type="pres">
      <dgm:prSet presAssocID="{E690C533-4B7D-4C0F-9B67-796B1928E681}" presName="levelTx" presStyleLbl="revTx" presStyleIdx="0" presStyleCnt="0">
        <dgm:presLayoutVars>
          <dgm:chMax val="1"/>
          <dgm:bulletEnabled val="1"/>
        </dgm:presLayoutVars>
      </dgm:prSet>
      <dgm:spPr/>
    </dgm:pt>
    <dgm:pt modelId="{29631B16-9B42-44FC-9B64-8BC98DE6E7C0}" type="pres">
      <dgm:prSet presAssocID="{D19F56D2-4D38-49D3-924E-E3C9F1DA105A}" presName="Name8" presStyleCnt="0"/>
      <dgm:spPr/>
    </dgm:pt>
    <dgm:pt modelId="{EC9F244F-DE06-4F68-8B22-E7CA786165DC}" type="pres">
      <dgm:prSet presAssocID="{D19F56D2-4D38-49D3-924E-E3C9F1DA105A}" presName="level" presStyleLbl="node1" presStyleIdx="1" presStyleCnt="5" custScaleY="22553">
        <dgm:presLayoutVars>
          <dgm:chMax val="1"/>
          <dgm:bulletEnabled val="1"/>
        </dgm:presLayoutVars>
      </dgm:prSet>
      <dgm:spPr/>
    </dgm:pt>
    <dgm:pt modelId="{E9F55E81-F552-4EE8-AFDB-608BA3941121}" type="pres">
      <dgm:prSet presAssocID="{D19F56D2-4D38-49D3-924E-E3C9F1DA105A}" presName="levelTx" presStyleLbl="revTx" presStyleIdx="0" presStyleCnt="0">
        <dgm:presLayoutVars>
          <dgm:chMax val="1"/>
          <dgm:bulletEnabled val="1"/>
        </dgm:presLayoutVars>
      </dgm:prSet>
      <dgm:spPr/>
    </dgm:pt>
    <dgm:pt modelId="{B565609D-D039-4F11-8245-6BA31EFB45E5}" type="pres">
      <dgm:prSet presAssocID="{955028B4-CDF8-4C26-976A-4C77223AC210}" presName="Name8" presStyleCnt="0"/>
      <dgm:spPr/>
    </dgm:pt>
    <dgm:pt modelId="{FF8B835C-3ED5-43F9-A64A-41EE3CCD9321}" type="pres">
      <dgm:prSet presAssocID="{955028B4-CDF8-4C26-976A-4C77223AC210}" presName="level" presStyleLbl="node1" presStyleIdx="2" presStyleCnt="5" custScaleY="18846">
        <dgm:presLayoutVars>
          <dgm:chMax val="1"/>
          <dgm:bulletEnabled val="1"/>
        </dgm:presLayoutVars>
      </dgm:prSet>
      <dgm:spPr/>
    </dgm:pt>
    <dgm:pt modelId="{21657435-D943-4F16-8F28-1A7E7694583B}" type="pres">
      <dgm:prSet presAssocID="{955028B4-CDF8-4C26-976A-4C77223AC210}" presName="levelTx" presStyleLbl="revTx" presStyleIdx="0" presStyleCnt="0">
        <dgm:presLayoutVars>
          <dgm:chMax val="1"/>
          <dgm:bulletEnabled val="1"/>
        </dgm:presLayoutVars>
      </dgm:prSet>
      <dgm:spPr/>
    </dgm:pt>
    <dgm:pt modelId="{227D5DDB-24E9-4D56-9785-E78B62F8465A}" type="pres">
      <dgm:prSet presAssocID="{96A9D872-EC84-4B76-86BC-A5980064D99B}" presName="Name8" presStyleCnt="0"/>
      <dgm:spPr/>
    </dgm:pt>
    <dgm:pt modelId="{0445763C-E254-4205-B15B-D5D479FB2FB1}" type="pres">
      <dgm:prSet presAssocID="{96A9D872-EC84-4B76-86BC-A5980064D99B}" presName="level" presStyleLbl="node1" presStyleIdx="3" presStyleCnt="5">
        <dgm:presLayoutVars>
          <dgm:chMax val="1"/>
          <dgm:bulletEnabled val="1"/>
        </dgm:presLayoutVars>
      </dgm:prSet>
      <dgm:spPr/>
    </dgm:pt>
    <dgm:pt modelId="{157DE55F-041D-4289-A5D0-F4A99A4A4A4D}" type="pres">
      <dgm:prSet presAssocID="{96A9D872-EC84-4B76-86BC-A5980064D99B}" presName="levelTx" presStyleLbl="revTx" presStyleIdx="0" presStyleCnt="0">
        <dgm:presLayoutVars>
          <dgm:chMax val="1"/>
          <dgm:bulletEnabled val="1"/>
        </dgm:presLayoutVars>
      </dgm:prSet>
      <dgm:spPr/>
    </dgm:pt>
    <dgm:pt modelId="{9D32251D-DB6D-450D-86B8-1151AFF73728}" type="pres">
      <dgm:prSet presAssocID="{570CA61C-0CB2-4380-A526-691BFCFD7D1F}" presName="Name8" presStyleCnt="0"/>
      <dgm:spPr/>
    </dgm:pt>
    <dgm:pt modelId="{AB5E4FCE-E664-4D2D-9341-304EAB349721}" type="pres">
      <dgm:prSet presAssocID="{570CA61C-0CB2-4380-A526-691BFCFD7D1F}" presName="level" presStyleLbl="node1" presStyleIdx="4" presStyleCnt="5" custScaleY="178129" custLinFactNeighborX="-656" custLinFactNeighborY="1245">
        <dgm:presLayoutVars>
          <dgm:chMax val="1"/>
          <dgm:bulletEnabled val="1"/>
        </dgm:presLayoutVars>
      </dgm:prSet>
      <dgm:spPr/>
    </dgm:pt>
    <dgm:pt modelId="{AA73BA99-FF74-4F40-B1C2-FD453E6F82F4}" type="pres">
      <dgm:prSet presAssocID="{570CA61C-0CB2-4380-A526-691BFCFD7D1F}" presName="levelTx" presStyleLbl="revTx" presStyleIdx="0" presStyleCnt="0">
        <dgm:presLayoutVars>
          <dgm:chMax val="1"/>
          <dgm:bulletEnabled val="1"/>
        </dgm:presLayoutVars>
      </dgm:prSet>
      <dgm:spPr/>
    </dgm:pt>
  </dgm:ptLst>
  <dgm:cxnLst>
    <dgm:cxn modelId="{C8E7310B-4CA2-473A-8A18-95534F0E5F21}" type="presOf" srcId="{96A9D872-EC84-4B76-86BC-A5980064D99B}" destId="{157DE55F-041D-4289-A5D0-F4A99A4A4A4D}" srcOrd="1" destOrd="0" presId="urn:microsoft.com/office/officeart/2005/8/layout/pyramid1"/>
    <dgm:cxn modelId="{BCE55B0C-AA36-4F72-A098-94E24ACFDCA2}" type="presOf" srcId="{570CA61C-0CB2-4380-A526-691BFCFD7D1F}" destId="{AA73BA99-FF74-4F40-B1C2-FD453E6F82F4}" srcOrd="1" destOrd="0" presId="urn:microsoft.com/office/officeart/2005/8/layout/pyramid1"/>
    <dgm:cxn modelId="{D7F83324-B98F-4F03-964D-09FE142E78E6}" srcId="{BDB15DCA-525A-4C83-97C1-79962D86FB1A}" destId="{E690C533-4B7D-4C0F-9B67-796B1928E681}" srcOrd="0" destOrd="0" parTransId="{D849CAC8-527A-473E-8298-8742F56238FC}" sibTransId="{A5F1ABCE-D4AC-4CB1-A70E-51EFF77DDA8D}"/>
    <dgm:cxn modelId="{F225DB39-BE7D-4AB3-9FF5-B8DFC871883C}" type="presOf" srcId="{570CA61C-0CB2-4380-A526-691BFCFD7D1F}" destId="{AB5E4FCE-E664-4D2D-9341-304EAB349721}" srcOrd="0" destOrd="0" presId="urn:microsoft.com/office/officeart/2005/8/layout/pyramid1"/>
    <dgm:cxn modelId="{34453B4D-85B9-443B-A941-5E4873B20397}" type="presOf" srcId="{96A9D872-EC84-4B76-86BC-A5980064D99B}" destId="{0445763C-E254-4205-B15B-D5D479FB2FB1}" srcOrd="0" destOrd="0" presId="urn:microsoft.com/office/officeart/2005/8/layout/pyramid1"/>
    <dgm:cxn modelId="{536A9451-93F9-4C5F-BAC1-D489316F0384}" type="presOf" srcId="{955028B4-CDF8-4C26-976A-4C77223AC210}" destId="{FF8B835C-3ED5-43F9-A64A-41EE3CCD9321}" srcOrd="0" destOrd="0" presId="urn:microsoft.com/office/officeart/2005/8/layout/pyramid1"/>
    <dgm:cxn modelId="{8618CD8D-FA2B-40BB-BF2A-CC027ADB9E37}" srcId="{BDB15DCA-525A-4C83-97C1-79962D86FB1A}" destId="{570CA61C-0CB2-4380-A526-691BFCFD7D1F}" srcOrd="4" destOrd="0" parTransId="{8DC5D612-EFA4-4B35-B004-F503504A3C61}" sibTransId="{BE8FE4EB-6AE8-4D18-ACC9-784BBD10D532}"/>
    <dgm:cxn modelId="{C3035698-F7EC-4EE6-A6C2-A7B39C89173B}" srcId="{BDB15DCA-525A-4C83-97C1-79962D86FB1A}" destId="{955028B4-CDF8-4C26-976A-4C77223AC210}" srcOrd="2" destOrd="0" parTransId="{D763BAB7-C44F-4462-A64B-261FA34BF26B}" sibTransId="{3214270C-8D2D-4585-A362-4A0167812946}"/>
    <dgm:cxn modelId="{5EA1F6A1-2FDB-47F6-BD27-2432A1F0DBEE}" type="presOf" srcId="{E690C533-4B7D-4C0F-9B67-796B1928E681}" destId="{E78098C4-6FC7-4E57-AEA4-A94BB065F414}" srcOrd="1" destOrd="0" presId="urn:microsoft.com/office/officeart/2005/8/layout/pyramid1"/>
    <dgm:cxn modelId="{7A2EBAA5-641E-48DA-A44D-4A2589F9BE35}" srcId="{BDB15DCA-525A-4C83-97C1-79962D86FB1A}" destId="{96A9D872-EC84-4B76-86BC-A5980064D99B}" srcOrd="3" destOrd="0" parTransId="{CFF7E089-F7FE-4565-8CE8-35865FA38937}" sibTransId="{7412BE91-E39B-4C1E-A62B-8F92E9A49862}"/>
    <dgm:cxn modelId="{77A23FA6-DFAD-49A9-B43F-E3B5099927F1}" type="presOf" srcId="{D19F56D2-4D38-49D3-924E-E3C9F1DA105A}" destId="{EC9F244F-DE06-4F68-8B22-E7CA786165DC}" srcOrd="0" destOrd="0" presId="urn:microsoft.com/office/officeart/2005/8/layout/pyramid1"/>
    <dgm:cxn modelId="{379A7DB3-C66A-422E-9ACD-EBFAF707514F}" type="presOf" srcId="{E690C533-4B7D-4C0F-9B67-796B1928E681}" destId="{D8689D9A-1D25-4AC2-8BED-E43DFF467DA2}" srcOrd="0" destOrd="0" presId="urn:microsoft.com/office/officeart/2005/8/layout/pyramid1"/>
    <dgm:cxn modelId="{FC089FB4-E1EC-4457-A15A-4BFFB8C858FD}" srcId="{BDB15DCA-525A-4C83-97C1-79962D86FB1A}" destId="{D19F56D2-4D38-49D3-924E-E3C9F1DA105A}" srcOrd="1" destOrd="0" parTransId="{1BA0C51B-AB9D-4A0B-9814-9706713933E2}" sibTransId="{FC8AA99D-EB7C-40D9-B60C-8B01B8C33281}"/>
    <dgm:cxn modelId="{4654DEB5-EFCB-40BB-8630-A7F51B7277E9}" type="presOf" srcId="{955028B4-CDF8-4C26-976A-4C77223AC210}" destId="{21657435-D943-4F16-8F28-1A7E7694583B}" srcOrd="1" destOrd="0" presId="urn:microsoft.com/office/officeart/2005/8/layout/pyramid1"/>
    <dgm:cxn modelId="{124950EE-4F05-411F-B982-7BF2B1B5BA73}" type="presOf" srcId="{D19F56D2-4D38-49D3-924E-E3C9F1DA105A}" destId="{E9F55E81-F552-4EE8-AFDB-608BA3941121}" srcOrd="1" destOrd="0" presId="urn:microsoft.com/office/officeart/2005/8/layout/pyramid1"/>
    <dgm:cxn modelId="{FE3BF4EE-702B-4053-B44D-3D3E9FC4D206}" type="presOf" srcId="{BDB15DCA-525A-4C83-97C1-79962D86FB1A}" destId="{689202FE-116B-44F4-897C-0DAA84569AF7}" srcOrd="0" destOrd="0" presId="urn:microsoft.com/office/officeart/2005/8/layout/pyramid1"/>
    <dgm:cxn modelId="{8552B3C6-9D7F-4FBB-B364-2A2BABC27F08}" type="presParOf" srcId="{689202FE-116B-44F4-897C-0DAA84569AF7}" destId="{6AE35DA8-7ED1-480F-9D2B-A83BCFE8A09F}" srcOrd="0" destOrd="0" presId="urn:microsoft.com/office/officeart/2005/8/layout/pyramid1"/>
    <dgm:cxn modelId="{67D471D4-3E4F-4A8B-86E0-D636ACEDFD7D}" type="presParOf" srcId="{6AE35DA8-7ED1-480F-9D2B-A83BCFE8A09F}" destId="{D8689D9A-1D25-4AC2-8BED-E43DFF467DA2}" srcOrd="0" destOrd="0" presId="urn:microsoft.com/office/officeart/2005/8/layout/pyramid1"/>
    <dgm:cxn modelId="{E420627A-6321-4E3B-A7AC-5114893B3914}" type="presParOf" srcId="{6AE35DA8-7ED1-480F-9D2B-A83BCFE8A09F}" destId="{E78098C4-6FC7-4E57-AEA4-A94BB065F414}" srcOrd="1" destOrd="0" presId="urn:microsoft.com/office/officeart/2005/8/layout/pyramid1"/>
    <dgm:cxn modelId="{55973120-69A5-47CE-88AD-B155E0B38F18}" type="presParOf" srcId="{689202FE-116B-44F4-897C-0DAA84569AF7}" destId="{29631B16-9B42-44FC-9B64-8BC98DE6E7C0}" srcOrd="1" destOrd="0" presId="urn:microsoft.com/office/officeart/2005/8/layout/pyramid1"/>
    <dgm:cxn modelId="{EE7BCBB1-004A-4D6E-A983-02E024E64EC6}" type="presParOf" srcId="{29631B16-9B42-44FC-9B64-8BC98DE6E7C0}" destId="{EC9F244F-DE06-4F68-8B22-E7CA786165DC}" srcOrd="0" destOrd="0" presId="urn:microsoft.com/office/officeart/2005/8/layout/pyramid1"/>
    <dgm:cxn modelId="{05B76A63-26C5-4773-A361-CF4AD11DD826}" type="presParOf" srcId="{29631B16-9B42-44FC-9B64-8BC98DE6E7C0}" destId="{E9F55E81-F552-4EE8-AFDB-608BA3941121}" srcOrd="1" destOrd="0" presId="urn:microsoft.com/office/officeart/2005/8/layout/pyramid1"/>
    <dgm:cxn modelId="{30239002-DF5D-4688-8B9C-0679FA5920A2}" type="presParOf" srcId="{689202FE-116B-44F4-897C-0DAA84569AF7}" destId="{B565609D-D039-4F11-8245-6BA31EFB45E5}" srcOrd="2" destOrd="0" presId="urn:microsoft.com/office/officeart/2005/8/layout/pyramid1"/>
    <dgm:cxn modelId="{A24B7DB6-B322-4704-85D6-935A323312B6}" type="presParOf" srcId="{B565609D-D039-4F11-8245-6BA31EFB45E5}" destId="{FF8B835C-3ED5-43F9-A64A-41EE3CCD9321}" srcOrd="0" destOrd="0" presId="urn:microsoft.com/office/officeart/2005/8/layout/pyramid1"/>
    <dgm:cxn modelId="{E15C2536-C5DD-402C-B911-149C936B36D7}" type="presParOf" srcId="{B565609D-D039-4F11-8245-6BA31EFB45E5}" destId="{21657435-D943-4F16-8F28-1A7E7694583B}" srcOrd="1" destOrd="0" presId="urn:microsoft.com/office/officeart/2005/8/layout/pyramid1"/>
    <dgm:cxn modelId="{508B882D-5EB3-4C38-BB2D-DC925756A811}" type="presParOf" srcId="{689202FE-116B-44F4-897C-0DAA84569AF7}" destId="{227D5DDB-24E9-4D56-9785-E78B62F8465A}" srcOrd="3" destOrd="0" presId="urn:microsoft.com/office/officeart/2005/8/layout/pyramid1"/>
    <dgm:cxn modelId="{B8B0EADC-E613-4FA5-B41B-89EBE97D4BC3}" type="presParOf" srcId="{227D5DDB-24E9-4D56-9785-E78B62F8465A}" destId="{0445763C-E254-4205-B15B-D5D479FB2FB1}" srcOrd="0" destOrd="0" presId="urn:microsoft.com/office/officeart/2005/8/layout/pyramid1"/>
    <dgm:cxn modelId="{A7612D97-E1C2-4870-97E3-F3A8A07234B1}" type="presParOf" srcId="{227D5DDB-24E9-4D56-9785-E78B62F8465A}" destId="{157DE55F-041D-4289-A5D0-F4A99A4A4A4D}" srcOrd="1" destOrd="0" presId="urn:microsoft.com/office/officeart/2005/8/layout/pyramid1"/>
    <dgm:cxn modelId="{3CECAA63-BFAA-413B-94ED-8C143D8749F9}" type="presParOf" srcId="{689202FE-116B-44F4-897C-0DAA84569AF7}" destId="{9D32251D-DB6D-450D-86B8-1151AFF73728}" srcOrd="4" destOrd="0" presId="urn:microsoft.com/office/officeart/2005/8/layout/pyramid1"/>
    <dgm:cxn modelId="{BF1B0DA0-F302-4EF5-B5D3-A4F239D7FC04}" type="presParOf" srcId="{9D32251D-DB6D-450D-86B8-1151AFF73728}" destId="{AB5E4FCE-E664-4D2D-9341-304EAB349721}" srcOrd="0" destOrd="0" presId="urn:microsoft.com/office/officeart/2005/8/layout/pyramid1"/>
    <dgm:cxn modelId="{5BAEE001-5020-41B9-AD5C-030AF3D837F8}" type="presParOf" srcId="{9D32251D-DB6D-450D-86B8-1151AFF73728}" destId="{AA73BA99-FF74-4F40-B1C2-FD453E6F82F4}" srcOrd="1" destOrd="0" presId="urn:microsoft.com/office/officeart/2005/8/layout/pyramid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B15DCA-525A-4C83-97C1-79962D86FB1A}" type="doc">
      <dgm:prSet loTypeId="urn:microsoft.com/office/officeart/2005/8/layout/pyramid1" loCatId="pyramid" qsTypeId="urn:microsoft.com/office/officeart/2005/8/quickstyle/simple1" qsCatId="simple" csTypeId="urn:microsoft.com/office/officeart/2005/8/colors/accent1_2" csCatId="accent1" phldr="1"/>
      <dgm:spPr/>
    </dgm:pt>
    <dgm:pt modelId="{E690C533-4B7D-4C0F-9B67-796B1928E681}">
      <dgm:prSet phldrT="[Text]" custT="1"/>
      <dgm:spPr>
        <a:solidFill>
          <a:schemeClr val="accent1">
            <a:lumMod val="50000"/>
          </a:schemeClr>
        </a:solidFill>
      </dgm:spPr>
      <dgm:t>
        <a:bodyPr/>
        <a:lstStyle/>
        <a:p>
          <a:pPr>
            <a:buFont typeface="Courier New" panose="02070309020205020404" pitchFamily="49" charset="0"/>
            <a:buNone/>
          </a:pPr>
          <a:endParaRPr lang="en-GB" sz="1400" dirty="0">
            <a:solidFill>
              <a:schemeClr val="bg1"/>
            </a:solidFill>
            <a:latin typeface="+mn-lt"/>
          </a:endParaRPr>
        </a:p>
      </dgm:t>
    </dgm:pt>
    <dgm:pt modelId="{D849CAC8-527A-473E-8298-8742F56238FC}" type="parTrans" cxnId="{D7F83324-B98F-4F03-964D-09FE142E78E6}">
      <dgm:prSet/>
      <dgm:spPr/>
      <dgm:t>
        <a:bodyPr/>
        <a:lstStyle/>
        <a:p>
          <a:endParaRPr lang="en-GB" sz="1400">
            <a:latin typeface="+mn-lt"/>
          </a:endParaRPr>
        </a:p>
      </dgm:t>
    </dgm:pt>
    <dgm:pt modelId="{A5F1ABCE-D4AC-4CB1-A70E-51EFF77DDA8D}" type="sibTrans" cxnId="{D7F83324-B98F-4F03-964D-09FE142E78E6}">
      <dgm:prSet/>
      <dgm:spPr/>
      <dgm:t>
        <a:bodyPr/>
        <a:lstStyle/>
        <a:p>
          <a:endParaRPr lang="en-GB" sz="1400">
            <a:latin typeface="+mn-lt"/>
          </a:endParaRPr>
        </a:p>
      </dgm:t>
    </dgm:pt>
    <dgm:pt modelId="{D19F56D2-4D38-49D3-924E-E3C9F1DA105A}">
      <dgm:prSet custT="1"/>
      <dgm:spPr>
        <a:solidFill>
          <a:schemeClr val="accent1">
            <a:lumMod val="75000"/>
          </a:schemeClr>
        </a:solidFill>
      </dgm:spPr>
      <dgm:t>
        <a:bodyPr/>
        <a:lstStyle/>
        <a:p>
          <a:endParaRPr lang="en-GB" sz="1400" dirty="0">
            <a:solidFill>
              <a:schemeClr val="bg1"/>
            </a:solidFill>
            <a:effectLst/>
            <a:latin typeface="+mn-lt"/>
            <a:ea typeface="Times New Roman" panose="02020603050405020304" pitchFamily="18" charset="0"/>
          </a:endParaRPr>
        </a:p>
      </dgm:t>
    </dgm:pt>
    <dgm:pt modelId="{FC8AA99D-EB7C-40D9-B60C-8B01B8C33281}" type="sibTrans" cxnId="{FC089FB4-E1EC-4457-A15A-4BFFB8C858FD}">
      <dgm:prSet/>
      <dgm:spPr/>
      <dgm:t>
        <a:bodyPr/>
        <a:lstStyle/>
        <a:p>
          <a:endParaRPr lang="en-GB" sz="1400">
            <a:latin typeface="+mn-lt"/>
          </a:endParaRPr>
        </a:p>
      </dgm:t>
    </dgm:pt>
    <dgm:pt modelId="{1BA0C51B-AB9D-4A0B-9814-9706713933E2}" type="parTrans" cxnId="{FC089FB4-E1EC-4457-A15A-4BFFB8C858FD}">
      <dgm:prSet/>
      <dgm:spPr/>
      <dgm:t>
        <a:bodyPr/>
        <a:lstStyle/>
        <a:p>
          <a:endParaRPr lang="en-GB" sz="1400">
            <a:latin typeface="+mn-lt"/>
          </a:endParaRPr>
        </a:p>
      </dgm:t>
    </dgm:pt>
    <dgm:pt modelId="{955028B4-CDF8-4C26-976A-4C77223AC210}">
      <dgm:prSet custT="1"/>
      <dgm:spPr>
        <a:solidFill>
          <a:srgbClr val="7915FF"/>
        </a:solidFill>
      </dgm:spPr>
      <dgm:t>
        <a:bodyPr/>
        <a:lstStyle/>
        <a:p>
          <a:endParaRPr lang="en-GB" sz="1400" dirty="0">
            <a:solidFill>
              <a:schemeClr val="bg1"/>
            </a:solidFill>
            <a:effectLst/>
            <a:latin typeface="+mn-lt"/>
            <a:ea typeface="Times New Roman" panose="02020603050405020304" pitchFamily="18" charset="0"/>
          </a:endParaRPr>
        </a:p>
      </dgm:t>
    </dgm:pt>
    <dgm:pt modelId="{3214270C-8D2D-4585-A362-4A0167812946}" type="sibTrans" cxnId="{C3035698-F7EC-4EE6-A6C2-A7B39C89173B}">
      <dgm:prSet/>
      <dgm:spPr/>
      <dgm:t>
        <a:bodyPr/>
        <a:lstStyle/>
        <a:p>
          <a:endParaRPr lang="en-GB" sz="1400">
            <a:latin typeface="+mn-lt"/>
          </a:endParaRPr>
        </a:p>
      </dgm:t>
    </dgm:pt>
    <dgm:pt modelId="{D763BAB7-C44F-4462-A64B-261FA34BF26B}" type="parTrans" cxnId="{C3035698-F7EC-4EE6-A6C2-A7B39C89173B}">
      <dgm:prSet/>
      <dgm:spPr/>
      <dgm:t>
        <a:bodyPr/>
        <a:lstStyle/>
        <a:p>
          <a:endParaRPr lang="en-GB" sz="1400">
            <a:latin typeface="+mn-lt"/>
          </a:endParaRPr>
        </a:p>
      </dgm:t>
    </dgm:pt>
    <dgm:pt modelId="{570CA61C-0CB2-4380-A526-691BFCFD7D1F}">
      <dgm:prSet custT="1"/>
      <dgm:spPr>
        <a:solidFill>
          <a:schemeClr val="accent1">
            <a:lumMod val="20000"/>
            <a:lumOff val="80000"/>
          </a:schemeClr>
        </a:solidFill>
      </dgm:spPr>
      <dgm:t>
        <a:bodyPr/>
        <a:lstStyle/>
        <a:p>
          <a:r>
            <a:rPr lang="en-GB" sz="1400">
              <a:effectLst/>
              <a:latin typeface="+mn-lt"/>
              <a:ea typeface="Times New Roman" panose="02020603050405020304" pitchFamily="18" charset="0"/>
            </a:rPr>
            <a:t>Asymptomatic</a:t>
          </a:r>
        </a:p>
      </dgm:t>
    </dgm:pt>
    <dgm:pt modelId="{BE8FE4EB-6AE8-4D18-ACC9-784BBD10D532}" type="sibTrans" cxnId="{8618CD8D-FA2B-40BB-BF2A-CC027ADB9E37}">
      <dgm:prSet/>
      <dgm:spPr/>
      <dgm:t>
        <a:bodyPr/>
        <a:lstStyle/>
        <a:p>
          <a:endParaRPr lang="en-GB" sz="1400">
            <a:latin typeface="+mn-lt"/>
          </a:endParaRPr>
        </a:p>
      </dgm:t>
    </dgm:pt>
    <dgm:pt modelId="{8DC5D612-EFA4-4B35-B004-F503504A3C61}" type="parTrans" cxnId="{8618CD8D-FA2B-40BB-BF2A-CC027ADB9E37}">
      <dgm:prSet/>
      <dgm:spPr/>
      <dgm:t>
        <a:bodyPr/>
        <a:lstStyle/>
        <a:p>
          <a:endParaRPr lang="en-GB" sz="1400">
            <a:latin typeface="+mn-lt"/>
          </a:endParaRPr>
        </a:p>
      </dgm:t>
    </dgm:pt>
    <dgm:pt modelId="{96A9D872-EC84-4B76-86BC-A5980064D99B}">
      <dgm:prSet custT="1"/>
      <dgm:spPr>
        <a:solidFill>
          <a:schemeClr val="accent1">
            <a:lumMod val="40000"/>
            <a:lumOff val="60000"/>
          </a:schemeClr>
        </a:solidFill>
      </dgm:spPr>
      <dgm:t>
        <a:bodyPr/>
        <a:lstStyle/>
        <a:p>
          <a:r>
            <a:rPr lang="en-GB" sz="1400" dirty="0" err="1">
              <a:effectLst/>
              <a:latin typeface="+mn-lt"/>
              <a:ea typeface="Times New Roman" panose="02020603050405020304" pitchFamily="18" charset="0"/>
            </a:rPr>
            <a:t>Paucisymptomatic</a:t>
          </a:r>
          <a:endParaRPr lang="en-GB" sz="1400" dirty="0">
            <a:effectLst/>
            <a:latin typeface="+mn-lt"/>
            <a:ea typeface="Times New Roman" panose="02020603050405020304" pitchFamily="18" charset="0"/>
          </a:endParaRPr>
        </a:p>
      </dgm:t>
    </dgm:pt>
    <dgm:pt modelId="{7412BE91-E39B-4C1E-A62B-8F92E9A49862}" type="sibTrans" cxnId="{7A2EBAA5-641E-48DA-A44D-4A2589F9BE35}">
      <dgm:prSet/>
      <dgm:spPr/>
      <dgm:t>
        <a:bodyPr/>
        <a:lstStyle/>
        <a:p>
          <a:endParaRPr lang="en-GB" sz="1400">
            <a:latin typeface="+mn-lt"/>
          </a:endParaRPr>
        </a:p>
      </dgm:t>
    </dgm:pt>
    <dgm:pt modelId="{CFF7E089-F7FE-4565-8CE8-35865FA38937}" type="parTrans" cxnId="{7A2EBAA5-641E-48DA-A44D-4A2589F9BE35}">
      <dgm:prSet/>
      <dgm:spPr/>
      <dgm:t>
        <a:bodyPr/>
        <a:lstStyle/>
        <a:p>
          <a:endParaRPr lang="en-GB" sz="1400">
            <a:latin typeface="+mn-lt"/>
          </a:endParaRPr>
        </a:p>
      </dgm:t>
    </dgm:pt>
    <dgm:pt modelId="{689202FE-116B-44F4-897C-0DAA84569AF7}" type="pres">
      <dgm:prSet presAssocID="{BDB15DCA-525A-4C83-97C1-79962D86FB1A}" presName="Name0" presStyleCnt="0">
        <dgm:presLayoutVars>
          <dgm:dir/>
          <dgm:animLvl val="lvl"/>
          <dgm:resizeHandles val="exact"/>
        </dgm:presLayoutVars>
      </dgm:prSet>
      <dgm:spPr/>
    </dgm:pt>
    <dgm:pt modelId="{6AE35DA8-7ED1-480F-9D2B-A83BCFE8A09F}" type="pres">
      <dgm:prSet presAssocID="{E690C533-4B7D-4C0F-9B67-796B1928E681}" presName="Name8" presStyleCnt="0"/>
      <dgm:spPr/>
    </dgm:pt>
    <dgm:pt modelId="{D8689D9A-1D25-4AC2-8BED-E43DFF467DA2}" type="pres">
      <dgm:prSet presAssocID="{E690C533-4B7D-4C0F-9B67-796B1928E681}" presName="level" presStyleLbl="node1" presStyleIdx="0" presStyleCnt="5" custScaleY="23562">
        <dgm:presLayoutVars>
          <dgm:chMax val="1"/>
          <dgm:bulletEnabled val="1"/>
        </dgm:presLayoutVars>
      </dgm:prSet>
      <dgm:spPr/>
    </dgm:pt>
    <dgm:pt modelId="{E78098C4-6FC7-4E57-AEA4-A94BB065F414}" type="pres">
      <dgm:prSet presAssocID="{E690C533-4B7D-4C0F-9B67-796B1928E681}" presName="levelTx" presStyleLbl="revTx" presStyleIdx="0" presStyleCnt="0">
        <dgm:presLayoutVars>
          <dgm:chMax val="1"/>
          <dgm:bulletEnabled val="1"/>
        </dgm:presLayoutVars>
      </dgm:prSet>
      <dgm:spPr/>
    </dgm:pt>
    <dgm:pt modelId="{29631B16-9B42-44FC-9B64-8BC98DE6E7C0}" type="pres">
      <dgm:prSet presAssocID="{D19F56D2-4D38-49D3-924E-E3C9F1DA105A}" presName="Name8" presStyleCnt="0"/>
      <dgm:spPr/>
    </dgm:pt>
    <dgm:pt modelId="{EC9F244F-DE06-4F68-8B22-E7CA786165DC}" type="pres">
      <dgm:prSet presAssocID="{D19F56D2-4D38-49D3-924E-E3C9F1DA105A}" presName="level" presStyleLbl="node1" presStyleIdx="1" presStyleCnt="5" custScaleY="22553">
        <dgm:presLayoutVars>
          <dgm:chMax val="1"/>
          <dgm:bulletEnabled val="1"/>
        </dgm:presLayoutVars>
      </dgm:prSet>
      <dgm:spPr/>
    </dgm:pt>
    <dgm:pt modelId="{E9F55E81-F552-4EE8-AFDB-608BA3941121}" type="pres">
      <dgm:prSet presAssocID="{D19F56D2-4D38-49D3-924E-E3C9F1DA105A}" presName="levelTx" presStyleLbl="revTx" presStyleIdx="0" presStyleCnt="0">
        <dgm:presLayoutVars>
          <dgm:chMax val="1"/>
          <dgm:bulletEnabled val="1"/>
        </dgm:presLayoutVars>
      </dgm:prSet>
      <dgm:spPr/>
    </dgm:pt>
    <dgm:pt modelId="{B565609D-D039-4F11-8245-6BA31EFB45E5}" type="pres">
      <dgm:prSet presAssocID="{955028B4-CDF8-4C26-976A-4C77223AC210}" presName="Name8" presStyleCnt="0"/>
      <dgm:spPr/>
    </dgm:pt>
    <dgm:pt modelId="{FF8B835C-3ED5-43F9-A64A-41EE3CCD9321}" type="pres">
      <dgm:prSet presAssocID="{955028B4-CDF8-4C26-976A-4C77223AC210}" presName="level" presStyleLbl="node1" presStyleIdx="2" presStyleCnt="5" custScaleY="18846">
        <dgm:presLayoutVars>
          <dgm:chMax val="1"/>
          <dgm:bulletEnabled val="1"/>
        </dgm:presLayoutVars>
      </dgm:prSet>
      <dgm:spPr/>
    </dgm:pt>
    <dgm:pt modelId="{21657435-D943-4F16-8F28-1A7E7694583B}" type="pres">
      <dgm:prSet presAssocID="{955028B4-CDF8-4C26-976A-4C77223AC210}" presName="levelTx" presStyleLbl="revTx" presStyleIdx="0" presStyleCnt="0">
        <dgm:presLayoutVars>
          <dgm:chMax val="1"/>
          <dgm:bulletEnabled val="1"/>
        </dgm:presLayoutVars>
      </dgm:prSet>
      <dgm:spPr/>
    </dgm:pt>
    <dgm:pt modelId="{227D5DDB-24E9-4D56-9785-E78B62F8465A}" type="pres">
      <dgm:prSet presAssocID="{96A9D872-EC84-4B76-86BC-A5980064D99B}" presName="Name8" presStyleCnt="0"/>
      <dgm:spPr/>
    </dgm:pt>
    <dgm:pt modelId="{0445763C-E254-4205-B15B-D5D479FB2FB1}" type="pres">
      <dgm:prSet presAssocID="{96A9D872-EC84-4B76-86BC-A5980064D99B}" presName="level" presStyleLbl="node1" presStyleIdx="3" presStyleCnt="5">
        <dgm:presLayoutVars>
          <dgm:chMax val="1"/>
          <dgm:bulletEnabled val="1"/>
        </dgm:presLayoutVars>
      </dgm:prSet>
      <dgm:spPr/>
    </dgm:pt>
    <dgm:pt modelId="{157DE55F-041D-4289-A5D0-F4A99A4A4A4D}" type="pres">
      <dgm:prSet presAssocID="{96A9D872-EC84-4B76-86BC-A5980064D99B}" presName="levelTx" presStyleLbl="revTx" presStyleIdx="0" presStyleCnt="0">
        <dgm:presLayoutVars>
          <dgm:chMax val="1"/>
          <dgm:bulletEnabled val="1"/>
        </dgm:presLayoutVars>
      </dgm:prSet>
      <dgm:spPr/>
    </dgm:pt>
    <dgm:pt modelId="{9D32251D-DB6D-450D-86B8-1151AFF73728}" type="pres">
      <dgm:prSet presAssocID="{570CA61C-0CB2-4380-A526-691BFCFD7D1F}" presName="Name8" presStyleCnt="0"/>
      <dgm:spPr/>
    </dgm:pt>
    <dgm:pt modelId="{AB5E4FCE-E664-4D2D-9341-304EAB349721}" type="pres">
      <dgm:prSet presAssocID="{570CA61C-0CB2-4380-A526-691BFCFD7D1F}" presName="level" presStyleLbl="node1" presStyleIdx="4" presStyleCnt="5" custScaleY="178129" custLinFactNeighborY="-2167">
        <dgm:presLayoutVars>
          <dgm:chMax val="1"/>
          <dgm:bulletEnabled val="1"/>
        </dgm:presLayoutVars>
      </dgm:prSet>
      <dgm:spPr/>
    </dgm:pt>
    <dgm:pt modelId="{AA73BA99-FF74-4F40-B1C2-FD453E6F82F4}" type="pres">
      <dgm:prSet presAssocID="{570CA61C-0CB2-4380-A526-691BFCFD7D1F}" presName="levelTx" presStyleLbl="revTx" presStyleIdx="0" presStyleCnt="0">
        <dgm:presLayoutVars>
          <dgm:chMax val="1"/>
          <dgm:bulletEnabled val="1"/>
        </dgm:presLayoutVars>
      </dgm:prSet>
      <dgm:spPr/>
    </dgm:pt>
  </dgm:ptLst>
  <dgm:cxnLst>
    <dgm:cxn modelId="{C8E7310B-4CA2-473A-8A18-95534F0E5F21}" type="presOf" srcId="{96A9D872-EC84-4B76-86BC-A5980064D99B}" destId="{157DE55F-041D-4289-A5D0-F4A99A4A4A4D}" srcOrd="1" destOrd="0" presId="urn:microsoft.com/office/officeart/2005/8/layout/pyramid1"/>
    <dgm:cxn modelId="{BCE55B0C-AA36-4F72-A098-94E24ACFDCA2}" type="presOf" srcId="{570CA61C-0CB2-4380-A526-691BFCFD7D1F}" destId="{AA73BA99-FF74-4F40-B1C2-FD453E6F82F4}" srcOrd="1" destOrd="0" presId="urn:microsoft.com/office/officeart/2005/8/layout/pyramid1"/>
    <dgm:cxn modelId="{D7F83324-B98F-4F03-964D-09FE142E78E6}" srcId="{BDB15DCA-525A-4C83-97C1-79962D86FB1A}" destId="{E690C533-4B7D-4C0F-9B67-796B1928E681}" srcOrd="0" destOrd="0" parTransId="{D849CAC8-527A-473E-8298-8742F56238FC}" sibTransId="{A5F1ABCE-D4AC-4CB1-A70E-51EFF77DDA8D}"/>
    <dgm:cxn modelId="{F225DB39-BE7D-4AB3-9FF5-B8DFC871883C}" type="presOf" srcId="{570CA61C-0CB2-4380-A526-691BFCFD7D1F}" destId="{AB5E4FCE-E664-4D2D-9341-304EAB349721}" srcOrd="0" destOrd="0" presId="urn:microsoft.com/office/officeart/2005/8/layout/pyramid1"/>
    <dgm:cxn modelId="{34453B4D-85B9-443B-A941-5E4873B20397}" type="presOf" srcId="{96A9D872-EC84-4B76-86BC-A5980064D99B}" destId="{0445763C-E254-4205-B15B-D5D479FB2FB1}" srcOrd="0" destOrd="0" presId="urn:microsoft.com/office/officeart/2005/8/layout/pyramid1"/>
    <dgm:cxn modelId="{536A9451-93F9-4C5F-BAC1-D489316F0384}" type="presOf" srcId="{955028B4-CDF8-4C26-976A-4C77223AC210}" destId="{FF8B835C-3ED5-43F9-A64A-41EE3CCD9321}" srcOrd="0" destOrd="0" presId="urn:microsoft.com/office/officeart/2005/8/layout/pyramid1"/>
    <dgm:cxn modelId="{8618CD8D-FA2B-40BB-BF2A-CC027ADB9E37}" srcId="{BDB15DCA-525A-4C83-97C1-79962D86FB1A}" destId="{570CA61C-0CB2-4380-A526-691BFCFD7D1F}" srcOrd="4" destOrd="0" parTransId="{8DC5D612-EFA4-4B35-B004-F503504A3C61}" sibTransId="{BE8FE4EB-6AE8-4D18-ACC9-784BBD10D532}"/>
    <dgm:cxn modelId="{C3035698-F7EC-4EE6-A6C2-A7B39C89173B}" srcId="{BDB15DCA-525A-4C83-97C1-79962D86FB1A}" destId="{955028B4-CDF8-4C26-976A-4C77223AC210}" srcOrd="2" destOrd="0" parTransId="{D763BAB7-C44F-4462-A64B-261FA34BF26B}" sibTransId="{3214270C-8D2D-4585-A362-4A0167812946}"/>
    <dgm:cxn modelId="{5EA1F6A1-2FDB-47F6-BD27-2432A1F0DBEE}" type="presOf" srcId="{E690C533-4B7D-4C0F-9B67-796B1928E681}" destId="{E78098C4-6FC7-4E57-AEA4-A94BB065F414}" srcOrd="1" destOrd="0" presId="urn:microsoft.com/office/officeart/2005/8/layout/pyramid1"/>
    <dgm:cxn modelId="{7A2EBAA5-641E-48DA-A44D-4A2589F9BE35}" srcId="{BDB15DCA-525A-4C83-97C1-79962D86FB1A}" destId="{96A9D872-EC84-4B76-86BC-A5980064D99B}" srcOrd="3" destOrd="0" parTransId="{CFF7E089-F7FE-4565-8CE8-35865FA38937}" sibTransId="{7412BE91-E39B-4C1E-A62B-8F92E9A49862}"/>
    <dgm:cxn modelId="{77A23FA6-DFAD-49A9-B43F-E3B5099927F1}" type="presOf" srcId="{D19F56D2-4D38-49D3-924E-E3C9F1DA105A}" destId="{EC9F244F-DE06-4F68-8B22-E7CA786165DC}" srcOrd="0" destOrd="0" presId="urn:microsoft.com/office/officeart/2005/8/layout/pyramid1"/>
    <dgm:cxn modelId="{379A7DB3-C66A-422E-9ACD-EBFAF707514F}" type="presOf" srcId="{E690C533-4B7D-4C0F-9B67-796B1928E681}" destId="{D8689D9A-1D25-4AC2-8BED-E43DFF467DA2}" srcOrd="0" destOrd="0" presId="urn:microsoft.com/office/officeart/2005/8/layout/pyramid1"/>
    <dgm:cxn modelId="{FC089FB4-E1EC-4457-A15A-4BFFB8C858FD}" srcId="{BDB15DCA-525A-4C83-97C1-79962D86FB1A}" destId="{D19F56D2-4D38-49D3-924E-E3C9F1DA105A}" srcOrd="1" destOrd="0" parTransId="{1BA0C51B-AB9D-4A0B-9814-9706713933E2}" sibTransId="{FC8AA99D-EB7C-40D9-B60C-8B01B8C33281}"/>
    <dgm:cxn modelId="{4654DEB5-EFCB-40BB-8630-A7F51B7277E9}" type="presOf" srcId="{955028B4-CDF8-4C26-976A-4C77223AC210}" destId="{21657435-D943-4F16-8F28-1A7E7694583B}" srcOrd="1" destOrd="0" presId="urn:microsoft.com/office/officeart/2005/8/layout/pyramid1"/>
    <dgm:cxn modelId="{124950EE-4F05-411F-B982-7BF2B1B5BA73}" type="presOf" srcId="{D19F56D2-4D38-49D3-924E-E3C9F1DA105A}" destId="{E9F55E81-F552-4EE8-AFDB-608BA3941121}" srcOrd="1" destOrd="0" presId="urn:microsoft.com/office/officeart/2005/8/layout/pyramid1"/>
    <dgm:cxn modelId="{FE3BF4EE-702B-4053-B44D-3D3E9FC4D206}" type="presOf" srcId="{BDB15DCA-525A-4C83-97C1-79962D86FB1A}" destId="{689202FE-116B-44F4-897C-0DAA84569AF7}" srcOrd="0" destOrd="0" presId="urn:microsoft.com/office/officeart/2005/8/layout/pyramid1"/>
    <dgm:cxn modelId="{8552B3C6-9D7F-4FBB-B364-2A2BABC27F08}" type="presParOf" srcId="{689202FE-116B-44F4-897C-0DAA84569AF7}" destId="{6AE35DA8-7ED1-480F-9D2B-A83BCFE8A09F}" srcOrd="0" destOrd="0" presId="urn:microsoft.com/office/officeart/2005/8/layout/pyramid1"/>
    <dgm:cxn modelId="{67D471D4-3E4F-4A8B-86E0-D636ACEDFD7D}" type="presParOf" srcId="{6AE35DA8-7ED1-480F-9D2B-A83BCFE8A09F}" destId="{D8689D9A-1D25-4AC2-8BED-E43DFF467DA2}" srcOrd="0" destOrd="0" presId="urn:microsoft.com/office/officeart/2005/8/layout/pyramid1"/>
    <dgm:cxn modelId="{E420627A-6321-4E3B-A7AC-5114893B3914}" type="presParOf" srcId="{6AE35DA8-7ED1-480F-9D2B-A83BCFE8A09F}" destId="{E78098C4-6FC7-4E57-AEA4-A94BB065F414}" srcOrd="1" destOrd="0" presId="urn:microsoft.com/office/officeart/2005/8/layout/pyramid1"/>
    <dgm:cxn modelId="{55973120-69A5-47CE-88AD-B155E0B38F18}" type="presParOf" srcId="{689202FE-116B-44F4-897C-0DAA84569AF7}" destId="{29631B16-9B42-44FC-9B64-8BC98DE6E7C0}" srcOrd="1" destOrd="0" presId="urn:microsoft.com/office/officeart/2005/8/layout/pyramid1"/>
    <dgm:cxn modelId="{EE7BCBB1-004A-4D6E-A983-02E024E64EC6}" type="presParOf" srcId="{29631B16-9B42-44FC-9B64-8BC98DE6E7C0}" destId="{EC9F244F-DE06-4F68-8B22-E7CA786165DC}" srcOrd="0" destOrd="0" presId="urn:microsoft.com/office/officeart/2005/8/layout/pyramid1"/>
    <dgm:cxn modelId="{05B76A63-26C5-4773-A361-CF4AD11DD826}" type="presParOf" srcId="{29631B16-9B42-44FC-9B64-8BC98DE6E7C0}" destId="{E9F55E81-F552-4EE8-AFDB-608BA3941121}" srcOrd="1" destOrd="0" presId="urn:microsoft.com/office/officeart/2005/8/layout/pyramid1"/>
    <dgm:cxn modelId="{30239002-DF5D-4688-8B9C-0679FA5920A2}" type="presParOf" srcId="{689202FE-116B-44F4-897C-0DAA84569AF7}" destId="{B565609D-D039-4F11-8245-6BA31EFB45E5}" srcOrd="2" destOrd="0" presId="urn:microsoft.com/office/officeart/2005/8/layout/pyramid1"/>
    <dgm:cxn modelId="{A24B7DB6-B322-4704-85D6-935A323312B6}" type="presParOf" srcId="{B565609D-D039-4F11-8245-6BA31EFB45E5}" destId="{FF8B835C-3ED5-43F9-A64A-41EE3CCD9321}" srcOrd="0" destOrd="0" presId="urn:microsoft.com/office/officeart/2005/8/layout/pyramid1"/>
    <dgm:cxn modelId="{E15C2536-C5DD-402C-B911-149C936B36D7}" type="presParOf" srcId="{B565609D-D039-4F11-8245-6BA31EFB45E5}" destId="{21657435-D943-4F16-8F28-1A7E7694583B}" srcOrd="1" destOrd="0" presId="urn:microsoft.com/office/officeart/2005/8/layout/pyramid1"/>
    <dgm:cxn modelId="{508B882D-5EB3-4C38-BB2D-DC925756A811}" type="presParOf" srcId="{689202FE-116B-44F4-897C-0DAA84569AF7}" destId="{227D5DDB-24E9-4D56-9785-E78B62F8465A}" srcOrd="3" destOrd="0" presId="urn:microsoft.com/office/officeart/2005/8/layout/pyramid1"/>
    <dgm:cxn modelId="{B8B0EADC-E613-4FA5-B41B-89EBE97D4BC3}" type="presParOf" srcId="{227D5DDB-24E9-4D56-9785-E78B62F8465A}" destId="{0445763C-E254-4205-B15B-D5D479FB2FB1}" srcOrd="0" destOrd="0" presId="urn:microsoft.com/office/officeart/2005/8/layout/pyramid1"/>
    <dgm:cxn modelId="{A7612D97-E1C2-4870-97E3-F3A8A07234B1}" type="presParOf" srcId="{227D5DDB-24E9-4D56-9785-E78B62F8465A}" destId="{157DE55F-041D-4289-A5D0-F4A99A4A4A4D}" srcOrd="1" destOrd="0" presId="urn:microsoft.com/office/officeart/2005/8/layout/pyramid1"/>
    <dgm:cxn modelId="{3CECAA63-BFAA-413B-94ED-8C143D8749F9}" type="presParOf" srcId="{689202FE-116B-44F4-897C-0DAA84569AF7}" destId="{9D32251D-DB6D-450D-86B8-1151AFF73728}" srcOrd="4" destOrd="0" presId="urn:microsoft.com/office/officeart/2005/8/layout/pyramid1"/>
    <dgm:cxn modelId="{BF1B0DA0-F302-4EF5-B5D3-A4F239D7FC04}" type="presParOf" srcId="{9D32251D-DB6D-450D-86B8-1151AFF73728}" destId="{AB5E4FCE-E664-4D2D-9341-304EAB349721}" srcOrd="0" destOrd="0" presId="urn:microsoft.com/office/officeart/2005/8/layout/pyramid1"/>
    <dgm:cxn modelId="{5BAEE001-5020-41B9-AD5C-030AF3D837F8}" type="presParOf" srcId="{9D32251D-DB6D-450D-86B8-1151AFF73728}" destId="{AA73BA99-FF74-4F40-B1C2-FD453E6F82F4}" srcOrd="1" destOrd="0" presId="urn:microsoft.com/office/officeart/2005/8/layout/pyramid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FB9FC8-421F-428D-9370-1F1A1D6A3D88}"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GB"/>
        </a:p>
      </dgm:t>
    </dgm:pt>
    <dgm:pt modelId="{AE0CA471-127C-4811-8A4D-5946440047E3}">
      <dgm:prSet phldrT="[Text]" custT="1"/>
      <dgm:spPr>
        <a:solidFill>
          <a:schemeClr val="accent3"/>
        </a:solidFill>
        <a:ln>
          <a:solidFill>
            <a:schemeClr val="accent3"/>
          </a:solidFill>
        </a:ln>
      </dgm:spPr>
      <dgm:t>
        <a:bodyPr/>
        <a:lstStyle/>
        <a:p>
          <a:r>
            <a:rPr lang="fr-FR" sz="2000" noProof="0" dirty="0"/>
            <a:t>Comparés aux adultes</a:t>
          </a:r>
        </a:p>
      </dgm:t>
    </dgm:pt>
    <dgm:pt modelId="{1981B3BF-9A96-4195-AAE6-DCA96A007A35}" type="parTrans" cxnId="{78701F82-082C-4060-944F-5EE4290FCF61}">
      <dgm:prSet/>
      <dgm:spPr/>
      <dgm:t>
        <a:bodyPr/>
        <a:lstStyle/>
        <a:p>
          <a:endParaRPr lang="en-GB"/>
        </a:p>
      </dgm:t>
    </dgm:pt>
    <dgm:pt modelId="{41008558-6D35-4B21-8E2D-D8374E706BAF}" type="sibTrans" cxnId="{78701F82-082C-4060-944F-5EE4290FCF61}">
      <dgm:prSet/>
      <dgm:spPr/>
      <dgm:t>
        <a:bodyPr/>
        <a:lstStyle/>
        <a:p>
          <a:endParaRPr lang="en-GB"/>
        </a:p>
      </dgm:t>
    </dgm:pt>
    <dgm:pt modelId="{32B346A6-153C-4657-83B2-C1353E0A0AE2}">
      <dgm:prSet phldrT="[Text]" custT="1"/>
      <dgm:spPr>
        <a:solidFill>
          <a:schemeClr val="accent1">
            <a:lumMod val="20000"/>
            <a:lumOff val="80000"/>
          </a:schemeClr>
        </a:solidFill>
        <a:ln w="28575">
          <a:solidFill>
            <a:schemeClr val="accent1"/>
          </a:solidFill>
        </a:ln>
      </dgm:spPr>
      <dgm:t>
        <a:bodyPr/>
        <a:lstStyle/>
        <a:p>
          <a:r>
            <a:rPr lang="fr-FR" sz="1400" noProof="0" dirty="0">
              <a:solidFill>
                <a:schemeClr val="tx1">
                  <a:lumMod val="65000"/>
                  <a:lumOff val="35000"/>
                </a:schemeClr>
              </a:solidFill>
            </a:rPr>
            <a:t>Réduction de l’exposition au SARS-CoV-2 </a:t>
          </a:r>
          <a:r>
            <a:rPr lang="fr-FR" sz="1400" baseline="30000" noProof="0" dirty="0">
              <a:solidFill>
                <a:schemeClr val="tx1">
                  <a:lumMod val="65000"/>
                  <a:lumOff val="35000"/>
                </a:schemeClr>
              </a:solidFill>
            </a:rPr>
            <a:t>1</a:t>
          </a:r>
        </a:p>
      </dgm:t>
    </dgm:pt>
    <dgm:pt modelId="{1C3E77EA-FB43-44CF-9AD0-B5663882AA69}" type="parTrans" cxnId="{FBDB5244-B4B4-4C11-B5AB-4AC57A3A827A}">
      <dgm:prSet/>
      <dgm:spPr/>
      <dgm:t>
        <a:bodyPr/>
        <a:lstStyle/>
        <a:p>
          <a:endParaRPr lang="fr-FR" noProof="0" dirty="0"/>
        </a:p>
      </dgm:t>
    </dgm:pt>
    <dgm:pt modelId="{72ACC174-0420-40F5-921C-D400FAC7418C}" type="sibTrans" cxnId="{FBDB5244-B4B4-4C11-B5AB-4AC57A3A827A}">
      <dgm:prSet/>
      <dgm:spPr/>
      <dgm:t>
        <a:bodyPr/>
        <a:lstStyle/>
        <a:p>
          <a:endParaRPr lang="en-GB"/>
        </a:p>
      </dgm:t>
    </dgm:pt>
    <dgm:pt modelId="{A1C8A3F3-4446-4A6B-A189-04CC30DC3800}">
      <dgm:prSet phldrT="[Text]" custT="1"/>
      <dgm:spPr>
        <a:solidFill>
          <a:schemeClr val="accent1">
            <a:lumMod val="20000"/>
            <a:lumOff val="80000"/>
          </a:schemeClr>
        </a:solidFill>
        <a:ln w="28575">
          <a:solidFill>
            <a:schemeClr val="accent1"/>
          </a:solidFill>
        </a:ln>
      </dgm:spPr>
      <dgm:t>
        <a:bodyPr/>
        <a:lstStyle/>
        <a:p>
          <a:r>
            <a:rPr lang="fr-FR" sz="1300" noProof="0" dirty="0">
              <a:solidFill>
                <a:schemeClr val="tx1">
                  <a:lumMod val="65000"/>
                  <a:lumOff val="35000"/>
                </a:schemeClr>
              </a:solidFill>
            </a:rPr>
            <a:t>Réduction de  l’expression de    l’ ACE2 </a:t>
          </a:r>
          <a:r>
            <a:rPr lang="fr-FR" sz="1300" baseline="30000" noProof="0" dirty="0">
              <a:solidFill>
                <a:schemeClr val="tx1">
                  <a:lumMod val="65000"/>
                  <a:lumOff val="35000"/>
                </a:schemeClr>
              </a:solidFill>
            </a:rPr>
            <a:t>2</a:t>
          </a:r>
        </a:p>
      </dgm:t>
    </dgm:pt>
    <dgm:pt modelId="{93709DAA-A591-42AC-95FC-D3884BD15511}" type="parTrans" cxnId="{B2BD774A-D701-48C7-882B-EED9B28014F2}">
      <dgm:prSet/>
      <dgm:spPr/>
      <dgm:t>
        <a:bodyPr/>
        <a:lstStyle/>
        <a:p>
          <a:endParaRPr lang="fr-FR" noProof="0" dirty="0"/>
        </a:p>
      </dgm:t>
    </dgm:pt>
    <dgm:pt modelId="{2EB7C5B6-4133-4348-8613-7E11F02A681E}" type="sibTrans" cxnId="{B2BD774A-D701-48C7-882B-EED9B28014F2}">
      <dgm:prSet/>
      <dgm:spPr/>
      <dgm:t>
        <a:bodyPr/>
        <a:lstStyle/>
        <a:p>
          <a:endParaRPr lang="en-GB"/>
        </a:p>
      </dgm:t>
    </dgm:pt>
    <dgm:pt modelId="{8C0E741B-3CA7-4270-B7DE-E0FCC5A4A423}">
      <dgm:prSet phldrT="[Text]" custT="1"/>
      <dgm:spPr>
        <a:solidFill>
          <a:schemeClr val="accent1">
            <a:lumMod val="20000"/>
            <a:lumOff val="80000"/>
          </a:schemeClr>
        </a:solidFill>
        <a:ln w="28575">
          <a:solidFill>
            <a:schemeClr val="accent1"/>
          </a:solidFill>
        </a:ln>
      </dgm:spPr>
      <dgm:t>
        <a:bodyPr/>
        <a:lstStyle/>
        <a:p>
          <a:r>
            <a:rPr lang="fr-FR" sz="1400" noProof="0" dirty="0">
              <a:solidFill>
                <a:schemeClr val="tx1">
                  <a:lumMod val="65000"/>
                  <a:lumOff val="35000"/>
                </a:schemeClr>
              </a:solidFill>
            </a:rPr>
            <a:t>Meilleure</a:t>
          </a:r>
          <a:r>
            <a:rPr lang="fr-FR" sz="1400" baseline="0" noProof="0" dirty="0">
              <a:solidFill>
                <a:schemeClr val="tx1">
                  <a:lumMod val="65000"/>
                  <a:lumOff val="35000"/>
                </a:schemeClr>
              </a:solidFill>
            </a:rPr>
            <a:t> immunité “innée” entrainée</a:t>
          </a:r>
          <a:endParaRPr lang="fr-FR" sz="1400" noProof="0" dirty="0">
            <a:solidFill>
              <a:schemeClr val="tx1">
                <a:lumMod val="65000"/>
                <a:lumOff val="35000"/>
              </a:schemeClr>
            </a:solidFill>
          </a:endParaRPr>
        </a:p>
      </dgm:t>
    </dgm:pt>
    <dgm:pt modelId="{8EED3925-AD2E-4A17-B6CF-0BD4B3E108C0}" type="parTrans" cxnId="{F12DC5EB-2340-4B6B-9857-7F715F9CACD3}">
      <dgm:prSet/>
      <dgm:spPr/>
      <dgm:t>
        <a:bodyPr/>
        <a:lstStyle/>
        <a:p>
          <a:endParaRPr lang="fr-FR" noProof="0" dirty="0"/>
        </a:p>
      </dgm:t>
    </dgm:pt>
    <dgm:pt modelId="{CC8AFBAF-E576-4A35-8195-BE0367FB2FB7}" type="sibTrans" cxnId="{F12DC5EB-2340-4B6B-9857-7F715F9CACD3}">
      <dgm:prSet/>
      <dgm:spPr/>
      <dgm:t>
        <a:bodyPr/>
        <a:lstStyle/>
        <a:p>
          <a:endParaRPr lang="en-GB"/>
        </a:p>
      </dgm:t>
    </dgm:pt>
    <dgm:pt modelId="{F854865B-403F-4F37-B1D1-4F749C65EA93}">
      <dgm:prSet phldrT="[Text]" custT="1"/>
      <dgm:spPr>
        <a:solidFill>
          <a:schemeClr val="accent1">
            <a:lumMod val="20000"/>
            <a:lumOff val="80000"/>
          </a:schemeClr>
        </a:solidFill>
        <a:ln w="28575">
          <a:solidFill>
            <a:schemeClr val="accent1"/>
          </a:solidFill>
        </a:ln>
      </dgm:spPr>
      <dgm:t>
        <a:bodyPr/>
        <a:lstStyle/>
        <a:p>
          <a:r>
            <a:rPr lang="fr-FR" sz="1400" noProof="0" dirty="0">
              <a:solidFill>
                <a:schemeClr val="tx1">
                  <a:lumMod val="65000"/>
                  <a:lumOff val="35000"/>
                </a:schemeClr>
              </a:solidFill>
            </a:rPr>
            <a:t>Réduction des réactions immuno-pathologiques</a:t>
          </a:r>
          <a:r>
            <a:rPr lang="fr-FR" sz="1400" baseline="30000" noProof="0" dirty="0">
              <a:solidFill>
                <a:schemeClr val="tx1">
                  <a:lumMod val="65000"/>
                  <a:lumOff val="35000"/>
                </a:schemeClr>
              </a:solidFill>
            </a:rPr>
            <a:t>1</a:t>
          </a:r>
        </a:p>
      </dgm:t>
    </dgm:pt>
    <dgm:pt modelId="{B9EC4661-F0DB-41F8-A874-75067BFFBCA2}" type="parTrans" cxnId="{57DE28DE-3C89-4ABE-9766-96B20128B1C7}">
      <dgm:prSet/>
      <dgm:spPr/>
      <dgm:t>
        <a:bodyPr/>
        <a:lstStyle/>
        <a:p>
          <a:endParaRPr lang="fr-FR" noProof="0" dirty="0"/>
        </a:p>
      </dgm:t>
    </dgm:pt>
    <dgm:pt modelId="{72336C13-DEAA-44DD-8380-04A4E60C65AF}" type="sibTrans" cxnId="{57DE28DE-3C89-4ABE-9766-96B20128B1C7}">
      <dgm:prSet/>
      <dgm:spPr/>
      <dgm:t>
        <a:bodyPr/>
        <a:lstStyle/>
        <a:p>
          <a:endParaRPr lang="en-GB"/>
        </a:p>
      </dgm:t>
    </dgm:pt>
    <dgm:pt modelId="{427761D0-4834-4EA7-B432-DEEED32AEF3B}">
      <dgm:prSet phldrT="[Text]" custT="1"/>
      <dgm:spPr>
        <a:solidFill>
          <a:schemeClr val="accent1">
            <a:lumMod val="20000"/>
            <a:lumOff val="80000"/>
          </a:schemeClr>
        </a:solidFill>
        <a:ln w="28575">
          <a:solidFill>
            <a:schemeClr val="accent1"/>
          </a:solidFill>
        </a:ln>
      </dgm:spPr>
      <dgm:t>
        <a:bodyPr/>
        <a:lstStyle/>
        <a:p>
          <a:r>
            <a:rPr lang="fr-FR" sz="1400" noProof="0" dirty="0">
              <a:solidFill>
                <a:schemeClr val="tx1">
                  <a:lumMod val="65000"/>
                  <a:lumOff val="35000"/>
                </a:schemeClr>
              </a:solidFill>
            </a:rPr>
            <a:t>Meilleure réparation tissulaire</a:t>
          </a:r>
          <a:r>
            <a:rPr lang="fr-FR" sz="1400" baseline="30000" noProof="0" dirty="0">
              <a:solidFill>
                <a:schemeClr val="tx1">
                  <a:lumMod val="65000"/>
                  <a:lumOff val="35000"/>
                </a:schemeClr>
              </a:solidFill>
            </a:rPr>
            <a:t>4</a:t>
          </a:r>
        </a:p>
      </dgm:t>
    </dgm:pt>
    <dgm:pt modelId="{726C8321-E646-484C-9D2E-CBB5ECB1DB5C}" type="parTrans" cxnId="{F9CF0C12-3F0F-4120-87A9-C91617BF661D}">
      <dgm:prSet/>
      <dgm:spPr/>
      <dgm:t>
        <a:bodyPr/>
        <a:lstStyle/>
        <a:p>
          <a:endParaRPr lang="fr-FR" noProof="0" dirty="0"/>
        </a:p>
      </dgm:t>
    </dgm:pt>
    <dgm:pt modelId="{0B53DE8A-8925-4788-9030-C729BACFCC5F}" type="sibTrans" cxnId="{F9CF0C12-3F0F-4120-87A9-C91617BF661D}">
      <dgm:prSet/>
      <dgm:spPr/>
      <dgm:t>
        <a:bodyPr/>
        <a:lstStyle/>
        <a:p>
          <a:endParaRPr lang="en-GB"/>
        </a:p>
      </dgm:t>
    </dgm:pt>
    <dgm:pt modelId="{AE7EC2BC-C647-464C-8D9E-FEC20ED5CADC}">
      <dgm:prSet phldrT="[Text]" custT="1"/>
      <dgm:spPr>
        <a:solidFill>
          <a:schemeClr val="accent1">
            <a:lumMod val="20000"/>
            <a:lumOff val="80000"/>
          </a:schemeClr>
        </a:solidFill>
        <a:ln w="28575">
          <a:solidFill>
            <a:schemeClr val="accent1"/>
          </a:solidFill>
        </a:ln>
      </dgm:spPr>
      <dgm:t>
        <a:bodyPr/>
        <a:lstStyle/>
        <a:p>
          <a:r>
            <a:rPr lang="fr-FR" sz="1400" noProof="0" dirty="0">
              <a:solidFill>
                <a:schemeClr val="tx1">
                  <a:lumMod val="65000"/>
                  <a:lumOff val="35000"/>
                </a:schemeClr>
              </a:solidFill>
            </a:rPr>
            <a:t>Moins de comorbidités</a:t>
          </a:r>
          <a:r>
            <a:rPr lang="fr-FR" sz="1400" baseline="30000" noProof="0" dirty="0">
              <a:solidFill>
                <a:schemeClr val="tx1">
                  <a:lumMod val="65000"/>
                  <a:lumOff val="35000"/>
                </a:schemeClr>
              </a:solidFill>
            </a:rPr>
            <a:t>4</a:t>
          </a:r>
        </a:p>
      </dgm:t>
    </dgm:pt>
    <dgm:pt modelId="{E151108F-9288-4479-87E3-649125C9187E}" type="parTrans" cxnId="{632CE0EB-3F5E-4565-AD9E-88398265150A}">
      <dgm:prSet/>
      <dgm:spPr/>
      <dgm:t>
        <a:bodyPr/>
        <a:lstStyle/>
        <a:p>
          <a:endParaRPr lang="fr-FR" noProof="0" dirty="0"/>
        </a:p>
      </dgm:t>
    </dgm:pt>
    <dgm:pt modelId="{B069D563-1A26-45C8-BCA6-3B5FAC3E3B8E}" type="sibTrans" cxnId="{632CE0EB-3F5E-4565-AD9E-88398265150A}">
      <dgm:prSet/>
      <dgm:spPr/>
      <dgm:t>
        <a:bodyPr/>
        <a:lstStyle/>
        <a:p>
          <a:endParaRPr lang="en-GB"/>
        </a:p>
      </dgm:t>
    </dgm:pt>
    <dgm:pt modelId="{A408CA09-09C9-412A-BDEE-1AD7FF650182}">
      <dgm:prSet phldrT="[Text]" custT="1"/>
      <dgm:spPr>
        <a:solidFill>
          <a:schemeClr val="accent1">
            <a:lumMod val="20000"/>
            <a:lumOff val="80000"/>
          </a:schemeClr>
        </a:solidFill>
        <a:ln w="28575">
          <a:solidFill>
            <a:schemeClr val="accent1"/>
          </a:solidFill>
        </a:ln>
      </dgm:spPr>
      <dgm:t>
        <a:bodyPr/>
        <a:lstStyle/>
        <a:p>
          <a:r>
            <a:rPr lang="fr-FR" sz="1400" noProof="0" dirty="0">
              <a:solidFill>
                <a:schemeClr val="tx1">
                  <a:lumMod val="65000"/>
                  <a:lumOff val="35000"/>
                </a:schemeClr>
              </a:solidFill>
            </a:rPr>
            <a:t>Contrôle  plus rapide de l’infection</a:t>
          </a:r>
          <a:endParaRPr lang="fr-FR" sz="1400" baseline="30000" noProof="0" dirty="0">
            <a:solidFill>
              <a:schemeClr val="tx1">
                <a:lumMod val="65000"/>
                <a:lumOff val="35000"/>
              </a:schemeClr>
            </a:solidFill>
          </a:endParaRPr>
        </a:p>
      </dgm:t>
    </dgm:pt>
    <dgm:pt modelId="{C3F1F145-14E6-403D-9E62-CA083AD9E63C}" type="parTrans" cxnId="{F9A38E58-A137-4A93-9807-C26866029C75}">
      <dgm:prSet/>
      <dgm:spPr/>
      <dgm:t>
        <a:bodyPr/>
        <a:lstStyle/>
        <a:p>
          <a:endParaRPr lang="fr-FR" noProof="0" dirty="0"/>
        </a:p>
      </dgm:t>
    </dgm:pt>
    <dgm:pt modelId="{00B8741B-1EC4-4021-A45F-02BACE9218E0}" type="sibTrans" cxnId="{F9A38E58-A137-4A93-9807-C26866029C75}">
      <dgm:prSet/>
      <dgm:spPr/>
      <dgm:t>
        <a:bodyPr/>
        <a:lstStyle/>
        <a:p>
          <a:endParaRPr lang="en-GB"/>
        </a:p>
      </dgm:t>
    </dgm:pt>
    <dgm:pt modelId="{860E5B97-7634-4FD2-B7CA-593E477A69A8}" type="pres">
      <dgm:prSet presAssocID="{EEFB9FC8-421F-428D-9370-1F1A1D6A3D88}" presName="cycle" presStyleCnt="0">
        <dgm:presLayoutVars>
          <dgm:chMax val="1"/>
          <dgm:dir/>
          <dgm:animLvl val="ctr"/>
          <dgm:resizeHandles val="exact"/>
        </dgm:presLayoutVars>
      </dgm:prSet>
      <dgm:spPr/>
    </dgm:pt>
    <dgm:pt modelId="{60AF179C-6D78-468D-93AA-4050FC4550BE}" type="pres">
      <dgm:prSet presAssocID="{AE0CA471-127C-4811-8A4D-5946440047E3}" presName="centerShape" presStyleLbl="node0" presStyleIdx="0" presStyleCnt="1" custScaleX="158476" custLinFactNeighborX="840"/>
      <dgm:spPr/>
    </dgm:pt>
    <dgm:pt modelId="{0DEA264E-BB55-498A-A620-FAFFC0F0D510}" type="pres">
      <dgm:prSet presAssocID="{1C3E77EA-FB43-44CF-9AD0-B5663882AA69}" presName="Name9" presStyleLbl="parChTrans1D2" presStyleIdx="0" presStyleCnt="7"/>
      <dgm:spPr/>
    </dgm:pt>
    <dgm:pt modelId="{90F67C12-30A5-4BA2-907B-5CD053EB36E2}" type="pres">
      <dgm:prSet presAssocID="{1C3E77EA-FB43-44CF-9AD0-B5663882AA69}" presName="connTx" presStyleLbl="parChTrans1D2" presStyleIdx="0" presStyleCnt="7"/>
      <dgm:spPr/>
    </dgm:pt>
    <dgm:pt modelId="{6498D73C-3A74-4047-ADCB-63204AC84A46}" type="pres">
      <dgm:prSet presAssocID="{32B346A6-153C-4657-83B2-C1353E0A0AE2}" presName="node" presStyleLbl="node1" presStyleIdx="0" presStyleCnt="7" custScaleX="161912" custRadScaleRad="101287" custRadScaleInc="762">
        <dgm:presLayoutVars>
          <dgm:bulletEnabled val="1"/>
        </dgm:presLayoutVars>
      </dgm:prSet>
      <dgm:spPr/>
    </dgm:pt>
    <dgm:pt modelId="{3DAEE13C-42D1-459E-85F6-A2517F775B05}" type="pres">
      <dgm:prSet presAssocID="{93709DAA-A591-42AC-95FC-D3884BD15511}" presName="Name9" presStyleLbl="parChTrans1D2" presStyleIdx="1" presStyleCnt="7"/>
      <dgm:spPr/>
    </dgm:pt>
    <dgm:pt modelId="{138E1BF8-56BD-4B26-A5D5-CB70B408ADEE}" type="pres">
      <dgm:prSet presAssocID="{93709DAA-A591-42AC-95FC-D3884BD15511}" presName="connTx" presStyleLbl="parChTrans1D2" presStyleIdx="1" presStyleCnt="7"/>
      <dgm:spPr/>
    </dgm:pt>
    <dgm:pt modelId="{134B5F18-EB99-441F-9378-7AA27D32A6FD}" type="pres">
      <dgm:prSet presAssocID="{A1C8A3F3-4446-4A6B-A189-04CC30DC3800}" presName="node" presStyleLbl="node1" presStyleIdx="1" presStyleCnt="7" custScaleX="166812" custScaleY="97699" custRadScaleRad="140370" custRadScaleInc="31195">
        <dgm:presLayoutVars>
          <dgm:bulletEnabled val="1"/>
        </dgm:presLayoutVars>
      </dgm:prSet>
      <dgm:spPr/>
    </dgm:pt>
    <dgm:pt modelId="{F2DA46B1-21E3-42CC-B11B-4490895D71FB}" type="pres">
      <dgm:prSet presAssocID="{8EED3925-AD2E-4A17-B6CF-0BD4B3E108C0}" presName="Name9" presStyleLbl="parChTrans1D2" presStyleIdx="2" presStyleCnt="7"/>
      <dgm:spPr/>
    </dgm:pt>
    <dgm:pt modelId="{F45A0E14-6D20-47D6-9040-9A635F9BFE05}" type="pres">
      <dgm:prSet presAssocID="{8EED3925-AD2E-4A17-B6CF-0BD4B3E108C0}" presName="connTx" presStyleLbl="parChTrans1D2" presStyleIdx="2" presStyleCnt="7"/>
      <dgm:spPr/>
    </dgm:pt>
    <dgm:pt modelId="{12AD0C59-0520-4E0F-A9D6-1A355A15DFD6}" type="pres">
      <dgm:prSet presAssocID="{8C0E741B-3CA7-4270-B7DE-E0FCC5A4A423}" presName="node" presStyleLbl="node1" presStyleIdx="2" presStyleCnt="7" custScaleX="161912" custRadScaleRad="138361" custRadScaleInc="-28862">
        <dgm:presLayoutVars>
          <dgm:bulletEnabled val="1"/>
        </dgm:presLayoutVars>
      </dgm:prSet>
      <dgm:spPr/>
    </dgm:pt>
    <dgm:pt modelId="{2AC87B66-1342-4D4C-BEE9-3B7175C2C5CA}" type="pres">
      <dgm:prSet presAssocID="{C3F1F145-14E6-403D-9E62-CA083AD9E63C}" presName="Name9" presStyleLbl="parChTrans1D2" presStyleIdx="3" presStyleCnt="7"/>
      <dgm:spPr/>
    </dgm:pt>
    <dgm:pt modelId="{85DCAA65-EFCA-4153-86A0-2946111EBBC9}" type="pres">
      <dgm:prSet presAssocID="{C3F1F145-14E6-403D-9E62-CA083AD9E63C}" presName="connTx" presStyleLbl="parChTrans1D2" presStyleIdx="3" presStyleCnt="7"/>
      <dgm:spPr/>
    </dgm:pt>
    <dgm:pt modelId="{01B0A20E-DC79-4BF6-B6EB-B983E8D51E55}" type="pres">
      <dgm:prSet presAssocID="{A408CA09-09C9-412A-BDEE-1AD7FF650182}" presName="node" presStyleLbl="node1" presStyleIdx="3" presStyleCnt="7" custScaleX="161844" custRadScaleRad="112369" custRadScaleInc="-63225">
        <dgm:presLayoutVars>
          <dgm:bulletEnabled val="1"/>
        </dgm:presLayoutVars>
      </dgm:prSet>
      <dgm:spPr/>
    </dgm:pt>
    <dgm:pt modelId="{D4233EB2-1CFC-450E-AEEF-47D6197E3C23}" type="pres">
      <dgm:prSet presAssocID="{B9EC4661-F0DB-41F8-A874-75067BFFBCA2}" presName="Name9" presStyleLbl="parChTrans1D2" presStyleIdx="4" presStyleCnt="7"/>
      <dgm:spPr/>
    </dgm:pt>
    <dgm:pt modelId="{63CEDFB4-29CA-4D1F-B7A5-4BB321C8F640}" type="pres">
      <dgm:prSet presAssocID="{B9EC4661-F0DB-41F8-A874-75067BFFBCA2}" presName="connTx" presStyleLbl="parChTrans1D2" presStyleIdx="4" presStyleCnt="7"/>
      <dgm:spPr/>
    </dgm:pt>
    <dgm:pt modelId="{80690879-0E23-489B-ABF7-7ADA97D6379D}" type="pres">
      <dgm:prSet presAssocID="{F854865B-403F-4F37-B1D1-4F749C65EA93}" presName="node" presStyleLbl="node1" presStyleIdx="4" presStyleCnt="7" custScaleX="161912" custRadScaleRad="102150" custRadScaleInc="23118">
        <dgm:presLayoutVars>
          <dgm:bulletEnabled val="1"/>
        </dgm:presLayoutVars>
      </dgm:prSet>
      <dgm:spPr/>
    </dgm:pt>
    <dgm:pt modelId="{B71CC394-C170-43BC-BF6B-7A1A9AEC66DD}" type="pres">
      <dgm:prSet presAssocID="{726C8321-E646-484C-9D2E-CBB5ECB1DB5C}" presName="Name9" presStyleLbl="parChTrans1D2" presStyleIdx="5" presStyleCnt="7"/>
      <dgm:spPr/>
    </dgm:pt>
    <dgm:pt modelId="{A672837B-D79F-4340-9F43-BEA5EAE959FF}" type="pres">
      <dgm:prSet presAssocID="{726C8321-E646-484C-9D2E-CBB5ECB1DB5C}" presName="connTx" presStyleLbl="parChTrans1D2" presStyleIdx="5" presStyleCnt="7"/>
      <dgm:spPr/>
    </dgm:pt>
    <dgm:pt modelId="{09F01462-7534-4D9B-9076-E2A9DD7FF094}" type="pres">
      <dgm:prSet presAssocID="{427761D0-4834-4EA7-B432-DEEED32AEF3B}" presName="node" presStyleLbl="node1" presStyleIdx="5" presStyleCnt="7" custScaleX="161912" custRadScaleRad="128585" custRadScaleInc="11898">
        <dgm:presLayoutVars>
          <dgm:bulletEnabled val="1"/>
        </dgm:presLayoutVars>
      </dgm:prSet>
      <dgm:spPr/>
    </dgm:pt>
    <dgm:pt modelId="{2AFD588A-8CE9-4D1E-8C06-0394742B3E26}" type="pres">
      <dgm:prSet presAssocID="{E151108F-9288-4479-87E3-649125C9187E}" presName="Name9" presStyleLbl="parChTrans1D2" presStyleIdx="6" presStyleCnt="7"/>
      <dgm:spPr/>
    </dgm:pt>
    <dgm:pt modelId="{9D8A7D6F-C870-49F8-93E4-F497352825DA}" type="pres">
      <dgm:prSet presAssocID="{E151108F-9288-4479-87E3-649125C9187E}" presName="connTx" presStyleLbl="parChTrans1D2" presStyleIdx="6" presStyleCnt="7"/>
      <dgm:spPr/>
    </dgm:pt>
    <dgm:pt modelId="{5176F011-05F0-4D33-BD8F-5F362AFB4940}" type="pres">
      <dgm:prSet presAssocID="{AE7EC2BC-C647-464C-8D9E-FEC20ED5CADC}" presName="node" presStyleLbl="node1" presStyleIdx="6" presStyleCnt="7" custScaleX="161912" custRadScaleRad="123143" custRadScaleInc="-38962">
        <dgm:presLayoutVars>
          <dgm:bulletEnabled val="1"/>
        </dgm:presLayoutVars>
      </dgm:prSet>
      <dgm:spPr/>
    </dgm:pt>
  </dgm:ptLst>
  <dgm:cxnLst>
    <dgm:cxn modelId="{30B33E05-7C32-6148-80D3-5BDFF1DDD7C9}" type="presOf" srcId="{93709DAA-A591-42AC-95FC-D3884BD15511}" destId="{3DAEE13C-42D1-459E-85F6-A2517F775B05}" srcOrd="0" destOrd="0" presId="urn:microsoft.com/office/officeart/2005/8/layout/radial1"/>
    <dgm:cxn modelId="{AEC9B60C-7594-CA45-8515-C92D59586452}" type="presOf" srcId="{AE0CA471-127C-4811-8A4D-5946440047E3}" destId="{60AF179C-6D78-468D-93AA-4050FC4550BE}" srcOrd="0" destOrd="0" presId="urn:microsoft.com/office/officeart/2005/8/layout/radial1"/>
    <dgm:cxn modelId="{F9CF0C12-3F0F-4120-87A9-C91617BF661D}" srcId="{AE0CA471-127C-4811-8A4D-5946440047E3}" destId="{427761D0-4834-4EA7-B432-DEEED32AEF3B}" srcOrd="5" destOrd="0" parTransId="{726C8321-E646-484C-9D2E-CBB5ECB1DB5C}" sibTransId="{0B53DE8A-8925-4788-9030-C729BACFCC5F}"/>
    <dgm:cxn modelId="{7F92D91B-1DFB-194F-B844-75F634F51401}" type="presOf" srcId="{32B346A6-153C-4657-83B2-C1353E0A0AE2}" destId="{6498D73C-3A74-4047-ADCB-63204AC84A46}" srcOrd="0" destOrd="0" presId="urn:microsoft.com/office/officeart/2005/8/layout/radial1"/>
    <dgm:cxn modelId="{FBBF5038-A894-6947-9D3F-1CCA7A7965EE}" type="presOf" srcId="{E151108F-9288-4479-87E3-649125C9187E}" destId="{9D8A7D6F-C870-49F8-93E4-F497352825DA}" srcOrd="1" destOrd="0" presId="urn:microsoft.com/office/officeart/2005/8/layout/radial1"/>
    <dgm:cxn modelId="{FBDB5244-B4B4-4C11-B5AB-4AC57A3A827A}" srcId="{AE0CA471-127C-4811-8A4D-5946440047E3}" destId="{32B346A6-153C-4657-83B2-C1353E0A0AE2}" srcOrd="0" destOrd="0" parTransId="{1C3E77EA-FB43-44CF-9AD0-B5663882AA69}" sibTransId="{72ACC174-0420-40F5-921C-D400FAC7418C}"/>
    <dgm:cxn modelId="{B2BD774A-D701-48C7-882B-EED9B28014F2}" srcId="{AE0CA471-127C-4811-8A4D-5946440047E3}" destId="{A1C8A3F3-4446-4A6B-A189-04CC30DC3800}" srcOrd="1" destOrd="0" parTransId="{93709DAA-A591-42AC-95FC-D3884BD15511}" sibTransId="{2EB7C5B6-4133-4348-8613-7E11F02A681E}"/>
    <dgm:cxn modelId="{F9A38E58-A137-4A93-9807-C26866029C75}" srcId="{AE0CA471-127C-4811-8A4D-5946440047E3}" destId="{A408CA09-09C9-412A-BDEE-1AD7FF650182}" srcOrd="3" destOrd="0" parTransId="{C3F1F145-14E6-403D-9E62-CA083AD9E63C}" sibTransId="{00B8741B-1EC4-4021-A45F-02BACE9218E0}"/>
    <dgm:cxn modelId="{0FDDA75E-1D7B-8E43-AC6C-6C10111838DF}" type="presOf" srcId="{E151108F-9288-4479-87E3-649125C9187E}" destId="{2AFD588A-8CE9-4D1E-8C06-0394742B3E26}" srcOrd="0" destOrd="0" presId="urn:microsoft.com/office/officeart/2005/8/layout/radial1"/>
    <dgm:cxn modelId="{0CA75C6C-110B-5C45-A052-8646AFE745B2}" type="presOf" srcId="{8EED3925-AD2E-4A17-B6CF-0BD4B3E108C0}" destId="{F45A0E14-6D20-47D6-9040-9A635F9BFE05}" srcOrd="1" destOrd="0" presId="urn:microsoft.com/office/officeart/2005/8/layout/radial1"/>
    <dgm:cxn modelId="{7BE5C874-8D6E-BF43-AF40-B5C428E18EC6}" type="presOf" srcId="{8EED3925-AD2E-4A17-B6CF-0BD4B3E108C0}" destId="{F2DA46B1-21E3-42CC-B11B-4490895D71FB}" srcOrd="0" destOrd="0" presId="urn:microsoft.com/office/officeart/2005/8/layout/radial1"/>
    <dgm:cxn modelId="{4B699F7A-9DA7-4842-9F5D-0E5F6C72F038}" type="presOf" srcId="{1C3E77EA-FB43-44CF-9AD0-B5663882AA69}" destId="{0DEA264E-BB55-498A-A620-FAFFC0F0D510}" srcOrd="0" destOrd="0" presId="urn:microsoft.com/office/officeart/2005/8/layout/radial1"/>
    <dgm:cxn modelId="{234E6181-5146-624D-AD60-61EADB52648D}" type="presOf" srcId="{8C0E741B-3CA7-4270-B7DE-E0FCC5A4A423}" destId="{12AD0C59-0520-4E0F-A9D6-1A355A15DFD6}" srcOrd="0" destOrd="0" presId="urn:microsoft.com/office/officeart/2005/8/layout/radial1"/>
    <dgm:cxn modelId="{78701F82-082C-4060-944F-5EE4290FCF61}" srcId="{EEFB9FC8-421F-428D-9370-1F1A1D6A3D88}" destId="{AE0CA471-127C-4811-8A4D-5946440047E3}" srcOrd="0" destOrd="0" parTransId="{1981B3BF-9A96-4195-AAE6-DCA96A007A35}" sibTransId="{41008558-6D35-4B21-8E2D-D8374E706BAF}"/>
    <dgm:cxn modelId="{327F7C97-C75C-C54C-AF3E-FE09EDE119C6}" type="presOf" srcId="{1C3E77EA-FB43-44CF-9AD0-B5663882AA69}" destId="{90F67C12-30A5-4BA2-907B-5CD053EB36E2}" srcOrd="1" destOrd="0" presId="urn:microsoft.com/office/officeart/2005/8/layout/radial1"/>
    <dgm:cxn modelId="{185067A3-F56A-ED41-8F91-746629E0DFF2}" type="presOf" srcId="{B9EC4661-F0DB-41F8-A874-75067BFFBCA2}" destId="{D4233EB2-1CFC-450E-AEEF-47D6197E3C23}" srcOrd="0" destOrd="0" presId="urn:microsoft.com/office/officeart/2005/8/layout/radial1"/>
    <dgm:cxn modelId="{D666CAA7-22DA-8843-AE89-6C392D9A06FD}" type="presOf" srcId="{C3F1F145-14E6-403D-9E62-CA083AD9E63C}" destId="{2AC87B66-1342-4D4C-BEE9-3B7175C2C5CA}" srcOrd="0" destOrd="0" presId="urn:microsoft.com/office/officeart/2005/8/layout/radial1"/>
    <dgm:cxn modelId="{93D05AB8-112C-3243-B6D7-848C9D1BFC99}" type="presOf" srcId="{93709DAA-A591-42AC-95FC-D3884BD15511}" destId="{138E1BF8-56BD-4B26-A5D5-CB70B408ADEE}" srcOrd="1" destOrd="0" presId="urn:microsoft.com/office/officeart/2005/8/layout/radial1"/>
    <dgm:cxn modelId="{7296FDB8-B6F9-F44C-BEC0-0BDC2427C3DB}" type="presOf" srcId="{726C8321-E646-484C-9D2E-CBB5ECB1DB5C}" destId="{A672837B-D79F-4340-9F43-BEA5EAE959FF}" srcOrd="1" destOrd="0" presId="urn:microsoft.com/office/officeart/2005/8/layout/radial1"/>
    <dgm:cxn modelId="{231231C2-19BD-D54A-AD95-E0C7E16D9C25}" type="presOf" srcId="{A1C8A3F3-4446-4A6B-A189-04CC30DC3800}" destId="{134B5F18-EB99-441F-9378-7AA27D32A6FD}" srcOrd="0" destOrd="0" presId="urn:microsoft.com/office/officeart/2005/8/layout/radial1"/>
    <dgm:cxn modelId="{BBC956CC-96E3-074D-9A0B-342473713F29}" type="presOf" srcId="{B9EC4661-F0DB-41F8-A874-75067BFFBCA2}" destId="{63CEDFB4-29CA-4D1F-B7A5-4BB321C8F640}" srcOrd="1" destOrd="0" presId="urn:microsoft.com/office/officeart/2005/8/layout/radial1"/>
    <dgm:cxn modelId="{BD4681CC-6240-2346-92B5-02398E0A24E6}" type="presOf" srcId="{726C8321-E646-484C-9D2E-CBB5ECB1DB5C}" destId="{B71CC394-C170-43BC-BF6B-7A1A9AEC66DD}" srcOrd="0" destOrd="0" presId="urn:microsoft.com/office/officeart/2005/8/layout/radial1"/>
    <dgm:cxn modelId="{891E7FCD-5AFD-4062-8A98-F1DE155DE66C}" type="presOf" srcId="{EEFB9FC8-421F-428D-9370-1F1A1D6A3D88}" destId="{860E5B97-7634-4FD2-B7CA-593E477A69A8}" srcOrd="0" destOrd="0" presId="urn:microsoft.com/office/officeart/2005/8/layout/radial1"/>
    <dgm:cxn modelId="{B48E91D2-FCE4-9449-874D-4BE85F013D8C}" type="presOf" srcId="{A408CA09-09C9-412A-BDEE-1AD7FF650182}" destId="{01B0A20E-DC79-4BF6-B6EB-B983E8D51E55}" srcOrd="0" destOrd="0" presId="urn:microsoft.com/office/officeart/2005/8/layout/radial1"/>
    <dgm:cxn modelId="{57DE28DE-3C89-4ABE-9766-96B20128B1C7}" srcId="{AE0CA471-127C-4811-8A4D-5946440047E3}" destId="{F854865B-403F-4F37-B1D1-4F749C65EA93}" srcOrd="4" destOrd="0" parTransId="{B9EC4661-F0DB-41F8-A874-75067BFFBCA2}" sibTransId="{72336C13-DEAA-44DD-8380-04A4E60C65AF}"/>
    <dgm:cxn modelId="{F12DC5EB-2340-4B6B-9857-7F715F9CACD3}" srcId="{AE0CA471-127C-4811-8A4D-5946440047E3}" destId="{8C0E741B-3CA7-4270-B7DE-E0FCC5A4A423}" srcOrd="2" destOrd="0" parTransId="{8EED3925-AD2E-4A17-B6CF-0BD4B3E108C0}" sibTransId="{CC8AFBAF-E576-4A35-8195-BE0367FB2FB7}"/>
    <dgm:cxn modelId="{632CE0EB-3F5E-4565-AD9E-88398265150A}" srcId="{AE0CA471-127C-4811-8A4D-5946440047E3}" destId="{AE7EC2BC-C647-464C-8D9E-FEC20ED5CADC}" srcOrd="6" destOrd="0" parTransId="{E151108F-9288-4479-87E3-649125C9187E}" sibTransId="{B069D563-1A26-45C8-BCA6-3B5FAC3E3B8E}"/>
    <dgm:cxn modelId="{2E0BD6EE-53B9-CF49-8B23-8A7A08B88A79}" type="presOf" srcId="{427761D0-4834-4EA7-B432-DEEED32AEF3B}" destId="{09F01462-7534-4D9B-9076-E2A9DD7FF094}" srcOrd="0" destOrd="0" presId="urn:microsoft.com/office/officeart/2005/8/layout/radial1"/>
    <dgm:cxn modelId="{E60F26F3-FAE8-FA43-9B28-3E3062FA11CD}" type="presOf" srcId="{F854865B-403F-4F37-B1D1-4F749C65EA93}" destId="{80690879-0E23-489B-ABF7-7ADA97D6379D}" srcOrd="0" destOrd="0" presId="urn:microsoft.com/office/officeart/2005/8/layout/radial1"/>
    <dgm:cxn modelId="{F0644BF5-5AD0-0348-BBD5-FDC72E2AEABB}" type="presOf" srcId="{AE7EC2BC-C647-464C-8D9E-FEC20ED5CADC}" destId="{5176F011-05F0-4D33-BD8F-5F362AFB4940}" srcOrd="0" destOrd="0" presId="urn:microsoft.com/office/officeart/2005/8/layout/radial1"/>
    <dgm:cxn modelId="{F29D3FFB-E81C-C74A-8D42-2D8F217713A6}" type="presOf" srcId="{C3F1F145-14E6-403D-9E62-CA083AD9E63C}" destId="{85DCAA65-EFCA-4153-86A0-2946111EBBC9}" srcOrd="1" destOrd="0" presId="urn:microsoft.com/office/officeart/2005/8/layout/radial1"/>
    <dgm:cxn modelId="{577B88FD-20DA-4347-8AFA-5DAD885D3FB7}" type="presParOf" srcId="{860E5B97-7634-4FD2-B7CA-593E477A69A8}" destId="{60AF179C-6D78-468D-93AA-4050FC4550BE}" srcOrd="0" destOrd="0" presId="urn:microsoft.com/office/officeart/2005/8/layout/radial1"/>
    <dgm:cxn modelId="{A567BE47-16C1-6140-A331-F5A05666D9C0}" type="presParOf" srcId="{860E5B97-7634-4FD2-B7CA-593E477A69A8}" destId="{0DEA264E-BB55-498A-A620-FAFFC0F0D510}" srcOrd="1" destOrd="0" presId="urn:microsoft.com/office/officeart/2005/8/layout/radial1"/>
    <dgm:cxn modelId="{BBBAFFD9-88A8-E248-AE29-EA13F2C15B6E}" type="presParOf" srcId="{0DEA264E-BB55-498A-A620-FAFFC0F0D510}" destId="{90F67C12-30A5-4BA2-907B-5CD053EB36E2}" srcOrd="0" destOrd="0" presId="urn:microsoft.com/office/officeart/2005/8/layout/radial1"/>
    <dgm:cxn modelId="{B4C80960-749A-DF45-9301-54367AB3AD36}" type="presParOf" srcId="{860E5B97-7634-4FD2-B7CA-593E477A69A8}" destId="{6498D73C-3A74-4047-ADCB-63204AC84A46}" srcOrd="2" destOrd="0" presId="urn:microsoft.com/office/officeart/2005/8/layout/radial1"/>
    <dgm:cxn modelId="{6AE342E1-2253-934E-B6BC-2FDFF2CDCA36}" type="presParOf" srcId="{860E5B97-7634-4FD2-B7CA-593E477A69A8}" destId="{3DAEE13C-42D1-459E-85F6-A2517F775B05}" srcOrd="3" destOrd="0" presId="urn:microsoft.com/office/officeart/2005/8/layout/radial1"/>
    <dgm:cxn modelId="{BF8F79C1-3725-2E4C-9FD7-0BA31FEC0B50}" type="presParOf" srcId="{3DAEE13C-42D1-459E-85F6-A2517F775B05}" destId="{138E1BF8-56BD-4B26-A5D5-CB70B408ADEE}" srcOrd="0" destOrd="0" presId="urn:microsoft.com/office/officeart/2005/8/layout/radial1"/>
    <dgm:cxn modelId="{A40A4516-9204-424C-845F-1069B673E8E6}" type="presParOf" srcId="{860E5B97-7634-4FD2-B7CA-593E477A69A8}" destId="{134B5F18-EB99-441F-9378-7AA27D32A6FD}" srcOrd="4" destOrd="0" presId="urn:microsoft.com/office/officeart/2005/8/layout/radial1"/>
    <dgm:cxn modelId="{D62F59B7-6D9B-6743-A05A-91C3186360EE}" type="presParOf" srcId="{860E5B97-7634-4FD2-B7CA-593E477A69A8}" destId="{F2DA46B1-21E3-42CC-B11B-4490895D71FB}" srcOrd="5" destOrd="0" presId="urn:microsoft.com/office/officeart/2005/8/layout/radial1"/>
    <dgm:cxn modelId="{EB56BDF8-FD92-F547-8B74-93DF4F68F584}" type="presParOf" srcId="{F2DA46B1-21E3-42CC-B11B-4490895D71FB}" destId="{F45A0E14-6D20-47D6-9040-9A635F9BFE05}" srcOrd="0" destOrd="0" presId="urn:microsoft.com/office/officeart/2005/8/layout/radial1"/>
    <dgm:cxn modelId="{1B4929BB-B1A5-0D42-88A9-E110CFB549CC}" type="presParOf" srcId="{860E5B97-7634-4FD2-B7CA-593E477A69A8}" destId="{12AD0C59-0520-4E0F-A9D6-1A355A15DFD6}" srcOrd="6" destOrd="0" presId="urn:microsoft.com/office/officeart/2005/8/layout/radial1"/>
    <dgm:cxn modelId="{08B7E522-8B86-C14E-9D26-89E652EC107B}" type="presParOf" srcId="{860E5B97-7634-4FD2-B7CA-593E477A69A8}" destId="{2AC87B66-1342-4D4C-BEE9-3B7175C2C5CA}" srcOrd="7" destOrd="0" presId="urn:microsoft.com/office/officeart/2005/8/layout/radial1"/>
    <dgm:cxn modelId="{6DD995DA-7A37-744C-BC36-83C415FF0103}" type="presParOf" srcId="{2AC87B66-1342-4D4C-BEE9-3B7175C2C5CA}" destId="{85DCAA65-EFCA-4153-86A0-2946111EBBC9}" srcOrd="0" destOrd="0" presId="urn:microsoft.com/office/officeart/2005/8/layout/radial1"/>
    <dgm:cxn modelId="{1A5F2826-F95E-0049-8775-C24EC8124792}" type="presParOf" srcId="{860E5B97-7634-4FD2-B7CA-593E477A69A8}" destId="{01B0A20E-DC79-4BF6-B6EB-B983E8D51E55}" srcOrd="8" destOrd="0" presId="urn:microsoft.com/office/officeart/2005/8/layout/radial1"/>
    <dgm:cxn modelId="{BE5D3B32-68E4-804A-B9A4-F7CA1FA72DF4}" type="presParOf" srcId="{860E5B97-7634-4FD2-B7CA-593E477A69A8}" destId="{D4233EB2-1CFC-450E-AEEF-47D6197E3C23}" srcOrd="9" destOrd="0" presId="urn:microsoft.com/office/officeart/2005/8/layout/radial1"/>
    <dgm:cxn modelId="{A0BC5DF8-F42B-D148-A806-29557D83B342}" type="presParOf" srcId="{D4233EB2-1CFC-450E-AEEF-47D6197E3C23}" destId="{63CEDFB4-29CA-4D1F-B7A5-4BB321C8F640}" srcOrd="0" destOrd="0" presId="urn:microsoft.com/office/officeart/2005/8/layout/radial1"/>
    <dgm:cxn modelId="{C6BF61A8-C8F1-9A46-A704-EFA17D88A6E9}" type="presParOf" srcId="{860E5B97-7634-4FD2-B7CA-593E477A69A8}" destId="{80690879-0E23-489B-ABF7-7ADA97D6379D}" srcOrd="10" destOrd="0" presId="urn:microsoft.com/office/officeart/2005/8/layout/radial1"/>
    <dgm:cxn modelId="{BFD10FE8-0454-3746-89AE-A72FC11AE652}" type="presParOf" srcId="{860E5B97-7634-4FD2-B7CA-593E477A69A8}" destId="{B71CC394-C170-43BC-BF6B-7A1A9AEC66DD}" srcOrd="11" destOrd="0" presId="urn:microsoft.com/office/officeart/2005/8/layout/radial1"/>
    <dgm:cxn modelId="{67AA7BF3-D2C3-344F-AFC8-720EF9D6E459}" type="presParOf" srcId="{B71CC394-C170-43BC-BF6B-7A1A9AEC66DD}" destId="{A672837B-D79F-4340-9F43-BEA5EAE959FF}" srcOrd="0" destOrd="0" presId="urn:microsoft.com/office/officeart/2005/8/layout/radial1"/>
    <dgm:cxn modelId="{9A16C4F0-DF69-4B48-B0BD-5CBD20275A62}" type="presParOf" srcId="{860E5B97-7634-4FD2-B7CA-593E477A69A8}" destId="{09F01462-7534-4D9B-9076-E2A9DD7FF094}" srcOrd="12" destOrd="0" presId="urn:microsoft.com/office/officeart/2005/8/layout/radial1"/>
    <dgm:cxn modelId="{C6221030-8600-DA46-B3AD-58765B37BF3A}" type="presParOf" srcId="{860E5B97-7634-4FD2-B7CA-593E477A69A8}" destId="{2AFD588A-8CE9-4D1E-8C06-0394742B3E26}" srcOrd="13" destOrd="0" presId="urn:microsoft.com/office/officeart/2005/8/layout/radial1"/>
    <dgm:cxn modelId="{1A9395E6-E5C9-9440-B41F-25BC2FF7AC91}" type="presParOf" srcId="{2AFD588A-8CE9-4D1E-8C06-0394742B3E26}" destId="{9D8A7D6F-C870-49F8-93E4-F497352825DA}" srcOrd="0" destOrd="0" presId="urn:microsoft.com/office/officeart/2005/8/layout/radial1"/>
    <dgm:cxn modelId="{286ADEF9-A6EB-9A4D-85B0-7BF479390A41}" type="presParOf" srcId="{860E5B97-7634-4FD2-B7CA-593E477A69A8}" destId="{5176F011-05F0-4D33-BD8F-5F362AFB4940}" srcOrd="14"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89D9A-1D25-4AC2-8BED-E43DFF467DA2}">
      <dsp:nvSpPr>
        <dsp:cNvPr id="0" name=""/>
        <dsp:cNvSpPr/>
      </dsp:nvSpPr>
      <dsp:spPr>
        <a:xfrm>
          <a:off x="1567660" y="0"/>
          <a:ext cx="627064" cy="788991"/>
        </a:xfrm>
        <a:prstGeom prst="trapezoid">
          <a:avLst>
            <a:gd name="adj" fmla="val 50000"/>
          </a:avLst>
        </a:prstGeom>
        <a:solidFill>
          <a:schemeClr val="accent1">
            <a:lumMod val="5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Font typeface="Courier New" panose="02070309020205020404" pitchFamily="49" charset="0"/>
            <a:buNone/>
          </a:pPr>
          <a:endParaRPr lang="en-GB" sz="1400" kern="1200" dirty="0">
            <a:effectLst/>
            <a:latin typeface="+mn-lt"/>
            <a:ea typeface="Times New Roman" panose="02020603050405020304" pitchFamily="18" charset="0"/>
          </a:endParaRPr>
        </a:p>
        <a:p>
          <a:pPr marL="0" lvl="0" indent="0" algn="ctr" defTabSz="622300">
            <a:lnSpc>
              <a:spcPct val="90000"/>
            </a:lnSpc>
            <a:spcBef>
              <a:spcPct val="0"/>
            </a:spcBef>
            <a:spcAft>
              <a:spcPct val="35000"/>
            </a:spcAft>
            <a:buFont typeface="Courier New" panose="02070309020205020404" pitchFamily="49" charset="0"/>
            <a:buNone/>
          </a:pPr>
          <a:endParaRPr lang="en-GB" sz="1400" kern="1200" dirty="0">
            <a:effectLst/>
            <a:latin typeface="+mn-lt"/>
            <a:ea typeface="Times New Roman" panose="02020603050405020304" pitchFamily="18" charset="0"/>
          </a:endParaRPr>
        </a:p>
        <a:p>
          <a:pPr marL="0" lvl="0" indent="0" algn="ctr" defTabSz="622300">
            <a:lnSpc>
              <a:spcPct val="90000"/>
            </a:lnSpc>
            <a:spcBef>
              <a:spcPct val="0"/>
            </a:spcBef>
            <a:spcAft>
              <a:spcPct val="35000"/>
            </a:spcAft>
            <a:buFont typeface="Courier New" panose="02070309020205020404" pitchFamily="49" charset="0"/>
            <a:buNone/>
          </a:pPr>
          <a:r>
            <a:rPr lang="en-GB" sz="1400" kern="1200" dirty="0">
              <a:solidFill>
                <a:schemeClr val="bg1"/>
              </a:solidFill>
              <a:effectLst/>
              <a:latin typeface="+mn-lt"/>
              <a:ea typeface="Times New Roman" panose="02020603050405020304" pitchFamily="18" charset="0"/>
            </a:rPr>
            <a:t>Deaths</a:t>
          </a:r>
          <a:endParaRPr lang="en-GB" sz="1400" kern="1200" dirty="0">
            <a:solidFill>
              <a:schemeClr val="bg1"/>
            </a:solidFill>
            <a:latin typeface="+mn-lt"/>
          </a:endParaRPr>
        </a:p>
      </dsp:txBody>
      <dsp:txXfrm>
        <a:off x="1567660" y="0"/>
        <a:ext cx="627064" cy="788991"/>
      </dsp:txXfrm>
    </dsp:sp>
    <dsp:sp modelId="{EC9F244F-DE06-4F68-8B22-E7CA786165DC}">
      <dsp:nvSpPr>
        <dsp:cNvPr id="0" name=""/>
        <dsp:cNvSpPr/>
      </dsp:nvSpPr>
      <dsp:spPr>
        <a:xfrm>
          <a:off x="1254128" y="788991"/>
          <a:ext cx="1254128" cy="788991"/>
        </a:xfrm>
        <a:prstGeom prst="trapezoid">
          <a:avLst>
            <a:gd name="adj" fmla="val 39738"/>
          </a:avLst>
        </a:prstGeom>
        <a:solidFill>
          <a:schemeClr val="accent1">
            <a:lumMod val="7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chemeClr val="bg1"/>
              </a:solidFill>
              <a:effectLst/>
              <a:latin typeface="+mn-lt"/>
              <a:ea typeface="Times New Roman" panose="02020603050405020304" pitchFamily="18" charset="0"/>
            </a:rPr>
            <a:t>Severe </a:t>
          </a:r>
          <a:br>
            <a:rPr lang="en-GB" sz="1400" kern="1200" dirty="0">
              <a:solidFill>
                <a:schemeClr val="bg1"/>
              </a:solidFill>
              <a:effectLst/>
              <a:latin typeface="+mn-lt"/>
              <a:ea typeface="Times New Roman" panose="02020603050405020304" pitchFamily="18" charset="0"/>
            </a:rPr>
          </a:br>
          <a:r>
            <a:rPr lang="en-GB" sz="1400" kern="1200" dirty="0">
              <a:solidFill>
                <a:schemeClr val="bg1"/>
              </a:solidFill>
              <a:effectLst/>
              <a:latin typeface="+mn-lt"/>
              <a:ea typeface="Times New Roman" panose="02020603050405020304" pitchFamily="18" charset="0"/>
            </a:rPr>
            <a:t>in intensive care</a:t>
          </a:r>
        </a:p>
      </dsp:txBody>
      <dsp:txXfrm>
        <a:off x="1473600" y="788991"/>
        <a:ext cx="815183" cy="788991"/>
      </dsp:txXfrm>
    </dsp:sp>
    <dsp:sp modelId="{FF8B835C-3ED5-43F9-A64A-41EE3CCD9321}">
      <dsp:nvSpPr>
        <dsp:cNvPr id="0" name=""/>
        <dsp:cNvSpPr/>
      </dsp:nvSpPr>
      <dsp:spPr>
        <a:xfrm>
          <a:off x="940596" y="1577982"/>
          <a:ext cx="1881192" cy="788991"/>
        </a:xfrm>
        <a:prstGeom prst="trapezoid">
          <a:avLst>
            <a:gd name="adj" fmla="val 39738"/>
          </a:avLst>
        </a:prstGeom>
        <a:solidFill>
          <a:srgbClr val="7915FF"/>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solidFill>
                <a:schemeClr val="bg1"/>
              </a:solidFill>
              <a:effectLst/>
              <a:latin typeface="+mn-lt"/>
              <a:ea typeface="Times New Roman" panose="02020603050405020304" pitchFamily="18" charset="0"/>
            </a:rPr>
            <a:t>Severe hospitalised</a:t>
          </a:r>
        </a:p>
      </dsp:txBody>
      <dsp:txXfrm>
        <a:off x="1269804" y="1577982"/>
        <a:ext cx="1222775" cy="788991"/>
      </dsp:txXfrm>
    </dsp:sp>
    <dsp:sp modelId="{CDAF5001-26A7-4D71-9269-BC7109C92D4F}">
      <dsp:nvSpPr>
        <dsp:cNvPr id="0" name=""/>
        <dsp:cNvSpPr/>
      </dsp:nvSpPr>
      <dsp:spPr>
        <a:xfrm>
          <a:off x="627064" y="2366973"/>
          <a:ext cx="2508256" cy="788991"/>
        </a:xfrm>
        <a:prstGeom prst="trapezoid">
          <a:avLst>
            <a:gd name="adj" fmla="val 39738"/>
          </a:avLst>
        </a:prstGeom>
        <a:solidFill>
          <a:schemeClr val="accent1">
            <a:lumMod val="60000"/>
            <a:lumOff val="4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effectLst/>
              <a:latin typeface="+mn-lt"/>
              <a:ea typeface="Times New Roman" panose="02020603050405020304" pitchFamily="18" charset="0"/>
            </a:rPr>
            <a:t>Symptomatic, ambulatory</a:t>
          </a:r>
        </a:p>
      </dsp:txBody>
      <dsp:txXfrm>
        <a:off x="1066009" y="2366973"/>
        <a:ext cx="1630366" cy="788991"/>
      </dsp:txXfrm>
    </dsp:sp>
    <dsp:sp modelId="{0445763C-E254-4205-B15B-D5D479FB2FB1}">
      <dsp:nvSpPr>
        <dsp:cNvPr id="0" name=""/>
        <dsp:cNvSpPr/>
      </dsp:nvSpPr>
      <dsp:spPr>
        <a:xfrm>
          <a:off x="313532" y="3155964"/>
          <a:ext cx="3135320" cy="788991"/>
        </a:xfrm>
        <a:prstGeom prst="trapezoid">
          <a:avLst>
            <a:gd name="adj" fmla="val 39738"/>
          </a:avLst>
        </a:prstGeom>
        <a:solidFill>
          <a:schemeClr val="accent1">
            <a:lumMod val="40000"/>
            <a:lumOff val="6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dirty="0" err="1">
              <a:effectLst/>
              <a:latin typeface="+mn-lt"/>
              <a:ea typeface="Times New Roman" panose="02020603050405020304" pitchFamily="18" charset="0"/>
            </a:rPr>
            <a:t>Paucisymptomatic</a:t>
          </a:r>
          <a:endParaRPr lang="en-GB" sz="1400" kern="1200" dirty="0">
            <a:effectLst/>
            <a:latin typeface="+mn-lt"/>
            <a:ea typeface="Times New Roman" panose="02020603050405020304" pitchFamily="18" charset="0"/>
          </a:endParaRPr>
        </a:p>
      </dsp:txBody>
      <dsp:txXfrm>
        <a:off x="862213" y="3155964"/>
        <a:ext cx="2037958" cy="788991"/>
      </dsp:txXfrm>
    </dsp:sp>
    <dsp:sp modelId="{AB5E4FCE-E664-4D2D-9341-304EAB349721}">
      <dsp:nvSpPr>
        <dsp:cNvPr id="0" name=""/>
        <dsp:cNvSpPr/>
      </dsp:nvSpPr>
      <dsp:spPr>
        <a:xfrm>
          <a:off x="0" y="3944955"/>
          <a:ext cx="3762385" cy="788991"/>
        </a:xfrm>
        <a:prstGeom prst="trapezoid">
          <a:avLst>
            <a:gd name="adj" fmla="val 39738"/>
          </a:avLst>
        </a:prstGeom>
        <a:solidFill>
          <a:schemeClr val="accent1">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effectLst/>
              <a:latin typeface="+mn-lt"/>
              <a:ea typeface="Times New Roman" panose="02020603050405020304" pitchFamily="18" charset="0"/>
            </a:rPr>
            <a:t>Asymptomatic</a:t>
          </a:r>
        </a:p>
      </dsp:txBody>
      <dsp:txXfrm>
        <a:off x="658417" y="3944955"/>
        <a:ext cx="2445550" cy="7889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89D9A-1D25-4AC2-8BED-E43DFF467DA2}">
      <dsp:nvSpPr>
        <dsp:cNvPr id="0" name=""/>
        <dsp:cNvSpPr/>
      </dsp:nvSpPr>
      <dsp:spPr>
        <a:xfrm>
          <a:off x="2630521" y="0"/>
          <a:ext cx="387949" cy="118376"/>
        </a:xfrm>
        <a:prstGeom prst="trapezoid">
          <a:avLst>
            <a:gd name="adj" fmla="val 163863"/>
          </a:avLst>
        </a:prstGeom>
        <a:solidFill>
          <a:schemeClr val="accent1">
            <a:lumMod val="5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Font typeface="Courier New" panose="02070309020205020404" pitchFamily="49" charset="0"/>
            <a:buNone/>
          </a:pPr>
          <a:endParaRPr lang="en-GB" sz="1400" kern="1200" dirty="0">
            <a:solidFill>
              <a:schemeClr val="bg1"/>
            </a:solidFill>
            <a:latin typeface="+mn-lt"/>
          </a:endParaRPr>
        </a:p>
      </dsp:txBody>
      <dsp:txXfrm>
        <a:off x="2630521" y="0"/>
        <a:ext cx="387949" cy="118376"/>
      </dsp:txXfrm>
    </dsp:sp>
    <dsp:sp modelId="{EC9F244F-DE06-4F68-8B22-E7CA786165DC}">
      <dsp:nvSpPr>
        <dsp:cNvPr id="0" name=""/>
        <dsp:cNvSpPr/>
      </dsp:nvSpPr>
      <dsp:spPr>
        <a:xfrm>
          <a:off x="2444853" y="118376"/>
          <a:ext cx="759285" cy="113307"/>
        </a:xfrm>
        <a:prstGeom prst="trapezoid">
          <a:avLst>
            <a:gd name="adj" fmla="val 163863"/>
          </a:avLst>
        </a:prstGeom>
        <a:solidFill>
          <a:schemeClr val="accent1">
            <a:lumMod val="7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dirty="0">
            <a:solidFill>
              <a:schemeClr val="bg1"/>
            </a:solidFill>
            <a:effectLst/>
            <a:latin typeface="+mn-lt"/>
            <a:ea typeface="Times New Roman" panose="02020603050405020304" pitchFamily="18" charset="0"/>
          </a:endParaRPr>
        </a:p>
      </dsp:txBody>
      <dsp:txXfrm>
        <a:off x="2577728" y="118376"/>
        <a:ext cx="493535" cy="113307"/>
      </dsp:txXfrm>
    </dsp:sp>
    <dsp:sp modelId="{FF8B835C-3ED5-43F9-A64A-41EE3CCD9321}">
      <dsp:nvSpPr>
        <dsp:cNvPr id="0" name=""/>
        <dsp:cNvSpPr/>
      </dsp:nvSpPr>
      <dsp:spPr>
        <a:xfrm>
          <a:off x="2289703" y="231683"/>
          <a:ext cx="1069585" cy="94683"/>
        </a:xfrm>
        <a:prstGeom prst="trapezoid">
          <a:avLst>
            <a:gd name="adj" fmla="val 163863"/>
          </a:avLst>
        </a:prstGeom>
        <a:solidFill>
          <a:srgbClr val="7915FF"/>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dirty="0">
            <a:solidFill>
              <a:schemeClr val="bg1"/>
            </a:solidFill>
            <a:effectLst/>
            <a:latin typeface="+mn-lt"/>
            <a:ea typeface="Times New Roman" panose="02020603050405020304" pitchFamily="18" charset="0"/>
          </a:endParaRPr>
        </a:p>
      </dsp:txBody>
      <dsp:txXfrm>
        <a:off x="2476880" y="231683"/>
        <a:ext cx="695230" cy="94683"/>
      </dsp:txXfrm>
    </dsp:sp>
    <dsp:sp modelId="{0445763C-E254-4205-B15B-D5D479FB2FB1}">
      <dsp:nvSpPr>
        <dsp:cNvPr id="0" name=""/>
        <dsp:cNvSpPr/>
      </dsp:nvSpPr>
      <dsp:spPr>
        <a:xfrm>
          <a:off x="1466450" y="326366"/>
          <a:ext cx="2716090" cy="502403"/>
        </a:xfrm>
        <a:prstGeom prst="trapezoid">
          <a:avLst>
            <a:gd name="adj" fmla="val 163863"/>
          </a:avLst>
        </a:prstGeom>
        <a:solidFill>
          <a:schemeClr val="accent1">
            <a:lumMod val="40000"/>
            <a:lumOff val="6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dirty="0" err="1">
              <a:effectLst/>
              <a:latin typeface="+mn-lt"/>
              <a:ea typeface="Times New Roman" panose="02020603050405020304" pitchFamily="18" charset="0"/>
            </a:rPr>
            <a:t>Paucisymptomatic</a:t>
          </a:r>
          <a:endParaRPr lang="en-GB" sz="1400" kern="1200" dirty="0">
            <a:effectLst/>
            <a:latin typeface="+mn-lt"/>
            <a:ea typeface="Times New Roman" panose="02020603050405020304" pitchFamily="18" charset="0"/>
          </a:endParaRPr>
        </a:p>
      </dsp:txBody>
      <dsp:txXfrm>
        <a:off x="1941766" y="326366"/>
        <a:ext cx="1765458" cy="502403"/>
      </dsp:txXfrm>
    </dsp:sp>
    <dsp:sp modelId="{AB5E4FCE-E664-4D2D-9341-304EAB349721}">
      <dsp:nvSpPr>
        <dsp:cNvPr id="0" name=""/>
        <dsp:cNvSpPr/>
      </dsp:nvSpPr>
      <dsp:spPr>
        <a:xfrm>
          <a:off x="0" y="828770"/>
          <a:ext cx="5648992" cy="894926"/>
        </a:xfrm>
        <a:prstGeom prst="trapezoid">
          <a:avLst>
            <a:gd name="adj" fmla="val 163863"/>
          </a:avLst>
        </a:prstGeom>
        <a:solidFill>
          <a:schemeClr val="accent1">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effectLst/>
              <a:latin typeface="+mn-lt"/>
              <a:ea typeface="Times New Roman" panose="02020603050405020304" pitchFamily="18" charset="0"/>
            </a:rPr>
            <a:t>Asymptomatic</a:t>
          </a:r>
        </a:p>
      </dsp:txBody>
      <dsp:txXfrm>
        <a:off x="988573" y="828770"/>
        <a:ext cx="3671844" cy="8949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89D9A-1D25-4AC2-8BED-E43DFF467DA2}">
      <dsp:nvSpPr>
        <dsp:cNvPr id="0" name=""/>
        <dsp:cNvSpPr/>
      </dsp:nvSpPr>
      <dsp:spPr>
        <a:xfrm>
          <a:off x="2630521" y="0"/>
          <a:ext cx="387949" cy="118376"/>
        </a:xfrm>
        <a:prstGeom prst="trapezoid">
          <a:avLst>
            <a:gd name="adj" fmla="val 163863"/>
          </a:avLst>
        </a:prstGeom>
        <a:solidFill>
          <a:schemeClr val="accent1">
            <a:lumMod val="5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Font typeface="Courier New" panose="02070309020205020404" pitchFamily="49" charset="0"/>
            <a:buNone/>
          </a:pPr>
          <a:endParaRPr lang="en-GB" sz="1400" kern="1200" dirty="0">
            <a:solidFill>
              <a:schemeClr val="bg1"/>
            </a:solidFill>
            <a:latin typeface="+mn-lt"/>
          </a:endParaRPr>
        </a:p>
      </dsp:txBody>
      <dsp:txXfrm>
        <a:off x="2630521" y="0"/>
        <a:ext cx="387949" cy="118376"/>
      </dsp:txXfrm>
    </dsp:sp>
    <dsp:sp modelId="{EC9F244F-DE06-4F68-8B22-E7CA786165DC}">
      <dsp:nvSpPr>
        <dsp:cNvPr id="0" name=""/>
        <dsp:cNvSpPr/>
      </dsp:nvSpPr>
      <dsp:spPr>
        <a:xfrm>
          <a:off x="2444853" y="118376"/>
          <a:ext cx="759285" cy="113307"/>
        </a:xfrm>
        <a:prstGeom prst="trapezoid">
          <a:avLst>
            <a:gd name="adj" fmla="val 163863"/>
          </a:avLst>
        </a:prstGeom>
        <a:solidFill>
          <a:schemeClr val="accent1">
            <a:lumMod val="7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dirty="0">
            <a:solidFill>
              <a:schemeClr val="bg1"/>
            </a:solidFill>
            <a:effectLst/>
            <a:latin typeface="+mn-lt"/>
            <a:ea typeface="Times New Roman" panose="02020603050405020304" pitchFamily="18" charset="0"/>
          </a:endParaRPr>
        </a:p>
      </dsp:txBody>
      <dsp:txXfrm>
        <a:off x="2577728" y="118376"/>
        <a:ext cx="493535" cy="113307"/>
      </dsp:txXfrm>
    </dsp:sp>
    <dsp:sp modelId="{FF8B835C-3ED5-43F9-A64A-41EE3CCD9321}">
      <dsp:nvSpPr>
        <dsp:cNvPr id="0" name=""/>
        <dsp:cNvSpPr/>
      </dsp:nvSpPr>
      <dsp:spPr>
        <a:xfrm>
          <a:off x="2289703" y="231683"/>
          <a:ext cx="1069585" cy="94683"/>
        </a:xfrm>
        <a:prstGeom prst="trapezoid">
          <a:avLst>
            <a:gd name="adj" fmla="val 163863"/>
          </a:avLst>
        </a:prstGeom>
        <a:solidFill>
          <a:srgbClr val="7915FF"/>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dirty="0">
            <a:solidFill>
              <a:schemeClr val="bg1"/>
            </a:solidFill>
            <a:effectLst/>
            <a:latin typeface="+mn-lt"/>
            <a:ea typeface="Times New Roman" panose="02020603050405020304" pitchFamily="18" charset="0"/>
          </a:endParaRPr>
        </a:p>
      </dsp:txBody>
      <dsp:txXfrm>
        <a:off x="2476880" y="231683"/>
        <a:ext cx="695230" cy="94683"/>
      </dsp:txXfrm>
    </dsp:sp>
    <dsp:sp modelId="{0445763C-E254-4205-B15B-D5D479FB2FB1}">
      <dsp:nvSpPr>
        <dsp:cNvPr id="0" name=""/>
        <dsp:cNvSpPr/>
      </dsp:nvSpPr>
      <dsp:spPr>
        <a:xfrm>
          <a:off x="1466450" y="326366"/>
          <a:ext cx="2716090" cy="502403"/>
        </a:xfrm>
        <a:prstGeom prst="trapezoid">
          <a:avLst>
            <a:gd name="adj" fmla="val 163863"/>
          </a:avLst>
        </a:prstGeom>
        <a:solidFill>
          <a:schemeClr val="accent1">
            <a:lumMod val="40000"/>
            <a:lumOff val="6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dirty="0" err="1">
              <a:effectLst/>
              <a:latin typeface="+mn-lt"/>
              <a:ea typeface="Times New Roman" panose="02020603050405020304" pitchFamily="18" charset="0"/>
            </a:rPr>
            <a:t>Paucisymptomatic</a:t>
          </a:r>
          <a:endParaRPr lang="en-GB" sz="1400" kern="1200" dirty="0">
            <a:effectLst/>
            <a:latin typeface="+mn-lt"/>
            <a:ea typeface="Times New Roman" panose="02020603050405020304" pitchFamily="18" charset="0"/>
          </a:endParaRPr>
        </a:p>
      </dsp:txBody>
      <dsp:txXfrm>
        <a:off x="1941766" y="326366"/>
        <a:ext cx="1765458" cy="502403"/>
      </dsp:txXfrm>
    </dsp:sp>
    <dsp:sp modelId="{AB5E4FCE-E664-4D2D-9341-304EAB349721}">
      <dsp:nvSpPr>
        <dsp:cNvPr id="0" name=""/>
        <dsp:cNvSpPr/>
      </dsp:nvSpPr>
      <dsp:spPr>
        <a:xfrm>
          <a:off x="0" y="817883"/>
          <a:ext cx="5648992" cy="894926"/>
        </a:xfrm>
        <a:prstGeom prst="trapezoid">
          <a:avLst>
            <a:gd name="adj" fmla="val 163863"/>
          </a:avLst>
        </a:prstGeom>
        <a:solidFill>
          <a:schemeClr val="accent1">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kern="1200">
              <a:effectLst/>
              <a:latin typeface="+mn-lt"/>
              <a:ea typeface="Times New Roman" panose="02020603050405020304" pitchFamily="18" charset="0"/>
            </a:rPr>
            <a:t>Asymptomatic</a:t>
          </a:r>
        </a:p>
      </dsp:txBody>
      <dsp:txXfrm>
        <a:off x="988573" y="817883"/>
        <a:ext cx="3671844" cy="8949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AF179C-6D78-468D-93AA-4050FC4550BE}">
      <dsp:nvSpPr>
        <dsp:cNvPr id="0" name=""/>
        <dsp:cNvSpPr/>
      </dsp:nvSpPr>
      <dsp:spPr>
        <a:xfrm>
          <a:off x="4321298" y="1776489"/>
          <a:ext cx="1855387" cy="1170768"/>
        </a:xfrm>
        <a:prstGeom prst="ellipse">
          <a:avLst/>
        </a:prstGeom>
        <a:solidFill>
          <a:schemeClr val="accent3"/>
        </a:solidFill>
        <a:ln w="19050" cap="rnd"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fr-FR" sz="2000" kern="1200" noProof="0" dirty="0"/>
            <a:t>Comparés aux adultes</a:t>
          </a:r>
        </a:p>
      </dsp:txBody>
      <dsp:txXfrm>
        <a:off x="4593013" y="1947944"/>
        <a:ext cx="1311957" cy="827858"/>
      </dsp:txXfrm>
    </dsp:sp>
    <dsp:sp modelId="{0DEA264E-BB55-498A-A620-FAFFC0F0D510}">
      <dsp:nvSpPr>
        <dsp:cNvPr id="0" name=""/>
        <dsp:cNvSpPr/>
      </dsp:nvSpPr>
      <dsp:spPr>
        <a:xfrm rot="16154651">
          <a:off x="4934367" y="1463535"/>
          <a:ext cx="605813" cy="20187"/>
        </a:xfrm>
        <a:custGeom>
          <a:avLst/>
          <a:gdLst/>
          <a:ahLst/>
          <a:cxnLst/>
          <a:rect l="0" t="0" r="0" b="0"/>
          <a:pathLst>
            <a:path>
              <a:moveTo>
                <a:pt x="0" y="10093"/>
              </a:moveTo>
              <a:lnTo>
                <a:pt x="605813" y="1009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noProof="0" dirty="0"/>
        </a:p>
      </dsp:txBody>
      <dsp:txXfrm rot="10800000">
        <a:off x="5222129" y="1458484"/>
        <a:ext cx="30290" cy="30290"/>
      </dsp:txXfrm>
    </dsp:sp>
    <dsp:sp modelId="{6498D73C-3A74-4047-ADCB-63204AC84A46}">
      <dsp:nvSpPr>
        <dsp:cNvPr id="0" name=""/>
        <dsp:cNvSpPr/>
      </dsp:nvSpPr>
      <dsp:spPr>
        <a:xfrm>
          <a:off x="4277748" y="0"/>
          <a:ext cx="1895615" cy="1170768"/>
        </a:xfrm>
        <a:prstGeom prst="ellipse">
          <a:avLst/>
        </a:prstGeom>
        <a:solidFill>
          <a:schemeClr val="accent1">
            <a:lumMod val="20000"/>
            <a:lumOff val="80000"/>
          </a:schemeClr>
        </a:solidFill>
        <a:ln w="28575" cap="rnd"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tx1">
                  <a:lumMod val="65000"/>
                  <a:lumOff val="35000"/>
                </a:schemeClr>
              </a:solidFill>
            </a:rPr>
            <a:t>Réduction de l’exposition au SARS-CoV-2 </a:t>
          </a:r>
          <a:r>
            <a:rPr lang="fr-FR" sz="1400" kern="1200" baseline="30000" noProof="0" dirty="0">
              <a:solidFill>
                <a:schemeClr val="tx1">
                  <a:lumMod val="65000"/>
                  <a:lumOff val="35000"/>
                </a:schemeClr>
              </a:solidFill>
            </a:rPr>
            <a:t>1</a:t>
          </a:r>
        </a:p>
      </dsp:txBody>
      <dsp:txXfrm>
        <a:off x="4555354" y="171455"/>
        <a:ext cx="1340403" cy="827858"/>
      </dsp:txXfrm>
    </dsp:sp>
    <dsp:sp modelId="{3DAEE13C-42D1-459E-85F6-A2517F775B05}">
      <dsp:nvSpPr>
        <dsp:cNvPr id="0" name=""/>
        <dsp:cNvSpPr/>
      </dsp:nvSpPr>
      <dsp:spPr>
        <a:xfrm rot="19745878">
          <a:off x="5860949" y="1727826"/>
          <a:ext cx="861018" cy="20187"/>
        </a:xfrm>
        <a:custGeom>
          <a:avLst/>
          <a:gdLst/>
          <a:ahLst/>
          <a:cxnLst/>
          <a:rect l="0" t="0" r="0" b="0"/>
          <a:pathLst>
            <a:path>
              <a:moveTo>
                <a:pt x="0" y="10093"/>
              </a:moveTo>
              <a:lnTo>
                <a:pt x="861018" y="1009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noProof="0" dirty="0"/>
        </a:p>
      </dsp:txBody>
      <dsp:txXfrm>
        <a:off x="6269933" y="1716395"/>
        <a:ext cx="43050" cy="43050"/>
      </dsp:txXfrm>
    </dsp:sp>
    <dsp:sp modelId="{134B5F18-EB99-441F-9378-7AA27D32A6FD}">
      <dsp:nvSpPr>
        <dsp:cNvPr id="0" name=""/>
        <dsp:cNvSpPr/>
      </dsp:nvSpPr>
      <dsp:spPr>
        <a:xfrm>
          <a:off x="6367314" y="536138"/>
          <a:ext cx="1952982" cy="1143829"/>
        </a:xfrm>
        <a:prstGeom prst="ellipse">
          <a:avLst/>
        </a:prstGeom>
        <a:solidFill>
          <a:schemeClr val="accent1">
            <a:lumMod val="20000"/>
            <a:lumOff val="80000"/>
          </a:schemeClr>
        </a:solidFill>
        <a:ln w="28575" cap="rnd"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1300" kern="1200" noProof="0" dirty="0">
              <a:solidFill>
                <a:schemeClr val="tx1">
                  <a:lumMod val="65000"/>
                  <a:lumOff val="35000"/>
                </a:schemeClr>
              </a:solidFill>
            </a:rPr>
            <a:t>Réduction de  l’expression de    l’ ACE2 </a:t>
          </a:r>
          <a:r>
            <a:rPr lang="fr-FR" sz="1300" kern="1200" baseline="30000" noProof="0" dirty="0">
              <a:solidFill>
                <a:schemeClr val="tx1">
                  <a:lumMod val="65000"/>
                  <a:lumOff val="35000"/>
                </a:schemeClr>
              </a:solidFill>
            </a:rPr>
            <a:t>2</a:t>
          </a:r>
        </a:p>
      </dsp:txBody>
      <dsp:txXfrm>
        <a:off x="6653322" y="703648"/>
        <a:ext cx="1380966" cy="808809"/>
      </dsp:txXfrm>
    </dsp:sp>
    <dsp:sp modelId="{F2DA46B1-21E3-42CC-B11B-4490895D71FB}">
      <dsp:nvSpPr>
        <dsp:cNvPr id="0" name=""/>
        <dsp:cNvSpPr/>
      </dsp:nvSpPr>
      <dsp:spPr>
        <a:xfrm rot="330131">
          <a:off x="6164818" y="2466004"/>
          <a:ext cx="539924" cy="20187"/>
        </a:xfrm>
        <a:custGeom>
          <a:avLst/>
          <a:gdLst/>
          <a:ahLst/>
          <a:cxnLst/>
          <a:rect l="0" t="0" r="0" b="0"/>
          <a:pathLst>
            <a:path>
              <a:moveTo>
                <a:pt x="0" y="10093"/>
              </a:moveTo>
              <a:lnTo>
                <a:pt x="539924" y="1009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noProof="0" dirty="0"/>
        </a:p>
      </dsp:txBody>
      <dsp:txXfrm>
        <a:off x="6421282" y="2462600"/>
        <a:ext cx="26996" cy="26996"/>
      </dsp:txXfrm>
    </dsp:sp>
    <dsp:sp modelId="{12AD0C59-0520-4E0F-A9D6-1A355A15DFD6}">
      <dsp:nvSpPr>
        <dsp:cNvPr id="0" name=""/>
        <dsp:cNvSpPr/>
      </dsp:nvSpPr>
      <dsp:spPr>
        <a:xfrm>
          <a:off x="6692177" y="2006808"/>
          <a:ext cx="1895615" cy="1170768"/>
        </a:xfrm>
        <a:prstGeom prst="ellipse">
          <a:avLst/>
        </a:prstGeom>
        <a:solidFill>
          <a:schemeClr val="accent1">
            <a:lumMod val="20000"/>
            <a:lumOff val="80000"/>
          </a:schemeClr>
        </a:solidFill>
        <a:ln w="28575" cap="rnd"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tx1">
                  <a:lumMod val="65000"/>
                  <a:lumOff val="35000"/>
                </a:schemeClr>
              </a:solidFill>
            </a:rPr>
            <a:t>Meilleure</a:t>
          </a:r>
          <a:r>
            <a:rPr lang="fr-FR" sz="1400" kern="1200" baseline="0" noProof="0" dirty="0">
              <a:solidFill>
                <a:schemeClr val="tx1">
                  <a:lumMod val="65000"/>
                  <a:lumOff val="35000"/>
                </a:schemeClr>
              </a:solidFill>
            </a:rPr>
            <a:t> immunité “innée” entrainée</a:t>
          </a:r>
          <a:endParaRPr lang="fr-FR" sz="1400" kern="1200" noProof="0" dirty="0">
            <a:solidFill>
              <a:schemeClr val="tx1">
                <a:lumMod val="65000"/>
                <a:lumOff val="35000"/>
              </a:schemeClr>
            </a:solidFill>
          </a:endParaRPr>
        </a:p>
      </dsp:txBody>
      <dsp:txXfrm>
        <a:off x="6969783" y="2178263"/>
        <a:ext cx="1340403" cy="827858"/>
      </dsp:txXfrm>
    </dsp:sp>
    <dsp:sp modelId="{2AC87B66-1342-4D4C-BEE9-3B7175C2C5CA}">
      <dsp:nvSpPr>
        <dsp:cNvPr id="0" name=""/>
        <dsp:cNvSpPr/>
      </dsp:nvSpPr>
      <dsp:spPr>
        <a:xfrm rot="2920268">
          <a:off x="5599196" y="3084590"/>
          <a:ext cx="588478" cy="20187"/>
        </a:xfrm>
        <a:custGeom>
          <a:avLst/>
          <a:gdLst/>
          <a:ahLst/>
          <a:cxnLst/>
          <a:rect l="0" t="0" r="0" b="0"/>
          <a:pathLst>
            <a:path>
              <a:moveTo>
                <a:pt x="0" y="10093"/>
              </a:moveTo>
              <a:lnTo>
                <a:pt x="588478" y="1009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noProof="0" dirty="0"/>
        </a:p>
      </dsp:txBody>
      <dsp:txXfrm>
        <a:off x="5878724" y="3079972"/>
        <a:ext cx="29423" cy="29423"/>
      </dsp:txXfrm>
    </dsp:sp>
    <dsp:sp modelId="{01B0A20E-DC79-4BF6-B6EB-B983E8D51E55}">
      <dsp:nvSpPr>
        <dsp:cNvPr id="0" name=""/>
        <dsp:cNvSpPr/>
      </dsp:nvSpPr>
      <dsp:spPr>
        <a:xfrm>
          <a:off x="5592668" y="3244609"/>
          <a:ext cx="1894819" cy="1170768"/>
        </a:xfrm>
        <a:prstGeom prst="ellipse">
          <a:avLst/>
        </a:prstGeom>
        <a:solidFill>
          <a:schemeClr val="accent1">
            <a:lumMod val="20000"/>
            <a:lumOff val="80000"/>
          </a:schemeClr>
        </a:solidFill>
        <a:ln w="28575" cap="rnd"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tx1">
                  <a:lumMod val="65000"/>
                  <a:lumOff val="35000"/>
                </a:schemeClr>
              </a:solidFill>
            </a:rPr>
            <a:t>Contrôle  plus rapide de l’infection</a:t>
          </a:r>
          <a:endParaRPr lang="fr-FR" sz="1400" kern="1200" baseline="30000" noProof="0" dirty="0">
            <a:solidFill>
              <a:schemeClr val="tx1">
                <a:lumMod val="65000"/>
                <a:lumOff val="35000"/>
              </a:schemeClr>
            </a:solidFill>
          </a:endParaRPr>
        </a:p>
      </dsp:txBody>
      <dsp:txXfrm>
        <a:off x="5870158" y="3416064"/>
        <a:ext cx="1339839" cy="827858"/>
      </dsp:txXfrm>
    </dsp:sp>
    <dsp:sp modelId="{D4233EB2-1CFC-450E-AEEF-47D6197E3C23}">
      <dsp:nvSpPr>
        <dsp:cNvPr id="0" name=""/>
        <dsp:cNvSpPr/>
      </dsp:nvSpPr>
      <dsp:spPr>
        <a:xfrm rot="7347245">
          <a:off x="4503025" y="3114971"/>
          <a:ext cx="521239" cy="20187"/>
        </a:xfrm>
        <a:custGeom>
          <a:avLst/>
          <a:gdLst/>
          <a:ahLst/>
          <a:cxnLst/>
          <a:rect l="0" t="0" r="0" b="0"/>
          <a:pathLst>
            <a:path>
              <a:moveTo>
                <a:pt x="0" y="10093"/>
              </a:moveTo>
              <a:lnTo>
                <a:pt x="521239" y="1009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noProof="0" dirty="0"/>
        </a:p>
      </dsp:txBody>
      <dsp:txXfrm rot="10800000">
        <a:off x="4750614" y="3112034"/>
        <a:ext cx="26061" cy="26061"/>
      </dsp:txXfrm>
    </dsp:sp>
    <dsp:sp modelId="{80690879-0E23-489B-ABF7-7ADA97D6379D}">
      <dsp:nvSpPr>
        <dsp:cNvPr id="0" name=""/>
        <dsp:cNvSpPr/>
      </dsp:nvSpPr>
      <dsp:spPr>
        <a:xfrm>
          <a:off x="3329480" y="3304460"/>
          <a:ext cx="1895615" cy="1170768"/>
        </a:xfrm>
        <a:prstGeom prst="ellipse">
          <a:avLst/>
        </a:prstGeom>
        <a:solidFill>
          <a:schemeClr val="accent1">
            <a:lumMod val="20000"/>
            <a:lumOff val="80000"/>
          </a:schemeClr>
        </a:solidFill>
        <a:ln w="28575" cap="rnd"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tx1">
                  <a:lumMod val="65000"/>
                  <a:lumOff val="35000"/>
                </a:schemeClr>
              </a:solidFill>
            </a:rPr>
            <a:t>Réduction des réactions immuno-pathologiques</a:t>
          </a:r>
          <a:r>
            <a:rPr lang="fr-FR" sz="1400" kern="1200" baseline="30000" noProof="0" dirty="0">
              <a:solidFill>
                <a:schemeClr val="tx1">
                  <a:lumMod val="65000"/>
                  <a:lumOff val="35000"/>
                </a:schemeClr>
              </a:solidFill>
            </a:rPr>
            <a:t>1</a:t>
          </a:r>
        </a:p>
      </dsp:txBody>
      <dsp:txXfrm>
        <a:off x="3607086" y="3475915"/>
        <a:ext cx="1340403" cy="827858"/>
      </dsp:txXfrm>
    </dsp:sp>
    <dsp:sp modelId="{B71CC394-C170-43BC-BF6B-7A1A9AEC66DD}">
      <dsp:nvSpPr>
        <dsp:cNvPr id="0" name=""/>
        <dsp:cNvSpPr/>
      </dsp:nvSpPr>
      <dsp:spPr>
        <a:xfrm rot="10219687">
          <a:off x="3903212" y="2542503"/>
          <a:ext cx="453399" cy="20187"/>
        </a:xfrm>
        <a:custGeom>
          <a:avLst/>
          <a:gdLst/>
          <a:ahLst/>
          <a:cxnLst/>
          <a:rect l="0" t="0" r="0" b="0"/>
          <a:pathLst>
            <a:path>
              <a:moveTo>
                <a:pt x="0" y="10093"/>
              </a:moveTo>
              <a:lnTo>
                <a:pt x="453399" y="1009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noProof="0" dirty="0"/>
        </a:p>
      </dsp:txBody>
      <dsp:txXfrm rot="10800000">
        <a:off x="4118577" y="2541262"/>
        <a:ext cx="22669" cy="22669"/>
      </dsp:txXfrm>
    </dsp:sp>
    <dsp:sp modelId="{09F01462-7534-4D9B-9076-E2A9DD7FF094}">
      <dsp:nvSpPr>
        <dsp:cNvPr id="0" name=""/>
        <dsp:cNvSpPr/>
      </dsp:nvSpPr>
      <dsp:spPr>
        <a:xfrm>
          <a:off x="2044966" y="2161013"/>
          <a:ext cx="1895615" cy="1170768"/>
        </a:xfrm>
        <a:prstGeom prst="ellipse">
          <a:avLst/>
        </a:prstGeom>
        <a:solidFill>
          <a:schemeClr val="accent1">
            <a:lumMod val="20000"/>
            <a:lumOff val="80000"/>
          </a:schemeClr>
        </a:solidFill>
        <a:ln w="28575" cap="rnd"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tx1">
                  <a:lumMod val="65000"/>
                  <a:lumOff val="35000"/>
                </a:schemeClr>
              </a:solidFill>
            </a:rPr>
            <a:t>Meilleure réparation tissulaire</a:t>
          </a:r>
          <a:r>
            <a:rPr lang="fr-FR" sz="1400" kern="1200" baseline="30000" noProof="0" dirty="0">
              <a:solidFill>
                <a:schemeClr val="tx1">
                  <a:lumMod val="65000"/>
                  <a:lumOff val="35000"/>
                </a:schemeClr>
              </a:solidFill>
            </a:rPr>
            <a:t>4</a:t>
          </a:r>
        </a:p>
      </dsp:txBody>
      <dsp:txXfrm>
        <a:off x="2322572" y="2332468"/>
        <a:ext cx="1340403" cy="827858"/>
      </dsp:txXfrm>
    </dsp:sp>
    <dsp:sp modelId="{2AFD588A-8CE9-4D1E-8C06-0394742B3E26}">
      <dsp:nvSpPr>
        <dsp:cNvPr id="0" name=""/>
        <dsp:cNvSpPr/>
      </dsp:nvSpPr>
      <dsp:spPr>
        <a:xfrm rot="12491007">
          <a:off x="4000455" y="1836971"/>
          <a:ext cx="575510" cy="20187"/>
        </a:xfrm>
        <a:custGeom>
          <a:avLst/>
          <a:gdLst/>
          <a:ahLst/>
          <a:cxnLst/>
          <a:rect l="0" t="0" r="0" b="0"/>
          <a:pathLst>
            <a:path>
              <a:moveTo>
                <a:pt x="0" y="10093"/>
              </a:moveTo>
              <a:lnTo>
                <a:pt x="575510" y="1009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noProof="0" dirty="0"/>
        </a:p>
      </dsp:txBody>
      <dsp:txXfrm rot="10800000">
        <a:off x="4273823" y="1832677"/>
        <a:ext cx="28775" cy="28775"/>
      </dsp:txXfrm>
    </dsp:sp>
    <dsp:sp modelId="{5176F011-05F0-4D33-BD8F-5F362AFB4940}">
      <dsp:nvSpPr>
        <dsp:cNvPr id="0" name=""/>
        <dsp:cNvSpPr/>
      </dsp:nvSpPr>
      <dsp:spPr>
        <a:xfrm>
          <a:off x="2370833" y="742162"/>
          <a:ext cx="1895615" cy="1170768"/>
        </a:xfrm>
        <a:prstGeom prst="ellipse">
          <a:avLst/>
        </a:prstGeom>
        <a:solidFill>
          <a:schemeClr val="accent1">
            <a:lumMod val="20000"/>
            <a:lumOff val="80000"/>
          </a:schemeClr>
        </a:solidFill>
        <a:ln w="28575" cap="rnd"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tx1">
                  <a:lumMod val="65000"/>
                  <a:lumOff val="35000"/>
                </a:schemeClr>
              </a:solidFill>
            </a:rPr>
            <a:t>Moins de comorbidités</a:t>
          </a:r>
          <a:r>
            <a:rPr lang="fr-FR" sz="1400" kern="1200" baseline="30000" noProof="0" dirty="0">
              <a:solidFill>
                <a:schemeClr val="tx1">
                  <a:lumMod val="65000"/>
                  <a:lumOff val="35000"/>
                </a:schemeClr>
              </a:solidFill>
            </a:rPr>
            <a:t>4</a:t>
          </a:r>
        </a:p>
      </dsp:txBody>
      <dsp:txXfrm>
        <a:off x="2648439" y="913617"/>
        <a:ext cx="1340403" cy="827858"/>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CCB323-F923-C94C-B642-F9B48B2F3075}" type="datetimeFigureOut">
              <a:rPr lang="fr-FR" smtClean="0"/>
              <a:t>07/10/2020</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E3593-A09B-7441-8B22-9363E8EC9C0B}" type="slidenum">
              <a:rPr lang="fr-FR" smtClean="0"/>
              <a:t>‹N°›</a:t>
            </a:fld>
            <a:endParaRPr lang="fr-FR" dirty="0"/>
          </a:p>
        </p:txBody>
      </p:sp>
    </p:spTree>
    <p:extLst>
      <p:ext uri="{BB962C8B-B14F-4D97-AF65-F5344CB8AC3E}">
        <p14:creationId xmlns:p14="http://schemas.microsoft.com/office/powerpoint/2010/main" val="3843237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1340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11</a:t>
            </a:fld>
            <a:endParaRPr lang="fr-FR" dirty="0"/>
          </a:p>
        </p:txBody>
      </p:sp>
    </p:spTree>
    <p:extLst>
      <p:ext uri="{BB962C8B-B14F-4D97-AF65-F5344CB8AC3E}">
        <p14:creationId xmlns:p14="http://schemas.microsoft.com/office/powerpoint/2010/main" val="3883049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12</a:t>
            </a:fld>
            <a:endParaRPr lang="fr-FR" dirty="0"/>
          </a:p>
        </p:txBody>
      </p:sp>
    </p:spTree>
    <p:extLst>
      <p:ext uri="{BB962C8B-B14F-4D97-AF65-F5344CB8AC3E}">
        <p14:creationId xmlns:p14="http://schemas.microsoft.com/office/powerpoint/2010/main" val="3221024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13</a:t>
            </a:fld>
            <a:endParaRPr lang="fr-FR" dirty="0"/>
          </a:p>
        </p:txBody>
      </p:sp>
    </p:spTree>
    <p:extLst>
      <p:ext uri="{BB962C8B-B14F-4D97-AF65-F5344CB8AC3E}">
        <p14:creationId xmlns:p14="http://schemas.microsoft.com/office/powerpoint/2010/main" val="7216804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14</a:t>
            </a:fld>
            <a:endParaRPr lang="fr-FR" dirty="0"/>
          </a:p>
        </p:txBody>
      </p:sp>
    </p:spTree>
    <p:extLst>
      <p:ext uri="{BB962C8B-B14F-4D97-AF65-F5344CB8AC3E}">
        <p14:creationId xmlns:p14="http://schemas.microsoft.com/office/powerpoint/2010/main" val="2176550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15</a:t>
            </a:fld>
            <a:endParaRPr lang="fr-FR" dirty="0"/>
          </a:p>
        </p:txBody>
      </p:sp>
    </p:spTree>
    <p:extLst>
      <p:ext uri="{BB962C8B-B14F-4D97-AF65-F5344CB8AC3E}">
        <p14:creationId xmlns:p14="http://schemas.microsoft.com/office/powerpoint/2010/main" val="27840826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16</a:t>
            </a:fld>
            <a:endParaRPr lang="fr-FR" dirty="0"/>
          </a:p>
        </p:txBody>
      </p:sp>
    </p:spTree>
    <p:extLst>
      <p:ext uri="{BB962C8B-B14F-4D97-AF65-F5344CB8AC3E}">
        <p14:creationId xmlns:p14="http://schemas.microsoft.com/office/powerpoint/2010/main" val="998937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61980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90830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3409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22</a:t>
            </a:fld>
            <a:endParaRPr lang="fr-FR" dirty="0"/>
          </a:p>
        </p:txBody>
      </p:sp>
    </p:spTree>
    <p:extLst>
      <p:ext uri="{BB962C8B-B14F-4D97-AF65-F5344CB8AC3E}">
        <p14:creationId xmlns:p14="http://schemas.microsoft.com/office/powerpoint/2010/main" val="2196935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1499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54655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86348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6361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18395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82749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36</a:t>
            </a:fld>
            <a:endParaRPr lang="fr-FR"/>
          </a:p>
        </p:txBody>
      </p:sp>
    </p:spTree>
    <p:extLst>
      <p:ext uri="{BB962C8B-B14F-4D97-AF65-F5344CB8AC3E}">
        <p14:creationId xmlns:p14="http://schemas.microsoft.com/office/powerpoint/2010/main" val="13929826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98703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76340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86930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42</a:t>
            </a:fld>
            <a:endParaRPr lang="fr-FR"/>
          </a:p>
        </p:txBody>
      </p:sp>
    </p:spTree>
    <p:extLst>
      <p:ext uri="{BB962C8B-B14F-4D97-AF65-F5344CB8AC3E}">
        <p14:creationId xmlns:p14="http://schemas.microsoft.com/office/powerpoint/2010/main" val="3222707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35424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72563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72285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36787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55839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47</a:t>
            </a:fld>
            <a:endParaRPr lang="fr-FR"/>
          </a:p>
        </p:txBody>
      </p:sp>
    </p:spTree>
    <p:extLst>
      <p:ext uri="{BB962C8B-B14F-4D97-AF65-F5344CB8AC3E}">
        <p14:creationId xmlns:p14="http://schemas.microsoft.com/office/powerpoint/2010/main" val="26997828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48</a:t>
            </a:fld>
            <a:endParaRPr lang="fr-FR"/>
          </a:p>
        </p:txBody>
      </p:sp>
    </p:spTree>
    <p:extLst>
      <p:ext uri="{BB962C8B-B14F-4D97-AF65-F5344CB8AC3E}">
        <p14:creationId xmlns:p14="http://schemas.microsoft.com/office/powerpoint/2010/main" val="23167675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49</a:t>
            </a:fld>
            <a:endParaRPr lang="fr-FR"/>
          </a:p>
        </p:txBody>
      </p:sp>
    </p:spTree>
    <p:extLst>
      <p:ext uri="{BB962C8B-B14F-4D97-AF65-F5344CB8AC3E}">
        <p14:creationId xmlns:p14="http://schemas.microsoft.com/office/powerpoint/2010/main" val="27022335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50</a:t>
            </a:fld>
            <a:endParaRPr lang="fr-FR"/>
          </a:p>
        </p:txBody>
      </p:sp>
    </p:spTree>
    <p:extLst>
      <p:ext uri="{BB962C8B-B14F-4D97-AF65-F5344CB8AC3E}">
        <p14:creationId xmlns:p14="http://schemas.microsoft.com/office/powerpoint/2010/main" val="9115921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51</a:t>
            </a:fld>
            <a:endParaRPr lang="fr-FR"/>
          </a:p>
        </p:txBody>
      </p:sp>
    </p:spTree>
    <p:extLst>
      <p:ext uri="{BB962C8B-B14F-4D97-AF65-F5344CB8AC3E}">
        <p14:creationId xmlns:p14="http://schemas.microsoft.com/office/powerpoint/2010/main" val="2328141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52</a:t>
            </a:fld>
            <a:endParaRPr lang="fr-FR"/>
          </a:p>
        </p:txBody>
      </p:sp>
    </p:spTree>
    <p:extLst>
      <p:ext uri="{BB962C8B-B14F-4D97-AF65-F5344CB8AC3E}">
        <p14:creationId xmlns:p14="http://schemas.microsoft.com/office/powerpoint/2010/main" val="3852474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32883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03440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94896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23286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8060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73788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44306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92749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19001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64</a:t>
            </a:fld>
            <a:endParaRPr lang="fr-FR"/>
          </a:p>
        </p:txBody>
      </p:sp>
    </p:spTree>
    <p:extLst>
      <p:ext uri="{BB962C8B-B14F-4D97-AF65-F5344CB8AC3E}">
        <p14:creationId xmlns:p14="http://schemas.microsoft.com/office/powerpoint/2010/main" val="41771368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3717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971975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6401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7</a:t>
            </a:fld>
            <a:endParaRPr lang="fr-FR" dirty="0"/>
          </a:p>
        </p:txBody>
      </p:sp>
    </p:spTree>
    <p:extLst>
      <p:ext uri="{BB962C8B-B14F-4D97-AF65-F5344CB8AC3E}">
        <p14:creationId xmlns:p14="http://schemas.microsoft.com/office/powerpoint/2010/main" val="216141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8</a:t>
            </a:fld>
            <a:endParaRPr lang="fr-FR" dirty="0"/>
          </a:p>
        </p:txBody>
      </p:sp>
    </p:spTree>
    <p:extLst>
      <p:ext uri="{BB962C8B-B14F-4D97-AF65-F5344CB8AC3E}">
        <p14:creationId xmlns:p14="http://schemas.microsoft.com/office/powerpoint/2010/main" val="3117687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9</a:t>
            </a:fld>
            <a:endParaRPr lang="fr-FR" dirty="0"/>
          </a:p>
        </p:txBody>
      </p:sp>
    </p:spTree>
    <p:extLst>
      <p:ext uri="{BB962C8B-B14F-4D97-AF65-F5344CB8AC3E}">
        <p14:creationId xmlns:p14="http://schemas.microsoft.com/office/powerpoint/2010/main" val="2498153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0E3593-A09B-7441-8B22-9363E8EC9C0B}" type="slidenum">
              <a:rPr lang="fr-FR" smtClean="0"/>
              <a:t>10</a:t>
            </a:fld>
            <a:endParaRPr lang="fr-FR" dirty="0"/>
          </a:p>
        </p:txBody>
      </p:sp>
    </p:spTree>
    <p:extLst>
      <p:ext uri="{BB962C8B-B14F-4D97-AF65-F5344CB8AC3E}">
        <p14:creationId xmlns:p14="http://schemas.microsoft.com/office/powerpoint/2010/main" val="3594461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203AB43-204A-EF47-808D-04B4E381252F}"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505485" y="6450154"/>
            <a:ext cx="683339" cy="365125"/>
          </a:xfrm>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137395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632890E-B6AE-A443-9446-EEA8DB62BBA2}"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821657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8AC2B1-EFC8-1B44-AB2E-D4B3D0303F48}"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154942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2D02419-2486-F749-A132-C349AA3ED541}"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702087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C5A2AE3-6FE0-2244-B7C7-79FE214A51D7}"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6797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0FAAFC4E-E1D4-B44D-9032-C216296062CD}"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486398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075519F-6939-C84A-9F37-C0A5FF6E5E67}"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a:t>‹N°›</a:t>
            </a:fld>
            <a:endParaRPr lang="en-US" dirty="0"/>
          </a:p>
        </p:txBody>
      </p:sp>
    </p:spTree>
    <p:extLst>
      <p:ext uri="{BB962C8B-B14F-4D97-AF65-F5344CB8AC3E}">
        <p14:creationId xmlns:p14="http://schemas.microsoft.com/office/powerpoint/2010/main" val="1049247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B301283-0BF2-B040-A5B0-B02F368000D6}"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2318390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CBEAF30-432C-E649-88ED-1859C653B39A}"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2978343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9C5D3FE-0733-F247-93C1-43067A0A39AD}" type="datetime1">
              <a:rPr lang="fr-FR" smtClean="0"/>
              <a:t>07/10/2020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2137597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3C90D7D-1E0D-C144-B05A-5179DBAB46CE}" type="datetime1">
              <a:rPr lang="fr-FR" smtClean="0"/>
              <a:t>07/10/2020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a:t>‹N°›</a:t>
            </a:fld>
            <a:endParaRPr lang="en-US" dirty="0"/>
          </a:p>
        </p:txBody>
      </p:sp>
    </p:spTree>
    <p:extLst>
      <p:ext uri="{BB962C8B-B14F-4D97-AF65-F5344CB8AC3E}">
        <p14:creationId xmlns:p14="http://schemas.microsoft.com/office/powerpoint/2010/main" val="2544377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6F71126-6922-9345-A32E-FD0766905AD7}" type="datetime1">
              <a:rPr lang="fr-FR" smtClean="0"/>
              <a:t>07/10/2020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2227643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15A9846-6D49-BC4C-834B-7D8F9D95705D}" type="datetime1">
              <a:rPr lang="fr-FR" smtClean="0"/>
              <a:t>07/10/2020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1645928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E98A-CF38-004A-8F35-7E44628C1A81}" type="datetime1">
              <a:rPr lang="fr-FR" smtClean="0"/>
              <a:t>07/10/2020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4257525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5E99957F-5D00-0B4D-B290-8C96E956F92E}" type="datetime1">
              <a:rPr lang="fr-FR" smtClean="0"/>
              <a:t>07/10/2020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a:t>‹N°›</a:t>
            </a:fld>
            <a:endParaRPr lang="en-US" dirty="0"/>
          </a:p>
        </p:txBody>
      </p:sp>
    </p:spTree>
    <p:extLst>
      <p:ext uri="{BB962C8B-B14F-4D97-AF65-F5344CB8AC3E}">
        <p14:creationId xmlns:p14="http://schemas.microsoft.com/office/powerpoint/2010/main" val="2158894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026869E1-51A7-2B4C-B85F-2ED3FB901472}" type="datetime1">
              <a:rPr lang="fr-FR" smtClean="0"/>
              <a:t>07/10/2020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a:pPr/>
              <a:t>‹N°›</a:t>
            </a:fld>
            <a:endParaRPr lang="en-US" dirty="0"/>
          </a:p>
        </p:txBody>
      </p:sp>
    </p:spTree>
    <p:extLst>
      <p:ext uri="{BB962C8B-B14F-4D97-AF65-F5344CB8AC3E}">
        <p14:creationId xmlns:p14="http://schemas.microsoft.com/office/powerpoint/2010/main" val="2969694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9387EAA-8374-1041-8537-C44C13C8465E}" type="datetime1">
              <a:rPr lang="fr-FR" smtClean="0"/>
              <a:t>07/10/2020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a:pPr/>
              <a:t>‹N°›</a:t>
            </a:fld>
            <a:endParaRPr lang="en-US" dirty="0"/>
          </a:p>
        </p:txBody>
      </p:sp>
    </p:spTree>
    <p:extLst>
      <p:ext uri="{BB962C8B-B14F-4D97-AF65-F5344CB8AC3E}">
        <p14:creationId xmlns:p14="http://schemas.microsoft.com/office/powerpoint/2010/main" val="27115767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www.cdc.gov/coronavirus/2019-ncov/downloads/covid-data/hospitalization-death-by-race-ethnicity.pdf?referringSource=articleShare"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4.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6.png"/><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8.png"/><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8.png"/><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0"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1.xml"/><Relationship Id="rId14" Type="http://schemas.microsoft.com/office/2007/relationships/diagramDrawing" Target="../diagrams/drawing2.xml"/></Relationships>
</file>

<file path=ppt/slides/_rels/slide45.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Layout" Target="../diagrams/layout3.xml"/><Relationship Id="rId11" Type="http://schemas.openxmlformats.org/officeDocument/2006/relationships/image" Target="../media/image47.png"/><Relationship Id="rId5" Type="http://schemas.openxmlformats.org/officeDocument/2006/relationships/diagramData" Target="../diagrams/data3.xml"/><Relationship Id="rId10" Type="http://schemas.openxmlformats.org/officeDocument/2006/relationships/image" Target="../media/image46.png"/><Relationship Id="rId4" Type="http://schemas.openxmlformats.org/officeDocument/2006/relationships/image" Target="../media/image2.png"/><Relationship Id="rId9" Type="http://schemas.microsoft.com/office/2007/relationships/diagramDrawing" Target="../diagrams/drawing3.xml"/></Relationships>
</file>

<file path=ppt/slides/_rels/slide4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2.png"/><Relationship Id="rId9" Type="http://schemas.microsoft.com/office/2007/relationships/diagramDrawing" Target="../diagrams/drawing4.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9.png"/></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0.png"/></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0.pn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58.xml.rels><?xml version="1.0" encoding="UTF-8" standalone="yes"?>
<Relationships xmlns="http://schemas.openxmlformats.org/package/2006/relationships"><Relationship Id="rId8" Type="http://schemas.openxmlformats.org/officeDocument/2006/relationships/hyperlink" Target="https://www.ncbi.nlm.nih.gov/pmc/articles/PMC7500894/" TargetMode="External"/><Relationship Id="rId3" Type="http://schemas.openxmlformats.org/officeDocument/2006/relationships/image" Target="../media/image1.png"/><Relationship Id="rId7" Type="http://schemas.openxmlformats.org/officeDocument/2006/relationships/image" Target="../media/image58.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2.png"/><Relationship Id="rId9" Type="http://schemas.openxmlformats.org/officeDocument/2006/relationships/image" Target="../media/image59.png"/></Relationships>
</file>

<file path=ppt/slides/_rels/slide59.xml.rels><?xml version="1.0" encoding="UTF-8" standalone="yes"?>
<Relationships xmlns="http://schemas.openxmlformats.org/package/2006/relationships"><Relationship Id="rId8" Type="http://schemas.openxmlformats.org/officeDocument/2006/relationships/hyperlink" Target="https://www.ncbi.nlm.nih.gov/pmc/articles/PMC7500894/" TargetMode="External"/><Relationship Id="rId3" Type="http://schemas.openxmlformats.org/officeDocument/2006/relationships/image" Target="../media/image1.png"/><Relationship Id="rId7" Type="http://schemas.openxmlformats.org/officeDocument/2006/relationships/image" Target="../media/image58.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2.png"/><Relationship Id="rId9" Type="http://schemas.openxmlformats.org/officeDocument/2006/relationships/image" Target="../media/image59.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2.png"/></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8" Type="http://schemas.openxmlformats.org/officeDocument/2006/relationships/hyperlink" Target="https://www.nytimes.com/by/jonathan-corum" TargetMode="External"/><Relationship Id="rId13" Type="http://schemas.openxmlformats.org/officeDocument/2006/relationships/image" Target="../media/image2.png"/><Relationship Id="rId3" Type="http://schemas.openxmlformats.org/officeDocument/2006/relationships/image" Target="../media/image1.png"/><Relationship Id="rId7" Type="http://schemas.openxmlformats.org/officeDocument/2006/relationships/image" Target="../media/image64.png"/><Relationship Id="rId12"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63.png"/><Relationship Id="rId11" Type="http://schemas.openxmlformats.org/officeDocument/2006/relationships/hyperlink" Target="https://www.nytimes.com/by/carl-zimmer" TargetMode="External"/><Relationship Id="rId5" Type="http://schemas.openxmlformats.org/officeDocument/2006/relationships/hyperlink" Target="https://www.nejm.org/doi/full/10.1056/NEJMp2005630?query=featured_home" TargetMode="External"/><Relationship Id="rId10" Type="http://schemas.openxmlformats.org/officeDocument/2006/relationships/hyperlink" Target="https://www.nytimes.com/by/sui-lee-wee" TargetMode="External"/><Relationship Id="rId4" Type="http://schemas.openxmlformats.org/officeDocument/2006/relationships/image" Target="../media/image62.png"/><Relationship Id="rId9" Type="http://schemas.openxmlformats.org/officeDocument/2006/relationships/hyperlink" Target="https://www.nytimes.com/by/denise-grady"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2.png"/></Relationships>
</file>

<file path=ppt/slides/_rels/slide6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2.png"/><Relationship Id="rId4" Type="http://schemas.openxmlformats.org/officeDocument/2006/relationships/hyperlink" Target="https://www.nejm.org/doi/full/10.1056/NEJMp2005630?query=featured_home"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2.png"/></Relationships>
</file>

<file path=ppt/slides/_rels/slide6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2.png"/><Relationship Id="rId4" Type="http://schemas.openxmlformats.org/officeDocument/2006/relationships/image" Target="../media/image70.png"/></Relationships>
</file>

<file path=ppt/slides/_rels/slide69.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7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74.png"/><Relationship Id="rId4" Type="http://schemas.openxmlformats.org/officeDocument/2006/relationships/image" Target="../media/image7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7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8.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2.png"/></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theatlantic.com/health/archive/2020/09/k-overlooked-variable-driving-pandemic/616548/" TargetMode="External"/><Relationship Id="rId5" Type="http://schemas.openxmlformats.org/officeDocument/2006/relationships/image" Target="../media/image2.png"/><Relationship Id="rId4" Type="http://schemas.openxmlformats.org/officeDocument/2006/relationships/image" Target="../media/image7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CA9B38-4EF3-984A-A224-9FA92F3C8644}"/>
              </a:ext>
            </a:extLst>
          </p:cNvPr>
          <p:cNvSpPr>
            <a:spLocks noGrp="1"/>
          </p:cNvSpPr>
          <p:nvPr>
            <p:ph type="ctrTitle"/>
          </p:nvPr>
        </p:nvSpPr>
        <p:spPr>
          <a:xfrm>
            <a:off x="194389" y="3101009"/>
            <a:ext cx="10122427" cy="814312"/>
          </a:xfrm>
        </p:spPr>
        <p:txBody>
          <a:bodyPr/>
          <a:lstStyle/>
          <a:p>
            <a:r>
              <a:rPr lang="fr-FR" sz="3600" dirty="0"/>
              <a:t>Nouvelles diapositives Septembre-Octobre 2020</a:t>
            </a:r>
          </a:p>
        </p:txBody>
      </p:sp>
      <p:sp>
        <p:nvSpPr>
          <p:cNvPr id="4" name="Espace réservé du numéro de diapositive 3">
            <a:extLst>
              <a:ext uri="{FF2B5EF4-FFF2-40B4-BE49-F238E27FC236}">
                <a16:creationId xmlns:a16="http://schemas.microsoft.com/office/drawing/2014/main" id="{E8D449B5-01CD-784C-B4C5-BBD14A1B8B33}"/>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90882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902075" y="564206"/>
            <a:ext cx="10791352" cy="646331"/>
          </a:xfrm>
          <a:prstGeom prst="rect">
            <a:avLst/>
          </a:prstGeom>
          <a:noFill/>
        </p:spPr>
        <p:txBody>
          <a:bodyPr wrap="none" rtlCol="0">
            <a:spAutoFit/>
          </a:bodyPr>
          <a:lstStyle/>
          <a:p>
            <a:r>
              <a:rPr lang="fr-FR" sz="3600" dirty="0">
                <a:solidFill>
                  <a:schemeClr val="accent1"/>
                </a:solidFill>
              </a:rPr>
              <a:t>Supers contaminateurs </a:t>
            </a:r>
            <a:r>
              <a:rPr lang="fr-FR" sz="2800" dirty="0">
                <a:solidFill>
                  <a:schemeClr val="accent1"/>
                </a:solidFill>
              </a:rPr>
              <a:t>(</a:t>
            </a:r>
            <a:r>
              <a:rPr lang="fr-FR" sz="2800" i="1" dirty="0">
                <a:solidFill>
                  <a:schemeClr val="accent1"/>
                </a:solidFill>
              </a:rPr>
              <a:t>super spreader</a:t>
            </a:r>
            <a:r>
              <a:rPr lang="fr-FR" sz="2800" dirty="0">
                <a:solidFill>
                  <a:schemeClr val="accent1"/>
                </a:solidFill>
              </a:rPr>
              <a:t>) </a:t>
            </a:r>
            <a:r>
              <a:rPr lang="fr-FR" sz="3600" dirty="0">
                <a:solidFill>
                  <a:schemeClr val="accent1"/>
                </a:solidFill>
              </a:rPr>
              <a:t>de SARS-CoV-2</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endParaRPr lang="fr-FR" b="1" dirty="0"/>
          </a:p>
          <a:p>
            <a:endParaRPr lang="fr-FR" b="1" dirty="0"/>
          </a:p>
          <a:p>
            <a:pPr marL="457200" lvl="1" indent="0">
              <a:buNone/>
            </a:pPr>
            <a:endParaRPr lang="fr-FR" sz="1700" b="1" dirty="0"/>
          </a:p>
        </p:txBody>
      </p:sp>
      <p:sp>
        <p:nvSpPr>
          <p:cNvPr id="3" name="Rectangle 2">
            <a:extLst>
              <a:ext uri="{FF2B5EF4-FFF2-40B4-BE49-F238E27FC236}">
                <a16:creationId xmlns:a16="http://schemas.microsoft.com/office/drawing/2014/main" id="{6811D84B-E8DD-0946-8FA8-B26799C10D0B}"/>
              </a:ext>
            </a:extLst>
          </p:cNvPr>
          <p:cNvSpPr/>
          <p:nvPr/>
        </p:nvSpPr>
        <p:spPr>
          <a:xfrm>
            <a:off x="658266" y="2021592"/>
            <a:ext cx="7958960" cy="3785652"/>
          </a:xfrm>
          <a:prstGeom prst="rect">
            <a:avLst/>
          </a:prstGeom>
        </p:spPr>
        <p:txBody>
          <a:bodyPr wrap="square">
            <a:spAutoFit/>
          </a:bodyPr>
          <a:lstStyle/>
          <a:p>
            <a:pPr marL="285750" indent="-285750">
              <a:spcAft>
                <a:spcPts val="1200"/>
              </a:spcAft>
              <a:buClr>
                <a:schemeClr val="accent1"/>
              </a:buClr>
              <a:buSzPct val="110000"/>
              <a:buFont typeface="Wingdings" pitchFamily="2" charset="2"/>
              <a:buChar char="§"/>
            </a:pPr>
            <a:r>
              <a:rPr lang="fr-FR" sz="2000" dirty="0">
                <a:solidFill>
                  <a:schemeClr val="tx1">
                    <a:lumMod val="75000"/>
                    <a:lumOff val="25000"/>
                  </a:schemeClr>
                </a:solidFill>
              </a:rPr>
              <a:t>De multiples publications montrent qu’une seule personne a pu infecter de nombreux  contacts présents dans un même lieu (en général, fermé +++) en quelques heures seulement.</a:t>
            </a:r>
          </a:p>
          <a:p>
            <a:pPr marL="285750" indent="-285750">
              <a:spcAft>
                <a:spcPts val="1200"/>
              </a:spcAft>
              <a:buClr>
                <a:schemeClr val="accent1"/>
              </a:buClr>
              <a:buSzPct val="110000"/>
              <a:buFont typeface="Wingdings" pitchFamily="2" charset="2"/>
              <a:buChar char="§"/>
            </a:pPr>
            <a:r>
              <a:rPr lang="fr-FR" sz="2000" dirty="0">
                <a:solidFill>
                  <a:schemeClr val="tx1">
                    <a:lumMod val="75000"/>
                    <a:lumOff val="25000"/>
                  </a:schemeClr>
                </a:solidFill>
              </a:rPr>
              <a:t>Dans d’autres publications par contre, le SARS-CoV-2 apparait beaucoup moins contagieux : près de 2/3 des patients infectent entre 0 et 1 personne seulement.</a:t>
            </a:r>
          </a:p>
          <a:p>
            <a:pPr marL="285750"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Cette répartition très inégale et déséquilibrée signifie qu'une série de malchances précoces, à laquelle s’ajoutent quelques événements ou groupes de malchances, peut produire des résultats très différents, même pour des pays par ailleurs similaires. </a:t>
            </a: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900" b="0" i="0" u="none" strike="noStrike" cap="none" normalizeH="0" baseline="0" dirty="0">
                <a:ln>
                  <a:noFill/>
                </a:ln>
                <a:solidFill>
                  <a:schemeClr val="tx1"/>
                </a:solidFill>
                <a:effectLst/>
                <a:latin typeface="Calibri" panose="020F0502020204030204" pitchFamily="34" charset="0"/>
              </a:rPr>
            </a:b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4" name="Rectangle 3">
            <a:extLst>
              <a:ext uri="{FF2B5EF4-FFF2-40B4-BE49-F238E27FC236}">
                <a16:creationId xmlns:a16="http://schemas.microsoft.com/office/drawing/2014/main" id="{C8CC678A-4948-C043-AE14-AEE1331227E1}"/>
              </a:ext>
            </a:extLst>
          </p:cNvPr>
          <p:cNvSpPr/>
          <p:nvPr/>
        </p:nvSpPr>
        <p:spPr>
          <a:xfrm>
            <a:off x="8883257" y="2621867"/>
            <a:ext cx="3084376" cy="19122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buClr>
                <a:schemeClr val="accent1"/>
              </a:buClr>
              <a:buSzPct val="110000"/>
            </a:pPr>
            <a:r>
              <a:rPr lang="fr-FR" b="1" dirty="0">
                <a:solidFill>
                  <a:schemeClr val="bg1"/>
                </a:solidFill>
              </a:rPr>
              <a:t>De multiples études ont suggéré que seulement 10 à 20 % des personnes infectées pourraient être responsables de 80 à 90 % de la transmission</a:t>
            </a:r>
          </a:p>
        </p:txBody>
      </p:sp>
      <p:sp>
        <p:nvSpPr>
          <p:cNvPr id="16" name="Rectangle 15">
            <a:extLst>
              <a:ext uri="{FF2B5EF4-FFF2-40B4-BE49-F238E27FC236}">
                <a16:creationId xmlns:a16="http://schemas.microsoft.com/office/drawing/2014/main" id="{68D294B2-E41C-454E-9376-B020559F22D9}"/>
              </a:ext>
            </a:extLst>
          </p:cNvPr>
          <p:cNvSpPr/>
          <p:nvPr/>
        </p:nvSpPr>
        <p:spPr>
          <a:xfrm>
            <a:off x="2238437" y="646764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7" name="ZoneTexte 16">
            <a:extLst>
              <a:ext uri="{FF2B5EF4-FFF2-40B4-BE49-F238E27FC236}">
                <a16:creationId xmlns:a16="http://schemas.microsoft.com/office/drawing/2014/main" id="{A9EA2623-046C-3643-ABE6-FD7929247C5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076979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902075" y="564206"/>
            <a:ext cx="10791352" cy="646331"/>
          </a:xfrm>
          <a:prstGeom prst="rect">
            <a:avLst/>
          </a:prstGeom>
          <a:noFill/>
        </p:spPr>
        <p:txBody>
          <a:bodyPr wrap="none" rtlCol="0">
            <a:spAutoFit/>
          </a:bodyPr>
          <a:lstStyle/>
          <a:p>
            <a:r>
              <a:rPr lang="fr-FR" sz="3600" dirty="0">
                <a:solidFill>
                  <a:schemeClr val="accent1"/>
                </a:solidFill>
              </a:rPr>
              <a:t>Supers contaminateurs </a:t>
            </a:r>
            <a:r>
              <a:rPr lang="fr-FR" sz="2800" dirty="0">
                <a:solidFill>
                  <a:schemeClr val="accent1"/>
                </a:solidFill>
              </a:rPr>
              <a:t>(</a:t>
            </a:r>
            <a:r>
              <a:rPr lang="fr-FR" sz="2800" i="1" dirty="0">
                <a:solidFill>
                  <a:schemeClr val="accent1"/>
                </a:solidFill>
              </a:rPr>
              <a:t>super spreader</a:t>
            </a:r>
            <a:r>
              <a:rPr lang="fr-FR" sz="2800" dirty="0">
                <a:solidFill>
                  <a:schemeClr val="accent1"/>
                </a:solidFill>
              </a:rPr>
              <a:t>) </a:t>
            </a:r>
            <a:r>
              <a:rPr lang="fr-FR" sz="3600" dirty="0">
                <a:solidFill>
                  <a:schemeClr val="accent1"/>
                </a:solidFill>
              </a:rPr>
              <a:t>de SARS-CoV-2</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endParaRPr lang="fr-FR" b="1" dirty="0"/>
          </a:p>
          <a:p>
            <a:endParaRPr lang="fr-FR" b="1" dirty="0"/>
          </a:p>
          <a:p>
            <a:pPr marL="457200" lvl="1" indent="0">
              <a:buNone/>
            </a:pPr>
            <a:endParaRPr lang="fr-FR" sz="1700" b="1" dirty="0"/>
          </a:p>
        </p:txBody>
      </p:sp>
      <p:sp>
        <p:nvSpPr>
          <p:cNvPr id="3" name="Rectangle 2">
            <a:extLst>
              <a:ext uri="{FF2B5EF4-FFF2-40B4-BE49-F238E27FC236}">
                <a16:creationId xmlns:a16="http://schemas.microsoft.com/office/drawing/2014/main" id="{6811D84B-E8DD-0946-8FA8-B26799C10D0B}"/>
              </a:ext>
            </a:extLst>
          </p:cNvPr>
          <p:cNvSpPr/>
          <p:nvPr/>
        </p:nvSpPr>
        <p:spPr>
          <a:xfrm>
            <a:off x="645374" y="1794790"/>
            <a:ext cx="7958960" cy="3554819"/>
          </a:xfrm>
          <a:prstGeom prst="rect">
            <a:avLst/>
          </a:prstGeom>
        </p:spPr>
        <p:txBody>
          <a:bodyPr wrap="square">
            <a:spAutoFit/>
          </a:bodyPr>
          <a:lstStyle/>
          <a:p>
            <a:pPr>
              <a:spcAft>
                <a:spcPts val="600"/>
              </a:spcAft>
              <a:buClr>
                <a:schemeClr val="accent1"/>
              </a:buClr>
              <a:buSzPct val="110000"/>
            </a:pPr>
            <a:r>
              <a:rPr lang="fr-FR" sz="2000" b="1" dirty="0">
                <a:solidFill>
                  <a:schemeClr val="tx1">
                    <a:lumMod val="75000"/>
                    <a:lumOff val="25000"/>
                  </a:schemeClr>
                </a:solidFill>
              </a:rPr>
              <a:t> </a:t>
            </a:r>
          </a:p>
          <a:p>
            <a:pPr marL="285750" indent="-285750">
              <a:spcAft>
                <a:spcPts val="1200"/>
              </a:spcAft>
              <a:buClr>
                <a:schemeClr val="accent1"/>
              </a:buClr>
              <a:buSzPct val="110000"/>
              <a:buFont typeface="Wingdings" pitchFamily="2" charset="2"/>
              <a:buChar char="§"/>
            </a:pPr>
            <a:r>
              <a:rPr lang="fr-FR" sz="2000" dirty="0">
                <a:solidFill>
                  <a:schemeClr val="tx1">
                    <a:lumMod val="75000"/>
                    <a:lumOff val="25000"/>
                  </a:schemeClr>
                </a:solidFill>
              </a:rPr>
              <a:t>En Nouvelle-Zélande, où plus de 50% des cas confirmés dans le pays ont bénéficié d’une analyse génomique, il a été montré que 277 introductions avec des virus différents se sont produites au cours des premiers mois. </a:t>
            </a:r>
          </a:p>
          <a:p>
            <a:pPr marL="285750" indent="-285750">
              <a:spcAft>
                <a:spcPts val="1200"/>
              </a:spcAft>
              <a:buClr>
                <a:schemeClr val="accent1"/>
              </a:buClr>
              <a:buSzPct val="110000"/>
              <a:buFont typeface="Wingdings" pitchFamily="2" charset="2"/>
              <a:buChar char="§"/>
            </a:pPr>
            <a:r>
              <a:rPr lang="fr-FR" sz="2000" dirty="0">
                <a:solidFill>
                  <a:schemeClr val="tx1">
                    <a:lumMod val="75000"/>
                    <a:lumOff val="25000"/>
                  </a:schemeClr>
                </a:solidFill>
              </a:rPr>
              <a:t>De même dans des maisons de retraite, des introductions multiples avec des virus ≠, peuvent se produire avant qu'une épidémie ne se déclare. </a:t>
            </a:r>
          </a:p>
          <a:p>
            <a:pPr marL="285750"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En Corée du Sud, une seule femme a généré plus de 5 000 cas connus dans un groupe de méga-église. </a:t>
            </a: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900" b="0" i="0" u="none" strike="noStrike" cap="none" normalizeH="0" baseline="0" dirty="0">
                <a:ln>
                  <a:noFill/>
                </a:ln>
                <a:solidFill>
                  <a:schemeClr val="tx1"/>
                </a:solidFill>
                <a:effectLst/>
                <a:latin typeface="Calibri" panose="020F0502020204030204" pitchFamily="34" charset="0"/>
              </a:rPr>
            </a:b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4" name="Rectangle 3">
            <a:extLst>
              <a:ext uri="{FF2B5EF4-FFF2-40B4-BE49-F238E27FC236}">
                <a16:creationId xmlns:a16="http://schemas.microsoft.com/office/drawing/2014/main" id="{C8CC678A-4948-C043-AE14-AEE1331227E1}"/>
              </a:ext>
            </a:extLst>
          </p:cNvPr>
          <p:cNvSpPr/>
          <p:nvPr/>
        </p:nvSpPr>
        <p:spPr>
          <a:xfrm>
            <a:off x="8794773" y="2182272"/>
            <a:ext cx="2959379" cy="10567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buClr>
                <a:schemeClr val="accent1"/>
              </a:buClr>
              <a:buSzPct val="110000"/>
            </a:pPr>
            <a:r>
              <a:rPr lang="fr-FR" b="1" dirty="0">
                <a:solidFill>
                  <a:schemeClr val="bg1"/>
                </a:solidFill>
              </a:rPr>
              <a:t>Seulement 19% des cas initiaux ont conduit à plus d'un cas secondaire</a:t>
            </a:r>
          </a:p>
        </p:txBody>
      </p:sp>
      <p:sp>
        <p:nvSpPr>
          <p:cNvPr id="16" name="Rectangle 15">
            <a:extLst>
              <a:ext uri="{FF2B5EF4-FFF2-40B4-BE49-F238E27FC236}">
                <a16:creationId xmlns:a16="http://schemas.microsoft.com/office/drawing/2014/main" id="{C40EC0F6-6F6A-914F-9990-5F15A18BF4E2}"/>
              </a:ext>
            </a:extLst>
          </p:cNvPr>
          <p:cNvSpPr/>
          <p:nvPr/>
        </p:nvSpPr>
        <p:spPr>
          <a:xfrm>
            <a:off x="2238437" y="646764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7" name="ZoneTexte 16">
            <a:extLst>
              <a:ext uri="{FF2B5EF4-FFF2-40B4-BE49-F238E27FC236}">
                <a16:creationId xmlns:a16="http://schemas.microsoft.com/office/drawing/2014/main" id="{1569DFAA-E598-4E4A-A7BB-4616D2A0B308}"/>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463545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902075" y="564206"/>
            <a:ext cx="10791352" cy="646331"/>
          </a:xfrm>
          <a:prstGeom prst="rect">
            <a:avLst/>
          </a:prstGeom>
          <a:noFill/>
        </p:spPr>
        <p:txBody>
          <a:bodyPr wrap="none" rtlCol="0">
            <a:spAutoFit/>
          </a:bodyPr>
          <a:lstStyle/>
          <a:p>
            <a:r>
              <a:rPr lang="fr-FR" sz="3600" dirty="0">
                <a:solidFill>
                  <a:schemeClr val="accent1"/>
                </a:solidFill>
              </a:rPr>
              <a:t>Supers contaminateurs </a:t>
            </a:r>
            <a:r>
              <a:rPr lang="fr-FR" sz="2800" dirty="0">
                <a:solidFill>
                  <a:schemeClr val="accent1"/>
                </a:solidFill>
              </a:rPr>
              <a:t>(</a:t>
            </a:r>
            <a:r>
              <a:rPr lang="fr-FR" sz="2800" i="1" dirty="0">
                <a:solidFill>
                  <a:schemeClr val="accent1"/>
                </a:solidFill>
              </a:rPr>
              <a:t>super spreader</a:t>
            </a:r>
            <a:r>
              <a:rPr lang="fr-FR" sz="2800" dirty="0">
                <a:solidFill>
                  <a:schemeClr val="accent1"/>
                </a:solidFill>
              </a:rPr>
              <a:t>) </a:t>
            </a:r>
            <a:r>
              <a:rPr lang="fr-FR" sz="3600" dirty="0">
                <a:solidFill>
                  <a:schemeClr val="accent1"/>
                </a:solidFill>
              </a:rPr>
              <a:t>de SARS-CoV-2</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endParaRPr lang="fr-FR" b="1" dirty="0"/>
          </a:p>
          <a:p>
            <a:endParaRPr lang="fr-FR" b="1" dirty="0"/>
          </a:p>
          <a:p>
            <a:pPr marL="457200" lvl="1" indent="0">
              <a:buNone/>
            </a:pPr>
            <a:endParaRPr lang="fr-FR" sz="1700" b="1" dirty="0"/>
          </a:p>
        </p:txBody>
      </p:sp>
      <p:sp>
        <p:nvSpPr>
          <p:cNvPr id="3" name="Rectangle 2">
            <a:extLst>
              <a:ext uri="{FF2B5EF4-FFF2-40B4-BE49-F238E27FC236}">
                <a16:creationId xmlns:a16="http://schemas.microsoft.com/office/drawing/2014/main" id="{6811D84B-E8DD-0946-8FA8-B26799C10D0B}"/>
              </a:ext>
            </a:extLst>
          </p:cNvPr>
          <p:cNvSpPr/>
          <p:nvPr/>
        </p:nvSpPr>
        <p:spPr>
          <a:xfrm>
            <a:off x="658265" y="2021592"/>
            <a:ext cx="9906761" cy="3862596"/>
          </a:xfrm>
          <a:prstGeom prst="rect">
            <a:avLst/>
          </a:prstGeom>
        </p:spPr>
        <p:txBody>
          <a:bodyPr wrap="square">
            <a:spAutoFit/>
          </a:bodyPr>
          <a:lstStyle/>
          <a:p>
            <a:pPr marL="285750" indent="-285750">
              <a:spcAft>
                <a:spcPts val="600"/>
              </a:spcAft>
              <a:buClr>
                <a:schemeClr val="accent1"/>
              </a:buClr>
              <a:buSzPct val="110000"/>
              <a:buFont typeface="Wingdings" pitchFamily="2" charset="2"/>
              <a:buChar char="§"/>
            </a:pPr>
            <a:r>
              <a:rPr lang="fr-FR" sz="2000" b="1" dirty="0">
                <a:solidFill>
                  <a:schemeClr val="tx1">
                    <a:lumMod val="75000"/>
                    <a:lumOff val="25000"/>
                  </a:schemeClr>
                </a:solidFill>
              </a:rPr>
              <a:t>Nombre de contacts</a:t>
            </a:r>
          </a:p>
          <a:p>
            <a:pPr marL="285750" indent="-285750">
              <a:spcAft>
                <a:spcPts val="600"/>
              </a:spcAft>
              <a:buClr>
                <a:schemeClr val="accent1"/>
              </a:buClr>
              <a:buSzPct val="110000"/>
              <a:buFont typeface="Wingdings" pitchFamily="2" charset="2"/>
              <a:buChar char="§"/>
            </a:pPr>
            <a:r>
              <a:rPr lang="fr-FR" sz="2000" b="1" dirty="0">
                <a:solidFill>
                  <a:schemeClr val="tx1">
                    <a:lumMod val="75000"/>
                    <a:lumOff val="25000"/>
                  </a:schemeClr>
                </a:solidFill>
              </a:rPr>
              <a:t>Type de contact</a:t>
            </a:r>
          </a:p>
          <a:p>
            <a:pPr marL="285750"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Activité (crier, chanter, parler fort…)</a:t>
            </a:r>
          </a:p>
          <a:p>
            <a:pPr marL="285750" indent="-285750">
              <a:spcAft>
                <a:spcPts val="600"/>
              </a:spcAft>
              <a:buClr>
                <a:schemeClr val="accent1"/>
              </a:buClr>
              <a:buSzPct val="110000"/>
              <a:buFont typeface="Wingdings" pitchFamily="2" charset="2"/>
              <a:buChar char="§"/>
            </a:pPr>
            <a:r>
              <a:rPr lang="fr-FR" sz="2000" b="1" dirty="0">
                <a:solidFill>
                  <a:schemeClr val="tx1">
                    <a:lumMod val="75000"/>
                    <a:lumOff val="25000"/>
                  </a:schemeClr>
                </a:solidFill>
              </a:rPr>
              <a:t>Lieux de contact </a:t>
            </a:r>
            <a:r>
              <a:rPr lang="fr-FR" sz="2000" dirty="0">
                <a:solidFill>
                  <a:schemeClr val="tx1">
                    <a:lumMod val="75000"/>
                    <a:lumOff val="25000"/>
                  </a:schemeClr>
                </a:solidFill>
              </a:rPr>
              <a:t>: du plus à risque de contamination au moindre</a:t>
            </a:r>
          </a:p>
          <a:p>
            <a:pPr marL="742950" lvl="1"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fermé mal ventilé</a:t>
            </a:r>
          </a:p>
          <a:p>
            <a:pPr marL="742950" lvl="1"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fermé ventilé</a:t>
            </a:r>
          </a:p>
          <a:p>
            <a:pPr marL="742950" lvl="1"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extérieur avec promiscuité</a:t>
            </a:r>
          </a:p>
          <a:p>
            <a:pPr marL="742950" lvl="1"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extérieur sans promiscuité</a:t>
            </a:r>
          </a:p>
          <a:p>
            <a:pPr marL="285750" indent="-285750">
              <a:spcAft>
                <a:spcPts val="600"/>
              </a:spcAft>
              <a:buClr>
                <a:schemeClr val="accent1"/>
              </a:buClr>
              <a:buSzPct val="110000"/>
              <a:buFont typeface="Wingdings" pitchFamily="2" charset="2"/>
              <a:buChar char="§"/>
            </a:pPr>
            <a:r>
              <a:rPr lang="fr-FR" sz="2000" b="1" dirty="0">
                <a:solidFill>
                  <a:schemeClr val="tx1">
                    <a:lumMod val="75000"/>
                    <a:lumOff val="25000"/>
                  </a:schemeClr>
                </a:solidFill>
              </a:rPr>
              <a:t>Charge virale élevée</a:t>
            </a:r>
          </a:p>
          <a:p>
            <a:pPr marL="285750" indent="-285750">
              <a:spcAft>
                <a:spcPts val="600"/>
              </a:spcAft>
              <a:buClr>
                <a:schemeClr val="accent1"/>
              </a:buClr>
              <a:buSzPct val="110000"/>
              <a:buFont typeface="Wingdings" pitchFamily="2" charset="2"/>
              <a:buChar char="§"/>
            </a:pPr>
            <a:r>
              <a:rPr lang="fr-FR" sz="2000" b="1" dirty="0">
                <a:solidFill>
                  <a:schemeClr val="tx1">
                    <a:lumMod val="75000"/>
                    <a:lumOff val="25000"/>
                  </a:schemeClr>
                </a:solidFill>
              </a:rPr>
              <a:t>Répartition des particules virales </a:t>
            </a:r>
            <a:r>
              <a:rPr lang="fr-FR" sz="2000" dirty="0">
                <a:solidFill>
                  <a:schemeClr val="tx1">
                    <a:lumMod val="75000"/>
                    <a:lumOff val="25000"/>
                  </a:schemeClr>
                </a:solidFill>
              </a:rPr>
              <a:t>(grosses gouttelettes versus aérosols) ?</a:t>
            </a: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900" b="0" i="0" u="none" strike="noStrike" cap="none" normalizeH="0" baseline="0" dirty="0">
                <a:ln>
                  <a:noFill/>
                </a:ln>
                <a:solidFill>
                  <a:schemeClr val="tx1"/>
                </a:solidFill>
                <a:effectLst/>
                <a:latin typeface="Calibri" panose="020F0502020204030204" pitchFamily="34" charset="0"/>
              </a:rPr>
            </a:b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Rectangle 15">
            <a:extLst>
              <a:ext uri="{FF2B5EF4-FFF2-40B4-BE49-F238E27FC236}">
                <a16:creationId xmlns:a16="http://schemas.microsoft.com/office/drawing/2014/main" id="{BF4FCDFF-6269-864A-BEDA-D8D5D4E5998C}"/>
              </a:ext>
            </a:extLst>
          </p:cNvPr>
          <p:cNvSpPr/>
          <p:nvPr/>
        </p:nvSpPr>
        <p:spPr>
          <a:xfrm>
            <a:off x="2238437" y="646764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7" name="ZoneTexte 16">
            <a:extLst>
              <a:ext uri="{FF2B5EF4-FFF2-40B4-BE49-F238E27FC236}">
                <a16:creationId xmlns:a16="http://schemas.microsoft.com/office/drawing/2014/main" id="{9C68A9EA-56A4-684E-A4E3-88CF780C529F}"/>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4" name="Triangle 3">
            <a:extLst>
              <a:ext uri="{FF2B5EF4-FFF2-40B4-BE49-F238E27FC236}">
                <a16:creationId xmlns:a16="http://schemas.microsoft.com/office/drawing/2014/main" id="{2FBD5369-6A80-554E-B919-1D18CFD698B3}"/>
              </a:ext>
            </a:extLst>
          </p:cNvPr>
          <p:cNvSpPr/>
          <p:nvPr/>
        </p:nvSpPr>
        <p:spPr>
          <a:xfrm rot="10800000">
            <a:off x="6615557" y="3703069"/>
            <a:ext cx="643260" cy="157588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3885647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902075" y="564206"/>
            <a:ext cx="184731" cy="646331"/>
          </a:xfrm>
          <a:prstGeom prst="rect">
            <a:avLst/>
          </a:prstGeom>
          <a:noFill/>
        </p:spPr>
        <p:txBody>
          <a:bodyPr wrap="none" rtlCol="0">
            <a:spAutoFit/>
          </a:bodyPr>
          <a:lstStyle/>
          <a:p>
            <a:endParaRPr lang="fr-FR" sz="3600" dirty="0">
              <a:solidFill>
                <a:schemeClr val="accent1"/>
              </a:solidFill>
            </a:endParaRP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endParaRPr lang="fr-FR" b="1" dirty="0"/>
          </a:p>
          <a:p>
            <a:endParaRPr lang="fr-FR" b="1" dirty="0"/>
          </a:p>
          <a:p>
            <a:pPr marL="457200" lvl="1" indent="0">
              <a:buNone/>
            </a:pPr>
            <a:endParaRPr lang="fr-FR" sz="1700" b="1" dirty="0"/>
          </a:p>
        </p:txBody>
      </p:sp>
      <p:sp>
        <p:nvSpPr>
          <p:cNvPr id="3" name="Rectangle 2">
            <a:extLst>
              <a:ext uri="{FF2B5EF4-FFF2-40B4-BE49-F238E27FC236}">
                <a16:creationId xmlns:a16="http://schemas.microsoft.com/office/drawing/2014/main" id="{6811D84B-E8DD-0946-8FA8-B26799C10D0B}"/>
              </a:ext>
            </a:extLst>
          </p:cNvPr>
          <p:cNvSpPr/>
          <p:nvPr/>
        </p:nvSpPr>
        <p:spPr>
          <a:xfrm>
            <a:off x="677863" y="1488355"/>
            <a:ext cx="10496818" cy="4616648"/>
          </a:xfrm>
          <a:prstGeom prst="rect">
            <a:avLst/>
          </a:prstGeom>
        </p:spPr>
        <p:txBody>
          <a:bodyPr wrap="square">
            <a:spAutoFit/>
          </a:bodyPr>
          <a:lstStyle/>
          <a:p>
            <a:pPr marL="285750" indent="-285750">
              <a:spcAft>
                <a:spcPts val="600"/>
              </a:spcAft>
              <a:buClr>
                <a:schemeClr val="accent1"/>
              </a:buClr>
              <a:buSzPct val="110000"/>
              <a:buFont typeface="Wingdings" pitchFamily="2" charset="2"/>
              <a:buChar char="§"/>
            </a:pPr>
            <a:r>
              <a:rPr lang="fr-FR" b="1" dirty="0">
                <a:solidFill>
                  <a:schemeClr val="tx1">
                    <a:lumMod val="75000"/>
                    <a:lumOff val="25000"/>
                  </a:schemeClr>
                </a:solidFill>
              </a:rPr>
              <a:t>Les grappes de COVID-19 se répandent massivement dans des environnements intérieurs mal ventilés où de nombreuses personnes se rassemblent</a:t>
            </a:r>
          </a:p>
          <a:p>
            <a:pPr marL="742950" lvl="1" indent="-285750">
              <a:spcAft>
                <a:spcPts val="600"/>
              </a:spcAft>
              <a:buClr>
                <a:schemeClr val="accent1"/>
              </a:buClr>
              <a:buSzPct val="110000"/>
              <a:buFont typeface="Wingdings" pitchFamily="2" charset="2"/>
              <a:buChar char="§"/>
            </a:pPr>
            <a:r>
              <a:rPr lang="fr-FR" dirty="0">
                <a:solidFill>
                  <a:schemeClr val="tx1">
                    <a:lumMod val="75000"/>
                    <a:lumOff val="25000"/>
                  </a:schemeClr>
                </a:solidFill>
              </a:rPr>
              <a:t>Mariages et autres fêtes familiales</a:t>
            </a:r>
          </a:p>
          <a:p>
            <a:pPr marL="742950" lvl="1" indent="-285750">
              <a:spcAft>
                <a:spcPts val="600"/>
              </a:spcAft>
              <a:buClr>
                <a:schemeClr val="accent1"/>
              </a:buClr>
              <a:buSzPct val="110000"/>
              <a:buFont typeface="Wingdings" pitchFamily="2" charset="2"/>
              <a:buChar char="§"/>
            </a:pPr>
            <a:r>
              <a:rPr lang="fr-FR" dirty="0">
                <a:solidFill>
                  <a:schemeClr val="tx1">
                    <a:lumMod val="75000"/>
                    <a:lumOff val="25000"/>
                  </a:schemeClr>
                </a:solidFill>
              </a:rPr>
              <a:t>Lieux de cultes</a:t>
            </a:r>
          </a:p>
          <a:p>
            <a:pPr marL="742950" lvl="1" indent="-285750">
              <a:spcAft>
                <a:spcPts val="600"/>
              </a:spcAft>
              <a:buClr>
                <a:schemeClr val="accent1"/>
              </a:buClr>
              <a:buSzPct val="110000"/>
              <a:buFont typeface="Wingdings" pitchFamily="2" charset="2"/>
              <a:buChar char="§"/>
            </a:pPr>
            <a:r>
              <a:rPr lang="fr-FR" dirty="0">
                <a:solidFill>
                  <a:schemeClr val="tx1">
                    <a:lumMod val="75000"/>
                    <a:lumOff val="25000"/>
                  </a:schemeClr>
                </a:solidFill>
              </a:rPr>
              <a:t>Chorales</a:t>
            </a:r>
          </a:p>
          <a:p>
            <a:pPr marL="742950" lvl="1" indent="-285750">
              <a:spcAft>
                <a:spcPts val="600"/>
              </a:spcAft>
              <a:buClr>
                <a:schemeClr val="accent1"/>
              </a:buClr>
              <a:buSzPct val="110000"/>
              <a:buFont typeface="Wingdings" pitchFamily="2" charset="2"/>
              <a:buChar char="§"/>
            </a:pPr>
            <a:r>
              <a:rPr lang="fr-FR" dirty="0">
                <a:solidFill>
                  <a:schemeClr val="tx1">
                    <a:lumMod val="75000"/>
                    <a:lumOff val="25000"/>
                  </a:schemeClr>
                </a:solidFill>
              </a:rPr>
              <a:t>Gymnases</a:t>
            </a:r>
          </a:p>
          <a:p>
            <a:pPr marL="742950" lvl="1" indent="-285750">
              <a:spcAft>
                <a:spcPts val="600"/>
              </a:spcAft>
              <a:buClr>
                <a:schemeClr val="accent1"/>
              </a:buClr>
              <a:buSzPct val="110000"/>
              <a:buFont typeface="Wingdings" pitchFamily="2" charset="2"/>
              <a:buChar char="§"/>
            </a:pPr>
            <a:r>
              <a:rPr lang="fr-FR" dirty="0">
                <a:solidFill>
                  <a:schemeClr val="tx1">
                    <a:lumMod val="75000"/>
                    <a:lumOff val="25000"/>
                  </a:schemeClr>
                </a:solidFill>
              </a:rPr>
              <a:t>Funérailles</a:t>
            </a:r>
          </a:p>
          <a:p>
            <a:pPr marL="742950" lvl="1" indent="-285750">
              <a:spcAft>
                <a:spcPts val="1200"/>
              </a:spcAft>
              <a:buClr>
                <a:schemeClr val="accent1"/>
              </a:buClr>
              <a:buSzPct val="110000"/>
              <a:buFont typeface="Wingdings" pitchFamily="2" charset="2"/>
              <a:buChar char="§"/>
            </a:pPr>
            <a:r>
              <a:rPr lang="fr-FR" dirty="0">
                <a:solidFill>
                  <a:schemeClr val="tx1">
                    <a:lumMod val="75000"/>
                    <a:lumOff val="25000"/>
                  </a:schemeClr>
                </a:solidFill>
              </a:rPr>
              <a:t>Bars, pubs, restaurants, etc. </a:t>
            </a:r>
          </a:p>
          <a:p>
            <a:pPr marL="285750" indent="-285750">
              <a:spcAft>
                <a:spcPts val="600"/>
              </a:spcAft>
              <a:buClr>
                <a:schemeClr val="accent1"/>
              </a:buClr>
              <a:buSzPct val="110000"/>
              <a:buFont typeface="Wingdings" pitchFamily="2" charset="2"/>
              <a:buChar char="§"/>
            </a:pPr>
            <a:r>
              <a:rPr lang="fr-FR" b="1" dirty="0">
                <a:solidFill>
                  <a:schemeClr val="tx1">
                    <a:lumMod val="75000"/>
                    <a:lumOff val="25000"/>
                  </a:schemeClr>
                </a:solidFill>
              </a:rPr>
              <a:t>C’est la conjonction de plusieurs facteurs qui crée des contaminations de grande ampleur</a:t>
            </a:r>
          </a:p>
          <a:p>
            <a:pPr marL="742950" lvl="1" indent="-285750">
              <a:spcAft>
                <a:spcPts val="600"/>
              </a:spcAft>
              <a:buClr>
                <a:schemeClr val="accent1"/>
              </a:buClr>
              <a:buSzPct val="110000"/>
              <a:buFont typeface="Wingdings" pitchFamily="2" charset="2"/>
              <a:buChar char="§"/>
            </a:pPr>
            <a:r>
              <a:rPr lang="fr-FR" dirty="0">
                <a:solidFill>
                  <a:schemeClr val="tx1">
                    <a:lumMod val="75000"/>
                    <a:lumOff val="25000"/>
                  </a:schemeClr>
                </a:solidFill>
              </a:rPr>
              <a:t>un contact prolongé</a:t>
            </a:r>
          </a:p>
          <a:p>
            <a:pPr marL="742950" lvl="1" indent="-285750">
              <a:spcAft>
                <a:spcPts val="600"/>
              </a:spcAft>
              <a:buClr>
                <a:schemeClr val="accent1"/>
              </a:buClr>
              <a:buSzPct val="110000"/>
              <a:buFont typeface="Wingdings" pitchFamily="2" charset="2"/>
              <a:buChar char="§"/>
            </a:pPr>
            <a:r>
              <a:rPr lang="fr-FR" dirty="0">
                <a:solidFill>
                  <a:schemeClr val="tx1">
                    <a:lumMod val="75000"/>
                    <a:lumOff val="25000"/>
                  </a:schemeClr>
                </a:solidFill>
              </a:rPr>
              <a:t>une mauvaise ventilation</a:t>
            </a:r>
          </a:p>
          <a:p>
            <a:pPr marL="742950" lvl="1" indent="-285750">
              <a:spcAft>
                <a:spcPts val="600"/>
              </a:spcAft>
              <a:buClr>
                <a:schemeClr val="accent1"/>
              </a:buClr>
              <a:buSzPct val="110000"/>
              <a:buFont typeface="Wingdings" pitchFamily="2" charset="2"/>
              <a:buChar char="§"/>
            </a:pPr>
            <a:r>
              <a:rPr lang="fr-FR" dirty="0">
                <a:solidFill>
                  <a:schemeClr val="tx1">
                    <a:lumMod val="75000"/>
                    <a:lumOff val="25000"/>
                  </a:schemeClr>
                </a:solidFill>
              </a:rPr>
              <a:t>la promiscuité</a:t>
            </a:r>
          </a:p>
          <a:p>
            <a:pPr marL="742950" lvl="1" indent="-285750">
              <a:spcAft>
                <a:spcPts val="600"/>
              </a:spcAft>
              <a:buClr>
                <a:schemeClr val="accent1"/>
              </a:buClr>
              <a:buSzPct val="110000"/>
              <a:buFont typeface="Wingdings" pitchFamily="2" charset="2"/>
              <a:buChar char="§"/>
            </a:pPr>
            <a:r>
              <a:rPr lang="fr-FR" dirty="0">
                <a:solidFill>
                  <a:schemeClr val="tx1">
                    <a:lumMod val="75000"/>
                    <a:lumOff val="25000"/>
                  </a:schemeClr>
                </a:solidFill>
              </a:rPr>
              <a:t>une personne hautement infectieuse</a:t>
            </a:r>
            <a:endParaRPr lang="fr-FR" sz="1600" dirty="0">
              <a:solidFill>
                <a:schemeClr val="tx1">
                  <a:lumMod val="75000"/>
                  <a:lumOff val="25000"/>
                </a:schemeClr>
              </a:solidFill>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900" b="0" i="0" u="none" strike="noStrike" cap="none" normalizeH="0" baseline="0" dirty="0">
                <a:ln>
                  <a:noFill/>
                </a:ln>
                <a:solidFill>
                  <a:schemeClr val="tx1"/>
                </a:solidFill>
                <a:effectLst/>
                <a:latin typeface="Calibri" panose="020F0502020204030204" pitchFamily="34" charset="0"/>
              </a:rPr>
            </a:b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6" name="Rectangle 5">
            <a:extLst>
              <a:ext uri="{FF2B5EF4-FFF2-40B4-BE49-F238E27FC236}">
                <a16:creationId xmlns:a16="http://schemas.microsoft.com/office/drawing/2014/main" id="{D9CEF3AF-CA42-C843-8052-289FBC25F869}"/>
              </a:ext>
            </a:extLst>
          </p:cNvPr>
          <p:cNvSpPr/>
          <p:nvPr/>
        </p:nvSpPr>
        <p:spPr>
          <a:xfrm>
            <a:off x="1266298" y="578943"/>
            <a:ext cx="7095481" cy="584775"/>
          </a:xfrm>
          <a:prstGeom prst="rect">
            <a:avLst/>
          </a:prstGeom>
        </p:spPr>
        <p:txBody>
          <a:bodyPr wrap="square">
            <a:spAutoFit/>
          </a:bodyPr>
          <a:lstStyle/>
          <a:p>
            <a:r>
              <a:rPr lang="fr-FR" sz="3200" dirty="0">
                <a:solidFill>
                  <a:schemeClr val="accent1"/>
                </a:solidFill>
              </a:rPr>
              <a:t>Lieux de super-contamination</a:t>
            </a:r>
          </a:p>
        </p:txBody>
      </p:sp>
      <p:sp>
        <p:nvSpPr>
          <p:cNvPr id="16" name="Rectangle 15">
            <a:extLst>
              <a:ext uri="{FF2B5EF4-FFF2-40B4-BE49-F238E27FC236}">
                <a16:creationId xmlns:a16="http://schemas.microsoft.com/office/drawing/2014/main" id="{BE56817F-ADE5-204F-9736-5612DD9EBF64}"/>
              </a:ext>
            </a:extLst>
          </p:cNvPr>
          <p:cNvSpPr/>
          <p:nvPr/>
        </p:nvSpPr>
        <p:spPr>
          <a:xfrm>
            <a:off x="2238437" y="646764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7" name="ZoneTexte 16">
            <a:extLst>
              <a:ext uri="{FF2B5EF4-FFF2-40B4-BE49-F238E27FC236}">
                <a16:creationId xmlns:a16="http://schemas.microsoft.com/office/drawing/2014/main" id="{F31C4BCD-6A5C-5E47-824F-9FA0791D9659}"/>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83226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4888254" cy="584775"/>
          </a:xfrm>
          <a:prstGeom prst="rect">
            <a:avLst/>
          </a:prstGeom>
          <a:noFill/>
        </p:spPr>
        <p:txBody>
          <a:bodyPr wrap="square" rtlCol="0">
            <a:spAutoFit/>
          </a:bodyPr>
          <a:lstStyle/>
          <a:p>
            <a:r>
              <a:rPr lang="fr-FR" sz="3200" dirty="0">
                <a:solidFill>
                  <a:schemeClr val="accent1"/>
                </a:solidFill>
              </a:rPr>
              <a:t>Tracer les contacts* </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lvl="0">
              <a:spcAft>
                <a:spcPts val="1200"/>
              </a:spcAft>
            </a:pPr>
            <a:r>
              <a:rPr lang="fr-FR" sz="2000" dirty="0"/>
              <a:t>Actuellement, quand une personne est dépistée, on recherche des cas secondaires autour de lui pour les isoler</a:t>
            </a:r>
          </a:p>
          <a:p>
            <a:pPr lvl="0"/>
            <a:r>
              <a:rPr lang="fr-FR" sz="2000" dirty="0"/>
              <a:t>Il est probablement plus intéressant de </a:t>
            </a:r>
            <a:r>
              <a:rPr lang="fr-FR" sz="2000" b="1" dirty="0"/>
              <a:t>remonter au contact qui l’a contaminée pour savoir s’il ne s’agit pas d’un super-contaminateur</a:t>
            </a:r>
          </a:p>
          <a:p>
            <a:endParaRPr lang="fr-FR" sz="2800" b="1" dirty="0"/>
          </a:p>
          <a:p>
            <a:endParaRPr lang="fr-FR" sz="2800" b="1" dirty="0"/>
          </a:p>
          <a:p>
            <a:endParaRPr lang="fr-FR" sz="2800" b="1" dirty="0"/>
          </a:p>
          <a:p>
            <a:pPr marL="457200" lvl="1" indent="0">
              <a:buNone/>
            </a:pPr>
            <a:endParaRPr lang="fr-FR" sz="1700" b="1" dirty="0"/>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Rectangle 12">
            <a:extLst>
              <a:ext uri="{FF2B5EF4-FFF2-40B4-BE49-F238E27FC236}">
                <a16:creationId xmlns:a16="http://schemas.microsoft.com/office/drawing/2014/main" id="{C2E03B60-1FD9-1542-A9BE-85A0DC9C4A06}"/>
              </a:ext>
            </a:extLst>
          </p:cNvPr>
          <p:cNvSpPr/>
          <p:nvPr/>
        </p:nvSpPr>
        <p:spPr>
          <a:xfrm>
            <a:off x="2238437" y="646764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6" name="ZoneTexte 15">
            <a:extLst>
              <a:ext uri="{FF2B5EF4-FFF2-40B4-BE49-F238E27FC236}">
                <a16:creationId xmlns:a16="http://schemas.microsoft.com/office/drawing/2014/main" id="{AFC4C235-E805-EB47-8D08-6D715F7E7804}"/>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7" name="ZoneTexte 16">
            <a:extLst>
              <a:ext uri="{FF2B5EF4-FFF2-40B4-BE49-F238E27FC236}">
                <a16:creationId xmlns:a16="http://schemas.microsoft.com/office/drawing/2014/main" id="{7C175298-409D-DD4B-9C95-A0EC735661D2}"/>
              </a:ext>
            </a:extLst>
          </p:cNvPr>
          <p:cNvSpPr txBox="1"/>
          <p:nvPr/>
        </p:nvSpPr>
        <p:spPr>
          <a:xfrm>
            <a:off x="1049043" y="4801694"/>
            <a:ext cx="6133410" cy="584775"/>
          </a:xfrm>
          <a:prstGeom prst="rect">
            <a:avLst/>
          </a:prstGeom>
          <a:noFill/>
        </p:spPr>
        <p:txBody>
          <a:bodyPr wrap="none" rtlCol="0">
            <a:spAutoFit/>
          </a:bodyPr>
          <a:lstStyle/>
          <a:p>
            <a:r>
              <a:rPr lang="fr-FR" sz="1400" dirty="0"/>
              <a:t>* Contact : durée &gt; 15 mn, sans distancement ni port rigoureux du masque</a:t>
            </a:r>
          </a:p>
          <a:p>
            <a:endParaRPr lang="fr-FR" dirty="0"/>
          </a:p>
        </p:txBody>
      </p:sp>
    </p:spTree>
    <p:extLst>
      <p:ext uri="{BB962C8B-B14F-4D97-AF65-F5344CB8AC3E}">
        <p14:creationId xmlns:p14="http://schemas.microsoft.com/office/powerpoint/2010/main" val="1772706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10394192" cy="954107"/>
          </a:xfrm>
          <a:prstGeom prst="rect">
            <a:avLst/>
          </a:prstGeom>
          <a:noFill/>
        </p:spPr>
        <p:txBody>
          <a:bodyPr wrap="none" rtlCol="0">
            <a:spAutoFit/>
          </a:bodyPr>
          <a:lstStyle/>
          <a:p>
            <a:r>
              <a:rPr lang="fr-FR" sz="2800" dirty="0">
                <a:solidFill>
                  <a:schemeClr val="accent1"/>
                </a:solidFill>
              </a:rPr>
              <a:t>Ce n'est pas toujours le caractère restrictif des règles, </a:t>
            </a:r>
          </a:p>
          <a:p>
            <a:r>
              <a:rPr lang="fr-FR" sz="2800" dirty="0">
                <a:solidFill>
                  <a:schemeClr val="accent1"/>
                </a:solidFill>
              </a:rPr>
              <a:t>mais le fait qu'elles ciblent les dangers réels qui sont efficaces </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757196"/>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lvl="0">
              <a:spcAft>
                <a:spcPts val="600"/>
              </a:spcAft>
            </a:pPr>
            <a:r>
              <a:rPr lang="fr-FR" dirty="0"/>
              <a:t>Les pays qui ont ignoré la super-diffusion risquent d'obtenir le pire des deux mondes : </a:t>
            </a:r>
          </a:p>
          <a:p>
            <a:pPr lvl="1">
              <a:spcBef>
                <a:spcPts val="0"/>
              </a:spcBef>
            </a:pPr>
            <a:r>
              <a:rPr lang="fr-FR" dirty="0"/>
              <a:t>des restrictions lourdes </a:t>
            </a:r>
          </a:p>
          <a:p>
            <a:pPr lvl="1">
              <a:spcBef>
                <a:spcPts val="0"/>
              </a:spcBef>
              <a:spcAft>
                <a:spcPts val="1200"/>
              </a:spcAft>
            </a:pPr>
            <a:r>
              <a:rPr lang="fr-FR" dirty="0"/>
              <a:t>pas d’atténuation substantielle </a:t>
            </a:r>
          </a:p>
          <a:p>
            <a:r>
              <a:rPr lang="fr-FR" dirty="0"/>
              <a:t> Exemples de restrictions lourdes, inutiles et incompréhensibles </a:t>
            </a:r>
          </a:p>
          <a:p>
            <a:pPr lvl="1"/>
            <a:r>
              <a:rPr lang="fr-FR" dirty="0"/>
              <a:t>Royaume-Uni : </a:t>
            </a:r>
          </a:p>
          <a:p>
            <a:pPr lvl="2">
              <a:spcBef>
                <a:spcPts val="0"/>
              </a:spcBef>
            </a:pPr>
            <a:r>
              <a:rPr lang="fr-FR" dirty="0"/>
              <a:t>limiter les rassemblements </a:t>
            </a:r>
            <a:r>
              <a:rPr lang="fr-FR" b="1" dirty="0"/>
              <a:t>en plein air</a:t>
            </a:r>
            <a:r>
              <a:rPr lang="fr-FR" dirty="0"/>
              <a:t> à six personnes </a:t>
            </a:r>
          </a:p>
          <a:p>
            <a:pPr lvl="2">
              <a:spcBef>
                <a:spcPts val="0"/>
              </a:spcBef>
            </a:pPr>
            <a:r>
              <a:rPr lang="fr-FR" dirty="0"/>
              <a:t>pubs et bars (donc fermés) ouverts </a:t>
            </a:r>
          </a:p>
          <a:p>
            <a:pPr lvl="1"/>
            <a:r>
              <a:rPr lang="fr-FR" dirty="0"/>
              <a:t>France</a:t>
            </a:r>
          </a:p>
          <a:p>
            <a:pPr lvl="2">
              <a:spcBef>
                <a:spcPts val="0"/>
              </a:spcBef>
            </a:pPr>
            <a:r>
              <a:rPr lang="fr-FR" dirty="0"/>
              <a:t>Port du masque obligatoire en extérieur sans promiscuité</a:t>
            </a:r>
          </a:p>
          <a:p>
            <a:pPr lvl="2">
              <a:spcBef>
                <a:spcPts val="0"/>
              </a:spcBef>
            </a:pPr>
            <a:r>
              <a:rPr lang="fr-FR" dirty="0"/>
              <a:t>Interdiction de jouer au tennis sur terrain couvert (par assimilation aux salles de sports)</a:t>
            </a:r>
          </a:p>
          <a:p>
            <a:endParaRPr lang="fr-FR" b="1" dirty="0"/>
          </a:p>
          <a:p>
            <a:endParaRPr lang="fr-FR" b="1" dirty="0"/>
          </a:p>
          <a:p>
            <a:endParaRPr lang="fr-FR" b="1" dirty="0"/>
          </a:p>
          <a:p>
            <a:pPr marL="457200" lvl="1" indent="0">
              <a:buNone/>
            </a:pPr>
            <a:endParaRPr lang="fr-FR" sz="1700" b="1" dirty="0"/>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3" name="Rectangle 2">
            <a:extLst>
              <a:ext uri="{FF2B5EF4-FFF2-40B4-BE49-F238E27FC236}">
                <a16:creationId xmlns:a16="http://schemas.microsoft.com/office/drawing/2014/main" id="{A1F0A879-2DB7-9E43-A041-1AA978C0CD39}"/>
              </a:ext>
            </a:extLst>
          </p:cNvPr>
          <p:cNvSpPr/>
          <p:nvPr/>
        </p:nvSpPr>
        <p:spPr>
          <a:xfrm>
            <a:off x="1768525" y="5450035"/>
            <a:ext cx="813020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i="1" dirty="0"/>
              <a:t>Nous avons cherché la forêt, alors qu’il faut trouver notre chemin</a:t>
            </a:r>
            <a:endParaRPr lang="fr-FR" dirty="0"/>
          </a:p>
        </p:txBody>
      </p:sp>
      <p:sp>
        <p:nvSpPr>
          <p:cNvPr id="13" name="Rectangle 12">
            <a:extLst>
              <a:ext uri="{FF2B5EF4-FFF2-40B4-BE49-F238E27FC236}">
                <a16:creationId xmlns:a16="http://schemas.microsoft.com/office/drawing/2014/main" id="{5491CEBC-F888-4046-A296-629662EA52AA}"/>
              </a:ext>
            </a:extLst>
          </p:cNvPr>
          <p:cNvSpPr/>
          <p:nvPr/>
        </p:nvSpPr>
        <p:spPr>
          <a:xfrm>
            <a:off x="2238437" y="646764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6" name="ZoneTexte 15">
            <a:extLst>
              <a:ext uri="{FF2B5EF4-FFF2-40B4-BE49-F238E27FC236}">
                <a16:creationId xmlns:a16="http://schemas.microsoft.com/office/drawing/2014/main" id="{A135E9A7-FD24-1548-8663-6EDF41D74340}"/>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529469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5" y="578944"/>
            <a:ext cx="10888077" cy="523220"/>
          </a:xfrm>
          <a:prstGeom prst="rect">
            <a:avLst/>
          </a:prstGeom>
          <a:noFill/>
        </p:spPr>
        <p:txBody>
          <a:bodyPr wrap="square" rtlCol="0">
            <a:spAutoFit/>
          </a:bodyPr>
          <a:lstStyle/>
          <a:p>
            <a:r>
              <a:rPr lang="fr-FR" sz="2800" dirty="0">
                <a:solidFill>
                  <a:schemeClr val="accent1"/>
                </a:solidFill>
              </a:rPr>
              <a:t>Tests de diagnostic rapide : arme pour lutter contre la pandémie</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879416" y="1729841"/>
            <a:ext cx="5218043" cy="4039584"/>
          </a:xfrm>
          <a:prstGeom prst="rect">
            <a:avLst/>
          </a:prstGeom>
          <a:ln>
            <a:solidFill>
              <a:schemeClr val="tx1">
                <a:lumMod val="65000"/>
                <a:lumOff val="35000"/>
              </a:schemeClr>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lvl="0" indent="0" algn="ctr">
              <a:buNone/>
            </a:pPr>
            <a:r>
              <a:rPr lang="fr-FR" dirty="0"/>
              <a:t>Jusqu’à présent, le diagnostic repose sur la </a:t>
            </a:r>
            <a:r>
              <a:rPr lang="fr-FR" b="1" dirty="0"/>
              <a:t>PCR</a:t>
            </a:r>
            <a:r>
              <a:rPr lang="fr-FR" dirty="0"/>
              <a:t> qui présente de nombreux inconvénients:</a:t>
            </a:r>
          </a:p>
          <a:p>
            <a:pPr lvl="1"/>
            <a:r>
              <a:rPr lang="fr-FR" dirty="0"/>
              <a:t>Coût &gt; 50€/test</a:t>
            </a:r>
          </a:p>
          <a:p>
            <a:pPr lvl="1"/>
            <a:r>
              <a:rPr lang="fr-FR" dirty="0"/>
              <a:t>Équipement </a:t>
            </a:r>
            <a:r>
              <a:rPr lang="fr-FR" dirty="0">
                <a:sym typeface="Wingdings" pitchFamily="2" charset="2"/>
              </a:rPr>
              <a:t> </a:t>
            </a:r>
            <a:r>
              <a:rPr lang="fr-FR" dirty="0"/>
              <a:t>laboratoire </a:t>
            </a:r>
            <a:r>
              <a:rPr lang="fr-FR" dirty="0">
                <a:sym typeface="Wingdings" pitchFamily="2" charset="2"/>
              </a:rPr>
              <a:t></a:t>
            </a:r>
            <a:r>
              <a:rPr lang="fr-FR" dirty="0"/>
              <a:t>transport</a:t>
            </a:r>
          </a:p>
          <a:p>
            <a:pPr lvl="1"/>
            <a:r>
              <a:rPr lang="fr-FR" dirty="0"/>
              <a:t>Caractère désagréable du prélèvement</a:t>
            </a:r>
          </a:p>
          <a:p>
            <a:pPr lvl="1"/>
            <a:r>
              <a:rPr lang="fr-FR" dirty="0"/>
              <a:t>Surtout, le délai en jours voire en semaines</a:t>
            </a:r>
          </a:p>
          <a:p>
            <a:pPr lvl="1"/>
            <a:r>
              <a:rPr lang="fr-FR" dirty="0"/>
              <a:t>Durée de positivité &gt;&gt;&gt; Durée de contagiosité </a:t>
            </a:r>
            <a:r>
              <a:rPr lang="fr-FR" dirty="0">
                <a:sym typeface="Wingdings" pitchFamily="2" charset="2"/>
              </a:rPr>
              <a:t></a:t>
            </a:r>
            <a:r>
              <a:rPr lang="fr-FR" dirty="0"/>
              <a:t> quarantaines inutiles.</a:t>
            </a:r>
          </a:p>
          <a:p>
            <a:pPr lvl="1"/>
            <a:r>
              <a:rPr lang="fr-FR" dirty="0"/>
              <a:t>On estime qu’au mieux, seulement 1/5 à 1/10 des cas dans une population </a:t>
            </a:r>
          </a:p>
          <a:p>
            <a:endParaRPr lang="fr-FR" sz="2800" b="1" dirty="0"/>
          </a:p>
          <a:p>
            <a:endParaRPr lang="fr-FR" sz="2800" b="1" dirty="0"/>
          </a:p>
          <a:p>
            <a:endParaRPr lang="fr-FR" sz="2800" b="1" dirty="0"/>
          </a:p>
          <a:p>
            <a:pPr marL="457200" lvl="1" indent="0">
              <a:buNone/>
            </a:pPr>
            <a:endParaRPr lang="fr-FR" sz="1700" b="1" dirty="0"/>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Espace réservé du contenu 8">
            <a:extLst>
              <a:ext uri="{FF2B5EF4-FFF2-40B4-BE49-F238E27FC236}">
                <a16:creationId xmlns:a16="http://schemas.microsoft.com/office/drawing/2014/main" id="{3F573C0D-6A2D-9F4E-B5F7-ED40F4517AD8}"/>
              </a:ext>
            </a:extLst>
          </p:cNvPr>
          <p:cNvSpPr>
            <a:spLocks noGrp="1"/>
          </p:cNvSpPr>
          <p:nvPr/>
        </p:nvSpPr>
        <p:spPr>
          <a:xfrm>
            <a:off x="6510790" y="1745483"/>
            <a:ext cx="4878524" cy="4039584"/>
          </a:xfrm>
          <a:prstGeom prst="rect">
            <a:avLst/>
          </a:prstGeom>
          <a:ln>
            <a:solidFill>
              <a:schemeClr val="tx1">
                <a:lumMod val="65000"/>
                <a:lumOff val="35000"/>
              </a:schemeClr>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lvl="0" indent="0" algn="ctr">
              <a:buNone/>
            </a:pPr>
            <a:r>
              <a:rPr lang="fr-FR" dirty="0"/>
              <a:t>Des </a:t>
            </a:r>
            <a:r>
              <a:rPr lang="fr-FR" b="1" dirty="0"/>
              <a:t>TDR</a:t>
            </a:r>
            <a:r>
              <a:rPr lang="fr-FR" dirty="0"/>
              <a:t> moins sensibles que la PCR sont probablement plus intéressants</a:t>
            </a:r>
          </a:p>
          <a:p>
            <a:pPr lvl="1"/>
            <a:r>
              <a:rPr lang="fr-FR" dirty="0"/>
              <a:t>Très spécifiques</a:t>
            </a:r>
          </a:p>
          <a:p>
            <a:pPr lvl="1"/>
            <a:r>
              <a:rPr lang="fr-FR" dirty="0"/>
              <a:t>Suffisamment sensibles pour les charges virales élevées</a:t>
            </a:r>
          </a:p>
          <a:p>
            <a:pPr lvl="1"/>
            <a:r>
              <a:rPr lang="fr-FR" dirty="0"/>
              <a:t>Réponse en quelques minutes</a:t>
            </a:r>
          </a:p>
          <a:p>
            <a:pPr lvl="1"/>
            <a:r>
              <a:rPr lang="fr-FR" dirty="0"/>
              <a:t>Aucun équipement</a:t>
            </a:r>
          </a:p>
          <a:p>
            <a:pPr lvl="1"/>
            <a:r>
              <a:rPr lang="fr-FR" dirty="0"/>
              <a:t>Coût très faible (quelques € s’ils sont commandés en grand nombre)</a:t>
            </a:r>
          </a:p>
          <a:p>
            <a:pPr lvl="1"/>
            <a:r>
              <a:rPr lang="fr-FR" dirty="0"/>
              <a:t>Répéter les tests pour avoir une vision plus réaliste de la réalité </a:t>
            </a:r>
            <a:r>
              <a:rPr lang="fr-FR" dirty="0">
                <a:sym typeface="Wingdings" pitchFamily="2" charset="2"/>
              </a:rPr>
              <a:t> isolement</a:t>
            </a:r>
            <a:endParaRPr lang="fr-FR" dirty="0"/>
          </a:p>
          <a:p>
            <a:endParaRPr lang="fr-FR" sz="2800" b="1" dirty="0"/>
          </a:p>
          <a:p>
            <a:endParaRPr lang="fr-FR" sz="2800" b="1" dirty="0"/>
          </a:p>
          <a:p>
            <a:endParaRPr lang="fr-FR" sz="2800" b="1" dirty="0"/>
          </a:p>
          <a:p>
            <a:pPr marL="457200" lvl="1" indent="0">
              <a:buNone/>
            </a:pPr>
            <a:endParaRPr lang="fr-FR" sz="1700" b="1" dirty="0"/>
          </a:p>
        </p:txBody>
      </p:sp>
      <p:sp>
        <p:nvSpPr>
          <p:cNvPr id="16" name="Rectangle 15">
            <a:extLst>
              <a:ext uri="{FF2B5EF4-FFF2-40B4-BE49-F238E27FC236}">
                <a16:creationId xmlns:a16="http://schemas.microsoft.com/office/drawing/2014/main" id="{A8ACF933-2B4C-5748-ADE9-87308B7918B8}"/>
              </a:ext>
            </a:extLst>
          </p:cNvPr>
          <p:cNvSpPr/>
          <p:nvPr/>
        </p:nvSpPr>
        <p:spPr>
          <a:xfrm>
            <a:off x="2055813" y="636596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8" name="ZoneTexte 17">
            <a:extLst>
              <a:ext uri="{FF2B5EF4-FFF2-40B4-BE49-F238E27FC236}">
                <a16:creationId xmlns:a16="http://schemas.microsoft.com/office/drawing/2014/main" id="{41728B6B-164C-6841-B76C-325E4E5855F9}"/>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867612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4" name="Image 33" descr="Une image contenant dessin, signe, parapluie&#10;&#10;Description générée automatiquement">
            <a:extLst>
              <a:ext uri="{FF2B5EF4-FFF2-40B4-BE49-F238E27FC236}">
                <a16:creationId xmlns:a16="http://schemas.microsoft.com/office/drawing/2014/main" id="{AE39C30A-64D3-2341-91AE-6B0A9428A9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0" name="ZoneTexte 19">
            <a:extLst>
              <a:ext uri="{FF2B5EF4-FFF2-40B4-BE49-F238E27FC236}">
                <a16:creationId xmlns:a16="http://schemas.microsoft.com/office/drawing/2014/main" id="{090A02C1-7C28-0E4D-9FC6-9E431297B5C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22" name="Image 21" descr="Une image contenant texte&#10;&#10;Description générée automatiquement">
            <a:extLst>
              <a:ext uri="{FF2B5EF4-FFF2-40B4-BE49-F238E27FC236}">
                <a16:creationId xmlns:a16="http://schemas.microsoft.com/office/drawing/2014/main" id="{BE0D0514-ED0F-4944-8EBD-C3CB38B34F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9043" y="1337423"/>
            <a:ext cx="9718656" cy="3570252"/>
          </a:xfrm>
          <a:prstGeom prst="rect">
            <a:avLst/>
          </a:prstGeom>
          <a:ln>
            <a:solidFill>
              <a:schemeClr val="tx1">
                <a:lumMod val="75000"/>
                <a:lumOff val="25000"/>
              </a:schemeClr>
            </a:solidFill>
          </a:ln>
        </p:spPr>
      </p:pic>
    </p:spTree>
    <p:extLst>
      <p:ext uri="{BB962C8B-B14F-4D97-AF65-F5344CB8AC3E}">
        <p14:creationId xmlns:p14="http://schemas.microsoft.com/office/powerpoint/2010/main" val="3719457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4" name="Image 33" descr="Une image contenant dessin, signe, parapluie&#10;&#10;Description générée automatiquement">
            <a:extLst>
              <a:ext uri="{FF2B5EF4-FFF2-40B4-BE49-F238E27FC236}">
                <a16:creationId xmlns:a16="http://schemas.microsoft.com/office/drawing/2014/main" id="{AE39C30A-64D3-2341-91AE-6B0A9428A9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0" name="ZoneTexte 19">
            <a:extLst>
              <a:ext uri="{FF2B5EF4-FFF2-40B4-BE49-F238E27FC236}">
                <a16:creationId xmlns:a16="http://schemas.microsoft.com/office/drawing/2014/main" id="{090A02C1-7C28-0E4D-9FC6-9E431297B5C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25" name="Image 24">
            <a:extLst>
              <a:ext uri="{FF2B5EF4-FFF2-40B4-BE49-F238E27FC236}">
                <a16:creationId xmlns:a16="http://schemas.microsoft.com/office/drawing/2014/main" id="{37DB8ECB-957C-0847-9969-AF48B25B863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62090" y="6114797"/>
            <a:ext cx="5288304" cy="659987"/>
          </a:xfrm>
          <a:prstGeom prst="rect">
            <a:avLst/>
          </a:prstGeom>
        </p:spPr>
      </p:pic>
      <p:pic>
        <p:nvPicPr>
          <p:cNvPr id="26" name="Image 25" descr="Une image contenant texte&#10;&#10;Description générée automatiquement">
            <a:extLst>
              <a:ext uri="{FF2B5EF4-FFF2-40B4-BE49-F238E27FC236}">
                <a16:creationId xmlns:a16="http://schemas.microsoft.com/office/drawing/2014/main" id="{39529A4F-A161-244A-AC4B-7CB121962BA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25463" y="388253"/>
            <a:ext cx="7962499" cy="1204614"/>
          </a:xfrm>
          <a:prstGeom prst="rect">
            <a:avLst/>
          </a:prstGeom>
          <a:ln>
            <a:solidFill>
              <a:schemeClr val="tx1">
                <a:lumMod val="75000"/>
                <a:lumOff val="25000"/>
              </a:schemeClr>
            </a:solidFill>
          </a:ln>
        </p:spPr>
      </p:pic>
      <p:sp>
        <p:nvSpPr>
          <p:cNvPr id="2" name="Rectangle 1">
            <a:extLst>
              <a:ext uri="{FF2B5EF4-FFF2-40B4-BE49-F238E27FC236}">
                <a16:creationId xmlns:a16="http://schemas.microsoft.com/office/drawing/2014/main" id="{36B8A426-70C1-9F45-AA05-5D5C619CAC14}"/>
              </a:ext>
            </a:extLst>
          </p:cNvPr>
          <p:cNvSpPr/>
          <p:nvPr/>
        </p:nvSpPr>
        <p:spPr>
          <a:xfrm>
            <a:off x="904953" y="1836776"/>
            <a:ext cx="6817751" cy="4760919"/>
          </a:xfrm>
          <a:prstGeom prst="rect">
            <a:avLst/>
          </a:prstGeom>
        </p:spPr>
        <p:txBody>
          <a:bodyPr wrap="square">
            <a:spAutoFit/>
          </a:bodyPr>
          <a:lstStyle/>
          <a:p>
            <a:pPr marL="342900" marR="0" lvl="0" indent="-342900" algn="l" defTabSz="457200" rtl="0" eaLnBrk="1" fontAlgn="auto" latinLnBrk="0" hangingPunct="1">
              <a:lnSpc>
                <a:spcPct val="120000"/>
              </a:lnSpc>
              <a:spcBef>
                <a:spcPts val="1000"/>
              </a:spcBef>
              <a:spcAft>
                <a:spcPts val="600"/>
              </a:spcAft>
              <a:buClr>
                <a:srgbClr val="90C226"/>
              </a:buClr>
              <a:buSzPct val="80000"/>
              <a:buFont typeface="Wingdings 3" charset="2"/>
              <a:buChar char=""/>
              <a:tabLst/>
              <a:defRPr/>
            </a:pPr>
            <a:r>
              <a:rPr kumimoji="0" lang="en-US" sz="1600" b="0" i="0" u="none" strike="noStrike" kern="1200" cap="none" spc="0" normalizeH="0" baseline="0" dirty="0">
                <a:ln>
                  <a:noFill/>
                </a:ln>
                <a:solidFill>
                  <a:prstClr val="black">
                    <a:lumMod val="75000"/>
                    <a:lumOff val="25000"/>
                  </a:prstClr>
                </a:solidFill>
                <a:effectLst/>
                <a:uLnTx/>
                <a:uFillTx/>
                <a:latin typeface="Trebuchet MS" panose="020B0603020202020204"/>
                <a:ea typeface="+mn-ea"/>
                <a:cs typeface="+mn-cs"/>
              </a:rPr>
              <a:t>With viral infections in which host immune responses play a predominant role in viral pathogenesis, such as SARS-CoV-2, high doses of viral inoculum can overwhelm and dysregulate innate immune defenses, increasing the severity of disease.</a:t>
            </a:r>
          </a:p>
          <a:p>
            <a:pPr marL="342900" marR="0" lvl="0" indent="-342900" algn="l" defTabSz="457200" rtl="0" eaLnBrk="1" fontAlgn="auto" latinLnBrk="0" hangingPunct="1">
              <a:lnSpc>
                <a:spcPct val="120000"/>
              </a:lnSpc>
              <a:spcBef>
                <a:spcPts val="1000"/>
              </a:spcBef>
              <a:spcAft>
                <a:spcPts val="600"/>
              </a:spcAft>
              <a:buClr>
                <a:srgbClr val="90C226"/>
              </a:buClr>
              <a:buSzPct val="80000"/>
              <a:buFont typeface="Wingdings 3" charset="2"/>
              <a:buChar char=""/>
              <a:tabLst/>
              <a:defRPr/>
            </a:pPr>
            <a:r>
              <a:rPr kumimoji="0" lang="en-US" sz="1600" b="0" i="0" u="none" strike="noStrike" kern="1200" cap="none" spc="0" normalizeH="0" baseline="0" dirty="0">
                <a:ln>
                  <a:noFill/>
                </a:ln>
                <a:solidFill>
                  <a:prstClr val="black">
                    <a:lumMod val="75000"/>
                    <a:lumOff val="25000"/>
                  </a:prstClr>
                </a:solidFill>
                <a:effectLst/>
                <a:uLnTx/>
                <a:uFillTx/>
                <a:latin typeface="Trebuchet MS" panose="020B0603020202020204"/>
                <a:ea typeface="+mn-ea"/>
                <a:cs typeface="+mn-cs"/>
              </a:rPr>
              <a:t>Viral inocula influencing disease manifestations, higher doses of administered virus led to more severe manifestations of Covid-19 </a:t>
            </a:r>
          </a:p>
          <a:p>
            <a:pPr marL="342900" marR="0" lvl="0" indent="-342900" algn="l" defTabSz="457200" rtl="0" eaLnBrk="1" fontAlgn="auto" latinLnBrk="0" hangingPunct="1">
              <a:lnSpc>
                <a:spcPct val="120000"/>
              </a:lnSpc>
              <a:spcBef>
                <a:spcPts val="1000"/>
              </a:spcBef>
              <a:spcAft>
                <a:spcPts val="600"/>
              </a:spcAft>
              <a:buClr>
                <a:srgbClr val="90C226"/>
              </a:buClr>
              <a:buSzPct val="80000"/>
              <a:buFont typeface="Wingdings 3" charset="2"/>
              <a:buChar char=""/>
              <a:tabLst/>
              <a:defRPr/>
            </a:pPr>
            <a:r>
              <a:rPr kumimoji="0" lang="en-US" sz="1600" b="0" i="0" u="none" strike="noStrike" kern="1200" cap="none" spc="0" normalizeH="0" baseline="0" dirty="0">
                <a:ln>
                  <a:noFill/>
                </a:ln>
                <a:solidFill>
                  <a:prstClr val="black">
                    <a:lumMod val="75000"/>
                    <a:lumOff val="25000"/>
                  </a:prstClr>
                </a:solidFill>
                <a:effectLst/>
                <a:uLnTx/>
                <a:uFillTx/>
                <a:latin typeface="Trebuchet MS" panose="020B0603020202020204"/>
                <a:ea typeface="+mn-ea"/>
                <a:cs typeface="+mn-cs"/>
              </a:rPr>
              <a:t>Facial masks would be to reduce the viral inoculum to which the wearer is exposed and the subsequent clinical impact of the disease. </a:t>
            </a:r>
          </a:p>
          <a:p>
            <a:pPr marL="342900" marR="0" lvl="0" indent="-342900" algn="l" defTabSz="457200" rtl="0" eaLnBrk="1" fontAlgn="auto" latinLnBrk="0" hangingPunct="1">
              <a:lnSpc>
                <a:spcPct val="120000"/>
              </a:lnSpc>
              <a:spcBef>
                <a:spcPts val="1000"/>
              </a:spcBef>
              <a:spcAft>
                <a:spcPts val="600"/>
              </a:spcAft>
              <a:buClr>
                <a:srgbClr val="90C226"/>
              </a:buClr>
              <a:buSzPct val="80000"/>
              <a:buFont typeface="Wingdings 3" charset="2"/>
              <a:buChar char=""/>
              <a:tabLst/>
              <a:defRPr/>
            </a:pPr>
            <a:r>
              <a:rPr kumimoji="0" lang="en-US" sz="1600" b="0" i="0" u="none" strike="noStrike" kern="1200" cap="none" spc="0" normalizeH="0" baseline="0" dirty="0">
                <a:ln>
                  <a:noFill/>
                </a:ln>
                <a:solidFill>
                  <a:prstClr val="black">
                    <a:lumMod val="75000"/>
                    <a:lumOff val="25000"/>
                  </a:prstClr>
                </a:solidFill>
                <a:effectLst/>
                <a:uLnTx/>
                <a:uFillTx/>
                <a:latin typeface="Trebuchet MS" panose="020B0603020202020204"/>
                <a:ea typeface="+mn-ea"/>
                <a:cs typeface="+mn-cs"/>
              </a:rPr>
              <a:t>Since masks can filter out some virus-containing droplets (with filtering capacity determined by mask type), masking might reduce the inoculum that an exposed person inhales.</a:t>
            </a:r>
          </a:p>
          <a:p>
            <a:pPr marL="342900" marR="0" lvl="0" indent="-342900" algn="l" defTabSz="457200" rtl="0" eaLnBrk="1" fontAlgn="auto" latinLnBrk="0" hangingPunct="1">
              <a:lnSpc>
                <a:spcPct val="120000"/>
              </a:lnSpc>
              <a:spcBef>
                <a:spcPts val="1000"/>
              </a:spcBef>
              <a:spcAft>
                <a:spcPts val="60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4" name="Rectangle 3">
            <a:extLst>
              <a:ext uri="{FF2B5EF4-FFF2-40B4-BE49-F238E27FC236}">
                <a16:creationId xmlns:a16="http://schemas.microsoft.com/office/drawing/2014/main" id="{0914B1B2-8C38-A445-AA7C-EF4F654DBFD6}"/>
              </a:ext>
            </a:extLst>
          </p:cNvPr>
          <p:cNvSpPr/>
          <p:nvPr/>
        </p:nvSpPr>
        <p:spPr>
          <a:xfrm>
            <a:off x="8040496" y="1731492"/>
            <a:ext cx="3964146" cy="4133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t>Cette analyse rappelle qu’une quantité importante d’agents pathogènes contaminants est susceptible de dépasser les capacités du système immunitaire, de le déréguler et d’augmenter la sévérité de la maladie.</a:t>
            </a:r>
          </a:p>
          <a:p>
            <a:r>
              <a:rPr lang="fr-FR" dirty="0"/>
              <a:t>Les masques, en diminuant la quantité de virus</a:t>
            </a:r>
          </a:p>
          <a:p>
            <a:pPr marL="285750" indent="-285750">
              <a:buFontTx/>
              <a:buChar char="-"/>
            </a:pPr>
            <a:r>
              <a:rPr lang="fr-FR" dirty="0"/>
              <a:t>Réduisent le risque de contagion</a:t>
            </a:r>
          </a:p>
          <a:p>
            <a:pPr marL="285750" indent="-285750">
              <a:buFontTx/>
              <a:buChar char="-"/>
            </a:pPr>
            <a:r>
              <a:rPr lang="fr-FR" dirty="0"/>
              <a:t>Réduisent aussi le passage contagion </a:t>
            </a:r>
            <a:r>
              <a:rPr lang="fr-FR" dirty="0">
                <a:sym typeface="Wingdings" pitchFamily="2" charset="2"/>
              </a:rPr>
              <a:t> maladie</a:t>
            </a:r>
          </a:p>
          <a:p>
            <a:pPr marL="285750" indent="-285750">
              <a:buFontTx/>
              <a:buChar char="-"/>
            </a:pPr>
            <a:r>
              <a:rPr lang="fr-FR" dirty="0">
                <a:sym typeface="Wingdings" pitchFamily="2" charset="2"/>
              </a:rPr>
              <a:t>Pourraient permettre d’immuniser sans maladie </a:t>
            </a:r>
            <a:r>
              <a:rPr lang="fr-FR" b="1" i="1" dirty="0">
                <a:sym typeface="Wingdings" pitchFamily="2" charset="2"/>
              </a:rPr>
              <a:t>(variolisation)</a:t>
            </a:r>
            <a:endParaRPr lang="fr-FR" b="1" i="1" dirty="0"/>
          </a:p>
        </p:txBody>
      </p:sp>
    </p:spTree>
    <p:extLst>
      <p:ext uri="{BB962C8B-B14F-4D97-AF65-F5344CB8AC3E}">
        <p14:creationId xmlns:p14="http://schemas.microsoft.com/office/powerpoint/2010/main" val="1593549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541D9089-98E9-394D-8C3D-D471DBC628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 name="Rectangle 3">
            <a:extLst>
              <a:ext uri="{FF2B5EF4-FFF2-40B4-BE49-F238E27FC236}">
                <a16:creationId xmlns:a16="http://schemas.microsoft.com/office/drawing/2014/main" id="{45A87F18-4898-0D42-A2D5-35860C73E0C7}"/>
              </a:ext>
            </a:extLst>
          </p:cNvPr>
          <p:cNvSpPr/>
          <p:nvPr/>
        </p:nvSpPr>
        <p:spPr>
          <a:xfrm>
            <a:off x="1591191" y="6256233"/>
            <a:ext cx="10365343" cy="53860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br>
            <a:r>
              <a:rPr kumimoji="0" lang="fr-FR" sz="1100" b="0" i="1" u="none" strike="noStrike" kern="1200" cap="none" spc="0" normalizeH="0" baseline="0" noProof="0" dirty="0">
                <a:ln>
                  <a:noFill/>
                </a:ln>
                <a:solidFill>
                  <a:prstClr val="black"/>
                </a:solidFill>
                <a:effectLst/>
                <a:uLnTx/>
                <a:uFillTx/>
                <a:latin typeface="Trebuchet MS" panose="020B0603020202020204"/>
                <a:ea typeface="+mn-ea"/>
                <a:cs typeface="+mn-cs"/>
                <a:hlinkClick r:id="rId5"/>
              </a:rPr>
              <a:t>https://www.cdc.gov/coronavirus/2019-ncov/downloads/covid-data/hospitalization-death-by-race-ethnicity.pdf?referringSource=articleShare</a:t>
            </a:r>
            <a:endParaRPr kumimoji="0" lang="fr-FR" sz="1800" b="0" i="1"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16" name="Image 15" descr="Une image contenant capture d’écran, moniteur, extérieur, écran&#10;&#10;Description générée automatiquement">
            <a:extLst>
              <a:ext uri="{FF2B5EF4-FFF2-40B4-BE49-F238E27FC236}">
                <a16:creationId xmlns:a16="http://schemas.microsoft.com/office/drawing/2014/main" id="{A06BB101-FBFA-BB41-8248-668947286A0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03036" y="1530422"/>
            <a:ext cx="7539595" cy="4273207"/>
          </a:xfrm>
          <a:prstGeom prst="rect">
            <a:avLst/>
          </a:prstGeom>
        </p:spPr>
      </p:pic>
      <p:sp>
        <p:nvSpPr>
          <p:cNvPr id="14" name="ZoneTexte 13">
            <a:extLst>
              <a:ext uri="{FF2B5EF4-FFF2-40B4-BE49-F238E27FC236}">
                <a16:creationId xmlns:a16="http://schemas.microsoft.com/office/drawing/2014/main" id="{80B18400-2AE6-0445-8A7A-D3FB2A6B5D7D}"/>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3" name="Rectangle 12">
            <a:extLst>
              <a:ext uri="{FF2B5EF4-FFF2-40B4-BE49-F238E27FC236}">
                <a16:creationId xmlns:a16="http://schemas.microsoft.com/office/drawing/2014/main" id="{DFBEA6EF-7481-A441-BF00-7FA00EADA101}"/>
              </a:ext>
            </a:extLst>
          </p:cNvPr>
          <p:cNvSpPr/>
          <p:nvPr/>
        </p:nvSpPr>
        <p:spPr>
          <a:xfrm>
            <a:off x="8225962" y="1781811"/>
            <a:ext cx="3833711" cy="2895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t>Cette étude rappelle que le risque de maladie  et d’hospitalisation est très augmenté dans certaines ethnies : Noirs, Hispaniques, Indiens</a:t>
            </a:r>
          </a:p>
          <a:p>
            <a:r>
              <a:rPr lang="fr-FR" b="1" dirty="0"/>
              <a:t>Sans que cela ne corresponde forcément à des facteurs génétiques (niveau socio –économique, promiscuité,  obésité…)</a:t>
            </a:r>
          </a:p>
        </p:txBody>
      </p:sp>
    </p:spTree>
    <p:extLst>
      <p:ext uri="{BB962C8B-B14F-4D97-AF65-F5344CB8AC3E}">
        <p14:creationId xmlns:p14="http://schemas.microsoft.com/office/powerpoint/2010/main" val="294875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6" name="ZoneTexte 15">
            <a:extLst>
              <a:ext uri="{FF2B5EF4-FFF2-40B4-BE49-F238E27FC236}">
                <a16:creationId xmlns:a16="http://schemas.microsoft.com/office/drawing/2014/main" id="{47FC752F-F214-7D4A-BA86-D61EE769106D}"/>
              </a:ext>
            </a:extLst>
          </p:cNvPr>
          <p:cNvSpPr txBox="1"/>
          <p:nvPr/>
        </p:nvSpPr>
        <p:spPr>
          <a:xfrm>
            <a:off x="1148112" y="388253"/>
            <a:ext cx="9650399" cy="107721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sng" strike="noStrike" kern="1200" cap="none" spc="0" normalizeH="0" baseline="0" noProof="0" dirty="0">
                <a:ln>
                  <a:noFill/>
                </a:ln>
                <a:solidFill>
                  <a:srgbClr val="90C226"/>
                </a:solidFill>
                <a:effectLst/>
                <a:uLnTx/>
                <a:uFillTx/>
                <a:latin typeface="Trebuchet MS" panose="020B0603020202020204"/>
                <a:ea typeface="+mn-ea"/>
                <a:cs typeface="+mn-cs"/>
              </a:rPr>
              <a:t>La pandémie COVID-19 a, à peu près tout changé…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et dans le monde entier</a:t>
            </a:r>
          </a:p>
        </p:txBody>
      </p:sp>
      <p:sp>
        <p:nvSpPr>
          <p:cNvPr id="18" name="Espace réservé du contenu 8">
            <a:extLst>
              <a:ext uri="{FF2B5EF4-FFF2-40B4-BE49-F238E27FC236}">
                <a16:creationId xmlns:a16="http://schemas.microsoft.com/office/drawing/2014/main" id="{34396EC8-9108-F844-8297-187EE9556438}"/>
              </a:ext>
            </a:extLst>
          </p:cNvPr>
          <p:cNvSpPr>
            <a:spLocks noGrp="1"/>
          </p:cNvSpPr>
          <p:nvPr/>
        </p:nvSpPr>
        <p:spPr>
          <a:xfrm>
            <a:off x="707985" y="1603334"/>
            <a:ext cx="11169894" cy="4675722"/>
          </a:xfrm>
          <a:prstGeom prst="rect">
            <a:avLst/>
          </a:prstGeom>
          <a:ln>
            <a:noFill/>
          </a:ln>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1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Notre vie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1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Notre économie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1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Nos rapports aux autres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1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Nos pratiques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1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Elle a surtout fait perdre leur bon sens </a:t>
            </a:r>
            <a:r>
              <a:rPr kumimoji="0" lang="fr-FR" sz="2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(à beaucoup de gens) </a:t>
            </a:r>
            <a:r>
              <a:rPr kumimoji="0" lang="fr-FR" sz="21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et leur sens clinique </a:t>
            </a:r>
            <a:r>
              <a:rPr kumimoji="0" lang="fr-FR" sz="2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(à nombre de médecins)</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r>
              <a:rPr kumimoji="0" lang="fr-FR" sz="1800" b="0"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Peut-on faire une médecine fondée uniquement sur les preuves pour une maladie inconnue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Elle a mis en exergue toutes les difficultés et les faiblesses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 notre société</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 nos administrations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 notre système de santé</a:t>
            </a:r>
          </a:p>
          <a:p>
            <a:pPr marL="1143000" marR="0" lvl="2" indent="-2286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4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 l’hôpital</a:t>
            </a:r>
          </a:p>
          <a:p>
            <a:pPr marL="1143000" marR="0" lvl="2" indent="-2286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4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En ville</a:t>
            </a:r>
          </a:p>
          <a:p>
            <a:pPr marL="1143000" marR="0" lvl="2" indent="-2286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4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formation des médecins (</a:t>
            </a:r>
            <a:r>
              <a:rPr lang="fr-FR" b="1" dirty="0">
                <a:solidFill>
                  <a:prstClr val="black">
                    <a:lumMod val="75000"/>
                    <a:lumOff val="25000"/>
                  </a:prstClr>
                </a:solidFill>
                <a:latin typeface="Trebuchet MS" panose="020B0603020202020204"/>
              </a:rPr>
              <a:t>recommandations</a:t>
            </a:r>
            <a:r>
              <a:rPr kumimoji="0" lang="fr-FR" sz="14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algorithmes &gt;&gt;&gt; compréhension des maladies et de leur physiopathologie)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19" name="ZoneTexte 18">
            <a:extLst>
              <a:ext uri="{FF2B5EF4-FFF2-40B4-BE49-F238E27FC236}">
                <a16:creationId xmlns:a16="http://schemas.microsoft.com/office/drawing/2014/main" id="{6992EB4B-77A0-6147-A955-EEA41DE1D6AF}"/>
              </a:ext>
            </a:extLst>
          </p:cNvPr>
          <p:cNvSpPr txBox="1"/>
          <p:nvPr/>
        </p:nvSpPr>
        <p:spPr>
          <a:xfrm>
            <a:off x="3061253" y="6256667"/>
            <a:ext cx="5644572" cy="523220"/>
          </a:xfrm>
          <a:prstGeom prst="rect">
            <a:avLst/>
          </a:prstGeom>
          <a:solidFill>
            <a:schemeClr val="accent1"/>
          </a:solidFill>
          <a:ln>
            <a:solidFill>
              <a:schemeClr val="accent2"/>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prstClr val="white"/>
                </a:solidFill>
                <a:effectLst/>
                <a:uLnTx/>
                <a:uFillTx/>
                <a:latin typeface="Trebuchet MS" panose="020B0603020202020204"/>
                <a:ea typeface="+mn-ea"/>
                <a:cs typeface="+mn-cs"/>
              </a:rPr>
              <a:t>L’imagination est plus importante que la connaissance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prstClr val="white"/>
                </a:solidFill>
                <a:effectLst/>
                <a:uLnTx/>
                <a:uFillTx/>
                <a:latin typeface="Trebuchet MS" panose="020B0603020202020204"/>
                <a:ea typeface="+mn-ea"/>
                <a:cs typeface="+mn-cs"/>
              </a:rPr>
              <a:t>A. Einstein</a:t>
            </a:r>
          </a:p>
        </p:txBody>
      </p:sp>
    </p:spTree>
    <p:extLst>
      <p:ext uri="{BB962C8B-B14F-4D97-AF65-F5344CB8AC3E}">
        <p14:creationId xmlns:p14="http://schemas.microsoft.com/office/powerpoint/2010/main" val="28050479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3" name="Image 2" descr="Une image contenant texte&#10;&#10;Description générée automatiquement">
            <a:extLst>
              <a:ext uri="{FF2B5EF4-FFF2-40B4-BE49-F238E27FC236}">
                <a16:creationId xmlns:a16="http://schemas.microsoft.com/office/drawing/2014/main" id="{44DD7DE3-17E3-054B-868F-550D2397A1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52666" y="259292"/>
            <a:ext cx="5417692" cy="1609862"/>
          </a:xfrm>
          <a:prstGeom prst="rect">
            <a:avLst/>
          </a:prstGeom>
          <a:ln>
            <a:solidFill>
              <a:schemeClr val="tx1">
                <a:lumMod val="75000"/>
                <a:lumOff val="25000"/>
              </a:schemeClr>
            </a:solidFill>
          </a:ln>
        </p:spPr>
      </p:pic>
      <p:pic>
        <p:nvPicPr>
          <p:cNvPr id="13" name="Image 12" descr="Une image contenant dessin&#10;&#10;Description générée automatiquement">
            <a:extLst>
              <a:ext uri="{FF2B5EF4-FFF2-40B4-BE49-F238E27FC236}">
                <a16:creationId xmlns:a16="http://schemas.microsoft.com/office/drawing/2014/main" id="{66A77795-04B0-6049-A9E9-8DAE0E9A3A9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93086" y="1129193"/>
            <a:ext cx="2679915" cy="545728"/>
          </a:xfrm>
          <a:prstGeom prst="rect">
            <a:avLst/>
          </a:prstGeom>
        </p:spPr>
      </p:pic>
      <p:pic>
        <p:nvPicPr>
          <p:cNvPr id="18" name="Image 17" descr="Une image contenant table&#10;&#10;Description générée automatiquement">
            <a:extLst>
              <a:ext uri="{FF2B5EF4-FFF2-40B4-BE49-F238E27FC236}">
                <a16:creationId xmlns:a16="http://schemas.microsoft.com/office/drawing/2014/main" id="{8A912461-A853-2342-9EF9-8F95CB1A44F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0696" y="2289516"/>
            <a:ext cx="6708913" cy="1206209"/>
          </a:xfrm>
          <a:prstGeom prst="rect">
            <a:avLst/>
          </a:prstGeom>
        </p:spPr>
      </p:pic>
      <p:pic>
        <p:nvPicPr>
          <p:cNvPr id="20" name="Image 19">
            <a:extLst>
              <a:ext uri="{FF2B5EF4-FFF2-40B4-BE49-F238E27FC236}">
                <a16:creationId xmlns:a16="http://schemas.microsoft.com/office/drawing/2014/main" id="{3CE5C4ED-6A99-6A48-8A56-91A574D68D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481127" y="3552128"/>
            <a:ext cx="4325826" cy="3017264"/>
          </a:xfrm>
          <a:prstGeom prst="rect">
            <a:avLst/>
          </a:prstGeom>
        </p:spPr>
      </p:pic>
      <p:sp>
        <p:nvSpPr>
          <p:cNvPr id="16" name="ZoneTexte 15">
            <a:extLst>
              <a:ext uri="{FF2B5EF4-FFF2-40B4-BE49-F238E27FC236}">
                <a16:creationId xmlns:a16="http://schemas.microsoft.com/office/drawing/2014/main" id="{D42621F0-DC53-864F-8974-0F78471B5F29}"/>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5" name="Rectangle 14">
            <a:extLst>
              <a:ext uri="{FF2B5EF4-FFF2-40B4-BE49-F238E27FC236}">
                <a16:creationId xmlns:a16="http://schemas.microsoft.com/office/drawing/2014/main" id="{2A90F541-2EEB-8B45-8400-B901E814DB6C}"/>
              </a:ext>
            </a:extLst>
          </p:cNvPr>
          <p:cNvSpPr/>
          <p:nvPr/>
        </p:nvSpPr>
        <p:spPr>
          <a:xfrm>
            <a:off x="7924808" y="3301492"/>
            <a:ext cx="3833711" cy="13814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b="1" i="1" dirty="0"/>
              <a:t>Cette étude confirme que des taux de vitamine D bas sont corrélés avec un risque accru de formes graves</a:t>
            </a:r>
          </a:p>
        </p:txBody>
      </p:sp>
    </p:spTree>
    <p:extLst>
      <p:ext uri="{BB962C8B-B14F-4D97-AF65-F5344CB8AC3E}">
        <p14:creationId xmlns:p14="http://schemas.microsoft.com/office/powerpoint/2010/main" val="1452808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4023A006-1381-F644-B8E3-7220075680B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2016" y="4166394"/>
            <a:ext cx="9170504" cy="2396836"/>
          </a:xfrm>
          <a:prstGeom prst="rect">
            <a:avLst/>
          </a:prstGeom>
        </p:spPr>
      </p:pic>
      <p:pic>
        <p:nvPicPr>
          <p:cNvPr id="17" name="Image 16" descr="Une image contenant texte&#10;&#10;Description générée automatiquement">
            <a:extLst>
              <a:ext uri="{FF2B5EF4-FFF2-40B4-BE49-F238E27FC236}">
                <a16:creationId xmlns:a16="http://schemas.microsoft.com/office/drawing/2014/main" id="{F83A1C5A-7542-4542-A2F8-0FEB36706A7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5928" y="358562"/>
            <a:ext cx="9078929" cy="3654638"/>
          </a:xfrm>
          <a:prstGeom prst="rect">
            <a:avLst/>
          </a:prstGeom>
        </p:spPr>
      </p:pic>
      <p:sp>
        <p:nvSpPr>
          <p:cNvPr id="13" name="ZoneTexte 12">
            <a:extLst>
              <a:ext uri="{FF2B5EF4-FFF2-40B4-BE49-F238E27FC236}">
                <a16:creationId xmlns:a16="http://schemas.microsoft.com/office/drawing/2014/main" id="{C37DD19A-3772-B346-A8A9-C938DF8CA8DD}"/>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701351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541D9089-98E9-394D-8C3D-D471DBC628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grpSp>
        <p:nvGrpSpPr>
          <p:cNvPr id="19" name="Groupe 18">
            <a:extLst>
              <a:ext uri="{FF2B5EF4-FFF2-40B4-BE49-F238E27FC236}">
                <a16:creationId xmlns:a16="http://schemas.microsoft.com/office/drawing/2014/main" id="{9E01EF06-BA23-9245-8BCD-14A97F6A9102}"/>
              </a:ext>
            </a:extLst>
          </p:cNvPr>
          <p:cNvGrpSpPr/>
          <p:nvPr/>
        </p:nvGrpSpPr>
        <p:grpSpPr>
          <a:xfrm>
            <a:off x="1151542" y="436417"/>
            <a:ext cx="1556516" cy="1366179"/>
            <a:chOff x="1151542" y="-271155"/>
            <a:chExt cx="1556516" cy="1366179"/>
          </a:xfrm>
        </p:grpSpPr>
        <p:sp>
          <p:nvSpPr>
            <p:cNvPr id="54" name="Éclair 53">
              <a:extLst>
                <a:ext uri="{FF2B5EF4-FFF2-40B4-BE49-F238E27FC236}">
                  <a16:creationId xmlns:a16="http://schemas.microsoft.com/office/drawing/2014/main" id="{333A008D-7B63-954D-AF1F-18536D51EF40}"/>
                </a:ext>
              </a:extLst>
            </p:cNvPr>
            <p:cNvSpPr/>
            <p:nvPr/>
          </p:nvSpPr>
          <p:spPr>
            <a:xfrm rot="3269787">
              <a:off x="1538326" y="213309"/>
              <a:ext cx="896112" cy="867318"/>
            </a:xfrm>
            <a:prstGeom prst="lightningBolt">
              <a:avLst/>
            </a:prstGeom>
            <a:solidFill>
              <a:srgbClr val="FF0000"/>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55" name="ZoneTexte 54">
              <a:extLst>
                <a:ext uri="{FF2B5EF4-FFF2-40B4-BE49-F238E27FC236}">
                  <a16:creationId xmlns:a16="http://schemas.microsoft.com/office/drawing/2014/main" id="{2B9BB865-F27D-A443-B99E-6FAC838425EB}"/>
                </a:ext>
              </a:extLst>
            </p:cNvPr>
            <p:cNvSpPr txBox="1"/>
            <p:nvPr/>
          </p:nvSpPr>
          <p:spPr>
            <a:xfrm>
              <a:off x="1151542" y="-271155"/>
              <a:ext cx="1556516" cy="307777"/>
            </a:xfrm>
            <a:prstGeom prst="rect">
              <a:avLst/>
            </a:prstGeom>
            <a:no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FF0000"/>
                  </a:solidFill>
                  <a:effectLst/>
                  <a:uLnTx/>
                  <a:uFillTx/>
                  <a:latin typeface="Trebuchet MS" panose="020B0603020202020204"/>
                  <a:ea typeface="+mn-ea"/>
                  <a:cs typeface="+mn-cs"/>
                </a:rPr>
                <a:t>CONTAMINATION</a:t>
              </a:r>
            </a:p>
          </p:txBody>
        </p:sp>
      </p:grpSp>
      <p:sp>
        <p:nvSpPr>
          <p:cNvPr id="91" name="ZoneTexte 90">
            <a:extLst>
              <a:ext uri="{FF2B5EF4-FFF2-40B4-BE49-F238E27FC236}">
                <a16:creationId xmlns:a16="http://schemas.microsoft.com/office/drawing/2014/main" id="{8988F681-BEAF-114A-85D5-2F39E7D4982C}"/>
              </a:ext>
            </a:extLst>
          </p:cNvPr>
          <p:cNvSpPr txBox="1"/>
          <p:nvPr/>
        </p:nvSpPr>
        <p:spPr>
          <a:xfrm>
            <a:off x="4659337" y="3486312"/>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2" name="ZoneTexte 91">
            <a:extLst>
              <a:ext uri="{FF2B5EF4-FFF2-40B4-BE49-F238E27FC236}">
                <a16:creationId xmlns:a16="http://schemas.microsoft.com/office/drawing/2014/main" id="{1250308B-F90E-1E46-B8A9-6AD3EFD937DF}"/>
              </a:ext>
            </a:extLst>
          </p:cNvPr>
          <p:cNvSpPr txBox="1"/>
          <p:nvPr/>
        </p:nvSpPr>
        <p:spPr>
          <a:xfrm>
            <a:off x="4811737" y="3638712"/>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3" name="ZoneTexte 92">
            <a:extLst>
              <a:ext uri="{FF2B5EF4-FFF2-40B4-BE49-F238E27FC236}">
                <a16:creationId xmlns:a16="http://schemas.microsoft.com/office/drawing/2014/main" id="{79680E4E-2F1A-5C40-AE03-297998C35169}"/>
              </a:ext>
            </a:extLst>
          </p:cNvPr>
          <p:cNvSpPr txBox="1"/>
          <p:nvPr/>
        </p:nvSpPr>
        <p:spPr>
          <a:xfrm>
            <a:off x="4937807" y="3572966"/>
            <a:ext cx="59984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4" name="ZoneTexte 93">
            <a:extLst>
              <a:ext uri="{FF2B5EF4-FFF2-40B4-BE49-F238E27FC236}">
                <a16:creationId xmlns:a16="http://schemas.microsoft.com/office/drawing/2014/main" id="{7A853B78-A2DE-6445-B464-37889A5422C2}"/>
              </a:ext>
            </a:extLst>
          </p:cNvPr>
          <p:cNvSpPr txBox="1"/>
          <p:nvPr/>
        </p:nvSpPr>
        <p:spPr>
          <a:xfrm>
            <a:off x="4992551" y="3649045"/>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5" name="ZoneTexte 94">
            <a:extLst>
              <a:ext uri="{FF2B5EF4-FFF2-40B4-BE49-F238E27FC236}">
                <a16:creationId xmlns:a16="http://schemas.microsoft.com/office/drawing/2014/main" id="{B0719A07-9F02-CE4D-B5E9-116742BFEE9C}"/>
              </a:ext>
            </a:extLst>
          </p:cNvPr>
          <p:cNvSpPr txBox="1"/>
          <p:nvPr/>
        </p:nvSpPr>
        <p:spPr>
          <a:xfrm>
            <a:off x="4649002" y="3630965"/>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6" name="ZoneTexte 95">
            <a:extLst>
              <a:ext uri="{FF2B5EF4-FFF2-40B4-BE49-F238E27FC236}">
                <a16:creationId xmlns:a16="http://schemas.microsoft.com/office/drawing/2014/main" id="{61A48ACB-5EA4-8946-A9BA-9AFA01EB747C}"/>
              </a:ext>
            </a:extLst>
          </p:cNvPr>
          <p:cNvSpPr txBox="1"/>
          <p:nvPr/>
        </p:nvSpPr>
        <p:spPr>
          <a:xfrm>
            <a:off x="4896900" y="3506146"/>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7" name="ZoneTexte 96">
            <a:extLst>
              <a:ext uri="{FF2B5EF4-FFF2-40B4-BE49-F238E27FC236}">
                <a16:creationId xmlns:a16="http://schemas.microsoft.com/office/drawing/2014/main" id="{0572FB28-1CD4-0D48-B79B-108D5D88A591}"/>
              </a:ext>
            </a:extLst>
          </p:cNvPr>
          <p:cNvSpPr txBox="1"/>
          <p:nvPr/>
        </p:nvSpPr>
        <p:spPr>
          <a:xfrm>
            <a:off x="4784847" y="3501810"/>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8" name="ZoneTexte 97">
            <a:extLst>
              <a:ext uri="{FF2B5EF4-FFF2-40B4-BE49-F238E27FC236}">
                <a16:creationId xmlns:a16="http://schemas.microsoft.com/office/drawing/2014/main" id="{09365956-A32E-264D-8A9F-D9411EC94583}"/>
              </a:ext>
            </a:extLst>
          </p:cNvPr>
          <p:cNvSpPr txBox="1"/>
          <p:nvPr/>
        </p:nvSpPr>
        <p:spPr>
          <a:xfrm>
            <a:off x="5043504" y="3469004"/>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5" name="ZoneTexte 104">
            <a:extLst>
              <a:ext uri="{FF2B5EF4-FFF2-40B4-BE49-F238E27FC236}">
                <a16:creationId xmlns:a16="http://schemas.microsoft.com/office/drawing/2014/main" id="{2C68007E-7AC5-0044-80C8-FFEF9084101A}"/>
              </a:ext>
            </a:extLst>
          </p:cNvPr>
          <p:cNvSpPr txBox="1"/>
          <p:nvPr/>
        </p:nvSpPr>
        <p:spPr>
          <a:xfrm>
            <a:off x="6475837" y="3532902"/>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7" name="ZoneTexte 106">
            <a:extLst>
              <a:ext uri="{FF2B5EF4-FFF2-40B4-BE49-F238E27FC236}">
                <a16:creationId xmlns:a16="http://schemas.microsoft.com/office/drawing/2014/main" id="{EB67A3B4-5CA9-0643-B1F9-55E23CFBF7BF}"/>
              </a:ext>
            </a:extLst>
          </p:cNvPr>
          <p:cNvSpPr txBox="1"/>
          <p:nvPr/>
        </p:nvSpPr>
        <p:spPr>
          <a:xfrm>
            <a:off x="7725163" y="3573614"/>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8" name="ZoneTexte 107">
            <a:extLst>
              <a:ext uri="{FF2B5EF4-FFF2-40B4-BE49-F238E27FC236}">
                <a16:creationId xmlns:a16="http://schemas.microsoft.com/office/drawing/2014/main" id="{1FB14C1F-6EA1-1D44-9E4C-AD289CF52232}"/>
              </a:ext>
            </a:extLst>
          </p:cNvPr>
          <p:cNvSpPr txBox="1"/>
          <p:nvPr/>
        </p:nvSpPr>
        <p:spPr>
          <a:xfrm>
            <a:off x="8820370" y="3570406"/>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9" name="ZoneTexte 108">
            <a:extLst>
              <a:ext uri="{FF2B5EF4-FFF2-40B4-BE49-F238E27FC236}">
                <a16:creationId xmlns:a16="http://schemas.microsoft.com/office/drawing/2014/main" id="{9AE08549-76E7-DD44-BFC3-CF59611CE187}"/>
              </a:ext>
            </a:extLst>
          </p:cNvPr>
          <p:cNvSpPr txBox="1"/>
          <p:nvPr/>
        </p:nvSpPr>
        <p:spPr>
          <a:xfrm>
            <a:off x="9915577" y="3567198"/>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3" name="ZoneTexte 112">
            <a:extLst>
              <a:ext uri="{FF2B5EF4-FFF2-40B4-BE49-F238E27FC236}">
                <a16:creationId xmlns:a16="http://schemas.microsoft.com/office/drawing/2014/main" id="{A5CA5834-7CCA-7549-8062-B73E6848A495}"/>
              </a:ext>
            </a:extLst>
          </p:cNvPr>
          <p:cNvSpPr txBox="1"/>
          <p:nvPr/>
        </p:nvSpPr>
        <p:spPr>
          <a:xfrm>
            <a:off x="10684613" y="3452757"/>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6" name="ZoneTexte 115">
            <a:extLst>
              <a:ext uri="{FF2B5EF4-FFF2-40B4-BE49-F238E27FC236}">
                <a16:creationId xmlns:a16="http://schemas.microsoft.com/office/drawing/2014/main" id="{195A3926-137B-E949-A864-DE706B522869}"/>
              </a:ext>
            </a:extLst>
          </p:cNvPr>
          <p:cNvSpPr txBox="1"/>
          <p:nvPr/>
        </p:nvSpPr>
        <p:spPr>
          <a:xfrm>
            <a:off x="11067757" y="4483922"/>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21" name="ZoneTexte 120">
            <a:extLst>
              <a:ext uri="{FF2B5EF4-FFF2-40B4-BE49-F238E27FC236}">
                <a16:creationId xmlns:a16="http://schemas.microsoft.com/office/drawing/2014/main" id="{5BE7F038-534A-0941-8795-2474665AF777}"/>
              </a:ext>
            </a:extLst>
          </p:cNvPr>
          <p:cNvSpPr txBox="1"/>
          <p:nvPr/>
        </p:nvSpPr>
        <p:spPr>
          <a:xfrm>
            <a:off x="7235846" y="3537421"/>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3" name="ZoneTexte 102">
            <a:extLst>
              <a:ext uri="{FF2B5EF4-FFF2-40B4-BE49-F238E27FC236}">
                <a16:creationId xmlns:a16="http://schemas.microsoft.com/office/drawing/2014/main" id="{F9EB2179-0015-8842-8164-C70E02F7453A}"/>
              </a:ext>
            </a:extLst>
          </p:cNvPr>
          <p:cNvSpPr txBox="1"/>
          <p:nvPr/>
        </p:nvSpPr>
        <p:spPr>
          <a:xfrm>
            <a:off x="3530128" y="4498250"/>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0" name="ZoneTexte 129">
            <a:extLst>
              <a:ext uri="{FF2B5EF4-FFF2-40B4-BE49-F238E27FC236}">
                <a16:creationId xmlns:a16="http://schemas.microsoft.com/office/drawing/2014/main" id="{A3CE4B21-612E-FA4D-A875-FB588909F6EA}"/>
              </a:ext>
            </a:extLst>
          </p:cNvPr>
          <p:cNvSpPr txBox="1"/>
          <p:nvPr/>
        </p:nvSpPr>
        <p:spPr>
          <a:xfrm>
            <a:off x="8143848" y="4473035"/>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2" name="ZoneTexte 131">
            <a:extLst>
              <a:ext uri="{FF2B5EF4-FFF2-40B4-BE49-F238E27FC236}">
                <a16:creationId xmlns:a16="http://schemas.microsoft.com/office/drawing/2014/main" id="{871EECFA-64C7-1446-8802-67AECACDD5B3}"/>
              </a:ext>
            </a:extLst>
          </p:cNvPr>
          <p:cNvSpPr txBox="1"/>
          <p:nvPr/>
        </p:nvSpPr>
        <p:spPr>
          <a:xfrm>
            <a:off x="9528543" y="4454515"/>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cxnSp>
        <p:nvCxnSpPr>
          <p:cNvPr id="154" name="Connecteur droit avec flèche 153">
            <a:extLst>
              <a:ext uri="{FF2B5EF4-FFF2-40B4-BE49-F238E27FC236}">
                <a16:creationId xmlns:a16="http://schemas.microsoft.com/office/drawing/2014/main" id="{F06B6AEE-9F2A-3F42-98DC-8E80E3F92D6C}"/>
              </a:ext>
            </a:extLst>
          </p:cNvPr>
          <p:cNvCxnSpPr/>
          <p:nvPr/>
        </p:nvCxnSpPr>
        <p:spPr>
          <a:xfrm flipV="1">
            <a:off x="1896407" y="4199018"/>
            <a:ext cx="9504000" cy="29035"/>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oupe 13">
            <a:extLst>
              <a:ext uri="{FF2B5EF4-FFF2-40B4-BE49-F238E27FC236}">
                <a16:creationId xmlns:a16="http://schemas.microsoft.com/office/drawing/2014/main" id="{82516861-DBE3-6149-92EC-E057677F065D}"/>
              </a:ext>
            </a:extLst>
          </p:cNvPr>
          <p:cNvGrpSpPr/>
          <p:nvPr/>
        </p:nvGrpSpPr>
        <p:grpSpPr>
          <a:xfrm>
            <a:off x="715280" y="1995403"/>
            <a:ext cx="11258086" cy="930536"/>
            <a:chOff x="715280" y="1233400"/>
            <a:chExt cx="11258086" cy="930536"/>
          </a:xfrm>
        </p:grpSpPr>
        <p:sp>
          <p:nvSpPr>
            <p:cNvPr id="27" name="ZoneTexte 26">
              <a:extLst>
                <a:ext uri="{FF2B5EF4-FFF2-40B4-BE49-F238E27FC236}">
                  <a16:creationId xmlns:a16="http://schemas.microsoft.com/office/drawing/2014/main" id="{57A29F80-099D-DC40-9172-459B0337CE92}"/>
                </a:ext>
              </a:extLst>
            </p:cNvPr>
            <p:cNvSpPr txBox="1"/>
            <p:nvPr/>
          </p:nvSpPr>
          <p:spPr>
            <a:xfrm>
              <a:off x="715280" y="1513626"/>
              <a:ext cx="1093569" cy="307777"/>
            </a:xfrm>
            <a:prstGeom prst="rect">
              <a:avLst/>
            </a:prstGeom>
            <a:solidFill>
              <a:srgbClr val="FFB527"/>
            </a:solidFill>
            <a:ln>
              <a:solidFill>
                <a:srgbClr val="FFB527"/>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Symptômes</a:t>
              </a:r>
            </a:p>
          </p:txBody>
        </p:sp>
        <p:sp>
          <p:nvSpPr>
            <p:cNvPr id="56" name="Rectangle 55">
              <a:extLst>
                <a:ext uri="{FF2B5EF4-FFF2-40B4-BE49-F238E27FC236}">
                  <a16:creationId xmlns:a16="http://schemas.microsoft.com/office/drawing/2014/main" id="{A2C4F732-CC58-EB49-A93E-F7F2D8F30C43}"/>
                </a:ext>
              </a:extLst>
            </p:cNvPr>
            <p:cNvSpPr/>
            <p:nvPr/>
          </p:nvSpPr>
          <p:spPr>
            <a:xfrm>
              <a:off x="4370522" y="1491136"/>
              <a:ext cx="2105315" cy="20635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2C3C43"/>
                  </a:solidFill>
                  <a:effectLst/>
                  <a:uLnTx/>
                  <a:uFillTx/>
                  <a:latin typeface="Trebuchet MS" panose="020B0603020202020204"/>
                  <a:ea typeface="+mn-ea"/>
                  <a:cs typeface="+mn-cs"/>
                </a:rPr>
                <a:t>Graves</a:t>
              </a:r>
            </a:p>
          </p:txBody>
        </p:sp>
        <p:sp>
          <p:nvSpPr>
            <p:cNvPr id="57" name="Rectangle 56">
              <a:extLst>
                <a:ext uri="{FF2B5EF4-FFF2-40B4-BE49-F238E27FC236}">
                  <a16:creationId xmlns:a16="http://schemas.microsoft.com/office/drawing/2014/main" id="{3AE2CD54-D840-1740-823D-D4E800C0441E}"/>
                </a:ext>
              </a:extLst>
            </p:cNvPr>
            <p:cNvSpPr/>
            <p:nvPr/>
          </p:nvSpPr>
          <p:spPr>
            <a:xfrm>
              <a:off x="3017003" y="1492303"/>
              <a:ext cx="1364619" cy="216000"/>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2C3C43"/>
                  </a:solidFill>
                  <a:effectLst/>
                  <a:uLnTx/>
                  <a:uFillTx/>
                  <a:latin typeface="Trebuchet MS" panose="020B0603020202020204"/>
                  <a:ea typeface="+mn-ea"/>
                  <a:cs typeface="+mn-cs"/>
                </a:rPr>
                <a:t>Bénins</a:t>
              </a:r>
            </a:p>
          </p:txBody>
        </p:sp>
        <p:sp>
          <p:nvSpPr>
            <p:cNvPr id="58" name="Rectangle 57">
              <a:extLst>
                <a:ext uri="{FF2B5EF4-FFF2-40B4-BE49-F238E27FC236}">
                  <a16:creationId xmlns:a16="http://schemas.microsoft.com/office/drawing/2014/main" id="{2F4D401A-96F2-0649-BDD7-B3CBCA0C6407}"/>
                </a:ext>
              </a:extLst>
            </p:cNvPr>
            <p:cNvSpPr/>
            <p:nvPr/>
          </p:nvSpPr>
          <p:spPr>
            <a:xfrm>
              <a:off x="1883491" y="1233400"/>
              <a:ext cx="7957933" cy="251288"/>
            </a:xfrm>
            <a:prstGeom prst="rect">
              <a:avLst/>
            </a:prstGeom>
            <a:solidFill>
              <a:schemeClr val="accent3">
                <a:lumMod val="20000"/>
                <a:lumOff val="8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2C3C43"/>
                  </a:solidFill>
                  <a:effectLst/>
                  <a:uLnTx/>
                  <a:uFillTx/>
                  <a:latin typeface="Trebuchet MS" panose="020B0603020202020204"/>
                  <a:ea typeface="+mn-ea"/>
                  <a:cs typeface="+mn-cs"/>
                </a:rPr>
                <a:t>Asymptomatiques</a:t>
              </a:r>
            </a:p>
          </p:txBody>
        </p:sp>
        <p:sp>
          <p:nvSpPr>
            <p:cNvPr id="59" name="ZoneTexte 58">
              <a:extLst>
                <a:ext uri="{FF2B5EF4-FFF2-40B4-BE49-F238E27FC236}">
                  <a16:creationId xmlns:a16="http://schemas.microsoft.com/office/drawing/2014/main" id="{FF3A4470-873D-934E-8224-F933FBCCBE2B}"/>
                </a:ext>
              </a:extLst>
            </p:cNvPr>
            <p:cNvSpPr txBox="1"/>
            <p:nvPr/>
          </p:nvSpPr>
          <p:spPr>
            <a:xfrm>
              <a:off x="9858226" y="1357196"/>
              <a:ext cx="211514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54A021"/>
                  </a:solidFill>
                  <a:effectLst/>
                  <a:uLnTx/>
                  <a:uFillTx/>
                  <a:latin typeface="Trebuchet MS" panose="020B0603020202020204"/>
                  <a:ea typeface="+mn-ea"/>
                  <a:cs typeface="+mn-cs"/>
                </a:rPr>
                <a:t>Séquelles……..</a:t>
              </a:r>
            </a:p>
          </p:txBody>
        </p:sp>
        <p:cxnSp>
          <p:nvCxnSpPr>
            <p:cNvPr id="4" name="Connecteur droit avec flèche 3">
              <a:extLst>
                <a:ext uri="{FF2B5EF4-FFF2-40B4-BE49-F238E27FC236}">
                  <a16:creationId xmlns:a16="http://schemas.microsoft.com/office/drawing/2014/main" id="{3F6519D7-3135-8A42-8C53-90A85A214348}"/>
                </a:ext>
              </a:extLst>
            </p:cNvPr>
            <p:cNvCxnSpPr/>
            <p:nvPr/>
          </p:nvCxnSpPr>
          <p:spPr>
            <a:xfrm flipV="1">
              <a:off x="1883491" y="1682503"/>
              <a:ext cx="9504000" cy="29035"/>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Connecteur droit 118">
              <a:extLst>
                <a:ext uri="{FF2B5EF4-FFF2-40B4-BE49-F238E27FC236}">
                  <a16:creationId xmlns:a16="http://schemas.microsoft.com/office/drawing/2014/main" id="{C8E56187-3FB4-D44D-B763-75A489D03866}"/>
                </a:ext>
              </a:extLst>
            </p:cNvPr>
            <p:cNvCxnSpPr/>
            <p:nvPr/>
          </p:nvCxnSpPr>
          <p:spPr>
            <a:xfrm>
              <a:off x="3029551" y="1671046"/>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6" name="Connecteur droit 135">
              <a:extLst>
                <a:ext uri="{FF2B5EF4-FFF2-40B4-BE49-F238E27FC236}">
                  <a16:creationId xmlns:a16="http://schemas.microsoft.com/office/drawing/2014/main" id="{9C06CC68-6050-7B45-8B85-AECC55B219DD}"/>
                </a:ext>
              </a:extLst>
            </p:cNvPr>
            <p:cNvCxnSpPr/>
            <p:nvPr/>
          </p:nvCxnSpPr>
          <p:spPr>
            <a:xfrm>
              <a:off x="4170341" y="166121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7" name="Connecteur droit 136">
              <a:extLst>
                <a:ext uri="{FF2B5EF4-FFF2-40B4-BE49-F238E27FC236}">
                  <a16:creationId xmlns:a16="http://schemas.microsoft.com/office/drawing/2014/main" id="{8486FC5A-0531-A445-B7C7-5FBE9AD11F0F}"/>
                </a:ext>
              </a:extLst>
            </p:cNvPr>
            <p:cNvCxnSpPr/>
            <p:nvPr/>
          </p:nvCxnSpPr>
          <p:spPr>
            <a:xfrm>
              <a:off x="5296141" y="1651390"/>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8" name="Connecteur droit 137">
              <a:extLst>
                <a:ext uri="{FF2B5EF4-FFF2-40B4-BE49-F238E27FC236}">
                  <a16:creationId xmlns:a16="http://schemas.microsoft.com/office/drawing/2014/main" id="{45D12508-A028-9247-8B3B-ED90F45016BE}"/>
                </a:ext>
              </a:extLst>
            </p:cNvPr>
            <p:cNvCxnSpPr/>
            <p:nvPr/>
          </p:nvCxnSpPr>
          <p:spPr>
            <a:xfrm>
              <a:off x="6452878" y="1653890"/>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39" name="ZoneTexte 138">
              <a:extLst>
                <a:ext uri="{FF2B5EF4-FFF2-40B4-BE49-F238E27FC236}">
                  <a16:creationId xmlns:a16="http://schemas.microsoft.com/office/drawing/2014/main" id="{CF726524-ACCB-4E40-A5D4-FCBDCC0A54F3}"/>
                </a:ext>
              </a:extLst>
            </p:cNvPr>
            <p:cNvSpPr txBox="1"/>
            <p:nvPr/>
          </p:nvSpPr>
          <p:spPr>
            <a:xfrm>
              <a:off x="2902147" y="1733049"/>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40" name="ZoneTexte 139">
              <a:extLst>
                <a:ext uri="{FF2B5EF4-FFF2-40B4-BE49-F238E27FC236}">
                  <a16:creationId xmlns:a16="http://schemas.microsoft.com/office/drawing/2014/main" id="{7D0AAA53-78AC-3D43-9307-450705C49046}"/>
                </a:ext>
              </a:extLst>
            </p:cNvPr>
            <p:cNvSpPr txBox="1"/>
            <p:nvPr/>
          </p:nvSpPr>
          <p:spPr>
            <a:xfrm>
              <a:off x="3973334" y="1733049"/>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41" name="ZoneTexte 140">
              <a:extLst>
                <a:ext uri="{FF2B5EF4-FFF2-40B4-BE49-F238E27FC236}">
                  <a16:creationId xmlns:a16="http://schemas.microsoft.com/office/drawing/2014/main" id="{D71D8771-9F46-7E47-A38F-97EA0B55119F}"/>
                </a:ext>
              </a:extLst>
            </p:cNvPr>
            <p:cNvSpPr txBox="1"/>
            <p:nvPr/>
          </p:nvSpPr>
          <p:spPr>
            <a:xfrm>
              <a:off x="5157609" y="1733049"/>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42" name="ZoneTexte 141">
              <a:extLst>
                <a:ext uri="{FF2B5EF4-FFF2-40B4-BE49-F238E27FC236}">
                  <a16:creationId xmlns:a16="http://schemas.microsoft.com/office/drawing/2014/main" id="{5D0213F0-F8FC-D740-B7E6-B7EBFEB06F99}"/>
                </a:ext>
              </a:extLst>
            </p:cNvPr>
            <p:cNvSpPr txBox="1"/>
            <p:nvPr/>
          </p:nvSpPr>
          <p:spPr>
            <a:xfrm>
              <a:off x="6281752" y="1733049"/>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66" name="ZoneTexte 165">
              <a:extLst>
                <a:ext uri="{FF2B5EF4-FFF2-40B4-BE49-F238E27FC236}">
                  <a16:creationId xmlns:a16="http://schemas.microsoft.com/office/drawing/2014/main" id="{C23AD542-AE6C-4742-AEDC-D10E181FCF2B}"/>
                </a:ext>
              </a:extLst>
            </p:cNvPr>
            <p:cNvSpPr txBox="1"/>
            <p:nvPr/>
          </p:nvSpPr>
          <p:spPr>
            <a:xfrm>
              <a:off x="1771344" y="1704760"/>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cxnSp>
          <p:nvCxnSpPr>
            <p:cNvPr id="167" name="Connecteur droit 166">
              <a:extLst>
                <a:ext uri="{FF2B5EF4-FFF2-40B4-BE49-F238E27FC236}">
                  <a16:creationId xmlns:a16="http://schemas.microsoft.com/office/drawing/2014/main" id="{3E273E20-12FA-534F-928E-F9724E99C490}"/>
                </a:ext>
              </a:extLst>
            </p:cNvPr>
            <p:cNvCxnSpPr/>
            <p:nvPr/>
          </p:nvCxnSpPr>
          <p:spPr>
            <a:xfrm>
              <a:off x="1862688" y="165277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18" name="Groupe 17">
            <a:extLst>
              <a:ext uri="{FF2B5EF4-FFF2-40B4-BE49-F238E27FC236}">
                <a16:creationId xmlns:a16="http://schemas.microsoft.com/office/drawing/2014/main" id="{25FA73F1-41F7-C640-8828-76DFC8A46E85}"/>
              </a:ext>
            </a:extLst>
          </p:cNvPr>
          <p:cNvGrpSpPr/>
          <p:nvPr/>
        </p:nvGrpSpPr>
        <p:grpSpPr>
          <a:xfrm>
            <a:off x="505649" y="2914200"/>
            <a:ext cx="10894758" cy="795249"/>
            <a:chOff x="505649" y="2239282"/>
            <a:chExt cx="10894758" cy="795249"/>
          </a:xfrm>
        </p:grpSpPr>
        <p:sp>
          <p:nvSpPr>
            <p:cNvPr id="144" name="ZoneTexte 143">
              <a:extLst>
                <a:ext uri="{FF2B5EF4-FFF2-40B4-BE49-F238E27FC236}">
                  <a16:creationId xmlns:a16="http://schemas.microsoft.com/office/drawing/2014/main" id="{0DB94149-3667-C14F-A2E4-E3952BA1DCE7}"/>
                </a:ext>
              </a:extLst>
            </p:cNvPr>
            <p:cNvSpPr txBox="1"/>
            <p:nvPr/>
          </p:nvSpPr>
          <p:spPr>
            <a:xfrm>
              <a:off x="2899823" y="2603644"/>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45" name="ZoneTexte 144">
              <a:extLst>
                <a:ext uri="{FF2B5EF4-FFF2-40B4-BE49-F238E27FC236}">
                  <a16:creationId xmlns:a16="http://schemas.microsoft.com/office/drawing/2014/main" id="{5FA1B204-AD9A-704E-BF11-CE0148525DB2}"/>
                </a:ext>
              </a:extLst>
            </p:cNvPr>
            <p:cNvSpPr txBox="1"/>
            <p:nvPr/>
          </p:nvSpPr>
          <p:spPr>
            <a:xfrm>
              <a:off x="3986250" y="260364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46" name="ZoneTexte 145">
              <a:extLst>
                <a:ext uri="{FF2B5EF4-FFF2-40B4-BE49-F238E27FC236}">
                  <a16:creationId xmlns:a16="http://schemas.microsoft.com/office/drawing/2014/main" id="{380FBD83-349D-F34D-9185-561E1146B991}"/>
                </a:ext>
              </a:extLst>
            </p:cNvPr>
            <p:cNvSpPr txBox="1"/>
            <p:nvPr/>
          </p:nvSpPr>
          <p:spPr>
            <a:xfrm>
              <a:off x="5170525" y="260364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47" name="ZoneTexte 146">
              <a:extLst>
                <a:ext uri="{FF2B5EF4-FFF2-40B4-BE49-F238E27FC236}">
                  <a16:creationId xmlns:a16="http://schemas.microsoft.com/office/drawing/2014/main" id="{29E09347-A272-4941-A082-E1AE70B474CD}"/>
                </a:ext>
              </a:extLst>
            </p:cNvPr>
            <p:cNvSpPr txBox="1"/>
            <p:nvPr/>
          </p:nvSpPr>
          <p:spPr>
            <a:xfrm>
              <a:off x="6294668" y="2603644"/>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3" name="ZoneTexte 152">
              <a:extLst>
                <a:ext uri="{FF2B5EF4-FFF2-40B4-BE49-F238E27FC236}">
                  <a16:creationId xmlns:a16="http://schemas.microsoft.com/office/drawing/2014/main" id="{614E4F47-ED63-5B4A-82FF-5C11F0AB415E}"/>
                </a:ext>
              </a:extLst>
            </p:cNvPr>
            <p:cNvSpPr txBox="1"/>
            <p:nvPr/>
          </p:nvSpPr>
          <p:spPr>
            <a:xfrm>
              <a:off x="2375579" y="2603909"/>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100" dirty="0">
                  <a:solidFill>
                    <a:prstClr val="black"/>
                  </a:solidFill>
                  <a:latin typeface="Trebuchet MS" panose="020B0603020202020204"/>
                </a:rPr>
                <a:t>4</a:t>
              </a: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grpSp>
          <p:nvGrpSpPr>
            <p:cNvPr id="15" name="Groupe 14">
              <a:extLst>
                <a:ext uri="{FF2B5EF4-FFF2-40B4-BE49-F238E27FC236}">
                  <a16:creationId xmlns:a16="http://schemas.microsoft.com/office/drawing/2014/main" id="{B8FFEB41-0B1F-174F-9579-4A9CB6C4EE6A}"/>
                </a:ext>
              </a:extLst>
            </p:cNvPr>
            <p:cNvGrpSpPr/>
            <p:nvPr/>
          </p:nvGrpSpPr>
          <p:grpSpPr>
            <a:xfrm>
              <a:off x="505649" y="2239282"/>
              <a:ext cx="10894758" cy="465463"/>
              <a:chOff x="505649" y="2250166"/>
              <a:chExt cx="10894758" cy="465463"/>
            </a:xfrm>
          </p:grpSpPr>
          <p:sp>
            <p:nvSpPr>
              <p:cNvPr id="38" name="ZoneTexte 37">
                <a:extLst>
                  <a:ext uri="{FF2B5EF4-FFF2-40B4-BE49-F238E27FC236}">
                    <a16:creationId xmlns:a16="http://schemas.microsoft.com/office/drawing/2014/main" id="{4DDE04D7-C885-5C42-BFDD-4659C91AD9B6}"/>
                  </a:ext>
                </a:extLst>
              </p:cNvPr>
              <p:cNvSpPr txBox="1"/>
              <p:nvPr/>
            </p:nvSpPr>
            <p:spPr>
              <a:xfrm>
                <a:off x="505649" y="2407852"/>
                <a:ext cx="1303200" cy="307777"/>
              </a:xfrm>
              <a:prstGeom prst="rect">
                <a:avLst/>
              </a:prstGeom>
              <a:solidFill>
                <a:srgbClr val="FF0000"/>
              </a:solid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Contagiosité</a:t>
                </a:r>
              </a:p>
            </p:txBody>
          </p:sp>
          <p:sp>
            <p:nvSpPr>
              <p:cNvPr id="83" name="Rectangle 82">
                <a:extLst>
                  <a:ext uri="{FF2B5EF4-FFF2-40B4-BE49-F238E27FC236}">
                    <a16:creationId xmlns:a16="http://schemas.microsoft.com/office/drawing/2014/main" id="{6FF5DC59-E68B-A94F-8F0D-4CC93E8BB932}"/>
                  </a:ext>
                </a:extLst>
              </p:cNvPr>
              <p:cNvSpPr/>
              <p:nvPr/>
            </p:nvSpPr>
            <p:spPr>
              <a:xfrm>
                <a:off x="2476570" y="2250166"/>
                <a:ext cx="1507011" cy="32943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84" name="Rectangle 83">
                <a:extLst>
                  <a:ext uri="{FF2B5EF4-FFF2-40B4-BE49-F238E27FC236}">
                    <a16:creationId xmlns:a16="http://schemas.microsoft.com/office/drawing/2014/main" id="{F3A135CA-F276-FB42-9FFA-0AD0AC17FE47}"/>
                  </a:ext>
                </a:extLst>
              </p:cNvPr>
              <p:cNvSpPr/>
              <p:nvPr/>
            </p:nvSpPr>
            <p:spPr>
              <a:xfrm>
                <a:off x="3835972" y="2250166"/>
                <a:ext cx="379114" cy="329438"/>
              </a:xfrm>
              <a:prstGeom prst="rect">
                <a:avLst/>
              </a:prstGeom>
              <a:gradFill flip="none" rotWithShape="1">
                <a:gsLst>
                  <a:gs pos="0">
                    <a:srgbClr val="FF0000"/>
                  </a:gs>
                  <a:gs pos="100000">
                    <a:srgbClr val="FFC000">
                      <a:tint val="44500"/>
                      <a:satMod val="160000"/>
                    </a:srgbClr>
                  </a:gs>
                  <a:gs pos="85000">
                    <a:srgbClr val="FFC00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cxnSp>
            <p:nvCxnSpPr>
              <p:cNvPr id="143" name="Connecteur droit avec flèche 142">
                <a:extLst>
                  <a:ext uri="{FF2B5EF4-FFF2-40B4-BE49-F238E27FC236}">
                    <a16:creationId xmlns:a16="http://schemas.microsoft.com/office/drawing/2014/main" id="{81284D1F-5B82-4B42-9ACC-C19DF63A1718}"/>
                  </a:ext>
                </a:extLst>
              </p:cNvPr>
              <p:cNvCxnSpPr/>
              <p:nvPr/>
            </p:nvCxnSpPr>
            <p:spPr>
              <a:xfrm flipV="1">
                <a:off x="1896407" y="2553098"/>
                <a:ext cx="9504000" cy="29035"/>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Connecteur droit 147">
                <a:extLst>
                  <a:ext uri="{FF2B5EF4-FFF2-40B4-BE49-F238E27FC236}">
                    <a16:creationId xmlns:a16="http://schemas.microsoft.com/office/drawing/2014/main" id="{BB9EF68C-75A4-B64D-9C71-676BCBA3095C}"/>
                  </a:ext>
                </a:extLst>
              </p:cNvPr>
              <p:cNvCxnSpPr/>
              <p:nvPr/>
            </p:nvCxnSpPr>
            <p:spPr>
              <a:xfrm>
                <a:off x="302294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9" name="Connecteur droit 148">
                <a:extLst>
                  <a:ext uri="{FF2B5EF4-FFF2-40B4-BE49-F238E27FC236}">
                    <a16:creationId xmlns:a16="http://schemas.microsoft.com/office/drawing/2014/main" id="{E59839B1-3498-984E-9CDE-3AF77A91DD86}"/>
                  </a:ext>
                </a:extLst>
              </p:cNvPr>
              <p:cNvCxnSpPr/>
              <p:nvPr/>
            </p:nvCxnSpPr>
            <p:spPr>
              <a:xfrm>
                <a:off x="4165941" y="255193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0" name="Connecteur droit 149">
                <a:extLst>
                  <a:ext uri="{FF2B5EF4-FFF2-40B4-BE49-F238E27FC236}">
                    <a16:creationId xmlns:a16="http://schemas.microsoft.com/office/drawing/2014/main" id="{0E697DE0-45F1-BF4F-B812-B73050A3383A}"/>
                  </a:ext>
                </a:extLst>
              </p:cNvPr>
              <p:cNvCxnSpPr/>
              <p:nvPr/>
            </p:nvCxnSpPr>
            <p:spPr>
              <a:xfrm>
                <a:off x="530894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1" name="Connecteur droit 150">
                <a:extLst>
                  <a:ext uri="{FF2B5EF4-FFF2-40B4-BE49-F238E27FC236}">
                    <a16:creationId xmlns:a16="http://schemas.microsoft.com/office/drawing/2014/main" id="{231B971D-14B0-A04E-B3DF-BB82EECC270D}"/>
                  </a:ext>
                </a:extLst>
              </p:cNvPr>
              <p:cNvCxnSpPr/>
              <p:nvPr/>
            </p:nvCxnSpPr>
            <p:spPr>
              <a:xfrm>
                <a:off x="645194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2" name="Connecteur droit 151">
                <a:extLst>
                  <a:ext uri="{FF2B5EF4-FFF2-40B4-BE49-F238E27FC236}">
                    <a16:creationId xmlns:a16="http://schemas.microsoft.com/office/drawing/2014/main" id="{0740B48D-CE6B-9D43-ABB0-85B582D8D3FA}"/>
                  </a:ext>
                </a:extLst>
              </p:cNvPr>
              <p:cNvCxnSpPr/>
              <p:nvPr/>
            </p:nvCxnSpPr>
            <p:spPr>
              <a:xfrm>
                <a:off x="2489541" y="253669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8" name="Connecteur droit 167">
                <a:extLst>
                  <a:ext uri="{FF2B5EF4-FFF2-40B4-BE49-F238E27FC236}">
                    <a16:creationId xmlns:a16="http://schemas.microsoft.com/office/drawing/2014/main" id="{F1374027-2578-F54E-8FD3-1EEA51FDDB07}"/>
                  </a:ext>
                </a:extLst>
              </p:cNvPr>
              <p:cNvCxnSpPr/>
              <p:nvPr/>
            </p:nvCxnSpPr>
            <p:spPr>
              <a:xfrm>
                <a:off x="189518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171" name="ZoneTexte 170">
              <a:extLst>
                <a:ext uri="{FF2B5EF4-FFF2-40B4-BE49-F238E27FC236}">
                  <a16:creationId xmlns:a16="http://schemas.microsoft.com/office/drawing/2014/main" id="{34511839-7B9D-4946-A60F-D1958EE7B735}"/>
                </a:ext>
              </a:extLst>
            </p:cNvPr>
            <p:cNvSpPr txBox="1"/>
            <p:nvPr/>
          </p:nvSpPr>
          <p:spPr>
            <a:xfrm>
              <a:off x="1772663" y="2588802"/>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grpSp>
      <p:sp>
        <p:nvSpPr>
          <p:cNvPr id="7" name="ZoneTexte 6">
            <a:extLst>
              <a:ext uri="{FF2B5EF4-FFF2-40B4-BE49-F238E27FC236}">
                <a16:creationId xmlns:a16="http://schemas.microsoft.com/office/drawing/2014/main" id="{342C6780-517A-7144-A559-B24BBF657D4A}"/>
              </a:ext>
            </a:extLst>
          </p:cNvPr>
          <p:cNvSpPr txBox="1"/>
          <p:nvPr/>
        </p:nvSpPr>
        <p:spPr>
          <a:xfrm>
            <a:off x="8061854" y="4521505"/>
            <a:ext cx="599844" cy="769441"/>
          </a:xfrm>
          <a:prstGeom prst="rect">
            <a:avLst/>
          </a:prstGeom>
          <a:noFill/>
        </p:spPr>
        <p:txBody>
          <a:bodyPr wrap="none" rtlCol="0">
            <a:spAutoFit/>
          </a:bodyPr>
          <a:lstStyle/>
          <a:p>
            <a:r>
              <a:rPr lang="fr-FR" sz="4400" dirty="0">
                <a:solidFill>
                  <a:srgbClr val="00B0F0"/>
                </a:solidFill>
              </a:rPr>
              <a:t>…</a:t>
            </a:r>
            <a:endParaRPr lang="fr-FR" sz="4400" dirty="0"/>
          </a:p>
        </p:txBody>
      </p:sp>
      <p:grpSp>
        <p:nvGrpSpPr>
          <p:cNvPr id="16" name="Groupe 15">
            <a:extLst>
              <a:ext uri="{FF2B5EF4-FFF2-40B4-BE49-F238E27FC236}">
                <a16:creationId xmlns:a16="http://schemas.microsoft.com/office/drawing/2014/main" id="{EA0EC13D-7E59-DD43-ABDE-22FF8FFACBC3}"/>
              </a:ext>
            </a:extLst>
          </p:cNvPr>
          <p:cNvGrpSpPr/>
          <p:nvPr/>
        </p:nvGrpSpPr>
        <p:grpSpPr>
          <a:xfrm>
            <a:off x="505649" y="3389004"/>
            <a:ext cx="12178796" cy="1302333"/>
            <a:chOff x="505649" y="3389004"/>
            <a:chExt cx="12178796" cy="1302333"/>
          </a:xfrm>
        </p:grpSpPr>
        <p:sp>
          <p:nvSpPr>
            <p:cNvPr id="40" name="ZoneTexte 39">
              <a:extLst>
                <a:ext uri="{FF2B5EF4-FFF2-40B4-BE49-F238E27FC236}">
                  <a16:creationId xmlns:a16="http://schemas.microsoft.com/office/drawing/2014/main" id="{3E9A0397-421B-C241-8E2D-31DEF74D66A3}"/>
                </a:ext>
              </a:extLst>
            </p:cNvPr>
            <p:cNvSpPr txBox="1"/>
            <p:nvPr/>
          </p:nvSpPr>
          <p:spPr>
            <a:xfrm>
              <a:off x="505649" y="4020117"/>
              <a:ext cx="1303200" cy="307777"/>
            </a:xfrm>
            <a:prstGeom prst="rect">
              <a:avLst/>
            </a:prstGeom>
            <a:solidFill>
              <a:srgbClr val="9940DF"/>
            </a:solidFill>
            <a:ln>
              <a:solidFill>
                <a:srgbClr val="7030A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PCR</a:t>
              </a:r>
            </a:p>
          </p:txBody>
        </p:sp>
        <p:sp>
          <p:nvSpPr>
            <p:cNvPr id="90" name="Rectangle 89">
              <a:extLst>
                <a:ext uri="{FF2B5EF4-FFF2-40B4-BE49-F238E27FC236}">
                  <a16:creationId xmlns:a16="http://schemas.microsoft.com/office/drawing/2014/main" id="{429A715A-5153-F641-A2F6-F962573842D7}"/>
                </a:ext>
              </a:extLst>
            </p:cNvPr>
            <p:cNvSpPr/>
            <p:nvPr/>
          </p:nvSpPr>
          <p:spPr>
            <a:xfrm>
              <a:off x="2642587" y="3883249"/>
              <a:ext cx="2177321" cy="327732"/>
            </a:xfrm>
            <a:prstGeom prst="rect">
              <a:avLst/>
            </a:prstGeom>
            <a:solidFill>
              <a:srgbClr val="9940DF"/>
            </a:solidFill>
            <a:ln>
              <a:solidFill>
                <a:srgbClr val="9940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99" name="ZoneTexte 98">
              <a:extLst>
                <a:ext uri="{FF2B5EF4-FFF2-40B4-BE49-F238E27FC236}">
                  <a16:creationId xmlns:a16="http://schemas.microsoft.com/office/drawing/2014/main" id="{CDDC938B-9A53-4A4A-AC2C-04F6F3D52F3D}"/>
                </a:ext>
              </a:extLst>
            </p:cNvPr>
            <p:cNvSpPr txBox="1"/>
            <p:nvPr/>
          </p:nvSpPr>
          <p:spPr>
            <a:xfrm>
              <a:off x="4891313" y="3407298"/>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0" name="ZoneTexte 99">
              <a:extLst>
                <a:ext uri="{FF2B5EF4-FFF2-40B4-BE49-F238E27FC236}">
                  <a16:creationId xmlns:a16="http://schemas.microsoft.com/office/drawing/2014/main" id="{A7F4667B-9910-EC4C-B4CB-22B873D8F0D7}"/>
                </a:ext>
              </a:extLst>
            </p:cNvPr>
            <p:cNvSpPr txBox="1"/>
            <p:nvPr/>
          </p:nvSpPr>
          <p:spPr>
            <a:xfrm>
              <a:off x="5216451" y="3389004"/>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1" name="ZoneTexte 100">
              <a:extLst>
                <a:ext uri="{FF2B5EF4-FFF2-40B4-BE49-F238E27FC236}">
                  <a16:creationId xmlns:a16="http://schemas.microsoft.com/office/drawing/2014/main" id="{ABA7493C-6C18-CD4A-820B-24C7EED7438D}"/>
                </a:ext>
              </a:extLst>
            </p:cNvPr>
            <p:cNvSpPr txBox="1"/>
            <p:nvPr/>
          </p:nvSpPr>
          <p:spPr>
            <a:xfrm>
              <a:off x="5357115" y="355525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2" name="ZoneTexte 101">
              <a:extLst>
                <a:ext uri="{FF2B5EF4-FFF2-40B4-BE49-F238E27FC236}">
                  <a16:creationId xmlns:a16="http://schemas.microsoft.com/office/drawing/2014/main" id="{79DFDEC0-E0C1-1C40-BE2D-3021AD7082DA}"/>
                </a:ext>
              </a:extLst>
            </p:cNvPr>
            <p:cNvSpPr txBox="1"/>
            <p:nvPr/>
          </p:nvSpPr>
          <p:spPr>
            <a:xfrm>
              <a:off x="5532328" y="3458012"/>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6" name="ZoneTexte 105">
              <a:extLst>
                <a:ext uri="{FF2B5EF4-FFF2-40B4-BE49-F238E27FC236}">
                  <a16:creationId xmlns:a16="http://schemas.microsoft.com/office/drawing/2014/main" id="{E1C344D0-FD85-1545-8CFA-CE7334C7E466}"/>
                </a:ext>
              </a:extLst>
            </p:cNvPr>
            <p:cNvSpPr txBox="1"/>
            <p:nvPr/>
          </p:nvSpPr>
          <p:spPr>
            <a:xfrm>
              <a:off x="6209783" y="343733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2" name="ZoneTexte 111">
              <a:extLst>
                <a:ext uri="{FF2B5EF4-FFF2-40B4-BE49-F238E27FC236}">
                  <a16:creationId xmlns:a16="http://schemas.microsoft.com/office/drawing/2014/main" id="{383A272B-453B-074C-8D63-721C7BCE577F}"/>
                </a:ext>
              </a:extLst>
            </p:cNvPr>
            <p:cNvSpPr txBox="1"/>
            <p:nvPr/>
          </p:nvSpPr>
          <p:spPr>
            <a:xfrm>
              <a:off x="9123407" y="3440581"/>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4" name="ZoneTexte 113">
              <a:extLst>
                <a:ext uri="{FF2B5EF4-FFF2-40B4-BE49-F238E27FC236}">
                  <a16:creationId xmlns:a16="http://schemas.microsoft.com/office/drawing/2014/main" id="{1CC2FBB6-75F7-044E-99B8-0842C4DE6CE2}"/>
                </a:ext>
              </a:extLst>
            </p:cNvPr>
            <p:cNvSpPr txBox="1"/>
            <p:nvPr/>
          </p:nvSpPr>
          <p:spPr>
            <a:xfrm>
              <a:off x="11238223" y="3558174"/>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2" name="ZoneTexte 121">
              <a:extLst>
                <a:ext uri="{FF2B5EF4-FFF2-40B4-BE49-F238E27FC236}">
                  <a16:creationId xmlns:a16="http://schemas.microsoft.com/office/drawing/2014/main" id="{6C2BF59D-175C-C445-9255-BD7115058162}"/>
                </a:ext>
              </a:extLst>
            </p:cNvPr>
            <p:cNvSpPr txBox="1"/>
            <p:nvPr/>
          </p:nvSpPr>
          <p:spPr>
            <a:xfrm>
              <a:off x="8352305" y="3490277"/>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55" name="ZoneTexte 154">
              <a:extLst>
                <a:ext uri="{FF2B5EF4-FFF2-40B4-BE49-F238E27FC236}">
                  <a16:creationId xmlns:a16="http://schemas.microsoft.com/office/drawing/2014/main" id="{F1B6B316-76A6-4C4A-9EE9-BA4F880A2A03}"/>
                </a:ext>
              </a:extLst>
            </p:cNvPr>
            <p:cNvSpPr txBox="1"/>
            <p:nvPr/>
          </p:nvSpPr>
          <p:spPr>
            <a:xfrm>
              <a:off x="2884583" y="4271336"/>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56" name="ZoneTexte 155">
              <a:extLst>
                <a:ext uri="{FF2B5EF4-FFF2-40B4-BE49-F238E27FC236}">
                  <a16:creationId xmlns:a16="http://schemas.microsoft.com/office/drawing/2014/main" id="{6043E6A5-D175-1C40-8C1E-9DCC66B6EFA0}"/>
                </a:ext>
              </a:extLst>
            </p:cNvPr>
            <p:cNvSpPr txBox="1"/>
            <p:nvPr/>
          </p:nvSpPr>
          <p:spPr>
            <a:xfrm>
              <a:off x="3971010" y="4260450"/>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57" name="ZoneTexte 156">
              <a:extLst>
                <a:ext uri="{FF2B5EF4-FFF2-40B4-BE49-F238E27FC236}">
                  <a16:creationId xmlns:a16="http://schemas.microsoft.com/office/drawing/2014/main" id="{BABF9976-CAE8-FC48-B011-D6EB10B78A75}"/>
                </a:ext>
              </a:extLst>
            </p:cNvPr>
            <p:cNvSpPr txBox="1"/>
            <p:nvPr/>
          </p:nvSpPr>
          <p:spPr>
            <a:xfrm>
              <a:off x="5155285" y="4271336"/>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58" name="ZoneTexte 157">
              <a:extLst>
                <a:ext uri="{FF2B5EF4-FFF2-40B4-BE49-F238E27FC236}">
                  <a16:creationId xmlns:a16="http://schemas.microsoft.com/office/drawing/2014/main" id="{903B9C6D-2370-104F-832B-A3B4DAD73362}"/>
                </a:ext>
              </a:extLst>
            </p:cNvPr>
            <p:cNvSpPr txBox="1"/>
            <p:nvPr/>
          </p:nvSpPr>
          <p:spPr>
            <a:xfrm>
              <a:off x="6301200" y="4260450"/>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9" name="ZoneTexte 158">
              <a:extLst>
                <a:ext uri="{FF2B5EF4-FFF2-40B4-BE49-F238E27FC236}">
                  <a16:creationId xmlns:a16="http://schemas.microsoft.com/office/drawing/2014/main" id="{2821600E-916A-2F40-A155-0C4A3558C5C6}"/>
                </a:ext>
              </a:extLst>
            </p:cNvPr>
            <p:cNvSpPr txBox="1"/>
            <p:nvPr/>
          </p:nvSpPr>
          <p:spPr>
            <a:xfrm>
              <a:off x="2295025" y="4260715"/>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100" dirty="0">
                  <a:solidFill>
                    <a:prstClr val="black"/>
                  </a:solidFill>
                  <a:latin typeface="Trebuchet MS" panose="020B0603020202020204"/>
                </a:rPr>
                <a:t>4</a:t>
              </a: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cxnSp>
          <p:nvCxnSpPr>
            <p:cNvPr id="169" name="Connecteur droit 168">
              <a:extLst>
                <a:ext uri="{FF2B5EF4-FFF2-40B4-BE49-F238E27FC236}">
                  <a16:creationId xmlns:a16="http://schemas.microsoft.com/office/drawing/2014/main" id="{4E63D80D-2D37-4A44-92A6-86A6E9EF9E74}"/>
                </a:ext>
              </a:extLst>
            </p:cNvPr>
            <p:cNvCxnSpPr/>
            <p:nvPr/>
          </p:nvCxnSpPr>
          <p:spPr>
            <a:xfrm>
              <a:off x="1879941" y="418261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72" name="ZoneTexte 171">
              <a:extLst>
                <a:ext uri="{FF2B5EF4-FFF2-40B4-BE49-F238E27FC236}">
                  <a16:creationId xmlns:a16="http://schemas.microsoft.com/office/drawing/2014/main" id="{F8C9F8E1-1A33-0544-9294-E613AE317841}"/>
                </a:ext>
              </a:extLst>
            </p:cNvPr>
            <p:cNvSpPr txBox="1"/>
            <p:nvPr/>
          </p:nvSpPr>
          <p:spPr>
            <a:xfrm>
              <a:off x="1759128" y="4232980"/>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sp>
          <p:nvSpPr>
            <p:cNvPr id="174" name="ZoneTexte 173">
              <a:extLst>
                <a:ext uri="{FF2B5EF4-FFF2-40B4-BE49-F238E27FC236}">
                  <a16:creationId xmlns:a16="http://schemas.microsoft.com/office/drawing/2014/main" id="{DCA8BABB-ED01-614B-B956-F3F10D222C72}"/>
                </a:ext>
              </a:extLst>
            </p:cNvPr>
            <p:cNvSpPr txBox="1"/>
            <p:nvPr/>
          </p:nvSpPr>
          <p:spPr>
            <a:xfrm>
              <a:off x="6024727" y="3557072"/>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5" name="ZoneTexte 174">
              <a:extLst>
                <a:ext uri="{FF2B5EF4-FFF2-40B4-BE49-F238E27FC236}">
                  <a16:creationId xmlns:a16="http://schemas.microsoft.com/office/drawing/2014/main" id="{C492911E-40F0-B94B-81CB-23AC3FACA093}"/>
                </a:ext>
              </a:extLst>
            </p:cNvPr>
            <p:cNvSpPr txBox="1"/>
            <p:nvPr/>
          </p:nvSpPr>
          <p:spPr>
            <a:xfrm>
              <a:off x="7073865" y="341317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6" name="ZoneTexte 175">
              <a:extLst>
                <a:ext uri="{FF2B5EF4-FFF2-40B4-BE49-F238E27FC236}">
                  <a16:creationId xmlns:a16="http://schemas.microsoft.com/office/drawing/2014/main" id="{5B031620-85E9-FF45-9D95-DAEE6BD2CE09}"/>
                </a:ext>
              </a:extLst>
            </p:cNvPr>
            <p:cNvSpPr txBox="1"/>
            <p:nvPr/>
          </p:nvSpPr>
          <p:spPr>
            <a:xfrm>
              <a:off x="7943338" y="3394809"/>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7" name="ZoneTexte 176">
              <a:extLst>
                <a:ext uri="{FF2B5EF4-FFF2-40B4-BE49-F238E27FC236}">
                  <a16:creationId xmlns:a16="http://schemas.microsoft.com/office/drawing/2014/main" id="{A7BF603E-6DCC-3D41-8151-4CDDBF715AA4}"/>
                </a:ext>
              </a:extLst>
            </p:cNvPr>
            <p:cNvSpPr txBox="1"/>
            <p:nvPr/>
          </p:nvSpPr>
          <p:spPr>
            <a:xfrm>
              <a:off x="9609679" y="3407298"/>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8" name="ZoneTexte 177">
              <a:extLst>
                <a:ext uri="{FF2B5EF4-FFF2-40B4-BE49-F238E27FC236}">
                  <a16:creationId xmlns:a16="http://schemas.microsoft.com/office/drawing/2014/main" id="{5F1744AE-9282-8B4D-BFBE-2FC51682A050}"/>
                </a:ext>
              </a:extLst>
            </p:cNvPr>
            <p:cNvSpPr txBox="1"/>
            <p:nvPr/>
          </p:nvSpPr>
          <p:spPr>
            <a:xfrm>
              <a:off x="10200408" y="3441703"/>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cxnSp>
          <p:nvCxnSpPr>
            <p:cNvPr id="181" name="Connecteur droit 180">
              <a:extLst>
                <a:ext uri="{FF2B5EF4-FFF2-40B4-BE49-F238E27FC236}">
                  <a16:creationId xmlns:a16="http://schemas.microsoft.com/office/drawing/2014/main" id="{A7AFCF20-36B0-0648-9F9B-4F25BF6747D7}"/>
                </a:ext>
              </a:extLst>
            </p:cNvPr>
            <p:cNvCxnSpPr/>
            <p:nvPr/>
          </p:nvCxnSpPr>
          <p:spPr>
            <a:xfrm>
              <a:off x="2424227" y="4182612"/>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2" name="Connecteur droit 181">
              <a:extLst>
                <a:ext uri="{FF2B5EF4-FFF2-40B4-BE49-F238E27FC236}">
                  <a16:creationId xmlns:a16="http://schemas.microsoft.com/office/drawing/2014/main" id="{A464F128-E8DE-4249-840C-9D281141FC6A}"/>
                </a:ext>
              </a:extLst>
            </p:cNvPr>
            <p:cNvCxnSpPr/>
            <p:nvPr/>
          </p:nvCxnSpPr>
          <p:spPr>
            <a:xfrm>
              <a:off x="3001171" y="419349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5A62E469-4C12-E648-9CC9-1C6D86F9D6EC}"/>
                </a:ext>
              </a:extLst>
            </p:cNvPr>
            <p:cNvCxnSpPr/>
            <p:nvPr/>
          </p:nvCxnSpPr>
          <p:spPr>
            <a:xfrm>
              <a:off x="4133285" y="4182610"/>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FF12FD92-54BE-744E-9B99-5572F995D3A1}"/>
                </a:ext>
              </a:extLst>
            </p:cNvPr>
            <p:cNvCxnSpPr/>
            <p:nvPr/>
          </p:nvCxnSpPr>
          <p:spPr>
            <a:xfrm>
              <a:off x="5308943" y="4182609"/>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81F8F56-8C5C-3D43-9D29-3C35C0A0ED8A}"/>
                </a:ext>
              </a:extLst>
            </p:cNvPr>
            <p:cNvCxnSpPr/>
            <p:nvPr/>
          </p:nvCxnSpPr>
          <p:spPr>
            <a:xfrm>
              <a:off x="6484601" y="418260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17" name="Groupe 16">
            <a:extLst>
              <a:ext uri="{FF2B5EF4-FFF2-40B4-BE49-F238E27FC236}">
                <a16:creationId xmlns:a16="http://schemas.microsoft.com/office/drawing/2014/main" id="{BD72B64B-F106-B34C-BC16-B6AA70DFC5B9}"/>
              </a:ext>
            </a:extLst>
          </p:cNvPr>
          <p:cNvGrpSpPr/>
          <p:nvPr/>
        </p:nvGrpSpPr>
        <p:grpSpPr>
          <a:xfrm>
            <a:off x="505287" y="4302545"/>
            <a:ext cx="11707886" cy="1292302"/>
            <a:chOff x="505287" y="4226349"/>
            <a:chExt cx="11707886" cy="1292302"/>
          </a:xfrm>
        </p:grpSpPr>
        <p:sp>
          <p:nvSpPr>
            <p:cNvPr id="41" name="ZoneTexte 40">
              <a:extLst>
                <a:ext uri="{FF2B5EF4-FFF2-40B4-BE49-F238E27FC236}">
                  <a16:creationId xmlns:a16="http://schemas.microsoft.com/office/drawing/2014/main" id="{368C8344-662A-7A42-B9F4-7FD96876198E}"/>
                </a:ext>
              </a:extLst>
            </p:cNvPr>
            <p:cNvSpPr txBox="1"/>
            <p:nvPr/>
          </p:nvSpPr>
          <p:spPr>
            <a:xfrm>
              <a:off x="505287" y="4877389"/>
              <a:ext cx="1303562" cy="307777"/>
            </a:xfrm>
            <a:prstGeom prst="rect">
              <a:avLst/>
            </a:prstGeom>
            <a:solidFill>
              <a:srgbClr val="00B0F0"/>
            </a:solidFill>
            <a:ln>
              <a:solidFill>
                <a:srgbClr val="00B0F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Sérologie (Ac)</a:t>
              </a:r>
            </a:p>
          </p:txBody>
        </p:sp>
        <p:sp>
          <p:nvSpPr>
            <p:cNvPr id="115" name="Rectangle 114">
              <a:extLst>
                <a:ext uri="{FF2B5EF4-FFF2-40B4-BE49-F238E27FC236}">
                  <a16:creationId xmlns:a16="http://schemas.microsoft.com/office/drawing/2014/main" id="{6B2C6EC3-A8FF-5442-90AD-2ED27CCDEFA4}"/>
                </a:ext>
              </a:extLst>
            </p:cNvPr>
            <p:cNvSpPr/>
            <p:nvPr/>
          </p:nvSpPr>
          <p:spPr>
            <a:xfrm>
              <a:off x="4180979" y="4737236"/>
              <a:ext cx="3888434" cy="3060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4" name="ZoneTexte 103">
              <a:extLst>
                <a:ext uri="{FF2B5EF4-FFF2-40B4-BE49-F238E27FC236}">
                  <a16:creationId xmlns:a16="http://schemas.microsoft.com/office/drawing/2014/main" id="{4A15A958-6C76-DF4D-8931-696FEB787963}"/>
                </a:ext>
              </a:extLst>
            </p:cNvPr>
            <p:cNvSpPr txBox="1"/>
            <p:nvPr/>
          </p:nvSpPr>
          <p:spPr>
            <a:xfrm>
              <a:off x="3643431" y="4258612"/>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1" name="ZoneTexte 130">
              <a:extLst>
                <a:ext uri="{FF2B5EF4-FFF2-40B4-BE49-F238E27FC236}">
                  <a16:creationId xmlns:a16="http://schemas.microsoft.com/office/drawing/2014/main" id="{E389E458-F444-2F4B-B45E-73A0CE821B07}"/>
                </a:ext>
              </a:extLst>
            </p:cNvPr>
            <p:cNvSpPr txBox="1"/>
            <p:nvPr/>
          </p:nvSpPr>
          <p:spPr>
            <a:xfrm>
              <a:off x="8219613" y="4294958"/>
              <a:ext cx="1446222" cy="477763"/>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	…</a:t>
              </a:r>
            </a:p>
          </p:txBody>
        </p:sp>
        <p:sp>
          <p:nvSpPr>
            <p:cNvPr id="133" name="ZoneTexte 132">
              <a:extLst>
                <a:ext uri="{FF2B5EF4-FFF2-40B4-BE49-F238E27FC236}">
                  <a16:creationId xmlns:a16="http://schemas.microsoft.com/office/drawing/2014/main" id="{E73D6DAA-13A7-7A44-AB37-AEA43020E51F}"/>
                </a:ext>
              </a:extLst>
            </p:cNvPr>
            <p:cNvSpPr txBox="1"/>
            <p:nvPr/>
          </p:nvSpPr>
          <p:spPr>
            <a:xfrm>
              <a:off x="10766951" y="4329528"/>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4" name="ZoneTexte 133">
              <a:extLst>
                <a:ext uri="{FF2B5EF4-FFF2-40B4-BE49-F238E27FC236}">
                  <a16:creationId xmlns:a16="http://schemas.microsoft.com/office/drawing/2014/main" id="{96012146-60B0-1F46-AE5C-24C3853F5288}"/>
                </a:ext>
              </a:extLst>
            </p:cNvPr>
            <p:cNvSpPr txBox="1"/>
            <p:nvPr/>
          </p:nvSpPr>
          <p:spPr>
            <a:xfrm>
              <a:off x="10050086" y="4226349"/>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cxnSp>
          <p:nvCxnSpPr>
            <p:cNvPr id="160" name="Connecteur droit avec flèche 159">
              <a:extLst>
                <a:ext uri="{FF2B5EF4-FFF2-40B4-BE49-F238E27FC236}">
                  <a16:creationId xmlns:a16="http://schemas.microsoft.com/office/drawing/2014/main" id="{1BE1DAF6-3493-9F45-92AF-456FF543A472}"/>
                </a:ext>
              </a:extLst>
            </p:cNvPr>
            <p:cNvCxnSpPr>
              <a:cxnSpLocks/>
            </p:cNvCxnSpPr>
            <p:nvPr/>
          </p:nvCxnSpPr>
          <p:spPr>
            <a:xfrm flipV="1">
              <a:off x="1896407" y="5027773"/>
              <a:ext cx="9491084" cy="38481"/>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1" name="ZoneTexte 160">
              <a:extLst>
                <a:ext uri="{FF2B5EF4-FFF2-40B4-BE49-F238E27FC236}">
                  <a16:creationId xmlns:a16="http://schemas.microsoft.com/office/drawing/2014/main" id="{B1DF9F64-98F0-8A4D-B28E-4465C50249BA}"/>
                </a:ext>
              </a:extLst>
            </p:cNvPr>
            <p:cNvSpPr txBox="1"/>
            <p:nvPr/>
          </p:nvSpPr>
          <p:spPr>
            <a:xfrm>
              <a:off x="2884583" y="5087764"/>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62" name="ZoneTexte 161">
              <a:extLst>
                <a:ext uri="{FF2B5EF4-FFF2-40B4-BE49-F238E27FC236}">
                  <a16:creationId xmlns:a16="http://schemas.microsoft.com/office/drawing/2014/main" id="{4DA3AC54-7A33-AE4D-9321-DB685C28F0D1}"/>
                </a:ext>
              </a:extLst>
            </p:cNvPr>
            <p:cNvSpPr txBox="1"/>
            <p:nvPr/>
          </p:nvSpPr>
          <p:spPr>
            <a:xfrm>
              <a:off x="3971010" y="508776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63" name="ZoneTexte 162">
              <a:extLst>
                <a:ext uri="{FF2B5EF4-FFF2-40B4-BE49-F238E27FC236}">
                  <a16:creationId xmlns:a16="http://schemas.microsoft.com/office/drawing/2014/main" id="{9B6EC32E-40AC-2541-9439-BD3D322C5EAE}"/>
                </a:ext>
              </a:extLst>
            </p:cNvPr>
            <p:cNvSpPr txBox="1"/>
            <p:nvPr/>
          </p:nvSpPr>
          <p:spPr>
            <a:xfrm>
              <a:off x="5155285" y="508776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64" name="ZoneTexte 163">
              <a:extLst>
                <a:ext uri="{FF2B5EF4-FFF2-40B4-BE49-F238E27FC236}">
                  <a16:creationId xmlns:a16="http://schemas.microsoft.com/office/drawing/2014/main" id="{31B35ACF-9E76-1747-ADE5-E0ABF426335A}"/>
                </a:ext>
              </a:extLst>
            </p:cNvPr>
            <p:cNvSpPr txBox="1"/>
            <p:nvPr/>
          </p:nvSpPr>
          <p:spPr>
            <a:xfrm>
              <a:off x="6279428" y="5087764"/>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65" name="ZoneTexte 164">
              <a:extLst>
                <a:ext uri="{FF2B5EF4-FFF2-40B4-BE49-F238E27FC236}">
                  <a16:creationId xmlns:a16="http://schemas.microsoft.com/office/drawing/2014/main" id="{A8AC338A-4941-6147-9177-2F99263FB3E0}"/>
                </a:ext>
              </a:extLst>
            </p:cNvPr>
            <p:cNvSpPr txBox="1"/>
            <p:nvPr/>
          </p:nvSpPr>
          <p:spPr>
            <a:xfrm>
              <a:off x="2360339" y="5088029"/>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100" dirty="0">
                  <a:solidFill>
                    <a:prstClr val="black"/>
                  </a:solidFill>
                  <a:latin typeface="Trebuchet MS" panose="020B0603020202020204"/>
                </a:rPr>
                <a:t>4</a:t>
              </a: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cxnSp>
          <p:nvCxnSpPr>
            <p:cNvPr id="170" name="Connecteur droit 169">
              <a:extLst>
                <a:ext uri="{FF2B5EF4-FFF2-40B4-BE49-F238E27FC236}">
                  <a16:creationId xmlns:a16="http://schemas.microsoft.com/office/drawing/2014/main" id="{5E490617-A93A-524A-A425-4CF6EF34D881}"/>
                </a:ext>
              </a:extLst>
            </p:cNvPr>
            <p:cNvCxnSpPr/>
            <p:nvPr/>
          </p:nvCxnSpPr>
          <p:spPr>
            <a:xfrm>
              <a:off x="1895181" y="500557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73" name="ZoneTexte 172">
              <a:extLst>
                <a:ext uri="{FF2B5EF4-FFF2-40B4-BE49-F238E27FC236}">
                  <a16:creationId xmlns:a16="http://schemas.microsoft.com/office/drawing/2014/main" id="{E621CBF4-94C9-2C4A-AC11-6BBFA1481108}"/>
                </a:ext>
              </a:extLst>
            </p:cNvPr>
            <p:cNvSpPr txBox="1"/>
            <p:nvPr/>
          </p:nvSpPr>
          <p:spPr>
            <a:xfrm>
              <a:off x="1780473" y="5049739"/>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sp>
          <p:nvSpPr>
            <p:cNvPr id="179" name="ZoneTexte 178">
              <a:extLst>
                <a:ext uri="{FF2B5EF4-FFF2-40B4-BE49-F238E27FC236}">
                  <a16:creationId xmlns:a16="http://schemas.microsoft.com/office/drawing/2014/main" id="{040D78C7-14C1-0140-A6FD-2E0ECAB4C650}"/>
                </a:ext>
              </a:extLst>
            </p:cNvPr>
            <p:cNvSpPr txBox="1"/>
            <p:nvPr/>
          </p:nvSpPr>
          <p:spPr>
            <a:xfrm>
              <a:off x="9183241" y="4318323"/>
              <a:ext cx="599844" cy="769441"/>
            </a:xfrm>
            <a:prstGeom prst="rect">
              <a:avLst/>
            </a:prstGeom>
            <a:noFill/>
          </p:spPr>
          <p:txBody>
            <a:bodyPr wrap="none" rtlCol="0">
              <a:spAutoFit/>
            </a:bodyPr>
            <a:lstStyle/>
            <a:p>
              <a:r>
                <a:rPr lang="fr-FR" sz="4400" dirty="0">
                  <a:solidFill>
                    <a:srgbClr val="00B0F0"/>
                  </a:solidFill>
                </a:rPr>
                <a:t>…</a:t>
              </a:r>
              <a:endParaRPr lang="fr-FR" sz="4400" dirty="0"/>
            </a:p>
          </p:txBody>
        </p:sp>
        <p:sp>
          <p:nvSpPr>
            <p:cNvPr id="180" name="ZoneTexte 179">
              <a:extLst>
                <a:ext uri="{FF2B5EF4-FFF2-40B4-BE49-F238E27FC236}">
                  <a16:creationId xmlns:a16="http://schemas.microsoft.com/office/drawing/2014/main" id="{DDC78E9F-CC80-9449-B106-628EA04F8DF9}"/>
                </a:ext>
              </a:extLst>
            </p:cNvPr>
            <p:cNvSpPr txBox="1"/>
            <p:nvPr/>
          </p:nvSpPr>
          <p:spPr>
            <a:xfrm>
              <a:off x="10384478" y="4394107"/>
              <a:ext cx="633456"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cxnSp>
          <p:nvCxnSpPr>
            <p:cNvPr id="186" name="Connecteur droit 185">
              <a:extLst>
                <a:ext uri="{FF2B5EF4-FFF2-40B4-BE49-F238E27FC236}">
                  <a16:creationId xmlns:a16="http://schemas.microsoft.com/office/drawing/2014/main" id="{A9BDC9DA-6A45-E245-BABA-4C7706547D74}"/>
                </a:ext>
              </a:extLst>
            </p:cNvPr>
            <p:cNvCxnSpPr/>
            <p:nvPr/>
          </p:nvCxnSpPr>
          <p:spPr>
            <a:xfrm>
              <a:off x="2478655" y="5020814"/>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7" name="Connecteur droit 186">
              <a:extLst>
                <a:ext uri="{FF2B5EF4-FFF2-40B4-BE49-F238E27FC236}">
                  <a16:creationId xmlns:a16="http://schemas.microsoft.com/office/drawing/2014/main" id="{1F832AF4-6F45-7C4F-A724-EEC0B220E2DD}"/>
                </a:ext>
              </a:extLst>
            </p:cNvPr>
            <p:cNvCxnSpPr/>
            <p:nvPr/>
          </p:nvCxnSpPr>
          <p:spPr>
            <a:xfrm>
              <a:off x="3012056" y="500992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8" name="Connecteur droit 187">
              <a:extLst>
                <a:ext uri="{FF2B5EF4-FFF2-40B4-BE49-F238E27FC236}">
                  <a16:creationId xmlns:a16="http://schemas.microsoft.com/office/drawing/2014/main" id="{956A62C9-1F93-9D41-9556-F661F54766CB}"/>
                </a:ext>
              </a:extLst>
            </p:cNvPr>
            <p:cNvCxnSpPr/>
            <p:nvPr/>
          </p:nvCxnSpPr>
          <p:spPr>
            <a:xfrm>
              <a:off x="5308946" y="5009929"/>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9" name="Connecteur droit 188">
              <a:extLst>
                <a:ext uri="{FF2B5EF4-FFF2-40B4-BE49-F238E27FC236}">
                  <a16:creationId xmlns:a16="http://schemas.microsoft.com/office/drawing/2014/main" id="{813FCD8E-0C35-F841-9309-27C0DD08CBB7}"/>
                </a:ext>
              </a:extLst>
            </p:cNvPr>
            <p:cNvCxnSpPr/>
            <p:nvPr/>
          </p:nvCxnSpPr>
          <p:spPr>
            <a:xfrm>
              <a:off x="4176830" y="5009925"/>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0" name="Connecteur droit 189">
              <a:extLst>
                <a:ext uri="{FF2B5EF4-FFF2-40B4-BE49-F238E27FC236}">
                  <a16:creationId xmlns:a16="http://schemas.microsoft.com/office/drawing/2014/main" id="{7F9718D3-353F-0344-86C6-9F0C4E99FC74}"/>
                </a:ext>
              </a:extLst>
            </p:cNvPr>
            <p:cNvCxnSpPr/>
            <p:nvPr/>
          </p:nvCxnSpPr>
          <p:spPr>
            <a:xfrm>
              <a:off x="6441064" y="4999043"/>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91" name="ZoneTexte 190">
              <a:extLst>
                <a:ext uri="{FF2B5EF4-FFF2-40B4-BE49-F238E27FC236}">
                  <a16:creationId xmlns:a16="http://schemas.microsoft.com/office/drawing/2014/main" id="{D5C679DD-87B0-E848-B157-AD9A398FF6D5}"/>
                </a:ext>
              </a:extLst>
            </p:cNvPr>
            <p:cNvSpPr txBox="1"/>
            <p:nvPr/>
          </p:nvSpPr>
          <p:spPr>
            <a:xfrm>
              <a:off x="7792414" y="4272719"/>
              <a:ext cx="1446222" cy="477763"/>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	…</a:t>
              </a:r>
            </a:p>
          </p:txBody>
        </p:sp>
      </p:grpSp>
      <p:sp>
        <p:nvSpPr>
          <p:cNvPr id="21" name="ZoneTexte 20">
            <a:extLst>
              <a:ext uri="{FF2B5EF4-FFF2-40B4-BE49-F238E27FC236}">
                <a16:creationId xmlns:a16="http://schemas.microsoft.com/office/drawing/2014/main" id="{F465973E-895C-C142-92F7-03CC0D0B010B}"/>
              </a:ext>
            </a:extLst>
          </p:cNvPr>
          <p:cNvSpPr txBox="1"/>
          <p:nvPr/>
        </p:nvSpPr>
        <p:spPr>
          <a:xfrm>
            <a:off x="1404207" y="5535861"/>
            <a:ext cx="4319496" cy="1169551"/>
          </a:xfrm>
          <a:prstGeom prst="rect">
            <a:avLst/>
          </a:prstGeom>
          <a:solidFill>
            <a:schemeClr val="accent1"/>
          </a:solidFill>
          <a:ln>
            <a:solidFill>
              <a:schemeClr val="accent2"/>
            </a:solidFill>
          </a:ln>
        </p:spPr>
        <p:txBody>
          <a:bodyPr wrap="square" rtlCol="0">
            <a:spAutoFit/>
          </a:bodyPr>
          <a:lstStyle/>
          <a:p>
            <a:pPr algn="ctr"/>
            <a:r>
              <a:rPr lang="fr-FR" sz="1400" b="1" dirty="0">
                <a:solidFill>
                  <a:schemeClr val="bg1"/>
                </a:solidFill>
              </a:rPr>
              <a:t>Contagiosité</a:t>
            </a:r>
          </a:p>
          <a:p>
            <a:pPr marL="285750" indent="-285750">
              <a:buFont typeface="Wingdings" pitchFamily="2" charset="2"/>
              <a:buChar char="§"/>
            </a:pPr>
            <a:r>
              <a:rPr lang="fr-FR" sz="1400" dirty="0">
                <a:solidFill>
                  <a:schemeClr val="bg1"/>
                </a:solidFill>
              </a:rPr>
              <a:t>2 à 4 jours avant les symptômes</a:t>
            </a:r>
          </a:p>
          <a:p>
            <a:pPr marL="285750" indent="-285750">
              <a:buFont typeface="Wingdings" pitchFamily="2" charset="2"/>
              <a:buChar char="§"/>
            </a:pPr>
            <a:r>
              <a:rPr lang="fr-FR" sz="1400" dirty="0">
                <a:solidFill>
                  <a:schemeClr val="bg1"/>
                </a:solidFill>
              </a:rPr>
              <a:t>Les asymptomatiques peuvent être contagieux</a:t>
            </a:r>
          </a:p>
          <a:p>
            <a:pPr marL="285750" indent="-285750">
              <a:buFont typeface="Wingdings" pitchFamily="2" charset="2"/>
              <a:buChar char="§"/>
            </a:pPr>
            <a:r>
              <a:rPr lang="fr-FR" sz="1400" dirty="0">
                <a:solidFill>
                  <a:schemeClr val="bg1"/>
                </a:solidFill>
              </a:rPr>
              <a:t>Diminue après 1 semaine de symptômes et 14 jours après la contamination</a:t>
            </a:r>
          </a:p>
        </p:txBody>
      </p:sp>
      <p:sp>
        <p:nvSpPr>
          <p:cNvPr id="22" name="ZoneTexte 21">
            <a:extLst>
              <a:ext uri="{FF2B5EF4-FFF2-40B4-BE49-F238E27FC236}">
                <a16:creationId xmlns:a16="http://schemas.microsoft.com/office/drawing/2014/main" id="{DEC51E7A-8537-7443-896D-E41EBEC1F46C}"/>
              </a:ext>
            </a:extLst>
          </p:cNvPr>
          <p:cNvSpPr txBox="1"/>
          <p:nvPr/>
        </p:nvSpPr>
        <p:spPr>
          <a:xfrm>
            <a:off x="5816626" y="5407374"/>
            <a:ext cx="5813834" cy="1384995"/>
          </a:xfrm>
          <a:prstGeom prst="rect">
            <a:avLst/>
          </a:prstGeom>
          <a:solidFill>
            <a:schemeClr val="accent1"/>
          </a:solidFill>
          <a:ln>
            <a:solidFill>
              <a:schemeClr val="accent2"/>
            </a:solidFill>
          </a:ln>
        </p:spPr>
        <p:txBody>
          <a:bodyPr wrap="square" rtlCol="0">
            <a:spAutoFit/>
          </a:bodyPr>
          <a:lstStyle/>
          <a:p>
            <a:pPr algn="ctr"/>
            <a:r>
              <a:rPr lang="fr-FR" sz="1400" b="1" dirty="0">
                <a:solidFill>
                  <a:schemeClr val="bg1"/>
                </a:solidFill>
              </a:rPr>
              <a:t>PCR</a:t>
            </a:r>
          </a:p>
          <a:p>
            <a:pPr marL="285750" indent="-285750">
              <a:buFont typeface="Wingdings" pitchFamily="2" charset="2"/>
              <a:buChar char="§"/>
            </a:pPr>
            <a:r>
              <a:rPr lang="fr-FR" sz="1400" dirty="0">
                <a:solidFill>
                  <a:schemeClr val="bg1"/>
                </a:solidFill>
              </a:rPr>
              <a:t>Une PCR + ne signifie pas forcément contagiosité</a:t>
            </a:r>
          </a:p>
          <a:p>
            <a:pPr marL="285750" indent="-285750">
              <a:buFont typeface="Wingdings" pitchFamily="2" charset="2"/>
              <a:buChar char="§"/>
            </a:pPr>
            <a:r>
              <a:rPr lang="fr-FR" sz="1400" dirty="0">
                <a:solidFill>
                  <a:schemeClr val="bg1"/>
                </a:solidFill>
              </a:rPr>
              <a:t>Tenir compte de la clinique, de l’existence ou non de symptômes et de la date estimée de contamination</a:t>
            </a:r>
          </a:p>
          <a:p>
            <a:pPr marL="285750" indent="-285750">
              <a:buFont typeface="Wingdings" pitchFamily="2" charset="2"/>
              <a:buChar char="§"/>
            </a:pPr>
            <a:r>
              <a:rPr lang="fr-FR" sz="1400" dirty="0">
                <a:solidFill>
                  <a:schemeClr val="bg1"/>
                </a:solidFill>
              </a:rPr>
              <a:t>Si PCR + chez asymptomatique, sans date de contact identifiée, le considérer en début de maladie (sauf si sérologie positive)</a:t>
            </a:r>
          </a:p>
        </p:txBody>
      </p:sp>
      <p:sp>
        <p:nvSpPr>
          <p:cNvPr id="120" name="Éclair 119">
            <a:extLst>
              <a:ext uri="{FF2B5EF4-FFF2-40B4-BE49-F238E27FC236}">
                <a16:creationId xmlns:a16="http://schemas.microsoft.com/office/drawing/2014/main" id="{5993D9DA-5CFF-5C4E-8BDE-16366F13CD89}"/>
              </a:ext>
            </a:extLst>
          </p:cNvPr>
          <p:cNvSpPr/>
          <p:nvPr/>
        </p:nvSpPr>
        <p:spPr>
          <a:xfrm rot="3269787">
            <a:off x="2718618" y="926078"/>
            <a:ext cx="896112" cy="867318"/>
          </a:xfrm>
          <a:prstGeom prst="lightningBolt">
            <a:avLst/>
          </a:prstGeom>
          <a:solidFill>
            <a:schemeClr val="accent3">
              <a:lumMod val="60000"/>
              <a:lumOff val="4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23" name="ZoneTexte 122">
            <a:extLst>
              <a:ext uri="{FF2B5EF4-FFF2-40B4-BE49-F238E27FC236}">
                <a16:creationId xmlns:a16="http://schemas.microsoft.com/office/drawing/2014/main" id="{3B313F91-D256-2142-81E2-6D037DBAA371}"/>
              </a:ext>
            </a:extLst>
          </p:cNvPr>
          <p:cNvSpPr txBox="1"/>
          <p:nvPr/>
        </p:nvSpPr>
        <p:spPr>
          <a:xfrm>
            <a:off x="2856191" y="442294"/>
            <a:ext cx="912429" cy="307777"/>
          </a:xfrm>
          <a:prstGeom prst="rect">
            <a:avLst/>
          </a:prstGeom>
          <a:no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400" b="1" dirty="0">
                <a:solidFill>
                  <a:schemeClr val="accent3"/>
                </a:solidFill>
                <a:latin typeface="Trebuchet MS" panose="020B0603020202020204"/>
              </a:rPr>
              <a:t>MALADIE</a:t>
            </a:r>
            <a:endParaRPr kumimoji="0" lang="fr-FR" sz="1400" b="1" i="0" u="none" strike="noStrike" kern="1200" cap="none" spc="0" normalizeH="0" baseline="0" noProof="0" dirty="0">
              <a:ln>
                <a:noFill/>
              </a:ln>
              <a:solidFill>
                <a:schemeClr val="accent3"/>
              </a:solidFill>
              <a:effectLst/>
              <a:uLnTx/>
              <a:uFillTx/>
              <a:latin typeface="Trebuchet MS" panose="020B0603020202020204"/>
            </a:endParaRPr>
          </a:p>
        </p:txBody>
      </p:sp>
      <p:sp>
        <p:nvSpPr>
          <p:cNvPr id="124" name="Rectangle 123">
            <a:extLst>
              <a:ext uri="{FF2B5EF4-FFF2-40B4-BE49-F238E27FC236}">
                <a16:creationId xmlns:a16="http://schemas.microsoft.com/office/drawing/2014/main" id="{6E787E7C-A5D7-F247-AD63-615FEE29F371}"/>
              </a:ext>
            </a:extLst>
          </p:cNvPr>
          <p:cNvSpPr/>
          <p:nvPr/>
        </p:nvSpPr>
        <p:spPr>
          <a:xfrm>
            <a:off x="2477077" y="2916674"/>
            <a:ext cx="230980" cy="329438"/>
          </a:xfrm>
          <a:prstGeom prst="rect">
            <a:avLst/>
          </a:prstGeom>
          <a:gradFill flip="none" rotWithShape="1">
            <a:gsLst>
              <a:gs pos="0">
                <a:srgbClr val="FF0000"/>
              </a:gs>
              <a:gs pos="100000">
                <a:srgbClr val="FFC000">
                  <a:tint val="44500"/>
                  <a:satMod val="160000"/>
                </a:srgbClr>
              </a:gs>
              <a:gs pos="85000">
                <a:srgbClr val="FFC00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25" name="ZoneTexte 124">
            <a:extLst>
              <a:ext uri="{FF2B5EF4-FFF2-40B4-BE49-F238E27FC236}">
                <a16:creationId xmlns:a16="http://schemas.microsoft.com/office/drawing/2014/main" id="{5C4A3650-1291-B645-8041-FCFBACD3AEF4}"/>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26" name="ZoneTexte 125">
            <a:extLst>
              <a:ext uri="{FF2B5EF4-FFF2-40B4-BE49-F238E27FC236}">
                <a16:creationId xmlns:a16="http://schemas.microsoft.com/office/drawing/2014/main" id="{83CC4661-C047-ED45-ABE7-7F2475E8F8CE}"/>
              </a:ext>
            </a:extLst>
          </p:cNvPr>
          <p:cNvSpPr txBox="1"/>
          <p:nvPr/>
        </p:nvSpPr>
        <p:spPr>
          <a:xfrm>
            <a:off x="2343707" y="3609183"/>
            <a:ext cx="416018"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7" name="ZoneTexte 126">
            <a:extLst>
              <a:ext uri="{FF2B5EF4-FFF2-40B4-BE49-F238E27FC236}">
                <a16:creationId xmlns:a16="http://schemas.microsoft.com/office/drawing/2014/main" id="{A3DC9954-E114-8C4E-99E3-5995B1D662E9}"/>
              </a:ext>
            </a:extLst>
          </p:cNvPr>
          <p:cNvSpPr txBox="1"/>
          <p:nvPr/>
        </p:nvSpPr>
        <p:spPr>
          <a:xfrm>
            <a:off x="2350900" y="3452756"/>
            <a:ext cx="340307"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8" name="ZoneTexte 127">
            <a:extLst>
              <a:ext uri="{FF2B5EF4-FFF2-40B4-BE49-F238E27FC236}">
                <a16:creationId xmlns:a16="http://schemas.microsoft.com/office/drawing/2014/main" id="{ADD432FA-7577-574C-989D-4CE1C8DC73FC}"/>
              </a:ext>
            </a:extLst>
          </p:cNvPr>
          <p:cNvSpPr txBox="1"/>
          <p:nvPr/>
        </p:nvSpPr>
        <p:spPr>
          <a:xfrm>
            <a:off x="2399766" y="3519779"/>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9" name="ZoneTexte 128">
            <a:extLst>
              <a:ext uri="{FF2B5EF4-FFF2-40B4-BE49-F238E27FC236}">
                <a16:creationId xmlns:a16="http://schemas.microsoft.com/office/drawing/2014/main" id="{3C2D4680-2E01-8D4B-8F6D-7649A18729A7}"/>
              </a:ext>
            </a:extLst>
          </p:cNvPr>
          <p:cNvSpPr txBox="1"/>
          <p:nvPr/>
        </p:nvSpPr>
        <p:spPr>
          <a:xfrm>
            <a:off x="2410136" y="340043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Tree>
    <p:extLst>
      <p:ext uri="{BB962C8B-B14F-4D97-AF65-F5344CB8AC3E}">
        <p14:creationId xmlns:p14="http://schemas.microsoft.com/office/powerpoint/2010/main" val="1853953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6" name="ZoneTexte 15">
            <a:extLst>
              <a:ext uri="{FF2B5EF4-FFF2-40B4-BE49-F238E27FC236}">
                <a16:creationId xmlns:a16="http://schemas.microsoft.com/office/drawing/2014/main" id="{47FC752F-F214-7D4A-BA86-D61EE769106D}"/>
              </a:ext>
            </a:extLst>
          </p:cNvPr>
          <p:cNvSpPr txBox="1"/>
          <p:nvPr/>
        </p:nvSpPr>
        <p:spPr>
          <a:xfrm>
            <a:off x="1207746" y="578944"/>
            <a:ext cx="1099981" cy="584775"/>
          </a:xfrm>
          <a:prstGeom prst="rect">
            <a:avLst/>
          </a:prstGeom>
          <a:noFill/>
        </p:spPr>
        <p:txBody>
          <a:bodyPr wrap="none" rtlCol="0">
            <a:spAutoFit/>
          </a:bodyPr>
          <a:lstStyle/>
          <a:p>
            <a:pPr lvl="0">
              <a:defRPr/>
            </a:pPr>
            <a:r>
              <a:rPr lang="fr-FR" sz="3200" dirty="0">
                <a:solidFill>
                  <a:srgbClr val="90C226"/>
                </a:solidFill>
              </a:rPr>
              <a:t>Plan </a:t>
            </a:r>
          </a:p>
        </p:txBody>
      </p:sp>
      <p:sp>
        <p:nvSpPr>
          <p:cNvPr id="18" name="Rectangle 17">
            <a:extLst>
              <a:ext uri="{FF2B5EF4-FFF2-40B4-BE49-F238E27FC236}">
                <a16:creationId xmlns:a16="http://schemas.microsoft.com/office/drawing/2014/main" id="{6133F7F4-1095-A948-A55F-CB6FB1EF9438}"/>
              </a:ext>
            </a:extLst>
          </p:cNvPr>
          <p:cNvSpPr/>
          <p:nvPr/>
        </p:nvSpPr>
        <p:spPr>
          <a:xfrm>
            <a:off x="1173380" y="1853722"/>
            <a:ext cx="10817339" cy="1862048"/>
          </a:xfrm>
          <a:prstGeom prst="rect">
            <a:avLst/>
          </a:prstGeom>
        </p:spPr>
        <p:txBody>
          <a:bodyPr wrap="square">
            <a:spAutoFit/>
          </a:bodyPr>
          <a:lstStyle/>
          <a:p>
            <a:pPr marL="971550" lvl="1" indent="-514350">
              <a:spcBef>
                <a:spcPts val="1000"/>
              </a:spcBef>
              <a:buClr>
                <a:schemeClr val="accent2"/>
              </a:buClr>
              <a:buSzPct val="80000"/>
              <a:buAutoNum type="romanUcPeriod"/>
            </a:pPr>
            <a:r>
              <a:rPr lang="fr-FR" sz="2400" dirty="0">
                <a:solidFill>
                  <a:schemeClr val="accent2">
                    <a:lumMod val="20000"/>
                    <a:lumOff val="80000"/>
                  </a:schemeClr>
                </a:solidFill>
              </a:rPr>
              <a:t>Epidémie, Mesures barrières, Transmissibilité, Contagiosité</a:t>
            </a:r>
          </a:p>
          <a:p>
            <a:pPr marL="971550" lvl="1" indent="-514350">
              <a:spcBef>
                <a:spcPts val="1000"/>
              </a:spcBef>
              <a:buClr>
                <a:schemeClr val="accent2"/>
              </a:buClr>
              <a:buSzPct val="80000"/>
              <a:buFontTx/>
              <a:buAutoNum type="romanUcPeriod"/>
            </a:pPr>
            <a:r>
              <a:rPr lang="fr-FR" sz="2400" dirty="0">
                <a:solidFill>
                  <a:schemeClr val="accent2"/>
                </a:solidFill>
              </a:rPr>
              <a:t>Immunité - Méthodes diagnostiques</a:t>
            </a:r>
          </a:p>
          <a:p>
            <a:pPr lvl="1">
              <a:spcBef>
                <a:spcPts val="1000"/>
              </a:spcBef>
              <a:buClr>
                <a:schemeClr val="accent2"/>
              </a:buClr>
              <a:buSzPct val="80000"/>
            </a:pPr>
            <a:endParaRPr lang="fr-FR" sz="2400" dirty="0">
              <a:solidFill>
                <a:schemeClr val="accent2"/>
              </a:solidFill>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8168130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677333" y="1542546"/>
            <a:ext cx="11065933" cy="5031480"/>
          </a:xfrm>
        </p:spPr>
        <p:txBody>
          <a:bodyPr>
            <a:noAutofit/>
          </a:bodyPr>
          <a:lstStyle/>
          <a:p>
            <a:pPr marL="0" indent="0" algn="ctr">
              <a:buNone/>
            </a:pPr>
            <a:r>
              <a:rPr lang="fr-FR" sz="2000" dirty="0"/>
              <a:t>Une proportion non négligeable (10 à 20%) des patients ayant été infectés et guéris garde une </a:t>
            </a:r>
            <a:r>
              <a:rPr lang="fr-FR" sz="2000" b="1" dirty="0"/>
              <a:t>PCR + dans les semaines ou mois qui suivent l’infection</a:t>
            </a:r>
          </a:p>
          <a:p>
            <a:r>
              <a:rPr lang="fr-FR" sz="2000" dirty="0"/>
              <a:t>La majorité d’entre eux sont asymptomatiques</a:t>
            </a:r>
          </a:p>
          <a:p>
            <a:r>
              <a:rPr lang="fr-FR" sz="2000" dirty="0"/>
              <a:t>Quelques uns se plaignent d’asthénie</a:t>
            </a:r>
          </a:p>
          <a:p>
            <a:r>
              <a:rPr lang="fr-FR" sz="2000" dirty="0"/>
              <a:t>D’autres ont des symptômes respiratoires ou digestifs sans que l’on puisse affirmer que le SARS-CoV-2 en soit responsable</a:t>
            </a:r>
          </a:p>
          <a:p>
            <a:r>
              <a:rPr lang="fr-FR" sz="2000" dirty="0"/>
              <a:t>Un cas de réinfection a été rapporté à Hongkong</a:t>
            </a:r>
          </a:p>
          <a:p>
            <a:pPr lvl="1"/>
            <a:r>
              <a:rPr lang="fr-FR" sz="1800" dirty="0"/>
              <a:t>Adulte pauci-symptomatique en Mars 2020 </a:t>
            </a:r>
            <a:r>
              <a:rPr lang="fr-FR" sz="1800" dirty="0">
                <a:sym typeface="Wingdings" pitchFamily="2" charset="2"/>
              </a:rPr>
              <a:t> PCR +</a:t>
            </a:r>
          </a:p>
          <a:p>
            <a:pPr lvl="1"/>
            <a:r>
              <a:rPr lang="fr-FR" sz="1800" dirty="0">
                <a:sym typeface="Wingdings" pitchFamily="2" charset="2"/>
              </a:rPr>
              <a:t>PCR de nouveau + plusieurs mois après au décours d’un voyage en Europe</a:t>
            </a:r>
          </a:p>
          <a:p>
            <a:pPr lvl="2"/>
            <a:r>
              <a:rPr lang="fr-FR" sz="1800" dirty="0">
                <a:sym typeface="Wingdings" pitchFamily="2" charset="2"/>
              </a:rPr>
              <a:t>Patient complètement asymptomatique</a:t>
            </a:r>
          </a:p>
          <a:p>
            <a:pPr lvl="2"/>
            <a:r>
              <a:rPr lang="fr-FR" sz="1800" dirty="0">
                <a:sym typeface="Wingdings" pitchFamily="2" charset="2"/>
              </a:rPr>
              <a:t>Virus ≠ du premier (séquençage)</a:t>
            </a:r>
          </a:p>
          <a:p>
            <a:pPr lvl="2"/>
            <a:r>
              <a:rPr lang="fr-FR" sz="1800" dirty="0">
                <a:sym typeface="Wingdings" pitchFamily="2" charset="2"/>
              </a:rPr>
              <a:t>Culture virale ? Sérologie ? Contagiosité ?</a:t>
            </a:r>
          </a:p>
          <a:p>
            <a:pPr lvl="2"/>
            <a:endParaRPr lang="fr-FR" sz="1600" dirty="0">
              <a:solidFill>
                <a:schemeClr val="tx1"/>
              </a:solidFill>
            </a:endParaRPr>
          </a:p>
          <a:p>
            <a:pPr marL="457200" lvl="1" indent="0">
              <a:buNone/>
            </a:pPr>
            <a:endParaRPr lang="fr-FR" sz="1900" b="1" dirty="0">
              <a:solidFill>
                <a:schemeClr val="tx1"/>
              </a:solidFill>
            </a:endParaRPr>
          </a:p>
        </p:txBody>
      </p:sp>
      <p:pic>
        <p:nvPicPr>
          <p:cNvPr id="14" name="Image 13" descr="Une image contenant dessin, signe, parapluie&#10;&#10;Description générée automatiquement">
            <a:extLst>
              <a:ext uri="{FF2B5EF4-FFF2-40B4-BE49-F238E27FC236}">
                <a16:creationId xmlns:a16="http://schemas.microsoft.com/office/drawing/2014/main" id="{5E298CF4-4996-DE42-B16B-BE121BBFCF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7" name="ZoneTexte 16">
            <a:extLst>
              <a:ext uri="{FF2B5EF4-FFF2-40B4-BE49-F238E27FC236}">
                <a16:creationId xmlns:a16="http://schemas.microsoft.com/office/drawing/2014/main" id="{A342CCBE-BBCD-4641-B708-40E6C91EADAD}"/>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281080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72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563033" y="1703306"/>
            <a:ext cx="11065933" cy="5031480"/>
          </a:xfrm>
        </p:spPr>
        <p:txBody>
          <a:bodyPr>
            <a:noAutofit/>
          </a:bodyPr>
          <a:lstStyle/>
          <a:p>
            <a:r>
              <a:rPr lang="fr-FR" sz="2100" b="1" dirty="0"/>
              <a:t>Mais : </a:t>
            </a:r>
          </a:p>
          <a:p>
            <a:pPr lvl="2"/>
            <a:r>
              <a:rPr lang="fr-FR" sz="1800" b="1" dirty="0"/>
              <a:t>Un seul cas de maladie sévère ou grave décrit, un seul cas de 2</a:t>
            </a:r>
            <a:r>
              <a:rPr lang="fr-FR" sz="1800" b="1" baseline="30000" dirty="0"/>
              <a:t>ème</a:t>
            </a:r>
            <a:r>
              <a:rPr lang="fr-FR" sz="1800" b="1" dirty="0"/>
              <a:t> maladie bénigne après une 1</a:t>
            </a:r>
            <a:r>
              <a:rPr lang="fr-FR" sz="1800" b="1" baseline="30000" dirty="0"/>
              <a:t>ère</a:t>
            </a:r>
            <a:r>
              <a:rPr lang="fr-FR" sz="1800" b="1" dirty="0"/>
              <a:t> contamination</a:t>
            </a:r>
          </a:p>
          <a:p>
            <a:pPr lvl="2"/>
            <a:r>
              <a:rPr lang="fr-FR" sz="1800" dirty="0"/>
              <a:t>Peu d’exemples de maladie infectieuse où la 2</a:t>
            </a:r>
            <a:r>
              <a:rPr lang="fr-FR" sz="1800" baseline="30000" dirty="0"/>
              <a:t>ème</a:t>
            </a:r>
            <a:r>
              <a:rPr lang="fr-FR" sz="1800" dirty="0"/>
              <a:t> maladie soit plus grave que la première en population générale</a:t>
            </a:r>
          </a:p>
          <a:p>
            <a:r>
              <a:rPr lang="fr-FR" sz="1900" dirty="0"/>
              <a:t>Les patients PCR + à distance de l’infection, quand l’immunité a été mise en place, ne sont probablement pas ou peu contagieux et ne témoignent pas d’une circulation virale</a:t>
            </a:r>
          </a:p>
          <a:p>
            <a:r>
              <a:rPr lang="fr-FR" sz="1900" dirty="0"/>
              <a:t>Au décours du pic épidémique dans les régions fortement touchées, il est difficile d’interpréter une PCR positive sans </a:t>
            </a:r>
          </a:p>
          <a:p>
            <a:pPr lvl="1"/>
            <a:r>
              <a:rPr lang="fr-FR" sz="1700" dirty="0"/>
              <a:t>Bien analyser les dates éventuelles de contamination et de début des symptômes</a:t>
            </a:r>
          </a:p>
          <a:p>
            <a:pPr lvl="1"/>
            <a:r>
              <a:rPr lang="fr-FR" sz="1700" dirty="0"/>
              <a:t>Utiliser en cas de de doute une sérologie concomitante</a:t>
            </a:r>
          </a:p>
        </p:txBody>
      </p:sp>
      <p:pic>
        <p:nvPicPr>
          <p:cNvPr id="14" name="Image 13" descr="Une image contenant dessin, signe, parapluie&#10;&#10;Description générée automatiquement">
            <a:extLst>
              <a:ext uri="{FF2B5EF4-FFF2-40B4-BE49-F238E27FC236}">
                <a16:creationId xmlns:a16="http://schemas.microsoft.com/office/drawing/2014/main" id="{5E298CF4-4996-DE42-B16B-BE121BBFCF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7" name="ZoneTexte 16">
            <a:extLst>
              <a:ext uri="{FF2B5EF4-FFF2-40B4-BE49-F238E27FC236}">
                <a16:creationId xmlns:a16="http://schemas.microsoft.com/office/drawing/2014/main" id="{7B8C892D-896A-E74F-9BF3-192BDDD2CBA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2165364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4" name="Image 33" descr="Une image contenant dessin, signe, parapluie&#10;&#10;Description générée automatiquement">
            <a:extLst>
              <a:ext uri="{FF2B5EF4-FFF2-40B4-BE49-F238E27FC236}">
                <a16:creationId xmlns:a16="http://schemas.microsoft.com/office/drawing/2014/main" id="{AE39C30A-64D3-2341-91AE-6B0A9428A9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0" name="ZoneTexte 19">
            <a:extLst>
              <a:ext uri="{FF2B5EF4-FFF2-40B4-BE49-F238E27FC236}">
                <a16:creationId xmlns:a16="http://schemas.microsoft.com/office/drawing/2014/main" id="{090A02C1-7C28-0E4D-9FC6-9E431297B5C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21" name="Image 20">
            <a:extLst>
              <a:ext uri="{FF2B5EF4-FFF2-40B4-BE49-F238E27FC236}">
                <a16:creationId xmlns:a16="http://schemas.microsoft.com/office/drawing/2014/main" id="{91E01174-5D10-B246-9503-A13FF6551A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3381" y="1997797"/>
            <a:ext cx="6963388" cy="4276155"/>
          </a:xfrm>
          <a:prstGeom prst="rect">
            <a:avLst/>
          </a:prstGeom>
        </p:spPr>
      </p:pic>
      <p:pic>
        <p:nvPicPr>
          <p:cNvPr id="23" name="Image 22" descr="Une image contenant texte&#10;&#10;Description générée automatiquement">
            <a:extLst>
              <a:ext uri="{FF2B5EF4-FFF2-40B4-BE49-F238E27FC236}">
                <a16:creationId xmlns:a16="http://schemas.microsoft.com/office/drawing/2014/main" id="{EBA7AAA4-CB09-E541-9E22-2DF4FEE7C80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63041" y="61758"/>
            <a:ext cx="8123572" cy="1723394"/>
          </a:xfrm>
          <a:prstGeom prst="rect">
            <a:avLst/>
          </a:prstGeom>
        </p:spPr>
      </p:pic>
      <p:sp>
        <p:nvSpPr>
          <p:cNvPr id="22" name="Rectangle 21">
            <a:extLst>
              <a:ext uri="{FF2B5EF4-FFF2-40B4-BE49-F238E27FC236}">
                <a16:creationId xmlns:a16="http://schemas.microsoft.com/office/drawing/2014/main" id="{73C0C173-6AE8-BA46-B9A1-76010103C86E}"/>
              </a:ext>
            </a:extLst>
          </p:cNvPr>
          <p:cNvSpPr/>
          <p:nvPr/>
        </p:nvSpPr>
        <p:spPr>
          <a:xfrm>
            <a:off x="8324647" y="3076226"/>
            <a:ext cx="3634520" cy="1428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i="1" dirty="0"/>
              <a:t>Cette synthèse décrit les  liens éventuels entre protection contre le SARS-CoV-2, vaccins et immunité « entrainée »</a:t>
            </a:r>
          </a:p>
        </p:txBody>
      </p:sp>
    </p:spTree>
    <p:extLst>
      <p:ext uri="{BB962C8B-B14F-4D97-AF65-F5344CB8AC3E}">
        <p14:creationId xmlns:p14="http://schemas.microsoft.com/office/powerpoint/2010/main" val="36944893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563033" y="1633876"/>
            <a:ext cx="11065933" cy="5031480"/>
          </a:xfrm>
        </p:spPr>
        <p:txBody>
          <a:bodyPr>
            <a:noAutofit/>
          </a:bodyPr>
          <a:lstStyle/>
          <a:p>
            <a:r>
              <a:rPr lang="fr-FR" sz="2000" b="1" dirty="0"/>
              <a:t>La durée de protection +++</a:t>
            </a:r>
          </a:p>
          <a:p>
            <a:pPr lvl="1">
              <a:spcBef>
                <a:spcPts val="400"/>
              </a:spcBef>
            </a:pPr>
            <a:r>
              <a:rPr lang="fr-FR" sz="2000" dirty="0"/>
              <a:t>1 à 3 ans pour les coronavirus « habituels »</a:t>
            </a:r>
          </a:p>
          <a:p>
            <a:pPr lvl="1">
              <a:spcBef>
                <a:spcPts val="400"/>
              </a:spcBef>
            </a:pPr>
            <a:r>
              <a:rPr lang="fr-FR" sz="2000" dirty="0"/>
              <a:t>2 à 14 ans de persistance d’Ac neutralisants pour le Sars-CoV-1</a:t>
            </a:r>
          </a:p>
          <a:p>
            <a:pPr lvl="1">
              <a:spcBef>
                <a:spcPts val="400"/>
              </a:spcBef>
              <a:spcAft>
                <a:spcPts val="600"/>
              </a:spcAft>
            </a:pPr>
            <a:r>
              <a:rPr lang="fr-FR" sz="2000" dirty="0"/>
              <a:t>Sars-CoV2 ???</a:t>
            </a:r>
          </a:p>
          <a:p>
            <a:r>
              <a:rPr lang="fr-FR" sz="2000" dirty="0"/>
              <a:t>Des études suggèrent que les taux d’anticorps (1)</a:t>
            </a:r>
          </a:p>
          <a:p>
            <a:pPr lvl="1"/>
            <a:r>
              <a:rPr lang="fr-FR" sz="1800" b="1" dirty="0"/>
              <a:t>Diminuent progressivement en fonction de l’antigène, de l’individu et de la gravité de la maladie</a:t>
            </a:r>
          </a:p>
          <a:p>
            <a:pPr lvl="1"/>
            <a:r>
              <a:rPr lang="fr-FR" sz="1800" dirty="0"/>
              <a:t>Mais qu’environ </a:t>
            </a:r>
            <a:r>
              <a:rPr lang="fr-FR" sz="1800" b="1" dirty="0"/>
              <a:t>¼ des patients asymptomatiques ou pauci-symptomatiques pourraient devenir séronégatifs après la contamination</a:t>
            </a:r>
          </a:p>
          <a:p>
            <a:pPr lvl="1"/>
            <a:r>
              <a:rPr lang="fr-FR" sz="1800" dirty="0"/>
              <a:t>Ce qui n’exclut pas la </a:t>
            </a:r>
            <a:r>
              <a:rPr lang="fr-FR" sz="1800" b="1" dirty="0"/>
              <a:t>persistance d’une immunité cellulaire (CD4, CD8)</a:t>
            </a:r>
          </a:p>
          <a:p>
            <a:r>
              <a:rPr lang="fr-FR" sz="2000" dirty="0"/>
              <a:t>En effet deux études (2,3) retrouvent </a:t>
            </a:r>
            <a:r>
              <a:rPr lang="fr-FR" sz="2000" b="1" dirty="0"/>
              <a:t>une mémoire immunitaire des cellules T CD4 + et CD8 + induites par le SARS-CoV-2 chez des patients convalescents</a:t>
            </a:r>
          </a:p>
        </p:txBody>
      </p:sp>
      <p:sp>
        <p:nvSpPr>
          <p:cNvPr id="2" name="Rectangle : coins arrondis 1">
            <a:extLst>
              <a:ext uri="{FF2B5EF4-FFF2-40B4-BE49-F238E27FC236}">
                <a16:creationId xmlns:a16="http://schemas.microsoft.com/office/drawing/2014/main" id="{13B5DB9B-B378-C048-AB81-3A519CCAC57C}"/>
              </a:ext>
            </a:extLst>
          </p:cNvPr>
          <p:cNvSpPr/>
          <p:nvPr/>
        </p:nvSpPr>
        <p:spPr>
          <a:xfrm>
            <a:off x="8504911" y="551120"/>
            <a:ext cx="3615851" cy="19803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prstClr val="white"/>
                </a:solidFill>
                <a:effectLst/>
                <a:uLnTx/>
                <a:uFillTx/>
                <a:latin typeface="Trebuchet MS" panose="020B0603020202020204"/>
                <a:ea typeface="+mn-ea"/>
                <a:cs typeface="+mn-cs"/>
              </a:rPr>
              <a:t>Le fait qu’un test positif ne permette pas d’éliminer que le patient puisse avoir une PCR positive secondairement et les incertitudes sur la durée de protection expliquent que l’OMS se soit prononcée contre la délivrance de « passeport sérologique » </a:t>
            </a:r>
            <a:endPar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5" name="ZoneTexte 4">
            <a:extLst>
              <a:ext uri="{FF2B5EF4-FFF2-40B4-BE49-F238E27FC236}">
                <a16:creationId xmlns:a16="http://schemas.microsoft.com/office/drawing/2014/main" id="{6EBADAEC-4D8D-6541-A5EE-891DDF0921DD}"/>
              </a:ext>
            </a:extLst>
          </p:cNvPr>
          <p:cNvSpPr txBox="1"/>
          <p:nvPr/>
        </p:nvSpPr>
        <p:spPr>
          <a:xfrm>
            <a:off x="2868373" y="6253554"/>
            <a:ext cx="5476179"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1) Long Qx  Nature Med June 2020</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2) Peng Y BioRxiv 2020 June https://pubmed.ncbi.nlm.nih.gov/32577665/</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3) Le Bert N Nature June 2020 https://pubmed.ncbi.nlm.nih.gov/32668444/</a:t>
            </a:r>
          </a:p>
        </p:txBody>
      </p:sp>
      <p:pic>
        <p:nvPicPr>
          <p:cNvPr id="14" name="Image 13" descr="Une image contenant dessin, signe, parapluie&#10;&#10;Description générée automatiquement">
            <a:extLst>
              <a:ext uri="{FF2B5EF4-FFF2-40B4-BE49-F238E27FC236}">
                <a16:creationId xmlns:a16="http://schemas.microsoft.com/office/drawing/2014/main" id="{1922ADF3-52BD-024A-87F4-06E1A07F2F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7" name="ZoneTexte 16">
            <a:extLst>
              <a:ext uri="{FF2B5EF4-FFF2-40B4-BE49-F238E27FC236}">
                <a16:creationId xmlns:a16="http://schemas.microsoft.com/office/drawing/2014/main" id="{9E236E2A-833C-6543-B5E4-EFB2F436410C}"/>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4351621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pic>
        <p:nvPicPr>
          <p:cNvPr id="16" name="Image 15" descr="Une image contenant capture d’écran&#10;&#10;Description générée automatiquement">
            <a:extLst>
              <a:ext uri="{FF2B5EF4-FFF2-40B4-BE49-F238E27FC236}">
                <a16:creationId xmlns:a16="http://schemas.microsoft.com/office/drawing/2014/main" id="{9D01A459-D579-1545-A075-5B48604E18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1370" y="1750732"/>
            <a:ext cx="7678031" cy="4306092"/>
          </a:xfrm>
          <a:prstGeom prst="rect">
            <a:avLst/>
          </a:prstGeom>
        </p:spPr>
      </p:pic>
      <p:pic>
        <p:nvPicPr>
          <p:cNvPr id="17" name="Image 16" descr="Une image contenant dessin, signe, parapluie&#10;&#10;Description générée automatiquement">
            <a:extLst>
              <a:ext uri="{FF2B5EF4-FFF2-40B4-BE49-F238E27FC236}">
                <a16:creationId xmlns:a16="http://schemas.microsoft.com/office/drawing/2014/main" id="{92DC0841-83D9-4147-B8A7-B1F8247534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20" name="Image 19">
            <a:extLst>
              <a:ext uri="{FF2B5EF4-FFF2-40B4-BE49-F238E27FC236}">
                <a16:creationId xmlns:a16="http://schemas.microsoft.com/office/drawing/2014/main" id="{D31E9561-B8A0-3742-AC16-AAA6349C1AA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51104" y="4251282"/>
            <a:ext cx="2087145" cy="1770385"/>
          </a:xfrm>
          <a:prstGeom prst="rect">
            <a:avLst/>
          </a:prstGeom>
        </p:spPr>
      </p:pic>
      <p:sp>
        <p:nvSpPr>
          <p:cNvPr id="21" name="ZoneTexte 20">
            <a:extLst>
              <a:ext uri="{FF2B5EF4-FFF2-40B4-BE49-F238E27FC236}">
                <a16:creationId xmlns:a16="http://schemas.microsoft.com/office/drawing/2014/main" id="{1E3A4E7A-3F0C-2948-B9E5-4EBB754E8483}"/>
              </a:ext>
            </a:extLst>
          </p:cNvPr>
          <p:cNvSpPr txBox="1"/>
          <p:nvPr/>
        </p:nvSpPr>
        <p:spPr>
          <a:xfrm>
            <a:off x="1643777" y="6517706"/>
            <a:ext cx="6202404"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https://www.nejm.org/doi/full/10.1056/NEJMoa2026116?query=featured_coronavirus</a:t>
            </a:r>
          </a:p>
        </p:txBody>
      </p:sp>
      <p:sp>
        <p:nvSpPr>
          <p:cNvPr id="19" name="ZoneTexte 18">
            <a:extLst>
              <a:ext uri="{FF2B5EF4-FFF2-40B4-BE49-F238E27FC236}">
                <a16:creationId xmlns:a16="http://schemas.microsoft.com/office/drawing/2014/main" id="{771B7399-F283-8446-804E-3C370837FE79}"/>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4" name="Rectangle 3">
            <a:extLst>
              <a:ext uri="{FF2B5EF4-FFF2-40B4-BE49-F238E27FC236}">
                <a16:creationId xmlns:a16="http://schemas.microsoft.com/office/drawing/2014/main" id="{BDC32A71-D9D1-AD49-BCBE-95A339B6DF34}"/>
              </a:ext>
            </a:extLst>
          </p:cNvPr>
          <p:cNvSpPr/>
          <p:nvPr/>
        </p:nvSpPr>
        <p:spPr>
          <a:xfrm>
            <a:off x="9084365" y="2087216"/>
            <a:ext cx="2763077" cy="35789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Cette synthèse rappelle que pour le SARS-CoV-2, comme pour bien d’autres agents pathogènes, le pic de C° d’anticorps (fabriqués par des plasmocytes de demi-vie courte) est suivi d’un plateau, descendant plus doucement, fabriqués par des cellules à longue demi-vie </a:t>
            </a:r>
          </a:p>
        </p:txBody>
      </p:sp>
    </p:spTree>
    <p:extLst>
      <p:ext uri="{BB962C8B-B14F-4D97-AF65-F5344CB8AC3E}">
        <p14:creationId xmlns:p14="http://schemas.microsoft.com/office/powerpoint/2010/main" val="2808625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 name="Image 2" descr="Une image contenant objet, antenne&#10;&#10;Description générée automatiquement">
            <a:extLst>
              <a:ext uri="{FF2B5EF4-FFF2-40B4-BE49-F238E27FC236}">
                <a16:creationId xmlns:a16="http://schemas.microsoft.com/office/drawing/2014/main" id="{CEBDF845-CB5E-D548-B5C3-5D8750F0699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8638" y="2055156"/>
            <a:ext cx="4698839" cy="4419167"/>
          </a:xfrm>
          <a:prstGeom prst="rect">
            <a:avLst/>
          </a:prstGeom>
        </p:spPr>
      </p:pic>
      <p:sp>
        <p:nvSpPr>
          <p:cNvPr id="4" name="ZoneTexte 3">
            <a:extLst>
              <a:ext uri="{FF2B5EF4-FFF2-40B4-BE49-F238E27FC236}">
                <a16:creationId xmlns:a16="http://schemas.microsoft.com/office/drawing/2014/main" id="{09C745FC-0745-4041-BC3F-D991BF1919DD}"/>
              </a:ext>
            </a:extLst>
          </p:cNvPr>
          <p:cNvSpPr txBox="1"/>
          <p:nvPr/>
        </p:nvSpPr>
        <p:spPr>
          <a:xfrm>
            <a:off x="5725790" y="1362175"/>
            <a:ext cx="6372257" cy="584775"/>
          </a:xfrm>
          <a:prstGeom prst="rect">
            <a:avLst/>
          </a:prstGeom>
          <a:noFill/>
          <a:ln>
            <a:solidFill>
              <a:schemeClr val="tx1">
                <a:lumMod val="75000"/>
                <a:lumOff val="25000"/>
              </a:schemeClr>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Humoral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response</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dynamics</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following</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Infectionwith</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SARS-CoV-2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err="1">
                <a:ln>
                  <a:noFill/>
                </a:ln>
                <a:solidFill>
                  <a:prstClr val="black"/>
                </a:solidFill>
                <a:effectLst/>
                <a:uLnTx/>
                <a:uFillTx/>
                <a:latin typeface="Trebuchet MS" panose="020B0603020202020204"/>
                <a:ea typeface="+mn-ea"/>
                <a:cs typeface="+mn-cs"/>
              </a:rPr>
              <a:t>Granjean</a:t>
            </a: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 et al </a:t>
            </a:r>
            <a:r>
              <a:rPr kumimoji="0" lang="fr-FR" sz="1600" b="0" i="0" u="none" strike="noStrike" kern="1200" cap="none" spc="0" normalizeH="0" baseline="0" noProof="0" dirty="0" err="1">
                <a:ln>
                  <a:noFill/>
                </a:ln>
                <a:solidFill>
                  <a:prstClr val="black"/>
                </a:solidFill>
                <a:effectLst/>
                <a:uLnTx/>
                <a:uFillTx/>
                <a:latin typeface="Trebuchet MS" panose="020B0603020202020204"/>
                <a:ea typeface="+mn-ea"/>
                <a:cs typeface="+mn-cs"/>
              </a:rPr>
              <a:t>doi</a:t>
            </a: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 https://</a:t>
            </a:r>
            <a:r>
              <a:rPr kumimoji="0" lang="fr-FR" sz="1600" b="0" i="0" u="none" strike="noStrike" kern="1200" cap="none" spc="0" normalizeH="0" baseline="0" noProof="0" dirty="0" err="1">
                <a:ln>
                  <a:noFill/>
                </a:ln>
                <a:solidFill>
                  <a:prstClr val="black"/>
                </a:solidFill>
                <a:effectLst/>
                <a:uLnTx/>
                <a:uFillTx/>
                <a:latin typeface="Trebuchet MS" panose="020B0603020202020204"/>
                <a:ea typeface="+mn-ea"/>
                <a:cs typeface="+mn-cs"/>
              </a:rPr>
              <a:t>doi.org</a:t>
            </a: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/10.1101/2020.07.16.20155663.</a:t>
            </a:r>
          </a:p>
        </p:txBody>
      </p:sp>
      <p:sp>
        <p:nvSpPr>
          <p:cNvPr id="5" name="ZoneTexte 4">
            <a:extLst>
              <a:ext uri="{FF2B5EF4-FFF2-40B4-BE49-F238E27FC236}">
                <a16:creationId xmlns:a16="http://schemas.microsoft.com/office/drawing/2014/main" id="{2E667BFF-875C-3A4C-936A-4881AE852CAE}"/>
              </a:ext>
            </a:extLst>
          </p:cNvPr>
          <p:cNvSpPr txBox="1"/>
          <p:nvPr/>
        </p:nvSpPr>
        <p:spPr>
          <a:xfrm>
            <a:off x="842597" y="1381435"/>
            <a:ext cx="4042282" cy="830997"/>
          </a:xfrm>
          <a:prstGeom prst="rect">
            <a:avLst/>
          </a:prstGeom>
          <a:noFill/>
          <a:ln>
            <a:solidFill>
              <a:schemeClr val="tx1">
                <a:lumMod val="75000"/>
                <a:lumOff val="25000"/>
              </a:schemeClr>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Rapid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Decay</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of Anti-SARS-CoV-2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antibodies</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in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Persons</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with</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Mild</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Covid-19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err="1">
                <a:ln>
                  <a:noFill/>
                </a:ln>
                <a:solidFill>
                  <a:prstClr val="black"/>
                </a:solidFill>
                <a:effectLst/>
                <a:uLnTx/>
                <a:uFillTx/>
                <a:latin typeface="Trebuchet MS" panose="020B0603020202020204"/>
                <a:ea typeface="+mn-ea"/>
                <a:cs typeface="+mn-cs"/>
              </a:rPr>
              <a:t>Ibarrondo</a:t>
            </a: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 et al NEJM 2020, July 21</a:t>
            </a:r>
          </a:p>
        </p:txBody>
      </p:sp>
      <p:pic>
        <p:nvPicPr>
          <p:cNvPr id="14" name="Image 13" descr="Une image contenant texte, carte&#10;&#10;Description générée automatiquement">
            <a:extLst>
              <a:ext uri="{FF2B5EF4-FFF2-40B4-BE49-F238E27FC236}">
                <a16:creationId xmlns:a16="http://schemas.microsoft.com/office/drawing/2014/main" id="{B5A843D0-BDD4-BD4F-8B9F-E031ED56D8E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21853" y="2210538"/>
            <a:ext cx="4217763" cy="3788095"/>
          </a:xfrm>
          <a:prstGeom prst="rect">
            <a:avLst/>
          </a:prstGeom>
        </p:spPr>
      </p:pic>
      <p:sp>
        <p:nvSpPr>
          <p:cNvPr id="15" name="ZoneTexte 14">
            <a:extLst>
              <a:ext uri="{FF2B5EF4-FFF2-40B4-BE49-F238E27FC236}">
                <a16:creationId xmlns:a16="http://schemas.microsoft.com/office/drawing/2014/main" id="{151906D2-F2BD-2647-8760-0602DC84487B}"/>
              </a:ext>
            </a:extLst>
          </p:cNvPr>
          <p:cNvSpPr txBox="1"/>
          <p:nvPr/>
        </p:nvSpPr>
        <p:spPr>
          <a:xfrm>
            <a:off x="6744875" y="5998002"/>
            <a:ext cx="4922886" cy="738664"/>
          </a:xfrm>
          <a:prstGeom prst="rect">
            <a:avLst/>
          </a:prstGeom>
          <a:noFill/>
          <a:ln>
            <a:solidFill>
              <a:schemeClr val="accent1"/>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Demi-vie pour</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400" b="0" i="0" u="none" strike="noStrike" kern="1200" cap="none" spc="0" normalizeH="0" baseline="0" noProof="0" dirty="0" err="1">
                <a:ln>
                  <a:noFill/>
                </a:ln>
                <a:solidFill>
                  <a:prstClr val="black"/>
                </a:solidFill>
                <a:effectLst/>
                <a:uLnTx/>
                <a:uFillTx/>
                <a:latin typeface="Trebuchet MS" panose="020B0603020202020204"/>
                <a:ea typeface="+mn-ea"/>
                <a:cs typeface="+mn-cs"/>
              </a:rPr>
              <a:t>Ac</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Anti nucléoprotéine : 52 j </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sym typeface="Wingdings" pitchFamily="2" charset="2"/>
              </a:rPr>
              <a:t> 50 % négatif en 6 mois</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400" b="0" i="0" u="none" strike="noStrike" kern="1200" cap="none" spc="0" normalizeH="0" baseline="0" noProof="0" dirty="0" err="1">
                <a:ln>
                  <a:noFill/>
                </a:ln>
                <a:solidFill>
                  <a:prstClr val="black"/>
                </a:solidFill>
                <a:effectLst/>
                <a:uLnTx/>
                <a:uFillTx/>
                <a:latin typeface="Trebuchet MS" panose="020B0603020202020204"/>
                <a:ea typeface="+mn-ea"/>
                <a:cs typeface="+mn-cs"/>
              </a:rPr>
              <a:t>Ac</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anti </a:t>
            </a:r>
            <a:r>
              <a:rPr kumimoji="0" lang="fr-FR" sz="1400" b="0" i="0" u="none" strike="noStrike" kern="1200" cap="none" spc="0" normalizeH="0" baseline="0" noProof="0" dirty="0" err="1">
                <a:ln>
                  <a:noFill/>
                </a:ln>
                <a:solidFill>
                  <a:prstClr val="black"/>
                </a:solidFill>
                <a:effectLst/>
                <a:uLnTx/>
                <a:uFillTx/>
                <a:latin typeface="Trebuchet MS" panose="020B0603020202020204"/>
                <a:ea typeface="+mn-ea"/>
                <a:cs typeface="+mn-cs"/>
              </a:rPr>
              <a:t>spike</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 85 J</a:t>
            </a:r>
          </a:p>
        </p:txBody>
      </p:sp>
      <p:sp>
        <p:nvSpPr>
          <p:cNvPr id="2" name="ZoneTexte 1">
            <a:extLst>
              <a:ext uri="{FF2B5EF4-FFF2-40B4-BE49-F238E27FC236}">
                <a16:creationId xmlns:a16="http://schemas.microsoft.com/office/drawing/2014/main" id="{D06BC0B4-DE13-5F4A-8513-41B41C73A34B}"/>
              </a:ext>
            </a:extLst>
          </p:cNvPr>
          <p:cNvSpPr txBox="1"/>
          <p:nvPr/>
        </p:nvSpPr>
        <p:spPr>
          <a:xfrm>
            <a:off x="2094724" y="80923"/>
            <a:ext cx="6684907" cy="1200329"/>
          </a:xfrm>
          <a:prstGeom prst="rect">
            <a:avLst/>
          </a:prstGeom>
          <a:solidFill>
            <a:schemeClr val="accent1"/>
          </a:solidFill>
          <a:ln>
            <a:solidFill>
              <a:schemeClr val="accent2"/>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Les </a:t>
            </a:r>
            <a:r>
              <a:rPr kumimoji="0" lang="fr-FR" sz="1800" b="0" i="0" u="none" strike="noStrike" kern="1200" cap="none" spc="0" normalizeH="0" baseline="0" noProof="0" dirty="0" err="1">
                <a:ln>
                  <a:noFill/>
                </a:ln>
                <a:solidFill>
                  <a:prstClr val="white"/>
                </a:solidFill>
                <a:effectLst/>
                <a:uLnTx/>
                <a:uFillTx/>
                <a:latin typeface="Trebuchet MS" panose="020B0603020202020204"/>
                <a:ea typeface="+mn-ea"/>
                <a:cs typeface="+mn-cs"/>
              </a:rPr>
              <a:t>Ac</a:t>
            </a: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 induits par l’infection déclinent mais de façon variable</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d’un individu à l’autre</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en fonction de l’antigène</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d’une étude à l’autre</a:t>
            </a:r>
          </a:p>
        </p:txBody>
      </p:sp>
      <p:pic>
        <p:nvPicPr>
          <p:cNvPr id="13" name="Image 12" descr="Une image contenant dessin, signe, parapluie&#10;&#10;Description générée automatiquement">
            <a:extLst>
              <a:ext uri="{FF2B5EF4-FFF2-40B4-BE49-F238E27FC236}">
                <a16:creationId xmlns:a16="http://schemas.microsoft.com/office/drawing/2014/main" id="{34C279BB-394C-C74E-BA91-81C3ABBB9ED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7" name="ZoneTexte 16">
            <a:extLst>
              <a:ext uri="{FF2B5EF4-FFF2-40B4-BE49-F238E27FC236}">
                <a16:creationId xmlns:a16="http://schemas.microsoft.com/office/drawing/2014/main" id="{4F57D9DB-9695-A740-8384-0841AEF69E8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305161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6" name="ZoneTexte 15">
            <a:extLst>
              <a:ext uri="{FF2B5EF4-FFF2-40B4-BE49-F238E27FC236}">
                <a16:creationId xmlns:a16="http://schemas.microsoft.com/office/drawing/2014/main" id="{47FC752F-F214-7D4A-BA86-D61EE769106D}"/>
              </a:ext>
            </a:extLst>
          </p:cNvPr>
          <p:cNvSpPr txBox="1"/>
          <p:nvPr/>
        </p:nvSpPr>
        <p:spPr>
          <a:xfrm>
            <a:off x="1128233" y="389897"/>
            <a:ext cx="9650399" cy="1077218"/>
          </a:xfrm>
          <a:prstGeom prst="rect">
            <a:avLst/>
          </a:prstGeom>
          <a:noFill/>
        </p:spPr>
        <p:txBody>
          <a:bodyPr wrap="none" rtlCol="0">
            <a:spAutoFit/>
          </a:bodyPr>
          <a:lstStyle/>
          <a:p>
            <a:pPr lvl="0">
              <a:defRPr/>
            </a:pPr>
            <a:r>
              <a:rPr lang="fr-FR" sz="3200" dirty="0">
                <a:solidFill>
                  <a:srgbClr val="90C226"/>
                </a:solidFill>
              </a:rPr>
              <a:t>La pandémie COVID-19 a, à peu près tout changé… </a:t>
            </a:r>
          </a:p>
          <a:p>
            <a:pPr lvl="0">
              <a:defRPr/>
            </a:pPr>
            <a:r>
              <a:rPr lang="fr-FR" sz="3200" dirty="0">
                <a:solidFill>
                  <a:srgbClr val="90C226"/>
                </a:solidFill>
              </a:rPr>
              <a:t>et dans le monde entier</a:t>
            </a:r>
          </a:p>
        </p:txBody>
      </p:sp>
      <p:sp>
        <p:nvSpPr>
          <p:cNvPr id="15" name="Espace réservé du contenu 8">
            <a:extLst>
              <a:ext uri="{FF2B5EF4-FFF2-40B4-BE49-F238E27FC236}">
                <a16:creationId xmlns:a16="http://schemas.microsoft.com/office/drawing/2014/main" id="{0FC67582-B4BB-3D48-BDA6-D3BBFEEEFD29}"/>
              </a:ext>
            </a:extLst>
          </p:cNvPr>
          <p:cNvSpPr>
            <a:spLocks noGrp="1"/>
          </p:cNvSpPr>
          <p:nvPr/>
        </p:nvSpPr>
        <p:spPr>
          <a:xfrm>
            <a:off x="760536" y="1490043"/>
            <a:ext cx="10817339" cy="4891706"/>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20000"/>
              </a:lnSpc>
              <a:spcBef>
                <a:spcPts val="1000"/>
              </a:spcBef>
              <a:spcAft>
                <a:spcPts val="60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Aux USA, le nombre de morts a suggéré que la gravité du COVID est due à la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rencontre de l’épidémie de SARS-CoV-2 et de l’épidémie de l’obésité dans ce pays</a:t>
            </a:r>
          </a:p>
          <a:p>
            <a:pPr marL="342900" marR="0" lvl="0" indent="-342900" algn="l" defTabSz="457200" rtl="0" eaLnBrk="1" fontAlgn="auto" latinLnBrk="0" hangingPunct="1">
              <a:lnSpc>
                <a:spcPct val="100000"/>
              </a:lnSpc>
              <a:spcBef>
                <a:spcPts val="1000"/>
              </a:spcBef>
              <a:spcAft>
                <a:spcPts val="60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C’est aussi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rencontre d’une épidémie avec la bêtise humaine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On demande à l’état </a:t>
            </a:r>
          </a:p>
          <a:p>
            <a:pPr marL="742950" marR="0" lvl="1" indent="-285750" algn="l" defTabSz="457200" rtl="0" eaLnBrk="1" fontAlgn="auto" latinLnBrk="0" hangingPunct="1">
              <a:lnSpc>
                <a:spcPct val="100000"/>
              </a:lnSpc>
              <a:spcBef>
                <a:spcPts val="6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tout et son contraire</a:t>
            </a:r>
          </a:p>
          <a:p>
            <a:pPr marL="742950" marR="0" lvl="1" indent="-285750" algn="l" defTabSz="457200" rtl="0" eaLnBrk="1" fontAlgn="auto" latinLnBrk="0" hangingPunct="1">
              <a:lnSpc>
                <a:spcPct val="100000"/>
              </a:lnSpc>
              <a:spcBef>
                <a:spcPts val="6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des règles simples alors que la situation est compliquée</a:t>
            </a:r>
          </a:p>
          <a:p>
            <a:pPr marL="742950" marR="0" lvl="1" indent="-285750" algn="l" defTabSz="457200" rtl="0" eaLnBrk="1" fontAlgn="auto" latinLnBrk="0" hangingPunct="1">
              <a:lnSpc>
                <a:spcPct val="100000"/>
              </a:lnSpc>
              <a:spcBef>
                <a:spcPts val="600"/>
              </a:spcBef>
              <a:spcAft>
                <a:spcPts val="60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des conduites fixes alors que les connaissances et la situation sont évolutives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Président en mars a parlé d’une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situation de guerre</a:t>
            </a:r>
          </a:p>
          <a:p>
            <a:pPr marL="742950" marR="0" lvl="1" indent="-285750" algn="l" defTabSz="4572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En a-t-il tiré les conséquences ?</a:t>
            </a:r>
          </a:p>
          <a:p>
            <a:pPr marL="742950" marR="0" lvl="1" indent="-285750" algn="l" defTabSz="457200" rtl="0" eaLnBrk="1" fontAlgn="auto" latinLnBrk="0" hangingPunct="1">
              <a:lnSpc>
                <a:spcPct val="100000"/>
              </a:lnSpc>
              <a:spcBef>
                <a:spcPts val="400"/>
              </a:spcBef>
              <a:spcAft>
                <a:spcPts val="0"/>
              </a:spcAft>
              <a:buClr>
                <a:srgbClr val="90C226"/>
              </a:buClr>
              <a:buSzPct val="80000"/>
              <a:buFont typeface="Wingdings 3" charset="2"/>
              <a:buChar char=""/>
              <a:tabLst/>
              <a:defRPr/>
            </a:pPr>
            <a:r>
              <a:rPr lang="fr-FR" sz="1700" dirty="0">
                <a:solidFill>
                  <a:prstClr val="black">
                    <a:lumMod val="75000"/>
                    <a:lumOff val="25000"/>
                  </a:prstClr>
                </a:solidFill>
                <a:latin typeface="Trebuchet MS" panose="020B0603020202020204"/>
              </a:rPr>
              <a:t>Si s’en est une, c</a:t>
            </a: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’est une guerre de mouvements et pas une guerre de tranchées</a:t>
            </a:r>
          </a:p>
          <a:p>
            <a:pPr marL="742950" marR="0" lvl="1" indent="-285750" algn="l" defTabSz="4572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décisions prises sont souvent les bonnes, mais</a:t>
            </a:r>
          </a:p>
          <a:p>
            <a:pPr marL="1143000" marR="0" lvl="2" indent="-228600" algn="l" defTabSz="457200" rtl="0" eaLnBrk="1" fontAlgn="auto" latinLnBrk="0" hangingPunct="1">
              <a:lnSpc>
                <a:spcPct val="100000"/>
              </a:lnSpc>
              <a:spcBef>
                <a:spcPts val="400"/>
              </a:spcBef>
              <a:spcAft>
                <a:spcPts val="0"/>
              </a:spcAft>
              <a:buClr>
                <a:srgbClr val="90C226"/>
              </a:buClr>
              <a:buSzPct val="80000"/>
              <a:buFont typeface="Wingdings 3" charset="2"/>
              <a:buChar char=""/>
              <a:tabLst/>
              <a:defRPr/>
            </a:pPr>
            <a:r>
              <a:rPr lang="fr-FR" sz="1500" dirty="0">
                <a:solidFill>
                  <a:prstClr val="black">
                    <a:lumMod val="75000"/>
                    <a:lumOff val="25000"/>
                  </a:prstClr>
                </a:solidFill>
                <a:latin typeface="Trebuchet MS" panose="020B0603020202020204"/>
              </a:rPr>
              <a:t>Souvent à </a:t>
            </a:r>
            <a:r>
              <a:rPr kumimoji="0" lang="fr-FR" sz="15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contre temps</a:t>
            </a:r>
          </a:p>
          <a:p>
            <a:pPr marL="1143000" marR="0" lvl="2" indent="-228600" algn="l" defTabSz="4572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5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Sans la logistique nécessaire</a:t>
            </a: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17" name="Bulle rectangulaire à coins arrondis 16">
            <a:extLst>
              <a:ext uri="{FF2B5EF4-FFF2-40B4-BE49-F238E27FC236}">
                <a16:creationId xmlns:a16="http://schemas.microsoft.com/office/drawing/2014/main" id="{363D0E15-DCEC-DA48-B145-C09DE934B862}"/>
              </a:ext>
            </a:extLst>
          </p:cNvPr>
          <p:cNvSpPr/>
          <p:nvPr/>
        </p:nvSpPr>
        <p:spPr>
          <a:xfrm>
            <a:off x="9054574" y="2893330"/>
            <a:ext cx="2942816" cy="845292"/>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Le syndrome de la ligne Maginot</a:t>
            </a:r>
          </a:p>
        </p:txBody>
      </p:sp>
      <p:sp>
        <p:nvSpPr>
          <p:cNvPr id="20" name="Bulle rectangulaire à coins arrondis 19">
            <a:extLst>
              <a:ext uri="{FF2B5EF4-FFF2-40B4-BE49-F238E27FC236}">
                <a16:creationId xmlns:a16="http://schemas.microsoft.com/office/drawing/2014/main" id="{18329752-9D7A-E648-B6E6-C726117FF59D}"/>
              </a:ext>
            </a:extLst>
          </p:cNvPr>
          <p:cNvSpPr/>
          <p:nvPr/>
        </p:nvSpPr>
        <p:spPr>
          <a:xfrm>
            <a:off x="8223000" y="5377136"/>
            <a:ext cx="3520267" cy="1225774"/>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rPr>
              <a:t>Les amateurs font de la stratégie et les professionnels de la logistique.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rPr>
              <a:t>G</a:t>
            </a:r>
            <a:r>
              <a:rPr kumimoji="0" lang="fr-FR" sz="1800" b="0" i="1" u="none" strike="noStrike" kern="1200" cap="none" spc="0" normalizeH="0" baseline="30000" noProof="0" dirty="0">
                <a:ln>
                  <a:noFill/>
                </a:ln>
                <a:solidFill>
                  <a:prstClr val="white"/>
                </a:solidFill>
                <a:effectLst/>
                <a:uLnTx/>
                <a:uFillTx/>
                <a:latin typeface="Trebuchet MS" panose="020B0603020202020204"/>
                <a:ea typeface="+mn-ea"/>
                <a:cs typeface="+mn-cs"/>
              </a:rPr>
              <a:t>al</a:t>
            </a:r>
            <a:r>
              <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rPr>
              <a:t> Bradley</a:t>
            </a:r>
          </a:p>
        </p:txBody>
      </p:sp>
    </p:spTree>
    <p:extLst>
      <p:ext uri="{BB962C8B-B14F-4D97-AF65-F5344CB8AC3E}">
        <p14:creationId xmlns:p14="http://schemas.microsoft.com/office/powerpoint/2010/main" val="25278445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7" name="Image 6" descr="Une image contenant capture d’écran&#10;&#10;Description générée automatiquement">
            <a:extLst>
              <a:ext uri="{FF2B5EF4-FFF2-40B4-BE49-F238E27FC236}">
                <a16:creationId xmlns:a16="http://schemas.microsoft.com/office/drawing/2014/main" id="{E8EABB8B-1817-6242-8C40-FCBCFAA4AC3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81360" y="3431235"/>
            <a:ext cx="9393562" cy="2721093"/>
          </a:xfrm>
          <a:prstGeom prst="rect">
            <a:avLst/>
          </a:prstGeom>
        </p:spPr>
      </p:pic>
      <p:pic>
        <p:nvPicPr>
          <p:cNvPr id="16" name="Image 15">
            <a:extLst>
              <a:ext uri="{FF2B5EF4-FFF2-40B4-BE49-F238E27FC236}">
                <a16:creationId xmlns:a16="http://schemas.microsoft.com/office/drawing/2014/main" id="{2AF52E32-1B5F-1E49-8C76-43A8E8A6286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10813" y="99424"/>
            <a:ext cx="4396490" cy="1686448"/>
          </a:xfrm>
          <a:prstGeom prst="rect">
            <a:avLst/>
          </a:prstGeom>
          <a:ln>
            <a:solidFill>
              <a:schemeClr val="tx1">
                <a:lumMod val="65000"/>
                <a:lumOff val="35000"/>
              </a:schemeClr>
            </a:solidFill>
          </a:ln>
        </p:spPr>
      </p:pic>
      <p:sp>
        <p:nvSpPr>
          <p:cNvPr id="18" name="Rectangle 17">
            <a:extLst>
              <a:ext uri="{FF2B5EF4-FFF2-40B4-BE49-F238E27FC236}">
                <a16:creationId xmlns:a16="http://schemas.microsoft.com/office/drawing/2014/main" id="{3010B084-9F90-FC4E-91C4-D499A54BA43E}"/>
              </a:ext>
            </a:extLst>
          </p:cNvPr>
          <p:cNvSpPr/>
          <p:nvPr/>
        </p:nvSpPr>
        <p:spPr>
          <a:xfrm>
            <a:off x="739102" y="1950611"/>
            <a:ext cx="10699364" cy="13048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ZoneTexte 18">
            <a:extLst>
              <a:ext uri="{FF2B5EF4-FFF2-40B4-BE49-F238E27FC236}">
                <a16:creationId xmlns:a16="http://schemas.microsoft.com/office/drawing/2014/main" id="{ACBCD749-6F89-2043-9B1F-696FD646D7C9}"/>
              </a:ext>
            </a:extLst>
          </p:cNvPr>
          <p:cNvSpPr txBox="1"/>
          <p:nvPr/>
        </p:nvSpPr>
        <p:spPr>
          <a:xfrm>
            <a:off x="929836" y="1989853"/>
            <a:ext cx="10699364" cy="1200329"/>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1107 des 1215 (91%) patients ayant guéri d’une infection à SARS-CoV-2 ont une sérologie +</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 44% des personnes infectées n’ont pas été diagnostiquées par PCR</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Les taux d’anticorps ne diminuent pas dans les 4 mois</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Risque de décès : 0,3 %</a:t>
            </a:r>
          </a:p>
        </p:txBody>
      </p:sp>
      <p:pic>
        <p:nvPicPr>
          <p:cNvPr id="20" name="Image 19" descr="Une image contenant dessin, signe, parapluie&#10;&#10;Description générée automatiquement">
            <a:extLst>
              <a:ext uri="{FF2B5EF4-FFF2-40B4-BE49-F238E27FC236}">
                <a16:creationId xmlns:a16="http://schemas.microsoft.com/office/drawing/2014/main" id="{7609CAF2-C4A6-8441-B64C-68F0FA07EE4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2" name="ZoneTexte 21">
            <a:extLst>
              <a:ext uri="{FF2B5EF4-FFF2-40B4-BE49-F238E27FC236}">
                <a16:creationId xmlns:a16="http://schemas.microsoft.com/office/drawing/2014/main" id="{0A53C593-0728-BE43-8C9C-04F01C85E441}"/>
              </a:ext>
            </a:extLst>
          </p:cNvPr>
          <p:cNvSpPr txBox="1"/>
          <p:nvPr/>
        </p:nvSpPr>
        <p:spPr>
          <a:xfrm>
            <a:off x="1817914" y="6517706"/>
            <a:ext cx="630480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/full/10.1056/NEJMoa2026116?query=</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featured_coronavirus</a:t>
            </a: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p:txBody>
      </p:sp>
      <p:sp>
        <p:nvSpPr>
          <p:cNvPr id="14" name="ZoneTexte 13">
            <a:extLst>
              <a:ext uri="{FF2B5EF4-FFF2-40B4-BE49-F238E27FC236}">
                <a16:creationId xmlns:a16="http://schemas.microsoft.com/office/drawing/2014/main" id="{760BA2CB-3606-3B4A-93A8-A4CF91C02D0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7399309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396341"/>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rPr>
              <a:t>Détection du virus par des tests rapides</a:t>
            </a:r>
          </a:p>
        </p:txBody>
      </p:sp>
      <p:sp>
        <p:nvSpPr>
          <p:cNvPr id="25" name="Espace réservé du contenu 8">
            <a:extLst>
              <a:ext uri="{FF2B5EF4-FFF2-40B4-BE49-F238E27FC236}">
                <a16:creationId xmlns:a16="http://schemas.microsoft.com/office/drawing/2014/main" id="{BA63553B-5DC6-8E4D-A5E5-781275BB089C}"/>
              </a:ext>
            </a:extLst>
          </p:cNvPr>
          <p:cNvSpPr>
            <a:spLocks noGrp="1"/>
          </p:cNvSpPr>
          <p:nvPr/>
        </p:nvSpPr>
        <p:spPr>
          <a:xfrm>
            <a:off x="718872" y="2635945"/>
            <a:ext cx="6150014" cy="3749091"/>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Antigen tests work by detecting the presence of viral proteins and can provide rapid results, similar to the way pregnancy tests operate.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Antigen tests can offer fast and scalable point-of-care performance, but they have lower sensitivity than most nucleic acid–based assays.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This limitation can be a concern in high-risk settings such as nursing homes, where missing the detection of an infected person can lead to serious consequences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Although a number of manufacturers are known to be developing antigen-based tests, to date only two have received an FDA EUA.</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en-US" sz="24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10073" y="503749"/>
            <a:ext cx="1739682" cy="964110"/>
          </a:xfrm>
          <a:prstGeom prst="rect">
            <a:avLst/>
          </a:prstGeom>
        </p:spPr>
      </p:pic>
      <p:pic>
        <p:nvPicPr>
          <p:cNvPr id="4" name="Image 3">
            <a:extLst>
              <a:ext uri="{FF2B5EF4-FFF2-40B4-BE49-F238E27FC236}">
                <a16:creationId xmlns:a16="http://schemas.microsoft.com/office/drawing/2014/main" id="{091F2C27-70FB-7E4A-9954-F3EF5085115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33502" y="1140801"/>
            <a:ext cx="8051800" cy="1320800"/>
          </a:xfrm>
          <a:prstGeom prst="rect">
            <a:avLst/>
          </a:prstGeom>
        </p:spPr>
      </p:pic>
      <p:sp>
        <p:nvSpPr>
          <p:cNvPr id="5" name="ZoneTexte 4">
            <a:extLst>
              <a:ext uri="{FF2B5EF4-FFF2-40B4-BE49-F238E27FC236}">
                <a16:creationId xmlns:a16="http://schemas.microsoft.com/office/drawing/2014/main" id="{022A7B41-DB46-554A-BC3E-266CB608D5B2}"/>
              </a:ext>
            </a:extLst>
          </p:cNvPr>
          <p:cNvSpPr txBox="1"/>
          <p:nvPr/>
        </p:nvSpPr>
        <p:spPr>
          <a:xfrm>
            <a:off x="9794331" y="1979544"/>
            <a:ext cx="222650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NEJM JULY 23, 2020</a:t>
            </a:r>
          </a:p>
        </p:txBody>
      </p:sp>
      <p:sp>
        <p:nvSpPr>
          <p:cNvPr id="2" name="ZoneTexte 1">
            <a:extLst>
              <a:ext uri="{FF2B5EF4-FFF2-40B4-BE49-F238E27FC236}">
                <a16:creationId xmlns:a16="http://schemas.microsoft.com/office/drawing/2014/main" id="{57897EA1-2A5A-D541-91C2-9B1B4672CC62}"/>
              </a:ext>
            </a:extLst>
          </p:cNvPr>
          <p:cNvSpPr txBox="1"/>
          <p:nvPr/>
        </p:nvSpPr>
        <p:spPr>
          <a:xfrm>
            <a:off x="7199670" y="2675615"/>
            <a:ext cx="4495003" cy="3416320"/>
          </a:xfrm>
          <a:prstGeom prst="rect">
            <a:avLst/>
          </a:prstGeom>
          <a:solidFill>
            <a:schemeClr val="accent1"/>
          </a:solidFill>
          <a:ln>
            <a:solidFill>
              <a:schemeClr val="accent2"/>
            </a:solidFill>
          </a:ln>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Contrairement aux PCR détectant l’ARN viral, les tests antigéniques détectent des protéines virales (comme les tests de grossesse ou les tests des angines)</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Les tests antigéniques, s’ils sont très spécifiques, ne seront jamais aussi sensibles que les PCR</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Ceci était déjà vrai pour tous les TDR existant déjà (Streptocoque, Grippe, palu…)</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0" name="Image 19" descr="Une image contenant dessin, signe, parapluie&#10;&#10;Description générée automatiquement">
            <a:extLst>
              <a:ext uri="{FF2B5EF4-FFF2-40B4-BE49-F238E27FC236}">
                <a16:creationId xmlns:a16="http://schemas.microsoft.com/office/drawing/2014/main" id="{311D4BA7-240C-4F4E-A84F-31BD9AD1095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3" name="ZoneTexte 22">
            <a:extLst>
              <a:ext uri="{FF2B5EF4-FFF2-40B4-BE49-F238E27FC236}">
                <a16:creationId xmlns:a16="http://schemas.microsoft.com/office/drawing/2014/main" id="{36744CF2-4281-6A49-99F8-60F3C58B9E35}"/>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549426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396341"/>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rPr>
              <a:t>Détection du virus par des tests rapides</a:t>
            </a:r>
          </a:p>
        </p:txBody>
      </p:sp>
      <p:sp>
        <p:nvSpPr>
          <p:cNvPr id="25" name="Espace réservé du contenu 8">
            <a:extLst>
              <a:ext uri="{FF2B5EF4-FFF2-40B4-BE49-F238E27FC236}">
                <a16:creationId xmlns:a16="http://schemas.microsoft.com/office/drawing/2014/main" id="{BA63553B-5DC6-8E4D-A5E5-781275BB089C}"/>
              </a:ext>
            </a:extLst>
          </p:cNvPr>
          <p:cNvSpPr>
            <a:spLocks noGrp="1"/>
          </p:cNvSpPr>
          <p:nvPr/>
        </p:nvSpPr>
        <p:spPr>
          <a:xfrm>
            <a:off x="718872" y="2635945"/>
            <a:ext cx="6150014" cy="3749091"/>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Antigen tests work by detecting the presence of viral proteins and can provide rapid results, similar to the way pregnancy tests operate.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Antigen tests can offer fast and scalable point-of-care performance, but they have lower sensitivity than most nucleic acid–based assays.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This limitation can be a concern in high-risk settings such as nursing homes, where missing the detection of an infected person can lead to serious consequences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Although a number of manufacturers are known to be developing antigen-based tests, to date only two have received an FDA EUA.</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en-US" sz="24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10073" y="503749"/>
            <a:ext cx="1739682" cy="964110"/>
          </a:xfrm>
          <a:prstGeom prst="rect">
            <a:avLst/>
          </a:prstGeom>
        </p:spPr>
      </p:pic>
      <p:pic>
        <p:nvPicPr>
          <p:cNvPr id="4" name="Image 3">
            <a:extLst>
              <a:ext uri="{FF2B5EF4-FFF2-40B4-BE49-F238E27FC236}">
                <a16:creationId xmlns:a16="http://schemas.microsoft.com/office/drawing/2014/main" id="{091F2C27-70FB-7E4A-9954-F3EF5085115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33502" y="1140801"/>
            <a:ext cx="8051800" cy="1320800"/>
          </a:xfrm>
          <a:prstGeom prst="rect">
            <a:avLst/>
          </a:prstGeom>
        </p:spPr>
      </p:pic>
      <p:sp>
        <p:nvSpPr>
          <p:cNvPr id="5" name="ZoneTexte 4">
            <a:extLst>
              <a:ext uri="{FF2B5EF4-FFF2-40B4-BE49-F238E27FC236}">
                <a16:creationId xmlns:a16="http://schemas.microsoft.com/office/drawing/2014/main" id="{022A7B41-DB46-554A-BC3E-266CB608D5B2}"/>
              </a:ext>
            </a:extLst>
          </p:cNvPr>
          <p:cNvSpPr txBox="1"/>
          <p:nvPr/>
        </p:nvSpPr>
        <p:spPr>
          <a:xfrm>
            <a:off x="9794331" y="1979544"/>
            <a:ext cx="222650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NEJM JULY 23, 2020</a:t>
            </a:r>
          </a:p>
        </p:txBody>
      </p:sp>
      <p:sp>
        <p:nvSpPr>
          <p:cNvPr id="2" name="ZoneTexte 1">
            <a:extLst>
              <a:ext uri="{FF2B5EF4-FFF2-40B4-BE49-F238E27FC236}">
                <a16:creationId xmlns:a16="http://schemas.microsoft.com/office/drawing/2014/main" id="{57897EA1-2A5A-D541-91C2-9B1B4672CC62}"/>
              </a:ext>
            </a:extLst>
          </p:cNvPr>
          <p:cNvSpPr txBox="1"/>
          <p:nvPr/>
        </p:nvSpPr>
        <p:spPr>
          <a:xfrm>
            <a:off x="7199670" y="2675615"/>
            <a:ext cx="4690402" cy="3216265"/>
          </a:xfrm>
          <a:prstGeom prst="rect">
            <a:avLst/>
          </a:prstGeom>
          <a:solidFill>
            <a:schemeClr val="accent1"/>
          </a:solidFill>
          <a:ln>
            <a:solidFill>
              <a:schemeClr val="accent2"/>
            </a:solidFill>
          </a:ln>
        </p:spPr>
        <p:txBody>
          <a:bodyPr wrap="square" rtlCol="0">
            <a:spAutoFit/>
          </a:bodyPr>
          <a:lstStyle/>
          <a:p>
            <a:pPr marL="285750" marR="0" lvl="0" indent="-285750" algn="l" defTabSz="457200" rtl="0" eaLnBrk="1" fontAlgn="auto" latinLnBrk="0" hangingPunct="1">
              <a:lnSpc>
                <a:spcPct val="100000"/>
              </a:lnSpc>
              <a:spcBef>
                <a:spcPts val="0"/>
              </a:spcBef>
              <a:spcAft>
                <a:spcPts val="60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Ils ne peuvent pas être utilisés pour des patients à haut risque ou lorsque la non détection du virus peut avoir des conséquences importantes en terme de contagion</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Ils sont d’autant plus sensibles</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que l’on est au début de la maladie</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que la charge virale est élevée</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que la réplication virale est compète aboutissant à des virions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0" name="Image 19" descr="Une image contenant dessin, signe, parapluie&#10;&#10;Description générée automatiquement">
            <a:extLst>
              <a:ext uri="{FF2B5EF4-FFF2-40B4-BE49-F238E27FC236}">
                <a16:creationId xmlns:a16="http://schemas.microsoft.com/office/drawing/2014/main" id="{D8BF96CC-89CB-EF4D-9F6B-6F017757625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3" name="ZoneTexte 22">
            <a:extLst>
              <a:ext uri="{FF2B5EF4-FFF2-40B4-BE49-F238E27FC236}">
                <a16:creationId xmlns:a16="http://schemas.microsoft.com/office/drawing/2014/main" id="{4CA49D24-39DD-1741-A12F-990336993E98}"/>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9613862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 name="Image 2" descr="Une image contenant capture d’écran&#10;&#10;Description générée automatiquement">
            <a:extLst>
              <a:ext uri="{FF2B5EF4-FFF2-40B4-BE49-F238E27FC236}">
                <a16:creationId xmlns:a16="http://schemas.microsoft.com/office/drawing/2014/main" id="{1642170D-0679-884E-B6F9-3C84B5971B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0010" y="2229378"/>
            <a:ext cx="4813473" cy="3862552"/>
          </a:xfrm>
          <a:prstGeom prst="rect">
            <a:avLst/>
          </a:prstGeom>
        </p:spPr>
      </p:pic>
      <p:pic>
        <p:nvPicPr>
          <p:cNvPr id="6" name="Image 5" descr="Une image contenant bleu&#10;&#10;Description générée automatiquement">
            <a:extLst>
              <a:ext uri="{FF2B5EF4-FFF2-40B4-BE49-F238E27FC236}">
                <a16:creationId xmlns:a16="http://schemas.microsoft.com/office/drawing/2014/main" id="{7585BA4F-0323-1D42-8EF4-8028D1E7F9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94408" y="795519"/>
            <a:ext cx="2285968" cy="668045"/>
          </a:xfrm>
          <a:prstGeom prst="rect">
            <a:avLst/>
          </a:prstGeom>
        </p:spPr>
      </p:pic>
      <p:pic>
        <p:nvPicPr>
          <p:cNvPr id="13" name="Image 12" descr="Une image contenant capture d’écran&#10;&#10;Description générée automatiquement">
            <a:extLst>
              <a:ext uri="{FF2B5EF4-FFF2-40B4-BE49-F238E27FC236}">
                <a16:creationId xmlns:a16="http://schemas.microsoft.com/office/drawing/2014/main" id="{35A392CA-FA0A-434F-B64B-05D9356842D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90896" y="3208581"/>
            <a:ext cx="5516303" cy="2102065"/>
          </a:xfrm>
          <a:prstGeom prst="rect">
            <a:avLst/>
          </a:prstGeom>
        </p:spPr>
      </p:pic>
      <p:pic>
        <p:nvPicPr>
          <p:cNvPr id="15" name="Image 14" descr="Une image contenant couteau, table&#10;&#10;Description générée automatiquement">
            <a:extLst>
              <a:ext uri="{FF2B5EF4-FFF2-40B4-BE49-F238E27FC236}">
                <a16:creationId xmlns:a16="http://schemas.microsoft.com/office/drawing/2014/main" id="{73848736-8286-3E4C-969E-A4D0738BBBE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83263" y="260221"/>
            <a:ext cx="6505903" cy="1943755"/>
          </a:xfrm>
          <a:prstGeom prst="rect">
            <a:avLst/>
          </a:prstGeom>
          <a:ln>
            <a:solidFill>
              <a:schemeClr val="tx1">
                <a:lumMod val="65000"/>
                <a:lumOff val="35000"/>
              </a:schemeClr>
            </a:solidFill>
          </a:ln>
        </p:spPr>
      </p:pic>
      <p:pic>
        <p:nvPicPr>
          <p:cNvPr id="16" name="Image 15" descr="Une image contenant dessin, signe, parapluie&#10;&#10;Description générée automatiquement">
            <a:extLst>
              <a:ext uri="{FF2B5EF4-FFF2-40B4-BE49-F238E27FC236}">
                <a16:creationId xmlns:a16="http://schemas.microsoft.com/office/drawing/2014/main" id="{EFC4E1AD-E3E0-7D40-82C8-1F0BFB316B4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4" name="ZoneTexte 13">
            <a:extLst>
              <a:ext uri="{FF2B5EF4-FFF2-40B4-BE49-F238E27FC236}">
                <a16:creationId xmlns:a16="http://schemas.microsoft.com/office/drawing/2014/main" id="{7B94FBEE-55D9-8E44-BA85-B307930BF114}"/>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8581957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806249" y="478905"/>
            <a:ext cx="898577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lang="fr-FR" sz="3200" dirty="0">
                <a:solidFill>
                  <a:srgbClr val="90C226"/>
                </a:solidFill>
                <a:latin typeface="Trebuchet MS" panose="020B0603020202020204"/>
              </a:rPr>
              <a:t>Performances des </a:t>
            </a: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TDR disponibles</a:t>
            </a:r>
          </a:p>
        </p:txBody>
      </p:sp>
      <p:pic>
        <p:nvPicPr>
          <p:cNvPr id="32" name="Image 31" descr="Une image contenant dessin, signe, parapluie&#10;&#10;Description générée automatiquement">
            <a:extLst>
              <a:ext uri="{FF2B5EF4-FFF2-40B4-BE49-F238E27FC236}">
                <a16:creationId xmlns:a16="http://schemas.microsoft.com/office/drawing/2014/main" id="{247180B7-754A-684C-88CC-69B06E10E0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8205"/>
            <a:ext cx="1063331" cy="582462"/>
          </a:xfrm>
          <a:prstGeom prst="rect">
            <a:avLst/>
          </a:prstGeom>
        </p:spPr>
      </p:pic>
      <p:pic>
        <p:nvPicPr>
          <p:cNvPr id="4" name="Image 3" descr="Une image contenant texte&#10;&#10;Description générée automatiquement">
            <a:extLst>
              <a:ext uri="{FF2B5EF4-FFF2-40B4-BE49-F238E27FC236}">
                <a16:creationId xmlns:a16="http://schemas.microsoft.com/office/drawing/2014/main" id="{6F002220-5035-5E43-9B51-FEBCBAC0044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97134" y="471077"/>
            <a:ext cx="2315257" cy="1413976"/>
          </a:xfrm>
          <a:prstGeom prst="rect">
            <a:avLst/>
          </a:prstGeom>
          <a:ln>
            <a:solidFill>
              <a:schemeClr val="tx1">
                <a:lumMod val="65000"/>
                <a:lumOff val="35000"/>
              </a:schemeClr>
            </a:solidFill>
          </a:ln>
        </p:spPr>
      </p:pic>
      <p:pic>
        <p:nvPicPr>
          <p:cNvPr id="14" name="Image 13" descr="Une image contenant table&#10;&#10;Description générée automatiquement">
            <a:extLst>
              <a:ext uri="{FF2B5EF4-FFF2-40B4-BE49-F238E27FC236}">
                <a16:creationId xmlns:a16="http://schemas.microsoft.com/office/drawing/2014/main" id="{89025D35-554B-9448-95A7-70E384F73CA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9740" y="2016797"/>
            <a:ext cx="5130797" cy="3597965"/>
          </a:xfrm>
          <a:prstGeom prst="rect">
            <a:avLst/>
          </a:prstGeom>
        </p:spPr>
      </p:pic>
      <p:pic>
        <p:nvPicPr>
          <p:cNvPr id="20" name="Image 19" descr="Une image contenant table&#10;&#10;Description générée automatiquement">
            <a:extLst>
              <a:ext uri="{FF2B5EF4-FFF2-40B4-BE49-F238E27FC236}">
                <a16:creationId xmlns:a16="http://schemas.microsoft.com/office/drawing/2014/main" id="{FB50A737-C97B-4543-96D9-0138158AD4F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04888" y="2016797"/>
            <a:ext cx="5126348" cy="3597965"/>
          </a:xfrm>
          <a:prstGeom prst="rect">
            <a:avLst/>
          </a:prstGeom>
        </p:spPr>
      </p:pic>
      <p:sp>
        <p:nvSpPr>
          <p:cNvPr id="21" name="Rectangle 20">
            <a:extLst>
              <a:ext uri="{FF2B5EF4-FFF2-40B4-BE49-F238E27FC236}">
                <a16:creationId xmlns:a16="http://schemas.microsoft.com/office/drawing/2014/main" id="{8822385A-7FFF-A24B-B051-22AF4B3B84C7}"/>
              </a:ext>
            </a:extLst>
          </p:cNvPr>
          <p:cNvSpPr/>
          <p:nvPr/>
        </p:nvSpPr>
        <p:spPr>
          <a:xfrm>
            <a:off x="1295739" y="5757837"/>
            <a:ext cx="9819861" cy="9866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
            </a:pPr>
            <a:r>
              <a:rPr lang="fr-FR" sz="1600" dirty="0"/>
              <a:t>La spécificité de ces tests est excellente </a:t>
            </a:r>
            <a:r>
              <a:rPr lang="fr-FR" sz="1600" dirty="0">
                <a:sym typeface="Wingdings" pitchFamily="2" charset="2"/>
              </a:rPr>
              <a:t> </a:t>
            </a:r>
            <a:r>
              <a:rPr lang="fr-FR" sz="1600" dirty="0">
                <a:solidFill>
                  <a:srgbClr val="FF0000"/>
                </a:solidFill>
                <a:sym typeface="Wingdings" pitchFamily="2" charset="2"/>
              </a:rPr>
              <a:t>médicalement inutile de contrôler les tests +</a:t>
            </a:r>
          </a:p>
          <a:p>
            <a:pPr marL="285750" indent="-285750">
              <a:buFont typeface="Wingdings" pitchFamily="2" charset="2"/>
              <a:buChar char="§"/>
            </a:pPr>
            <a:r>
              <a:rPr lang="fr-FR" sz="1600" dirty="0"/>
              <a:t>La sensibilité des TDR est </a:t>
            </a:r>
          </a:p>
          <a:p>
            <a:pPr lvl="1"/>
            <a:r>
              <a:rPr lang="fr-FR" sz="1400" dirty="0"/>
              <a:t>- Certainement sous estimée car elle a été étudiée sur des restes de PCR congelés (dilution du prélèvement +++)</a:t>
            </a:r>
          </a:p>
          <a:p>
            <a:pPr lvl="1"/>
            <a:r>
              <a:rPr lang="fr-FR" sz="1400" dirty="0"/>
              <a:t>- BONNE pour les charges virales élevées </a:t>
            </a:r>
            <a:r>
              <a:rPr lang="fr-FR" sz="1400" dirty="0">
                <a:sym typeface="Wingdings" pitchFamily="2" charset="2"/>
              </a:rPr>
              <a:t> </a:t>
            </a:r>
            <a:r>
              <a:rPr lang="fr-FR" sz="1400" dirty="0">
                <a:solidFill>
                  <a:srgbClr val="FF0000"/>
                </a:solidFill>
                <a:sym typeface="Wingdings" pitchFamily="2" charset="2"/>
              </a:rPr>
              <a:t>REPERAGE  DES PATIENTS CONTAGIEUX</a:t>
            </a:r>
            <a:endParaRPr lang="fr-FR" sz="1400" dirty="0">
              <a:solidFill>
                <a:srgbClr val="FF0000"/>
              </a:solidFill>
            </a:endParaRPr>
          </a:p>
        </p:txBody>
      </p:sp>
      <p:sp>
        <p:nvSpPr>
          <p:cNvPr id="23" name="ZoneTexte 22">
            <a:extLst>
              <a:ext uri="{FF2B5EF4-FFF2-40B4-BE49-F238E27FC236}">
                <a16:creationId xmlns:a16="http://schemas.microsoft.com/office/drawing/2014/main" id="{6D2C3ED6-58D6-374B-98AE-163D11F3310D}"/>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4210749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2" name="Image 31" descr="Une image contenant dessin, signe, parapluie&#10;&#10;Description générée automatiquement">
            <a:extLst>
              <a:ext uri="{FF2B5EF4-FFF2-40B4-BE49-F238E27FC236}">
                <a16:creationId xmlns:a16="http://schemas.microsoft.com/office/drawing/2014/main" id="{247180B7-754A-684C-88CC-69B06E10E0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8205"/>
            <a:ext cx="1063331" cy="582462"/>
          </a:xfrm>
          <a:prstGeom prst="rect">
            <a:avLst/>
          </a:prstGeom>
        </p:spPr>
      </p:pic>
      <p:pic>
        <p:nvPicPr>
          <p:cNvPr id="5" name="Image 4" descr="Une image contenant table&#10;&#10;Description générée automatiquement">
            <a:extLst>
              <a:ext uri="{FF2B5EF4-FFF2-40B4-BE49-F238E27FC236}">
                <a16:creationId xmlns:a16="http://schemas.microsoft.com/office/drawing/2014/main" id="{4075156B-791E-7943-9ADE-A85675BEAAC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70521" y="2046610"/>
            <a:ext cx="5535017" cy="3711108"/>
          </a:xfrm>
          <a:prstGeom prst="rect">
            <a:avLst/>
          </a:prstGeom>
        </p:spPr>
      </p:pic>
      <p:pic>
        <p:nvPicPr>
          <p:cNvPr id="9" name="Image 8" descr="Une image contenant jeu, boule&#10;&#10;Description générée automatiquement">
            <a:extLst>
              <a:ext uri="{FF2B5EF4-FFF2-40B4-BE49-F238E27FC236}">
                <a16:creationId xmlns:a16="http://schemas.microsoft.com/office/drawing/2014/main" id="{9665B836-08D6-9E48-A335-AB1ABC1931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70521" y="1131869"/>
            <a:ext cx="5521138" cy="886156"/>
          </a:xfrm>
          <a:prstGeom prst="rect">
            <a:avLst/>
          </a:prstGeom>
        </p:spPr>
      </p:pic>
      <p:sp>
        <p:nvSpPr>
          <p:cNvPr id="15" name="ZoneTexte 14">
            <a:extLst>
              <a:ext uri="{FF2B5EF4-FFF2-40B4-BE49-F238E27FC236}">
                <a16:creationId xmlns:a16="http://schemas.microsoft.com/office/drawing/2014/main" id="{4E7537C8-EA6B-7C4B-9F60-E6071CBBB5CA}"/>
              </a:ext>
            </a:extLst>
          </p:cNvPr>
          <p:cNvSpPr txBox="1"/>
          <p:nvPr/>
        </p:nvSpPr>
        <p:spPr>
          <a:xfrm>
            <a:off x="1093522" y="2405936"/>
            <a:ext cx="2107052" cy="369332"/>
          </a:xfrm>
          <a:prstGeom prst="rect">
            <a:avLst/>
          </a:prstGeom>
          <a:noFill/>
        </p:spPr>
        <p:txBody>
          <a:bodyPr wrap="none" rtlCol="0">
            <a:spAutoFit/>
          </a:bodyPr>
          <a:lstStyle/>
          <a:p>
            <a:r>
              <a:rPr lang="fr-FR" dirty="0"/>
              <a:t>Prélèvements frais</a:t>
            </a:r>
          </a:p>
        </p:txBody>
      </p:sp>
      <p:sp>
        <p:nvSpPr>
          <p:cNvPr id="25" name="ZoneTexte 24">
            <a:extLst>
              <a:ext uri="{FF2B5EF4-FFF2-40B4-BE49-F238E27FC236}">
                <a16:creationId xmlns:a16="http://schemas.microsoft.com/office/drawing/2014/main" id="{BC614024-2C9D-AC4A-9732-DA4DF3F32E32}"/>
              </a:ext>
            </a:extLst>
          </p:cNvPr>
          <p:cNvSpPr txBox="1"/>
          <p:nvPr/>
        </p:nvSpPr>
        <p:spPr>
          <a:xfrm>
            <a:off x="1093522" y="4668456"/>
            <a:ext cx="2544671" cy="369332"/>
          </a:xfrm>
          <a:prstGeom prst="rect">
            <a:avLst/>
          </a:prstGeom>
          <a:noFill/>
        </p:spPr>
        <p:txBody>
          <a:bodyPr wrap="none" rtlCol="0">
            <a:spAutoFit/>
          </a:bodyPr>
          <a:lstStyle/>
          <a:p>
            <a:r>
              <a:rPr lang="fr-FR" dirty="0"/>
              <a:t>Prélèvements congelés</a:t>
            </a:r>
          </a:p>
        </p:txBody>
      </p:sp>
      <p:sp>
        <p:nvSpPr>
          <p:cNvPr id="26" name="ZoneTexte 25">
            <a:extLst>
              <a:ext uri="{FF2B5EF4-FFF2-40B4-BE49-F238E27FC236}">
                <a16:creationId xmlns:a16="http://schemas.microsoft.com/office/drawing/2014/main" id="{C458E6FE-9CA5-F044-B279-07DA102B7C7E}"/>
              </a:ext>
            </a:extLst>
          </p:cNvPr>
          <p:cNvSpPr txBox="1"/>
          <p:nvPr/>
        </p:nvSpPr>
        <p:spPr>
          <a:xfrm>
            <a:off x="9150524" y="3767916"/>
            <a:ext cx="2040943" cy="369332"/>
          </a:xfrm>
          <a:prstGeom prst="rect">
            <a:avLst/>
          </a:prstGeom>
          <a:noFill/>
        </p:spPr>
        <p:txBody>
          <a:bodyPr wrap="none" rtlCol="0">
            <a:spAutoFit/>
          </a:bodyPr>
          <a:lstStyle/>
          <a:p>
            <a:r>
              <a:rPr lang="fr-FR" dirty="0"/>
              <a:t>Spécificité = 100%</a:t>
            </a:r>
          </a:p>
        </p:txBody>
      </p:sp>
      <p:sp>
        <p:nvSpPr>
          <p:cNvPr id="27" name="ZoneTexte 26">
            <a:extLst>
              <a:ext uri="{FF2B5EF4-FFF2-40B4-BE49-F238E27FC236}">
                <a16:creationId xmlns:a16="http://schemas.microsoft.com/office/drawing/2014/main" id="{DD7EA589-B444-E74C-B844-5E458E83E5CD}"/>
              </a:ext>
            </a:extLst>
          </p:cNvPr>
          <p:cNvSpPr txBox="1"/>
          <p:nvPr/>
        </p:nvSpPr>
        <p:spPr>
          <a:xfrm>
            <a:off x="9616091" y="1694989"/>
            <a:ext cx="1829347" cy="584775"/>
          </a:xfrm>
          <a:prstGeom prst="rect">
            <a:avLst/>
          </a:prstGeom>
          <a:noFill/>
        </p:spPr>
        <p:txBody>
          <a:bodyPr wrap="none" rtlCol="0">
            <a:spAutoFit/>
          </a:bodyPr>
          <a:lstStyle/>
          <a:p>
            <a:r>
              <a:rPr lang="fr-FR" sz="3200" dirty="0"/>
              <a:t>BIOSINEX</a:t>
            </a:r>
          </a:p>
        </p:txBody>
      </p:sp>
      <p:sp>
        <p:nvSpPr>
          <p:cNvPr id="23" name="ZoneTexte 22">
            <a:extLst>
              <a:ext uri="{FF2B5EF4-FFF2-40B4-BE49-F238E27FC236}">
                <a16:creationId xmlns:a16="http://schemas.microsoft.com/office/drawing/2014/main" id="{0417B179-C383-D140-8299-CADAB4DCA090}"/>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2" name="Titre 1">
            <a:extLst>
              <a:ext uri="{FF2B5EF4-FFF2-40B4-BE49-F238E27FC236}">
                <a16:creationId xmlns:a16="http://schemas.microsoft.com/office/drawing/2014/main" id="{9951E50C-F784-2640-B677-F09EE03E5500}"/>
              </a:ext>
            </a:extLst>
          </p:cNvPr>
          <p:cNvSpPr txBox="1">
            <a:spLocks/>
          </p:cNvSpPr>
          <p:nvPr/>
        </p:nvSpPr>
        <p:spPr>
          <a:xfrm>
            <a:off x="806249" y="431405"/>
            <a:ext cx="898577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lang="fr-FR" sz="3200" dirty="0">
                <a:solidFill>
                  <a:srgbClr val="90C226"/>
                </a:solidFill>
                <a:latin typeface="Trebuchet MS" panose="020B0603020202020204"/>
              </a:rPr>
              <a:t>Performances des </a:t>
            </a: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TDR disponibles</a:t>
            </a:r>
          </a:p>
        </p:txBody>
      </p:sp>
      <p:sp>
        <p:nvSpPr>
          <p:cNvPr id="24" name="Rectangle 23">
            <a:extLst>
              <a:ext uri="{FF2B5EF4-FFF2-40B4-BE49-F238E27FC236}">
                <a16:creationId xmlns:a16="http://schemas.microsoft.com/office/drawing/2014/main" id="{40225F97-C055-6547-9B65-52C3C93866F0}"/>
              </a:ext>
            </a:extLst>
          </p:cNvPr>
          <p:cNvSpPr/>
          <p:nvPr/>
        </p:nvSpPr>
        <p:spPr>
          <a:xfrm>
            <a:off x="1295739" y="5757837"/>
            <a:ext cx="9819861" cy="9866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
            </a:pPr>
            <a:r>
              <a:rPr lang="fr-FR" sz="1600" dirty="0"/>
              <a:t>La spécificité de ces tests est excellente </a:t>
            </a:r>
            <a:r>
              <a:rPr lang="fr-FR" sz="1600" dirty="0">
                <a:sym typeface="Wingdings" pitchFamily="2" charset="2"/>
              </a:rPr>
              <a:t> </a:t>
            </a:r>
            <a:r>
              <a:rPr lang="fr-FR" sz="1600" dirty="0">
                <a:solidFill>
                  <a:srgbClr val="FF0000"/>
                </a:solidFill>
                <a:sym typeface="Wingdings" pitchFamily="2" charset="2"/>
              </a:rPr>
              <a:t>médicalement inutile de contrôler les tests +</a:t>
            </a:r>
          </a:p>
          <a:p>
            <a:pPr marL="285750" indent="-285750">
              <a:buFont typeface="Wingdings" pitchFamily="2" charset="2"/>
              <a:buChar char="§"/>
            </a:pPr>
            <a:r>
              <a:rPr lang="fr-FR" sz="1600" dirty="0"/>
              <a:t>La sensibilité des TDR est </a:t>
            </a:r>
          </a:p>
          <a:p>
            <a:pPr lvl="1"/>
            <a:r>
              <a:rPr lang="fr-FR" sz="1400" dirty="0"/>
              <a:t>- Certainement sous estimée car elle a été étudiée sur des restes de PCR congelés (dilution du prélèvement +++)</a:t>
            </a:r>
          </a:p>
          <a:p>
            <a:pPr lvl="1"/>
            <a:r>
              <a:rPr lang="fr-FR" sz="1400" dirty="0"/>
              <a:t>- BONNE pour les charges virales élevées </a:t>
            </a:r>
            <a:r>
              <a:rPr lang="fr-FR" sz="1400" dirty="0">
                <a:sym typeface="Wingdings" pitchFamily="2" charset="2"/>
              </a:rPr>
              <a:t> </a:t>
            </a:r>
            <a:r>
              <a:rPr lang="fr-FR" sz="1400" dirty="0">
                <a:solidFill>
                  <a:srgbClr val="FF0000"/>
                </a:solidFill>
                <a:sym typeface="Wingdings" pitchFamily="2" charset="2"/>
              </a:rPr>
              <a:t>REPERAGE  DES PATIENTS CONTAGIEUX</a:t>
            </a:r>
            <a:endParaRPr lang="fr-FR" sz="1400" dirty="0">
              <a:solidFill>
                <a:srgbClr val="FF0000"/>
              </a:solidFill>
            </a:endParaRPr>
          </a:p>
        </p:txBody>
      </p:sp>
    </p:spTree>
    <p:extLst>
      <p:ext uri="{BB962C8B-B14F-4D97-AF65-F5344CB8AC3E}">
        <p14:creationId xmlns:p14="http://schemas.microsoft.com/office/powerpoint/2010/main" val="1914556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5" y="578944"/>
            <a:ext cx="10888077" cy="523220"/>
          </a:xfrm>
          <a:prstGeom prst="rect">
            <a:avLst/>
          </a:prstGeom>
          <a:noFill/>
        </p:spPr>
        <p:txBody>
          <a:bodyPr wrap="square" rtlCol="0">
            <a:spAutoFit/>
          </a:bodyPr>
          <a:lstStyle/>
          <a:p>
            <a:r>
              <a:rPr lang="fr-FR" sz="2800" dirty="0">
                <a:solidFill>
                  <a:schemeClr val="accent1"/>
                </a:solidFill>
              </a:rPr>
              <a:t>Avantages et Inconvénients comparés </a:t>
            </a:r>
            <a:r>
              <a:rPr lang="fr-FR" sz="2800" dirty="0" err="1">
                <a:solidFill>
                  <a:schemeClr val="accent1"/>
                </a:solidFill>
              </a:rPr>
              <a:t>PCRs</a:t>
            </a:r>
            <a:r>
              <a:rPr lang="fr-FR" sz="2800" dirty="0">
                <a:solidFill>
                  <a:schemeClr val="accent1"/>
                </a:solidFill>
              </a:rPr>
              <a:t> vs Tests Antigéniques</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879416" y="1729841"/>
            <a:ext cx="5218043" cy="4039584"/>
          </a:xfrm>
          <a:prstGeom prst="rect">
            <a:avLst/>
          </a:prstGeom>
          <a:ln>
            <a:solidFill>
              <a:schemeClr val="tx1">
                <a:lumMod val="65000"/>
                <a:lumOff val="35000"/>
              </a:schemeClr>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lvl="0" indent="0" algn="ctr">
              <a:buNone/>
            </a:pPr>
            <a:r>
              <a:rPr lang="fr-FR" dirty="0"/>
              <a:t>Jusqu’à présent, le diagnostic repose sur la </a:t>
            </a:r>
            <a:r>
              <a:rPr lang="fr-FR" b="1" dirty="0"/>
              <a:t>PCR</a:t>
            </a:r>
            <a:r>
              <a:rPr lang="fr-FR" dirty="0"/>
              <a:t> qui présente de nombreux inconvénients:</a:t>
            </a:r>
          </a:p>
          <a:p>
            <a:pPr lvl="1"/>
            <a:r>
              <a:rPr lang="fr-FR" dirty="0"/>
              <a:t>Coût &gt; 50€/test</a:t>
            </a:r>
          </a:p>
          <a:p>
            <a:pPr lvl="1"/>
            <a:r>
              <a:rPr lang="fr-FR" dirty="0"/>
              <a:t>Équipement </a:t>
            </a:r>
            <a:r>
              <a:rPr lang="fr-FR" dirty="0">
                <a:sym typeface="Wingdings" pitchFamily="2" charset="2"/>
              </a:rPr>
              <a:t> </a:t>
            </a:r>
            <a:r>
              <a:rPr lang="fr-FR" dirty="0"/>
              <a:t>laboratoire </a:t>
            </a:r>
            <a:r>
              <a:rPr lang="fr-FR" dirty="0">
                <a:sym typeface="Wingdings" pitchFamily="2" charset="2"/>
              </a:rPr>
              <a:t></a:t>
            </a:r>
            <a:r>
              <a:rPr lang="fr-FR" dirty="0"/>
              <a:t>transport</a:t>
            </a:r>
          </a:p>
          <a:p>
            <a:pPr lvl="1"/>
            <a:r>
              <a:rPr lang="fr-FR" dirty="0"/>
              <a:t>Caractère désagréable du prélèvement</a:t>
            </a:r>
          </a:p>
          <a:p>
            <a:pPr lvl="1"/>
            <a:r>
              <a:rPr lang="fr-FR" dirty="0"/>
              <a:t>Surtout, le délai en jours voire en semaines</a:t>
            </a:r>
          </a:p>
          <a:p>
            <a:pPr lvl="1"/>
            <a:r>
              <a:rPr lang="fr-FR" dirty="0"/>
              <a:t>Durée de positivité &gt;&gt;&gt; Durée de contagiosité </a:t>
            </a:r>
            <a:r>
              <a:rPr lang="fr-FR" dirty="0">
                <a:sym typeface="Wingdings" pitchFamily="2" charset="2"/>
              </a:rPr>
              <a:t></a:t>
            </a:r>
            <a:r>
              <a:rPr lang="fr-FR" dirty="0"/>
              <a:t> quarantaines inutiles.</a:t>
            </a:r>
          </a:p>
          <a:p>
            <a:pPr lvl="1"/>
            <a:r>
              <a:rPr lang="fr-FR" dirty="0"/>
              <a:t>On estime qu’au mieux, seulement 1/5 à 1/10 des cas dans une population </a:t>
            </a:r>
          </a:p>
          <a:p>
            <a:endParaRPr lang="fr-FR" sz="2800" b="1" dirty="0"/>
          </a:p>
          <a:p>
            <a:endParaRPr lang="fr-FR" sz="2800" b="1" dirty="0"/>
          </a:p>
          <a:p>
            <a:endParaRPr lang="fr-FR" sz="2800" b="1" dirty="0"/>
          </a:p>
          <a:p>
            <a:pPr marL="457200" lvl="1" indent="0">
              <a:buNone/>
            </a:pPr>
            <a:endParaRPr lang="fr-FR" sz="1700" b="1" dirty="0"/>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Espace réservé du contenu 8">
            <a:extLst>
              <a:ext uri="{FF2B5EF4-FFF2-40B4-BE49-F238E27FC236}">
                <a16:creationId xmlns:a16="http://schemas.microsoft.com/office/drawing/2014/main" id="{3F573C0D-6A2D-9F4E-B5F7-ED40F4517AD8}"/>
              </a:ext>
            </a:extLst>
          </p:cNvPr>
          <p:cNvSpPr>
            <a:spLocks noGrp="1"/>
          </p:cNvSpPr>
          <p:nvPr/>
        </p:nvSpPr>
        <p:spPr>
          <a:xfrm>
            <a:off x="6510790" y="1745483"/>
            <a:ext cx="4878524" cy="4039584"/>
          </a:xfrm>
          <a:prstGeom prst="rect">
            <a:avLst/>
          </a:prstGeom>
          <a:ln>
            <a:solidFill>
              <a:schemeClr val="tx1">
                <a:lumMod val="65000"/>
                <a:lumOff val="35000"/>
              </a:schemeClr>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lvl="0" indent="0" algn="ctr">
              <a:buNone/>
            </a:pPr>
            <a:r>
              <a:rPr lang="fr-FR" dirty="0"/>
              <a:t>Des </a:t>
            </a:r>
            <a:r>
              <a:rPr lang="fr-FR" b="1" dirty="0"/>
              <a:t>TDR</a:t>
            </a:r>
            <a:r>
              <a:rPr lang="fr-FR" dirty="0"/>
              <a:t> moins sensibles que la PCR sont probablement plus intéressants</a:t>
            </a:r>
          </a:p>
          <a:p>
            <a:pPr lvl="1"/>
            <a:r>
              <a:rPr lang="fr-FR" dirty="0"/>
              <a:t>Très spécifiques</a:t>
            </a:r>
          </a:p>
          <a:p>
            <a:pPr lvl="1"/>
            <a:r>
              <a:rPr lang="fr-FR" dirty="0"/>
              <a:t>Suffisamment sensibles pour les charges virales élevées</a:t>
            </a:r>
          </a:p>
          <a:p>
            <a:pPr lvl="1"/>
            <a:r>
              <a:rPr lang="fr-FR" dirty="0"/>
              <a:t>Réponse en quelques minutes</a:t>
            </a:r>
          </a:p>
          <a:p>
            <a:pPr lvl="1"/>
            <a:r>
              <a:rPr lang="fr-FR" dirty="0"/>
              <a:t>Aucun équipement</a:t>
            </a:r>
          </a:p>
          <a:p>
            <a:pPr lvl="1"/>
            <a:r>
              <a:rPr lang="fr-FR" dirty="0"/>
              <a:t>Coût très faible (quelques € s’ils sont commandés en grand nombre)</a:t>
            </a:r>
          </a:p>
          <a:p>
            <a:pPr lvl="1"/>
            <a:r>
              <a:rPr lang="fr-FR" dirty="0"/>
              <a:t>Répéter les tests pour avoir une vision plus réaliste de la réalité </a:t>
            </a:r>
            <a:r>
              <a:rPr lang="fr-FR" dirty="0">
                <a:sym typeface="Wingdings" pitchFamily="2" charset="2"/>
              </a:rPr>
              <a:t> isolement</a:t>
            </a:r>
            <a:endParaRPr lang="fr-FR" dirty="0"/>
          </a:p>
          <a:p>
            <a:endParaRPr lang="fr-FR" sz="2800" b="1" dirty="0"/>
          </a:p>
          <a:p>
            <a:endParaRPr lang="fr-FR" sz="2800" b="1" dirty="0"/>
          </a:p>
          <a:p>
            <a:endParaRPr lang="fr-FR" sz="2800" b="1" dirty="0"/>
          </a:p>
          <a:p>
            <a:pPr marL="457200" lvl="1" indent="0">
              <a:buNone/>
            </a:pPr>
            <a:endParaRPr lang="fr-FR" sz="1700" b="1" dirty="0"/>
          </a:p>
        </p:txBody>
      </p:sp>
      <p:sp>
        <p:nvSpPr>
          <p:cNvPr id="16" name="Rectangle 15">
            <a:extLst>
              <a:ext uri="{FF2B5EF4-FFF2-40B4-BE49-F238E27FC236}">
                <a16:creationId xmlns:a16="http://schemas.microsoft.com/office/drawing/2014/main" id="{A8ACF933-2B4C-5748-ADE9-87308B7918B8}"/>
              </a:ext>
            </a:extLst>
          </p:cNvPr>
          <p:cNvSpPr/>
          <p:nvPr/>
        </p:nvSpPr>
        <p:spPr>
          <a:xfrm>
            <a:off x="2055813" y="636596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8" name="ZoneTexte 17">
            <a:extLst>
              <a:ext uri="{FF2B5EF4-FFF2-40B4-BE49-F238E27FC236}">
                <a16:creationId xmlns:a16="http://schemas.microsoft.com/office/drawing/2014/main" id="{41728B6B-164C-6841-B76C-325E4E5855F9}"/>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8939780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2021" y="503749"/>
            <a:ext cx="1739682" cy="964110"/>
          </a:xfrm>
          <a:prstGeom prst="rect">
            <a:avLst/>
          </a:prstGeom>
        </p:spPr>
      </p:pic>
      <p:sp>
        <p:nvSpPr>
          <p:cNvPr id="7" name="Rectangle 6">
            <a:extLst>
              <a:ext uri="{FF2B5EF4-FFF2-40B4-BE49-F238E27FC236}">
                <a16:creationId xmlns:a16="http://schemas.microsoft.com/office/drawing/2014/main" id="{B5B117EE-1247-A644-85B3-0A505E4B580F}"/>
              </a:ext>
            </a:extLst>
          </p:cNvPr>
          <p:cNvSpPr/>
          <p:nvPr/>
        </p:nvSpPr>
        <p:spPr>
          <a:xfrm>
            <a:off x="3412211" y="1329757"/>
            <a:ext cx="4201885" cy="607888"/>
          </a:xfrm>
          <a:prstGeom prst="rect">
            <a:avLst/>
          </a:prstGeom>
          <a:solidFill>
            <a:srgbClr val="FFB527"/>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white"/>
                </a:solidFill>
                <a:effectLst/>
                <a:uLnTx/>
                <a:uFillTx/>
                <a:latin typeface="Trebuchet MS" panose="020B0603020202020204"/>
                <a:ea typeface="+mn-ea"/>
                <a:cs typeface="+mn-cs"/>
              </a:rPr>
              <a:t>Suspicion de COVID</a:t>
            </a:r>
          </a:p>
        </p:txBody>
      </p:sp>
      <p:sp>
        <p:nvSpPr>
          <p:cNvPr id="9" name="Ellipse 8">
            <a:extLst>
              <a:ext uri="{FF2B5EF4-FFF2-40B4-BE49-F238E27FC236}">
                <a16:creationId xmlns:a16="http://schemas.microsoft.com/office/drawing/2014/main" id="{3AE06517-DCA3-434B-A596-1563D954D426}"/>
              </a:ext>
            </a:extLst>
          </p:cNvPr>
          <p:cNvSpPr/>
          <p:nvPr/>
        </p:nvSpPr>
        <p:spPr>
          <a:xfrm>
            <a:off x="4763202" y="2511209"/>
            <a:ext cx="1099595" cy="787078"/>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TDR</a:t>
            </a:r>
          </a:p>
        </p:txBody>
      </p:sp>
      <p:sp>
        <p:nvSpPr>
          <p:cNvPr id="27" name="Rectangle 26">
            <a:extLst>
              <a:ext uri="{FF2B5EF4-FFF2-40B4-BE49-F238E27FC236}">
                <a16:creationId xmlns:a16="http://schemas.microsoft.com/office/drawing/2014/main" id="{D080E351-A78B-0F48-B5CC-2136A086E1DD}"/>
              </a:ext>
            </a:extLst>
          </p:cNvPr>
          <p:cNvSpPr/>
          <p:nvPr/>
        </p:nvSpPr>
        <p:spPr>
          <a:xfrm>
            <a:off x="3554289" y="3832440"/>
            <a:ext cx="572189" cy="33868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Trebuchet MS" panose="020B0603020202020204"/>
                <a:ea typeface="+mn-ea"/>
                <a:cs typeface="+mn-cs"/>
              </a:rPr>
              <a:t>+</a:t>
            </a:r>
          </a:p>
        </p:txBody>
      </p:sp>
      <p:sp>
        <p:nvSpPr>
          <p:cNvPr id="28" name="Rectangle 27">
            <a:extLst>
              <a:ext uri="{FF2B5EF4-FFF2-40B4-BE49-F238E27FC236}">
                <a16:creationId xmlns:a16="http://schemas.microsoft.com/office/drawing/2014/main" id="{8AFE7376-FD01-C246-AC86-901817443932}"/>
              </a:ext>
            </a:extLst>
          </p:cNvPr>
          <p:cNvSpPr/>
          <p:nvPr/>
        </p:nvSpPr>
        <p:spPr>
          <a:xfrm>
            <a:off x="6587916" y="3592988"/>
            <a:ext cx="572400" cy="33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Trebuchet MS" panose="020B0603020202020204"/>
                <a:ea typeface="+mn-ea"/>
                <a:cs typeface="+mn-cs"/>
              </a:rPr>
              <a:t>-</a:t>
            </a:r>
          </a:p>
        </p:txBody>
      </p:sp>
      <p:sp>
        <p:nvSpPr>
          <p:cNvPr id="30" name="Rectangle 29">
            <a:extLst>
              <a:ext uri="{FF2B5EF4-FFF2-40B4-BE49-F238E27FC236}">
                <a16:creationId xmlns:a16="http://schemas.microsoft.com/office/drawing/2014/main" id="{0DF577E4-D74E-C240-92E6-4E0C0C462FEE}"/>
              </a:ext>
            </a:extLst>
          </p:cNvPr>
          <p:cNvSpPr/>
          <p:nvPr/>
        </p:nvSpPr>
        <p:spPr>
          <a:xfrm>
            <a:off x="1354873" y="5493878"/>
            <a:ext cx="4041255" cy="852123"/>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Déclenchement du traçage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et de l’isolement</a:t>
            </a:r>
          </a:p>
        </p:txBody>
      </p:sp>
      <p:sp>
        <p:nvSpPr>
          <p:cNvPr id="41" name="Rectangle 40">
            <a:extLst>
              <a:ext uri="{FF2B5EF4-FFF2-40B4-BE49-F238E27FC236}">
                <a16:creationId xmlns:a16="http://schemas.microsoft.com/office/drawing/2014/main" id="{BA571EC2-A88D-A044-A4DD-1EFAD7D43ACC}"/>
              </a:ext>
            </a:extLst>
          </p:cNvPr>
          <p:cNvSpPr/>
          <p:nvPr/>
        </p:nvSpPr>
        <p:spPr>
          <a:xfrm>
            <a:off x="5757658" y="4678816"/>
            <a:ext cx="2232814" cy="1277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Patient à faible risque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(pas de nombreux contacts, pas de facteurs de risque de COVID grave)</a:t>
            </a:r>
          </a:p>
        </p:txBody>
      </p:sp>
      <p:sp>
        <p:nvSpPr>
          <p:cNvPr id="42" name="Rectangle 41">
            <a:extLst>
              <a:ext uri="{FF2B5EF4-FFF2-40B4-BE49-F238E27FC236}">
                <a16:creationId xmlns:a16="http://schemas.microsoft.com/office/drawing/2014/main" id="{0C006C7B-5070-F54D-8CB9-0A76AE0F7B75}"/>
              </a:ext>
            </a:extLst>
          </p:cNvPr>
          <p:cNvSpPr/>
          <p:nvPr/>
        </p:nvSpPr>
        <p:spPr>
          <a:xfrm>
            <a:off x="9497568" y="4758221"/>
            <a:ext cx="919691" cy="538480"/>
          </a:xfrm>
          <a:prstGeom prst="rect">
            <a:avLst/>
          </a:prstGeom>
          <a:solidFill>
            <a:srgbClr val="FFB527"/>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Risque fort</a:t>
            </a:r>
          </a:p>
        </p:txBody>
      </p:sp>
      <p:sp>
        <p:nvSpPr>
          <p:cNvPr id="44" name="Ellipse 43">
            <a:extLst>
              <a:ext uri="{FF2B5EF4-FFF2-40B4-BE49-F238E27FC236}">
                <a16:creationId xmlns:a16="http://schemas.microsoft.com/office/drawing/2014/main" id="{0BEBFBA2-0547-F344-B0E5-1687B16EC675}"/>
              </a:ext>
            </a:extLst>
          </p:cNvPr>
          <p:cNvSpPr/>
          <p:nvPr/>
        </p:nvSpPr>
        <p:spPr>
          <a:xfrm>
            <a:off x="9378199" y="5919939"/>
            <a:ext cx="1257300" cy="544197"/>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PCR</a:t>
            </a:r>
          </a:p>
        </p:txBody>
      </p:sp>
      <p:sp>
        <p:nvSpPr>
          <p:cNvPr id="45" name="Flèche vers le bas 44">
            <a:extLst>
              <a:ext uri="{FF2B5EF4-FFF2-40B4-BE49-F238E27FC236}">
                <a16:creationId xmlns:a16="http://schemas.microsoft.com/office/drawing/2014/main" id="{93CF4456-4569-184C-BB43-2AFF26F3C8F8}"/>
              </a:ext>
            </a:extLst>
          </p:cNvPr>
          <p:cNvSpPr/>
          <p:nvPr/>
        </p:nvSpPr>
        <p:spPr>
          <a:xfrm>
            <a:off x="5175271" y="1981664"/>
            <a:ext cx="245648" cy="473460"/>
          </a:xfrm>
          <a:prstGeom prst="down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3" name="Flèche vers le bas 52">
            <a:extLst>
              <a:ext uri="{FF2B5EF4-FFF2-40B4-BE49-F238E27FC236}">
                <a16:creationId xmlns:a16="http://schemas.microsoft.com/office/drawing/2014/main" id="{4012A501-0E6D-594A-B014-D26B659DBA98}"/>
              </a:ext>
            </a:extLst>
          </p:cNvPr>
          <p:cNvSpPr/>
          <p:nvPr/>
        </p:nvSpPr>
        <p:spPr>
          <a:xfrm rot="2310476">
            <a:off x="3157742" y="4115067"/>
            <a:ext cx="237824" cy="1371421"/>
          </a:xfrm>
          <a:prstGeom prst="down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4" name="Flèche vers le bas 53">
            <a:extLst>
              <a:ext uri="{FF2B5EF4-FFF2-40B4-BE49-F238E27FC236}">
                <a16:creationId xmlns:a16="http://schemas.microsoft.com/office/drawing/2014/main" id="{607B3F69-DF42-8441-8877-0121DF7034DD}"/>
              </a:ext>
            </a:extLst>
          </p:cNvPr>
          <p:cNvSpPr/>
          <p:nvPr/>
        </p:nvSpPr>
        <p:spPr>
          <a:xfrm rot="2855320">
            <a:off x="4303422" y="2992267"/>
            <a:ext cx="303272" cy="922740"/>
          </a:xfrm>
          <a:prstGeom prst="down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5" name="Flèche vers le bas 54">
            <a:extLst>
              <a:ext uri="{FF2B5EF4-FFF2-40B4-BE49-F238E27FC236}">
                <a16:creationId xmlns:a16="http://schemas.microsoft.com/office/drawing/2014/main" id="{5F795A57-B0C1-0541-A92F-DF6359C166B8}"/>
              </a:ext>
            </a:extLst>
          </p:cNvPr>
          <p:cNvSpPr/>
          <p:nvPr/>
        </p:nvSpPr>
        <p:spPr>
          <a:xfrm rot="18737934">
            <a:off x="5985984" y="3018341"/>
            <a:ext cx="303272" cy="9732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6" name="Flèche vers le bas 55">
            <a:extLst>
              <a:ext uri="{FF2B5EF4-FFF2-40B4-BE49-F238E27FC236}">
                <a16:creationId xmlns:a16="http://schemas.microsoft.com/office/drawing/2014/main" id="{F2E366A9-C524-3B44-85AC-BFF14D17B2E6}"/>
              </a:ext>
            </a:extLst>
          </p:cNvPr>
          <p:cNvSpPr/>
          <p:nvPr/>
        </p:nvSpPr>
        <p:spPr>
          <a:xfrm>
            <a:off x="6795756" y="3970553"/>
            <a:ext cx="156719" cy="6690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7" name="Flèche vers le bas 56">
            <a:extLst>
              <a:ext uri="{FF2B5EF4-FFF2-40B4-BE49-F238E27FC236}">
                <a16:creationId xmlns:a16="http://schemas.microsoft.com/office/drawing/2014/main" id="{18EBA096-2EB5-7F42-B2D3-C5A651596BF9}"/>
              </a:ext>
            </a:extLst>
          </p:cNvPr>
          <p:cNvSpPr/>
          <p:nvPr/>
        </p:nvSpPr>
        <p:spPr>
          <a:xfrm rot="17509140" flipH="1">
            <a:off x="8238402" y="3181151"/>
            <a:ext cx="186435" cy="2437197"/>
          </a:xfrm>
          <a:prstGeom prst="downArrow">
            <a:avLst/>
          </a:prstGeom>
          <a:solidFill>
            <a:srgbClr val="FFB527"/>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8" name="Flèche vers le bas 57">
            <a:extLst>
              <a:ext uri="{FF2B5EF4-FFF2-40B4-BE49-F238E27FC236}">
                <a16:creationId xmlns:a16="http://schemas.microsoft.com/office/drawing/2014/main" id="{7C3EE902-1DEF-3D4C-9667-9BB8FE199891}"/>
              </a:ext>
            </a:extLst>
          </p:cNvPr>
          <p:cNvSpPr/>
          <p:nvPr/>
        </p:nvSpPr>
        <p:spPr>
          <a:xfrm>
            <a:off x="9877724" y="5320339"/>
            <a:ext cx="156717" cy="457608"/>
          </a:xfrm>
          <a:prstGeom prst="down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9" name="Rectangle 58">
            <a:extLst>
              <a:ext uri="{FF2B5EF4-FFF2-40B4-BE49-F238E27FC236}">
                <a16:creationId xmlns:a16="http://schemas.microsoft.com/office/drawing/2014/main" id="{26D8E9A2-6441-DB46-9C2F-7542CE050D9F}"/>
              </a:ext>
            </a:extLst>
          </p:cNvPr>
          <p:cNvSpPr/>
          <p:nvPr/>
        </p:nvSpPr>
        <p:spPr>
          <a:xfrm>
            <a:off x="6122591" y="6337143"/>
            <a:ext cx="1539950" cy="4019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Surveillance</a:t>
            </a:r>
          </a:p>
        </p:txBody>
      </p:sp>
      <p:sp>
        <p:nvSpPr>
          <p:cNvPr id="60" name="Flèche vers le bas 59">
            <a:extLst>
              <a:ext uri="{FF2B5EF4-FFF2-40B4-BE49-F238E27FC236}">
                <a16:creationId xmlns:a16="http://schemas.microsoft.com/office/drawing/2014/main" id="{43481ED3-F1BA-0F44-96C3-53B869DDB1CE}"/>
              </a:ext>
            </a:extLst>
          </p:cNvPr>
          <p:cNvSpPr/>
          <p:nvPr/>
        </p:nvSpPr>
        <p:spPr>
          <a:xfrm flipH="1">
            <a:off x="6784590" y="5938338"/>
            <a:ext cx="156718" cy="396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32" name="Image 31" descr="Une image contenant dessin, signe, parapluie&#10;&#10;Description générée automatiquement">
            <a:extLst>
              <a:ext uri="{FF2B5EF4-FFF2-40B4-BE49-F238E27FC236}">
                <a16:creationId xmlns:a16="http://schemas.microsoft.com/office/drawing/2014/main" id="{247180B7-754A-684C-88CC-69B06E10E09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8205"/>
            <a:ext cx="1063331" cy="582462"/>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806249" y="431405"/>
            <a:ext cx="898577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Démarche de diagnostic si des TDR disponibles</a:t>
            </a:r>
          </a:p>
        </p:txBody>
      </p:sp>
      <p:sp>
        <p:nvSpPr>
          <p:cNvPr id="35" name="ZoneTexte 34">
            <a:extLst>
              <a:ext uri="{FF2B5EF4-FFF2-40B4-BE49-F238E27FC236}">
                <a16:creationId xmlns:a16="http://schemas.microsoft.com/office/drawing/2014/main" id="{561F94DD-3A2F-A646-8145-9418D51E4DF5}"/>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1119409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988907" y="467229"/>
            <a:ext cx="8596668" cy="1320800"/>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lang="fr-FR" sz="3200" dirty="0">
                <a:solidFill>
                  <a:srgbClr val="90C226"/>
                </a:solidFill>
                <a:latin typeface="Trebuchet MS" panose="020B0603020202020204"/>
              </a:rPr>
              <a:t>Ces </a:t>
            </a: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TDR, si les autorités de santé comprennent (</a:t>
            </a:r>
            <a:r>
              <a:rPr lang="fr-FR" sz="3200" dirty="0">
                <a:solidFill>
                  <a:srgbClr val="90C226"/>
                </a:solidFill>
                <a:latin typeface="Trebuchet MS" panose="020B0603020202020204"/>
              </a:rPr>
              <a:t>enfin !!!) leurs rôles, vont être un tournant dans la maladie</a:t>
            </a:r>
            <a:endPar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2021" y="503749"/>
            <a:ext cx="1739682" cy="964110"/>
          </a:xfrm>
          <a:prstGeom prst="rect">
            <a:avLst/>
          </a:prstGeom>
        </p:spPr>
      </p:pic>
      <p:sp>
        <p:nvSpPr>
          <p:cNvPr id="4" name="ZoneTexte 3">
            <a:extLst>
              <a:ext uri="{FF2B5EF4-FFF2-40B4-BE49-F238E27FC236}">
                <a16:creationId xmlns:a16="http://schemas.microsoft.com/office/drawing/2014/main" id="{CB7D5F5C-8149-F74A-8DC4-99A9A46AEADF}"/>
              </a:ext>
            </a:extLst>
          </p:cNvPr>
          <p:cNvSpPr txBox="1"/>
          <p:nvPr/>
        </p:nvSpPr>
        <p:spPr>
          <a:xfrm>
            <a:off x="306593" y="1963184"/>
            <a:ext cx="11340496" cy="4555093"/>
          </a:xfrm>
          <a:prstGeom prst="rect">
            <a:avLst/>
          </a:prstGeom>
          <a:noFill/>
        </p:spPr>
        <p:txBody>
          <a:bodyPr wrap="square" rtlCol="0">
            <a:spAutoFit/>
          </a:bodyPr>
          <a:lstStyle/>
          <a:p>
            <a:pPr marL="800100" lvl="1" indent="-342900" defTabSz="457200">
              <a:spcAft>
                <a:spcPts val="1200"/>
              </a:spcAft>
              <a:buClr>
                <a:srgbClr val="90C226"/>
              </a:buClr>
              <a:buFont typeface="Wingdings" pitchFamily="2" charset="2"/>
              <a:buChar char="§"/>
              <a:defRPr/>
            </a:pPr>
            <a:r>
              <a:rPr lang="fr-FR" sz="2000" b="1" dirty="0">
                <a:solidFill>
                  <a:schemeClr val="tx1">
                    <a:lumMod val="75000"/>
                    <a:lumOff val="25000"/>
                  </a:schemeClr>
                </a:solidFill>
              </a:rPr>
              <a:t>Positif</a:t>
            </a:r>
            <a:r>
              <a:rPr lang="fr-FR" sz="2000" dirty="0">
                <a:solidFill>
                  <a:schemeClr val="tx1">
                    <a:lumMod val="75000"/>
                    <a:lumOff val="25000"/>
                  </a:schemeClr>
                </a:solidFill>
              </a:rPr>
              <a:t> : ils permettent un diagnostic rapide des patients infectés et d’installer très rapidement et très fermement les mesures d’isolement ainsi que le dépistage précoce des contacts</a:t>
            </a:r>
          </a:p>
          <a:p>
            <a:pPr marL="800100" lvl="1" indent="-342900" defTabSz="457200">
              <a:spcAft>
                <a:spcPts val="1200"/>
              </a:spcAft>
              <a:buClr>
                <a:srgbClr val="90C226"/>
              </a:buClr>
              <a:buFont typeface="Wingdings" pitchFamily="2" charset="2"/>
              <a:buChar char="§"/>
              <a:defRPr/>
            </a:pPr>
            <a:r>
              <a:rPr lang="fr-FR" sz="2000" b="1" dirty="0">
                <a:solidFill>
                  <a:schemeClr val="tx1">
                    <a:lumMod val="75000"/>
                    <a:lumOff val="25000"/>
                  </a:schemeClr>
                </a:solidFill>
              </a:rPr>
              <a:t>Négatif : </a:t>
            </a:r>
            <a:r>
              <a:rPr lang="fr-FR" sz="2000" dirty="0">
                <a:solidFill>
                  <a:schemeClr val="tx1">
                    <a:lumMod val="75000"/>
                    <a:lumOff val="25000"/>
                  </a:schemeClr>
                </a:solidFill>
              </a:rPr>
              <a:t>ils éviteront des isolements inutiles, car les patients  les plus contagieux seront dépistés précocement</a:t>
            </a:r>
          </a:p>
          <a:p>
            <a:pPr marL="800100" lvl="1" indent="-342900" defTabSz="457200">
              <a:buClr>
                <a:srgbClr val="90C226"/>
              </a:buClr>
              <a:buFont typeface="Wingdings" pitchFamily="2" charset="2"/>
              <a:buChar char="§"/>
              <a:defRPr/>
            </a:pPr>
            <a:r>
              <a:rPr lang="fr-FR" sz="2000" dirty="0">
                <a:solidFill>
                  <a:schemeClr val="tx1">
                    <a:lumMod val="75000"/>
                    <a:lumOff val="25000"/>
                  </a:schemeClr>
                </a:solidFill>
              </a:rPr>
              <a:t>Ils pourraient s’avérer </a:t>
            </a:r>
            <a:r>
              <a:rPr lang="fr-FR" sz="2000" b="1" dirty="0">
                <a:solidFill>
                  <a:schemeClr val="tx1">
                    <a:lumMod val="75000"/>
                    <a:lumOff val="25000"/>
                  </a:schemeClr>
                </a:solidFill>
              </a:rPr>
              <a:t>utiles</a:t>
            </a:r>
            <a:r>
              <a:rPr lang="fr-FR" sz="2000" dirty="0">
                <a:solidFill>
                  <a:schemeClr val="tx1">
                    <a:lumMod val="75000"/>
                    <a:lumOff val="25000"/>
                  </a:schemeClr>
                </a:solidFill>
              </a:rPr>
              <a:t> pour dépister les sujets (les plus) contagieux </a:t>
            </a:r>
            <a:r>
              <a:rPr lang="fr-FR" sz="2000" b="1" dirty="0">
                <a:solidFill>
                  <a:schemeClr val="tx1">
                    <a:lumMod val="75000"/>
                    <a:lumOff val="25000"/>
                  </a:schemeClr>
                </a:solidFill>
              </a:rPr>
              <a:t>avant des  réunions</a:t>
            </a:r>
            <a:r>
              <a:rPr lang="fr-FR" sz="2000" dirty="0">
                <a:solidFill>
                  <a:schemeClr val="tx1">
                    <a:lumMod val="75000"/>
                    <a:lumOff val="25000"/>
                  </a:schemeClr>
                </a:solidFill>
              </a:rPr>
              <a:t> comportant plusieurs personnes</a:t>
            </a:r>
          </a:p>
          <a:p>
            <a:pPr marL="1257300" lvl="2" indent="-342900" defTabSz="457200">
              <a:buClr>
                <a:srgbClr val="90C226"/>
              </a:buClr>
              <a:buFont typeface="Wingdings" pitchFamily="2" charset="2"/>
              <a:buChar char="§"/>
              <a:defRPr/>
            </a:pPr>
            <a:r>
              <a:rPr lang="fr-FR" sz="2000" dirty="0">
                <a:solidFill>
                  <a:schemeClr val="tx1">
                    <a:lumMod val="75000"/>
                    <a:lumOff val="25000"/>
                  </a:schemeClr>
                </a:solidFill>
              </a:rPr>
              <a:t>Cérémonies religieuses</a:t>
            </a:r>
          </a:p>
          <a:p>
            <a:pPr marL="1257300" lvl="2" indent="-342900" defTabSz="457200">
              <a:buClr>
                <a:srgbClr val="90C226"/>
              </a:buClr>
              <a:buFont typeface="Wingdings" pitchFamily="2" charset="2"/>
              <a:buChar char="§"/>
              <a:defRPr/>
            </a:pPr>
            <a:r>
              <a:rPr lang="fr-FR" sz="2000" dirty="0">
                <a:solidFill>
                  <a:schemeClr val="tx1">
                    <a:lumMod val="75000"/>
                    <a:lumOff val="25000"/>
                  </a:schemeClr>
                </a:solidFill>
              </a:rPr>
              <a:t>Fêtes</a:t>
            </a:r>
          </a:p>
          <a:p>
            <a:pPr marL="1257300" lvl="2" indent="-342900" defTabSz="457200">
              <a:spcAft>
                <a:spcPts val="1200"/>
              </a:spcAft>
              <a:buClr>
                <a:srgbClr val="90C226"/>
              </a:buClr>
              <a:buFont typeface="Wingdings" pitchFamily="2" charset="2"/>
              <a:buChar char="§"/>
              <a:defRPr/>
            </a:pPr>
            <a:r>
              <a:rPr lang="fr-FR" sz="2000" dirty="0">
                <a:solidFill>
                  <a:schemeClr val="tx1">
                    <a:lumMod val="75000"/>
                    <a:lumOff val="25000"/>
                  </a:schemeClr>
                </a:solidFill>
              </a:rPr>
              <a:t>Réunions professionnelles….</a:t>
            </a:r>
          </a:p>
          <a:p>
            <a:pPr marL="800100" lvl="1" indent="-342900" defTabSz="457200">
              <a:buClr>
                <a:srgbClr val="90C226"/>
              </a:buClr>
              <a:buFont typeface="Wingdings" pitchFamily="2" charset="2"/>
              <a:buChar char="§"/>
              <a:defRPr/>
            </a:pPr>
            <a:r>
              <a:rPr lang="fr-FR" sz="2000" dirty="0">
                <a:solidFill>
                  <a:schemeClr val="tx1">
                    <a:lumMod val="75000"/>
                    <a:lumOff val="25000"/>
                  </a:schemeClr>
                </a:solidFill>
              </a:rPr>
              <a:t>Enfin, ils pourraient rapidement être envisagés comme </a:t>
            </a:r>
            <a:r>
              <a:rPr lang="fr-FR" sz="2000" b="1" dirty="0">
                <a:solidFill>
                  <a:schemeClr val="tx1">
                    <a:lumMod val="75000"/>
                    <a:lumOff val="25000"/>
                  </a:schemeClr>
                </a:solidFill>
              </a:rPr>
              <a:t>home-test réalisés (fréquemment) par les patients eux-mêmes</a:t>
            </a:r>
          </a:p>
          <a:p>
            <a:pPr marL="800100" lvl="1" indent="-342900" defTabSz="457200">
              <a:buClr>
                <a:srgbClr val="90C226"/>
              </a:buClr>
              <a:buFont typeface="Wingdings" pitchFamily="2" charset="2"/>
              <a:buChar char="§"/>
              <a:defRPr/>
            </a:pPr>
            <a:endParaRPr lang="fr-FR" sz="2000" dirty="0">
              <a:solidFill>
                <a:prstClr val="black">
                  <a:lumMod val="75000"/>
                  <a:lumOff val="25000"/>
                </a:prstClr>
              </a:solidFill>
            </a:endParaRPr>
          </a:p>
        </p:txBody>
      </p:sp>
      <p:pic>
        <p:nvPicPr>
          <p:cNvPr id="34" name="Image 33" descr="Une image contenant dessin, signe, parapluie&#10;&#10;Description générée automatiquement">
            <a:extLst>
              <a:ext uri="{FF2B5EF4-FFF2-40B4-BE49-F238E27FC236}">
                <a16:creationId xmlns:a16="http://schemas.microsoft.com/office/drawing/2014/main" id="{AE39C30A-64D3-2341-91AE-6B0A9428A9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0" name="ZoneTexte 19">
            <a:extLst>
              <a:ext uri="{FF2B5EF4-FFF2-40B4-BE49-F238E27FC236}">
                <a16:creationId xmlns:a16="http://schemas.microsoft.com/office/drawing/2014/main" id="{090A02C1-7C28-0E4D-9FC6-9E431297B5C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8760286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3" name="Image 2">
            <a:extLst>
              <a:ext uri="{FF2B5EF4-FFF2-40B4-BE49-F238E27FC236}">
                <a16:creationId xmlns:a16="http://schemas.microsoft.com/office/drawing/2014/main" id="{FBD5F8A7-439B-B141-95E7-03C0FEEFF1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18590" y="1949346"/>
            <a:ext cx="7496810" cy="4354656"/>
          </a:xfrm>
          <a:prstGeom prst="rect">
            <a:avLst/>
          </a:prstGeom>
        </p:spPr>
      </p:pic>
      <p:pic>
        <p:nvPicPr>
          <p:cNvPr id="13" name="Image 12" descr="Une image contenant texte&#10;&#10;Description générée automatiquement">
            <a:extLst>
              <a:ext uri="{FF2B5EF4-FFF2-40B4-BE49-F238E27FC236}">
                <a16:creationId xmlns:a16="http://schemas.microsoft.com/office/drawing/2014/main" id="{237FB0E4-E777-0644-9766-17CF79F825C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68525" y="624087"/>
            <a:ext cx="7698919" cy="1072223"/>
          </a:xfrm>
          <a:prstGeom prst="rect">
            <a:avLst/>
          </a:prstGeom>
          <a:ln>
            <a:solidFill>
              <a:schemeClr val="tx1">
                <a:lumMod val="75000"/>
                <a:lumOff val="25000"/>
              </a:schemeClr>
            </a:solidFill>
          </a:ln>
        </p:spPr>
      </p:pic>
      <p:sp>
        <p:nvSpPr>
          <p:cNvPr id="16" name="ZoneTexte 15">
            <a:extLst>
              <a:ext uri="{FF2B5EF4-FFF2-40B4-BE49-F238E27FC236}">
                <a16:creationId xmlns:a16="http://schemas.microsoft.com/office/drawing/2014/main" id="{9896C139-50BA-5747-8BAB-633530942FDC}"/>
              </a:ext>
            </a:extLst>
          </p:cNvPr>
          <p:cNvSpPr txBox="1"/>
          <p:nvPr/>
        </p:nvSpPr>
        <p:spPr>
          <a:xfrm>
            <a:off x="4340538" y="6430892"/>
            <a:ext cx="3326552"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J. Clin.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Microbiol</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doi:10.1128/JCM.01824-20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1249AC2F-8254-024E-ABB6-CA9B540CD2FC}"/>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5" name="Rectangle 14">
            <a:extLst>
              <a:ext uri="{FF2B5EF4-FFF2-40B4-BE49-F238E27FC236}">
                <a16:creationId xmlns:a16="http://schemas.microsoft.com/office/drawing/2014/main" id="{BE2F9DEE-D871-5341-9067-DEA55EE11F2B}"/>
              </a:ext>
            </a:extLst>
          </p:cNvPr>
          <p:cNvSpPr/>
          <p:nvPr/>
        </p:nvSpPr>
        <p:spPr>
          <a:xfrm>
            <a:off x="8915400" y="2621867"/>
            <a:ext cx="2958807" cy="19283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dirty="0"/>
              <a:t>Cette étude suggère qu’en cas d’auto-prélèvements  par les patients, la charge virale est plus élevée dans la salive que dans la partie antérieure du nez</a:t>
            </a:r>
            <a:endParaRPr lang="fr-FR" b="1" i="1" dirty="0"/>
          </a:p>
        </p:txBody>
      </p:sp>
    </p:spTree>
    <p:extLst>
      <p:ext uri="{BB962C8B-B14F-4D97-AF65-F5344CB8AC3E}">
        <p14:creationId xmlns:p14="http://schemas.microsoft.com/office/powerpoint/2010/main" val="3521376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6" name="ZoneTexte 15">
            <a:extLst>
              <a:ext uri="{FF2B5EF4-FFF2-40B4-BE49-F238E27FC236}">
                <a16:creationId xmlns:a16="http://schemas.microsoft.com/office/drawing/2014/main" id="{47FC752F-F214-7D4A-BA86-D61EE769106D}"/>
              </a:ext>
            </a:extLst>
          </p:cNvPr>
          <p:cNvSpPr txBox="1"/>
          <p:nvPr/>
        </p:nvSpPr>
        <p:spPr>
          <a:xfrm>
            <a:off x="1207746" y="578944"/>
            <a:ext cx="9874819" cy="1077218"/>
          </a:xfrm>
          <a:prstGeom prst="rect">
            <a:avLst/>
          </a:prstGeom>
          <a:noFill/>
        </p:spPr>
        <p:txBody>
          <a:bodyPr wrap="none" rtlCol="0">
            <a:spAutoFit/>
          </a:bodyPr>
          <a:lstStyle/>
          <a:p>
            <a:pPr lvl="0">
              <a:defRPr/>
            </a:pPr>
            <a:r>
              <a:rPr lang="fr-FR" sz="3200" dirty="0">
                <a:solidFill>
                  <a:srgbClr val="90C226"/>
                </a:solidFill>
              </a:rPr>
              <a:t>La pandémie COVID-19 a, à peu près tout changé… </a:t>
            </a:r>
          </a:p>
          <a:p>
            <a:pPr lvl="0">
              <a:defRPr/>
            </a:pPr>
            <a:r>
              <a:rPr lang="fr-FR" sz="3200" dirty="0">
                <a:solidFill>
                  <a:srgbClr val="90C226"/>
                </a:solidFill>
              </a:rPr>
              <a:t>et dans le monde entier</a:t>
            </a:r>
          </a:p>
        </p:txBody>
      </p:sp>
      <p:sp>
        <p:nvSpPr>
          <p:cNvPr id="18" name="Rectangle 17">
            <a:extLst>
              <a:ext uri="{FF2B5EF4-FFF2-40B4-BE49-F238E27FC236}">
                <a16:creationId xmlns:a16="http://schemas.microsoft.com/office/drawing/2014/main" id="{6133F7F4-1095-A948-A55F-CB6FB1EF9438}"/>
              </a:ext>
            </a:extLst>
          </p:cNvPr>
          <p:cNvSpPr/>
          <p:nvPr/>
        </p:nvSpPr>
        <p:spPr>
          <a:xfrm>
            <a:off x="677863" y="1853722"/>
            <a:ext cx="9165384" cy="4693593"/>
          </a:xfrm>
          <a:prstGeom prst="rect">
            <a:avLst/>
          </a:prstGeom>
        </p:spPr>
        <p:txBody>
          <a:bodyPr wrap="square">
            <a:spAutoFit/>
          </a:body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points positifs </a:t>
            </a:r>
          </a:p>
          <a:p>
            <a:pPr marL="80010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connaissances sur une maladie n’ont jamais évolué aussi rapidement</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Toutes les publications sont immédiates et en accès libre</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285750" marR="0" lvl="0"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points négatifs</a:t>
            </a:r>
            <a:endPar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285750" marR="0" lvl="0"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les articles, ni même les abstracts </a:t>
            </a:r>
            <a:r>
              <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ne sont plus lus </a:t>
            </a: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la majorité se contentent du titre et des conclusions</a:t>
            </a:r>
          </a:p>
          <a:p>
            <a:pPr marL="285750" marR="0" lvl="0"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lang="fr-FR" sz="1700" dirty="0">
                <a:solidFill>
                  <a:prstClr val="black">
                    <a:lumMod val="75000"/>
                    <a:lumOff val="25000"/>
                  </a:prstClr>
                </a:solidFill>
                <a:latin typeface="Trebuchet MS" panose="020B0603020202020204"/>
              </a:rPr>
              <a:t>Les résultats d</a:t>
            </a: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es nouvelles études sont affichés comme des </a:t>
            </a:r>
            <a:r>
              <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post-it sur un tableau</a:t>
            </a: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sans essayer de reconstituer le </a:t>
            </a:r>
            <a:r>
              <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puzzle des connaissances scientifiques</a:t>
            </a:r>
          </a:p>
          <a:p>
            <a:pPr marL="285750" marR="0" lvl="0"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santé n’a plus de prix pour le COVID</a:t>
            </a:r>
          </a:p>
          <a:p>
            <a:pPr marL="285750" marR="0" lvl="0"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On peut espérer que l’après-crise fera bouger notre société et nos pratiques médicales sclérosées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2" name="Image 21">
            <a:extLst>
              <a:ext uri="{FF2B5EF4-FFF2-40B4-BE49-F238E27FC236}">
                <a16:creationId xmlns:a16="http://schemas.microsoft.com/office/drawing/2014/main" id="{C4485849-9B6C-004C-BC33-BE91DBB414B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332392" y="2422516"/>
            <a:ext cx="1023068" cy="1298087"/>
          </a:xfrm>
          <a:prstGeom prst="rect">
            <a:avLst/>
          </a:prstGeom>
        </p:spPr>
      </p:pic>
      <p:pic>
        <p:nvPicPr>
          <p:cNvPr id="23" name="Image 22">
            <a:extLst>
              <a:ext uri="{FF2B5EF4-FFF2-40B4-BE49-F238E27FC236}">
                <a16:creationId xmlns:a16="http://schemas.microsoft.com/office/drawing/2014/main" id="{4FD2CCC7-A3B3-C64D-B94B-C1F63CEB18D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927148" y="4093672"/>
            <a:ext cx="1774454" cy="994476"/>
          </a:xfrm>
          <a:prstGeom prst="rect">
            <a:avLst/>
          </a:prstGeom>
        </p:spPr>
      </p:pic>
    </p:spTree>
    <p:extLst>
      <p:ext uri="{BB962C8B-B14F-4D97-AF65-F5344CB8AC3E}">
        <p14:creationId xmlns:p14="http://schemas.microsoft.com/office/powerpoint/2010/main" val="39631074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3" name="Image 2">
            <a:extLst>
              <a:ext uri="{FF2B5EF4-FFF2-40B4-BE49-F238E27FC236}">
                <a16:creationId xmlns:a16="http://schemas.microsoft.com/office/drawing/2014/main" id="{89DEC096-9F87-C546-A9E8-2CA904D9260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20237" y="1910936"/>
            <a:ext cx="2984566" cy="4581939"/>
          </a:xfrm>
          <a:prstGeom prst="rect">
            <a:avLst/>
          </a:prstGeom>
        </p:spPr>
      </p:pic>
      <p:pic>
        <p:nvPicPr>
          <p:cNvPr id="13" name="Image 12" descr="Une image contenant texte&#10;&#10;Description générée automatiquement">
            <a:extLst>
              <a:ext uri="{FF2B5EF4-FFF2-40B4-BE49-F238E27FC236}">
                <a16:creationId xmlns:a16="http://schemas.microsoft.com/office/drawing/2014/main" id="{6839F462-DD1A-7249-9E1C-3DD58BF013A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21074" y="30366"/>
            <a:ext cx="6655807" cy="1993758"/>
          </a:xfrm>
          <a:prstGeom prst="rect">
            <a:avLst/>
          </a:prstGeom>
        </p:spPr>
      </p:pic>
      <p:pic>
        <p:nvPicPr>
          <p:cNvPr id="22" name="Image 21" descr="Une image contenant table&#10;&#10;Description générée automatiquement">
            <a:extLst>
              <a:ext uri="{FF2B5EF4-FFF2-40B4-BE49-F238E27FC236}">
                <a16:creationId xmlns:a16="http://schemas.microsoft.com/office/drawing/2014/main" id="{8D748BCB-8536-4044-86E0-6EC617716FF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1074" y="2672356"/>
            <a:ext cx="7387430" cy="3342509"/>
          </a:xfrm>
          <a:prstGeom prst="rect">
            <a:avLst/>
          </a:prstGeom>
        </p:spPr>
      </p:pic>
      <p:sp>
        <p:nvSpPr>
          <p:cNvPr id="16" name="ZoneTexte 15">
            <a:extLst>
              <a:ext uri="{FF2B5EF4-FFF2-40B4-BE49-F238E27FC236}">
                <a16:creationId xmlns:a16="http://schemas.microsoft.com/office/drawing/2014/main" id="{51BC4193-82EF-ED4C-9A20-1AB7D5B09455}"/>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6889929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37777" y="108769"/>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541D9089-98E9-394D-8C3D-D471DBC628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5560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 name="ZoneTexte 12">
            <a:extLst>
              <a:ext uri="{FF2B5EF4-FFF2-40B4-BE49-F238E27FC236}">
                <a16:creationId xmlns:a16="http://schemas.microsoft.com/office/drawing/2014/main" id="{53D454D1-F328-D644-914E-664CAE5C2CCF}"/>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3" name="Image 2">
            <a:extLst>
              <a:ext uri="{FF2B5EF4-FFF2-40B4-BE49-F238E27FC236}">
                <a16:creationId xmlns:a16="http://schemas.microsoft.com/office/drawing/2014/main" id="{1AA9D739-ABF4-2A41-9230-DEB75E808D4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80357" y="1783733"/>
            <a:ext cx="8061986" cy="4269209"/>
          </a:xfrm>
          <a:prstGeom prst="rect">
            <a:avLst/>
          </a:prstGeom>
        </p:spPr>
      </p:pic>
      <p:pic>
        <p:nvPicPr>
          <p:cNvPr id="14" name="Image 13" descr="Une image contenant texte&#10;&#10;Description générée automatiquement">
            <a:extLst>
              <a:ext uri="{FF2B5EF4-FFF2-40B4-BE49-F238E27FC236}">
                <a16:creationId xmlns:a16="http://schemas.microsoft.com/office/drawing/2014/main" id="{30F1BB19-A845-5640-A8BE-434D9573CCD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35330" y="157614"/>
            <a:ext cx="7952041" cy="1311344"/>
          </a:xfrm>
          <a:prstGeom prst="rect">
            <a:avLst/>
          </a:prstGeom>
          <a:ln>
            <a:solidFill>
              <a:schemeClr val="tx1">
                <a:lumMod val="65000"/>
                <a:lumOff val="35000"/>
              </a:schemeClr>
            </a:solidFill>
          </a:ln>
        </p:spPr>
      </p:pic>
      <p:pic>
        <p:nvPicPr>
          <p:cNvPr id="17" name="Image 16">
            <a:extLst>
              <a:ext uri="{FF2B5EF4-FFF2-40B4-BE49-F238E27FC236}">
                <a16:creationId xmlns:a16="http://schemas.microsoft.com/office/drawing/2014/main" id="{DAA4529B-D42D-5A40-8B40-D6C075CE7B9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11273" y="6159903"/>
            <a:ext cx="4596664" cy="616494"/>
          </a:xfrm>
          <a:prstGeom prst="rect">
            <a:avLst/>
          </a:prstGeom>
        </p:spPr>
      </p:pic>
    </p:spTree>
    <p:extLst>
      <p:ext uri="{BB962C8B-B14F-4D97-AF65-F5344CB8AC3E}">
        <p14:creationId xmlns:p14="http://schemas.microsoft.com/office/powerpoint/2010/main" val="25479922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541D9089-98E9-394D-8C3D-D471DBC628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grpSp>
        <p:nvGrpSpPr>
          <p:cNvPr id="19" name="Groupe 18">
            <a:extLst>
              <a:ext uri="{FF2B5EF4-FFF2-40B4-BE49-F238E27FC236}">
                <a16:creationId xmlns:a16="http://schemas.microsoft.com/office/drawing/2014/main" id="{9E01EF06-BA23-9245-8BCD-14A97F6A9102}"/>
              </a:ext>
            </a:extLst>
          </p:cNvPr>
          <p:cNvGrpSpPr/>
          <p:nvPr/>
        </p:nvGrpSpPr>
        <p:grpSpPr>
          <a:xfrm>
            <a:off x="1151542" y="436417"/>
            <a:ext cx="1556516" cy="1366179"/>
            <a:chOff x="1151542" y="-271155"/>
            <a:chExt cx="1556516" cy="1366179"/>
          </a:xfrm>
        </p:grpSpPr>
        <p:sp>
          <p:nvSpPr>
            <p:cNvPr id="54" name="Éclair 53">
              <a:extLst>
                <a:ext uri="{FF2B5EF4-FFF2-40B4-BE49-F238E27FC236}">
                  <a16:creationId xmlns:a16="http://schemas.microsoft.com/office/drawing/2014/main" id="{333A008D-7B63-954D-AF1F-18536D51EF40}"/>
                </a:ext>
              </a:extLst>
            </p:cNvPr>
            <p:cNvSpPr/>
            <p:nvPr/>
          </p:nvSpPr>
          <p:spPr>
            <a:xfrm rot="3269787">
              <a:off x="1538326" y="213309"/>
              <a:ext cx="896112" cy="867318"/>
            </a:xfrm>
            <a:prstGeom prst="lightningBolt">
              <a:avLst/>
            </a:prstGeom>
            <a:solidFill>
              <a:srgbClr val="FF0000"/>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5" name="ZoneTexte 54">
              <a:extLst>
                <a:ext uri="{FF2B5EF4-FFF2-40B4-BE49-F238E27FC236}">
                  <a16:creationId xmlns:a16="http://schemas.microsoft.com/office/drawing/2014/main" id="{2B9BB865-F27D-A443-B99E-6FAC838425EB}"/>
                </a:ext>
              </a:extLst>
            </p:cNvPr>
            <p:cNvSpPr txBox="1"/>
            <p:nvPr/>
          </p:nvSpPr>
          <p:spPr>
            <a:xfrm>
              <a:off x="1151542" y="-271155"/>
              <a:ext cx="1556516" cy="307777"/>
            </a:xfrm>
            <a:prstGeom prst="rect">
              <a:avLst/>
            </a:prstGeom>
            <a:no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FF0000"/>
                  </a:solidFill>
                  <a:effectLst/>
                  <a:uLnTx/>
                  <a:uFillTx/>
                  <a:latin typeface="Trebuchet MS" panose="020B0603020202020204"/>
                  <a:ea typeface="+mn-ea"/>
                  <a:cs typeface="+mn-cs"/>
                </a:rPr>
                <a:t>CONTAMINATION</a:t>
              </a:r>
            </a:p>
          </p:txBody>
        </p:sp>
      </p:grpSp>
      <p:sp>
        <p:nvSpPr>
          <p:cNvPr id="91" name="ZoneTexte 90">
            <a:extLst>
              <a:ext uri="{FF2B5EF4-FFF2-40B4-BE49-F238E27FC236}">
                <a16:creationId xmlns:a16="http://schemas.microsoft.com/office/drawing/2014/main" id="{8988F681-BEAF-114A-85D5-2F39E7D4982C}"/>
              </a:ext>
            </a:extLst>
          </p:cNvPr>
          <p:cNvSpPr txBox="1"/>
          <p:nvPr/>
        </p:nvSpPr>
        <p:spPr>
          <a:xfrm>
            <a:off x="4659337" y="3486312"/>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2" name="ZoneTexte 91">
            <a:extLst>
              <a:ext uri="{FF2B5EF4-FFF2-40B4-BE49-F238E27FC236}">
                <a16:creationId xmlns:a16="http://schemas.microsoft.com/office/drawing/2014/main" id="{1250308B-F90E-1E46-B8A9-6AD3EFD937DF}"/>
              </a:ext>
            </a:extLst>
          </p:cNvPr>
          <p:cNvSpPr txBox="1"/>
          <p:nvPr/>
        </p:nvSpPr>
        <p:spPr>
          <a:xfrm>
            <a:off x="4811737" y="3638712"/>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3" name="ZoneTexte 92">
            <a:extLst>
              <a:ext uri="{FF2B5EF4-FFF2-40B4-BE49-F238E27FC236}">
                <a16:creationId xmlns:a16="http://schemas.microsoft.com/office/drawing/2014/main" id="{79680E4E-2F1A-5C40-AE03-297998C35169}"/>
              </a:ext>
            </a:extLst>
          </p:cNvPr>
          <p:cNvSpPr txBox="1"/>
          <p:nvPr/>
        </p:nvSpPr>
        <p:spPr>
          <a:xfrm>
            <a:off x="4937807" y="3572966"/>
            <a:ext cx="59984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4" name="ZoneTexte 93">
            <a:extLst>
              <a:ext uri="{FF2B5EF4-FFF2-40B4-BE49-F238E27FC236}">
                <a16:creationId xmlns:a16="http://schemas.microsoft.com/office/drawing/2014/main" id="{7A853B78-A2DE-6445-B464-37889A5422C2}"/>
              </a:ext>
            </a:extLst>
          </p:cNvPr>
          <p:cNvSpPr txBox="1"/>
          <p:nvPr/>
        </p:nvSpPr>
        <p:spPr>
          <a:xfrm>
            <a:off x="4992551" y="3649045"/>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5" name="ZoneTexte 94">
            <a:extLst>
              <a:ext uri="{FF2B5EF4-FFF2-40B4-BE49-F238E27FC236}">
                <a16:creationId xmlns:a16="http://schemas.microsoft.com/office/drawing/2014/main" id="{B0719A07-9F02-CE4D-B5E9-116742BFEE9C}"/>
              </a:ext>
            </a:extLst>
          </p:cNvPr>
          <p:cNvSpPr txBox="1"/>
          <p:nvPr/>
        </p:nvSpPr>
        <p:spPr>
          <a:xfrm>
            <a:off x="4649002" y="3630965"/>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6" name="ZoneTexte 95">
            <a:extLst>
              <a:ext uri="{FF2B5EF4-FFF2-40B4-BE49-F238E27FC236}">
                <a16:creationId xmlns:a16="http://schemas.microsoft.com/office/drawing/2014/main" id="{61A48ACB-5EA4-8946-A9BA-9AFA01EB747C}"/>
              </a:ext>
            </a:extLst>
          </p:cNvPr>
          <p:cNvSpPr txBox="1"/>
          <p:nvPr/>
        </p:nvSpPr>
        <p:spPr>
          <a:xfrm>
            <a:off x="4896900" y="3506146"/>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7" name="ZoneTexte 96">
            <a:extLst>
              <a:ext uri="{FF2B5EF4-FFF2-40B4-BE49-F238E27FC236}">
                <a16:creationId xmlns:a16="http://schemas.microsoft.com/office/drawing/2014/main" id="{0572FB28-1CD4-0D48-B79B-108D5D88A591}"/>
              </a:ext>
            </a:extLst>
          </p:cNvPr>
          <p:cNvSpPr txBox="1"/>
          <p:nvPr/>
        </p:nvSpPr>
        <p:spPr>
          <a:xfrm>
            <a:off x="4784847" y="3501810"/>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8" name="ZoneTexte 97">
            <a:extLst>
              <a:ext uri="{FF2B5EF4-FFF2-40B4-BE49-F238E27FC236}">
                <a16:creationId xmlns:a16="http://schemas.microsoft.com/office/drawing/2014/main" id="{09365956-A32E-264D-8A9F-D9411EC94583}"/>
              </a:ext>
            </a:extLst>
          </p:cNvPr>
          <p:cNvSpPr txBox="1"/>
          <p:nvPr/>
        </p:nvSpPr>
        <p:spPr>
          <a:xfrm>
            <a:off x="5043504" y="3469004"/>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5" name="ZoneTexte 104">
            <a:extLst>
              <a:ext uri="{FF2B5EF4-FFF2-40B4-BE49-F238E27FC236}">
                <a16:creationId xmlns:a16="http://schemas.microsoft.com/office/drawing/2014/main" id="{2C68007E-7AC5-0044-80C8-FFEF9084101A}"/>
              </a:ext>
            </a:extLst>
          </p:cNvPr>
          <p:cNvSpPr txBox="1"/>
          <p:nvPr/>
        </p:nvSpPr>
        <p:spPr>
          <a:xfrm>
            <a:off x="6475837" y="3532902"/>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7" name="ZoneTexte 106">
            <a:extLst>
              <a:ext uri="{FF2B5EF4-FFF2-40B4-BE49-F238E27FC236}">
                <a16:creationId xmlns:a16="http://schemas.microsoft.com/office/drawing/2014/main" id="{EB67A3B4-5CA9-0643-B1F9-55E23CFBF7BF}"/>
              </a:ext>
            </a:extLst>
          </p:cNvPr>
          <p:cNvSpPr txBox="1"/>
          <p:nvPr/>
        </p:nvSpPr>
        <p:spPr>
          <a:xfrm>
            <a:off x="7725163" y="3573614"/>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8" name="ZoneTexte 107">
            <a:extLst>
              <a:ext uri="{FF2B5EF4-FFF2-40B4-BE49-F238E27FC236}">
                <a16:creationId xmlns:a16="http://schemas.microsoft.com/office/drawing/2014/main" id="{1FB14C1F-6EA1-1D44-9E4C-AD289CF52232}"/>
              </a:ext>
            </a:extLst>
          </p:cNvPr>
          <p:cNvSpPr txBox="1"/>
          <p:nvPr/>
        </p:nvSpPr>
        <p:spPr>
          <a:xfrm>
            <a:off x="8820370" y="3570406"/>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9" name="ZoneTexte 108">
            <a:extLst>
              <a:ext uri="{FF2B5EF4-FFF2-40B4-BE49-F238E27FC236}">
                <a16:creationId xmlns:a16="http://schemas.microsoft.com/office/drawing/2014/main" id="{9AE08549-76E7-DD44-BFC3-CF59611CE187}"/>
              </a:ext>
            </a:extLst>
          </p:cNvPr>
          <p:cNvSpPr txBox="1"/>
          <p:nvPr/>
        </p:nvSpPr>
        <p:spPr>
          <a:xfrm>
            <a:off x="9915577" y="3567198"/>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3" name="ZoneTexte 112">
            <a:extLst>
              <a:ext uri="{FF2B5EF4-FFF2-40B4-BE49-F238E27FC236}">
                <a16:creationId xmlns:a16="http://schemas.microsoft.com/office/drawing/2014/main" id="{A5CA5834-7CCA-7549-8062-B73E6848A495}"/>
              </a:ext>
            </a:extLst>
          </p:cNvPr>
          <p:cNvSpPr txBox="1"/>
          <p:nvPr/>
        </p:nvSpPr>
        <p:spPr>
          <a:xfrm>
            <a:off x="10684613" y="3452757"/>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6" name="ZoneTexte 115">
            <a:extLst>
              <a:ext uri="{FF2B5EF4-FFF2-40B4-BE49-F238E27FC236}">
                <a16:creationId xmlns:a16="http://schemas.microsoft.com/office/drawing/2014/main" id="{195A3926-137B-E949-A864-DE706B522869}"/>
              </a:ext>
            </a:extLst>
          </p:cNvPr>
          <p:cNvSpPr txBox="1"/>
          <p:nvPr/>
        </p:nvSpPr>
        <p:spPr>
          <a:xfrm>
            <a:off x="11067757" y="4483922"/>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21" name="ZoneTexte 120">
            <a:extLst>
              <a:ext uri="{FF2B5EF4-FFF2-40B4-BE49-F238E27FC236}">
                <a16:creationId xmlns:a16="http://schemas.microsoft.com/office/drawing/2014/main" id="{5BE7F038-534A-0941-8795-2474665AF777}"/>
              </a:ext>
            </a:extLst>
          </p:cNvPr>
          <p:cNvSpPr txBox="1"/>
          <p:nvPr/>
        </p:nvSpPr>
        <p:spPr>
          <a:xfrm>
            <a:off x="7235846" y="3537421"/>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3" name="ZoneTexte 102">
            <a:extLst>
              <a:ext uri="{FF2B5EF4-FFF2-40B4-BE49-F238E27FC236}">
                <a16:creationId xmlns:a16="http://schemas.microsoft.com/office/drawing/2014/main" id="{F9EB2179-0015-8842-8164-C70E02F7453A}"/>
              </a:ext>
            </a:extLst>
          </p:cNvPr>
          <p:cNvSpPr txBox="1"/>
          <p:nvPr/>
        </p:nvSpPr>
        <p:spPr>
          <a:xfrm>
            <a:off x="3530128" y="4498250"/>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0" name="ZoneTexte 129">
            <a:extLst>
              <a:ext uri="{FF2B5EF4-FFF2-40B4-BE49-F238E27FC236}">
                <a16:creationId xmlns:a16="http://schemas.microsoft.com/office/drawing/2014/main" id="{A3CE4B21-612E-FA4D-A875-FB588909F6EA}"/>
              </a:ext>
            </a:extLst>
          </p:cNvPr>
          <p:cNvSpPr txBox="1"/>
          <p:nvPr/>
        </p:nvSpPr>
        <p:spPr>
          <a:xfrm>
            <a:off x="8143848" y="4473035"/>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2" name="ZoneTexte 131">
            <a:extLst>
              <a:ext uri="{FF2B5EF4-FFF2-40B4-BE49-F238E27FC236}">
                <a16:creationId xmlns:a16="http://schemas.microsoft.com/office/drawing/2014/main" id="{871EECFA-64C7-1446-8802-67AECACDD5B3}"/>
              </a:ext>
            </a:extLst>
          </p:cNvPr>
          <p:cNvSpPr txBox="1"/>
          <p:nvPr/>
        </p:nvSpPr>
        <p:spPr>
          <a:xfrm>
            <a:off x="9528543" y="4454515"/>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cxnSp>
        <p:nvCxnSpPr>
          <p:cNvPr id="154" name="Connecteur droit avec flèche 153">
            <a:extLst>
              <a:ext uri="{FF2B5EF4-FFF2-40B4-BE49-F238E27FC236}">
                <a16:creationId xmlns:a16="http://schemas.microsoft.com/office/drawing/2014/main" id="{F06B6AEE-9F2A-3F42-98DC-8E80E3F92D6C}"/>
              </a:ext>
            </a:extLst>
          </p:cNvPr>
          <p:cNvCxnSpPr/>
          <p:nvPr/>
        </p:nvCxnSpPr>
        <p:spPr>
          <a:xfrm flipV="1">
            <a:off x="1896407" y="4199018"/>
            <a:ext cx="9504000" cy="29035"/>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oupe 13">
            <a:extLst>
              <a:ext uri="{FF2B5EF4-FFF2-40B4-BE49-F238E27FC236}">
                <a16:creationId xmlns:a16="http://schemas.microsoft.com/office/drawing/2014/main" id="{82516861-DBE3-6149-92EC-E057677F065D}"/>
              </a:ext>
            </a:extLst>
          </p:cNvPr>
          <p:cNvGrpSpPr/>
          <p:nvPr/>
        </p:nvGrpSpPr>
        <p:grpSpPr>
          <a:xfrm>
            <a:off x="715280" y="1995403"/>
            <a:ext cx="11258086" cy="930536"/>
            <a:chOff x="715280" y="1233400"/>
            <a:chExt cx="11258086" cy="930536"/>
          </a:xfrm>
        </p:grpSpPr>
        <p:sp>
          <p:nvSpPr>
            <p:cNvPr id="27" name="ZoneTexte 26">
              <a:extLst>
                <a:ext uri="{FF2B5EF4-FFF2-40B4-BE49-F238E27FC236}">
                  <a16:creationId xmlns:a16="http://schemas.microsoft.com/office/drawing/2014/main" id="{57A29F80-099D-DC40-9172-459B0337CE92}"/>
                </a:ext>
              </a:extLst>
            </p:cNvPr>
            <p:cNvSpPr txBox="1"/>
            <p:nvPr/>
          </p:nvSpPr>
          <p:spPr>
            <a:xfrm>
              <a:off x="715280" y="1513626"/>
              <a:ext cx="1093569" cy="307777"/>
            </a:xfrm>
            <a:prstGeom prst="rect">
              <a:avLst/>
            </a:prstGeom>
            <a:solidFill>
              <a:srgbClr val="FFB527"/>
            </a:solidFill>
            <a:ln>
              <a:solidFill>
                <a:srgbClr val="FFB527"/>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Symptômes</a:t>
              </a:r>
            </a:p>
          </p:txBody>
        </p:sp>
        <p:sp>
          <p:nvSpPr>
            <p:cNvPr id="56" name="Rectangle 55">
              <a:extLst>
                <a:ext uri="{FF2B5EF4-FFF2-40B4-BE49-F238E27FC236}">
                  <a16:creationId xmlns:a16="http://schemas.microsoft.com/office/drawing/2014/main" id="{A2C4F732-CC58-EB49-A93E-F7F2D8F30C43}"/>
                </a:ext>
              </a:extLst>
            </p:cNvPr>
            <p:cNvSpPr/>
            <p:nvPr/>
          </p:nvSpPr>
          <p:spPr>
            <a:xfrm>
              <a:off x="4370522" y="1491136"/>
              <a:ext cx="2105315" cy="20635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2C3C43"/>
                  </a:solidFill>
                  <a:effectLst/>
                  <a:uLnTx/>
                  <a:uFillTx/>
                  <a:latin typeface="Trebuchet MS" panose="020B0603020202020204"/>
                  <a:ea typeface="+mn-ea"/>
                  <a:cs typeface="+mn-cs"/>
                </a:rPr>
                <a:t>Graves</a:t>
              </a:r>
            </a:p>
          </p:txBody>
        </p:sp>
        <p:sp>
          <p:nvSpPr>
            <p:cNvPr id="57" name="Rectangle 56">
              <a:extLst>
                <a:ext uri="{FF2B5EF4-FFF2-40B4-BE49-F238E27FC236}">
                  <a16:creationId xmlns:a16="http://schemas.microsoft.com/office/drawing/2014/main" id="{3AE2CD54-D840-1740-823D-D4E800C0441E}"/>
                </a:ext>
              </a:extLst>
            </p:cNvPr>
            <p:cNvSpPr/>
            <p:nvPr/>
          </p:nvSpPr>
          <p:spPr>
            <a:xfrm>
              <a:off x="3017003" y="1492303"/>
              <a:ext cx="1364619" cy="216000"/>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2C3C43"/>
                  </a:solidFill>
                  <a:effectLst/>
                  <a:uLnTx/>
                  <a:uFillTx/>
                  <a:latin typeface="Trebuchet MS" panose="020B0603020202020204"/>
                  <a:ea typeface="+mn-ea"/>
                  <a:cs typeface="+mn-cs"/>
                </a:rPr>
                <a:t>Bénins</a:t>
              </a:r>
            </a:p>
          </p:txBody>
        </p:sp>
        <p:sp>
          <p:nvSpPr>
            <p:cNvPr id="58" name="Rectangle 57">
              <a:extLst>
                <a:ext uri="{FF2B5EF4-FFF2-40B4-BE49-F238E27FC236}">
                  <a16:creationId xmlns:a16="http://schemas.microsoft.com/office/drawing/2014/main" id="{2F4D401A-96F2-0649-BDD7-B3CBCA0C6407}"/>
                </a:ext>
              </a:extLst>
            </p:cNvPr>
            <p:cNvSpPr/>
            <p:nvPr/>
          </p:nvSpPr>
          <p:spPr>
            <a:xfrm>
              <a:off x="1883491" y="1233400"/>
              <a:ext cx="7957933" cy="251288"/>
            </a:xfrm>
            <a:prstGeom prst="rect">
              <a:avLst/>
            </a:prstGeom>
            <a:solidFill>
              <a:schemeClr val="accent3">
                <a:lumMod val="20000"/>
                <a:lumOff val="8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2C3C43"/>
                  </a:solidFill>
                  <a:effectLst/>
                  <a:uLnTx/>
                  <a:uFillTx/>
                  <a:latin typeface="Trebuchet MS" panose="020B0603020202020204"/>
                  <a:ea typeface="+mn-ea"/>
                  <a:cs typeface="+mn-cs"/>
                </a:rPr>
                <a:t>Asymptomatiques</a:t>
              </a:r>
            </a:p>
          </p:txBody>
        </p:sp>
        <p:sp>
          <p:nvSpPr>
            <p:cNvPr id="59" name="ZoneTexte 58">
              <a:extLst>
                <a:ext uri="{FF2B5EF4-FFF2-40B4-BE49-F238E27FC236}">
                  <a16:creationId xmlns:a16="http://schemas.microsoft.com/office/drawing/2014/main" id="{FF3A4470-873D-934E-8224-F933FBCCBE2B}"/>
                </a:ext>
              </a:extLst>
            </p:cNvPr>
            <p:cNvSpPr txBox="1"/>
            <p:nvPr/>
          </p:nvSpPr>
          <p:spPr>
            <a:xfrm>
              <a:off x="9858226" y="1357196"/>
              <a:ext cx="211514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54A021"/>
                  </a:solidFill>
                  <a:effectLst/>
                  <a:uLnTx/>
                  <a:uFillTx/>
                  <a:latin typeface="Trebuchet MS" panose="020B0603020202020204"/>
                  <a:ea typeface="+mn-ea"/>
                  <a:cs typeface="+mn-cs"/>
                </a:rPr>
                <a:t>Séquelles……..</a:t>
              </a:r>
            </a:p>
          </p:txBody>
        </p:sp>
        <p:cxnSp>
          <p:nvCxnSpPr>
            <p:cNvPr id="4" name="Connecteur droit avec flèche 3">
              <a:extLst>
                <a:ext uri="{FF2B5EF4-FFF2-40B4-BE49-F238E27FC236}">
                  <a16:creationId xmlns:a16="http://schemas.microsoft.com/office/drawing/2014/main" id="{3F6519D7-3135-8A42-8C53-90A85A214348}"/>
                </a:ext>
              </a:extLst>
            </p:cNvPr>
            <p:cNvCxnSpPr/>
            <p:nvPr/>
          </p:nvCxnSpPr>
          <p:spPr>
            <a:xfrm flipV="1">
              <a:off x="1883491" y="1682503"/>
              <a:ext cx="9504000" cy="29035"/>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Connecteur droit 118">
              <a:extLst>
                <a:ext uri="{FF2B5EF4-FFF2-40B4-BE49-F238E27FC236}">
                  <a16:creationId xmlns:a16="http://schemas.microsoft.com/office/drawing/2014/main" id="{C8E56187-3FB4-D44D-B763-75A489D03866}"/>
                </a:ext>
              </a:extLst>
            </p:cNvPr>
            <p:cNvCxnSpPr/>
            <p:nvPr/>
          </p:nvCxnSpPr>
          <p:spPr>
            <a:xfrm>
              <a:off x="3029551" y="1671046"/>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6" name="Connecteur droit 135">
              <a:extLst>
                <a:ext uri="{FF2B5EF4-FFF2-40B4-BE49-F238E27FC236}">
                  <a16:creationId xmlns:a16="http://schemas.microsoft.com/office/drawing/2014/main" id="{9C06CC68-6050-7B45-8B85-AECC55B219DD}"/>
                </a:ext>
              </a:extLst>
            </p:cNvPr>
            <p:cNvCxnSpPr/>
            <p:nvPr/>
          </p:nvCxnSpPr>
          <p:spPr>
            <a:xfrm>
              <a:off x="4170341" y="166121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7" name="Connecteur droit 136">
              <a:extLst>
                <a:ext uri="{FF2B5EF4-FFF2-40B4-BE49-F238E27FC236}">
                  <a16:creationId xmlns:a16="http://schemas.microsoft.com/office/drawing/2014/main" id="{8486FC5A-0531-A445-B7C7-5FBE9AD11F0F}"/>
                </a:ext>
              </a:extLst>
            </p:cNvPr>
            <p:cNvCxnSpPr/>
            <p:nvPr/>
          </p:nvCxnSpPr>
          <p:spPr>
            <a:xfrm>
              <a:off x="5296141" y="1651390"/>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8" name="Connecteur droit 137">
              <a:extLst>
                <a:ext uri="{FF2B5EF4-FFF2-40B4-BE49-F238E27FC236}">
                  <a16:creationId xmlns:a16="http://schemas.microsoft.com/office/drawing/2014/main" id="{45D12508-A028-9247-8B3B-ED90F45016BE}"/>
                </a:ext>
              </a:extLst>
            </p:cNvPr>
            <p:cNvCxnSpPr/>
            <p:nvPr/>
          </p:nvCxnSpPr>
          <p:spPr>
            <a:xfrm>
              <a:off x="6452878" y="1653890"/>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39" name="ZoneTexte 138">
              <a:extLst>
                <a:ext uri="{FF2B5EF4-FFF2-40B4-BE49-F238E27FC236}">
                  <a16:creationId xmlns:a16="http://schemas.microsoft.com/office/drawing/2014/main" id="{CF726524-ACCB-4E40-A5D4-FCBDCC0A54F3}"/>
                </a:ext>
              </a:extLst>
            </p:cNvPr>
            <p:cNvSpPr txBox="1"/>
            <p:nvPr/>
          </p:nvSpPr>
          <p:spPr>
            <a:xfrm>
              <a:off x="2902147" y="1733049"/>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40" name="ZoneTexte 139">
              <a:extLst>
                <a:ext uri="{FF2B5EF4-FFF2-40B4-BE49-F238E27FC236}">
                  <a16:creationId xmlns:a16="http://schemas.microsoft.com/office/drawing/2014/main" id="{7D0AAA53-78AC-3D43-9307-450705C49046}"/>
                </a:ext>
              </a:extLst>
            </p:cNvPr>
            <p:cNvSpPr txBox="1"/>
            <p:nvPr/>
          </p:nvSpPr>
          <p:spPr>
            <a:xfrm>
              <a:off x="3973334" y="1733049"/>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41" name="ZoneTexte 140">
              <a:extLst>
                <a:ext uri="{FF2B5EF4-FFF2-40B4-BE49-F238E27FC236}">
                  <a16:creationId xmlns:a16="http://schemas.microsoft.com/office/drawing/2014/main" id="{D71D8771-9F46-7E47-A38F-97EA0B55119F}"/>
                </a:ext>
              </a:extLst>
            </p:cNvPr>
            <p:cNvSpPr txBox="1"/>
            <p:nvPr/>
          </p:nvSpPr>
          <p:spPr>
            <a:xfrm>
              <a:off x="5157609" y="1733049"/>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42" name="ZoneTexte 141">
              <a:extLst>
                <a:ext uri="{FF2B5EF4-FFF2-40B4-BE49-F238E27FC236}">
                  <a16:creationId xmlns:a16="http://schemas.microsoft.com/office/drawing/2014/main" id="{5D0213F0-F8FC-D740-B7E6-B7EBFEB06F99}"/>
                </a:ext>
              </a:extLst>
            </p:cNvPr>
            <p:cNvSpPr txBox="1"/>
            <p:nvPr/>
          </p:nvSpPr>
          <p:spPr>
            <a:xfrm>
              <a:off x="6281752" y="1733049"/>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66" name="ZoneTexte 165">
              <a:extLst>
                <a:ext uri="{FF2B5EF4-FFF2-40B4-BE49-F238E27FC236}">
                  <a16:creationId xmlns:a16="http://schemas.microsoft.com/office/drawing/2014/main" id="{C23AD542-AE6C-4742-AEDC-D10E181FCF2B}"/>
                </a:ext>
              </a:extLst>
            </p:cNvPr>
            <p:cNvSpPr txBox="1"/>
            <p:nvPr/>
          </p:nvSpPr>
          <p:spPr>
            <a:xfrm>
              <a:off x="1771344" y="1704760"/>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cxnSp>
          <p:nvCxnSpPr>
            <p:cNvPr id="167" name="Connecteur droit 166">
              <a:extLst>
                <a:ext uri="{FF2B5EF4-FFF2-40B4-BE49-F238E27FC236}">
                  <a16:creationId xmlns:a16="http://schemas.microsoft.com/office/drawing/2014/main" id="{3E273E20-12FA-534F-928E-F9724E99C490}"/>
                </a:ext>
              </a:extLst>
            </p:cNvPr>
            <p:cNvCxnSpPr/>
            <p:nvPr/>
          </p:nvCxnSpPr>
          <p:spPr>
            <a:xfrm>
              <a:off x="1862688" y="165277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18" name="Groupe 17">
            <a:extLst>
              <a:ext uri="{FF2B5EF4-FFF2-40B4-BE49-F238E27FC236}">
                <a16:creationId xmlns:a16="http://schemas.microsoft.com/office/drawing/2014/main" id="{25FA73F1-41F7-C640-8828-76DFC8A46E85}"/>
              </a:ext>
            </a:extLst>
          </p:cNvPr>
          <p:cNvGrpSpPr/>
          <p:nvPr/>
        </p:nvGrpSpPr>
        <p:grpSpPr>
          <a:xfrm>
            <a:off x="505649" y="2914200"/>
            <a:ext cx="10894758" cy="795249"/>
            <a:chOff x="505649" y="2239282"/>
            <a:chExt cx="10894758" cy="795249"/>
          </a:xfrm>
        </p:grpSpPr>
        <p:sp>
          <p:nvSpPr>
            <p:cNvPr id="144" name="ZoneTexte 143">
              <a:extLst>
                <a:ext uri="{FF2B5EF4-FFF2-40B4-BE49-F238E27FC236}">
                  <a16:creationId xmlns:a16="http://schemas.microsoft.com/office/drawing/2014/main" id="{0DB94149-3667-C14F-A2E4-E3952BA1DCE7}"/>
                </a:ext>
              </a:extLst>
            </p:cNvPr>
            <p:cNvSpPr txBox="1"/>
            <p:nvPr/>
          </p:nvSpPr>
          <p:spPr>
            <a:xfrm>
              <a:off x="2899823" y="2603644"/>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45" name="ZoneTexte 144">
              <a:extLst>
                <a:ext uri="{FF2B5EF4-FFF2-40B4-BE49-F238E27FC236}">
                  <a16:creationId xmlns:a16="http://schemas.microsoft.com/office/drawing/2014/main" id="{5FA1B204-AD9A-704E-BF11-CE0148525DB2}"/>
                </a:ext>
              </a:extLst>
            </p:cNvPr>
            <p:cNvSpPr txBox="1"/>
            <p:nvPr/>
          </p:nvSpPr>
          <p:spPr>
            <a:xfrm>
              <a:off x="3986250" y="260364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46" name="ZoneTexte 145">
              <a:extLst>
                <a:ext uri="{FF2B5EF4-FFF2-40B4-BE49-F238E27FC236}">
                  <a16:creationId xmlns:a16="http://schemas.microsoft.com/office/drawing/2014/main" id="{380FBD83-349D-F34D-9185-561E1146B991}"/>
                </a:ext>
              </a:extLst>
            </p:cNvPr>
            <p:cNvSpPr txBox="1"/>
            <p:nvPr/>
          </p:nvSpPr>
          <p:spPr>
            <a:xfrm>
              <a:off x="5170525" y="260364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47" name="ZoneTexte 146">
              <a:extLst>
                <a:ext uri="{FF2B5EF4-FFF2-40B4-BE49-F238E27FC236}">
                  <a16:creationId xmlns:a16="http://schemas.microsoft.com/office/drawing/2014/main" id="{29E09347-A272-4941-A082-E1AE70B474CD}"/>
                </a:ext>
              </a:extLst>
            </p:cNvPr>
            <p:cNvSpPr txBox="1"/>
            <p:nvPr/>
          </p:nvSpPr>
          <p:spPr>
            <a:xfrm>
              <a:off x="6294668" y="2603644"/>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3" name="ZoneTexte 152">
              <a:extLst>
                <a:ext uri="{FF2B5EF4-FFF2-40B4-BE49-F238E27FC236}">
                  <a16:creationId xmlns:a16="http://schemas.microsoft.com/office/drawing/2014/main" id="{614E4F47-ED63-5B4A-82FF-5C11F0AB415E}"/>
                </a:ext>
              </a:extLst>
            </p:cNvPr>
            <p:cNvSpPr txBox="1"/>
            <p:nvPr/>
          </p:nvSpPr>
          <p:spPr>
            <a:xfrm>
              <a:off x="2375579" y="2603909"/>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100" dirty="0">
                  <a:solidFill>
                    <a:prstClr val="black"/>
                  </a:solidFill>
                  <a:latin typeface="Trebuchet MS" panose="020B0603020202020204"/>
                </a:rPr>
                <a:t>4</a:t>
              </a: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grpSp>
          <p:nvGrpSpPr>
            <p:cNvPr id="15" name="Groupe 14">
              <a:extLst>
                <a:ext uri="{FF2B5EF4-FFF2-40B4-BE49-F238E27FC236}">
                  <a16:creationId xmlns:a16="http://schemas.microsoft.com/office/drawing/2014/main" id="{B8FFEB41-0B1F-174F-9579-4A9CB6C4EE6A}"/>
                </a:ext>
              </a:extLst>
            </p:cNvPr>
            <p:cNvGrpSpPr/>
            <p:nvPr/>
          </p:nvGrpSpPr>
          <p:grpSpPr>
            <a:xfrm>
              <a:off x="505649" y="2239282"/>
              <a:ext cx="10894758" cy="465463"/>
              <a:chOff x="505649" y="2250166"/>
              <a:chExt cx="10894758" cy="465463"/>
            </a:xfrm>
          </p:grpSpPr>
          <p:sp>
            <p:nvSpPr>
              <p:cNvPr id="38" name="ZoneTexte 37">
                <a:extLst>
                  <a:ext uri="{FF2B5EF4-FFF2-40B4-BE49-F238E27FC236}">
                    <a16:creationId xmlns:a16="http://schemas.microsoft.com/office/drawing/2014/main" id="{4DDE04D7-C885-5C42-BFDD-4659C91AD9B6}"/>
                  </a:ext>
                </a:extLst>
              </p:cNvPr>
              <p:cNvSpPr txBox="1"/>
              <p:nvPr/>
            </p:nvSpPr>
            <p:spPr>
              <a:xfrm>
                <a:off x="505649" y="2407852"/>
                <a:ext cx="1303200" cy="307777"/>
              </a:xfrm>
              <a:prstGeom prst="rect">
                <a:avLst/>
              </a:prstGeom>
              <a:solidFill>
                <a:srgbClr val="FF0000"/>
              </a:solid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Contagiosité</a:t>
                </a:r>
              </a:p>
            </p:txBody>
          </p:sp>
          <p:sp>
            <p:nvSpPr>
              <p:cNvPr id="83" name="Rectangle 82">
                <a:extLst>
                  <a:ext uri="{FF2B5EF4-FFF2-40B4-BE49-F238E27FC236}">
                    <a16:creationId xmlns:a16="http://schemas.microsoft.com/office/drawing/2014/main" id="{6FF5DC59-E68B-A94F-8F0D-4CC93E8BB932}"/>
                  </a:ext>
                </a:extLst>
              </p:cNvPr>
              <p:cNvSpPr/>
              <p:nvPr/>
            </p:nvSpPr>
            <p:spPr>
              <a:xfrm>
                <a:off x="2476570" y="2250166"/>
                <a:ext cx="1507011" cy="32943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84" name="Rectangle 83">
                <a:extLst>
                  <a:ext uri="{FF2B5EF4-FFF2-40B4-BE49-F238E27FC236}">
                    <a16:creationId xmlns:a16="http://schemas.microsoft.com/office/drawing/2014/main" id="{F3A135CA-F276-FB42-9FFA-0AD0AC17FE47}"/>
                  </a:ext>
                </a:extLst>
              </p:cNvPr>
              <p:cNvSpPr/>
              <p:nvPr/>
            </p:nvSpPr>
            <p:spPr>
              <a:xfrm>
                <a:off x="3835972" y="2250166"/>
                <a:ext cx="379114" cy="329438"/>
              </a:xfrm>
              <a:prstGeom prst="rect">
                <a:avLst/>
              </a:prstGeom>
              <a:gradFill flip="none" rotWithShape="1">
                <a:gsLst>
                  <a:gs pos="0">
                    <a:srgbClr val="FF0000"/>
                  </a:gs>
                  <a:gs pos="100000">
                    <a:srgbClr val="FFC000">
                      <a:tint val="44500"/>
                      <a:satMod val="160000"/>
                    </a:srgbClr>
                  </a:gs>
                  <a:gs pos="85000">
                    <a:srgbClr val="FFC00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cxnSp>
            <p:nvCxnSpPr>
              <p:cNvPr id="143" name="Connecteur droit avec flèche 142">
                <a:extLst>
                  <a:ext uri="{FF2B5EF4-FFF2-40B4-BE49-F238E27FC236}">
                    <a16:creationId xmlns:a16="http://schemas.microsoft.com/office/drawing/2014/main" id="{81284D1F-5B82-4B42-9ACC-C19DF63A1718}"/>
                  </a:ext>
                </a:extLst>
              </p:cNvPr>
              <p:cNvCxnSpPr/>
              <p:nvPr/>
            </p:nvCxnSpPr>
            <p:spPr>
              <a:xfrm flipV="1">
                <a:off x="1896407" y="2553098"/>
                <a:ext cx="9504000" cy="29035"/>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Connecteur droit 147">
                <a:extLst>
                  <a:ext uri="{FF2B5EF4-FFF2-40B4-BE49-F238E27FC236}">
                    <a16:creationId xmlns:a16="http://schemas.microsoft.com/office/drawing/2014/main" id="{BB9EF68C-75A4-B64D-9C71-676BCBA3095C}"/>
                  </a:ext>
                </a:extLst>
              </p:cNvPr>
              <p:cNvCxnSpPr/>
              <p:nvPr/>
            </p:nvCxnSpPr>
            <p:spPr>
              <a:xfrm>
                <a:off x="302294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9" name="Connecteur droit 148">
                <a:extLst>
                  <a:ext uri="{FF2B5EF4-FFF2-40B4-BE49-F238E27FC236}">
                    <a16:creationId xmlns:a16="http://schemas.microsoft.com/office/drawing/2014/main" id="{E59839B1-3498-984E-9CDE-3AF77A91DD86}"/>
                  </a:ext>
                </a:extLst>
              </p:cNvPr>
              <p:cNvCxnSpPr/>
              <p:nvPr/>
            </p:nvCxnSpPr>
            <p:spPr>
              <a:xfrm>
                <a:off x="4165941" y="255193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0" name="Connecteur droit 149">
                <a:extLst>
                  <a:ext uri="{FF2B5EF4-FFF2-40B4-BE49-F238E27FC236}">
                    <a16:creationId xmlns:a16="http://schemas.microsoft.com/office/drawing/2014/main" id="{0E697DE0-45F1-BF4F-B812-B73050A3383A}"/>
                  </a:ext>
                </a:extLst>
              </p:cNvPr>
              <p:cNvCxnSpPr/>
              <p:nvPr/>
            </p:nvCxnSpPr>
            <p:spPr>
              <a:xfrm>
                <a:off x="530894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1" name="Connecteur droit 150">
                <a:extLst>
                  <a:ext uri="{FF2B5EF4-FFF2-40B4-BE49-F238E27FC236}">
                    <a16:creationId xmlns:a16="http://schemas.microsoft.com/office/drawing/2014/main" id="{231B971D-14B0-A04E-B3DF-BB82EECC270D}"/>
                  </a:ext>
                </a:extLst>
              </p:cNvPr>
              <p:cNvCxnSpPr/>
              <p:nvPr/>
            </p:nvCxnSpPr>
            <p:spPr>
              <a:xfrm>
                <a:off x="645194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2" name="Connecteur droit 151">
                <a:extLst>
                  <a:ext uri="{FF2B5EF4-FFF2-40B4-BE49-F238E27FC236}">
                    <a16:creationId xmlns:a16="http://schemas.microsoft.com/office/drawing/2014/main" id="{0740B48D-CE6B-9D43-ABB0-85B582D8D3FA}"/>
                  </a:ext>
                </a:extLst>
              </p:cNvPr>
              <p:cNvCxnSpPr/>
              <p:nvPr/>
            </p:nvCxnSpPr>
            <p:spPr>
              <a:xfrm>
                <a:off x="2489541" y="253669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8" name="Connecteur droit 167">
                <a:extLst>
                  <a:ext uri="{FF2B5EF4-FFF2-40B4-BE49-F238E27FC236}">
                    <a16:creationId xmlns:a16="http://schemas.microsoft.com/office/drawing/2014/main" id="{F1374027-2578-F54E-8FD3-1EEA51FDDB07}"/>
                  </a:ext>
                </a:extLst>
              </p:cNvPr>
              <p:cNvCxnSpPr/>
              <p:nvPr/>
            </p:nvCxnSpPr>
            <p:spPr>
              <a:xfrm>
                <a:off x="189518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171" name="ZoneTexte 170">
              <a:extLst>
                <a:ext uri="{FF2B5EF4-FFF2-40B4-BE49-F238E27FC236}">
                  <a16:creationId xmlns:a16="http://schemas.microsoft.com/office/drawing/2014/main" id="{34511839-7B9D-4946-A60F-D1958EE7B735}"/>
                </a:ext>
              </a:extLst>
            </p:cNvPr>
            <p:cNvSpPr txBox="1"/>
            <p:nvPr/>
          </p:nvSpPr>
          <p:spPr>
            <a:xfrm>
              <a:off x="1772663" y="2588802"/>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grpSp>
      <p:sp>
        <p:nvSpPr>
          <p:cNvPr id="7" name="ZoneTexte 6">
            <a:extLst>
              <a:ext uri="{FF2B5EF4-FFF2-40B4-BE49-F238E27FC236}">
                <a16:creationId xmlns:a16="http://schemas.microsoft.com/office/drawing/2014/main" id="{342C6780-517A-7144-A559-B24BBF657D4A}"/>
              </a:ext>
            </a:extLst>
          </p:cNvPr>
          <p:cNvSpPr txBox="1"/>
          <p:nvPr/>
        </p:nvSpPr>
        <p:spPr>
          <a:xfrm>
            <a:off x="8061854" y="4521505"/>
            <a:ext cx="599844" cy="769441"/>
          </a:xfrm>
          <a:prstGeom prst="rect">
            <a:avLst/>
          </a:prstGeom>
          <a:noFill/>
        </p:spPr>
        <p:txBody>
          <a:bodyPr wrap="none" rtlCol="0">
            <a:spAutoFit/>
          </a:bodyPr>
          <a:lstStyle/>
          <a:p>
            <a:r>
              <a:rPr lang="fr-FR" sz="4400" dirty="0">
                <a:solidFill>
                  <a:srgbClr val="00B0F0"/>
                </a:solidFill>
              </a:rPr>
              <a:t>…</a:t>
            </a:r>
            <a:endParaRPr lang="fr-FR" sz="4400" dirty="0"/>
          </a:p>
        </p:txBody>
      </p:sp>
      <p:grpSp>
        <p:nvGrpSpPr>
          <p:cNvPr id="16" name="Groupe 15">
            <a:extLst>
              <a:ext uri="{FF2B5EF4-FFF2-40B4-BE49-F238E27FC236}">
                <a16:creationId xmlns:a16="http://schemas.microsoft.com/office/drawing/2014/main" id="{EA0EC13D-7E59-DD43-ABDE-22FF8FFACBC3}"/>
              </a:ext>
            </a:extLst>
          </p:cNvPr>
          <p:cNvGrpSpPr/>
          <p:nvPr/>
        </p:nvGrpSpPr>
        <p:grpSpPr>
          <a:xfrm>
            <a:off x="505649" y="3389004"/>
            <a:ext cx="12178796" cy="1302333"/>
            <a:chOff x="505649" y="3389004"/>
            <a:chExt cx="12178796" cy="1302333"/>
          </a:xfrm>
        </p:grpSpPr>
        <p:sp>
          <p:nvSpPr>
            <p:cNvPr id="40" name="ZoneTexte 39">
              <a:extLst>
                <a:ext uri="{FF2B5EF4-FFF2-40B4-BE49-F238E27FC236}">
                  <a16:creationId xmlns:a16="http://schemas.microsoft.com/office/drawing/2014/main" id="{3E9A0397-421B-C241-8E2D-31DEF74D66A3}"/>
                </a:ext>
              </a:extLst>
            </p:cNvPr>
            <p:cNvSpPr txBox="1"/>
            <p:nvPr/>
          </p:nvSpPr>
          <p:spPr>
            <a:xfrm>
              <a:off x="505649" y="4020117"/>
              <a:ext cx="1303200" cy="307777"/>
            </a:xfrm>
            <a:prstGeom prst="rect">
              <a:avLst/>
            </a:prstGeom>
            <a:solidFill>
              <a:srgbClr val="9940DF"/>
            </a:solidFill>
            <a:ln>
              <a:solidFill>
                <a:srgbClr val="7030A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PCR</a:t>
              </a:r>
            </a:p>
          </p:txBody>
        </p:sp>
        <p:sp>
          <p:nvSpPr>
            <p:cNvPr id="90" name="Rectangle 89">
              <a:extLst>
                <a:ext uri="{FF2B5EF4-FFF2-40B4-BE49-F238E27FC236}">
                  <a16:creationId xmlns:a16="http://schemas.microsoft.com/office/drawing/2014/main" id="{429A715A-5153-F641-A2F6-F962573842D7}"/>
                </a:ext>
              </a:extLst>
            </p:cNvPr>
            <p:cNvSpPr/>
            <p:nvPr/>
          </p:nvSpPr>
          <p:spPr>
            <a:xfrm>
              <a:off x="2642587" y="3883249"/>
              <a:ext cx="2177321" cy="327732"/>
            </a:xfrm>
            <a:prstGeom prst="rect">
              <a:avLst/>
            </a:prstGeom>
            <a:solidFill>
              <a:srgbClr val="9940DF"/>
            </a:solidFill>
            <a:ln>
              <a:solidFill>
                <a:srgbClr val="9940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99" name="ZoneTexte 98">
              <a:extLst>
                <a:ext uri="{FF2B5EF4-FFF2-40B4-BE49-F238E27FC236}">
                  <a16:creationId xmlns:a16="http://schemas.microsoft.com/office/drawing/2014/main" id="{CDDC938B-9A53-4A4A-AC2C-04F6F3D52F3D}"/>
                </a:ext>
              </a:extLst>
            </p:cNvPr>
            <p:cNvSpPr txBox="1"/>
            <p:nvPr/>
          </p:nvSpPr>
          <p:spPr>
            <a:xfrm>
              <a:off x="4891313" y="3407298"/>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0" name="ZoneTexte 99">
              <a:extLst>
                <a:ext uri="{FF2B5EF4-FFF2-40B4-BE49-F238E27FC236}">
                  <a16:creationId xmlns:a16="http://schemas.microsoft.com/office/drawing/2014/main" id="{A7F4667B-9910-EC4C-B4CB-22B873D8F0D7}"/>
                </a:ext>
              </a:extLst>
            </p:cNvPr>
            <p:cNvSpPr txBox="1"/>
            <p:nvPr/>
          </p:nvSpPr>
          <p:spPr>
            <a:xfrm>
              <a:off x="5216451" y="3389004"/>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1" name="ZoneTexte 100">
              <a:extLst>
                <a:ext uri="{FF2B5EF4-FFF2-40B4-BE49-F238E27FC236}">
                  <a16:creationId xmlns:a16="http://schemas.microsoft.com/office/drawing/2014/main" id="{ABA7493C-6C18-CD4A-820B-24C7EED7438D}"/>
                </a:ext>
              </a:extLst>
            </p:cNvPr>
            <p:cNvSpPr txBox="1"/>
            <p:nvPr/>
          </p:nvSpPr>
          <p:spPr>
            <a:xfrm>
              <a:off x="5357115" y="355525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2" name="ZoneTexte 101">
              <a:extLst>
                <a:ext uri="{FF2B5EF4-FFF2-40B4-BE49-F238E27FC236}">
                  <a16:creationId xmlns:a16="http://schemas.microsoft.com/office/drawing/2014/main" id="{79DFDEC0-E0C1-1C40-BE2D-3021AD7082DA}"/>
                </a:ext>
              </a:extLst>
            </p:cNvPr>
            <p:cNvSpPr txBox="1"/>
            <p:nvPr/>
          </p:nvSpPr>
          <p:spPr>
            <a:xfrm>
              <a:off x="5532328" y="3458012"/>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6" name="ZoneTexte 105">
              <a:extLst>
                <a:ext uri="{FF2B5EF4-FFF2-40B4-BE49-F238E27FC236}">
                  <a16:creationId xmlns:a16="http://schemas.microsoft.com/office/drawing/2014/main" id="{E1C344D0-FD85-1545-8CFA-CE7334C7E466}"/>
                </a:ext>
              </a:extLst>
            </p:cNvPr>
            <p:cNvSpPr txBox="1"/>
            <p:nvPr/>
          </p:nvSpPr>
          <p:spPr>
            <a:xfrm>
              <a:off x="6209783" y="343733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2" name="ZoneTexte 111">
              <a:extLst>
                <a:ext uri="{FF2B5EF4-FFF2-40B4-BE49-F238E27FC236}">
                  <a16:creationId xmlns:a16="http://schemas.microsoft.com/office/drawing/2014/main" id="{383A272B-453B-074C-8D63-721C7BCE577F}"/>
                </a:ext>
              </a:extLst>
            </p:cNvPr>
            <p:cNvSpPr txBox="1"/>
            <p:nvPr/>
          </p:nvSpPr>
          <p:spPr>
            <a:xfrm>
              <a:off x="9123407" y="3440581"/>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4" name="ZoneTexte 113">
              <a:extLst>
                <a:ext uri="{FF2B5EF4-FFF2-40B4-BE49-F238E27FC236}">
                  <a16:creationId xmlns:a16="http://schemas.microsoft.com/office/drawing/2014/main" id="{1CC2FBB6-75F7-044E-99B8-0842C4DE6CE2}"/>
                </a:ext>
              </a:extLst>
            </p:cNvPr>
            <p:cNvSpPr txBox="1"/>
            <p:nvPr/>
          </p:nvSpPr>
          <p:spPr>
            <a:xfrm>
              <a:off x="11238223" y="3558174"/>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2" name="ZoneTexte 121">
              <a:extLst>
                <a:ext uri="{FF2B5EF4-FFF2-40B4-BE49-F238E27FC236}">
                  <a16:creationId xmlns:a16="http://schemas.microsoft.com/office/drawing/2014/main" id="{6C2BF59D-175C-C445-9255-BD7115058162}"/>
                </a:ext>
              </a:extLst>
            </p:cNvPr>
            <p:cNvSpPr txBox="1"/>
            <p:nvPr/>
          </p:nvSpPr>
          <p:spPr>
            <a:xfrm>
              <a:off x="8352305" y="3490277"/>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55" name="ZoneTexte 154">
              <a:extLst>
                <a:ext uri="{FF2B5EF4-FFF2-40B4-BE49-F238E27FC236}">
                  <a16:creationId xmlns:a16="http://schemas.microsoft.com/office/drawing/2014/main" id="{F1B6B316-76A6-4C4A-9EE9-BA4F880A2A03}"/>
                </a:ext>
              </a:extLst>
            </p:cNvPr>
            <p:cNvSpPr txBox="1"/>
            <p:nvPr/>
          </p:nvSpPr>
          <p:spPr>
            <a:xfrm>
              <a:off x="2884583" y="4271336"/>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56" name="ZoneTexte 155">
              <a:extLst>
                <a:ext uri="{FF2B5EF4-FFF2-40B4-BE49-F238E27FC236}">
                  <a16:creationId xmlns:a16="http://schemas.microsoft.com/office/drawing/2014/main" id="{6043E6A5-D175-1C40-8C1E-9DCC66B6EFA0}"/>
                </a:ext>
              </a:extLst>
            </p:cNvPr>
            <p:cNvSpPr txBox="1"/>
            <p:nvPr/>
          </p:nvSpPr>
          <p:spPr>
            <a:xfrm>
              <a:off x="3971010" y="4260450"/>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57" name="ZoneTexte 156">
              <a:extLst>
                <a:ext uri="{FF2B5EF4-FFF2-40B4-BE49-F238E27FC236}">
                  <a16:creationId xmlns:a16="http://schemas.microsoft.com/office/drawing/2014/main" id="{BABF9976-CAE8-FC48-B011-D6EB10B78A75}"/>
                </a:ext>
              </a:extLst>
            </p:cNvPr>
            <p:cNvSpPr txBox="1"/>
            <p:nvPr/>
          </p:nvSpPr>
          <p:spPr>
            <a:xfrm>
              <a:off x="5155285" y="4271336"/>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58" name="ZoneTexte 157">
              <a:extLst>
                <a:ext uri="{FF2B5EF4-FFF2-40B4-BE49-F238E27FC236}">
                  <a16:creationId xmlns:a16="http://schemas.microsoft.com/office/drawing/2014/main" id="{903B9C6D-2370-104F-832B-A3B4DAD73362}"/>
                </a:ext>
              </a:extLst>
            </p:cNvPr>
            <p:cNvSpPr txBox="1"/>
            <p:nvPr/>
          </p:nvSpPr>
          <p:spPr>
            <a:xfrm>
              <a:off x="6301200" y="4260450"/>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9" name="ZoneTexte 158">
              <a:extLst>
                <a:ext uri="{FF2B5EF4-FFF2-40B4-BE49-F238E27FC236}">
                  <a16:creationId xmlns:a16="http://schemas.microsoft.com/office/drawing/2014/main" id="{2821600E-916A-2F40-A155-0C4A3558C5C6}"/>
                </a:ext>
              </a:extLst>
            </p:cNvPr>
            <p:cNvSpPr txBox="1"/>
            <p:nvPr/>
          </p:nvSpPr>
          <p:spPr>
            <a:xfrm>
              <a:off x="2295025" y="4260715"/>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100" dirty="0">
                  <a:solidFill>
                    <a:prstClr val="black"/>
                  </a:solidFill>
                  <a:latin typeface="Trebuchet MS" panose="020B0603020202020204"/>
                </a:rPr>
                <a:t>4</a:t>
              </a: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cxnSp>
          <p:nvCxnSpPr>
            <p:cNvPr id="169" name="Connecteur droit 168">
              <a:extLst>
                <a:ext uri="{FF2B5EF4-FFF2-40B4-BE49-F238E27FC236}">
                  <a16:creationId xmlns:a16="http://schemas.microsoft.com/office/drawing/2014/main" id="{4E63D80D-2D37-4A44-92A6-86A6E9EF9E74}"/>
                </a:ext>
              </a:extLst>
            </p:cNvPr>
            <p:cNvCxnSpPr/>
            <p:nvPr/>
          </p:nvCxnSpPr>
          <p:spPr>
            <a:xfrm>
              <a:off x="1879941" y="418261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72" name="ZoneTexte 171">
              <a:extLst>
                <a:ext uri="{FF2B5EF4-FFF2-40B4-BE49-F238E27FC236}">
                  <a16:creationId xmlns:a16="http://schemas.microsoft.com/office/drawing/2014/main" id="{F8C9F8E1-1A33-0544-9294-E613AE317841}"/>
                </a:ext>
              </a:extLst>
            </p:cNvPr>
            <p:cNvSpPr txBox="1"/>
            <p:nvPr/>
          </p:nvSpPr>
          <p:spPr>
            <a:xfrm>
              <a:off x="1759128" y="4232980"/>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sp>
          <p:nvSpPr>
            <p:cNvPr id="174" name="ZoneTexte 173">
              <a:extLst>
                <a:ext uri="{FF2B5EF4-FFF2-40B4-BE49-F238E27FC236}">
                  <a16:creationId xmlns:a16="http://schemas.microsoft.com/office/drawing/2014/main" id="{DCA8BABB-ED01-614B-B956-F3F10D222C72}"/>
                </a:ext>
              </a:extLst>
            </p:cNvPr>
            <p:cNvSpPr txBox="1"/>
            <p:nvPr/>
          </p:nvSpPr>
          <p:spPr>
            <a:xfrm>
              <a:off x="6024727" y="3557072"/>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5" name="ZoneTexte 174">
              <a:extLst>
                <a:ext uri="{FF2B5EF4-FFF2-40B4-BE49-F238E27FC236}">
                  <a16:creationId xmlns:a16="http://schemas.microsoft.com/office/drawing/2014/main" id="{C492911E-40F0-B94B-81CB-23AC3FACA093}"/>
                </a:ext>
              </a:extLst>
            </p:cNvPr>
            <p:cNvSpPr txBox="1"/>
            <p:nvPr/>
          </p:nvSpPr>
          <p:spPr>
            <a:xfrm>
              <a:off x="7073865" y="341317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6" name="ZoneTexte 175">
              <a:extLst>
                <a:ext uri="{FF2B5EF4-FFF2-40B4-BE49-F238E27FC236}">
                  <a16:creationId xmlns:a16="http://schemas.microsoft.com/office/drawing/2014/main" id="{5B031620-85E9-FF45-9D95-DAEE6BD2CE09}"/>
                </a:ext>
              </a:extLst>
            </p:cNvPr>
            <p:cNvSpPr txBox="1"/>
            <p:nvPr/>
          </p:nvSpPr>
          <p:spPr>
            <a:xfrm>
              <a:off x="7943338" y="3394809"/>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7" name="ZoneTexte 176">
              <a:extLst>
                <a:ext uri="{FF2B5EF4-FFF2-40B4-BE49-F238E27FC236}">
                  <a16:creationId xmlns:a16="http://schemas.microsoft.com/office/drawing/2014/main" id="{A7BF603E-6DCC-3D41-8151-4CDDBF715AA4}"/>
                </a:ext>
              </a:extLst>
            </p:cNvPr>
            <p:cNvSpPr txBox="1"/>
            <p:nvPr/>
          </p:nvSpPr>
          <p:spPr>
            <a:xfrm>
              <a:off x="9609679" y="3407298"/>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8" name="ZoneTexte 177">
              <a:extLst>
                <a:ext uri="{FF2B5EF4-FFF2-40B4-BE49-F238E27FC236}">
                  <a16:creationId xmlns:a16="http://schemas.microsoft.com/office/drawing/2014/main" id="{5F1744AE-9282-8B4D-BFBE-2FC51682A050}"/>
                </a:ext>
              </a:extLst>
            </p:cNvPr>
            <p:cNvSpPr txBox="1"/>
            <p:nvPr/>
          </p:nvSpPr>
          <p:spPr>
            <a:xfrm>
              <a:off x="10200408" y="3441703"/>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cxnSp>
          <p:nvCxnSpPr>
            <p:cNvPr id="181" name="Connecteur droit 180">
              <a:extLst>
                <a:ext uri="{FF2B5EF4-FFF2-40B4-BE49-F238E27FC236}">
                  <a16:creationId xmlns:a16="http://schemas.microsoft.com/office/drawing/2014/main" id="{A7AFCF20-36B0-0648-9F9B-4F25BF6747D7}"/>
                </a:ext>
              </a:extLst>
            </p:cNvPr>
            <p:cNvCxnSpPr/>
            <p:nvPr/>
          </p:nvCxnSpPr>
          <p:spPr>
            <a:xfrm>
              <a:off x="2424227" y="4182612"/>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2" name="Connecteur droit 181">
              <a:extLst>
                <a:ext uri="{FF2B5EF4-FFF2-40B4-BE49-F238E27FC236}">
                  <a16:creationId xmlns:a16="http://schemas.microsoft.com/office/drawing/2014/main" id="{A464F128-E8DE-4249-840C-9D281141FC6A}"/>
                </a:ext>
              </a:extLst>
            </p:cNvPr>
            <p:cNvCxnSpPr/>
            <p:nvPr/>
          </p:nvCxnSpPr>
          <p:spPr>
            <a:xfrm>
              <a:off x="3001171" y="419349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5A62E469-4C12-E648-9CC9-1C6D86F9D6EC}"/>
                </a:ext>
              </a:extLst>
            </p:cNvPr>
            <p:cNvCxnSpPr/>
            <p:nvPr/>
          </p:nvCxnSpPr>
          <p:spPr>
            <a:xfrm>
              <a:off x="4133285" y="4182610"/>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FF12FD92-54BE-744E-9B99-5572F995D3A1}"/>
                </a:ext>
              </a:extLst>
            </p:cNvPr>
            <p:cNvCxnSpPr/>
            <p:nvPr/>
          </p:nvCxnSpPr>
          <p:spPr>
            <a:xfrm>
              <a:off x="5308943" y="4182609"/>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81F8F56-8C5C-3D43-9D29-3C35C0A0ED8A}"/>
                </a:ext>
              </a:extLst>
            </p:cNvPr>
            <p:cNvCxnSpPr/>
            <p:nvPr/>
          </p:nvCxnSpPr>
          <p:spPr>
            <a:xfrm>
              <a:off x="6484601" y="418260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17" name="Groupe 16">
            <a:extLst>
              <a:ext uri="{FF2B5EF4-FFF2-40B4-BE49-F238E27FC236}">
                <a16:creationId xmlns:a16="http://schemas.microsoft.com/office/drawing/2014/main" id="{BD72B64B-F106-B34C-BC16-B6AA70DFC5B9}"/>
              </a:ext>
            </a:extLst>
          </p:cNvPr>
          <p:cNvGrpSpPr/>
          <p:nvPr/>
        </p:nvGrpSpPr>
        <p:grpSpPr>
          <a:xfrm>
            <a:off x="505287" y="4302545"/>
            <a:ext cx="11707886" cy="1292302"/>
            <a:chOff x="505287" y="4226349"/>
            <a:chExt cx="11707886" cy="1292302"/>
          </a:xfrm>
        </p:grpSpPr>
        <p:sp>
          <p:nvSpPr>
            <p:cNvPr id="41" name="ZoneTexte 40">
              <a:extLst>
                <a:ext uri="{FF2B5EF4-FFF2-40B4-BE49-F238E27FC236}">
                  <a16:creationId xmlns:a16="http://schemas.microsoft.com/office/drawing/2014/main" id="{368C8344-662A-7A42-B9F4-7FD96876198E}"/>
                </a:ext>
              </a:extLst>
            </p:cNvPr>
            <p:cNvSpPr txBox="1"/>
            <p:nvPr/>
          </p:nvSpPr>
          <p:spPr>
            <a:xfrm>
              <a:off x="505287" y="4877389"/>
              <a:ext cx="1303562" cy="307777"/>
            </a:xfrm>
            <a:prstGeom prst="rect">
              <a:avLst/>
            </a:prstGeom>
            <a:solidFill>
              <a:srgbClr val="00B0F0"/>
            </a:solidFill>
            <a:ln>
              <a:solidFill>
                <a:srgbClr val="00B0F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Sérologie (</a:t>
              </a:r>
              <a:r>
                <a:rPr kumimoji="0" lang="fr-FR" sz="1400" b="0" i="0" u="none" strike="noStrike" kern="1200" cap="none" spc="0" normalizeH="0" baseline="0" noProof="0" dirty="0" err="1">
                  <a:ln>
                    <a:noFill/>
                  </a:ln>
                  <a:solidFill>
                    <a:prstClr val="black"/>
                  </a:solidFill>
                  <a:effectLst/>
                  <a:uLnTx/>
                  <a:uFillTx/>
                  <a:latin typeface="Trebuchet MS" panose="020B0603020202020204"/>
                  <a:ea typeface="+mn-ea"/>
                  <a:cs typeface="+mn-cs"/>
                </a:rPr>
                <a:t>Ac</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a:t>
              </a:r>
            </a:p>
          </p:txBody>
        </p:sp>
        <p:sp>
          <p:nvSpPr>
            <p:cNvPr id="115" name="Rectangle 114">
              <a:extLst>
                <a:ext uri="{FF2B5EF4-FFF2-40B4-BE49-F238E27FC236}">
                  <a16:creationId xmlns:a16="http://schemas.microsoft.com/office/drawing/2014/main" id="{6B2C6EC3-A8FF-5442-90AD-2ED27CCDEFA4}"/>
                </a:ext>
              </a:extLst>
            </p:cNvPr>
            <p:cNvSpPr/>
            <p:nvPr/>
          </p:nvSpPr>
          <p:spPr>
            <a:xfrm>
              <a:off x="4180979" y="4737236"/>
              <a:ext cx="3888434" cy="3060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4" name="ZoneTexte 103">
              <a:extLst>
                <a:ext uri="{FF2B5EF4-FFF2-40B4-BE49-F238E27FC236}">
                  <a16:creationId xmlns:a16="http://schemas.microsoft.com/office/drawing/2014/main" id="{4A15A958-6C76-DF4D-8931-696FEB787963}"/>
                </a:ext>
              </a:extLst>
            </p:cNvPr>
            <p:cNvSpPr txBox="1"/>
            <p:nvPr/>
          </p:nvSpPr>
          <p:spPr>
            <a:xfrm>
              <a:off x="3643431" y="4258612"/>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1" name="ZoneTexte 130">
              <a:extLst>
                <a:ext uri="{FF2B5EF4-FFF2-40B4-BE49-F238E27FC236}">
                  <a16:creationId xmlns:a16="http://schemas.microsoft.com/office/drawing/2014/main" id="{E389E458-F444-2F4B-B45E-73A0CE821B07}"/>
                </a:ext>
              </a:extLst>
            </p:cNvPr>
            <p:cNvSpPr txBox="1"/>
            <p:nvPr/>
          </p:nvSpPr>
          <p:spPr>
            <a:xfrm>
              <a:off x="8219613" y="4294958"/>
              <a:ext cx="1446222" cy="477763"/>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	…</a:t>
              </a:r>
            </a:p>
          </p:txBody>
        </p:sp>
        <p:sp>
          <p:nvSpPr>
            <p:cNvPr id="133" name="ZoneTexte 132">
              <a:extLst>
                <a:ext uri="{FF2B5EF4-FFF2-40B4-BE49-F238E27FC236}">
                  <a16:creationId xmlns:a16="http://schemas.microsoft.com/office/drawing/2014/main" id="{E73D6DAA-13A7-7A44-AB37-AEA43020E51F}"/>
                </a:ext>
              </a:extLst>
            </p:cNvPr>
            <p:cNvSpPr txBox="1"/>
            <p:nvPr/>
          </p:nvSpPr>
          <p:spPr>
            <a:xfrm>
              <a:off x="10766951" y="4329528"/>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4" name="ZoneTexte 133">
              <a:extLst>
                <a:ext uri="{FF2B5EF4-FFF2-40B4-BE49-F238E27FC236}">
                  <a16:creationId xmlns:a16="http://schemas.microsoft.com/office/drawing/2014/main" id="{96012146-60B0-1F46-AE5C-24C3853F5288}"/>
                </a:ext>
              </a:extLst>
            </p:cNvPr>
            <p:cNvSpPr txBox="1"/>
            <p:nvPr/>
          </p:nvSpPr>
          <p:spPr>
            <a:xfrm>
              <a:off x="10050086" y="4226349"/>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cxnSp>
          <p:nvCxnSpPr>
            <p:cNvPr id="160" name="Connecteur droit avec flèche 159">
              <a:extLst>
                <a:ext uri="{FF2B5EF4-FFF2-40B4-BE49-F238E27FC236}">
                  <a16:creationId xmlns:a16="http://schemas.microsoft.com/office/drawing/2014/main" id="{1BE1DAF6-3493-9F45-92AF-456FF543A472}"/>
                </a:ext>
              </a:extLst>
            </p:cNvPr>
            <p:cNvCxnSpPr>
              <a:cxnSpLocks/>
            </p:cNvCxnSpPr>
            <p:nvPr/>
          </p:nvCxnSpPr>
          <p:spPr>
            <a:xfrm flipV="1">
              <a:off x="1896407" y="5027773"/>
              <a:ext cx="9491084" cy="38481"/>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1" name="ZoneTexte 160">
              <a:extLst>
                <a:ext uri="{FF2B5EF4-FFF2-40B4-BE49-F238E27FC236}">
                  <a16:creationId xmlns:a16="http://schemas.microsoft.com/office/drawing/2014/main" id="{B1DF9F64-98F0-8A4D-B28E-4465C50249BA}"/>
                </a:ext>
              </a:extLst>
            </p:cNvPr>
            <p:cNvSpPr txBox="1"/>
            <p:nvPr/>
          </p:nvSpPr>
          <p:spPr>
            <a:xfrm>
              <a:off x="2884583" y="5087764"/>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62" name="ZoneTexte 161">
              <a:extLst>
                <a:ext uri="{FF2B5EF4-FFF2-40B4-BE49-F238E27FC236}">
                  <a16:creationId xmlns:a16="http://schemas.microsoft.com/office/drawing/2014/main" id="{4DA3AC54-7A33-AE4D-9321-DB685C28F0D1}"/>
                </a:ext>
              </a:extLst>
            </p:cNvPr>
            <p:cNvSpPr txBox="1"/>
            <p:nvPr/>
          </p:nvSpPr>
          <p:spPr>
            <a:xfrm>
              <a:off x="3971010" y="508776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63" name="ZoneTexte 162">
              <a:extLst>
                <a:ext uri="{FF2B5EF4-FFF2-40B4-BE49-F238E27FC236}">
                  <a16:creationId xmlns:a16="http://schemas.microsoft.com/office/drawing/2014/main" id="{9B6EC32E-40AC-2541-9439-BD3D322C5EAE}"/>
                </a:ext>
              </a:extLst>
            </p:cNvPr>
            <p:cNvSpPr txBox="1"/>
            <p:nvPr/>
          </p:nvSpPr>
          <p:spPr>
            <a:xfrm>
              <a:off x="5155285" y="508776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64" name="ZoneTexte 163">
              <a:extLst>
                <a:ext uri="{FF2B5EF4-FFF2-40B4-BE49-F238E27FC236}">
                  <a16:creationId xmlns:a16="http://schemas.microsoft.com/office/drawing/2014/main" id="{31B35ACF-9E76-1747-ADE5-E0ABF426335A}"/>
                </a:ext>
              </a:extLst>
            </p:cNvPr>
            <p:cNvSpPr txBox="1"/>
            <p:nvPr/>
          </p:nvSpPr>
          <p:spPr>
            <a:xfrm>
              <a:off x="6279428" y="5087764"/>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65" name="ZoneTexte 164">
              <a:extLst>
                <a:ext uri="{FF2B5EF4-FFF2-40B4-BE49-F238E27FC236}">
                  <a16:creationId xmlns:a16="http://schemas.microsoft.com/office/drawing/2014/main" id="{A8AC338A-4941-6147-9177-2F99263FB3E0}"/>
                </a:ext>
              </a:extLst>
            </p:cNvPr>
            <p:cNvSpPr txBox="1"/>
            <p:nvPr/>
          </p:nvSpPr>
          <p:spPr>
            <a:xfrm>
              <a:off x="2360339" y="5088029"/>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100" dirty="0">
                  <a:solidFill>
                    <a:prstClr val="black"/>
                  </a:solidFill>
                  <a:latin typeface="Trebuchet MS" panose="020B0603020202020204"/>
                </a:rPr>
                <a:t>4</a:t>
              </a: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cxnSp>
          <p:nvCxnSpPr>
            <p:cNvPr id="170" name="Connecteur droit 169">
              <a:extLst>
                <a:ext uri="{FF2B5EF4-FFF2-40B4-BE49-F238E27FC236}">
                  <a16:creationId xmlns:a16="http://schemas.microsoft.com/office/drawing/2014/main" id="{5E490617-A93A-524A-A425-4CF6EF34D881}"/>
                </a:ext>
              </a:extLst>
            </p:cNvPr>
            <p:cNvCxnSpPr/>
            <p:nvPr/>
          </p:nvCxnSpPr>
          <p:spPr>
            <a:xfrm>
              <a:off x="1895181" y="500557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73" name="ZoneTexte 172">
              <a:extLst>
                <a:ext uri="{FF2B5EF4-FFF2-40B4-BE49-F238E27FC236}">
                  <a16:creationId xmlns:a16="http://schemas.microsoft.com/office/drawing/2014/main" id="{E621CBF4-94C9-2C4A-AC11-6BBFA1481108}"/>
                </a:ext>
              </a:extLst>
            </p:cNvPr>
            <p:cNvSpPr txBox="1"/>
            <p:nvPr/>
          </p:nvSpPr>
          <p:spPr>
            <a:xfrm>
              <a:off x="1780473" y="5049739"/>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sp>
          <p:nvSpPr>
            <p:cNvPr id="179" name="ZoneTexte 178">
              <a:extLst>
                <a:ext uri="{FF2B5EF4-FFF2-40B4-BE49-F238E27FC236}">
                  <a16:creationId xmlns:a16="http://schemas.microsoft.com/office/drawing/2014/main" id="{040D78C7-14C1-0140-A6FD-2E0ECAB4C650}"/>
                </a:ext>
              </a:extLst>
            </p:cNvPr>
            <p:cNvSpPr txBox="1"/>
            <p:nvPr/>
          </p:nvSpPr>
          <p:spPr>
            <a:xfrm>
              <a:off x="9183241" y="4318323"/>
              <a:ext cx="599844" cy="769441"/>
            </a:xfrm>
            <a:prstGeom prst="rect">
              <a:avLst/>
            </a:prstGeom>
            <a:noFill/>
          </p:spPr>
          <p:txBody>
            <a:bodyPr wrap="none" rtlCol="0">
              <a:spAutoFit/>
            </a:bodyPr>
            <a:lstStyle/>
            <a:p>
              <a:r>
                <a:rPr lang="fr-FR" sz="4400" dirty="0">
                  <a:solidFill>
                    <a:srgbClr val="00B0F0"/>
                  </a:solidFill>
                </a:rPr>
                <a:t>…</a:t>
              </a:r>
              <a:endParaRPr lang="fr-FR" sz="4400" dirty="0"/>
            </a:p>
          </p:txBody>
        </p:sp>
        <p:sp>
          <p:nvSpPr>
            <p:cNvPr id="180" name="ZoneTexte 179">
              <a:extLst>
                <a:ext uri="{FF2B5EF4-FFF2-40B4-BE49-F238E27FC236}">
                  <a16:creationId xmlns:a16="http://schemas.microsoft.com/office/drawing/2014/main" id="{DDC78E9F-CC80-9449-B106-628EA04F8DF9}"/>
                </a:ext>
              </a:extLst>
            </p:cNvPr>
            <p:cNvSpPr txBox="1"/>
            <p:nvPr/>
          </p:nvSpPr>
          <p:spPr>
            <a:xfrm>
              <a:off x="10384478" y="4394107"/>
              <a:ext cx="633456"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cxnSp>
          <p:nvCxnSpPr>
            <p:cNvPr id="186" name="Connecteur droit 185">
              <a:extLst>
                <a:ext uri="{FF2B5EF4-FFF2-40B4-BE49-F238E27FC236}">
                  <a16:creationId xmlns:a16="http://schemas.microsoft.com/office/drawing/2014/main" id="{A9BDC9DA-6A45-E245-BABA-4C7706547D74}"/>
                </a:ext>
              </a:extLst>
            </p:cNvPr>
            <p:cNvCxnSpPr/>
            <p:nvPr/>
          </p:nvCxnSpPr>
          <p:spPr>
            <a:xfrm>
              <a:off x="2478655" y="5020814"/>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7" name="Connecteur droit 186">
              <a:extLst>
                <a:ext uri="{FF2B5EF4-FFF2-40B4-BE49-F238E27FC236}">
                  <a16:creationId xmlns:a16="http://schemas.microsoft.com/office/drawing/2014/main" id="{1F832AF4-6F45-7C4F-A724-EEC0B220E2DD}"/>
                </a:ext>
              </a:extLst>
            </p:cNvPr>
            <p:cNvCxnSpPr/>
            <p:nvPr/>
          </p:nvCxnSpPr>
          <p:spPr>
            <a:xfrm>
              <a:off x="3012056" y="500992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8" name="Connecteur droit 187">
              <a:extLst>
                <a:ext uri="{FF2B5EF4-FFF2-40B4-BE49-F238E27FC236}">
                  <a16:creationId xmlns:a16="http://schemas.microsoft.com/office/drawing/2014/main" id="{956A62C9-1F93-9D41-9556-F661F54766CB}"/>
                </a:ext>
              </a:extLst>
            </p:cNvPr>
            <p:cNvCxnSpPr/>
            <p:nvPr/>
          </p:nvCxnSpPr>
          <p:spPr>
            <a:xfrm>
              <a:off x="5308946" y="5009929"/>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9" name="Connecteur droit 188">
              <a:extLst>
                <a:ext uri="{FF2B5EF4-FFF2-40B4-BE49-F238E27FC236}">
                  <a16:creationId xmlns:a16="http://schemas.microsoft.com/office/drawing/2014/main" id="{813FCD8E-0C35-F841-9309-27C0DD08CBB7}"/>
                </a:ext>
              </a:extLst>
            </p:cNvPr>
            <p:cNvCxnSpPr/>
            <p:nvPr/>
          </p:nvCxnSpPr>
          <p:spPr>
            <a:xfrm>
              <a:off x="4176830" y="5009925"/>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0" name="Connecteur droit 189">
              <a:extLst>
                <a:ext uri="{FF2B5EF4-FFF2-40B4-BE49-F238E27FC236}">
                  <a16:creationId xmlns:a16="http://schemas.microsoft.com/office/drawing/2014/main" id="{7F9718D3-353F-0344-86C6-9F0C4E99FC74}"/>
                </a:ext>
              </a:extLst>
            </p:cNvPr>
            <p:cNvCxnSpPr/>
            <p:nvPr/>
          </p:nvCxnSpPr>
          <p:spPr>
            <a:xfrm>
              <a:off x="6441064" y="4999043"/>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91" name="ZoneTexte 190">
              <a:extLst>
                <a:ext uri="{FF2B5EF4-FFF2-40B4-BE49-F238E27FC236}">
                  <a16:creationId xmlns:a16="http://schemas.microsoft.com/office/drawing/2014/main" id="{D5C679DD-87B0-E848-B157-AD9A398FF6D5}"/>
                </a:ext>
              </a:extLst>
            </p:cNvPr>
            <p:cNvSpPr txBox="1"/>
            <p:nvPr/>
          </p:nvSpPr>
          <p:spPr>
            <a:xfrm>
              <a:off x="7792414" y="4272719"/>
              <a:ext cx="1446222" cy="477763"/>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	…</a:t>
              </a:r>
            </a:p>
          </p:txBody>
        </p:sp>
      </p:grpSp>
      <p:sp>
        <p:nvSpPr>
          <p:cNvPr id="21" name="ZoneTexte 20">
            <a:extLst>
              <a:ext uri="{FF2B5EF4-FFF2-40B4-BE49-F238E27FC236}">
                <a16:creationId xmlns:a16="http://schemas.microsoft.com/office/drawing/2014/main" id="{F465973E-895C-C142-92F7-03CC0D0B010B}"/>
              </a:ext>
            </a:extLst>
          </p:cNvPr>
          <p:cNvSpPr txBox="1"/>
          <p:nvPr/>
        </p:nvSpPr>
        <p:spPr>
          <a:xfrm>
            <a:off x="1404207" y="5535861"/>
            <a:ext cx="4319496" cy="1169551"/>
          </a:xfrm>
          <a:prstGeom prst="rect">
            <a:avLst/>
          </a:prstGeom>
          <a:solidFill>
            <a:schemeClr val="accent1"/>
          </a:solidFill>
          <a:ln>
            <a:solidFill>
              <a:schemeClr val="accent2"/>
            </a:solidFill>
          </a:ln>
        </p:spPr>
        <p:txBody>
          <a:bodyPr wrap="square" rtlCol="0">
            <a:spAutoFit/>
          </a:bodyPr>
          <a:lstStyle/>
          <a:p>
            <a:pPr algn="ctr"/>
            <a:r>
              <a:rPr lang="fr-FR" sz="1400" b="1" dirty="0">
                <a:solidFill>
                  <a:schemeClr val="bg1"/>
                </a:solidFill>
              </a:rPr>
              <a:t>Contagiosité</a:t>
            </a:r>
          </a:p>
          <a:p>
            <a:pPr marL="285750" indent="-285750">
              <a:buFont typeface="Wingdings" pitchFamily="2" charset="2"/>
              <a:buChar char="§"/>
            </a:pPr>
            <a:r>
              <a:rPr lang="fr-FR" sz="1400" dirty="0">
                <a:solidFill>
                  <a:schemeClr val="bg1"/>
                </a:solidFill>
              </a:rPr>
              <a:t>2 à 4 jours avant les symptômes</a:t>
            </a:r>
          </a:p>
          <a:p>
            <a:pPr marL="285750" indent="-285750">
              <a:buFont typeface="Wingdings" pitchFamily="2" charset="2"/>
              <a:buChar char="§"/>
            </a:pPr>
            <a:r>
              <a:rPr lang="fr-FR" sz="1400" dirty="0">
                <a:solidFill>
                  <a:schemeClr val="bg1"/>
                </a:solidFill>
              </a:rPr>
              <a:t>Les asymptomatiques peuvent être contagieux</a:t>
            </a:r>
          </a:p>
          <a:p>
            <a:pPr marL="285750" indent="-285750">
              <a:buFont typeface="Wingdings" pitchFamily="2" charset="2"/>
              <a:buChar char="§"/>
            </a:pPr>
            <a:r>
              <a:rPr lang="fr-FR" sz="1400" dirty="0">
                <a:solidFill>
                  <a:schemeClr val="bg1"/>
                </a:solidFill>
              </a:rPr>
              <a:t>Diminue après 1 semaine de symptômes et 14 jours après la contamination</a:t>
            </a:r>
          </a:p>
        </p:txBody>
      </p:sp>
      <p:sp>
        <p:nvSpPr>
          <p:cNvPr id="22" name="ZoneTexte 21">
            <a:extLst>
              <a:ext uri="{FF2B5EF4-FFF2-40B4-BE49-F238E27FC236}">
                <a16:creationId xmlns:a16="http://schemas.microsoft.com/office/drawing/2014/main" id="{DEC51E7A-8537-7443-896D-E41EBEC1F46C}"/>
              </a:ext>
            </a:extLst>
          </p:cNvPr>
          <p:cNvSpPr txBox="1"/>
          <p:nvPr/>
        </p:nvSpPr>
        <p:spPr>
          <a:xfrm>
            <a:off x="5816626" y="5407374"/>
            <a:ext cx="5813834" cy="1384995"/>
          </a:xfrm>
          <a:prstGeom prst="rect">
            <a:avLst/>
          </a:prstGeom>
          <a:solidFill>
            <a:schemeClr val="accent1"/>
          </a:solidFill>
          <a:ln>
            <a:solidFill>
              <a:schemeClr val="accent2"/>
            </a:solidFill>
          </a:ln>
        </p:spPr>
        <p:txBody>
          <a:bodyPr wrap="square" rtlCol="0">
            <a:spAutoFit/>
          </a:bodyPr>
          <a:lstStyle/>
          <a:p>
            <a:pPr algn="ctr"/>
            <a:r>
              <a:rPr lang="fr-FR" sz="1400" b="1" dirty="0">
                <a:solidFill>
                  <a:schemeClr val="bg1"/>
                </a:solidFill>
              </a:rPr>
              <a:t>PCR</a:t>
            </a:r>
          </a:p>
          <a:p>
            <a:pPr marL="285750" indent="-285750">
              <a:buFont typeface="Wingdings" pitchFamily="2" charset="2"/>
              <a:buChar char="§"/>
            </a:pPr>
            <a:r>
              <a:rPr lang="fr-FR" sz="1400" dirty="0">
                <a:solidFill>
                  <a:schemeClr val="bg1"/>
                </a:solidFill>
              </a:rPr>
              <a:t>Une PCR + ne signifie pas forcément contagiosité</a:t>
            </a:r>
          </a:p>
          <a:p>
            <a:pPr marL="285750" indent="-285750">
              <a:buFont typeface="Wingdings" pitchFamily="2" charset="2"/>
              <a:buChar char="§"/>
            </a:pPr>
            <a:r>
              <a:rPr lang="fr-FR" sz="1400" dirty="0">
                <a:solidFill>
                  <a:schemeClr val="bg1"/>
                </a:solidFill>
              </a:rPr>
              <a:t>Tenir compte de la clinique, de l’existence ou non de symptômes et de la date estimée de contamination</a:t>
            </a:r>
          </a:p>
          <a:p>
            <a:pPr marL="285750" indent="-285750">
              <a:buFont typeface="Wingdings" pitchFamily="2" charset="2"/>
              <a:buChar char="§"/>
            </a:pPr>
            <a:r>
              <a:rPr lang="fr-FR" sz="1400" dirty="0">
                <a:solidFill>
                  <a:schemeClr val="bg1"/>
                </a:solidFill>
              </a:rPr>
              <a:t>Si PCR + chez asymptomatique, sans date de contact identifiée, le considérer en début de maladie (sauf si sérologie positive)</a:t>
            </a:r>
          </a:p>
        </p:txBody>
      </p:sp>
      <p:sp>
        <p:nvSpPr>
          <p:cNvPr id="120" name="Éclair 119">
            <a:extLst>
              <a:ext uri="{FF2B5EF4-FFF2-40B4-BE49-F238E27FC236}">
                <a16:creationId xmlns:a16="http://schemas.microsoft.com/office/drawing/2014/main" id="{5993D9DA-5CFF-5C4E-8BDE-16366F13CD89}"/>
              </a:ext>
            </a:extLst>
          </p:cNvPr>
          <p:cNvSpPr/>
          <p:nvPr/>
        </p:nvSpPr>
        <p:spPr>
          <a:xfrm rot="3269787">
            <a:off x="2718618" y="926078"/>
            <a:ext cx="896112" cy="867318"/>
          </a:xfrm>
          <a:prstGeom prst="lightningBolt">
            <a:avLst/>
          </a:prstGeom>
          <a:solidFill>
            <a:schemeClr val="accent3">
              <a:lumMod val="60000"/>
              <a:lumOff val="4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23" name="ZoneTexte 122">
            <a:extLst>
              <a:ext uri="{FF2B5EF4-FFF2-40B4-BE49-F238E27FC236}">
                <a16:creationId xmlns:a16="http://schemas.microsoft.com/office/drawing/2014/main" id="{3B313F91-D256-2142-81E2-6D037DBAA371}"/>
              </a:ext>
            </a:extLst>
          </p:cNvPr>
          <p:cNvSpPr txBox="1"/>
          <p:nvPr/>
        </p:nvSpPr>
        <p:spPr>
          <a:xfrm>
            <a:off x="2856191" y="442294"/>
            <a:ext cx="912429" cy="307777"/>
          </a:xfrm>
          <a:prstGeom prst="rect">
            <a:avLst/>
          </a:prstGeom>
          <a:no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400" b="1" dirty="0">
                <a:solidFill>
                  <a:schemeClr val="accent3"/>
                </a:solidFill>
                <a:latin typeface="Trebuchet MS" panose="020B0603020202020204"/>
              </a:rPr>
              <a:t>MALADIE</a:t>
            </a:r>
            <a:endParaRPr kumimoji="0" lang="fr-FR" sz="1400" b="1" i="0" u="none" strike="noStrike" kern="1200" cap="none" spc="0" normalizeH="0" baseline="0" noProof="0" dirty="0">
              <a:ln>
                <a:noFill/>
              </a:ln>
              <a:solidFill>
                <a:schemeClr val="accent3"/>
              </a:solidFill>
              <a:effectLst/>
              <a:uLnTx/>
              <a:uFillTx/>
              <a:latin typeface="Trebuchet MS" panose="020B0603020202020204"/>
            </a:endParaRPr>
          </a:p>
        </p:txBody>
      </p:sp>
      <p:sp>
        <p:nvSpPr>
          <p:cNvPr id="124" name="Rectangle 123">
            <a:extLst>
              <a:ext uri="{FF2B5EF4-FFF2-40B4-BE49-F238E27FC236}">
                <a16:creationId xmlns:a16="http://schemas.microsoft.com/office/drawing/2014/main" id="{6E787E7C-A5D7-F247-AD63-615FEE29F371}"/>
              </a:ext>
            </a:extLst>
          </p:cNvPr>
          <p:cNvSpPr/>
          <p:nvPr/>
        </p:nvSpPr>
        <p:spPr>
          <a:xfrm>
            <a:off x="2477077" y="2916674"/>
            <a:ext cx="230980" cy="329438"/>
          </a:xfrm>
          <a:prstGeom prst="rect">
            <a:avLst/>
          </a:prstGeom>
          <a:gradFill flip="none" rotWithShape="1">
            <a:gsLst>
              <a:gs pos="0">
                <a:srgbClr val="FF0000"/>
              </a:gs>
              <a:gs pos="100000">
                <a:srgbClr val="FFC000">
                  <a:tint val="44500"/>
                  <a:satMod val="160000"/>
                </a:srgbClr>
              </a:gs>
              <a:gs pos="85000">
                <a:srgbClr val="FFC00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25" name="ZoneTexte 124">
            <a:extLst>
              <a:ext uri="{FF2B5EF4-FFF2-40B4-BE49-F238E27FC236}">
                <a16:creationId xmlns:a16="http://schemas.microsoft.com/office/drawing/2014/main" id="{5C4A3650-1291-B645-8041-FCFBACD3AEF4}"/>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26" name="ZoneTexte 125">
            <a:extLst>
              <a:ext uri="{FF2B5EF4-FFF2-40B4-BE49-F238E27FC236}">
                <a16:creationId xmlns:a16="http://schemas.microsoft.com/office/drawing/2014/main" id="{83CC4661-C047-ED45-ABE7-7F2475E8F8CE}"/>
              </a:ext>
            </a:extLst>
          </p:cNvPr>
          <p:cNvSpPr txBox="1"/>
          <p:nvPr/>
        </p:nvSpPr>
        <p:spPr>
          <a:xfrm>
            <a:off x="2343707" y="3609183"/>
            <a:ext cx="416018"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7" name="ZoneTexte 126">
            <a:extLst>
              <a:ext uri="{FF2B5EF4-FFF2-40B4-BE49-F238E27FC236}">
                <a16:creationId xmlns:a16="http://schemas.microsoft.com/office/drawing/2014/main" id="{A3DC9954-E114-8C4E-99E3-5995B1D662E9}"/>
              </a:ext>
            </a:extLst>
          </p:cNvPr>
          <p:cNvSpPr txBox="1"/>
          <p:nvPr/>
        </p:nvSpPr>
        <p:spPr>
          <a:xfrm>
            <a:off x="2350900" y="3452756"/>
            <a:ext cx="340307"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8" name="ZoneTexte 127">
            <a:extLst>
              <a:ext uri="{FF2B5EF4-FFF2-40B4-BE49-F238E27FC236}">
                <a16:creationId xmlns:a16="http://schemas.microsoft.com/office/drawing/2014/main" id="{ADD432FA-7577-574C-989D-4CE1C8DC73FC}"/>
              </a:ext>
            </a:extLst>
          </p:cNvPr>
          <p:cNvSpPr txBox="1"/>
          <p:nvPr/>
        </p:nvSpPr>
        <p:spPr>
          <a:xfrm>
            <a:off x="2399766" y="3519779"/>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9" name="ZoneTexte 128">
            <a:extLst>
              <a:ext uri="{FF2B5EF4-FFF2-40B4-BE49-F238E27FC236}">
                <a16:creationId xmlns:a16="http://schemas.microsoft.com/office/drawing/2014/main" id="{3C2D4680-2E01-8D4B-8F6D-7649A18729A7}"/>
              </a:ext>
            </a:extLst>
          </p:cNvPr>
          <p:cNvSpPr txBox="1"/>
          <p:nvPr/>
        </p:nvSpPr>
        <p:spPr>
          <a:xfrm>
            <a:off x="2410136" y="340043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Tree>
    <p:extLst>
      <p:ext uri="{BB962C8B-B14F-4D97-AF65-F5344CB8AC3E}">
        <p14:creationId xmlns:p14="http://schemas.microsoft.com/office/powerpoint/2010/main" val="28754853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6" name="ZoneTexte 15">
            <a:extLst>
              <a:ext uri="{FF2B5EF4-FFF2-40B4-BE49-F238E27FC236}">
                <a16:creationId xmlns:a16="http://schemas.microsoft.com/office/drawing/2014/main" id="{47FC752F-F214-7D4A-BA86-D61EE769106D}"/>
              </a:ext>
            </a:extLst>
          </p:cNvPr>
          <p:cNvSpPr txBox="1"/>
          <p:nvPr/>
        </p:nvSpPr>
        <p:spPr>
          <a:xfrm>
            <a:off x="1207746" y="578944"/>
            <a:ext cx="1099981" cy="584775"/>
          </a:xfrm>
          <a:prstGeom prst="rect">
            <a:avLst/>
          </a:prstGeom>
          <a:noFill/>
        </p:spPr>
        <p:txBody>
          <a:bodyPr wrap="none" rtlCol="0">
            <a:spAutoFit/>
          </a:bodyPr>
          <a:lstStyle/>
          <a:p>
            <a:pPr lvl="0">
              <a:defRPr/>
            </a:pPr>
            <a:r>
              <a:rPr lang="fr-FR" sz="3200" dirty="0">
                <a:solidFill>
                  <a:srgbClr val="90C226"/>
                </a:solidFill>
              </a:rPr>
              <a:t>Plan </a:t>
            </a:r>
          </a:p>
        </p:txBody>
      </p:sp>
      <p:sp>
        <p:nvSpPr>
          <p:cNvPr id="18" name="Rectangle 17">
            <a:extLst>
              <a:ext uri="{FF2B5EF4-FFF2-40B4-BE49-F238E27FC236}">
                <a16:creationId xmlns:a16="http://schemas.microsoft.com/office/drawing/2014/main" id="{6133F7F4-1095-A948-A55F-CB6FB1EF9438}"/>
              </a:ext>
            </a:extLst>
          </p:cNvPr>
          <p:cNvSpPr/>
          <p:nvPr/>
        </p:nvSpPr>
        <p:spPr>
          <a:xfrm>
            <a:off x="1173380" y="1853722"/>
            <a:ext cx="10817339" cy="1862048"/>
          </a:xfrm>
          <a:prstGeom prst="rect">
            <a:avLst/>
          </a:prstGeom>
        </p:spPr>
        <p:txBody>
          <a:bodyPr wrap="square">
            <a:spAutoFit/>
          </a:bodyPr>
          <a:lstStyle/>
          <a:p>
            <a:pPr marL="971550" lvl="1" indent="-514350">
              <a:spcBef>
                <a:spcPts val="1000"/>
              </a:spcBef>
              <a:buClr>
                <a:schemeClr val="accent2"/>
              </a:buClr>
              <a:buSzPct val="80000"/>
              <a:buAutoNum type="romanUcPeriod"/>
            </a:pPr>
            <a:r>
              <a:rPr lang="fr-FR" sz="2400" dirty="0">
                <a:solidFill>
                  <a:schemeClr val="accent2">
                    <a:lumMod val="20000"/>
                    <a:lumOff val="80000"/>
                  </a:schemeClr>
                </a:solidFill>
              </a:rPr>
              <a:t>Epidémie, Mesures barrières, Transmissibilité, Contagiosité</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Immunité - Méthodes diagnostiques</a:t>
            </a:r>
          </a:p>
          <a:p>
            <a:pPr marL="971550" lvl="1" indent="-514350">
              <a:spcBef>
                <a:spcPts val="1000"/>
              </a:spcBef>
              <a:buClr>
                <a:schemeClr val="accent2"/>
              </a:buClr>
              <a:buSzPct val="80000"/>
              <a:buFontTx/>
              <a:buAutoNum type="romanUcPeriod"/>
            </a:pPr>
            <a:r>
              <a:rPr lang="fr-FR" sz="2400" dirty="0">
                <a:solidFill>
                  <a:schemeClr val="accent2"/>
                </a:solidFill>
              </a:rPr>
              <a:t>Formes cliniques chez l’enfant et stratégies de dépistage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2709406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7" name="Title 1">
            <a:extLst>
              <a:ext uri="{FF2B5EF4-FFF2-40B4-BE49-F238E27FC236}">
                <a16:creationId xmlns:a16="http://schemas.microsoft.com/office/drawing/2014/main" id="{5FF6D430-D46D-0644-8F39-C14F3CE5366E}"/>
              </a:ext>
            </a:extLst>
          </p:cNvPr>
          <p:cNvSpPr>
            <a:spLocks noGrp="1"/>
          </p:cNvSpPr>
          <p:nvPr>
            <p:ph type="title"/>
          </p:nvPr>
        </p:nvSpPr>
        <p:spPr>
          <a:xfrm>
            <a:off x="992910" y="506714"/>
            <a:ext cx="10515600" cy="1325563"/>
          </a:xfrm>
        </p:spPr>
        <p:txBody>
          <a:bodyPr>
            <a:normAutofit/>
          </a:bodyPr>
          <a:lstStyle/>
          <a:p>
            <a:r>
              <a:rPr lang="en-US" sz="2800" b="1" spc="-20" dirty="0" err="1">
                <a:effectLst/>
                <a:ea typeface="Times New Roman" panose="02020603050405020304" pitchFamily="18" charset="0"/>
              </a:rPr>
              <a:t>Pyramide</a:t>
            </a:r>
            <a:r>
              <a:rPr lang="en-US" sz="2800" b="1" spc="-20" dirty="0">
                <a:effectLst/>
                <a:ea typeface="Times New Roman" panose="02020603050405020304" pitchFamily="18" charset="0"/>
              </a:rPr>
              <a:t> des manifestations </a:t>
            </a:r>
            <a:r>
              <a:rPr lang="en-US" sz="2800" b="1" spc="-20" dirty="0" err="1">
                <a:effectLst/>
                <a:ea typeface="Times New Roman" panose="02020603050405020304" pitchFamily="18" charset="0"/>
              </a:rPr>
              <a:t>cliniques</a:t>
            </a:r>
            <a:r>
              <a:rPr lang="en-US" sz="2800" b="1" spc="-20" dirty="0">
                <a:effectLst/>
                <a:ea typeface="Times New Roman" panose="02020603050405020304" pitchFamily="18" charset="0"/>
              </a:rPr>
              <a:t> du SARS-CoV-2</a:t>
            </a:r>
            <a:endParaRPr lang="en-GB" sz="2800" dirty="0"/>
          </a:p>
        </p:txBody>
      </p:sp>
      <p:sp>
        <p:nvSpPr>
          <p:cNvPr id="19" name="Footer Placeholder 3">
            <a:extLst>
              <a:ext uri="{FF2B5EF4-FFF2-40B4-BE49-F238E27FC236}">
                <a16:creationId xmlns:a16="http://schemas.microsoft.com/office/drawing/2014/main" id="{28CFF08A-4F33-CE46-BC20-9424F4D87F54}"/>
              </a:ext>
            </a:extLst>
          </p:cNvPr>
          <p:cNvSpPr>
            <a:spLocks noGrp="1"/>
          </p:cNvSpPr>
          <p:nvPr>
            <p:ph type="ftr" sz="quarter" idx="11"/>
          </p:nvPr>
        </p:nvSpPr>
        <p:spPr>
          <a:xfrm>
            <a:off x="4038600" y="6338696"/>
            <a:ext cx="41148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accent1"/>
                </a:solidFill>
                <a:effectLst/>
                <a:uLnTx/>
                <a:uFillTx/>
                <a:latin typeface="arial" panose="020B0604020202020204" pitchFamily="34" charset="0"/>
                <a:ea typeface="+mn-ea"/>
                <a:cs typeface="+mn-cs"/>
              </a:rPr>
              <a:t>SARS-CoV-2, severe acute respiratory syndrome coronavirus 2</a:t>
            </a:r>
            <a:endParaRPr kumimoji="0" lang="en-GB" sz="900" b="0" i="0" u="none" strike="noStrike" kern="1200" cap="none" spc="0" normalizeH="0" baseline="0" noProof="0" dirty="0">
              <a:ln>
                <a:noFill/>
              </a:ln>
              <a:solidFill>
                <a:schemeClr val="accent1"/>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accent1"/>
                </a:solidFill>
                <a:effectLst/>
                <a:uLnTx/>
                <a:uFillTx/>
                <a:latin typeface="Trebuchet MS" panose="020B0603020202020204"/>
                <a:ea typeface="+mn-ea"/>
                <a:cs typeface="+mn-cs"/>
              </a:rPr>
              <a:t>1. </a:t>
            </a:r>
            <a:r>
              <a:rPr kumimoji="0" lang="en-GB" sz="900" b="0" i="0"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Wu Z,  McGoogan JM. </a:t>
            </a:r>
            <a:r>
              <a:rPr kumimoji="0" lang="en-GB" sz="900" b="0" i="1"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J Am Med Assoc. </a:t>
            </a:r>
            <a:r>
              <a:rPr kumimoji="0" lang="en-GB" sz="900" b="0" i="0"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2020;323:1239–42; </a:t>
            </a:r>
            <a:br>
              <a:rPr kumimoji="0" lang="en-GB" sz="900" b="0" i="0"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br>
            <a:r>
              <a:rPr kumimoji="0" lang="en-GB" sz="900" b="0" i="0"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2. </a:t>
            </a:r>
            <a:r>
              <a:rPr kumimoji="0" lang="en-GB" sz="900" b="0" i="0" u="none" strike="noStrike" kern="1200" cap="none" spc="0" normalizeH="0" baseline="0" noProof="0" dirty="0" err="1">
                <a:ln>
                  <a:noFill/>
                </a:ln>
                <a:solidFill>
                  <a:schemeClr val="accent1"/>
                </a:solidFill>
                <a:effectLst/>
                <a:uLnTx/>
                <a:uFillTx/>
                <a:latin typeface="Trebuchet MS" panose="020B0603020202020204"/>
                <a:ea typeface="Times New Roman" panose="02020603050405020304" pitchFamily="18" charset="0"/>
                <a:cs typeface="+mn-cs"/>
              </a:rPr>
              <a:t>Götzinger</a:t>
            </a:r>
            <a:r>
              <a:rPr kumimoji="0" lang="en-GB" sz="900" b="0" i="0"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 </a:t>
            </a:r>
            <a:r>
              <a:rPr kumimoji="0" lang="en-GB" sz="900" b="0" i="1"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et al. Lancet Child </a:t>
            </a:r>
            <a:r>
              <a:rPr kumimoji="0" lang="en-GB" sz="900" b="0" i="1" u="none" strike="noStrike" kern="1200" cap="none" spc="0" normalizeH="0" baseline="0" noProof="0" dirty="0" err="1">
                <a:ln>
                  <a:noFill/>
                </a:ln>
                <a:solidFill>
                  <a:schemeClr val="accent1"/>
                </a:solidFill>
                <a:effectLst/>
                <a:uLnTx/>
                <a:uFillTx/>
                <a:latin typeface="Trebuchet MS" panose="020B0603020202020204"/>
                <a:ea typeface="Times New Roman" panose="02020603050405020304" pitchFamily="18" charset="0"/>
                <a:cs typeface="+mn-cs"/>
              </a:rPr>
              <a:t>Adolesc</a:t>
            </a:r>
            <a:r>
              <a:rPr kumimoji="0" lang="en-GB" sz="900" b="0" i="1"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 Health.</a:t>
            </a:r>
            <a:r>
              <a:rPr kumimoji="0" lang="en-GB" sz="900" b="0" i="0"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 2020;4:653–61; 3. </a:t>
            </a:r>
            <a:r>
              <a:rPr kumimoji="0" lang="en-GB" sz="900" b="0" i="0" u="none" strike="noStrike" kern="1200" cap="none" spc="0" normalizeH="0" baseline="0" noProof="0" dirty="0" err="1">
                <a:ln>
                  <a:noFill/>
                </a:ln>
                <a:solidFill>
                  <a:schemeClr val="accent1"/>
                </a:solidFill>
                <a:effectLst/>
                <a:uLnTx/>
                <a:uFillTx/>
                <a:latin typeface="Trebuchet MS" panose="020B0603020202020204"/>
                <a:ea typeface="Times New Roman" panose="02020603050405020304" pitchFamily="18" charset="0"/>
                <a:cs typeface="+mn-cs"/>
              </a:rPr>
              <a:t>Ouldali</a:t>
            </a:r>
            <a:r>
              <a:rPr kumimoji="0" lang="en-GB" sz="900" b="0" i="0"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 N, </a:t>
            </a:r>
            <a:r>
              <a:rPr kumimoji="0" lang="en-GB" sz="900" b="0" i="1"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et al. Child </a:t>
            </a:r>
            <a:r>
              <a:rPr kumimoji="0" lang="en-GB" sz="900" b="0" i="1" u="none" strike="noStrike" kern="1200" cap="none" spc="0" normalizeH="0" baseline="0" noProof="0" dirty="0" err="1">
                <a:ln>
                  <a:noFill/>
                </a:ln>
                <a:solidFill>
                  <a:schemeClr val="accent1"/>
                </a:solidFill>
                <a:effectLst/>
                <a:uLnTx/>
                <a:uFillTx/>
                <a:latin typeface="Trebuchet MS" panose="020B0603020202020204"/>
                <a:ea typeface="Times New Roman" panose="02020603050405020304" pitchFamily="18" charset="0"/>
                <a:cs typeface="+mn-cs"/>
              </a:rPr>
              <a:t>Adolesc</a:t>
            </a:r>
            <a:r>
              <a:rPr kumimoji="0" lang="en-GB" sz="900" b="0" i="1"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 Health. </a:t>
            </a:r>
            <a:r>
              <a:rPr kumimoji="0" lang="en-GB" sz="900" b="0" i="0" u="none" strike="noStrike" kern="1200" cap="none" spc="0" normalizeH="0" baseline="0" noProof="0" dirty="0">
                <a:ln>
                  <a:noFill/>
                </a:ln>
                <a:solidFill>
                  <a:schemeClr val="accent1"/>
                </a:solidFill>
                <a:effectLst/>
                <a:uLnTx/>
                <a:uFillTx/>
                <a:latin typeface="Trebuchet MS" panose="020B0603020202020204"/>
                <a:ea typeface="Times New Roman" panose="02020603050405020304" pitchFamily="18" charset="0"/>
                <a:cs typeface="+mn-cs"/>
              </a:rPr>
              <a:t>2020;4:662–8 </a:t>
            </a:r>
            <a:endParaRPr kumimoji="0" lang="en-GB" sz="900" b="0" i="0" u="none" strike="noStrike" kern="1200" cap="none" spc="0" normalizeH="0" baseline="0" noProof="0" dirty="0">
              <a:ln>
                <a:noFill/>
              </a:ln>
              <a:solidFill>
                <a:schemeClr val="accent1"/>
              </a:solidFill>
              <a:effectLst/>
              <a:uLnTx/>
              <a:uFillTx/>
              <a:latin typeface="Times New Roman" panose="02020603050405020304" pitchFamily="18" charset="0"/>
              <a:ea typeface="Times New Roman" panose="02020603050405020304" pitchFamily="18" charset="0"/>
              <a:cs typeface="+mn-cs"/>
            </a:endParaRPr>
          </a:p>
        </p:txBody>
      </p:sp>
      <p:graphicFrame>
        <p:nvGraphicFramePr>
          <p:cNvPr id="20" name="Diagram 6">
            <a:extLst>
              <a:ext uri="{FF2B5EF4-FFF2-40B4-BE49-F238E27FC236}">
                <a16:creationId xmlns:a16="http://schemas.microsoft.com/office/drawing/2014/main" id="{5B8E68DE-3B64-3342-AA90-DADCB5CD11C6}"/>
              </a:ext>
            </a:extLst>
          </p:cNvPr>
          <p:cNvGraphicFramePr/>
          <p:nvPr>
            <p:extLst>
              <p:ext uri="{D42A27DB-BD31-4B8C-83A1-F6EECF244321}">
                <p14:modId xmlns:p14="http://schemas.microsoft.com/office/powerpoint/2010/main" val="3774641519"/>
              </p:ext>
            </p:extLst>
          </p:nvPr>
        </p:nvGraphicFramePr>
        <p:xfrm>
          <a:off x="1412834" y="1393584"/>
          <a:ext cx="3762385" cy="473394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22" name="Diagram 6">
            <a:extLst>
              <a:ext uri="{FF2B5EF4-FFF2-40B4-BE49-F238E27FC236}">
                <a16:creationId xmlns:a16="http://schemas.microsoft.com/office/drawing/2014/main" id="{ECFF00B8-A22F-4D43-9CAB-C0B368899C8A}"/>
              </a:ext>
            </a:extLst>
          </p:cNvPr>
          <p:cNvGraphicFramePr/>
          <p:nvPr>
            <p:extLst>
              <p:ext uri="{D42A27DB-BD31-4B8C-83A1-F6EECF244321}">
                <p14:modId xmlns:p14="http://schemas.microsoft.com/office/powerpoint/2010/main" val="3694234217"/>
              </p:ext>
            </p:extLst>
          </p:nvPr>
        </p:nvGraphicFramePr>
        <p:xfrm>
          <a:off x="5033649" y="4403834"/>
          <a:ext cx="5648992" cy="1723697"/>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cxnSp>
        <p:nvCxnSpPr>
          <p:cNvPr id="23" name="Connecteur droit avec flèche 22">
            <a:extLst>
              <a:ext uri="{FF2B5EF4-FFF2-40B4-BE49-F238E27FC236}">
                <a16:creationId xmlns:a16="http://schemas.microsoft.com/office/drawing/2014/main" id="{D8564177-1E87-F34B-B056-D6249D8B4A5D}"/>
              </a:ext>
            </a:extLst>
          </p:cNvPr>
          <p:cNvCxnSpPr/>
          <p:nvPr/>
        </p:nvCxnSpPr>
        <p:spPr>
          <a:xfrm>
            <a:off x="3462034" y="1786759"/>
            <a:ext cx="4235669" cy="2617075"/>
          </a:xfrm>
          <a:prstGeom prst="straightConnector1">
            <a:avLst/>
          </a:prstGeom>
          <a:ln w="22225">
            <a:headEnd type="triangle"/>
            <a:tailEnd type="triangle"/>
          </a:ln>
        </p:spPr>
        <p:style>
          <a:lnRef idx="1">
            <a:schemeClr val="dk1"/>
          </a:lnRef>
          <a:fillRef idx="0">
            <a:schemeClr val="dk1"/>
          </a:fillRef>
          <a:effectRef idx="0">
            <a:schemeClr val="dk1"/>
          </a:effectRef>
          <a:fontRef idx="minor">
            <a:schemeClr val="tx1"/>
          </a:fontRef>
        </p:style>
      </p:cxnSp>
      <p:cxnSp>
        <p:nvCxnSpPr>
          <p:cNvPr id="24" name="Connecteur droit avec flèche 23">
            <a:extLst>
              <a:ext uri="{FF2B5EF4-FFF2-40B4-BE49-F238E27FC236}">
                <a16:creationId xmlns:a16="http://schemas.microsoft.com/office/drawing/2014/main" id="{FF535B53-F0AC-2C46-97F3-179B8FBE38C9}"/>
              </a:ext>
            </a:extLst>
          </p:cNvPr>
          <p:cNvCxnSpPr>
            <a:cxnSpLocks/>
          </p:cNvCxnSpPr>
          <p:nvPr/>
        </p:nvCxnSpPr>
        <p:spPr>
          <a:xfrm>
            <a:off x="3622476" y="2325863"/>
            <a:ext cx="3949102" cy="2222039"/>
          </a:xfrm>
          <a:prstGeom prst="straightConnector1">
            <a:avLst/>
          </a:prstGeom>
          <a:ln w="22225">
            <a:headEnd type="triangle"/>
            <a:tailEnd type="triangle"/>
          </a:ln>
        </p:spPr>
        <p:style>
          <a:lnRef idx="1">
            <a:schemeClr val="dk1"/>
          </a:lnRef>
          <a:fillRef idx="0">
            <a:schemeClr val="dk1"/>
          </a:fillRef>
          <a:effectRef idx="0">
            <a:schemeClr val="dk1"/>
          </a:effectRef>
          <a:fontRef idx="minor">
            <a:schemeClr val="tx1"/>
          </a:fontRef>
        </p:style>
      </p:cxnSp>
      <p:cxnSp>
        <p:nvCxnSpPr>
          <p:cNvPr id="25" name="Connecteur droit avec flèche 24">
            <a:extLst>
              <a:ext uri="{FF2B5EF4-FFF2-40B4-BE49-F238E27FC236}">
                <a16:creationId xmlns:a16="http://schemas.microsoft.com/office/drawing/2014/main" id="{68CBB4C7-D2A4-EC4B-BB31-D4571E8C085E}"/>
              </a:ext>
            </a:extLst>
          </p:cNvPr>
          <p:cNvCxnSpPr>
            <a:cxnSpLocks/>
          </p:cNvCxnSpPr>
          <p:nvPr/>
        </p:nvCxnSpPr>
        <p:spPr>
          <a:xfrm>
            <a:off x="3972761" y="3241554"/>
            <a:ext cx="3404058" cy="1467080"/>
          </a:xfrm>
          <a:prstGeom prst="straightConnector1">
            <a:avLst/>
          </a:prstGeom>
          <a:ln w="22225">
            <a:headEnd type="triangle"/>
            <a:tailEnd type="triangle"/>
          </a:ln>
        </p:spPr>
        <p:style>
          <a:lnRef idx="1">
            <a:schemeClr val="dk1"/>
          </a:lnRef>
          <a:fillRef idx="0">
            <a:schemeClr val="dk1"/>
          </a:fillRef>
          <a:effectRef idx="0">
            <a:schemeClr val="dk1"/>
          </a:effectRef>
          <a:fontRef idx="minor">
            <a:schemeClr val="tx1"/>
          </a:fontRef>
        </p:style>
      </p:cxnSp>
      <p:sp>
        <p:nvSpPr>
          <p:cNvPr id="26" name="ZoneTexte 25">
            <a:extLst>
              <a:ext uri="{FF2B5EF4-FFF2-40B4-BE49-F238E27FC236}">
                <a16:creationId xmlns:a16="http://schemas.microsoft.com/office/drawing/2014/main" id="{347BCB5F-5822-EF4E-8E0F-03718E036892}"/>
              </a:ext>
            </a:extLst>
          </p:cNvPr>
          <p:cNvSpPr txBox="1"/>
          <p:nvPr/>
        </p:nvSpPr>
        <p:spPr>
          <a:xfrm>
            <a:off x="1412834" y="1713186"/>
            <a:ext cx="954107" cy="369332"/>
          </a:xfrm>
          <a:prstGeom prst="rect">
            <a:avLst/>
          </a:prstGeom>
          <a:solidFill>
            <a:schemeClr val="bg2"/>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Adultes</a:t>
            </a:r>
          </a:p>
        </p:txBody>
      </p:sp>
      <p:sp>
        <p:nvSpPr>
          <p:cNvPr id="27" name="ZoneTexte 26">
            <a:extLst>
              <a:ext uri="{FF2B5EF4-FFF2-40B4-BE49-F238E27FC236}">
                <a16:creationId xmlns:a16="http://schemas.microsoft.com/office/drawing/2014/main" id="{9BFBF6A3-6BB7-384A-BCB2-70849B053635}"/>
              </a:ext>
            </a:extLst>
          </p:cNvPr>
          <p:cNvSpPr txBox="1"/>
          <p:nvPr/>
        </p:nvSpPr>
        <p:spPr>
          <a:xfrm>
            <a:off x="9736710" y="4547902"/>
            <a:ext cx="952505" cy="369332"/>
          </a:xfrm>
          <a:prstGeom prst="rect">
            <a:avLst/>
          </a:prstGeom>
          <a:solidFill>
            <a:schemeClr val="bg2"/>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Enfants</a:t>
            </a:r>
          </a:p>
        </p:txBody>
      </p:sp>
    </p:spTree>
    <p:extLst>
      <p:ext uri="{BB962C8B-B14F-4D97-AF65-F5344CB8AC3E}">
        <p14:creationId xmlns:p14="http://schemas.microsoft.com/office/powerpoint/2010/main" val="4841240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5" name="Title 1">
            <a:extLst>
              <a:ext uri="{FF2B5EF4-FFF2-40B4-BE49-F238E27FC236}">
                <a16:creationId xmlns:a16="http://schemas.microsoft.com/office/drawing/2014/main" id="{01027500-43B1-A648-ABC6-FC74D28B2933}"/>
              </a:ext>
            </a:extLst>
          </p:cNvPr>
          <p:cNvSpPr>
            <a:spLocks noGrp="1"/>
          </p:cNvSpPr>
          <p:nvPr>
            <p:ph type="title"/>
          </p:nvPr>
        </p:nvSpPr>
        <p:spPr>
          <a:xfrm>
            <a:off x="842597" y="533200"/>
            <a:ext cx="11282563" cy="730450"/>
          </a:xfrm>
        </p:spPr>
        <p:txBody>
          <a:bodyPr>
            <a:normAutofit/>
          </a:bodyPr>
          <a:lstStyle/>
          <a:p>
            <a:r>
              <a:rPr lang="fr-FR" sz="2800" b="1" spc="-20" dirty="0">
                <a:ea typeface="Times New Roman" panose="02020603050405020304" pitchFamily="18" charset="0"/>
              </a:rPr>
              <a:t>Pyramide des manifestations cliniques du SARS-CoV-2 chez l’enfant</a:t>
            </a:r>
            <a:endParaRPr lang="fr-FR" sz="2800" dirty="0"/>
          </a:p>
        </p:txBody>
      </p:sp>
      <p:graphicFrame>
        <p:nvGraphicFramePr>
          <p:cNvPr id="16" name="Diagram 6">
            <a:extLst>
              <a:ext uri="{FF2B5EF4-FFF2-40B4-BE49-F238E27FC236}">
                <a16:creationId xmlns:a16="http://schemas.microsoft.com/office/drawing/2014/main" id="{3BCD6240-35C7-2749-A951-3FAB47C092C8}"/>
              </a:ext>
            </a:extLst>
          </p:cNvPr>
          <p:cNvGraphicFramePr/>
          <p:nvPr>
            <p:extLst>
              <p:ext uri="{D42A27DB-BD31-4B8C-83A1-F6EECF244321}">
                <p14:modId xmlns:p14="http://schemas.microsoft.com/office/powerpoint/2010/main" val="750214757"/>
              </p:ext>
            </p:extLst>
          </p:nvPr>
        </p:nvGraphicFramePr>
        <p:xfrm>
          <a:off x="5371309" y="4213190"/>
          <a:ext cx="5648992" cy="172369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8" name="Image 17" descr="Une image contenant capture d’écran&#10;&#10;Description générée automatiquement">
            <a:extLst>
              <a:ext uri="{FF2B5EF4-FFF2-40B4-BE49-F238E27FC236}">
                <a16:creationId xmlns:a16="http://schemas.microsoft.com/office/drawing/2014/main" id="{562052BB-B2B2-BB4E-B27F-CA09D29035C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5973" y="1580107"/>
            <a:ext cx="4266145" cy="2620738"/>
          </a:xfrm>
          <a:prstGeom prst="rect">
            <a:avLst/>
          </a:prstGeom>
        </p:spPr>
      </p:pic>
      <p:sp>
        <p:nvSpPr>
          <p:cNvPr id="19" name="ZoneTexte 18">
            <a:extLst>
              <a:ext uri="{FF2B5EF4-FFF2-40B4-BE49-F238E27FC236}">
                <a16:creationId xmlns:a16="http://schemas.microsoft.com/office/drawing/2014/main" id="{8E809E91-5C55-7B45-8CA0-9E4568EBC428}"/>
              </a:ext>
            </a:extLst>
          </p:cNvPr>
          <p:cNvSpPr txBox="1"/>
          <p:nvPr/>
        </p:nvSpPr>
        <p:spPr>
          <a:xfrm>
            <a:off x="5908046" y="2160202"/>
            <a:ext cx="5803368" cy="923330"/>
          </a:xfrm>
          <a:prstGeom prst="rect">
            <a:avLst/>
          </a:prstGeom>
          <a:solidFill>
            <a:schemeClr val="accent1"/>
          </a:solidFill>
          <a:ln>
            <a:solidFill>
              <a:schemeClr val="accent2"/>
            </a:solid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chemeClr val="bg1"/>
                </a:solidFill>
                <a:effectLst/>
                <a:uLnTx/>
                <a:uFillTx/>
                <a:latin typeface="Trebuchet MS" panose="020B0603020202020204"/>
                <a:ea typeface="+mn-ea"/>
                <a:cs typeface="+mn-cs"/>
              </a:rPr>
              <a:t>La forme de la pyramide peut changer en fonction </a:t>
            </a:r>
          </a:p>
          <a:p>
            <a:pPr marL="0" marR="0" lvl="0" indent="0"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chemeClr val="bg1"/>
                </a:solidFill>
                <a:effectLst/>
                <a:uLnTx/>
                <a:uFillTx/>
                <a:latin typeface="Trebuchet MS" panose="020B0603020202020204"/>
                <a:ea typeface="+mn-ea"/>
                <a:cs typeface="+mn-cs"/>
              </a:rPr>
              <a:t>de l’âge, de facteurs ethniques, du stade épidémique, </a:t>
            </a:r>
          </a:p>
          <a:p>
            <a:pPr marL="0" marR="0" lvl="0" indent="0"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chemeClr val="bg1"/>
                </a:solidFill>
                <a:effectLst/>
                <a:uLnTx/>
                <a:uFillTx/>
                <a:latin typeface="Trebuchet MS" panose="020B0603020202020204"/>
                <a:ea typeface="+mn-ea"/>
                <a:cs typeface="+mn-cs"/>
              </a:rPr>
              <a:t>de facteurs sociaux…</a:t>
            </a:r>
          </a:p>
        </p:txBody>
      </p:sp>
      <p:pic>
        <p:nvPicPr>
          <p:cNvPr id="20" name="Image 19" descr="Une image contenant capture d’écran&#10;&#10;Description générée automatiquement">
            <a:extLst>
              <a:ext uri="{FF2B5EF4-FFF2-40B4-BE49-F238E27FC236}">
                <a16:creationId xmlns:a16="http://schemas.microsoft.com/office/drawing/2014/main" id="{3011CFB1-B10B-8D44-A29F-EAD19D87BD3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45968" y="4240633"/>
            <a:ext cx="3499413" cy="1152135"/>
          </a:xfrm>
          <a:prstGeom prst="rect">
            <a:avLst/>
          </a:prstGeom>
        </p:spPr>
      </p:pic>
    </p:spTree>
    <p:extLst>
      <p:ext uri="{BB962C8B-B14F-4D97-AF65-F5344CB8AC3E}">
        <p14:creationId xmlns:p14="http://schemas.microsoft.com/office/powerpoint/2010/main" val="10281381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3" name="Title 1">
            <a:extLst>
              <a:ext uri="{FF2B5EF4-FFF2-40B4-BE49-F238E27FC236}">
                <a16:creationId xmlns:a16="http://schemas.microsoft.com/office/drawing/2014/main" id="{7F4399C8-2622-B04A-845B-31A49FBE52B1}"/>
              </a:ext>
            </a:extLst>
          </p:cNvPr>
          <p:cNvSpPr>
            <a:spLocks noGrp="1"/>
          </p:cNvSpPr>
          <p:nvPr>
            <p:ph type="title"/>
          </p:nvPr>
        </p:nvSpPr>
        <p:spPr>
          <a:xfrm>
            <a:off x="789523" y="535394"/>
            <a:ext cx="10862448" cy="638175"/>
          </a:xfrm>
        </p:spPr>
        <p:txBody>
          <a:bodyPr>
            <a:normAutofit fontScale="90000"/>
          </a:bodyPr>
          <a:lstStyle/>
          <a:p>
            <a:pPr algn="ctr"/>
            <a:r>
              <a:rPr lang="en-GB" sz="2700" dirty="0">
                <a:effectLst/>
                <a:ea typeface="Times New Roman" panose="02020603050405020304" pitchFamily="18" charset="0"/>
              </a:rPr>
              <a:t>Les enfants : </a:t>
            </a:r>
            <a:r>
              <a:rPr lang="en-GB" sz="2700" dirty="0" err="1">
                <a:ea typeface="Times New Roman" panose="02020603050405020304" pitchFamily="18" charset="0"/>
              </a:rPr>
              <a:t>m</a:t>
            </a:r>
            <a:r>
              <a:rPr lang="en-GB" sz="2700" dirty="0" err="1">
                <a:effectLst/>
                <a:ea typeface="Times New Roman" panose="02020603050405020304" pitchFamily="18" charset="0"/>
              </a:rPr>
              <a:t>oins</a:t>
            </a:r>
            <a:r>
              <a:rPr lang="en-GB" sz="2700" dirty="0">
                <a:effectLst/>
                <a:ea typeface="Times New Roman" panose="02020603050405020304" pitchFamily="18" charset="0"/>
              </a:rPr>
              <a:t> </a:t>
            </a:r>
            <a:r>
              <a:rPr lang="en-GB" sz="2700" dirty="0" err="1">
                <a:effectLst/>
                <a:ea typeface="Times New Roman" panose="02020603050405020304" pitchFamily="18" charset="0"/>
              </a:rPr>
              <a:t>contaminés</a:t>
            </a:r>
            <a:r>
              <a:rPr lang="en-GB" sz="2700" dirty="0">
                <a:effectLst/>
                <a:ea typeface="Times New Roman" panose="02020603050405020304" pitchFamily="18" charset="0"/>
              </a:rPr>
              <a:t>, maladies </a:t>
            </a:r>
            <a:r>
              <a:rPr lang="en-GB" sz="2700" dirty="0" err="1">
                <a:effectLst/>
                <a:ea typeface="Times New Roman" panose="02020603050405020304" pitchFamily="18" charset="0"/>
              </a:rPr>
              <a:t>moins</a:t>
            </a:r>
            <a:r>
              <a:rPr lang="en-GB" sz="2700" dirty="0">
                <a:effectLst/>
                <a:ea typeface="Times New Roman" panose="02020603050405020304" pitchFamily="18" charset="0"/>
              </a:rPr>
              <a:t> </a:t>
            </a:r>
            <a:r>
              <a:rPr lang="en-GB" sz="2800" dirty="0">
                <a:effectLst/>
                <a:ea typeface="Times New Roman" panose="02020603050405020304" pitchFamily="18" charset="0"/>
              </a:rPr>
              <a:t>graves, </a:t>
            </a:r>
            <a:r>
              <a:rPr lang="en-GB" sz="2800" dirty="0" err="1">
                <a:effectLst/>
                <a:ea typeface="Times New Roman" panose="02020603050405020304" pitchFamily="18" charset="0"/>
              </a:rPr>
              <a:t>moins</a:t>
            </a:r>
            <a:r>
              <a:rPr lang="en-GB" sz="2800" dirty="0">
                <a:effectLst/>
                <a:ea typeface="Times New Roman" panose="02020603050405020304" pitchFamily="18" charset="0"/>
              </a:rPr>
              <a:t> contaminants</a:t>
            </a:r>
            <a:r>
              <a:rPr lang="en-GB" sz="2800" dirty="0">
                <a:ea typeface="Times New Roman" panose="02020603050405020304" pitchFamily="18" charset="0"/>
              </a:rPr>
              <a:t> </a:t>
            </a:r>
            <a:br>
              <a:rPr lang="en-GB" sz="2800" dirty="0">
                <a:ea typeface="Times New Roman" panose="02020603050405020304" pitchFamily="18" charset="0"/>
              </a:rPr>
            </a:br>
            <a:endParaRPr lang="en-GB" dirty="0"/>
          </a:p>
        </p:txBody>
      </p:sp>
      <p:graphicFrame>
        <p:nvGraphicFramePr>
          <p:cNvPr id="24" name="Content Placeholder 4">
            <a:extLst>
              <a:ext uri="{FF2B5EF4-FFF2-40B4-BE49-F238E27FC236}">
                <a16:creationId xmlns:a16="http://schemas.microsoft.com/office/drawing/2014/main" id="{59E97BA5-ABA6-DB43-ABB1-27B42ABB0E0D}"/>
              </a:ext>
            </a:extLst>
          </p:cNvPr>
          <p:cNvGraphicFramePr>
            <a:graphicFrameLocks noGrp="1"/>
          </p:cNvGraphicFramePr>
          <p:nvPr>
            <p:ph idx="1"/>
            <p:extLst>
              <p:ext uri="{D42A27DB-BD31-4B8C-83A1-F6EECF244321}">
                <p14:modId xmlns:p14="http://schemas.microsoft.com/office/powerpoint/2010/main" val="1959173678"/>
              </p:ext>
            </p:extLst>
          </p:nvPr>
        </p:nvGraphicFramePr>
        <p:xfrm>
          <a:off x="224144" y="1806838"/>
          <a:ext cx="10438939" cy="454971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5" name="Footer Placeholder 3">
            <a:extLst>
              <a:ext uri="{FF2B5EF4-FFF2-40B4-BE49-F238E27FC236}">
                <a16:creationId xmlns:a16="http://schemas.microsoft.com/office/drawing/2014/main" id="{924B6E54-5666-AC4C-875E-62D3E9C5B7D2}"/>
              </a:ext>
            </a:extLst>
          </p:cNvPr>
          <p:cNvSpPr>
            <a:spLocks noGrp="1"/>
          </p:cNvSpPr>
          <p:nvPr>
            <p:ph type="ftr" sz="quarter" idx="11"/>
          </p:nvPr>
        </p:nvSpPr>
        <p:spPr>
          <a:xfrm>
            <a:off x="7639352" y="6319658"/>
            <a:ext cx="41148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ACE2, Angiotensin converting enzyme 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1. Fischer A.</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Times New Roman" panose="02020603050405020304" pitchFamily="18" charset="0"/>
                <a:cs typeface="+mn-cs"/>
              </a:rPr>
              <a:t> </a:t>
            </a:r>
            <a:r>
              <a:rPr kumimoji="0" lang="en-GB" sz="900" b="0" i="1" u="none" strike="noStrike" kern="1200" cap="none" spc="0" normalizeH="0" baseline="0" noProof="0" dirty="0">
                <a:ln>
                  <a:noFill/>
                </a:ln>
                <a:solidFill>
                  <a:prstClr val="black">
                    <a:tint val="75000"/>
                  </a:prstClr>
                </a:solidFill>
                <a:effectLst/>
                <a:uLnTx/>
                <a:uFillTx/>
                <a:latin typeface="Trebuchet MS" panose="020B0603020202020204"/>
                <a:ea typeface="Times New Roman" panose="02020603050405020304" pitchFamily="18" charset="0"/>
                <a:cs typeface="+mn-cs"/>
              </a:rPr>
              <a:t>Mucosal Immunol. </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Times New Roman" panose="02020603050405020304" pitchFamily="18" charset="0"/>
                <a:cs typeface="+mn-cs"/>
              </a:rPr>
              <a:t>2020:13;563–65; 2. </a:t>
            </a:r>
            <a:r>
              <a:rPr kumimoji="0" lang="en-GB" sz="900" b="0" i="0" u="none" strike="noStrike" kern="1200" cap="none" spc="0" normalizeH="0" baseline="0" noProof="0" dirty="0" err="1">
                <a:ln>
                  <a:noFill/>
                </a:ln>
                <a:solidFill>
                  <a:prstClr val="black">
                    <a:tint val="75000"/>
                  </a:prstClr>
                </a:solidFill>
                <a:effectLst/>
                <a:uLnTx/>
                <a:uFillTx/>
                <a:latin typeface="Trebuchet MS" panose="020B0603020202020204"/>
                <a:ea typeface="+mn-ea"/>
                <a:cs typeface="+mn-cs"/>
              </a:rPr>
              <a:t>Bunyavanich</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 S, </a:t>
            </a:r>
            <a:r>
              <a:rPr kumimoji="0" lang="en-GB" sz="900" b="0" i="1"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et al</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 </a:t>
            </a:r>
            <a:r>
              <a:rPr kumimoji="0" lang="en-GB" sz="900" b="0" i="1"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J Am Med Assoc. </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2020:323:2427–29; </a:t>
            </a:r>
            <a:b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b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3. </a:t>
            </a:r>
            <a:r>
              <a:rPr kumimoji="0" lang="en-GB" sz="900" b="0" i="0" u="none" strike="noStrike" kern="1200" cap="none" spc="0" normalizeH="0" baseline="0" noProof="0" dirty="0" err="1">
                <a:ln>
                  <a:noFill/>
                </a:ln>
                <a:solidFill>
                  <a:prstClr val="black">
                    <a:tint val="75000"/>
                  </a:prstClr>
                </a:solidFill>
                <a:effectLst/>
                <a:uLnTx/>
                <a:uFillTx/>
                <a:latin typeface="Trebuchet MS" panose="020B0603020202020204"/>
                <a:ea typeface="+mn-ea"/>
                <a:cs typeface="+mn-cs"/>
              </a:rPr>
              <a:t>Mantovani</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 A, </a:t>
            </a:r>
            <a:r>
              <a:rPr kumimoji="0" lang="en-GB" sz="900" b="0" i="0" u="none" strike="noStrike" kern="1200" cap="none" spc="0" normalizeH="0" baseline="0" noProof="0" dirty="0" err="1">
                <a:ln>
                  <a:noFill/>
                </a:ln>
                <a:solidFill>
                  <a:prstClr val="black">
                    <a:tint val="75000"/>
                  </a:prstClr>
                </a:solidFill>
                <a:effectLst/>
                <a:uLnTx/>
                <a:uFillTx/>
                <a:latin typeface="Trebuchet MS" panose="020B0603020202020204"/>
                <a:ea typeface="+mn-ea"/>
                <a:cs typeface="+mn-cs"/>
              </a:rPr>
              <a:t>Netea</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 MG. </a:t>
            </a:r>
            <a:r>
              <a:rPr kumimoji="0" lang="en-GB" sz="900" b="0" i="1"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N </a:t>
            </a:r>
            <a:r>
              <a:rPr kumimoji="0" lang="en-GB" sz="900" b="0" i="1" u="none" strike="noStrike" kern="1200" cap="none" spc="0" normalizeH="0" baseline="0" noProof="0" dirty="0" err="1">
                <a:ln>
                  <a:noFill/>
                </a:ln>
                <a:solidFill>
                  <a:prstClr val="black">
                    <a:tint val="75000"/>
                  </a:prstClr>
                </a:solidFill>
                <a:effectLst/>
                <a:uLnTx/>
                <a:uFillTx/>
                <a:latin typeface="Trebuchet MS" panose="020B0603020202020204"/>
                <a:ea typeface="+mn-ea"/>
                <a:cs typeface="+mn-cs"/>
              </a:rPr>
              <a:t>Engl</a:t>
            </a:r>
            <a:r>
              <a:rPr kumimoji="0" lang="en-GB" sz="900" b="0" i="1"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 J Med.</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 2020;383:1078–80; 4. </a:t>
            </a:r>
            <a:r>
              <a:rPr kumimoji="0" lang="en-GB" sz="900" b="0" i="0" u="none" strike="noStrike" kern="1200" cap="none" spc="0" normalizeH="0" baseline="0" noProof="0" dirty="0" err="1">
                <a:ln>
                  <a:noFill/>
                </a:ln>
                <a:solidFill>
                  <a:prstClr val="black">
                    <a:tint val="75000"/>
                  </a:prstClr>
                </a:solidFill>
                <a:effectLst/>
                <a:uLnTx/>
                <a:uFillTx/>
                <a:latin typeface="Trebuchet MS" panose="020B0603020202020204"/>
                <a:ea typeface="+mn-ea"/>
                <a:cs typeface="+mn-cs"/>
              </a:rPr>
              <a:t>Dhochak</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 N, </a:t>
            </a:r>
            <a:r>
              <a:rPr kumimoji="0" lang="en-GB" sz="900" b="0" i="1"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et al</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 </a:t>
            </a:r>
            <a:r>
              <a:rPr kumimoji="0" lang="en-GB" sz="900" b="0" i="1"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Indian J </a:t>
            </a:r>
            <a:r>
              <a:rPr kumimoji="0" lang="en-GB" sz="900" b="0" i="1" u="none" strike="noStrike" kern="1200" cap="none" spc="0" normalizeH="0" baseline="0" noProof="0" dirty="0" err="1">
                <a:ln>
                  <a:noFill/>
                </a:ln>
                <a:solidFill>
                  <a:prstClr val="black">
                    <a:tint val="75000"/>
                  </a:prstClr>
                </a:solidFill>
                <a:effectLst/>
                <a:uLnTx/>
                <a:uFillTx/>
                <a:latin typeface="Trebuchet MS" panose="020B0603020202020204"/>
                <a:ea typeface="+mn-ea"/>
                <a:cs typeface="+mn-cs"/>
              </a:rPr>
              <a:t>Pediatr</a:t>
            </a:r>
            <a:r>
              <a:rPr kumimoji="0" lang="en-GB" sz="900" b="0" i="1"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 2020;87:537</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Times New Roman" panose="02020603050405020304" pitchFamily="18" charset="0"/>
                <a:cs typeface="+mn-cs"/>
              </a:rPr>
              <a:t>–</a:t>
            </a:r>
            <a:r>
              <a:rPr kumimoji="0" lang="en-GB" sz="900" b="0" i="0" u="none" strike="noStrike" kern="1200" cap="none" spc="0" normalizeH="0" baseline="0" noProof="0" dirty="0">
                <a:ln>
                  <a:noFill/>
                </a:ln>
                <a:solidFill>
                  <a:prstClr val="black">
                    <a:tint val="75000"/>
                  </a:prstClr>
                </a:solidFill>
                <a:effectLst/>
                <a:uLnTx/>
                <a:uFillTx/>
                <a:latin typeface="Trebuchet MS" panose="020B0603020202020204"/>
                <a:ea typeface="+mn-ea"/>
                <a:cs typeface="+mn-cs"/>
              </a:rPr>
              <a:t>46</a:t>
            </a:r>
          </a:p>
        </p:txBody>
      </p:sp>
      <p:sp>
        <p:nvSpPr>
          <p:cNvPr id="2" name="ZoneTexte 1">
            <a:extLst>
              <a:ext uri="{FF2B5EF4-FFF2-40B4-BE49-F238E27FC236}">
                <a16:creationId xmlns:a16="http://schemas.microsoft.com/office/drawing/2014/main" id="{F1DA8436-6293-8042-AAEA-4A529DE12B5A}"/>
              </a:ext>
            </a:extLst>
          </p:cNvPr>
          <p:cNvSpPr txBox="1"/>
          <p:nvPr/>
        </p:nvSpPr>
        <p:spPr>
          <a:xfrm>
            <a:off x="3970166" y="1056927"/>
            <a:ext cx="3044423" cy="477054"/>
          </a:xfrm>
          <a:prstGeom prst="rect">
            <a:avLst/>
          </a:prstGeom>
          <a:solidFill>
            <a:schemeClr val="accent1"/>
          </a:solidFill>
          <a:ln>
            <a:solidFill>
              <a:schemeClr val="accent2"/>
            </a:solidFill>
          </a:ln>
        </p:spPr>
        <p:txBody>
          <a:bodyPr wrap="none" rtlCol="0">
            <a:spAutoFit/>
          </a:bodyPr>
          <a:lstStyle/>
          <a:p>
            <a:r>
              <a:rPr lang="en-GB" sz="2500" dirty="0">
                <a:solidFill>
                  <a:schemeClr val="bg1"/>
                </a:solidFill>
                <a:ea typeface="Times New Roman" panose="02020603050405020304" pitchFamily="18" charset="0"/>
                <a:cs typeface="+mj-cs"/>
              </a:rPr>
              <a:t>Raisons </a:t>
            </a:r>
            <a:r>
              <a:rPr lang="en-GB" sz="2500" dirty="0" err="1">
                <a:solidFill>
                  <a:schemeClr val="bg1"/>
                </a:solidFill>
                <a:ea typeface="Times New Roman" panose="02020603050405020304" pitchFamily="18" charset="0"/>
                <a:cs typeface="+mj-cs"/>
              </a:rPr>
              <a:t>potentielles</a:t>
            </a:r>
            <a:endParaRPr lang="fr-FR" dirty="0">
              <a:solidFill>
                <a:schemeClr val="bg1"/>
              </a:solidFill>
            </a:endParaRPr>
          </a:p>
        </p:txBody>
      </p:sp>
    </p:spTree>
    <p:extLst>
      <p:ext uri="{BB962C8B-B14F-4D97-AF65-F5344CB8AC3E}">
        <p14:creationId xmlns:p14="http://schemas.microsoft.com/office/powerpoint/2010/main" val="3700689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6712094" cy="584775"/>
          </a:xfrm>
          <a:prstGeom prst="rect">
            <a:avLst/>
          </a:prstGeom>
          <a:noFill/>
        </p:spPr>
        <p:txBody>
          <a:bodyPr wrap="none" rtlCol="0">
            <a:spAutoFit/>
          </a:bodyPr>
          <a:lstStyle/>
          <a:p>
            <a:r>
              <a:rPr lang="fr-FR" sz="3200" dirty="0">
                <a:solidFill>
                  <a:schemeClr val="accent1"/>
                </a:solidFill>
              </a:rPr>
              <a:t>Chez quels enfants faire une PCR* ?</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36813" y="1347900"/>
            <a:ext cx="10817339" cy="5082397"/>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2000" dirty="0"/>
              <a:t>A </a:t>
            </a:r>
            <a:r>
              <a:rPr lang="fr-FR" sz="2000" b="1" dirty="0"/>
              <a:t>tout âge</a:t>
            </a:r>
            <a:r>
              <a:rPr lang="fr-FR" sz="2000" dirty="0"/>
              <a:t>, en présence de </a:t>
            </a:r>
            <a:r>
              <a:rPr lang="fr-FR" sz="2000" b="1" dirty="0"/>
              <a:t>symptômes infectieux inhabituels </a:t>
            </a:r>
            <a:r>
              <a:rPr lang="fr-FR" sz="2000" dirty="0"/>
              <a:t>par leur </a:t>
            </a:r>
            <a:r>
              <a:rPr lang="fr-FR" sz="2000" b="1" dirty="0"/>
              <a:t>durée</a:t>
            </a:r>
            <a:r>
              <a:rPr lang="fr-FR" sz="2000" dirty="0"/>
              <a:t>, leur </a:t>
            </a:r>
            <a:r>
              <a:rPr lang="fr-FR" sz="2000" b="1" dirty="0"/>
              <a:t>nature</a:t>
            </a:r>
            <a:r>
              <a:rPr lang="fr-FR" sz="2000" dirty="0"/>
              <a:t>, ou leur </a:t>
            </a:r>
            <a:r>
              <a:rPr lang="fr-FR" sz="2000" b="1" dirty="0"/>
              <a:t>gravité</a:t>
            </a:r>
          </a:p>
          <a:p>
            <a:r>
              <a:rPr lang="fr-FR" sz="2000" dirty="0"/>
              <a:t>Tous les </a:t>
            </a:r>
            <a:r>
              <a:rPr lang="fr-FR" sz="2000" b="1" dirty="0"/>
              <a:t>enfants hospitalisés</a:t>
            </a:r>
          </a:p>
          <a:p>
            <a:r>
              <a:rPr lang="fr-FR" sz="2000" dirty="0"/>
              <a:t>Chez les </a:t>
            </a:r>
            <a:r>
              <a:rPr lang="fr-FR" sz="2000" b="1" dirty="0"/>
              <a:t>enfants de plus de 6 ans</a:t>
            </a:r>
            <a:r>
              <a:rPr lang="fr-FR" sz="2000" dirty="0"/>
              <a:t>, devant tout </a:t>
            </a:r>
            <a:r>
              <a:rPr lang="fr-FR" sz="2000" b="1" dirty="0"/>
              <a:t>syndrome infectieux </a:t>
            </a:r>
            <a:r>
              <a:rPr lang="fr-FR" sz="2000" dirty="0"/>
              <a:t>dont le tableau clinique et/ou biologique </a:t>
            </a:r>
            <a:r>
              <a:rPr lang="fr-FR" sz="2000" b="1" dirty="0"/>
              <a:t>n’a pas permis un diagnostic précis </a:t>
            </a:r>
            <a:r>
              <a:rPr lang="fr-FR" sz="2000" dirty="0"/>
              <a:t>(angine à SGA, pneumonie, infection urinaire…)</a:t>
            </a:r>
          </a:p>
          <a:p>
            <a:r>
              <a:rPr lang="fr-FR" sz="2000" dirty="0"/>
              <a:t>Tous les enfants, quel que soit l’âge, lorsqu’un cas </a:t>
            </a:r>
            <a:r>
              <a:rPr lang="fr-FR" sz="2000" b="1" dirty="0"/>
              <a:t>contact intra familial ou un contact prolongé</a:t>
            </a:r>
            <a:r>
              <a:rPr lang="fr-FR" sz="2000" dirty="0"/>
              <a:t> (internat, nuit partagée..) a été diagnostiqué, même en l’absence de tout symptôme</a:t>
            </a:r>
          </a:p>
          <a:p>
            <a:r>
              <a:rPr lang="fr-FR" sz="2000" b="1" dirty="0"/>
              <a:t>En cas de contact** extra-familial </a:t>
            </a:r>
            <a:r>
              <a:rPr lang="fr-FR" sz="2000" dirty="0"/>
              <a:t>(type contact scolaire ou récréatif) avec une personne se révélant ultérieurement COVID +,  </a:t>
            </a:r>
            <a:r>
              <a:rPr lang="fr-FR" sz="2000" b="1" dirty="0"/>
              <a:t>les enfants de moins de 6 ans ne seront prélevés systématiquement que lorsqu’ils sont symptomatiques</a:t>
            </a:r>
            <a:endParaRPr lang="fr-FR" sz="2000" b="1" i="1" dirty="0"/>
          </a:p>
          <a:p>
            <a:endParaRPr lang="fr-FR" b="1" i="1" dirty="0"/>
          </a:p>
          <a:p>
            <a:endParaRPr lang="fr-FR" b="1" dirty="0"/>
          </a:p>
          <a:p>
            <a:pPr marL="457200" lvl="1" indent="0">
              <a:buNone/>
            </a:pPr>
            <a:endParaRPr lang="fr-FR" sz="1700" b="1" dirty="0"/>
          </a:p>
        </p:txBody>
      </p:sp>
      <p:sp>
        <p:nvSpPr>
          <p:cNvPr id="6" name="ZoneTexte 5">
            <a:extLst>
              <a:ext uri="{FF2B5EF4-FFF2-40B4-BE49-F238E27FC236}">
                <a16:creationId xmlns:a16="http://schemas.microsoft.com/office/drawing/2014/main" id="{0DFB68B2-15F6-984F-A2DB-0D507523CD14}"/>
              </a:ext>
            </a:extLst>
          </p:cNvPr>
          <p:cNvSpPr txBox="1"/>
          <p:nvPr/>
        </p:nvSpPr>
        <p:spPr>
          <a:xfrm>
            <a:off x="1409912" y="5666154"/>
            <a:ext cx="8923444" cy="1015663"/>
          </a:xfrm>
          <a:prstGeom prst="rect">
            <a:avLst/>
          </a:prstGeom>
          <a:noFill/>
        </p:spPr>
        <p:txBody>
          <a:bodyPr wrap="square" rtlCol="0">
            <a:spAutoFit/>
          </a:bodyPr>
          <a:lstStyle/>
          <a:p>
            <a:r>
              <a:rPr lang="fr-FR" sz="1400" dirty="0"/>
              <a:t>* Un test antigénique positif a la même valeur diagnostique qu’une PCR (spécificité excellente), négatif, il n’a pas la même valeur (sensibilité moindre)</a:t>
            </a:r>
          </a:p>
          <a:p>
            <a:r>
              <a:rPr lang="fr-FR" sz="1400" dirty="0"/>
              <a:t>**Contact : durée &gt; 15 mn, sans distancement ni port rigoureux du masque</a:t>
            </a:r>
          </a:p>
          <a:p>
            <a:endParaRPr lang="fr-FR" dirty="0"/>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817BEDB8-5AA1-0646-B32D-D96571D3349F}"/>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6089283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6981398" cy="584775"/>
          </a:xfrm>
          <a:prstGeom prst="rect">
            <a:avLst/>
          </a:prstGeom>
          <a:noFill/>
        </p:spPr>
        <p:txBody>
          <a:bodyPr wrap="none" rtlCol="0">
            <a:spAutoFit/>
          </a:bodyPr>
          <a:lstStyle/>
          <a:p>
            <a:r>
              <a:rPr lang="fr-FR" sz="3200" dirty="0">
                <a:solidFill>
                  <a:schemeClr val="accent1"/>
                </a:solidFill>
              </a:rPr>
              <a:t>Quand faire une PCR chez l’enfant* ?</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36813" y="1347900"/>
            <a:ext cx="10817339" cy="5082397"/>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Immédiatement</a:t>
            </a:r>
          </a:p>
          <a:p>
            <a:pPr lvl="1"/>
            <a:r>
              <a:rPr lang="fr-FR" sz="1700" b="1" dirty="0"/>
              <a:t>à tout âge, en présence de symptômes infectieux inhabituels par leur durée ou par leur nature :</a:t>
            </a:r>
          </a:p>
          <a:p>
            <a:pPr lvl="1"/>
            <a:r>
              <a:rPr lang="fr-FR" sz="1700" b="1" dirty="0"/>
              <a:t>chez l’enfant de plus de 6 ans devant tout syndrome infectieux dont le diagnostic clinique et/ou biologique n’a pas permis un diagnostic précis (angine à SGA, pneumonie, infection urinaire…)</a:t>
            </a:r>
          </a:p>
          <a:p>
            <a:r>
              <a:rPr lang="fr-FR" sz="1900" b="1" dirty="0"/>
              <a:t>Si contact** « unique » avec une personne se révélant ultérieurement PCR + et en absence de symptômes évocateurs:</a:t>
            </a:r>
          </a:p>
          <a:p>
            <a:pPr lvl="1"/>
            <a:r>
              <a:rPr lang="fr-FR" sz="1700" dirty="0"/>
              <a:t>Effectuer PCR 6 à 8 jours après le contact</a:t>
            </a:r>
          </a:p>
          <a:p>
            <a:pPr lvl="1"/>
            <a:r>
              <a:rPr lang="fr-FR" sz="1700" dirty="0"/>
              <a:t>En mettant en place une surveillance clinique</a:t>
            </a:r>
          </a:p>
          <a:p>
            <a:r>
              <a:rPr lang="fr-FR" sz="1900" b="1" dirty="0"/>
              <a:t>Si contacts répétés sur une période donnée, avec une même personne se révélant ultérieurement PCR + (parents, autres membres du foyer…)</a:t>
            </a:r>
          </a:p>
          <a:p>
            <a:pPr lvl="1"/>
            <a:r>
              <a:rPr lang="fr-FR" dirty="0"/>
              <a:t>Effectuer PCR 6 à 8 jours après le premier jour où l’on estime que le sujet contact était contaminant</a:t>
            </a:r>
          </a:p>
          <a:p>
            <a:pPr lvl="1"/>
            <a:r>
              <a:rPr lang="fr-FR" i="1" dirty="0"/>
              <a:t>Refaire une PCR 6 à 8 jours après le dernier jour où l’on estime que le sujet contact était contaminant ?</a:t>
            </a:r>
          </a:p>
          <a:p>
            <a:endParaRPr lang="fr-FR" b="1" i="1" dirty="0"/>
          </a:p>
          <a:p>
            <a:endParaRPr lang="fr-FR" b="1" i="1" dirty="0"/>
          </a:p>
          <a:p>
            <a:endParaRPr lang="fr-FR" b="1" dirty="0"/>
          </a:p>
          <a:p>
            <a:pPr marL="457200" lvl="1" indent="0">
              <a:buNone/>
            </a:pPr>
            <a:endParaRPr lang="fr-FR" sz="1700" b="1" dirty="0"/>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817BEDB8-5AA1-0646-B32D-D96571D3349F}"/>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4" name="Image 3">
            <a:extLst>
              <a:ext uri="{FF2B5EF4-FFF2-40B4-BE49-F238E27FC236}">
                <a16:creationId xmlns:a16="http://schemas.microsoft.com/office/drawing/2014/main" id="{9C121921-67AD-EA48-B372-5F774D97CF4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49857" y="5829300"/>
            <a:ext cx="2142488" cy="954184"/>
          </a:xfrm>
          <a:prstGeom prst="rect">
            <a:avLst/>
          </a:prstGeom>
        </p:spPr>
      </p:pic>
    </p:spTree>
    <p:extLst>
      <p:ext uri="{BB962C8B-B14F-4D97-AF65-F5344CB8AC3E}">
        <p14:creationId xmlns:p14="http://schemas.microsoft.com/office/powerpoint/2010/main" val="34791686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10905550" cy="584775"/>
          </a:xfrm>
          <a:prstGeom prst="rect">
            <a:avLst/>
          </a:prstGeom>
          <a:noFill/>
        </p:spPr>
        <p:txBody>
          <a:bodyPr wrap="none" rtlCol="0">
            <a:spAutoFit/>
          </a:bodyPr>
          <a:lstStyle/>
          <a:p>
            <a:r>
              <a:rPr lang="fr-FR" sz="3200" dirty="0">
                <a:solidFill>
                  <a:schemeClr val="accent1"/>
                </a:solidFill>
              </a:rPr>
              <a:t>Quand proposer une éviction de collectivité ou isolement?</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endParaRPr lang="fr-FR" b="1" dirty="0"/>
          </a:p>
          <a:p>
            <a:endParaRPr lang="fr-FR" b="1" dirty="0"/>
          </a:p>
          <a:p>
            <a:pPr marL="457200" lvl="1" indent="0">
              <a:buNone/>
            </a:pPr>
            <a:endParaRPr lang="fr-FR" sz="1700" b="1" dirty="0"/>
          </a:p>
        </p:txBody>
      </p:sp>
      <p:sp>
        <p:nvSpPr>
          <p:cNvPr id="3" name="Rectangle 2">
            <a:extLst>
              <a:ext uri="{FF2B5EF4-FFF2-40B4-BE49-F238E27FC236}">
                <a16:creationId xmlns:a16="http://schemas.microsoft.com/office/drawing/2014/main" id="{6811D84B-E8DD-0946-8FA8-B26799C10D0B}"/>
              </a:ext>
            </a:extLst>
          </p:cNvPr>
          <p:cNvSpPr/>
          <p:nvPr/>
        </p:nvSpPr>
        <p:spPr>
          <a:xfrm>
            <a:off x="800421" y="1601169"/>
            <a:ext cx="10612062" cy="3939540"/>
          </a:xfrm>
          <a:prstGeom prst="rect">
            <a:avLst/>
          </a:prstGeom>
        </p:spPr>
        <p:txBody>
          <a:bodyPr wrap="square">
            <a:spAutoFit/>
          </a:bodyPr>
          <a:lstStyle/>
          <a:p>
            <a:pPr marL="285750" indent="-285750">
              <a:spcAft>
                <a:spcPts val="1200"/>
              </a:spcAft>
              <a:buClr>
                <a:schemeClr val="accent1"/>
              </a:buClr>
              <a:buSzPct val="110000"/>
              <a:buFont typeface="Wingdings" pitchFamily="2" charset="2"/>
              <a:buChar char="§"/>
            </a:pPr>
            <a:r>
              <a:rPr lang="fr-FR" sz="2000" b="1" dirty="0">
                <a:solidFill>
                  <a:schemeClr val="tx1">
                    <a:lumMod val="75000"/>
                    <a:lumOff val="25000"/>
                  </a:schemeClr>
                </a:solidFill>
                <a:effectLst/>
              </a:rPr>
              <a:t>Tout enfant COVID+ doit être exclu de la classe pendant 7 jours</a:t>
            </a:r>
            <a:r>
              <a:rPr lang="fr-FR" sz="2000" dirty="0">
                <a:solidFill>
                  <a:schemeClr val="tx1">
                    <a:lumMod val="75000"/>
                    <a:lumOff val="25000"/>
                  </a:schemeClr>
                </a:solidFill>
                <a:effectLst/>
              </a:rPr>
              <a:t>, et plus longtemps en cas de persistance des symptômes. Un contrôle PCR n’est pas nécessaire pour le retour en collectivité.</a:t>
            </a:r>
          </a:p>
          <a:p>
            <a:pPr marL="285750" indent="-285750">
              <a:spcAft>
                <a:spcPts val="1200"/>
              </a:spcAft>
              <a:buClr>
                <a:schemeClr val="accent1"/>
              </a:buClr>
              <a:buSzPct val="110000"/>
              <a:buFont typeface="Wingdings" pitchFamily="2" charset="2"/>
              <a:buChar char="§"/>
            </a:pPr>
            <a:r>
              <a:rPr lang="fr-FR" sz="2000" dirty="0">
                <a:solidFill>
                  <a:schemeClr val="tx1">
                    <a:lumMod val="75000"/>
                    <a:lumOff val="25000"/>
                  </a:schemeClr>
                </a:solidFill>
                <a:effectLst/>
              </a:rPr>
              <a:t>Si un enfant est dépisté COVID+ (dépistage intrafamilial ou en collectivité) et est asymptomatique, la règle de l’exclusion pendant 7 jours s’applique. Un contrôle PCR n’est pas nécessaire pour le retour en collectivité.</a:t>
            </a:r>
          </a:p>
          <a:p>
            <a:pPr marL="285750" indent="-285750">
              <a:spcAft>
                <a:spcPts val="1200"/>
              </a:spcAft>
              <a:buClr>
                <a:schemeClr val="accent1"/>
              </a:buClr>
              <a:buSzPct val="110000"/>
              <a:buFont typeface="Wingdings" pitchFamily="2" charset="2"/>
              <a:buChar char="§"/>
            </a:pPr>
            <a:r>
              <a:rPr lang="fr-FR" sz="2000" dirty="0">
                <a:solidFill>
                  <a:schemeClr val="tx1">
                    <a:lumMod val="75000"/>
                    <a:lumOff val="25000"/>
                  </a:schemeClr>
                </a:solidFill>
                <a:effectLst/>
              </a:rPr>
              <a:t>Tout enfant symptomatique, mais sans indication à une PCR COVID, est exclu de la collectivité pendant la durée des symptômes. Une PCR COVID n’est nécessaire qu’en cas de symptômes se prolongeant au-delà des délais habituels (ex: 3 jours pour la fièvre).</a:t>
            </a:r>
          </a:p>
          <a:p>
            <a:pPr marL="285750" indent="-285750">
              <a:buClr>
                <a:schemeClr val="accent1"/>
              </a:buClr>
              <a:buSzPct val="110000"/>
              <a:buFont typeface="Wingdings" pitchFamily="2" charset="2"/>
              <a:buChar char="§"/>
            </a:pPr>
            <a:r>
              <a:rPr lang="fr-FR" sz="2000" b="1" dirty="0">
                <a:solidFill>
                  <a:schemeClr val="tx1">
                    <a:lumMod val="75000"/>
                    <a:lumOff val="25000"/>
                  </a:schemeClr>
                </a:solidFill>
                <a:effectLst/>
              </a:rPr>
              <a:t>Une fermeture de classe ne se justifie que si au moins 3 enfants sont infectés COVID+ dans la même classe ou section.</a:t>
            </a:r>
          </a:p>
        </p:txBody>
      </p:sp>
      <p:graphicFrame>
        <p:nvGraphicFramePr>
          <p:cNvPr id="4" name="Tableau 3">
            <a:extLst>
              <a:ext uri="{FF2B5EF4-FFF2-40B4-BE49-F238E27FC236}">
                <a16:creationId xmlns:a16="http://schemas.microsoft.com/office/drawing/2014/main" id="{C38FE1C2-EAA1-9643-A984-3C0EE30C17B8}"/>
              </a:ext>
            </a:extLst>
          </p:cNvPr>
          <p:cNvGraphicFramePr>
            <a:graphicFrameLocks noGrp="1"/>
          </p:cNvGraphicFramePr>
          <p:nvPr>
            <p:extLst>
              <p:ext uri="{D42A27DB-BD31-4B8C-83A1-F6EECF244321}">
                <p14:modId xmlns:p14="http://schemas.microsoft.com/office/powerpoint/2010/main" val="2377622516"/>
              </p:ext>
            </p:extLst>
          </p:nvPr>
        </p:nvGraphicFramePr>
        <p:xfrm>
          <a:off x="2981563" y="6516300"/>
          <a:ext cx="8596312" cy="182880"/>
        </p:xfrm>
        <a:graphic>
          <a:graphicData uri="http://schemas.openxmlformats.org/drawingml/2006/table">
            <a:tbl>
              <a:tblPr/>
              <a:tblGrid>
                <a:gridCol w="8596312">
                  <a:extLst>
                    <a:ext uri="{9D8B030D-6E8A-4147-A177-3AD203B41FA5}">
                      <a16:colId xmlns:a16="http://schemas.microsoft.com/office/drawing/2014/main" val="396882640"/>
                    </a:ext>
                  </a:extLst>
                </a:gridCol>
              </a:tblGrid>
              <a:tr h="0">
                <a:tc>
                  <a:txBody>
                    <a:bodyPr/>
                    <a:lstStyle/>
                    <a:p>
                      <a:r>
                        <a:rPr lang="fr-FR" sz="1200" i="0" dirty="0">
                          <a:solidFill>
                            <a:schemeClr val="accent1"/>
                          </a:solidFill>
                          <a:effectLst/>
                          <a:latin typeface="Calibri" panose="020F0502020204030204" pitchFamily="34" charset="0"/>
                        </a:rPr>
                        <a:t> </a:t>
                      </a:r>
                      <a:r>
                        <a:rPr lang="fr-FR" sz="1200" b="1" i="0" dirty="0">
                          <a:solidFill>
                            <a:schemeClr val="accent1"/>
                          </a:solidFill>
                          <a:effectLst/>
                          <a:latin typeface="Calibri" panose="020F0502020204030204" pitchFamily="34" charset="0"/>
                        </a:rPr>
                        <a:t>COVID19 et écoles </a:t>
                      </a:r>
                      <a:r>
                        <a:rPr lang="fr-FR" sz="1200" b="0" i="0" dirty="0">
                          <a:solidFill>
                            <a:schemeClr val="accent1"/>
                          </a:solidFill>
                          <a:effectLst/>
                          <a:latin typeface="Calibri" panose="020F0502020204030204" pitchFamily="34" charset="0"/>
                        </a:rPr>
                        <a:t>-</a:t>
                      </a:r>
                      <a:r>
                        <a:rPr lang="fr-FR" sz="1200" b="1" i="0" dirty="0">
                          <a:solidFill>
                            <a:schemeClr val="accent1"/>
                          </a:solidFill>
                          <a:effectLst/>
                          <a:latin typeface="Calibri" panose="020F0502020204030204" pitchFamily="34" charset="0"/>
                        </a:rPr>
                        <a:t>Propositions de la Société Française de Pédiatrie </a:t>
                      </a:r>
                      <a:endParaRPr lang="fr-FR" sz="1200" i="0" dirty="0">
                        <a:solidFill>
                          <a:schemeClr val="accent1"/>
                        </a:solidFill>
                        <a:effectLst/>
                        <a:latin typeface="Calibri" panose="020F0502020204030204" pitchFamily="34" charset="0"/>
                      </a:endParaRPr>
                    </a:p>
                  </a:txBody>
                  <a:tcPr marL="47625" marR="47625" marT="0" marB="0">
                    <a:lnL>
                      <a:noFill/>
                    </a:lnL>
                    <a:lnR>
                      <a:noFill/>
                    </a:lnR>
                    <a:lnT>
                      <a:noFill/>
                    </a:lnT>
                    <a:lnB>
                      <a:noFill/>
                    </a:lnB>
                  </a:tcPr>
                </a:tc>
                <a:extLst>
                  <a:ext uri="{0D108BD9-81ED-4DB2-BD59-A6C34878D82A}">
                    <a16:rowId xmlns:a16="http://schemas.microsoft.com/office/drawing/2014/main" val="4069418134"/>
                  </a:ext>
                </a:extLst>
              </a:tr>
            </a:tbl>
          </a:graphicData>
        </a:graphic>
      </p:graphicFrame>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900" b="0" i="0" u="none" strike="noStrike" cap="none" normalizeH="0" baseline="0">
                <a:ln>
                  <a:noFill/>
                </a:ln>
                <a:solidFill>
                  <a:schemeClr val="tx1"/>
                </a:solidFill>
                <a:effectLst/>
                <a:latin typeface="Calibri" panose="020F0502020204030204"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E819239D-97FE-E342-803C-057D2FE4A58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287972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6" name="ZoneTexte 15">
            <a:extLst>
              <a:ext uri="{FF2B5EF4-FFF2-40B4-BE49-F238E27FC236}">
                <a16:creationId xmlns:a16="http://schemas.microsoft.com/office/drawing/2014/main" id="{47FC752F-F214-7D4A-BA86-D61EE769106D}"/>
              </a:ext>
            </a:extLst>
          </p:cNvPr>
          <p:cNvSpPr txBox="1"/>
          <p:nvPr/>
        </p:nvSpPr>
        <p:spPr>
          <a:xfrm>
            <a:off x="1207746" y="578944"/>
            <a:ext cx="1099981" cy="584775"/>
          </a:xfrm>
          <a:prstGeom prst="rect">
            <a:avLst/>
          </a:prstGeom>
          <a:noFill/>
        </p:spPr>
        <p:txBody>
          <a:bodyPr wrap="none" rtlCol="0">
            <a:spAutoFit/>
          </a:bodyPr>
          <a:lstStyle/>
          <a:p>
            <a:pPr lvl="0">
              <a:defRPr/>
            </a:pPr>
            <a:r>
              <a:rPr lang="fr-FR" sz="3200" dirty="0">
                <a:solidFill>
                  <a:srgbClr val="90C226"/>
                </a:solidFill>
              </a:rPr>
              <a:t>Plan </a:t>
            </a:r>
          </a:p>
        </p:txBody>
      </p:sp>
      <p:sp>
        <p:nvSpPr>
          <p:cNvPr id="18" name="Rectangle 17">
            <a:extLst>
              <a:ext uri="{FF2B5EF4-FFF2-40B4-BE49-F238E27FC236}">
                <a16:creationId xmlns:a16="http://schemas.microsoft.com/office/drawing/2014/main" id="{6133F7F4-1095-A948-A55F-CB6FB1EF9438}"/>
              </a:ext>
            </a:extLst>
          </p:cNvPr>
          <p:cNvSpPr/>
          <p:nvPr/>
        </p:nvSpPr>
        <p:spPr>
          <a:xfrm>
            <a:off x="1173380" y="1853722"/>
            <a:ext cx="10817339" cy="1364476"/>
          </a:xfrm>
          <a:prstGeom prst="rect">
            <a:avLst/>
          </a:prstGeom>
        </p:spPr>
        <p:txBody>
          <a:bodyPr wrap="square">
            <a:spAutoFit/>
          </a:bodyPr>
          <a:lstStyle/>
          <a:p>
            <a:pPr marL="971550" lvl="1" indent="-514350">
              <a:spcBef>
                <a:spcPts val="1000"/>
              </a:spcBef>
              <a:buClr>
                <a:schemeClr val="accent2"/>
              </a:buClr>
              <a:buSzPct val="80000"/>
              <a:buAutoNum type="romanUcPeriod"/>
            </a:pPr>
            <a:r>
              <a:rPr lang="fr-FR" sz="2400" dirty="0">
                <a:solidFill>
                  <a:schemeClr val="accent2"/>
                </a:solidFill>
              </a:rPr>
              <a:t>Epidémie, Mesures barrières, Transmissibilité, Contagiosité</a:t>
            </a:r>
          </a:p>
          <a:p>
            <a:pPr lvl="1">
              <a:spcBef>
                <a:spcPts val="1000"/>
              </a:spcBef>
              <a:buClr>
                <a:schemeClr val="accent2"/>
              </a:buClr>
              <a:buSzPct val="80000"/>
            </a:pPr>
            <a:endParaRPr lang="fr-FR" sz="2400" dirty="0">
              <a:solidFill>
                <a:schemeClr val="accent2"/>
              </a:solidFill>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7891162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2079993" cy="584775"/>
          </a:xfrm>
          <a:prstGeom prst="rect">
            <a:avLst/>
          </a:prstGeom>
          <a:noFill/>
        </p:spPr>
        <p:txBody>
          <a:bodyPr wrap="none" rtlCol="0">
            <a:spAutoFit/>
          </a:bodyPr>
          <a:lstStyle/>
          <a:p>
            <a:r>
              <a:rPr lang="fr-FR" sz="3200" dirty="0">
                <a:solidFill>
                  <a:schemeClr val="accent1"/>
                </a:solidFill>
              </a:rPr>
              <a:t>Vignette 1</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endParaRPr lang="fr-FR" b="1" dirty="0"/>
          </a:p>
          <a:p>
            <a:endParaRPr lang="fr-FR" b="1" dirty="0"/>
          </a:p>
          <a:p>
            <a:pPr marL="457200" lvl="1" indent="0">
              <a:buNone/>
            </a:pPr>
            <a:endParaRPr lang="fr-FR" sz="1700" b="1" dirty="0"/>
          </a:p>
        </p:txBody>
      </p:sp>
      <p:sp>
        <p:nvSpPr>
          <p:cNvPr id="3" name="Rectangle 2">
            <a:extLst>
              <a:ext uri="{FF2B5EF4-FFF2-40B4-BE49-F238E27FC236}">
                <a16:creationId xmlns:a16="http://schemas.microsoft.com/office/drawing/2014/main" id="{6811D84B-E8DD-0946-8FA8-B26799C10D0B}"/>
              </a:ext>
            </a:extLst>
          </p:cNvPr>
          <p:cNvSpPr/>
          <p:nvPr/>
        </p:nvSpPr>
        <p:spPr>
          <a:xfrm>
            <a:off x="842597" y="1520652"/>
            <a:ext cx="10960741" cy="1785104"/>
          </a:xfrm>
          <a:prstGeom prst="rect">
            <a:avLst/>
          </a:prstGeom>
        </p:spPr>
        <p:txBody>
          <a:bodyPr wrap="square">
            <a:spAutoFit/>
          </a:bodyPr>
          <a:lstStyle/>
          <a:p>
            <a:pPr marL="285750"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effectLst/>
              </a:rPr>
              <a:t>Une adolescente de 12 ans vient en consultation le 6 octobre, car elle a participé à un dîner familial le 1</a:t>
            </a:r>
            <a:r>
              <a:rPr lang="fr-FR" sz="2000" baseline="30000" dirty="0">
                <a:solidFill>
                  <a:schemeClr val="tx1">
                    <a:lumMod val="75000"/>
                    <a:lumOff val="25000"/>
                  </a:schemeClr>
                </a:solidFill>
                <a:effectLst/>
              </a:rPr>
              <a:t>er </a:t>
            </a:r>
            <a:r>
              <a:rPr lang="fr-FR" sz="2000" dirty="0">
                <a:solidFill>
                  <a:schemeClr val="tx1">
                    <a:lumMod val="75000"/>
                    <a:lumOff val="25000"/>
                  </a:schemeClr>
                </a:solidFill>
                <a:effectLst/>
              </a:rPr>
              <a:t>octobre.</a:t>
            </a:r>
          </a:p>
          <a:p>
            <a:pPr marL="285750"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Deux des personnes présentes à ce dîner, dont un enfant, ont présenté des symptômes évocateurs 2 jours plus tard. Leurs PCR sont positives.</a:t>
            </a:r>
          </a:p>
          <a:p>
            <a:pPr marL="285750"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effectLst/>
              </a:rPr>
              <a:t>Quelle démarche proposez-vous ?</a:t>
            </a: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900" b="0" i="0" u="none" strike="noStrike" cap="none" normalizeH="0" baseline="0">
                <a:ln>
                  <a:noFill/>
                </a:ln>
                <a:solidFill>
                  <a:schemeClr val="tx1"/>
                </a:solidFill>
                <a:effectLst/>
                <a:latin typeface="Calibri" panose="020F0502020204030204"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6" name="ZoneTexte 5">
            <a:extLst>
              <a:ext uri="{FF2B5EF4-FFF2-40B4-BE49-F238E27FC236}">
                <a16:creationId xmlns:a16="http://schemas.microsoft.com/office/drawing/2014/main" id="{E3D7BCAB-C0DC-E04D-8D57-EF34ABD3205F}"/>
              </a:ext>
            </a:extLst>
          </p:cNvPr>
          <p:cNvSpPr txBox="1"/>
          <p:nvPr/>
        </p:nvSpPr>
        <p:spPr>
          <a:xfrm>
            <a:off x="510757" y="3492391"/>
            <a:ext cx="11456876" cy="1477328"/>
          </a:xfrm>
          <a:prstGeom prst="rect">
            <a:avLst/>
          </a:prstGeom>
          <a:solidFill>
            <a:schemeClr val="accent1"/>
          </a:solidFill>
          <a:ln>
            <a:solidFill>
              <a:schemeClr val="accent2"/>
            </a:solidFill>
          </a:ln>
        </p:spPr>
        <p:txBody>
          <a:bodyPr wrap="square" rtlCol="0">
            <a:spAutoFit/>
          </a:bodyPr>
          <a:lstStyle/>
          <a:p>
            <a:r>
              <a:rPr lang="fr-FR" dirty="0"/>
              <a:t>Les 2 personnes présentes étaient possiblement contagieuses lors du dîner.</a:t>
            </a:r>
            <a:br>
              <a:rPr lang="fr-FR" dirty="0"/>
            </a:br>
            <a:r>
              <a:rPr lang="fr-FR" dirty="0"/>
              <a:t>Il faut donc proposer une PCR entre le 8 et le 10 octobre (délai idéal pour la réalisation du test) et en attendant le résultat, proscrire le retour en collectivité.</a:t>
            </a:r>
          </a:p>
          <a:p>
            <a:r>
              <a:rPr lang="fr-FR" dirty="0"/>
              <a:t>- Si la PCR est négative </a:t>
            </a:r>
            <a:r>
              <a:rPr lang="fr-FR" dirty="0">
                <a:sym typeface="Wingdings" pitchFamily="2" charset="2"/>
              </a:rPr>
              <a:t> retour en collectivité</a:t>
            </a:r>
          </a:p>
          <a:p>
            <a:r>
              <a:rPr lang="fr-FR" dirty="0">
                <a:sym typeface="Wingdings" pitchFamily="2" charset="2"/>
              </a:rPr>
              <a:t>- Si la PCR est positive  Eviction une semaine (à peu près 14 jours après la date du contage)</a:t>
            </a:r>
            <a:endParaRPr lang="fr-FR" dirty="0"/>
          </a:p>
        </p:txBody>
      </p:sp>
      <p:pic>
        <p:nvPicPr>
          <p:cNvPr id="15" name="Image 14" descr="Une image contenant capture d’écran&#10;&#10;Description générée automatiquement">
            <a:extLst>
              <a:ext uri="{FF2B5EF4-FFF2-40B4-BE49-F238E27FC236}">
                <a16:creationId xmlns:a16="http://schemas.microsoft.com/office/drawing/2014/main" id="{33EBD728-843A-6A45-A08B-2AEC07A2B6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44521" y="5056794"/>
            <a:ext cx="4037330" cy="1644045"/>
          </a:xfrm>
          <a:prstGeom prst="rect">
            <a:avLst/>
          </a:prstGeom>
          <a:ln>
            <a:solidFill>
              <a:schemeClr val="tx2"/>
            </a:solidFill>
          </a:ln>
        </p:spPr>
      </p:pic>
      <p:pic>
        <p:nvPicPr>
          <p:cNvPr id="16" name="Image 15" descr="Une image contenant dessin, signe, parapluie&#10;&#10;Description générée automatiquement">
            <a:extLst>
              <a:ext uri="{FF2B5EF4-FFF2-40B4-BE49-F238E27FC236}">
                <a16:creationId xmlns:a16="http://schemas.microsoft.com/office/drawing/2014/main" id="{17AF506B-F711-7C49-80D1-B70C059CDE4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8" name="ZoneTexte 17">
            <a:extLst>
              <a:ext uri="{FF2B5EF4-FFF2-40B4-BE49-F238E27FC236}">
                <a16:creationId xmlns:a16="http://schemas.microsoft.com/office/drawing/2014/main" id="{AE57F5BE-83EE-5C44-A89A-CBB66BAAF404}"/>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5626211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2079993" cy="584775"/>
          </a:xfrm>
          <a:prstGeom prst="rect">
            <a:avLst/>
          </a:prstGeom>
          <a:noFill/>
        </p:spPr>
        <p:txBody>
          <a:bodyPr wrap="none" rtlCol="0">
            <a:spAutoFit/>
          </a:bodyPr>
          <a:lstStyle/>
          <a:p>
            <a:r>
              <a:rPr lang="fr-FR" sz="3200" dirty="0">
                <a:solidFill>
                  <a:schemeClr val="accent1"/>
                </a:solidFill>
              </a:rPr>
              <a:t>Vignette 2</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endParaRPr lang="fr-FR" b="1" dirty="0"/>
          </a:p>
          <a:p>
            <a:endParaRPr lang="fr-FR" b="1" dirty="0"/>
          </a:p>
          <a:p>
            <a:pPr marL="457200" lvl="1" indent="0">
              <a:buNone/>
            </a:pPr>
            <a:endParaRPr lang="fr-FR" sz="1700" b="1" dirty="0"/>
          </a:p>
        </p:txBody>
      </p:sp>
      <p:sp>
        <p:nvSpPr>
          <p:cNvPr id="3" name="Rectangle 2">
            <a:extLst>
              <a:ext uri="{FF2B5EF4-FFF2-40B4-BE49-F238E27FC236}">
                <a16:creationId xmlns:a16="http://schemas.microsoft.com/office/drawing/2014/main" id="{6811D84B-E8DD-0946-8FA8-B26799C10D0B}"/>
              </a:ext>
            </a:extLst>
          </p:cNvPr>
          <p:cNvSpPr/>
          <p:nvPr/>
        </p:nvSpPr>
        <p:spPr>
          <a:xfrm>
            <a:off x="842597" y="1520652"/>
            <a:ext cx="10960741" cy="1785104"/>
          </a:xfrm>
          <a:prstGeom prst="rect">
            <a:avLst/>
          </a:prstGeom>
        </p:spPr>
        <p:txBody>
          <a:bodyPr wrap="square">
            <a:spAutoFit/>
          </a:bodyPr>
          <a:lstStyle/>
          <a:p>
            <a:pPr marL="342900" indent="-342900">
              <a:spcAft>
                <a:spcPts val="600"/>
              </a:spcAft>
              <a:buClr>
                <a:schemeClr val="accent1"/>
              </a:buClr>
              <a:buSzPct val="110000"/>
              <a:buFont typeface="Wingdings" pitchFamily="2" charset="2"/>
              <a:buChar char="§"/>
            </a:pPr>
            <a:r>
              <a:rPr lang="fr-FR" sz="2000" dirty="0">
                <a:solidFill>
                  <a:schemeClr val="tx1">
                    <a:lumMod val="75000"/>
                    <a:lumOff val="25000"/>
                  </a:schemeClr>
                </a:solidFill>
                <a:effectLst/>
              </a:rPr>
              <a:t>Je reçois en consultation une mère avec son enfant de 8 mois, gardé en crèche.</a:t>
            </a:r>
          </a:p>
          <a:p>
            <a:pPr marL="342900" indent="-342900">
              <a:spcAft>
                <a:spcPts val="600"/>
              </a:spcAft>
              <a:buClr>
                <a:schemeClr val="accent1"/>
              </a:buClr>
              <a:buSzPct val="110000"/>
              <a:buFont typeface="Wingdings" pitchFamily="2" charset="2"/>
              <a:buChar char="§"/>
            </a:pPr>
            <a:r>
              <a:rPr lang="fr-FR" sz="2000" dirty="0">
                <a:solidFill>
                  <a:schemeClr val="tx1">
                    <a:lumMod val="75000"/>
                    <a:lumOff val="25000"/>
                  </a:schemeClr>
                </a:solidFill>
              </a:rPr>
              <a:t>Cette mère,  vient d’être dépistée dans le cadre de son travail, et a une PCR positive, sans symptôme ni notion de contamination. Son enfant a fréquenté normalement la crèche les jours précédents.</a:t>
            </a:r>
          </a:p>
          <a:p>
            <a:pPr marL="342900" indent="-342900">
              <a:spcAft>
                <a:spcPts val="600"/>
              </a:spcAft>
              <a:buClr>
                <a:schemeClr val="accent1"/>
              </a:buClr>
              <a:buSzPct val="110000"/>
              <a:buFont typeface="Wingdings" pitchFamily="2" charset="2"/>
              <a:buChar char="§"/>
            </a:pPr>
            <a:r>
              <a:rPr lang="fr-FR" sz="2000" dirty="0">
                <a:solidFill>
                  <a:schemeClr val="tx1">
                    <a:lumMod val="75000"/>
                    <a:lumOff val="25000"/>
                  </a:schemeClr>
                </a:solidFill>
                <a:effectLst/>
              </a:rPr>
              <a:t>Quelle démarche proposez-vous vis-à-vis de l’enfant qui ne présente aucun symptôme ?</a:t>
            </a: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900" b="0" i="0" u="none" strike="noStrike" cap="none" normalizeH="0" baseline="0">
                <a:ln>
                  <a:noFill/>
                </a:ln>
                <a:solidFill>
                  <a:schemeClr val="tx1"/>
                </a:solidFill>
                <a:effectLst/>
                <a:latin typeface="Calibri" panose="020F0502020204030204"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6" name="ZoneTexte 5">
            <a:extLst>
              <a:ext uri="{FF2B5EF4-FFF2-40B4-BE49-F238E27FC236}">
                <a16:creationId xmlns:a16="http://schemas.microsoft.com/office/drawing/2014/main" id="{E3D7BCAB-C0DC-E04D-8D57-EF34ABD3205F}"/>
              </a:ext>
            </a:extLst>
          </p:cNvPr>
          <p:cNvSpPr txBox="1"/>
          <p:nvPr/>
        </p:nvSpPr>
        <p:spPr>
          <a:xfrm>
            <a:off x="510757" y="3383374"/>
            <a:ext cx="11456876" cy="3139321"/>
          </a:xfrm>
          <a:prstGeom prst="rect">
            <a:avLst/>
          </a:prstGeom>
          <a:solidFill>
            <a:schemeClr val="accent1"/>
          </a:solidFill>
          <a:ln>
            <a:solidFill>
              <a:schemeClr val="accent2"/>
            </a:solidFill>
          </a:ln>
        </p:spPr>
        <p:txBody>
          <a:bodyPr wrap="square" rtlCol="0">
            <a:spAutoFit/>
          </a:bodyPr>
          <a:lstStyle/>
          <a:p>
            <a:r>
              <a:rPr lang="fr-FR" dirty="0"/>
              <a:t>Cette situation est plus difficile car on ignore depuis combien de temps cette mère a une PCR positive (intérêt de la sérologie ?) et le contact avec son enfant est quotidien.</a:t>
            </a:r>
          </a:p>
          <a:p>
            <a:r>
              <a:rPr lang="fr-FR" dirty="0"/>
              <a:t>Cet enfant étant en crèche, il est nécessaire de faire une PCR</a:t>
            </a:r>
          </a:p>
          <a:p>
            <a:pPr marL="742950" lvl="1" indent="-285750">
              <a:buFont typeface="Wingdings" pitchFamily="2" charset="2"/>
              <a:buChar char="§"/>
            </a:pPr>
            <a:r>
              <a:rPr lang="fr-FR" dirty="0"/>
              <a:t>Si la PCR est négative, contagion antérieure peu probable au niveau de la crèche mais éviction de la crèche pendant 14 jours depuis la PCR + de la mère</a:t>
            </a:r>
          </a:p>
          <a:p>
            <a:pPr marL="742950" lvl="1" indent="-285750">
              <a:buFont typeface="Wingdings" pitchFamily="2" charset="2"/>
              <a:buChar char="§"/>
            </a:pPr>
            <a:r>
              <a:rPr lang="fr-FR" dirty="0"/>
              <a:t>Si la PCR est positive, éviction pendant 8 jours et alerter la crèche pour une surveillance clinique des enfants:</a:t>
            </a:r>
          </a:p>
          <a:p>
            <a:pPr marL="1200150" lvl="2" indent="-285750">
              <a:buFont typeface="Wingdings" pitchFamily="2" charset="2"/>
              <a:buChar char="§"/>
            </a:pPr>
            <a:r>
              <a:rPr lang="fr-FR" dirty="0"/>
              <a:t>Si un enfant présente des symptômes : lui faire une PCR et si elle est positive, il faut tester tous les enfants et les adultes.</a:t>
            </a:r>
          </a:p>
          <a:p>
            <a:pPr marL="1200150" lvl="2" indent="-285750">
              <a:buFont typeface="Wingdings" pitchFamily="2" charset="2"/>
              <a:buChar char="§"/>
            </a:pPr>
            <a:r>
              <a:rPr lang="fr-FR" dirty="0"/>
              <a:t>La fermeture de la section ou de la crèche doit être envisagée si 3 sujets (enfants et/ou adultes) sont infectés</a:t>
            </a:r>
          </a:p>
        </p:txBody>
      </p:sp>
      <p:pic>
        <p:nvPicPr>
          <p:cNvPr id="15" name="Image 14" descr="Une image contenant capture d’écran&#10;&#10;Description générée automatiquement">
            <a:extLst>
              <a:ext uri="{FF2B5EF4-FFF2-40B4-BE49-F238E27FC236}">
                <a16:creationId xmlns:a16="http://schemas.microsoft.com/office/drawing/2014/main" id="{33EBD728-843A-6A45-A08B-2AEC07A2B6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57078" y="49309"/>
            <a:ext cx="3449852" cy="1404817"/>
          </a:xfrm>
          <a:prstGeom prst="rect">
            <a:avLst/>
          </a:prstGeom>
          <a:ln>
            <a:solidFill>
              <a:schemeClr val="tx2"/>
            </a:solidFill>
          </a:ln>
        </p:spPr>
      </p:pic>
      <p:pic>
        <p:nvPicPr>
          <p:cNvPr id="16" name="Image 15" descr="Une image contenant dessin, signe, parapluie&#10;&#10;Description générée automatiquement">
            <a:extLst>
              <a:ext uri="{FF2B5EF4-FFF2-40B4-BE49-F238E27FC236}">
                <a16:creationId xmlns:a16="http://schemas.microsoft.com/office/drawing/2014/main" id="{E412E352-DD02-2B47-8AF4-761766827F5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8" name="ZoneTexte 17">
            <a:extLst>
              <a:ext uri="{FF2B5EF4-FFF2-40B4-BE49-F238E27FC236}">
                <a16:creationId xmlns:a16="http://schemas.microsoft.com/office/drawing/2014/main" id="{59AF3C8F-8C62-3B45-B269-2A28020759F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4373923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2079993" cy="584775"/>
          </a:xfrm>
          <a:prstGeom prst="rect">
            <a:avLst/>
          </a:prstGeom>
          <a:noFill/>
        </p:spPr>
        <p:txBody>
          <a:bodyPr wrap="none" rtlCol="0">
            <a:spAutoFit/>
          </a:bodyPr>
          <a:lstStyle/>
          <a:p>
            <a:r>
              <a:rPr lang="fr-FR" sz="3200" dirty="0">
                <a:solidFill>
                  <a:schemeClr val="accent1"/>
                </a:solidFill>
              </a:rPr>
              <a:t>Vignette 3</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endParaRPr lang="fr-FR" b="1" dirty="0"/>
          </a:p>
          <a:p>
            <a:endParaRPr lang="fr-FR" b="1" dirty="0"/>
          </a:p>
          <a:p>
            <a:pPr marL="457200" lvl="1" indent="0">
              <a:buNone/>
            </a:pPr>
            <a:endParaRPr lang="fr-FR" sz="1700" b="1" dirty="0"/>
          </a:p>
        </p:txBody>
      </p:sp>
      <p:sp>
        <p:nvSpPr>
          <p:cNvPr id="3" name="Rectangle 2">
            <a:extLst>
              <a:ext uri="{FF2B5EF4-FFF2-40B4-BE49-F238E27FC236}">
                <a16:creationId xmlns:a16="http://schemas.microsoft.com/office/drawing/2014/main" id="{6811D84B-E8DD-0946-8FA8-B26799C10D0B}"/>
              </a:ext>
            </a:extLst>
          </p:cNvPr>
          <p:cNvSpPr/>
          <p:nvPr/>
        </p:nvSpPr>
        <p:spPr>
          <a:xfrm>
            <a:off x="842597" y="1520652"/>
            <a:ext cx="10960741" cy="2477601"/>
          </a:xfrm>
          <a:prstGeom prst="rect">
            <a:avLst/>
          </a:prstGeom>
        </p:spPr>
        <p:txBody>
          <a:bodyPr wrap="square">
            <a:spAutoFit/>
          </a:bodyPr>
          <a:lstStyle/>
          <a:p>
            <a:pPr marL="285750" indent="-285750">
              <a:spcAft>
                <a:spcPts val="600"/>
              </a:spcAft>
              <a:buClr>
                <a:srgbClr val="92D050"/>
              </a:buClr>
              <a:buSzPct val="110000"/>
              <a:buFont typeface="Wingdings" pitchFamily="2" charset="2"/>
              <a:buChar char="§"/>
            </a:pPr>
            <a:r>
              <a:rPr lang="fr-FR" sz="2000" dirty="0">
                <a:solidFill>
                  <a:schemeClr val="tx1">
                    <a:lumMod val="75000"/>
                    <a:lumOff val="25000"/>
                  </a:schemeClr>
                </a:solidFill>
                <a:effectLst/>
              </a:rPr>
              <a:t>Je reçois un appel d’une « mamie » médecin toujours en activité libérale, qui a été dépistée de façon systématique en septembre du fait des recommandations officielles.</a:t>
            </a:r>
          </a:p>
          <a:p>
            <a:pPr marL="285750" indent="-285750">
              <a:spcAft>
                <a:spcPts val="600"/>
              </a:spcAft>
              <a:buClr>
                <a:srgbClr val="92D050"/>
              </a:buClr>
              <a:buSzPct val="110000"/>
              <a:buFont typeface="Wingdings" pitchFamily="2" charset="2"/>
              <a:buChar char="§"/>
            </a:pPr>
            <a:r>
              <a:rPr lang="fr-FR" sz="2000" dirty="0">
                <a:solidFill>
                  <a:schemeClr val="tx1">
                    <a:lumMod val="75000"/>
                    <a:lumOff val="25000"/>
                  </a:schemeClr>
                </a:solidFill>
              </a:rPr>
              <a:t>Sa PCR est positive mais elle n’a pas eu, ni n’a de symptômes, et n’a pas de notion de contamination.</a:t>
            </a:r>
          </a:p>
          <a:p>
            <a:pPr marL="285750" indent="-285750">
              <a:spcAft>
                <a:spcPts val="600"/>
              </a:spcAft>
              <a:buClr>
                <a:srgbClr val="92D050"/>
              </a:buClr>
              <a:buSzPct val="110000"/>
              <a:buFont typeface="Wingdings" pitchFamily="2" charset="2"/>
              <a:buChar char="§"/>
            </a:pPr>
            <a:r>
              <a:rPr lang="fr-FR" sz="2000" dirty="0">
                <a:solidFill>
                  <a:schemeClr val="tx1">
                    <a:lumMod val="75000"/>
                    <a:lumOff val="25000"/>
                  </a:schemeClr>
                </a:solidFill>
                <a:effectLst/>
              </a:rPr>
              <a:t>Elle a eu ces derniers temps, des contacts répétés avec ses enfants et nombreux petits enfants.</a:t>
            </a:r>
            <a:r>
              <a:rPr lang="fr-FR" sz="2000" dirty="0">
                <a:solidFill>
                  <a:schemeClr val="tx1">
                    <a:lumMod val="75000"/>
                    <a:lumOff val="25000"/>
                  </a:schemeClr>
                </a:solidFill>
              </a:rPr>
              <a:t> </a:t>
            </a:r>
            <a:endParaRPr lang="fr-FR" sz="2000" dirty="0">
              <a:solidFill>
                <a:schemeClr val="tx1">
                  <a:lumMod val="75000"/>
                  <a:lumOff val="25000"/>
                </a:schemeClr>
              </a:solidFill>
              <a:effectLst/>
            </a:endParaRPr>
          </a:p>
          <a:p>
            <a:pPr algn="ctr">
              <a:spcAft>
                <a:spcPts val="600"/>
              </a:spcAft>
              <a:buClr>
                <a:srgbClr val="92D050"/>
              </a:buClr>
              <a:buSzPct val="110000"/>
            </a:pPr>
            <a:r>
              <a:rPr lang="fr-FR" sz="2000" dirty="0">
                <a:solidFill>
                  <a:schemeClr val="tx1">
                    <a:lumMod val="75000"/>
                    <a:lumOff val="25000"/>
                  </a:schemeClr>
                </a:solidFill>
                <a:effectLst/>
              </a:rPr>
              <a:t>Quelle démarche proposez-vous ?</a:t>
            </a: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900" b="0" i="0" u="none" strike="noStrike" cap="none" normalizeH="0" baseline="0">
                <a:ln>
                  <a:noFill/>
                </a:ln>
                <a:solidFill>
                  <a:schemeClr val="tx1"/>
                </a:solidFill>
                <a:effectLst/>
                <a:latin typeface="Calibri" panose="020F0502020204030204"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6" name="ZoneTexte 5">
            <a:extLst>
              <a:ext uri="{FF2B5EF4-FFF2-40B4-BE49-F238E27FC236}">
                <a16:creationId xmlns:a16="http://schemas.microsoft.com/office/drawing/2014/main" id="{E3D7BCAB-C0DC-E04D-8D57-EF34ABD3205F}"/>
              </a:ext>
            </a:extLst>
          </p:cNvPr>
          <p:cNvSpPr txBox="1"/>
          <p:nvPr/>
        </p:nvSpPr>
        <p:spPr>
          <a:xfrm>
            <a:off x="425188" y="4096493"/>
            <a:ext cx="11456876" cy="2031325"/>
          </a:xfrm>
          <a:prstGeom prst="rect">
            <a:avLst/>
          </a:prstGeom>
          <a:solidFill>
            <a:schemeClr val="accent1"/>
          </a:solidFill>
          <a:ln>
            <a:solidFill>
              <a:schemeClr val="accent2"/>
            </a:solidFill>
          </a:ln>
        </p:spPr>
        <p:txBody>
          <a:bodyPr wrap="square" rtlCol="0">
            <a:spAutoFit/>
          </a:bodyPr>
          <a:lstStyle/>
          <a:p>
            <a:r>
              <a:rPr lang="fr-FR" dirty="0"/>
              <a:t>Cette situation est difficile car on ignore depuis combien de temps sa PCR est positive.</a:t>
            </a:r>
          </a:p>
          <a:p>
            <a:pPr marL="742950" lvl="1" indent="-285750">
              <a:buFont typeface="Wingdings" pitchFamily="2" charset="2"/>
              <a:buChar char="§"/>
            </a:pPr>
            <a:r>
              <a:rPr lang="fr-FR" dirty="0"/>
              <a:t> Proposer une sérologie :</a:t>
            </a:r>
          </a:p>
          <a:p>
            <a:pPr marL="1200150" lvl="2" indent="-285750">
              <a:buFont typeface="Wingdings" pitchFamily="2" charset="2"/>
              <a:buChar char="§"/>
            </a:pPr>
            <a:r>
              <a:rPr lang="fr-FR" dirty="0"/>
              <a:t>Si elle est positive en </a:t>
            </a:r>
            <a:r>
              <a:rPr lang="fr-FR" dirty="0" err="1"/>
              <a:t>IgG</a:t>
            </a:r>
            <a:r>
              <a:rPr lang="fr-FR" dirty="0"/>
              <a:t>, elle affirmera qu’elle a été infectée depuis plus de 10 jours et qu’elle est probablement peu ou pas contagieuse et la reprise du travail peut être rapide</a:t>
            </a:r>
          </a:p>
          <a:p>
            <a:pPr marL="1200150" lvl="2" indent="-285750">
              <a:buFont typeface="Wingdings" pitchFamily="2" charset="2"/>
              <a:buChar char="§"/>
            </a:pPr>
            <a:r>
              <a:rPr lang="fr-FR" dirty="0"/>
              <a:t>Si elle est négative, elle témoignera que la contamination est récente et elle devra donc observer une période d’isolement d’au moins 7 jours, si elle n’est pas symptomatique.</a:t>
            </a:r>
          </a:p>
          <a:p>
            <a:pPr marL="285750" indent="-285750">
              <a:buFont typeface="Wingdings" pitchFamily="2" charset="2"/>
              <a:buChar char="§"/>
            </a:pPr>
            <a:r>
              <a:rPr lang="fr-FR" dirty="0"/>
              <a:t>Quelque soit les résultats de la sérologie, enfants et petits-enfants doivent être testés par PCR</a:t>
            </a:r>
          </a:p>
        </p:txBody>
      </p:sp>
      <p:pic>
        <p:nvPicPr>
          <p:cNvPr id="15" name="Image 14" descr="Une image contenant capture d’écran&#10;&#10;Description générée automatiquement">
            <a:extLst>
              <a:ext uri="{FF2B5EF4-FFF2-40B4-BE49-F238E27FC236}">
                <a16:creationId xmlns:a16="http://schemas.microsoft.com/office/drawing/2014/main" id="{33EBD728-843A-6A45-A08B-2AEC07A2B6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57078" y="49309"/>
            <a:ext cx="3449852" cy="1404817"/>
          </a:xfrm>
          <a:prstGeom prst="rect">
            <a:avLst/>
          </a:prstGeom>
          <a:ln>
            <a:solidFill>
              <a:schemeClr val="tx2"/>
            </a:solidFill>
          </a:ln>
        </p:spPr>
      </p:pic>
      <p:pic>
        <p:nvPicPr>
          <p:cNvPr id="16" name="Image 15" descr="Une image contenant dessin, signe, parapluie&#10;&#10;Description générée automatiquement">
            <a:extLst>
              <a:ext uri="{FF2B5EF4-FFF2-40B4-BE49-F238E27FC236}">
                <a16:creationId xmlns:a16="http://schemas.microsoft.com/office/drawing/2014/main" id="{B403DC1C-5CE1-8C49-86AB-A379FAC642B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8" name="ZoneTexte 17">
            <a:extLst>
              <a:ext uri="{FF2B5EF4-FFF2-40B4-BE49-F238E27FC236}">
                <a16:creationId xmlns:a16="http://schemas.microsoft.com/office/drawing/2014/main" id="{36641E62-5658-8C45-B683-74316E7B9E6B}"/>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0563241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6" name="ZoneTexte 15">
            <a:extLst>
              <a:ext uri="{FF2B5EF4-FFF2-40B4-BE49-F238E27FC236}">
                <a16:creationId xmlns:a16="http://schemas.microsoft.com/office/drawing/2014/main" id="{47FC752F-F214-7D4A-BA86-D61EE769106D}"/>
              </a:ext>
            </a:extLst>
          </p:cNvPr>
          <p:cNvSpPr txBox="1"/>
          <p:nvPr/>
        </p:nvSpPr>
        <p:spPr>
          <a:xfrm>
            <a:off x="1207746" y="578944"/>
            <a:ext cx="1099981" cy="584775"/>
          </a:xfrm>
          <a:prstGeom prst="rect">
            <a:avLst/>
          </a:prstGeom>
          <a:noFill/>
        </p:spPr>
        <p:txBody>
          <a:bodyPr wrap="none" rtlCol="0">
            <a:spAutoFit/>
          </a:bodyPr>
          <a:lstStyle/>
          <a:p>
            <a:pPr lvl="0">
              <a:defRPr/>
            </a:pPr>
            <a:r>
              <a:rPr lang="fr-FR" sz="3200" dirty="0">
                <a:solidFill>
                  <a:srgbClr val="90C226"/>
                </a:solidFill>
              </a:rPr>
              <a:t>Plan </a:t>
            </a:r>
          </a:p>
        </p:txBody>
      </p:sp>
      <p:sp>
        <p:nvSpPr>
          <p:cNvPr id="18" name="Rectangle 17">
            <a:extLst>
              <a:ext uri="{FF2B5EF4-FFF2-40B4-BE49-F238E27FC236}">
                <a16:creationId xmlns:a16="http://schemas.microsoft.com/office/drawing/2014/main" id="{6133F7F4-1095-A948-A55F-CB6FB1EF9438}"/>
              </a:ext>
            </a:extLst>
          </p:cNvPr>
          <p:cNvSpPr/>
          <p:nvPr/>
        </p:nvSpPr>
        <p:spPr>
          <a:xfrm>
            <a:off x="1173380" y="1853722"/>
            <a:ext cx="10817339" cy="2857192"/>
          </a:xfrm>
          <a:prstGeom prst="rect">
            <a:avLst/>
          </a:prstGeom>
        </p:spPr>
        <p:txBody>
          <a:bodyPr wrap="square">
            <a:spAutoFit/>
          </a:bodyPr>
          <a:lstStyle/>
          <a:p>
            <a:pPr marL="971550" lvl="1" indent="-514350">
              <a:spcBef>
                <a:spcPts val="1000"/>
              </a:spcBef>
              <a:buClr>
                <a:schemeClr val="accent2"/>
              </a:buClr>
              <a:buSzPct val="80000"/>
              <a:buAutoNum type="romanUcPeriod"/>
            </a:pPr>
            <a:r>
              <a:rPr lang="fr-FR" sz="2400" dirty="0">
                <a:solidFill>
                  <a:schemeClr val="accent2">
                    <a:lumMod val="20000"/>
                    <a:lumOff val="80000"/>
                  </a:schemeClr>
                </a:solidFill>
              </a:rPr>
              <a:t>Epidémie, Mesures barrières, Transmissibilité, Contagiosité</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Immunité - Méthodes diagnostiques</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Formes cliniques chez l’enfant et stratégies de dépistage</a:t>
            </a:r>
          </a:p>
          <a:p>
            <a:pPr marL="971550" lvl="1" indent="-514350">
              <a:spcBef>
                <a:spcPts val="1000"/>
              </a:spcBef>
              <a:buClr>
                <a:schemeClr val="accent2"/>
              </a:buClr>
              <a:buSzPct val="80000"/>
              <a:buFontTx/>
              <a:buAutoNum type="romanUcPeriod"/>
            </a:pPr>
            <a:r>
              <a:rPr lang="fr-FR" sz="2400" dirty="0">
                <a:solidFill>
                  <a:schemeClr val="accent2"/>
                </a:solidFill>
              </a:rPr>
              <a:t>Transmissibilité chez l’enfant, écoles et crèches</a:t>
            </a:r>
          </a:p>
          <a:p>
            <a:pPr marL="971550" lvl="1" indent="-514350">
              <a:spcBef>
                <a:spcPts val="1000"/>
              </a:spcBef>
              <a:buClr>
                <a:schemeClr val="accent2"/>
              </a:buClr>
              <a:buSzPct val="80000"/>
              <a:buAutoNum type="romanUcPeriod"/>
            </a:pPr>
            <a:endParaRPr lang="fr-FR" sz="2400" dirty="0">
              <a:solidFill>
                <a:schemeClr val="accent2"/>
              </a:solidFill>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5521534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4" name="Image 33" descr="Une image contenant dessin, signe, parapluie&#10;&#10;Description générée automatiquement">
            <a:extLst>
              <a:ext uri="{FF2B5EF4-FFF2-40B4-BE49-F238E27FC236}">
                <a16:creationId xmlns:a16="http://schemas.microsoft.com/office/drawing/2014/main" id="{AE39C30A-64D3-2341-91AE-6B0A9428A9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0" name="ZoneTexte 19">
            <a:extLst>
              <a:ext uri="{FF2B5EF4-FFF2-40B4-BE49-F238E27FC236}">
                <a16:creationId xmlns:a16="http://schemas.microsoft.com/office/drawing/2014/main" id="{090A02C1-7C28-0E4D-9FC6-9E431297B5C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21" name="Image 20">
            <a:extLst>
              <a:ext uri="{FF2B5EF4-FFF2-40B4-BE49-F238E27FC236}">
                <a16:creationId xmlns:a16="http://schemas.microsoft.com/office/drawing/2014/main" id="{183F4A53-4FAF-DE4B-B3D9-CE50D016E2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41562" y="297116"/>
            <a:ext cx="5824883" cy="2148855"/>
          </a:xfrm>
          <a:prstGeom prst="rect">
            <a:avLst/>
          </a:prstGeom>
          <a:ln>
            <a:solidFill>
              <a:schemeClr val="tx2">
                <a:lumMod val="60000"/>
                <a:lumOff val="40000"/>
              </a:schemeClr>
            </a:solidFill>
          </a:ln>
        </p:spPr>
      </p:pic>
      <p:pic>
        <p:nvPicPr>
          <p:cNvPr id="23" name="Image 22" descr="Une image contenant texte&#10;&#10;Description générée automatiquement">
            <a:extLst>
              <a:ext uri="{FF2B5EF4-FFF2-40B4-BE49-F238E27FC236}">
                <a16:creationId xmlns:a16="http://schemas.microsoft.com/office/drawing/2014/main" id="{2D46865C-5B0F-1B4F-91B7-BD237AAFE32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45900" y="2974232"/>
            <a:ext cx="3253763" cy="2778402"/>
          </a:xfrm>
          <a:prstGeom prst="rect">
            <a:avLst/>
          </a:prstGeom>
        </p:spPr>
      </p:pic>
      <p:pic>
        <p:nvPicPr>
          <p:cNvPr id="24" name="Image 23">
            <a:extLst>
              <a:ext uri="{FF2B5EF4-FFF2-40B4-BE49-F238E27FC236}">
                <a16:creationId xmlns:a16="http://schemas.microsoft.com/office/drawing/2014/main" id="{88E893A6-C0F8-A94F-A6B5-40B62E79322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0140" y="2974232"/>
            <a:ext cx="3789783" cy="2738335"/>
          </a:xfrm>
          <a:prstGeom prst="rect">
            <a:avLst/>
          </a:prstGeom>
        </p:spPr>
      </p:pic>
      <p:sp>
        <p:nvSpPr>
          <p:cNvPr id="2" name="Rectangle 1">
            <a:extLst>
              <a:ext uri="{FF2B5EF4-FFF2-40B4-BE49-F238E27FC236}">
                <a16:creationId xmlns:a16="http://schemas.microsoft.com/office/drawing/2014/main" id="{A9A21A11-66E8-F447-8320-A271BAD690AA}"/>
              </a:ext>
            </a:extLst>
          </p:cNvPr>
          <p:cNvSpPr/>
          <p:nvPr/>
        </p:nvSpPr>
        <p:spPr>
          <a:xfrm>
            <a:off x="8784217" y="3145734"/>
            <a:ext cx="3092722" cy="2395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t>Cette étude décrit quelques cas de contaminations familiales à partir d’enfants en crèche ou en école.</a:t>
            </a:r>
          </a:p>
          <a:p>
            <a:r>
              <a:rPr lang="fr-FR" dirty="0"/>
              <a:t>Cela montre que c’est possible, mais que ce n’est pas la règle.</a:t>
            </a:r>
          </a:p>
        </p:txBody>
      </p:sp>
    </p:spTree>
    <p:extLst>
      <p:ext uri="{BB962C8B-B14F-4D97-AF65-F5344CB8AC3E}">
        <p14:creationId xmlns:p14="http://schemas.microsoft.com/office/powerpoint/2010/main" val="40880968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6" name="ZoneTexte 15">
            <a:extLst>
              <a:ext uri="{FF2B5EF4-FFF2-40B4-BE49-F238E27FC236}">
                <a16:creationId xmlns:a16="http://schemas.microsoft.com/office/drawing/2014/main" id="{47FC752F-F214-7D4A-BA86-D61EE769106D}"/>
              </a:ext>
            </a:extLst>
          </p:cNvPr>
          <p:cNvSpPr txBox="1"/>
          <p:nvPr/>
        </p:nvSpPr>
        <p:spPr>
          <a:xfrm>
            <a:off x="1207746" y="578944"/>
            <a:ext cx="1099981" cy="584775"/>
          </a:xfrm>
          <a:prstGeom prst="rect">
            <a:avLst/>
          </a:prstGeom>
          <a:noFill/>
        </p:spPr>
        <p:txBody>
          <a:bodyPr wrap="none" rtlCol="0">
            <a:spAutoFit/>
          </a:bodyPr>
          <a:lstStyle/>
          <a:p>
            <a:pPr lvl="0">
              <a:defRPr/>
            </a:pPr>
            <a:r>
              <a:rPr lang="fr-FR" sz="3200" dirty="0">
                <a:solidFill>
                  <a:srgbClr val="90C226"/>
                </a:solidFill>
              </a:rPr>
              <a:t>Plan </a:t>
            </a:r>
          </a:p>
        </p:txBody>
      </p:sp>
      <p:sp>
        <p:nvSpPr>
          <p:cNvPr id="18" name="Rectangle 17">
            <a:extLst>
              <a:ext uri="{FF2B5EF4-FFF2-40B4-BE49-F238E27FC236}">
                <a16:creationId xmlns:a16="http://schemas.microsoft.com/office/drawing/2014/main" id="{6133F7F4-1095-A948-A55F-CB6FB1EF9438}"/>
              </a:ext>
            </a:extLst>
          </p:cNvPr>
          <p:cNvSpPr/>
          <p:nvPr/>
        </p:nvSpPr>
        <p:spPr>
          <a:xfrm>
            <a:off x="1173380" y="1853722"/>
            <a:ext cx="10817339" cy="3354765"/>
          </a:xfrm>
          <a:prstGeom prst="rect">
            <a:avLst/>
          </a:prstGeom>
        </p:spPr>
        <p:txBody>
          <a:bodyPr wrap="square">
            <a:spAutoFit/>
          </a:bodyPr>
          <a:lstStyle/>
          <a:p>
            <a:pPr marL="971550" lvl="1" indent="-514350">
              <a:spcBef>
                <a:spcPts val="1000"/>
              </a:spcBef>
              <a:buClr>
                <a:schemeClr val="accent2"/>
              </a:buClr>
              <a:buSzPct val="80000"/>
              <a:buAutoNum type="romanUcPeriod"/>
            </a:pPr>
            <a:r>
              <a:rPr lang="fr-FR" sz="2400" dirty="0">
                <a:solidFill>
                  <a:schemeClr val="accent2">
                    <a:lumMod val="20000"/>
                    <a:lumOff val="80000"/>
                  </a:schemeClr>
                </a:solidFill>
              </a:rPr>
              <a:t>Epidémie, Mesures barrières, Transmissibilité, Contagiosité</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Immunité - Méthodes diagnostiques</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Formes cliniques chez l’enfant et stratégies de dépistage</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Transmissibilité chez l’enfant, écoles et crèche</a:t>
            </a:r>
          </a:p>
          <a:p>
            <a:pPr marL="971550" lvl="1" indent="-514350">
              <a:spcBef>
                <a:spcPts val="1000"/>
              </a:spcBef>
              <a:buClr>
                <a:schemeClr val="accent2"/>
              </a:buClr>
              <a:buSzPct val="80000"/>
              <a:buFontTx/>
              <a:buAutoNum type="romanUcPeriod"/>
            </a:pPr>
            <a:r>
              <a:rPr lang="fr-FR" sz="2400" dirty="0">
                <a:solidFill>
                  <a:schemeClr val="accent2"/>
                </a:solidFill>
              </a:rPr>
              <a:t>Vaccination en période de pandémie</a:t>
            </a:r>
          </a:p>
          <a:p>
            <a:pPr lvl="1">
              <a:spcBef>
                <a:spcPts val="1000"/>
              </a:spcBef>
              <a:buClr>
                <a:schemeClr val="accent2"/>
              </a:buClr>
              <a:buSzPct val="80000"/>
            </a:pPr>
            <a:endParaRPr lang="fr-FR" sz="2400" dirty="0">
              <a:solidFill>
                <a:schemeClr val="accent2"/>
              </a:solidFill>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4772072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951937" y="605662"/>
            <a:ext cx="11227981" cy="705037"/>
          </a:xfrm>
        </p:spPr>
        <p:txBody>
          <a:bodyPr>
            <a:noAutofit/>
          </a:bodyPr>
          <a:lstStyle/>
          <a:p>
            <a:r>
              <a:rPr lang="fr-FR" sz="2800" dirty="0"/>
              <a:t>Pandémie SARS-CoV-2 et Vaccination Grippe</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F6990588-35EB-254C-9B25-5B14F2FC96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5" name="ZoneTexte 14">
            <a:extLst>
              <a:ext uri="{FF2B5EF4-FFF2-40B4-BE49-F238E27FC236}">
                <a16:creationId xmlns:a16="http://schemas.microsoft.com/office/drawing/2014/main" id="{F8CE9488-FF8E-0349-ADDD-0B83701248A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3" name="Espace réservé du contenu 3">
            <a:extLst>
              <a:ext uri="{FF2B5EF4-FFF2-40B4-BE49-F238E27FC236}">
                <a16:creationId xmlns:a16="http://schemas.microsoft.com/office/drawing/2014/main" id="{8DA2931D-89B7-B344-8E9A-3EE879E44A08}"/>
              </a:ext>
            </a:extLst>
          </p:cNvPr>
          <p:cNvSpPr txBox="1">
            <a:spLocks/>
          </p:cNvSpPr>
          <p:nvPr/>
        </p:nvSpPr>
        <p:spPr>
          <a:xfrm>
            <a:off x="842597" y="1632764"/>
            <a:ext cx="4950756" cy="4287708"/>
          </a:xfrm>
          <a:prstGeom prst="rect">
            <a:avLst/>
          </a:prstGeom>
          <a:ln>
            <a:solidFill>
              <a:schemeClr val="tx1">
                <a:lumMod val="65000"/>
                <a:lumOff val="35000"/>
              </a:schemeClr>
            </a:solidFill>
          </a:ln>
        </p:spPr>
        <p:txBody>
          <a:bodyPr>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spcAft>
                <a:spcPts val="600"/>
              </a:spcAft>
              <a:buFont typeface="Wingdings 3" charset="2"/>
              <a:buNone/>
            </a:pPr>
            <a:r>
              <a:rPr lang="fr-FR" sz="2100" b="1" dirty="0">
                <a:solidFill>
                  <a:schemeClr val="accent1"/>
                </a:solidFill>
              </a:rPr>
              <a:t>Arguments pour la vaccination</a:t>
            </a:r>
          </a:p>
          <a:p>
            <a:r>
              <a:rPr lang="fr-FR" sz="1900" dirty="0"/>
              <a:t>Une épidémie de grippe même modeste survenant pendant un pic pandémique achèverait </a:t>
            </a:r>
            <a:r>
              <a:rPr lang="fr-FR" sz="1900" b="1" dirty="0"/>
              <a:t>le système de soin</a:t>
            </a:r>
          </a:p>
          <a:p>
            <a:r>
              <a:rPr lang="fr-FR" sz="1900" dirty="0"/>
              <a:t>Les signes cliniques de la grippe sont </a:t>
            </a:r>
            <a:r>
              <a:rPr lang="fr-FR" sz="1900" b="1" dirty="0"/>
              <a:t>in-distinguables</a:t>
            </a:r>
            <a:r>
              <a:rPr lang="fr-FR" sz="1900" dirty="0"/>
              <a:t> des signes de la COVID-19</a:t>
            </a:r>
          </a:p>
          <a:p>
            <a:pPr lvl="1"/>
            <a:r>
              <a:rPr lang="fr-FR" sz="1900" dirty="0"/>
              <a:t>Test</a:t>
            </a:r>
          </a:p>
          <a:p>
            <a:pPr lvl="1"/>
            <a:r>
              <a:rPr lang="fr-FR" sz="1900" dirty="0"/>
              <a:t>Isolement…</a:t>
            </a:r>
          </a:p>
          <a:p>
            <a:r>
              <a:rPr lang="fr-FR" sz="1900" dirty="0"/>
              <a:t>Les </a:t>
            </a:r>
            <a:r>
              <a:rPr lang="fr-FR" sz="1900" dirty="0" err="1"/>
              <a:t>co-infections</a:t>
            </a:r>
            <a:r>
              <a:rPr lang="fr-FR" sz="1900" dirty="0"/>
              <a:t> sont possibles et probablement délétères chez les sujets âgés</a:t>
            </a:r>
          </a:p>
          <a:p>
            <a:r>
              <a:rPr lang="fr-FR" sz="1900" dirty="0"/>
              <a:t>Alors que </a:t>
            </a:r>
            <a:r>
              <a:rPr lang="fr-FR" sz="1900" b="1" dirty="0"/>
              <a:t>les enfants </a:t>
            </a:r>
            <a:r>
              <a:rPr lang="fr-FR" sz="1900" dirty="0"/>
              <a:t>jouent un rôle modeste dans la dynamique de l’épidémie, ils jouent un rôle majeur dans la grippe </a:t>
            </a:r>
            <a:r>
              <a:rPr lang="fr-FR" sz="1900" dirty="0">
                <a:sym typeface="Wingdings" pitchFamily="2" charset="2"/>
              </a:rPr>
              <a:t> les écoles doivent quand même rester ouvertes en hiver</a:t>
            </a:r>
            <a:endParaRPr lang="fr-FR" sz="1900" dirty="0"/>
          </a:p>
        </p:txBody>
      </p:sp>
      <p:sp>
        <p:nvSpPr>
          <p:cNvPr id="16" name="Espace réservé du contenu 2">
            <a:extLst>
              <a:ext uri="{FF2B5EF4-FFF2-40B4-BE49-F238E27FC236}">
                <a16:creationId xmlns:a16="http://schemas.microsoft.com/office/drawing/2014/main" id="{7E60FF97-75CA-D84B-8215-605A9896D9D4}"/>
              </a:ext>
            </a:extLst>
          </p:cNvPr>
          <p:cNvSpPr>
            <a:spLocks noGrp="1"/>
          </p:cNvSpPr>
          <p:nvPr>
            <p:ph sz="half" idx="1"/>
          </p:nvPr>
        </p:nvSpPr>
        <p:spPr>
          <a:xfrm>
            <a:off x="6398648" y="1632764"/>
            <a:ext cx="4508937" cy="4287708"/>
          </a:xfrm>
          <a:ln>
            <a:solidFill>
              <a:schemeClr val="tx1">
                <a:lumMod val="65000"/>
                <a:lumOff val="35000"/>
              </a:schemeClr>
            </a:solidFill>
          </a:ln>
        </p:spPr>
        <p:txBody>
          <a:bodyPr>
            <a:normAutofit/>
          </a:bodyPr>
          <a:lstStyle/>
          <a:p>
            <a:pPr marL="0" indent="0" algn="ctr">
              <a:buNone/>
            </a:pPr>
            <a:r>
              <a:rPr lang="fr-FR" b="1" dirty="0">
                <a:solidFill>
                  <a:srgbClr val="FF0000"/>
                </a:solidFill>
              </a:rPr>
              <a:t>Arguments contre la vaccination</a:t>
            </a:r>
          </a:p>
          <a:p>
            <a:pPr>
              <a:spcAft>
                <a:spcPts val="400"/>
              </a:spcAft>
            </a:pPr>
            <a:r>
              <a:rPr lang="fr-FR" sz="1600" dirty="0"/>
              <a:t>Bons arguments</a:t>
            </a:r>
          </a:p>
          <a:p>
            <a:pPr lvl="1">
              <a:spcBef>
                <a:spcPts val="0"/>
              </a:spcBef>
            </a:pPr>
            <a:r>
              <a:rPr lang="fr-FR" dirty="0"/>
              <a:t>Les </a:t>
            </a:r>
            <a:r>
              <a:rPr lang="fr-FR" b="1" dirty="0"/>
              <a:t>mesures</a:t>
            </a:r>
            <a:r>
              <a:rPr lang="fr-FR" dirty="0"/>
              <a:t> de distanciation, masque et lavage des mains </a:t>
            </a:r>
            <a:r>
              <a:rPr lang="fr-FR" b="1" dirty="0"/>
              <a:t>vont limiter l’épidémie de Grippe</a:t>
            </a:r>
          </a:p>
          <a:p>
            <a:pPr lvl="1">
              <a:spcBef>
                <a:spcPts val="0"/>
              </a:spcBef>
            </a:pPr>
            <a:r>
              <a:rPr lang="fr-FR" dirty="0"/>
              <a:t>Les vaccins contre la grippe ont une </a:t>
            </a:r>
            <a:r>
              <a:rPr lang="fr-FR" b="1" dirty="0"/>
              <a:t>efficacité imprévisible </a:t>
            </a:r>
            <a:r>
              <a:rPr lang="fr-FR" dirty="0"/>
              <a:t>souvent modeste</a:t>
            </a:r>
          </a:p>
          <a:p>
            <a:pPr lvl="1">
              <a:spcBef>
                <a:spcPts val="0"/>
              </a:spcBef>
            </a:pPr>
            <a:r>
              <a:rPr lang="fr-FR" b="1" dirty="0"/>
              <a:t>disponibilité des doses  </a:t>
            </a:r>
          </a:p>
          <a:p>
            <a:r>
              <a:rPr lang="fr-FR" sz="1600" dirty="0"/>
              <a:t>Mauvais arguments</a:t>
            </a:r>
          </a:p>
          <a:p>
            <a:pPr lvl="1">
              <a:spcBef>
                <a:spcPts val="400"/>
              </a:spcBef>
            </a:pPr>
            <a:r>
              <a:rPr lang="fr-FR" dirty="0"/>
              <a:t>Vaccin « mal toléré »</a:t>
            </a:r>
          </a:p>
          <a:p>
            <a:pPr lvl="1">
              <a:spcBef>
                <a:spcPts val="400"/>
              </a:spcBef>
            </a:pPr>
            <a:r>
              <a:rPr lang="fr-FR" dirty="0"/>
              <a:t>Augmenterait le risque d’infection à d’autres virus y compris les autres coronavirus</a:t>
            </a:r>
          </a:p>
        </p:txBody>
      </p:sp>
    </p:spTree>
    <p:extLst>
      <p:ext uri="{BB962C8B-B14F-4D97-AF65-F5344CB8AC3E}">
        <p14:creationId xmlns:p14="http://schemas.microsoft.com/office/powerpoint/2010/main" val="11635895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951937" y="605662"/>
            <a:ext cx="11227981" cy="705037"/>
          </a:xfrm>
        </p:spPr>
        <p:txBody>
          <a:bodyPr>
            <a:noAutofit/>
          </a:bodyPr>
          <a:lstStyle/>
          <a:p>
            <a:r>
              <a:rPr lang="fr-FR" sz="2800" dirty="0"/>
              <a:t>Les mesures de distanciation, masques et lavages des mains, vont limiter l’épidémie de grippe : c’est vrai, mais jusqu’à quel point?</a:t>
            </a:r>
            <a:br>
              <a:rPr lang="fr-FR" sz="2800" dirty="0"/>
            </a:br>
            <a:endParaRPr lang="fr-FR" sz="2800"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F6990588-35EB-254C-9B25-5B14F2FC96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5" name="ZoneTexte 14">
            <a:extLst>
              <a:ext uri="{FF2B5EF4-FFF2-40B4-BE49-F238E27FC236}">
                <a16:creationId xmlns:a16="http://schemas.microsoft.com/office/drawing/2014/main" id="{F8CE9488-FF8E-0349-ADDD-0B83701248A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4" name="Rectangle 13">
            <a:extLst>
              <a:ext uri="{FF2B5EF4-FFF2-40B4-BE49-F238E27FC236}">
                <a16:creationId xmlns:a16="http://schemas.microsoft.com/office/drawing/2014/main" id="{50078AA5-E51C-514C-BB8A-7E0038B89E31}"/>
              </a:ext>
            </a:extLst>
          </p:cNvPr>
          <p:cNvSpPr/>
          <p:nvPr/>
        </p:nvSpPr>
        <p:spPr>
          <a:xfrm>
            <a:off x="2578990" y="5525710"/>
            <a:ext cx="7233720" cy="10074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t>Si la pandémie progresse dans certaines régions, c’est que les mesures d’hygiène n’ont pas été suffisamment respectées.       Risque de grippe plus important</a:t>
            </a:r>
          </a:p>
        </p:txBody>
      </p:sp>
      <p:pic>
        <p:nvPicPr>
          <p:cNvPr id="17" name="Image 16">
            <a:extLst>
              <a:ext uri="{FF2B5EF4-FFF2-40B4-BE49-F238E27FC236}">
                <a16:creationId xmlns:a16="http://schemas.microsoft.com/office/drawing/2014/main" id="{60DD4829-823B-1B46-BD49-5FDD2E54C2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4199" y="2286236"/>
            <a:ext cx="5732255" cy="2504566"/>
          </a:xfrm>
          <a:prstGeom prst="rect">
            <a:avLst/>
          </a:prstGeom>
          <a:ln>
            <a:solidFill>
              <a:schemeClr val="tx1">
                <a:lumMod val="65000"/>
                <a:lumOff val="35000"/>
              </a:schemeClr>
            </a:solidFill>
          </a:ln>
        </p:spPr>
      </p:pic>
      <p:pic>
        <p:nvPicPr>
          <p:cNvPr id="18" name="Image 17">
            <a:extLst>
              <a:ext uri="{FF2B5EF4-FFF2-40B4-BE49-F238E27FC236}">
                <a16:creationId xmlns:a16="http://schemas.microsoft.com/office/drawing/2014/main" id="{809FDC99-BC98-4145-87F8-0A871EADFB7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69407" y="2107568"/>
            <a:ext cx="5065127" cy="2979683"/>
          </a:xfrm>
          <a:prstGeom prst="rect">
            <a:avLst/>
          </a:prstGeom>
          <a:ln>
            <a:solidFill>
              <a:schemeClr val="tx1">
                <a:lumMod val="65000"/>
                <a:lumOff val="35000"/>
              </a:schemeClr>
            </a:solidFill>
          </a:ln>
        </p:spPr>
      </p:pic>
    </p:spTree>
    <p:extLst>
      <p:ext uri="{BB962C8B-B14F-4D97-AF65-F5344CB8AC3E}">
        <p14:creationId xmlns:p14="http://schemas.microsoft.com/office/powerpoint/2010/main" val="42776533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4" name="Image 3">
            <a:extLst>
              <a:ext uri="{FF2B5EF4-FFF2-40B4-BE49-F238E27FC236}">
                <a16:creationId xmlns:a16="http://schemas.microsoft.com/office/drawing/2014/main" id="{832D5937-C3A8-C24B-8F7A-308A7982B8D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32624" y="578944"/>
            <a:ext cx="6832780" cy="5549274"/>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63D7785A-D384-A04B-A93C-2076492BC93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81768" y="1158749"/>
            <a:ext cx="2744410" cy="2133497"/>
          </a:xfrm>
          <a:prstGeom prst="rect">
            <a:avLst/>
          </a:prstGeom>
          <a:ln>
            <a:solidFill>
              <a:schemeClr val="tx1">
                <a:lumMod val="65000"/>
                <a:lumOff val="35000"/>
              </a:schemeClr>
            </a:solidFill>
          </a:ln>
        </p:spPr>
      </p:pic>
      <p:pic>
        <p:nvPicPr>
          <p:cNvPr id="16" name="Image 15">
            <a:extLst>
              <a:ext uri="{FF2B5EF4-FFF2-40B4-BE49-F238E27FC236}">
                <a16:creationId xmlns:a16="http://schemas.microsoft.com/office/drawing/2014/main" id="{961C9741-7199-0D4F-8B94-CC4EE1D93EA9}"/>
              </a:ext>
            </a:extLst>
          </p:cNvPr>
          <p:cNvPicPr>
            <a:picLocks noChangeAspect="1"/>
          </p:cNvPicPr>
          <p:nvPr/>
        </p:nvPicPr>
        <p:blipFill>
          <a:blip r:embed="rId7"/>
          <a:stretch>
            <a:fillRect/>
          </a:stretch>
        </p:blipFill>
        <p:spPr>
          <a:xfrm>
            <a:off x="1829765" y="6127634"/>
            <a:ext cx="9486900" cy="419100"/>
          </a:xfrm>
          <a:prstGeom prst="rect">
            <a:avLst/>
          </a:prstGeom>
        </p:spPr>
      </p:pic>
      <p:sp>
        <p:nvSpPr>
          <p:cNvPr id="17" name="ZoneTexte 16">
            <a:extLst>
              <a:ext uri="{FF2B5EF4-FFF2-40B4-BE49-F238E27FC236}">
                <a16:creationId xmlns:a16="http://schemas.microsoft.com/office/drawing/2014/main" id="{1930C01E-20DB-0B48-AA68-06F0246E219D}"/>
              </a:ext>
            </a:extLst>
          </p:cNvPr>
          <p:cNvSpPr txBox="1"/>
          <p:nvPr/>
        </p:nvSpPr>
        <p:spPr>
          <a:xfrm>
            <a:off x="3574216" y="6507527"/>
            <a:ext cx="4264052"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hlinkClick r:id="rId8"/>
              </a:rPr>
              <a:t>https://www.ncbi.nlm.nih.gov/pmc/articles/PMC7500894/</a:t>
            </a:r>
            <a:endPar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ZoneTexte 17">
            <a:extLst>
              <a:ext uri="{FF2B5EF4-FFF2-40B4-BE49-F238E27FC236}">
                <a16:creationId xmlns:a16="http://schemas.microsoft.com/office/drawing/2014/main" id="{D5C4F059-3702-4A43-B1BF-EFD33A01E88C}"/>
              </a:ext>
            </a:extLst>
          </p:cNvPr>
          <p:cNvSpPr txBox="1"/>
          <p:nvPr/>
        </p:nvSpPr>
        <p:spPr>
          <a:xfrm>
            <a:off x="10402084" y="918092"/>
            <a:ext cx="1114408" cy="338554"/>
          </a:xfrm>
          <a:prstGeom prst="rect">
            <a:avLst/>
          </a:prstGeom>
          <a:solidFill>
            <a:schemeClr val="bg2"/>
          </a:solidFill>
          <a:ln>
            <a:solidFill>
              <a:schemeClr val="bg1">
                <a:lumMod val="9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PCR VRS +</a:t>
            </a:r>
          </a:p>
        </p:txBody>
      </p:sp>
      <p:sp>
        <p:nvSpPr>
          <p:cNvPr id="20" name="ZoneTexte 19">
            <a:extLst>
              <a:ext uri="{FF2B5EF4-FFF2-40B4-BE49-F238E27FC236}">
                <a16:creationId xmlns:a16="http://schemas.microsoft.com/office/drawing/2014/main" id="{0129FE59-908D-3443-8CCA-986CF150078A}"/>
              </a:ext>
            </a:extLst>
          </p:cNvPr>
          <p:cNvSpPr txBox="1"/>
          <p:nvPr/>
        </p:nvSpPr>
        <p:spPr>
          <a:xfrm>
            <a:off x="10276402" y="3732897"/>
            <a:ext cx="1696298" cy="584775"/>
          </a:xfrm>
          <a:prstGeom prst="rect">
            <a:avLst/>
          </a:prstGeom>
          <a:solidFill>
            <a:schemeClr val="bg2"/>
          </a:solidFill>
          <a:ln>
            <a:solidFill>
              <a:schemeClr val="bg1">
                <a:lumMod val="9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Diagnostics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 Bronchiolite+</a:t>
            </a:r>
          </a:p>
        </p:txBody>
      </p:sp>
      <p:pic>
        <p:nvPicPr>
          <p:cNvPr id="21" name="Image 20">
            <a:extLst>
              <a:ext uri="{FF2B5EF4-FFF2-40B4-BE49-F238E27FC236}">
                <a16:creationId xmlns:a16="http://schemas.microsoft.com/office/drawing/2014/main" id="{3851A3AF-7F03-ED4A-BB0D-FB7D8101FFB4}"/>
              </a:ext>
            </a:extLst>
          </p:cNvPr>
          <p:cNvPicPr>
            <a:picLocks noChangeAspect="1"/>
          </p:cNvPicPr>
          <p:nvPr/>
        </p:nvPicPr>
        <p:blipFill>
          <a:blip r:embed="rId9"/>
          <a:stretch>
            <a:fillRect/>
          </a:stretch>
        </p:blipFill>
        <p:spPr>
          <a:xfrm>
            <a:off x="1919380" y="3508204"/>
            <a:ext cx="1308100" cy="635000"/>
          </a:xfrm>
          <a:prstGeom prst="rect">
            <a:avLst/>
          </a:prstGeom>
        </p:spPr>
      </p:pic>
      <p:sp>
        <p:nvSpPr>
          <p:cNvPr id="19" name="ZoneTexte 18">
            <a:extLst>
              <a:ext uri="{FF2B5EF4-FFF2-40B4-BE49-F238E27FC236}">
                <a16:creationId xmlns:a16="http://schemas.microsoft.com/office/drawing/2014/main" id="{83529C44-11AA-3747-BB14-01AC8CA82E10}"/>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 name="Rectangle 1">
            <a:extLst>
              <a:ext uri="{FF2B5EF4-FFF2-40B4-BE49-F238E27FC236}">
                <a16:creationId xmlns:a16="http://schemas.microsoft.com/office/drawing/2014/main" id="{076417D3-8C87-F948-A004-9C0A6BE53763}"/>
              </a:ext>
            </a:extLst>
          </p:cNvPr>
          <p:cNvSpPr/>
          <p:nvPr/>
        </p:nvSpPr>
        <p:spPr>
          <a:xfrm>
            <a:off x="367748" y="4237770"/>
            <a:ext cx="3864876" cy="1985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Comme pour la grippe, les épidémies de VRS et de bronchiolite ont été beaucoup moins fortes que les autres années. A noter cependant la petite remontée des bronchiolites probablement due au SARS-CoV-2</a:t>
            </a:r>
          </a:p>
        </p:txBody>
      </p:sp>
    </p:spTree>
    <p:extLst>
      <p:ext uri="{BB962C8B-B14F-4D97-AF65-F5344CB8AC3E}">
        <p14:creationId xmlns:p14="http://schemas.microsoft.com/office/powerpoint/2010/main" val="41779234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4" name="Image 3">
            <a:extLst>
              <a:ext uri="{FF2B5EF4-FFF2-40B4-BE49-F238E27FC236}">
                <a16:creationId xmlns:a16="http://schemas.microsoft.com/office/drawing/2014/main" id="{832D5937-C3A8-C24B-8F7A-308A7982B8D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32624" y="578944"/>
            <a:ext cx="6832780" cy="5549274"/>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63D7785A-D384-A04B-A93C-2076492BC93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81768" y="1158749"/>
            <a:ext cx="2744410" cy="2133497"/>
          </a:xfrm>
          <a:prstGeom prst="rect">
            <a:avLst/>
          </a:prstGeom>
          <a:ln>
            <a:solidFill>
              <a:schemeClr val="tx1">
                <a:lumMod val="65000"/>
                <a:lumOff val="35000"/>
              </a:schemeClr>
            </a:solidFill>
          </a:ln>
        </p:spPr>
      </p:pic>
      <p:pic>
        <p:nvPicPr>
          <p:cNvPr id="16" name="Image 15">
            <a:extLst>
              <a:ext uri="{FF2B5EF4-FFF2-40B4-BE49-F238E27FC236}">
                <a16:creationId xmlns:a16="http://schemas.microsoft.com/office/drawing/2014/main" id="{961C9741-7199-0D4F-8B94-CC4EE1D93EA9}"/>
              </a:ext>
            </a:extLst>
          </p:cNvPr>
          <p:cNvPicPr>
            <a:picLocks noChangeAspect="1"/>
          </p:cNvPicPr>
          <p:nvPr/>
        </p:nvPicPr>
        <p:blipFill>
          <a:blip r:embed="rId7"/>
          <a:stretch>
            <a:fillRect/>
          </a:stretch>
        </p:blipFill>
        <p:spPr>
          <a:xfrm>
            <a:off x="1829765" y="6127634"/>
            <a:ext cx="9486900" cy="419100"/>
          </a:xfrm>
          <a:prstGeom prst="rect">
            <a:avLst/>
          </a:prstGeom>
        </p:spPr>
      </p:pic>
      <p:sp>
        <p:nvSpPr>
          <p:cNvPr id="17" name="ZoneTexte 16">
            <a:extLst>
              <a:ext uri="{FF2B5EF4-FFF2-40B4-BE49-F238E27FC236}">
                <a16:creationId xmlns:a16="http://schemas.microsoft.com/office/drawing/2014/main" id="{1930C01E-20DB-0B48-AA68-06F0246E219D}"/>
              </a:ext>
            </a:extLst>
          </p:cNvPr>
          <p:cNvSpPr txBox="1"/>
          <p:nvPr/>
        </p:nvSpPr>
        <p:spPr>
          <a:xfrm>
            <a:off x="3574216" y="6507527"/>
            <a:ext cx="4264052"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hlinkClick r:id="rId8"/>
              </a:rPr>
              <a:t>https://www.ncbi.nlm.nih.gov/pmc/articles/PMC7500894/</a:t>
            </a:r>
            <a:endPar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ZoneTexte 17">
            <a:extLst>
              <a:ext uri="{FF2B5EF4-FFF2-40B4-BE49-F238E27FC236}">
                <a16:creationId xmlns:a16="http://schemas.microsoft.com/office/drawing/2014/main" id="{D5C4F059-3702-4A43-B1BF-EFD33A01E88C}"/>
              </a:ext>
            </a:extLst>
          </p:cNvPr>
          <p:cNvSpPr txBox="1"/>
          <p:nvPr/>
        </p:nvSpPr>
        <p:spPr>
          <a:xfrm>
            <a:off x="10402084" y="918092"/>
            <a:ext cx="1114408" cy="338554"/>
          </a:xfrm>
          <a:prstGeom prst="rect">
            <a:avLst/>
          </a:prstGeom>
          <a:solidFill>
            <a:schemeClr val="bg2"/>
          </a:solidFill>
          <a:ln>
            <a:solidFill>
              <a:schemeClr val="bg1">
                <a:lumMod val="9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PCR VRS +</a:t>
            </a:r>
          </a:p>
        </p:txBody>
      </p:sp>
      <p:sp>
        <p:nvSpPr>
          <p:cNvPr id="20" name="ZoneTexte 19">
            <a:extLst>
              <a:ext uri="{FF2B5EF4-FFF2-40B4-BE49-F238E27FC236}">
                <a16:creationId xmlns:a16="http://schemas.microsoft.com/office/drawing/2014/main" id="{0129FE59-908D-3443-8CCA-986CF150078A}"/>
              </a:ext>
            </a:extLst>
          </p:cNvPr>
          <p:cNvSpPr txBox="1"/>
          <p:nvPr/>
        </p:nvSpPr>
        <p:spPr>
          <a:xfrm>
            <a:off x="10276402" y="3732897"/>
            <a:ext cx="1696298" cy="584775"/>
          </a:xfrm>
          <a:prstGeom prst="rect">
            <a:avLst/>
          </a:prstGeom>
          <a:solidFill>
            <a:schemeClr val="bg2"/>
          </a:solidFill>
          <a:ln>
            <a:solidFill>
              <a:schemeClr val="bg1">
                <a:lumMod val="9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Diagnostics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 Bronchiolite+</a:t>
            </a:r>
          </a:p>
        </p:txBody>
      </p:sp>
      <p:pic>
        <p:nvPicPr>
          <p:cNvPr id="21" name="Image 20">
            <a:extLst>
              <a:ext uri="{FF2B5EF4-FFF2-40B4-BE49-F238E27FC236}">
                <a16:creationId xmlns:a16="http://schemas.microsoft.com/office/drawing/2014/main" id="{3851A3AF-7F03-ED4A-BB0D-FB7D8101FFB4}"/>
              </a:ext>
            </a:extLst>
          </p:cNvPr>
          <p:cNvPicPr>
            <a:picLocks noChangeAspect="1"/>
          </p:cNvPicPr>
          <p:nvPr/>
        </p:nvPicPr>
        <p:blipFill>
          <a:blip r:embed="rId9"/>
          <a:stretch>
            <a:fillRect/>
          </a:stretch>
        </p:blipFill>
        <p:spPr>
          <a:xfrm>
            <a:off x="1919380" y="3508204"/>
            <a:ext cx="1308100" cy="635000"/>
          </a:xfrm>
          <a:prstGeom prst="rect">
            <a:avLst/>
          </a:prstGeom>
        </p:spPr>
      </p:pic>
      <p:sp>
        <p:nvSpPr>
          <p:cNvPr id="19" name="ZoneTexte 18">
            <a:extLst>
              <a:ext uri="{FF2B5EF4-FFF2-40B4-BE49-F238E27FC236}">
                <a16:creationId xmlns:a16="http://schemas.microsoft.com/office/drawing/2014/main" id="{83529C44-11AA-3747-BB14-01AC8CA82E10}"/>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 name="Rectangle 1">
            <a:extLst>
              <a:ext uri="{FF2B5EF4-FFF2-40B4-BE49-F238E27FC236}">
                <a16:creationId xmlns:a16="http://schemas.microsoft.com/office/drawing/2014/main" id="{076417D3-8C87-F948-A004-9C0A6BE53763}"/>
              </a:ext>
            </a:extLst>
          </p:cNvPr>
          <p:cNvSpPr/>
          <p:nvPr/>
        </p:nvSpPr>
        <p:spPr>
          <a:xfrm>
            <a:off x="355972" y="4434227"/>
            <a:ext cx="4363278" cy="1471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t>Cela ne sera pas forcément le cas en France</a:t>
            </a:r>
          </a:p>
          <a:p>
            <a:r>
              <a:rPr lang="fr-FR" dirty="0"/>
              <a:t>- Confinement et mesures d’hygiène moins stricts qu’en Australie</a:t>
            </a:r>
          </a:p>
          <a:p>
            <a:r>
              <a:rPr lang="fr-FR" dirty="0"/>
              <a:t>- Crèches et écoles ouvertes…</a:t>
            </a:r>
          </a:p>
        </p:txBody>
      </p:sp>
    </p:spTree>
    <p:extLst>
      <p:ext uri="{BB962C8B-B14F-4D97-AF65-F5344CB8AC3E}">
        <p14:creationId xmlns:p14="http://schemas.microsoft.com/office/powerpoint/2010/main" val="1064192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7" name="Freeform: Shape 134">
            <a:extLst>
              <a:ext uri="{FF2B5EF4-FFF2-40B4-BE49-F238E27FC236}">
                <a16:creationId xmlns:a16="http://schemas.microsoft.com/office/drawing/2014/main" id="{0EAC2763-A569-F041-8D8C-6BB89C37A58D}"/>
              </a:ext>
            </a:extLst>
          </p:cNvPr>
          <p:cNvSpPr/>
          <p:nvPr/>
        </p:nvSpPr>
        <p:spPr>
          <a:xfrm>
            <a:off x="7679582" y="1423796"/>
            <a:ext cx="2644631" cy="954047"/>
          </a:xfrm>
          <a:custGeom>
            <a:avLst/>
            <a:gdLst>
              <a:gd name="connsiteX0" fmla="*/ 0 w 2361749"/>
              <a:gd name="connsiteY0" fmla="*/ 0 h 964422"/>
              <a:gd name="connsiteX1" fmla="*/ 2361749 w 2361749"/>
              <a:gd name="connsiteY1" fmla="*/ 0 h 964422"/>
              <a:gd name="connsiteX2" fmla="*/ 2361749 w 2361749"/>
              <a:gd name="connsiteY2" fmla="*/ 964422 h 964422"/>
              <a:gd name="connsiteX3" fmla="*/ 0 w 2361749"/>
              <a:gd name="connsiteY3" fmla="*/ 964422 h 964422"/>
              <a:gd name="connsiteX4" fmla="*/ 0 w 2361749"/>
              <a:gd name="connsiteY4" fmla="*/ 0 h 96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1749" h="964422">
                <a:moveTo>
                  <a:pt x="0" y="0"/>
                </a:moveTo>
                <a:lnTo>
                  <a:pt x="2361749" y="0"/>
                </a:lnTo>
                <a:lnTo>
                  <a:pt x="2361749" y="964422"/>
                </a:lnTo>
                <a:lnTo>
                  <a:pt x="0" y="964422"/>
                </a:lnTo>
                <a:lnTo>
                  <a:pt x="0" y="0"/>
                </a:lnTo>
                <a:close/>
              </a:path>
            </a:pathLst>
          </a:custGeom>
          <a:solidFill>
            <a:srgbClr val="E7E6E6"/>
          </a:solidFill>
          <a:ln w="1905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275" tIns="41275" rIns="41275" bIns="41275" numCol="1" spcCol="1270" anchor="ctr" anchorCtr="0">
            <a:noAutofit/>
          </a:bodyPr>
          <a:lstStyle/>
          <a:p>
            <a:pPr marL="0" marR="0" lvl="0" indent="0" algn="ctr" defTabSz="2889250" rtl="0" eaLnBrk="1" fontAlgn="auto" latinLnBrk="0" hangingPunct="1">
              <a:lnSpc>
                <a:spcPct val="90000"/>
              </a:lnSpc>
              <a:spcBef>
                <a:spcPct val="0"/>
              </a:spcBef>
              <a:spcAft>
                <a:spcPct val="35000"/>
              </a:spcAft>
              <a:buClrTx/>
              <a:buSzTx/>
              <a:buFontTx/>
              <a:buNone/>
              <a:tabLst/>
              <a:defRPr/>
            </a:pPr>
            <a:endParaRPr kumimoji="0" lang="en-GB" sz="65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8" name="Freeform: Shape 132">
            <a:extLst>
              <a:ext uri="{FF2B5EF4-FFF2-40B4-BE49-F238E27FC236}">
                <a16:creationId xmlns:a16="http://schemas.microsoft.com/office/drawing/2014/main" id="{9347892C-B617-784B-AD2D-4883109EC6B4}"/>
              </a:ext>
            </a:extLst>
          </p:cNvPr>
          <p:cNvSpPr/>
          <p:nvPr/>
        </p:nvSpPr>
        <p:spPr>
          <a:xfrm>
            <a:off x="4749294" y="1432833"/>
            <a:ext cx="2370820" cy="935972"/>
          </a:xfrm>
          <a:custGeom>
            <a:avLst/>
            <a:gdLst>
              <a:gd name="connsiteX0" fmla="*/ 0 w 2361749"/>
              <a:gd name="connsiteY0" fmla="*/ 0 h 964422"/>
              <a:gd name="connsiteX1" fmla="*/ 2361749 w 2361749"/>
              <a:gd name="connsiteY1" fmla="*/ 0 h 964422"/>
              <a:gd name="connsiteX2" fmla="*/ 2361749 w 2361749"/>
              <a:gd name="connsiteY2" fmla="*/ 964422 h 964422"/>
              <a:gd name="connsiteX3" fmla="*/ 0 w 2361749"/>
              <a:gd name="connsiteY3" fmla="*/ 964422 h 964422"/>
              <a:gd name="connsiteX4" fmla="*/ 0 w 2361749"/>
              <a:gd name="connsiteY4" fmla="*/ 0 h 96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1749" h="964422">
                <a:moveTo>
                  <a:pt x="0" y="0"/>
                </a:moveTo>
                <a:lnTo>
                  <a:pt x="2361749" y="0"/>
                </a:lnTo>
                <a:lnTo>
                  <a:pt x="2361749" y="964422"/>
                </a:lnTo>
                <a:lnTo>
                  <a:pt x="0" y="964422"/>
                </a:lnTo>
                <a:lnTo>
                  <a:pt x="0" y="0"/>
                </a:lnTo>
                <a:close/>
              </a:path>
            </a:pathLst>
          </a:custGeom>
          <a:solidFill>
            <a:srgbClr val="E7E6E6"/>
          </a:solidFill>
          <a:ln w="1905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275" tIns="41275" rIns="41275" bIns="41275" numCol="1" spcCol="1270" anchor="ctr" anchorCtr="0">
            <a:noAutofit/>
          </a:bodyPr>
          <a:lstStyle/>
          <a:p>
            <a:pPr marL="0" marR="0" lvl="0" indent="0" algn="ctr" defTabSz="2889250" rtl="0" eaLnBrk="1" fontAlgn="auto" latinLnBrk="0" hangingPunct="1">
              <a:lnSpc>
                <a:spcPct val="90000"/>
              </a:lnSpc>
              <a:spcBef>
                <a:spcPct val="0"/>
              </a:spcBef>
              <a:spcAft>
                <a:spcPct val="35000"/>
              </a:spcAft>
              <a:buClrTx/>
              <a:buSzTx/>
              <a:buFontTx/>
              <a:buNone/>
              <a:tabLst/>
              <a:defRPr/>
            </a:pPr>
            <a:endParaRPr kumimoji="0" lang="en-GB" sz="65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9" name="Freeform: Shape 130">
            <a:extLst>
              <a:ext uri="{FF2B5EF4-FFF2-40B4-BE49-F238E27FC236}">
                <a16:creationId xmlns:a16="http://schemas.microsoft.com/office/drawing/2014/main" id="{DCDAB074-452A-A34D-B7D8-76A7AE0B990E}"/>
              </a:ext>
            </a:extLst>
          </p:cNvPr>
          <p:cNvSpPr/>
          <p:nvPr/>
        </p:nvSpPr>
        <p:spPr>
          <a:xfrm>
            <a:off x="1781438" y="1432833"/>
            <a:ext cx="2370820" cy="935972"/>
          </a:xfrm>
          <a:custGeom>
            <a:avLst/>
            <a:gdLst>
              <a:gd name="connsiteX0" fmla="*/ 0 w 2361749"/>
              <a:gd name="connsiteY0" fmla="*/ 0 h 964422"/>
              <a:gd name="connsiteX1" fmla="*/ 2361749 w 2361749"/>
              <a:gd name="connsiteY1" fmla="*/ 0 h 964422"/>
              <a:gd name="connsiteX2" fmla="*/ 2361749 w 2361749"/>
              <a:gd name="connsiteY2" fmla="*/ 964422 h 964422"/>
              <a:gd name="connsiteX3" fmla="*/ 0 w 2361749"/>
              <a:gd name="connsiteY3" fmla="*/ 964422 h 964422"/>
              <a:gd name="connsiteX4" fmla="*/ 0 w 2361749"/>
              <a:gd name="connsiteY4" fmla="*/ 0 h 96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1749" h="964422">
                <a:moveTo>
                  <a:pt x="0" y="0"/>
                </a:moveTo>
                <a:lnTo>
                  <a:pt x="2361749" y="0"/>
                </a:lnTo>
                <a:lnTo>
                  <a:pt x="2361749" y="964422"/>
                </a:lnTo>
                <a:lnTo>
                  <a:pt x="0" y="964422"/>
                </a:lnTo>
                <a:lnTo>
                  <a:pt x="0" y="0"/>
                </a:lnTo>
                <a:close/>
              </a:path>
            </a:pathLst>
          </a:custGeom>
          <a:solidFill>
            <a:srgbClr val="E7E6E6"/>
          </a:solidFill>
          <a:ln w="1905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275" tIns="41275" rIns="41275" bIns="41275" numCol="1" spcCol="1270" anchor="ctr" anchorCtr="0">
            <a:noAutofit/>
          </a:bodyPr>
          <a:lstStyle/>
          <a:p>
            <a:pPr marL="0" marR="0" lvl="0" indent="0" algn="ctr" defTabSz="2889250" rtl="0" eaLnBrk="1" fontAlgn="auto" latinLnBrk="0" hangingPunct="1">
              <a:lnSpc>
                <a:spcPct val="90000"/>
              </a:lnSpc>
              <a:spcBef>
                <a:spcPct val="0"/>
              </a:spcBef>
              <a:spcAft>
                <a:spcPct val="35000"/>
              </a:spcAft>
              <a:buClrTx/>
              <a:buSzTx/>
              <a:buFontTx/>
              <a:buNone/>
              <a:tabLst/>
              <a:defRPr/>
            </a:pPr>
            <a:endParaRPr kumimoji="0" lang="en-GB" sz="65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30" name="Title 1">
            <a:extLst>
              <a:ext uri="{FF2B5EF4-FFF2-40B4-BE49-F238E27FC236}">
                <a16:creationId xmlns:a16="http://schemas.microsoft.com/office/drawing/2014/main" id="{22ECC285-F836-DB46-8AD5-6CEA0C3C6975}"/>
              </a:ext>
            </a:extLst>
          </p:cNvPr>
          <p:cNvSpPr>
            <a:spLocks noGrp="1"/>
          </p:cNvSpPr>
          <p:nvPr>
            <p:ph type="title"/>
          </p:nvPr>
        </p:nvSpPr>
        <p:spPr>
          <a:xfrm>
            <a:off x="1049043" y="484983"/>
            <a:ext cx="10515600" cy="563804"/>
          </a:xfrm>
        </p:spPr>
        <p:txBody>
          <a:bodyPr>
            <a:normAutofit fontScale="90000"/>
          </a:bodyPr>
          <a:lstStyle/>
          <a:p>
            <a:r>
              <a:rPr lang="en-GB" dirty="0"/>
              <a:t>La cascade des infections à SARS-CoV-2</a:t>
            </a:r>
          </a:p>
        </p:txBody>
      </p:sp>
      <p:sp>
        <p:nvSpPr>
          <p:cNvPr id="31" name="TextBox 25">
            <a:extLst>
              <a:ext uri="{FF2B5EF4-FFF2-40B4-BE49-F238E27FC236}">
                <a16:creationId xmlns:a16="http://schemas.microsoft.com/office/drawing/2014/main" id="{434BD0DE-576C-0546-8237-BA8E36A1B741}"/>
              </a:ext>
            </a:extLst>
          </p:cNvPr>
          <p:cNvSpPr txBox="1"/>
          <p:nvPr/>
        </p:nvSpPr>
        <p:spPr>
          <a:xfrm>
            <a:off x="4761106" y="1625683"/>
            <a:ext cx="2347195"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t>ACE </a:t>
            </a:r>
            <a:b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br>
            <a: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t>Nasal expression</a:t>
            </a:r>
          </a:p>
        </p:txBody>
      </p:sp>
      <p:sp>
        <p:nvSpPr>
          <p:cNvPr id="32" name="TextBox 27">
            <a:extLst>
              <a:ext uri="{FF2B5EF4-FFF2-40B4-BE49-F238E27FC236}">
                <a16:creationId xmlns:a16="http://schemas.microsoft.com/office/drawing/2014/main" id="{E1F404C2-AD04-1547-858C-C4D21C5B0988}"/>
              </a:ext>
            </a:extLst>
          </p:cNvPr>
          <p:cNvSpPr txBox="1"/>
          <p:nvPr/>
        </p:nvSpPr>
        <p:spPr>
          <a:xfrm>
            <a:off x="1777878" y="1643689"/>
            <a:ext cx="2370820"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t>Innate immunity (trained?)</a:t>
            </a:r>
          </a:p>
        </p:txBody>
      </p:sp>
      <p:sp>
        <p:nvSpPr>
          <p:cNvPr id="33" name="TextBox 31">
            <a:extLst>
              <a:ext uri="{FF2B5EF4-FFF2-40B4-BE49-F238E27FC236}">
                <a16:creationId xmlns:a16="http://schemas.microsoft.com/office/drawing/2014/main" id="{06E174B3-42A2-284F-9D1C-F33077DA203B}"/>
              </a:ext>
            </a:extLst>
          </p:cNvPr>
          <p:cNvSpPr txBox="1"/>
          <p:nvPr/>
        </p:nvSpPr>
        <p:spPr>
          <a:xfrm>
            <a:off x="7667769" y="1656460"/>
            <a:ext cx="2644631"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dirty="0">
                <a:ln>
                  <a:noFill/>
                </a:ln>
                <a:solidFill>
                  <a:prstClr val="black"/>
                </a:solidFill>
                <a:effectLst/>
                <a:uLnTx/>
                <a:uFillTx/>
                <a:latin typeface="Trebuchet MS" panose="020B0603020202020204"/>
                <a:ea typeface="+mn-ea"/>
                <a:cs typeface="+mn-cs"/>
              </a:rPr>
              <a:t>Adaptive immunity more </a:t>
            </a:r>
            <a:br>
              <a:rPr kumimoji="0" lang="en-GB" sz="1500" b="1" i="0" u="none" strike="noStrike" kern="1200" cap="none" spc="0" normalizeH="0" baseline="0" noProof="0" dirty="0">
                <a:ln>
                  <a:noFill/>
                </a:ln>
                <a:solidFill>
                  <a:prstClr val="black"/>
                </a:solidFill>
                <a:effectLst/>
                <a:uLnTx/>
                <a:uFillTx/>
                <a:latin typeface="Trebuchet MS" panose="020B0603020202020204"/>
                <a:ea typeface="+mn-ea"/>
                <a:cs typeface="+mn-cs"/>
              </a:rPr>
            </a:br>
            <a:r>
              <a:rPr kumimoji="0" lang="en-GB" sz="1500" b="1" i="0" u="none" strike="noStrike" kern="1200" cap="none" spc="0" normalizeH="0" baseline="0" noProof="0" dirty="0">
                <a:ln>
                  <a:noFill/>
                </a:ln>
                <a:solidFill>
                  <a:prstClr val="black"/>
                </a:solidFill>
                <a:effectLst/>
                <a:uLnTx/>
                <a:uFillTx/>
                <a:latin typeface="Trebuchet MS" panose="020B0603020202020204"/>
                <a:ea typeface="+mn-ea"/>
                <a:cs typeface="+mn-cs"/>
              </a:rPr>
              <a:t>potent and adaptive</a:t>
            </a:r>
          </a:p>
        </p:txBody>
      </p:sp>
      <p:sp>
        <p:nvSpPr>
          <p:cNvPr id="34" name="Freeform 133">
            <a:extLst>
              <a:ext uri="{FF2B5EF4-FFF2-40B4-BE49-F238E27FC236}">
                <a16:creationId xmlns:a16="http://schemas.microsoft.com/office/drawing/2014/main" id="{CBE325B8-5EB6-4A48-B401-4AE947010B14}"/>
              </a:ext>
            </a:extLst>
          </p:cNvPr>
          <p:cNvSpPr>
            <a:spLocks/>
          </p:cNvSpPr>
          <p:nvPr/>
        </p:nvSpPr>
        <p:spPr bwMode="auto">
          <a:xfrm>
            <a:off x="9356109" y="3558967"/>
            <a:ext cx="1484313" cy="781050"/>
          </a:xfrm>
          <a:custGeom>
            <a:avLst/>
            <a:gdLst>
              <a:gd name="T0" fmla="*/ 0 w 2009"/>
              <a:gd name="T1" fmla="*/ 0 h 1055"/>
              <a:gd name="T2" fmla="*/ 0 w 2009"/>
              <a:gd name="T3" fmla="*/ 0 h 1055"/>
              <a:gd name="T4" fmla="*/ 2009 w 2009"/>
              <a:gd name="T5" fmla="*/ 0 h 1055"/>
              <a:gd name="T6" fmla="*/ 2009 w 2009"/>
              <a:gd name="T7" fmla="*/ 1055 h 1055"/>
              <a:gd name="T8" fmla="*/ 0 w 2009"/>
              <a:gd name="T9" fmla="*/ 1055 h 1055"/>
              <a:gd name="T10" fmla="*/ 0 w 2009"/>
              <a:gd name="T11" fmla="*/ 0 h 1055"/>
            </a:gdLst>
            <a:ahLst/>
            <a:cxnLst>
              <a:cxn ang="0">
                <a:pos x="T0" y="T1"/>
              </a:cxn>
              <a:cxn ang="0">
                <a:pos x="T2" y="T3"/>
              </a:cxn>
              <a:cxn ang="0">
                <a:pos x="T4" y="T5"/>
              </a:cxn>
              <a:cxn ang="0">
                <a:pos x="T6" y="T7"/>
              </a:cxn>
              <a:cxn ang="0">
                <a:pos x="T8" y="T9"/>
              </a:cxn>
              <a:cxn ang="0">
                <a:pos x="T10" y="T11"/>
              </a:cxn>
            </a:cxnLst>
            <a:rect l="0" t="0" r="r" b="b"/>
            <a:pathLst>
              <a:path w="2009" h="1055">
                <a:moveTo>
                  <a:pt x="0" y="0"/>
                </a:moveTo>
                <a:lnTo>
                  <a:pt x="0" y="0"/>
                </a:lnTo>
                <a:lnTo>
                  <a:pt x="2009" y="0"/>
                </a:lnTo>
                <a:lnTo>
                  <a:pt x="2009" y="1055"/>
                </a:lnTo>
                <a:lnTo>
                  <a:pt x="0" y="1055"/>
                </a:lnTo>
                <a:lnTo>
                  <a:pt x="0" y="0"/>
                </a:lnTo>
                <a:close/>
              </a:path>
            </a:pathLst>
          </a:custGeom>
          <a:solidFill>
            <a:srgbClr val="11023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5" name="Freeform 46">
            <a:extLst>
              <a:ext uri="{FF2B5EF4-FFF2-40B4-BE49-F238E27FC236}">
                <a16:creationId xmlns:a16="http://schemas.microsoft.com/office/drawing/2014/main" id="{08D0F5AD-03A4-6744-8BAC-1B70DA0B7DDA}"/>
              </a:ext>
            </a:extLst>
          </p:cNvPr>
          <p:cNvSpPr>
            <a:spLocks/>
          </p:cNvSpPr>
          <p:nvPr/>
        </p:nvSpPr>
        <p:spPr bwMode="auto">
          <a:xfrm>
            <a:off x="1365935" y="3559761"/>
            <a:ext cx="1484313" cy="779462"/>
          </a:xfrm>
          <a:custGeom>
            <a:avLst/>
            <a:gdLst>
              <a:gd name="T0" fmla="*/ 0 w 2009"/>
              <a:gd name="T1" fmla="*/ 0 h 1055"/>
              <a:gd name="T2" fmla="*/ 0 w 2009"/>
              <a:gd name="T3" fmla="*/ 0 h 1055"/>
              <a:gd name="T4" fmla="*/ 2009 w 2009"/>
              <a:gd name="T5" fmla="*/ 0 h 1055"/>
              <a:gd name="T6" fmla="*/ 2009 w 2009"/>
              <a:gd name="T7" fmla="*/ 1055 h 1055"/>
              <a:gd name="T8" fmla="*/ 0 w 2009"/>
              <a:gd name="T9" fmla="*/ 1055 h 1055"/>
              <a:gd name="T10" fmla="*/ 0 w 2009"/>
              <a:gd name="T11" fmla="*/ 0 h 1055"/>
            </a:gdLst>
            <a:ahLst/>
            <a:cxnLst>
              <a:cxn ang="0">
                <a:pos x="T0" y="T1"/>
              </a:cxn>
              <a:cxn ang="0">
                <a:pos x="T2" y="T3"/>
              </a:cxn>
              <a:cxn ang="0">
                <a:pos x="T4" y="T5"/>
              </a:cxn>
              <a:cxn ang="0">
                <a:pos x="T6" y="T7"/>
              </a:cxn>
              <a:cxn ang="0">
                <a:pos x="T8" y="T9"/>
              </a:cxn>
              <a:cxn ang="0">
                <a:pos x="T10" y="T11"/>
              </a:cxn>
            </a:cxnLst>
            <a:rect l="0" t="0" r="r" b="b"/>
            <a:pathLst>
              <a:path w="2009" h="1055">
                <a:moveTo>
                  <a:pt x="0" y="0"/>
                </a:moveTo>
                <a:lnTo>
                  <a:pt x="0" y="0"/>
                </a:lnTo>
                <a:lnTo>
                  <a:pt x="2009" y="0"/>
                </a:lnTo>
                <a:lnTo>
                  <a:pt x="2009" y="1055"/>
                </a:lnTo>
                <a:lnTo>
                  <a:pt x="0" y="1055"/>
                </a:lnTo>
                <a:lnTo>
                  <a:pt x="0" y="0"/>
                </a:lnTo>
                <a:close/>
              </a:path>
            </a:pathLst>
          </a:custGeom>
          <a:solidFill>
            <a:srgbClr val="FF7BA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6" name="Freeform 57">
            <a:extLst>
              <a:ext uri="{FF2B5EF4-FFF2-40B4-BE49-F238E27FC236}">
                <a16:creationId xmlns:a16="http://schemas.microsoft.com/office/drawing/2014/main" id="{73C47E2C-3863-3A4B-BE14-D0D7C5623A45}"/>
              </a:ext>
            </a:extLst>
          </p:cNvPr>
          <p:cNvSpPr>
            <a:spLocks/>
          </p:cNvSpPr>
          <p:nvPr/>
        </p:nvSpPr>
        <p:spPr bwMode="auto">
          <a:xfrm>
            <a:off x="3363478" y="3559761"/>
            <a:ext cx="1484313" cy="779462"/>
          </a:xfrm>
          <a:custGeom>
            <a:avLst/>
            <a:gdLst>
              <a:gd name="T0" fmla="*/ 0 w 2010"/>
              <a:gd name="T1" fmla="*/ 0 h 1056"/>
              <a:gd name="T2" fmla="*/ 0 w 2010"/>
              <a:gd name="T3" fmla="*/ 0 h 1056"/>
              <a:gd name="T4" fmla="*/ 2010 w 2010"/>
              <a:gd name="T5" fmla="*/ 0 h 1056"/>
              <a:gd name="T6" fmla="*/ 2010 w 2010"/>
              <a:gd name="T7" fmla="*/ 1056 h 1056"/>
              <a:gd name="T8" fmla="*/ 0 w 2010"/>
              <a:gd name="T9" fmla="*/ 1056 h 1056"/>
              <a:gd name="T10" fmla="*/ 0 w 2010"/>
              <a:gd name="T11" fmla="*/ 0 h 1056"/>
            </a:gdLst>
            <a:ahLst/>
            <a:cxnLst>
              <a:cxn ang="0">
                <a:pos x="T0" y="T1"/>
              </a:cxn>
              <a:cxn ang="0">
                <a:pos x="T2" y="T3"/>
              </a:cxn>
              <a:cxn ang="0">
                <a:pos x="T4" y="T5"/>
              </a:cxn>
              <a:cxn ang="0">
                <a:pos x="T6" y="T7"/>
              </a:cxn>
              <a:cxn ang="0">
                <a:pos x="T8" y="T9"/>
              </a:cxn>
              <a:cxn ang="0">
                <a:pos x="T10" y="T11"/>
              </a:cxn>
            </a:cxnLst>
            <a:rect l="0" t="0" r="r" b="b"/>
            <a:pathLst>
              <a:path w="2010" h="1056">
                <a:moveTo>
                  <a:pt x="0" y="0"/>
                </a:moveTo>
                <a:lnTo>
                  <a:pt x="0" y="0"/>
                </a:lnTo>
                <a:lnTo>
                  <a:pt x="2010" y="0"/>
                </a:lnTo>
                <a:lnTo>
                  <a:pt x="2010" y="1056"/>
                </a:lnTo>
                <a:lnTo>
                  <a:pt x="0" y="1056"/>
                </a:lnTo>
                <a:lnTo>
                  <a:pt x="0" y="0"/>
                </a:lnTo>
                <a:close/>
              </a:path>
            </a:pathLst>
          </a:custGeom>
          <a:solidFill>
            <a:srgbClr val="0EDFDE"/>
          </a:solidFill>
          <a:ln w="19050" cap="flat">
            <a:solidFill>
              <a:srgbClr val="006B98"/>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7" name="Freeform 68">
            <a:extLst>
              <a:ext uri="{FF2B5EF4-FFF2-40B4-BE49-F238E27FC236}">
                <a16:creationId xmlns:a16="http://schemas.microsoft.com/office/drawing/2014/main" id="{9631D89D-22CF-8443-8C35-D4962986EFB8}"/>
              </a:ext>
            </a:extLst>
          </p:cNvPr>
          <p:cNvSpPr>
            <a:spLocks/>
          </p:cNvSpPr>
          <p:nvPr/>
        </p:nvSpPr>
        <p:spPr bwMode="auto">
          <a:xfrm>
            <a:off x="5361021" y="3559761"/>
            <a:ext cx="1484313" cy="779462"/>
          </a:xfrm>
          <a:custGeom>
            <a:avLst/>
            <a:gdLst>
              <a:gd name="T0" fmla="*/ 0 w 2009"/>
              <a:gd name="T1" fmla="*/ 0 h 1055"/>
              <a:gd name="T2" fmla="*/ 0 w 2009"/>
              <a:gd name="T3" fmla="*/ 0 h 1055"/>
              <a:gd name="T4" fmla="*/ 2009 w 2009"/>
              <a:gd name="T5" fmla="*/ 0 h 1055"/>
              <a:gd name="T6" fmla="*/ 2009 w 2009"/>
              <a:gd name="T7" fmla="*/ 1055 h 1055"/>
              <a:gd name="T8" fmla="*/ 0 w 2009"/>
              <a:gd name="T9" fmla="*/ 1055 h 1055"/>
              <a:gd name="T10" fmla="*/ 0 w 2009"/>
              <a:gd name="T11" fmla="*/ 0 h 1055"/>
            </a:gdLst>
            <a:ahLst/>
            <a:cxnLst>
              <a:cxn ang="0">
                <a:pos x="T0" y="T1"/>
              </a:cxn>
              <a:cxn ang="0">
                <a:pos x="T2" y="T3"/>
              </a:cxn>
              <a:cxn ang="0">
                <a:pos x="T4" y="T5"/>
              </a:cxn>
              <a:cxn ang="0">
                <a:pos x="T6" y="T7"/>
              </a:cxn>
              <a:cxn ang="0">
                <a:pos x="T8" y="T9"/>
              </a:cxn>
              <a:cxn ang="0">
                <a:pos x="T10" y="T11"/>
              </a:cxn>
            </a:cxnLst>
            <a:rect l="0" t="0" r="r" b="b"/>
            <a:pathLst>
              <a:path w="2009" h="1055">
                <a:moveTo>
                  <a:pt x="0" y="0"/>
                </a:moveTo>
                <a:lnTo>
                  <a:pt x="0" y="0"/>
                </a:lnTo>
                <a:lnTo>
                  <a:pt x="2009" y="0"/>
                </a:lnTo>
                <a:lnTo>
                  <a:pt x="2009" y="1055"/>
                </a:lnTo>
                <a:lnTo>
                  <a:pt x="0" y="1055"/>
                </a:lnTo>
                <a:lnTo>
                  <a:pt x="0" y="0"/>
                </a:lnTo>
                <a:close/>
              </a:path>
            </a:pathLst>
          </a:custGeom>
          <a:solidFill>
            <a:srgbClr val="7C1AFF"/>
          </a:solidFill>
          <a:ln w="19050" cap="flat">
            <a:solidFill>
              <a:srgbClr val="006B98"/>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8" name="Freeform 124">
            <a:extLst>
              <a:ext uri="{FF2B5EF4-FFF2-40B4-BE49-F238E27FC236}">
                <a16:creationId xmlns:a16="http://schemas.microsoft.com/office/drawing/2014/main" id="{5DDDE4D8-8484-F545-9260-B20D9EB51F28}"/>
              </a:ext>
            </a:extLst>
          </p:cNvPr>
          <p:cNvSpPr>
            <a:spLocks noEditPoints="1"/>
          </p:cNvSpPr>
          <p:nvPr/>
        </p:nvSpPr>
        <p:spPr bwMode="auto">
          <a:xfrm>
            <a:off x="2849477" y="3879389"/>
            <a:ext cx="490538" cy="139700"/>
          </a:xfrm>
          <a:custGeom>
            <a:avLst/>
            <a:gdLst>
              <a:gd name="T0" fmla="*/ 0 w 663"/>
              <a:gd name="T1" fmla="*/ 130 h 190"/>
              <a:gd name="T2" fmla="*/ 0 w 663"/>
              <a:gd name="T3" fmla="*/ 130 h 190"/>
              <a:gd name="T4" fmla="*/ 505 w 663"/>
              <a:gd name="T5" fmla="*/ 126 h 190"/>
              <a:gd name="T6" fmla="*/ 505 w 663"/>
              <a:gd name="T7" fmla="*/ 63 h 190"/>
              <a:gd name="T8" fmla="*/ 0 w 663"/>
              <a:gd name="T9" fmla="*/ 66 h 190"/>
              <a:gd name="T10" fmla="*/ 0 w 663"/>
              <a:gd name="T11" fmla="*/ 130 h 190"/>
              <a:gd name="T12" fmla="*/ 474 w 663"/>
              <a:gd name="T13" fmla="*/ 190 h 190"/>
              <a:gd name="T14" fmla="*/ 474 w 663"/>
              <a:gd name="T15" fmla="*/ 190 h 190"/>
              <a:gd name="T16" fmla="*/ 663 w 663"/>
              <a:gd name="T17" fmla="*/ 94 h 190"/>
              <a:gd name="T18" fmla="*/ 472 w 663"/>
              <a:gd name="T19" fmla="*/ 0 h 190"/>
              <a:gd name="T20" fmla="*/ 474 w 663"/>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3" h="190">
                <a:moveTo>
                  <a:pt x="0" y="130"/>
                </a:moveTo>
                <a:lnTo>
                  <a:pt x="0" y="130"/>
                </a:lnTo>
                <a:lnTo>
                  <a:pt x="505" y="126"/>
                </a:lnTo>
                <a:lnTo>
                  <a:pt x="505" y="63"/>
                </a:lnTo>
                <a:lnTo>
                  <a:pt x="0" y="66"/>
                </a:lnTo>
                <a:lnTo>
                  <a:pt x="0" y="130"/>
                </a:lnTo>
                <a:close/>
                <a:moveTo>
                  <a:pt x="474" y="190"/>
                </a:moveTo>
                <a:lnTo>
                  <a:pt x="474" y="190"/>
                </a:lnTo>
                <a:lnTo>
                  <a:pt x="663" y="94"/>
                </a:lnTo>
                <a:lnTo>
                  <a:pt x="472" y="0"/>
                </a:lnTo>
                <a:lnTo>
                  <a:pt x="474" y="190"/>
                </a:lnTo>
                <a:close/>
              </a:path>
            </a:pathLst>
          </a:custGeom>
          <a:solidFill>
            <a:schemeClr val="tx2"/>
          </a:solidFill>
          <a:ln w="0">
            <a:solidFill>
              <a:srgbClr val="000000"/>
            </a:solidFill>
            <a:prstDash val="solid"/>
            <a:round/>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9" name="Freeform 133">
            <a:extLst>
              <a:ext uri="{FF2B5EF4-FFF2-40B4-BE49-F238E27FC236}">
                <a16:creationId xmlns:a16="http://schemas.microsoft.com/office/drawing/2014/main" id="{83049A64-3FCE-D64C-BECE-802F79636F8E}"/>
              </a:ext>
            </a:extLst>
          </p:cNvPr>
          <p:cNvSpPr>
            <a:spLocks/>
          </p:cNvSpPr>
          <p:nvPr/>
        </p:nvSpPr>
        <p:spPr bwMode="auto">
          <a:xfrm>
            <a:off x="7358564" y="3558967"/>
            <a:ext cx="1484313" cy="781050"/>
          </a:xfrm>
          <a:custGeom>
            <a:avLst/>
            <a:gdLst>
              <a:gd name="T0" fmla="*/ 0 w 2009"/>
              <a:gd name="T1" fmla="*/ 0 h 1055"/>
              <a:gd name="T2" fmla="*/ 0 w 2009"/>
              <a:gd name="T3" fmla="*/ 0 h 1055"/>
              <a:gd name="T4" fmla="*/ 2009 w 2009"/>
              <a:gd name="T5" fmla="*/ 0 h 1055"/>
              <a:gd name="T6" fmla="*/ 2009 w 2009"/>
              <a:gd name="T7" fmla="*/ 1055 h 1055"/>
              <a:gd name="T8" fmla="*/ 0 w 2009"/>
              <a:gd name="T9" fmla="*/ 1055 h 1055"/>
              <a:gd name="T10" fmla="*/ 0 w 2009"/>
              <a:gd name="T11" fmla="*/ 0 h 1055"/>
            </a:gdLst>
            <a:ahLst/>
            <a:cxnLst>
              <a:cxn ang="0">
                <a:pos x="T0" y="T1"/>
              </a:cxn>
              <a:cxn ang="0">
                <a:pos x="T2" y="T3"/>
              </a:cxn>
              <a:cxn ang="0">
                <a:pos x="T4" y="T5"/>
              </a:cxn>
              <a:cxn ang="0">
                <a:pos x="T6" y="T7"/>
              </a:cxn>
              <a:cxn ang="0">
                <a:pos x="T8" y="T9"/>
              </a:cxn>
              <a:cxn ang="0">
                <a:pos x="T10" y="T11"/>
              </a:cxn>
            </a:cxnLst>
            <a:rect l="0" t="0" r="r" b="b"/>
            <a:pathLst>
              <a:path w="2009" h="1055">
                <a:moveTo>
                  <a:pt x="0" y="0"/>
                </a:moveTo>
                <a:lnTo>
                  <a:pt x="0" y="0"/>
                </a:lnTo>
                <a:lnTo>
                  <a:pt x="2009" y="0"/>
                </a:lnTo>
                <a:lnTo>
                  <a:pt x="2009" y="1055"/>
                </a:lnTo>
                <a:lnTo>
                  <a:pt x="0" y="1055"/>
                </a:lnTo>
                <a:lnTo>
                  <a:pt x="0" y="0"/>
                </a:lnTo>
                <a:close/>
              </a:path>
            </a:pathLst>
          </a:custGeom>
          <a:solidFill>
            <a:srgbClr val="3127B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0" name="Freeform 124">
            <a:extLst>
              <a:ext uri="{FF2B5EF4-FFF2-40B4-BE49-F238E27FC236}">
                <a16:creationId xmlns:a16="http://schemas.microsoft.com/office/drawing/2014/main" id="{DAE8214C-A5D3-854A-B9E7-85FDE851B37E}"/>
              </a:ext>
            </a:extLst>
          </p:cNvPr>
          <p:cNvSpPr>
            <a:spLocks noEditPoints="1"/>
          </p:cNvSpPr>
          <p:nvPr/>
        </p:nvSpPr>
        <p:spPr bwMode="auto">
          <a:xfrm>
            <a:off x="4853225" y="3879389"/>
            <a:ext cx="490538" cy="139700"/>
          </a:xfrm>
          <a:custGeom>
            <a:avLst/>
            <a:gdLst>
              <a:gd name="T0" fmla="*/ 0 w 663"/>
              <a:gd name="T1" fmla="*/ 130 h 190"/>
              <a:gd name="T2" fmla="*/ 0 w 663"/>
              <a:gd name="T3" fmla="*/ 130 h 190"/>
              <a:gd name="T4" fmla="*/ 505 w 663"/>
              <a:gd name="T5" fmla="*/ 126 h 190"/>
              <a:gd name="T6" fmla="*/ 505 w 663"/>
              <a:gd name="T7" fmla="*/ 63 h 190"/>
              <a:gd name="T8" fmla="*/ 0 w 663"/>
              <a:gd name="T9" fmla="*/ 66 h 190"/>
              <a:gd name="T10" fmla="*/ 0 w 663"/>
              <a:gd name="T11" fmla="*/ 130 h 190"/>
              <a:gd name="T12" fmla="*/ 474 w 663"/>
              <a:gd name="T13" fmla="*/ 190 h 190"/>
              <a:gd name="T14" fmla="*/ 474 w 663"/>
              <a:gd name="T15" fmla="*/ 190 h 190"/>
              <a:gd name="T16" fmla="*/ 663 w 663"/>
              <a:gd name="T17" fmla="*/ 94 h 190"/>
              <a:gd name="T18" fmla="*/ 472 w 663"/>
              <a:gd name="T19" fmla="*/ 0 h 190"/>
              <a:gd name="T20" fmla="*/ 474 w 663"/>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3" h="190">
                <a:moveTo>
                  <a:pt x="0" y="130"/>
                </a:moveTo>
                <a:lnTo>
                  <a:pt x="0" y="130"/>
                </a:lnTo>
                <a:lnTo>
                  <a:pt x="505" y="126"/>
                </a:lnTo>
                <a:lnTo>
                  <a:pt x="505" y="63"/>
                </a:lnTo>
                <a:lnTo>
                  <a:pt x="0" y="66"/>
                </a:lnTo>
                <a:lnTo>
                  <a:pt x="0" y="130"/>
                </a:lnTo>
                <a:close/>
                <a:moveTo>
                  <a:pt x="474" y="190"/>
                </a:moveTo>
                <a:lnTo>
                  <a:pt x="474" y="190"/>
                </a:lnTo>
                <a:lnTo>
                  <a:pt x="663" y="94"/>
                </a:lnTo>
                <a:lnTo>
                  <a:pt x="472" y="0"/>
                </a:lnTo>
                <a:lnTo>
                  <a:pt x="474" y="190"/>
                </a:lnTo>
                <a:close/>
              </a:path>
            </a:pathLst>
          </a:custGeom>
          <a:solidFill>
            <a:schemeClr val="tx2"/>
          </a:solidFill>
          <a:ln w="0">
            <a:solidFill>
              <a:srgbClr val="000000"/>
            </a:solidFill>
            <a:prstDash val="solid"/>
            <a:round/>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41" name="Picture 73">
            <a:extLst>
              <a:ext uri="{FF2B5EF4-FFF2-40B4-BE49-F238E27FC236}">
                <a16:creationId xmlns:a16="http://schemas.microsoft.com/office/drawing/2014/main" id="{A8E80E29-EDB0-2549-AE78-45F50BA77BB4}"/>
              </a:ext>
            </a:extLst>
          </p:cNvPr>
          <p:cNvPicPr>
            <a:picLocks noChangeAspect="1"/>
          </p:cNvPicPr>
          <p:nvPr/>
        </p:nvPicPr>
        <p:blipFill>
          <a:blip r:embed="rId5"/>
          <a:stretch>
            <a:fillRect/>
          </a:stretch>
        </p:blipFill>
        <p:spPr>
          <a:xfrm>
            <a:off x="6859881" y="3876081"/>
            <a:ext cx="499915" cy="146317"/>
          </a:xfrm>
          <a:prstGeom prst="rect">
            <a:avLst/>
          </a:prstGeom>
        </p:spPr>
      </p:pic>
      <p:pic>
        <p:nvPicPr>
          <p:cNvPr id="42" name="Picture 75">
            <a:extLst>
              <a:ext uri="{FF2B5EF4-FFF2-40B4-BE49-F238E27FC236}">
                <a16:creationId xmlns:a16="http://schemas.microsoft.com/office/drawing/2014/main" id="{0D5652CA-EB1C-9C43-8792-2E58D72EB2B2}"/>
              </a:ext>
            </a:extLst>
          </p:cNvPr>
          <p:cNvPicPr>
            <a:picLocks noChangeAspect="1"/>
          </p:cNvPicPr>
          <p:nvPr/>
        </p:nvPicPr>
        <p:blipFill>
          <a:blip r:embed="rId5"/>
          <a:stretch>
            <a:fillRect/>
          </a:stretch>
        </p:blipFill>
        <p:spPr>
          <a:xfrm>
            <a:off x="8847918" y="3876081"/>
            <a:ext cx="499915" cy="146317"/>
          </a:xfrm>
          <a:prstGeom prst="rect">
            <a:avLst/>
          </a:prstGeom>
        </p:spPr>
      </p:pic>
      <p:sp>
        <p:nvSpPr>
          <p:cNvPr id="43" name="TextBox 76">
            <a:extLst>
              <a:ext uri="{FF2B5EF4-FFF2-40B4-BE49-F238E27FC236}">
                <a16:creationId xmlns:a16="http://schemas.microsoft.com/office/drawing/2014/main" id="{4CC32280-1E86-814A-92F9-AE9302BA59F6}"/>
              </a:ext>
            </a:extLst>
          </p:cNvPr>
          <p:cNvSpPr txBox="1"/>
          <p:nvPr/>
        </p:nvSpPr>
        <p:spPr>
          <a:xfrm>
            <a:off x="1379406" y="3780215"/>
            <a:ext cx="147776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Trebuchet MS" panose="020B0603020202020204"/>
                <a:ea typeface="+mn-ea"/>
                <a:cs typeface="+mn-cs"/>
              </a:rPr>
              <a:t>Exposure </a:t>
            </a:r>
          </a:p>
        </p:txBody>
      </p:sp>
      <p:pic>
        <p:nvPicPr>
          <p:cNvPr id="44" name="Picture 78">
            <a:extLst>
              <a:ext uri="{FF2B5EF4-FFF2-40B4-BE49-F238E27FC236}">
                <a16:creationId xmlns:a16="http://schemas.microsoft.com/office/drawing/2014/main" id="{6AE45150-C804-9B42-BCC4-5B47F0CB1A82}"/>
              </a:ext>
            </a:extLst>
          </p:cNvPr>
          <p:cNvPicPr>
            <a:picLocks noChangeAspect="1"/>
          </p:cNvPicPr>
          <p:nvPr/>
        </p:nvPicPr>
        <p:blipFill>
          <a:blip r:embed="rId6"/>
          <a:stretch>
            <a:fillRect/>
          </a:stretch>
        </p:blipFill>
        <p:spPr>
          <a:xfrm>
            <a:off x="5355272" y="3179042"/>
            <a:ext cx="1481456" cy="499915"/>
          </a:xfrm>
          <a:prstGeom prst="rect">
            <a:avLst/>
          </a:prstGeom>
        </p:spPr>
      </p:pic>
      <p:sp>
        <p:nvSpPr>
          <p:cNvPr id="45" name="TextBox 79">
            <a:extLst>
              <a:ext uri="{FF2B5EF4-FFF2-40B4-BE49-F238E27FC236}">
                <a16:creationId xmlns:a16="http://schemas.microsoft.com/office/drawing/2014/main" id="{54FA7BDD-8540-0D49-9ED7-4240423917DD}"/>
              </a:ext>
            </a:extLst>
          </p:cNvPr>
          <p:cNvSpPr txBox="1"/>
          <p:nvPr/>
        </p:nvSpPr>
        <p:spPr>
          <a:xfrm>
            <a:off x="3381355" y="3780215"/>
            <a:ext cx="153468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Trebuchet MS" panose="020B0603020202020204"/>
                <a:ea typeface="+mn-ea"/>
                <a:cs typeface="+mn-cs"/>
              </a:rPr>
              <a:t>Infection</a:t>
            </a:r>
          </a:p>
        </p:txBody>
      </p:sp>
      <p:sp>
        <p:nvSpPr>
          <p:cNvPr id="46" name="TextBox 81">
            <a:extLst>
              <a:ext uri="{FF2B5EF4-FFF2-40B4-BE49-F238E27FC236}">
                <a16:creationId xmlns:a16="http://schemas.microsoft.com/office/drawing/2014/main" id="{8132EB75-751B-3141-A5DE-BFF4DD4F5C9F}"/>
              </a:ext>
            </a:extLst>
          </p:cNvPr>
          <p:cNvSpPr txBox="1"/>
          <p:nvPr/>
        </p:nvSpPr>
        <p:spPr>
          <a:xfrm>
            <a:off x="5368685" y="3780215"/>
            <a:ext cx="153468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Trebuchet MS" panose="020B0603020202020204"/>
                <a:ea typeface="+mn-ea"/>
                <a:cs typeface="+mn-cs"/>
              </a:rPr>
              <a:t>Disease</a:t>
            </a:r>
          </a:p>
        </p:txBody>
      </p:sp>
      <p:sp>
        <p:nvSpPr>
          <p:cNvPr id="47" name="TextBox 83">
            <a:extLst>
              <a:ext uri="{FF2B5EF4-FFF2-40B4-BE49-F238E27FC236}">
                <a16:creationId xmlns:a16="http://schemas.microsoft.com/office/drawing/2014/main" id="{30E360A4-3D7F-304E-9E5C-CC09E3F6E703}"/>
              </a:ext>
            </a:extLst>
          </p:cNvPr>
          <p:cNvSpPr txBox="1"/>
          <p:nvPr/>
        </p:nvSpPr>
        <p:spPr>
          <a:xfrm>
            <a:off x="7346662" y="3657105"/>
            <a:ext cx="151853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Trebuchet MS" panose="020B0603020202020204"/>
                <a:ea typeface="+mn-ea"/>
                <a:cs typeface="+mn-cs"/>
              </a:rPr>
              <a:t>Severe</a:t>
            </a:r>
            <a:br>
              <a:rPr kumimoji="0" lang="en-GB" sz="1600" b="1" i="0" u="none" strike="noStrike" kern="1200" cap="none" spc="0" normalizeH="0" baseline="0" noProof="0" dirty="0">
                <a:ln>
                  <a:noFill/>
                </a:ln>
                <a:solidFill>
                  <a:prstClr val="white"/>
                </a:solidFill>
                <a:effectLst/>
                <a:uLnTx/>
                <a:uFillTx/>
                <a:latin typeface="Trebuchet MS" panose="020B0603020202020204"/>
                <a:ea typeface="+mn-ea"/>
                <a:cs typeface="+mn-cs"/>
              </a:rPr>
            </a:br>
            <a:r>
              <a:rPr kumimoji="0" lang="en-GB" sz="1600" b="1" i="0" u="none" strike="noStrike" kern="1200" cap="none" spc="0" normalizeH="0" baseline="0" noProof="0" dirty="0">
                <a:ln>
                  <a:noFill/>
                </a:ln>
                <a:solidFill>
                  <a:prstClr val="white"/>
                </a:solidFill>
                <a:effectLst/>
                <a:uLnTx/>
                <a:uFillTx/>
                <a:latin typeface="Trebuchet MS" panose="020B0603020202020204"/>
                <a:ea typeface="+mn-ea"/>
                <a:cs typeface="+mn-cs"/>
              </a:rPr>
              <a:t>disease</a:t>
            </a:r>
          </a:p>
        </p:txBody>
      </p:sp>
      <p:sp>
        <p:nvSpPr>
          <p:cNvPr id="48" name="TextBox 85">
            <a:extLst>
              <a:ext uri="{FF2B5EF4-FFF2-40B4-BE49-F238E27FC236}">
                <a16:creationId xmlns:a16="http://schemas.microsoft.com/office/drawing/2014/main" id="{F3855C9B-31C0-2445-B3B5-E8543130AD93}"/>
              </a:ext>
            </a:extLst>
          </p:cNvPr>
          <p:cNvSpPr txBox="1"/>
          <p:nvPr/>
        </p:nvSpPr>
        <p:spPr>
          <a:xfrm>
            <a:off x="9324973" y="3780215"/>
            <a:ext cx="153468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Trebuchet MS" panose="020B0603020202020204"/>
                <a:ea typeface="+mn-ea"/>
                <a:cs typeface="+mn-cs"/>
              </a:rPr>
              <a:t>Death</a:t>
            </a:r>
          </a:p>
        </p:txBody>
      </p:sp>
      <p:pic>
        <p:nvPicPr>
          <p:cNvPr id="49" name="Picture 67">
            <a:extLst>
              <a:ext uri="{FF2B5EF4-FFF2-40B4-BE49-F238E27FC236}">
                <a16:creationId xmlns:a16="http://schemas.microsoft.com/office/drawing/2014/main" id="{446044C6-6F7C-824A-853D-915F766889B1}"/>
              </a:ext>
            </a:extLst>
          </p:cNvPr>
          <p:cNvPicPr>
            <a:picLocks noChangeAspect="1"/>
          </p:cNvPicPr>
          <p:nvPr/>
        </p:nvPicPr>
        <p:blipFill>
          <a:blip r:embed="rId7"/>
          <a:stretch>
            <a:fillRect/>
          </a:stretch>
        </p:blipFill>
        <p:spPr>
          <a:xfrm>
            <a:off x="3150797" y="2969741"/>
            <a:ext cx="5986791" cy="18290"/>
          </a:xfrm>
          <a:prstGeom prst="rect">
            <a:avLst/>
          </a:prstGeom>
        </p:spPr>
      </p:pic>
      <p:cxnSp>
        <p:nvCxnSpPr>
          <p:cNvPr id="50" name="Straight Connector 88">
            <a:extLst>
              <a:ext uri="{FF2B5EF4-FFF2-40B4-BE49-F238E27FC236}">
                <a16:creationId xmlns:a16="http://schemas.microsoft.com/office/drawing/2014/main" id="{A5C43110-2B13-FE4C-9453-8F4FBAC0D1E2}"/>
              </a:ext>
            </a:extLst>
          </p:cNvPr>
          <p:cNvCxnSpPr>
            <a:cxnSpLocks/>
          </p:cNvCxnSpPr>
          <p:nvPr/>
        </p:nvCxnSpPr>
        <p:spPr>
          <a:xfrm>
            <a:off x="3150797" y="2965296"/>
            <a:ext cx="5962335" cy="1091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131">
            <a:extLst>
              <a:ext uri="{FF2B5EF4-FFF2-40B4-BE49-F238E27FC236}">
                <a16:creationId xmlns:a16="http://schemas.microsoft.com/office/drawing/2014/main" id="{4B03BE33-D2A0-5946-95F1-CE3A6DD19183}"/>
              </a:ext>
            </a:extLst>
          </p:cNvPr>
          <p:cNvSpPr>
            <a:spLocks noEditPoints="1"/>
          </p:cNvSpPr>
          <p:nvPr/>
        </p:nvSpPr>
        <p:spPr bwMode="auto">
          <a:xfrm>
            <a:off x="3121048" y="2960340"/>
            <a:ext cx="105180" cy="454024"/>
          </a:xfrm>
          <a:custGeom>
            <a:avLst/>
            <a:gdLst>
              <a:gd name="T0" fmla="*/ 54 w 80"/>
              <a:gd name="T1" fmla="*/ 0 h 615"/>
              <a:gd name="T2" fmla="*/ 54 w 80"/>
              <a:gd name="T3" fmla="*/ 0 h 615"/>
              <a:gd name="T4" fmla="*/ 54 w 80"/>
              <a:gd name="T5" fmla="*/ 548 h 615"/>
              <a:gd name="T6" fmla="*/ 27 w 80"/>
              <a:gd name="T7" fmla="*/ 548 h 615"/>
              <a:gd name="T8" fmla="*/ 27 w 80"/>
              <a:gd name="T9" fmla="*/ 0 h 615"/>
              <a:gd name="T10" fmla="*/ 54 w 80"/>
              <a:gd name="T11" fmla="*/ 0 h 615"/>
              <a:gd name="T12" fmla="*/ 80 w 80"/>
              <a:gd name="T13" fmla="*/ 535 h 615"/>
              <a:gd name="T14" fmla="*/ 80 w 80"/>
              <a:gd name="T15" fmla="*/ 535 h 615"/>
              <a:gd name="T16" fmla="*/ 40 w 80"/>
              <a:gd name="T17" fmla="*/ 615 h 615"/>
              <a:gd name="T18" fmla="*/ 0 w 80"/>
              <a:gd name="T19" fmla="*/ 535 h 615"/>
              <a:gd name="T20" fmla="*/ 80 w 80"/>
              <a:gd name="T21" fmla="*/ 53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615">
                <a:moveTo>
                  <a:pt x="54" y="0"/>
                </a:moveTo>
                <a:lnTo>
                  <a:pt x="54" y="0"/>
                </a:lnTo>
                <a:lnTo>
                  <a:pt x="54" y="548"/>
                </a:lnTo>
                <a:lnTo>
                  <a:pt x="27" y="548"/>
                </a:lnTo>
                <a:lnTo>
                  <a:pt x="27" y="0"/>
                </a:lnTo>
                <a:lnTo>
                  <a:pt x="54" y="0"/>
                </a:lnTo>
                <a:close/>
                <a:moveTo>
                  <a:pt x="80" y="535"/>
                </a:moveTo>
                <a:lnTo>
                  <a:pt x="80" y="535"/>
                </a:lnTo>
                <a:lnTo>
                  <a:pt x="40" y="615"/>
                </a:lnTo>
                <a:lnTo>
                  <a:pt x="0" y="535"/>
                </a:lnTo>
                <a:lnTo>
                  <a:pt x="80" y="535"/>
                </a:lnTo>
                <a:close/>
              </a:path>
            </a:pathLst>
          </a:custGeom>
          <a:solidFill>
            <a:schemeClr val="tx1"/>
          </a:solid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52" name="Freeform 131">
            <a:extLst>
              <a:ext uri="{FF2B5EF4-FFF2-40B4-BE49-F238E27FC236}">
                <a16:creationId xmlns:a16="http://schemas.microsoft.com/office/drawing/2014/main" id="{1C7A1038-416C-3E4C-80E5-74A9827CA537}"/>
              </a:ext>
            </a:extLst>
          </p:cNvPr>
          <p:cNvSpPr>
            <a:spLocks noEditPoints="1"/>
          </p:cNvSpPr>
          <p:nvPr/>
        </p:nvSpPr>
        <p:spPr bwMode="auto">
          <a:xfrm>
            <a:off x="5063495" y="2979730"/>
            <a:ext cx="105180" cy="454024"/>
          </a:xfrm>
          <a:custGeom>
            <a:avLst/>
            <a:gdLst>
              <a:gd name="T0" fmla="*/ 54 w 80"/>
              <a:gd name="T1" fmla="*/ 0 h 615"/>
              <a:gd name="T2" fmla="*/ 54 w 80"/>
              <a:gd name="T3" fmla="*/ 0 h 615"/>
              <a:gd name="T4" fmla="*/ 54 w 80"/>
              <a:gd name="T5" fmla="*/ 548 h 615"/>
              <a:gd name="T6" fmla="*/ 27 w 80"/>
              <a:gd name="T7" fmla="*/ 548 h 615"/>
              <a:gd name="T8" fmla="*/ 27 w 80"/>
              <a:gd name="T9" fmla="*/ 0 h 615"/>
              <a:gd name="T10" fmla="*/ 54 w 80"/>
              <a:gd name="T11" fmla="*/ 0 h 615"/>
              <a:gd name="T12" fmla="*/ 80 w 80"/>
              <a:gd name="T13" fmla="*/ 535 h 615"/>
              <a:gd name="T14" fmla="*/ 80 w 80"/>
              <a:gd name="T15" fmla="*/ 535 h 615"/>
              <a:gd name="T16" fmla="*/ 40 w 80"/>
              <a:gd name="T17" fmla="*/ 615 h 615"/>
              <a:gd name="T18" fmla="*/ 0 w 80"/>
              <a:gd name="T19" fmla="*/ 535 h 615"/>
              <a:gd name="T20" fmla="*/ 80 w 80"/>
              <a:gd name="T21" fmla="*/ 53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615">
                <a:moveTo>
                  <a:pt x="54" y="0"/>
                </a:moveTo>
                <a:lnTo>
                  <a:pt x="54" y="0"/>
                </a:lnTo>
                <a:lnTo>
                  <a:pt x="54" y="548"/>
                </a:lnTo>
                <a:lnTo>
                  <a:pt x="27" y="548"/>
                </a:lnTo>
                <a:lnTo>
                  <a:pt x="27" y="0"/>
                </a:lnTo>
                <a:lnTo>
                  <a:pt x="54" y="0"/>
                </a:lnTo>
                <a:close/>
                <a:moveTo>
                  <a:pt x="80" y="535"/>
                </a:moveTo>
                <a:lnTo>
                  <a:pt x="80" y="535"/>
                </a:lnTo>
                <a:lnTo>
                  <a:pt x="40" y="615"/>
                </a:lnTo>
                <a:lnTo>
                  <a:pt x="0" y="535"/>
                </a:lnTo>
                <a:lnTo>
                  <a:pt x="80" y="535"/>
                </a:lnTo>
                <a:close/>
              </a:path>
            </a:pathLst>
          </a:custGeom>
          <a:solidFill>
            <a:schemeClr val="tx1"/>
          </a:solid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53" name="Freeform 131">
            <a:extLst>
              <a:ext uri="{FF2B5EF4-FFF2-40B4-BE49-F238E27FC236}">
                <a16:creationId xmlns:a16="http://schemas.microsoft.com/office/drawing/2014/main" id="{D3CF260E-6038-794C-B964-61C56DA54D9D}"/>
              </a:ext>
            </a:extLst>
          </p:cNvPr>
          <p:cNvSpPr>
            <a:spLocks noEditPoints="1"/>
          </p:cNvSpPr>
          <p:nvPr/>
        </p:nvSpPr>
        <p:spPr bwMode="auto">
          <a:xfrm>
            <a:off x="7064868" y="2972219"/>
            <a:ext cx="105180" cy="454024"/>
          </a:xfrm>
          <a:custGeom>
            <a:avLst/>
            <a:gdLst>
              <a:gd name="T0" fmla="*/ 54 w 80"/>
              <a:gd name="T1" fmla="*/ 0 h 615"/>
              <a:gd name="T2" fmla="*/ 54 w 80"/>
              <a:gd name="T3" fmla="*/ 0 h 615"/>
              <a:gd name="T4" fmla="*/ 54 w 80"/>
              <a:gd name="T5" fmla="*/ 548 h 615"/>
              <a:gd name="T6" fmla="*/ 27 w 80"/>
              <a:gd name="T7" fmla="*/ 548 h 615"/>
              <a:gd name="T8" fmla="*/ 27 w 80"/>
              <a:gd name="T9" fmla="*/ 0 h 615"/>
              <a:gd name="T10" fmla="*/ 54 w 80"/>
              <a:gd name="T11" fmla="*/ 0 h 615"/>
              <a:gd name="T12" fmla="*/ 80 w 80"/>
              <a:gd name="T13" fmla="*/ 535 h 615"/>
              <a:gd name="T14" fmla="*/ 80 w 80"/>
              <a:gd name="T15" fmla="*/ 535 h 615"/>
              <a:gd name="T16" fmla="*/ 40 w 80"/>
              <a:gd name="T17" fmla="*/ 615 h 615"/>
              <a:gd name="T18" fmla="*/ 0 w 80"/>
              <a:gd name="T19" fmla="*/ 535 h 615"/>
              <a:gd name="T20" fmla="*/ 80 w 80"/>
              <a:gd name="T21" fmla="*/ 53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615">
                <a:moveTo>
                  <a:pt x="54" y="0"/>
                </a:moveTo>
                <a:lnTo>
                  <a:pt x="54" y="0"/>
                </a:lnTo>
                <a:lnTo>
                  <a:pt x="54" y="548"/>
                </a:lnTo>
                <a:lnTo>
                  <a:pt x="27" y="548"/>
                </a:lnTo>
                <a:lnTo>
                  <a:pt x="27" y="0"/>
                </a:lnTo>
                <a:lnTo>
                  <a:pt x="54" y="0"/>
                </a:lnTo>
                <a:close/>
                <a:moveTo>
                  <a:pt x="80" y="535"/>
                </a:moveTo>
                <a:lnTo>
                  <a:pt x="80" y="535"/>
                </a:lnTo>
                <a:lnTo>
                  <a:pt x="40" y="615"/>
                </a:lnTo>
                <a:lnTo>
                  <a:pt x="0" y="535"/>
                </a:lnTo>
                <a:lnTo>
                  <a:pt x="80" y="535"/>
                </a:ln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54" name="Freeform 131">
            <a:extLst>
              <a:ext uri="{FF2B5EF4-FFF2-40B4-BE49-F238E27FC236}">
                <a16:creationId xmlns:a16="http://schemas.microsoft.com/office/drawing/2014/main" id="{7346C426-276E-EA4E-8C65-48CE443BC99C}"/>
              </a:ext>
            </a:extLst>
          </p:cNvPr>
          <p:cNvSpPr>
            <a:spLocks noEditPoints="1"/>
          </p:cNvSpPr>
          <p:nvPr/>
        </p:nvSpPr>
        <p:spPr bwMode="auto">
          <a:xfrm>
            <a:off x="9042135" y="2973032"/>
            <a:ext cx="105180" cy="454024"/>
          </a:xfrm>
          <a:custGeom>
            <a:avLst/>
            <a:gdLst>
              <a:gd name="T0" fmla="*/ 54 w 80"/>
              <a:gd name="T1" fmla="*/ 0 h 615"/>
              <a:gd name="T2" fmla="*/ 54 w 80"/>
              <a:gd name="T3" fmla="*/ 0 h 615"/>
              <a:gd name="T4" fmla="*/ 54 w 80"/>
              <a:gd name="T5" fmla="*/ 548 h 615"/>
              <a:gd name="T6" fmla="*/ 27 w 80"/>
              <a:gd name="T7" fmla="*/ 548 h 615"/>
              <a:gd name="T8" fmla="*/ 27 w 80"/>
              <a:gd name="T9" fmla="*/ 0 h 615"/>
              <a:gd name="T10" fmla="*/ 54 w 80"/>
              <a:gd name="T11" fmla="*/ 0 h 615"/>
              <a:gd name="T12" fmla="*/ 80 w 80"/>
              <a:gd name="T13" fmla="*/ 535 h 615"/>
              <a:gd name="T14" fmla="*/ 80 w 80"/>
              <a:gd name="T15" fmla="*/ 535 h 615"/>
              <a:gd name="T16" fmla="*/ 40 w 80"/>
              <a:gd name="T17" fmla="*/ 615 h 615"/>
              <a:gd name="T18" fmla="*/ 0 w 80"/>
              <a:gd name="T19" fmla="*/ 535 h 615"/>
              <a:gd name="T20" fmla="*/ 80 w 80"/>
              <a:gd name="T21" fmla="*/ 53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615">
                <a:moveTo>
                  <a:pt x="54" y="0"/>
                </a:moveTo>
                <a:lnTo>
                  <a:pt x="54" y="0"/>
                </a:lnTo>
                <a:lnTo>
                  <a:pt x="54" y="548"/>
                </a:lnTo>
                <a:lnTo>
                  <a:pt x="27" y="548"/>
                </a:lnTo>
                <a:lnTo>
                  <a:pt x="27" y="0"/>
                </a:lnTo>
                <a:lnTo>
                  <a:pt x="54" y="0"/>
                </a:lnTo>
                <a:close/>
                <a:moveTo>
                  <a:pt x="80" y="535"/>
                </a:moveTo>
                <a:lnTo>
                  <a:pt x="80" y="535"/>
                </a:lnTo>
                <a:lnTo>
                  <a:pt x="40" y="615"/>
                </a:lnTo>
                <a:lnTo>
                  <a:pt x="0" y="535"/>
                </a:lnTo>
                <a:lnTo>
                  <a:pt x="80" y="535"/>
                </a:ln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55" name="Freeform: Shape 100">
            <a:extLst>
              <a:ext uri="{FF2B5EF4-FFF2-40B4-BE49-F238E27FC236}">
                <a16:creationId xmlns:a16="http://schemas.microsoft.com/office/drawing/2014/main" id="{C0DDDDAE-A783-3A4E-AF02-DE0BCFC8A567}"/>
              </a:ext>
            </a:extLst>
          </p:cNvPr>
          <p:cNvSpPr/>
          <p:nvPr/>
        </p:nvSpPr>
        <p:spPr>
          <a:xfrm>
            <a:off x="1777878" y="5374891"/>
            <a:ext cx="2370820" cy="779462"/>
          </a:xfrm>
          <a:custGeom>
            <a:avLst/>
            <a:gdLst>
              <a:gd name="connsiteX0" fmla="*/ 0 w 2361749"/>
              <a:gd name="connsiteY0" fmla="*/ 0 h 964422"/>
              <a:gd name="connsiteX1" fmla="*/ 2361749 w 2361749"/>
              <a:gd name="connsiteY1" fmla="*/ 0 h 964422"/>
              <a:gd name="connsiteX2" fmla="*/ 2361749 w 2361749"/>
              <a:gd name="connsiteY2" fmla="*/ 964422 h 964422"/>
              <a:gd name="connsiteX3" fmla="*/ 0 w 2361749"/>
              <a:gd name="connsiteY3" fmla="*/ 964422 h 964422"/>
              <a:gd name="connsiteX4" fmla="*/ 0 w 2361749"/>
              <a:gd name="connsiteY4" fmla="*/ 0 h 96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1749" h="964422">
                <a:moveTo>
                  <a:pt x="0" y="0"/>
                </a:moveTo>
                <a:lnTo>
                  <a:pt x="2361749" y="0"/>
                </a:lnTo>
                <a:lnTo>
                  <a:pt x="2361749" y="964422"/>
                </a:lnTo>
                <a:lnTo>
                  <a:pt x="0" y="964422"/>
                </a:lnTo>
                <a:lnTo>
                  <a:pt x="0" y="0"/>
                </a:lnTo>
                <a:close/>
              </a:path>
            </a:pathLst>
          </a:custGeom>
          <a:solidFill>
            <a:srgbClr val="E7E6E6"/>
          </a:solidFill>
          <a:ln w="1905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275" tIns="41275" rIns="41275" bIns="41275" numCol="1" spcCol="1270" anchor="ctr" anchorCtr="0">
            <a:noAutofit/>
          </a:bodyPr>
          <a:lstStyle/>
          <a:p>
            <a:pPr marL="0" marR="0" lvl="0" indent="0" algn="ctr" defTabSz="2889250" rtl="0" eaLnBrk="1" fontAlgn="auto" latinLnBrk="0" hangingPunct="1">
              <a:lnSpc>
                <a:spcPct val="90000"/>
              </a:lnSpc>
              <a:spcBef>
                <a:spcPct val="0"/>
              </a:spcBef>
              <a:spcAft>
                <a:spcPct val="35000"/>
              </a:spcAft>
              <a:buClrTx/>
              <a:buSzTx/>
              <a:buFontTx/>
              <a:buNone/>
              <a:tabLst/>
              <a:defRPr/>
            </a:pPr>
            <a:endParaRPr kumimoji="0" lang="en-GB" sz="65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56" name="TextBox 102">
            <a:extLst>
              <a:ext uri="{FF2B5EF4-FFF2-40B4-BE49-F238E27FC236}">
                <a16:creationId xmlns:a16="http://schemas.microsoft.com/office/drawing/2014/main" id="{5D334B0E-AF89-4249-A915-5E5E5AC3FC2C}"/>
              </a:ext>
            </a:extLst>
          </p:cNvPr>
          <p:cNvSpPr txBox="1"/>
          <p:nvPr/>
        </p:nvSpPr>
        <p:spPr>
          <a:xfrm>
            <a:off x="1738413" y="5395251"/>
            <a:ext cx="237082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t>Reduced exposure to SARS-CoV-2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Trebuchet MS" panose="020B0603020202020204"/>
                <a:ea typeface="+mn-ea"/>
                <a:cs typeface="+mn-cs"/>
              </a:rPr>
              <a:t>(Inoculum size)</a:t>
            </a:r>
          </a:p>
        </p:txBody>
      </p:sp>
      <p:sp>
        <p:nvSpPr>
          <p:cNvPr id="57" name="Freeform: Shape 104">
            <a:extLst>
              <a:ext uri="{FF2B5EF4-FFF2-40B4-BE49-F238E27FC236}">
                <a16:creationId xmlns:a16="http://schemas.microsoft.com/office/drawing/2014/main" id="{367775A2-A323-4745-BA62-63EC7A17C1ED}"/>
              </a:ext>
            </a:extLst>
          </p:cNvPr>
          <p:cNvSpPr/>
          <p:nvPr/>
        </p:nvSpPr>
        <p:spPr>
          <a:xfrm>
            <a:off x="4821313" y="5392242"/>
            <a:ext cx="2370820" cy="744760"/>
          </a:xfrm>
          <a:custGeom>
            <a:avLst/>
            <a:gdLst>
              <a:gd name="connsiteX0" fmla="*/ 0 w 2361749"/>
              <a:gd name="connsiteY0" fmla="*/ 0 h 964422"/>
              <a:gd name="connsiteX1" fmla="*/ 2361749 w 2361749"/>
              <a:gd name="connsiteY1" fmla="*/ 0 h 964422"/>
              <a:gd name="connsiteX2" fmla="*/ 2361749 w 2361749"/>
              <a:gd name="connsiteY2" fmla="*/ 964422 h 964422"/>
              <a:gd name="connsiteX3" fmla="*/ 0 w 2361749"/>
              <a:gd name="connsiteY3" fmla="*/ 964422 h 964422"/>
              <a:gd name="connsiteX4" fmla="*/ 0 w 2361749"/>
              <a:gd name="connsiteY4" fmla="*/ 0 h 96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1749" h="964422">
                <a:moveTo>
                  <a:pt x="0" y="0"/>
                </a:moveTo>
                <a:lnTo>
                  <a:pt x="2361749" y="0"/>
                </a:lnTo>
                <a:lnTo>
                  <a:pt x="2361749" y="964422"/>
                </a:lnTo>
                <a:lnTo>
                  <a:pt x="0" y="964422"/>
                </a:lnTo>
                <a:lnTo>
                  <a:pt x="0" y="0"/>
                </a:lnTo>
                <a:close/>
              </a:path>
            </a:pathLst>
          </a:custGeom>
          <a:solidFill>
            <a:srgbClr val="E7E6E6"/>
          </a:solidFill>
          <a:ln w="1905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275" tIns="41275" rIns="41275" bIns="41275" numCol="1" spcCol="1270" anchor="ctr" anchorCtr="0">
            <a:noAutofit/>
          </a:bodyPr>
          <a:lstStyle/>
          <a:p>
            <a:pPr marL="0" marR="0" lvl="0" indent="0" algn="ctr" defTabSz="2889250" rtl="0" eaLnBrk="1" fontAlgn="auto" latinLnBrk="0" hangingPunct="1">
              <a:lnSpc>
                <a:spcPct val="90000"/>
              </a:lnSpc>
              <a:spcBef>
                <a:spcPct val="0"/>
              </a:spcBef>
              <a:spcAft>
                <a:spcPct val="35000"/>
              </a:spcAft>
              <a:buClrTx/>
              <a:buSzTx/>
              <a:buFontTx/>
              <a:buNone/>
              <a:tabLst/>
              <a:defRPr/>
            </a:pPr>
            <a:endParaRPr kumimoji="0" lang="en-GB" sz="65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58" name="TextBox 106">
            <a:extLst>
              <a:ext uri="{FF2B5EF4-FFF2-40B4-BE49-F238E27FC236}">
                <a16:creationId xmlns:a16="http://schemas.microsoft.com/office/drawing/2014/main" id="{12416DFE-4236-F544-BE16-BAA53628B577}"/>
              </a:ext>
            </a:extLst>
          </p:cNvPr>
          <p:cNvSpPr txBox="1"/>
          <p:nvPr/>
        </p:nvSpPr>
        <p:spPr>
          <a:xfrm>
            <a:off x="4808216" y="5517341"/>
            <a:ext cx="2357483"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t>Characteristics </a:t>
            </a:r>
            <a:b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br>
            <a: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t>of viruses</a:t>
            </a:r>
          </a:p>
        </p:txBody>
      </p:sp>
      <p:sp>
        <p:nvSpPr>
          <p:cNvPr id="59" name="Freeform: Shape 108">
            <a:extLst>
              <a:ext uri="{FF2B5EF4-FFF2-40B4-BE49-F238E27FC236}">
                <a16:creationId xmlns:a16="http://schemas.microsoft.com/office/drawing/2014/main" id="{892CE936-4AC9-0C45-8CC1-39CA15F74663}"/>
              </a:ext>
            </a:extLst>
          </p:cNvPr>
          <p:cNvSpPr/>
          <p:nvPr/>
        </p:nvSpPr>
        <p:spPr>
          <a:xfrm>
            <a:off x="7706655" y="5404277"/>
            <a:ext cx="2370820" cy="720691"/>
          </a:xfrm>
          <a:custGeom>
            <a:avLst/>
            <a:gdLst>
              <a:gd name="connsiteX0" fmla="*/ 0 w 2361749"/>
              <a:gd name="connsiteY0" fmla="*/ 0 h 964422"/>
              <a:gd name="connsiteX1" fmla="*/ 2361749 w 2361749"/>
              <a:gd name="connsiteY1" fmla="*/ 0 h 964422"/>
              <a:gd name="connsiteX2" fmla="*/ 2361749 w 2361749"/>
              <a:gd name="connsiteY2" fmla="*/ 964422 h 964422"/>
              <a:gd name="connsiteX3" fmla="*/ 0 w 2361749"/>
              <a:gd name="connsiteY3" fmla="*/ 964422 h 964422"/>
              <a:gd name="connsiteX4" fmla="*/ 0 w 2361749"/>
              <a:gd name="connsiteY4" fmla="*/ 0 h 96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1749" h="964422">
                <a:moveTo>
                  <a:pt x="0" y="0"/>
                </a:moveTo>
                <a:lnTo>
                  <a:pt x="2361749" y="0"/>
                </a:lnTo>
                <a:lnTo>
                  <a:pt x="2361749" y="964422"/>
                </a:lnTo>
                <a:lnTo>
                  <a:pt x="0" y="964422"/>
                </a:lnTo>
                <a:lnTo>
                  <a:pt x="0" y="0"/>
                </a:lnTo>
                <a:close/>
              </a:path>
            </a:pathLst>
          </a:custGeom>
          <a:solidFill>
            <a:srgbClr val="E7E6E6"/>
          </a:solidFill>
          <a:ln w="1905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275" tIns="41275" rIns="41275" bIns="41275" numCol="1" spcCol="1270" anchor="ctr" anchorCtr="0">
            <a:noAutofit/>
          </a:bodyPr>
          <a:lstStyle/>
          <a:p>
            <a:pPr marL="0" marR="0" lvl="0" indent="0" algn="ctr" defTabSz="2889250" rtl="0" eaLnBrk="1" fontAlgn="auto" latinLnBrk="0" hangingPunct="1">
              <a:lnSpc>
                <a:spcPct val="90000"/>
              </a:lnSpc>
              <a:spcBef>
                <a:spcPct val="0"/>
              </a:spcBef>
              <a:spcAft>
                <a:spcPct val="35000"/>
              </a:spcAft>
              <a:buClrTx/>
              <a:buSzTx/>
              <a:buFontTx/>
              <a:buNone/>
              <a:tabLst/>
              <a:defRPr/>
            </a:pPr>
            <a:endParaRPr kumimoji="0" lang="en-GB" sz="65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60" name="TextBox 110">
            <a:extLst>
              <a:ext uri="{FF2B5EF4-FFF2-40B4-BE49-F238E27FC236}">
                <a16:creationId xmlns:a16="http://schemas.microsoft.com/office/drawing/2014/main" id="{C5470E42-B27E-1C4B-AA7A-835FA367BCBE}"/>
              </a:ext>
            </a:extLst>
          </p:cNvPr>
          <p:cNvSpPr txBox="1"/>
          <p:nvPr/>
        </p:nvSpPr>
        <p:spPr>
          <a:xfrm>
            <a:off x="7814042" y="5517341"/>
            <a:ext cx="2370820"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t>Co-infections </a:t>
            </a:r>
            <a:b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br>
            <a:r>
              <a:rPr kumimoji="0" lang="en-GB" sz="1600" b="1" i="0" u="none" strike="noStrike" kern="1200" cap="none" spc="0" normalizeH="0" baseline="0" noProof="0" dirty="0">
                <a:ln>
                  <a:noFill/>
                </a:ln>
                <a:solidFill>
                  <a:prstClr val="black"/>
                </a:solidFill>
                <a:effectLst/>
                <a:uLnTx/>
                <a:uFillTx/>
                <a:latin typeface="Trebuchet MS" panose="020B0603020202020204"/>
                <a:ea typeface="+mn-ea"/>
                <a:cs typeface="+mn-cs"/>
              </a:rPr>
              <a:t>(virus, bacteria)</a:t>
            </a:r>
          </a:p>
        </p:txBody>
      </p:sp>
      <p:sp>
        <p:nvSpPr>
          <p:cNvPr id="61" name="Freeform 161">
            <a:extLst>
              <a:ext uri="{FF2B5EF4-FFF2-40B4-BE49-F238E27FC236}">
                <a16:creationId xmlns:a16="http://schemas.microsoft.com/office/drawing/2014/main" id="{7034809F-4115-8443-9260-F6FB48248983}"/>
              </a:ext>
            </a:extLst>
          </p:cNvPr>
          <p:cNvSpPr>
            <a:spLocks noEditPoints="1"/>
          </p:cNvSpPr>
          <p:nvPr/>
        </p:nvSpPr>
        <p:spPr bwMode="auto">
          <a:xfrm>
            <a:off x="3144269" y="4483472"/>
            <a:ext cx="58738" cy="460374"/>
          </a:xfrm>
          <a:custGeom>
            <a:avLst/>
            <a:gdLst>
              <a:gd name="T0" fmla="*/ 40 w 80"/>
              <a:gd name="T1" fmla="*/ 623 h 623"/>
              <a:gd name="T2" fmla="*/ 40 w 80"/>
              <a:gd name="T3" fmla="*/ 623 h 623"/>
              <a:gd name="T4" fmla="*/ 26 w 80"/>
              <a:gd name="T5" fmla="*/ 67 h 623"/>
              <a:gd name="T6" fmla="*/ 53 w 80"/>
              <a:gd name="T7" fmla="*/ 66 h 623"/>
              <a:gd name="T8" fmla="*/ 67 w 80"/>
              <a:gd name="T9" fmla="*/ 623 h 623"/>
              <a:gd name="T10" fmla="*/ 40 w 80"/>
              <a:gd name="T11" fmla="*/ 623 h 623"/>
              <a:gd name="T12" fmla="*/ 0 w 80"/>
              <a:gd name="T13" fmla="*/ 81 h 623"/>
              <a:gd name="T14" fmla="*/ 0 w 80"/>
              <a:gd name="T15" fmla="*/ 81 h 623"/>
              <a:gd name="T16" fmla="*/ 38 w 80"/>
              <a:gd name="T17" fmla="*/ 0 h 623"/>
              <a:gd name="T18" fmla="*/ 80 w 80"/>
              <a:gd name="T19" fmla="*/ 79 h 623"/>
              <a:gd name="T20" fmla="*/ 0 w 80"/>
              <a:gd name="T21" fmla="*/ 81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623">
                <a:moveTo>
                  <a:pt x="40" y="623"/>
                </a:moveTo>
                <a:lnTo>
                  <a:pt x="40" y="623"/>
                </a:lnTo>
                <a:lnTo>
                  <a:pt x="26" y="67"/>
                </a:lnTo>
                <a:lnTo>
                  <a:pt x="53" y="66"/>
                </a:lnTo>
                <a:lnTo>
                  <a:pt x="67" y="623"/>
                </a:lnTo>
                <a:lnTo>
                  <a:pt x="40" y="623"/>
                </a:lnTo>
                <a:close/>
                <a:moveTo>
                  <a:pt x="0" y="81"/>
                </a:moveTo>
                <a:lnTo>
                  <a:pt x="0" y="81"/>
                </a:lnTo>
                <a:lnTo>
                  <a:pt x="38" y="0"/>
                </a:lnTo>
                <a:lnTo>
                  <a:pt x="80" y="79"/>
                </a:lnTo>
                <a:lnTo>
                  <a:pt x="0" y="81"/>
                </a:lnTo>
                <a:close/>
              </a:path>
            </a:pathLst>
          </a:custGeom>
          <a:solidFill>
            <a:srgbClr val="0093D0"/>
          </a:solidFill>
          <a:ln w="25400">
            <a:solidFill>
              <a:srgbClr val="11023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cxnSp>
        <p:nvCxnSpPr>
          <p:cNvPr id="62" name="Straight Connector 113">
            <a:extLst>
              <a:ext uri="{FF2B5EF4-FFF2-40B4-BE49-F238E27FC236}">
                <a16:creationId xmlns:a16="http://schemas.microsoft.com/office/drawing/2014/main" id="{F18AF5E2-5C62-BA4D-BA6B-5FF1F20D72B3}"/>
              </a:ext>
            </a:extLst>
          </p:cNvPr>
          <p:cNvCxnSpPr>
            <a:cxnSpLocks/>
            <a:stCxn id="61" idx="4"/>
          </p:cNvCxnSpPr>
          <p:nvPr/>
        </p:nvCxnSpPr>
        <p:spPr>
          <a:xfrm flipV="1">
            <a:off x="3193462" y="4939476"/>
            <a:ext cx="5884679" cy="437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Freeform 161">
            <a:extLst>
              <a:ext uri="{FF2B5EF4-FFF2-40B4-BE49-F238E27FC236}">
                <a16:creationId xmlns:a16="http://schemas.microsoft.com/office/drawing/2014/main" id="{0698288E-B5D0-5642-BBCF-DC8906C929BE}"/>
              </a:ext>
            </a:extLst>
          </p:cNvPr>
          <p:cNvSpPr>
            <a:spLocks noEditPoints="1"/>
          </p:cNvSpPr>
          <p:nvPr/>
        </p:nvSpPr>
        <p:spPr bwMode="auto">
          <a:xfrm>
            <a:off x="5067258" y="4483472"/>
            <a:ext cx="58738" cy="460374"/>
          </a:xfrm>
          <a:custGeom>
            <a:avLst/>
            <a:gdLst>
              <a:gd name="T0" fmla="*/ 40 w 80"/>
              <a:gd name="T1" fmla="*/ 623 h 623"/>
              <a:gd name="T2" fmla="*/ 40 w 80"/>
              <a:gd name="T3" fmla="*/ 623 h 623"/>
              <a:gd name="T4" fmla="*/ 26 w 80"/>
              <a:gd name="T5" fmla="*/ 67 h 623"/>
              <a:gd name="T6" fmla="*/ 53 w 80"/>
              <a:gd name="T7" fmla="*/ 66 h 623"/>
              <a:gd name="T8" fmla="*/ 67 w 80"/>
              <a:gd name="T9" fmla="*/ 623 h 623"/>
              <a:gd name="T10" fmla="*/ 40 w 80"/>
              <a:gd name="T11" fmla="*/ 623 h 623"/>
              <a:gd name="T12" fmla="*/ 0 w 80"/>
              <a:gd name="T13" fmla="*/ 81 h 623"/>
              <a:gd name="T14" fmla="*/ 0 w 80"/>
              <a:gd name="T15" fmla="*/ 81 h 623"/>
              <a:gd name="T16" fmla="*/ 38 w 80"/>
              <a:gd name="T17" fmla="*/ 0 h 623"/>
              <a:gd name="T18" fmla="*/ 80 w 80"/>
              <a:gd name="T19" fmla="*/ 79 h 623"/>
              <a:gd name="T20" fmla="*/ 0 w 80"/>
              <a:gd name="T21" fmla="*/ 81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623">
                <a:moveTo>
                  <a:pt x="40" y="623"/>
                </a:moveTo>
                <a:lnTo>
                  <a:pt x="40" y="623"/>
                </a:lnTo>
                <a:lnTo>
                  <a:pt x="26" y="67"/>
                </a:lnTo>
                <a:lnTo>
                  <a:pt x="53" y="66"/>
                </a:lnTo>
                <a:lnTo>
                  <a:pt x="67" y="623"/>
                </a:lnTo>
                <a:lnTo>
                  <a:pt x="40" y="623"/>
                </a:lnTo>
                <a:close/>
                <a:moveTo>
                  <a:pt x="0" y="81"/>
                </a:moveTo>
                <a:lnTo>
                  <a:pt x="0" y="81"/>
                </a:lnTo>
                <a:lnTo>
                  <a:pt x="38" y="0"/>
                </a:lnTo>
                <a:lnTo>
                  <a:pt x="80" y="79"/>
                </a:lnTo>
                <a:lnTo>
                  <a:pt x="0" y="81"/>
                </a:lnTo>
                <a:close/>
              </a:path>
            </a:pathLst>
          </a:custGeom>
          <a:solidFill>
            <a:srgbClr val="0093D0"/>
          </a:solidFill>
          <a:ln w="25400">
            <a:solidFill>
              <a:srgbClr val="11023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64" name="Freeform 161">
            <a:extLst>
              <a:ext uri="{FF2B5EF4-FFF2-40B4-BE49-F238E27FC236}">
                <a16:creationId xmlns:a16="http://schemas.microsoft.com/office/drawing/2014/main" id="{95C086B2-57E2-614C-A396-097432832356}"/>
              </a:ext>
            </a:extLst>
          </p:cNvPr>
          <p:cNvSpPr>
            <a:spLocks noEditPoints="1"/>
          </p:cNvSpPr>
          <p:nvPr/>
        </p:nvSpPr>
        <p:spPr bwMode="auto">
          <a:xfrm>
            <a:off x="7038257" y="4483472"/>
            <a:ext cx="58738" cy="460374"/>
          </a:xfrm>
          <a:custGeom>
            <a:avLst/>
            <a:gdLst>
              <a:gd name="T0" fmla="*/ 40 w 80"/>
              <a:gd name="T1" fmla="*/ 623 h 623"/>
              <a:gd name="T2" fmla="*/ 40 w 80"/>
              <a:gd name="T3" fmla="*/ 623 h 623"/>
              <a:gd name="T4" fmla="*/ 26 w 80"/>
              <a:gd name="T5" fmla="*/ 67 h 623"/>
              <a:gd name="T6" fmla="*/ 53 w 80"/>
              <a:gd name="T7" fmla="*/ 66 h 623"/>
              <a:gd name="T8" fmla="*/ 67 w 80"/>
              <a:gd name="T9" fmla="*/ 623 h 623"/>
              <a:gd name="T10" fmla="*/ 40 w 80"/>
              <a:gd name="T11" fmla="*/ 623 h 623"/>
              <a:gd name="T12" fmla="*/ 0 w 80"/>
              <a:gd name="T13" fmla="*/ 81 h 623"/>
              <a:gd name="T14" fmla="*/ 0 w 80"/>
              <a:gd name="T15" fmla="*/ 81 h 623"/>
              <a:gd name="T16" fmla="*/ 38 w 80"/>
              <a:gd name="T17" fmla="*/ 0 h 623"/>
              <a:gd name="T18" fmla="*/ 80 w 80"/>
              <a:gd name="T19" fmla="*/ 79 h 623"/>
              <a:gd name="T20" fmla="*/ 0 w 80"/>
              <a:gd name="T21" fmla="*/ 81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623">
                <a:moveTo>
                  <a:pt x="40" y="623"/>
                </a:moveTo>
                <a:lnTo>
                  <a:pt x="40" y="623"/>
                </a:lnTo>
                <a:lnTo>
                  <a:pt x="26" y="67"/>
                </a:lnTo>
                <a:lnTo>
                  <a:pt x="53" y="66"/>
                </a:lnTo>
                <a:lnTo>
                  <a:pt x="67" y="623"/>
                </a:lnTo>
                <a:lnTo>
                  <a:pt x="40" y="623"/>
                </a:lnTo>
                <a:close/>
                <a:moveTo>
                  <a:pt x="0" y="81"/>
                </a:moveTo>
                <a:lnTo>
                  <a:pt x="0" y="81"/>
                </a:lnTo>
                <a:lnTo>
                  <a:pt x="38" y="0"/>
                </a:lnTo>
                <a:lnTo>
                  <a:pt x="80" y="79"/>
                </a:lnTo>
                <a:lnTo>
                  <a:pt x="0" y="81"/>
                </a:lnTo>
                <a:close/>
              </a:path>
            </a:pathLst>
          </a:custGeom>
          <a:solidFill>
            <a:srgbClr val="0093D0"/>
          </a:solidFill>
          <a:ln w="25400">
            <a:solidFill>
              <a:srgbClr val="11023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65" name="Picture 122">
            <a:extLst>
              <a:ext uri="{FF2B5EF4-FFF2-40B4-BE49-F238E27FC236}">
                <a16:creationId xmlns:a16="http://schemas.microsoft.com/office/drawing/2014/main" id="{532D01FD-70AD-604E-8D32-D83F4A10BBC8}"/>
              </a:ext>
            </a:extLst>
          </p:cNvPr>
          <p:cNvPicPr>
            <a:picLocks noChangeAspect="1"/>
          </p:cNvPicPr>
          <p:nvPr/>
        </p:nvPicPr>
        <p:blipFill>
          <a:blip r:embed="rId8"/>
          <a:stretch>
            <a:fillRect/>
          </a:stretch>
        </p:blipFill>
        <p:spPr>
          <a:xfrm>
            <a:off x="9055098" y="4472846"/>
            <a:ext cx="79255" cy="481626"/>
          </a:xfrm>
          <a:prstGeom prst="rect">
            <a:avLst/>
          </a:prstGeom>
        </p:spPr>
      </p:pic>
      <p:sp>
        <p:nvSpPr>
          <p:cNvPr id="66" name="Freeform 127">
            <a:extLst>
              <a:ext uri="{FF2B5EF4-FFF2-40B4-BE49-F238E27FC236}">
                <a16:creationId xmlns:a16="http://schemas.microsoft.com/office/drawing/2014/main" id="{0590239E-8F7A-7147-A5C5-D28852ABFCA8}"/>
              </a:ext>
            </a:extLst>
          </p:cNvPr>
          <p:cNvSpPr>
            <a:spLocks/>
          </p:cNvSpPr>
          <p:nvPr/>
        </p:nvSpPr>
        <p:spPr bwMode="auto">
          <a:xfrm>
            <a:off x="3161347" y="4966597"/>
            <a:ext cx="2956830" cy="382863"/>
          </a:xfrm>
          <a:custGeom>
            <a:avLst/>
            <a:gdLst>
              <a:gd name="T0" fmla="*/ 3842 w 3842"/>
              <a:gd name="T1" fmla="*/ 0 h 379"/>
              <a:gd name="T2" fmla="*/ 3842 w 3842"/>
              <a:gd name="T3" fmla="*/ 0 h 379"/>
              <a:gd name="T4" fmla="*/ 0 w 3842"/>
              <a:gd name="T5" fmla="*/ 379 h 379"/>
            </a:gdLst>
            <a:ahLst/>
            <a:cxnLst>
              <a:cxn ang="0">
                <a:pos x="T0" y="T1"/>
              </a:cxn>
              <a:cxn ang="0">
                <a:pos x="T2" y="T3"/>
              </a:cxn>
              <a:cxn ang="0">
                <a:pos x="T4" y="T5"/>
              </a:cxn>
            </a:cxnLst>
            <a:rect l="0" t="0" r="r" b="b"/>
            <a:pathLst>
              <a:path w="3842" h="379">
                <a:moveTo>
                  <a:pt x="3842" y="0"/>
                </a:moveTo>
                <a:lnTo>
                  <a:pt x="3842" y="0"/>
                </a:lnTo>
                <a:lnTo>
                  <a:pt x="0" y="379"/>
                </a:lnTo>
              </a:path>
            </a:pathLst>
          </a:custGeom>
          <a:noFill/>
          <a:ln w="1905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67" name="Freeform 126">
            <a:extLst>
              <a:ext uri="{FF2B5EF4-FFF2-40B4-BE49-F238E27FC236}">
                <a16:creationId xmlns:a16="http://schemas.microsoft.com/office/drawing/2014/main" id="{BF9007F6-18B8-704F-B423-04F0E47B0405}"/>
              </a:ext>
            </a:extLst>
          </p:cNvPr>
          <p:cNvSpPr>
            <a:spLocks/>
          </p:cNvSpPr>
          <p:nvPr/>
        </p:nvSpPr>
        <p:spPr bwMode="auto">
          <a:xfrm>
            <a:off x="6096000" y="4964045"/>
            <a:ext cx="3084195" cy="403271"/>
          </a:xfrm>
          <a:custGeom>
            <a:avLst/>
            <a:gdLst>
              <a:gd name="T0" fmla="*/ 0 w 4409"/>
              <a:gd name="T1" fmla="*/ 0 h 370"/>
              <a:gd name="T2" fmla="*/ 0 w 4409"/>
              <a:gd name="T3" fmla="*/ 0 h 370"/>
              <a:gd name="T4" fmla="*/ 4409 w 4409"/>
              <a:gd name="T5" fmla="*/ 370 h 370"/>
            </a:gdLst>
            <a:ahLst/>
            <a:cxnLst>
              <a:cxn ang="0">
                <a:pos x="T0" y="T1"/>
              </a:cxn>
              <a:cxn ang="0">
                <a:pos x="T2" y="T3"/>
              </a:cxn>
              <a:cxn ang="0">
                <a:pos x="T4" y="T5"/>
              </a:cxn>
            </a:cxnLst>
            <a:rect l="0" t="0" r="r" b="b"/>
            <a:pathLst>
              <a:path w="4409" h="370">
                <a:moveTo>
                  <a:pt x="0" y="0"/>
                </a:moveTo>
                <a:lnTo>
                  <a:pt x="0" y="0"/>
                </a:lnTo>
                <a:lnTo>
                  <a:pt x="4409" y="370"/>
                </a:lnTo>
              </a:path>
            </a:pathLst>
          </a:custGeom>
          <a:noFill/>
          <a:ln w="1905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68" name="Freeform 187">
            <a:extLst>
              <a:ext uri="{FF2B5EF4-FFF2-40B4-BE49-F238E27FC236}">
                <a16:creationId xmlns:a16="http://schemas.microsoft.com/office/drawing/2014/main" id="{701C0DA8-1C69-104D-A5B7-45DE7514A74D}"/>
              </a:ext>
            </a:extLst>
          </p:cNvPr>
          <p:cNvSpPr>
            <a:spLocks/>
          </p:cNvSpPr>
          <p:nvPr/>
        </p:nvSpPr>
        <p:spPr bwMode="auto">
          <a:xfrm flipH="1">
            <a:off x="6051576" y="4941486"/>
            <a:ext cx="45719" cy="477434"/>
          </a:xfrm>
          <a:custGeom>
            <a:avLst/>
            <a:gdLst>
              <a:gd name="T0" fmla="*/ 0 h 391"/>
              <a:gd name="T1" fmla="*/ 0 h 391"/>
              <a:gd name="T2" fmla="*/ 391 h 391"/>
            </a:gdLst>
            <a:ahLst/>
            <a:cxnLst>
              <a:cxn ang="0">
                <a:pos x="0" y="T0"/>
              </a:cxn>
              <a:cxn ang="0">
                <a:pos x="0" y="T1"/>
              </a:cxn>
              <a:cxn ang="0">
                <a:pos x="0" y="T2"/>
              </a:cxn>
            </a:cxnLst>
            <a:rect l="0" t="0" r="r" b="b"/>
            <a:pathLst>
              <a:path h="391">
                <a:moveTo>
                  <a:pt x="0" y="0"/>
                </a:moveTo>
                <a:lnTo>
                  <a:pt x="0" y="0"/>
                </a:lnTo>
                <a:lnTo>
                  <a:pt x="0" y="391"/>
                </a:lnTo>
              </a:path>
            </a:pathLst>
          </a:custGeom>
          <a:noFill/>
          <a:ln w="22225"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cxnSp>
        <p:nvCxnSpPr>
          <p:cNvPr id="69" name="Connecteur droit 68">
            <a:extLst>
              <a:ext uri="{FF2B5EF4-FFF2-40B4-BE49-F238E27FC236}">
                <a16:creationId xmlns:a16="http://schemas.microsoft.com/office/drawing/2014/main" id="{7DE45727-6016-5F43-8455-DB9315645AB0}"/>
              </a:ext>
            </a:extLst>
          </p:cNvPr>
          <p:cNvCxnSpPr>
            <a:cxnSpLocks/>
          </p:cNvCxnSpPr>
          <p:nvPr/>
        </p:nvCxnSpPr>
        <p:spPr>
          <a:xfrm>
            <a:off x="3226228" y="2368805"/>
            <a:ext cx="2708475" cy="573679"/>
          </a:xfrm>
          <a:prstGeom prst="line">
            <a:avLst/>
          </a:prstGeom>
          <a:ln w="15875"/>
        </p:spPr>
        <p:style>
          <a:lnRef idx="1">
            <a:schemeClr val="dk1"/>
          </a:lnRef>
          <a:fillRef idx="0">
            <a:schemeClr val="dk1"/>
          </a:fillRef>
          <a:effectRef idx="0">
            <a:schemeClr val="dk1"/>
          </a:effectRef>
          <a:fontRef idx="minor">
            <a:schemeClr val="tx1"/>
          </a:fontRef>
        </p:style>
      </p:cxnSp>
      <p:cxnSp>
        <p:nvCxnSpPr>
          <p:cNvPr id="70" name="Connecteur droit 69">
            <a:extLst>
              <a:ext uri="{FF2B5EF4-FFF2-40B4-BE49-F238E27FC236}">
                <a16:creationId xmlns:a16="http://schemas.microsoft.com/office/drawing/2014/main" id="{2EA306B9-198D-2342-B01B-B91F42D762F6}"/>
              </a:ext>
            </a:extLst>
          </p:cNvPr>
          <p:cNvCxnSpPr/>
          <p:nvPr/>
        </p:nvCxnSpPr>
        <p:spPr>
          <a:xfrm>
            <a:off x="5948855" y="2377843"/>
            <a:ext cx="0" cy="582497"/>
          </a:xfrm>
          <a:prstGeom prst="line">
            <a:avLst/>
          </a:prstGeom>
          <a:ln w="15875"/>
        </p:spPr>
        <p:style>
          <a:lnRef idx="1">
            <a:schemeClr val="dk1"/>
          </a:lnRef>
          <a:fillRef idx="0">
            <a:schemeClr val="dk1"/>
          </a:fillRef>
          <a:effectRef idx="0">
            <a:schemeClr val="dk1"/>
          </a:effectRef>
          <a:fontRef idx="minor">
            <a:schemeClr val="tx1"/>
          </a:fontRef>
        </p:style>
      </p:cxnSp>
      <p:cxnSp>
        <p:nvCxnSpPr>
          <p:cNvPr id="71" name="Connecteur droit 70">
            <a:extLst>
              <a:ext uri="{FF2B5EF4-FFF2-40B4-BE49-F238E27FC236}">
                <a16:creationId xmlns:a16="http://schemas.microsoft.com/office/drawing/2014/main" id="{18A1DCEA-D3EB-4640-821F-5950960B34E0}"/>
              </a:ext>
            </a:extLst>
          </p:cNvPr>
          <p:cNvCxnSpPr>
            <a:cxnSpLocks/>
          </p:cNvCxnSpPr>
          <p:nvPr/>
        </p:nvCxnSpPr>
        <p:spPr>
          <a:xfrm flipH="1">
            <a:off x="5963008" y="2385028"/>
            <a:ext cx="3036444" cy="557416"/>
          </a:xfrm>
          <a:prstGeom prst="line">
            <a:avLst/>
          </a:prstGeom>
          <a:ln w="158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591100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 name="ZoneTexte 1">
            <a:extLst>
              <a:ext uri="{FF2B5EF4-FFF2-40B4-BE49-F238E27FC236}">
                <a16:creationId xmlns:a16="http://schemas.microsoft.com/office/drawing/2014/main" id="{ADC9CC96-5CEA-5D4C-B619-8FF12F80B178}"/>
              </a:ext>
            </a:extLst>
          </p:cNvPr>
          <p:cNvSpPr txBox="1"/>
          <p:nvPr/>
        </p:nvSpPr>
        <p:spPr>
          <a:xfrm>
            <a:off x="971083" y="418619"/>
            <a:ext cx="10978630" cy="58785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b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 </a:t>
            </a:r>
            <a:endPar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fr-FR" sz="2000" b="1"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fr-FR" sz="2000" b="1"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Vu la disponibilité des vaccins</a:t>
            </a:r>
          </a:p>
          <a:p>
            <a:pPr marL="800100" lvl="1" indent="-342900">
              <a:spcAft>
                <a:spcPts val="1800"/>
              </a:spcAft>
              <a:buClr>
                <a:schemeClr val="accent1"/>
              </a:buClr>
              <a:buFontTx/>
              <a:buAutoNum type="arabicParenR"/>
            </a:pPr>
            <a:r>
              <a:rPr kumimoji="0" lang="fr-FR" sz="2000" b="1"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Assurer la meilleure protection possible des personnes à risques de complications</a:t>
            </a:r>
            <a:r>
              <a:rPr kumimoji="0" lang="fr-FR" sz="2000" b="0"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 </a:t>
            </a:r>
          </a:p>
          <a:p>
            <a:pPr marL="800100" lvl="1" indent="-342900">
              <a:spcAft>
                <a:spcPts val="1800"/>
              </a:spcAft>
              <a:buClr>
                <a:schemeClr val="accent1"/>
              </a:buClr>
              <a:buFontTx/>
              <a:buAutoNum type="arabicParenR"/>
            </a:pPr>
            <a:r>
              <a:rPr kumimoji="0" lang="fr-FR" sz="2000" b="0"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Les personnes en bonne santé souhaitant cette année se faire vacciner  pour la première fois ne doivent pas priver de vaccin les personnes à risques. </a:t>
            </a:r>
          </a:p>
          <a:p>
            <a:pPr marL="800100" lvl="1" indent="-342900">
              <a:spcAft>
                <a:spcPts val="600"/>
              </a:spcAft>
              <a:buClr>
                <a:schemeClr val="accent1"/>
              </a:buClr>
              <a:buFontTx/>
              <a:buAutoNum type="arabicParenR"/>
            </a:pPr>
            <a:r>
              <a:rPr kumimoji="0" lang="fr-FR" sz="2000" b="1"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Il est donc demandé à tous les professionnels de prévoir </a:t>
            </a:r>
            <a:r>
              <a:rPr kumimoji="0" lang="fr-FR" sz="2000" b="1" i="0" u="none" strike="noStrike" kern="1200" cap="none" spc="0" normalizeH="0" baseline="0" noProof="0" dirty="0">
                <a:ln>
                  <a:noFill/>
                </a:ln>
                <a:solidFill>
                  <a:schemeClr val="accent1"/>
                </a:solidFill>
                <a:effectLst/>
                <a:uLnTx/>
                <a:uFillTx/>
                <a:latin typeface="Trebuchet MS" panose="020B0603020202020204"/>
                <a:ea typeface="+mn-ea"/>
                <a:cs typeface="+mn-cs"/>
              </a:rPr>
              <a:t>2 phases de vaccination </a:t>
            </a:r>
            <a:r>
              <a:rPr kumimoji="0" lang="fr-FR" sz="2000" b="1"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 </a:t>
            </a:r>
            <a:endParaRPr kumimoji="0" lang="fr-FR" sz="2000" b="0"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endParaRPr>
          </a:p>
          <a:p>
            <a:pPr marL="1200150" lvl="2" indent="-285750">
              <a:buFont typeface="Arial" panose="020B0604020202020204" pitchFamily="34" charset="0"/>
              <a:buChar char="•"/>
            </a:pPr>
            <a:r>
              <a:rPr kumimoji="0" lang="fr-FR" sz="2000" b="1" i="0" u="none" strike="noStrike" kern="1200" cap="none" spc="0" normalizeH="0" baseline="0" noProof="0" dirty="0">
                <a:ln>
                  <a:noFill/>
                </a:ln>
                <a:solidFill>
                  <a:schemeClr val="accent1"/>
                </a:solidFill>
                <a:effectLst/>
                <a:uLnTx/>
                <a:uFillTx/>
                <a:latin typeface="Trebuchet MS" panose="020B0603020202020204"/>
                <a:ea typeface="+mn-ea"/>
                <a:cs typeface="+mn-cs"/>
              </a:rPr>
              <a:t>Octobre- Début Novembre : </a:t>
            </a:r>
          </a:p>
          <a:p>
            <a:pPr marL="1657350" lvl="3" indent="-285750">
              <a:buFont typeface="Arial" panose="020B0604020202020204" pitchFamily="34" charset="0"/>
              <a:buChar char="•"/>
            </a:pPr>
            <a:r>
              <a:rPr kumimoji="0" lang="fr-FR" sz="2000" b="0"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vaccination des personnes appartenant aux </a:t>
            </a:r>
            <a:r>
              <a:rPr kumimoji="0" lang="fr-FR" sz="2000" b="1"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catégories à risque</a:t>
            </a:r>
          </a:p>
          <a:p>
            <a:pPr marL="1657350" lvl="3" indent="-285750">
              <a:spcAft>
                <a:spcPts val="600"/>
              </a:spcAft>
              <a:buFont typeface="Arial" panose="020B0604020202020204" pitchFamily="34" charset="0"/>
              <a:buChar char="•"/>
            </a:pPr>
            <a:r>
              <a:rPr kumimoji="0" lang="fr-FR" sz="2000" b="1"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celles régulièrement en contact personnel ou professionnel avec elles </a:t>
            </a:r>
          </a:p>
          <a:p>
            <a:pPr marL="1200150" lvl="2" indent="-285750">
              <a:buFont typeface="Arial" panose="020B0604020202020204" pitchFamily="34" charset="0"/>
              <a:buChar char="•"/>
            </a:pPr>
            <a:r>
              <a:rPr kumimoji="0" lang="fr-FR" sz="2000" b="1" i="0" u="none" strike="noStrike" kern="1200" cap="none" spc="0" normalizeH="0" baseline="0" noProof="0" dirty="0">
                <a:ln>
                  <a:noFill/>
                </a:ln>
                <a:solidFill>
                  <a:schemeClr val="accent1"/>
                </a:solidFill>
                <a:effectLst/>
                <a:uLnTx/>
                <a:uFillTx/>
                <a:latin typeface="Trebuchet MS" panose="020B0603020202020204"/>
                <a:ea typeface="+mn-ea"/>
                <a:cs typeface="+mn-cs"/>
              </a:rPr>
              <a:t>Après le 15 Novembre :</a:t>
            </a:r>
          </a:p>
          <a:p>
            <a:pPr marL="1657350" lvl="3" indent="-285750">
              <a:buFont typeface="Arial" panose="020B0604020202020204" pitchFamily="34" charset="0"/>
              <a:buChar char="•"/>
            </a:pPr>
            <a:r>
              <a:rPr kumimoji="0" lang="fr-FR" sz="2000" b="0"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vaccination </a:t>
            </a:r>
            <a:r>
              <a:rPr kumimoji="0" lang="fr-FR" sz="2000" b="1"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des autres personnes </a:t>
            </a:r>
            <a:r>
              <a:rPr kumimoji="0" lang="fr-FR" sz="2000" b="0" i="0" u="none" strike="noStrike" kern="1200" cap="none" spc="0" normalizeH="0" baseline="0" noProof="0" dirty="0">
                <a:ln>
                  <a:noFill/>
                </a:ln>
                <a:solidFill>
                  <a:schemeClr val="tx1">
                    <a:lumMod val="75000"/>
                    <a:lumOff val="25000"/>
                  </a:schemeClr>
                </a:solidFill>
                <a:effectLst/>
                <a:uLnTx/>
                <a:uFillTx/>
                <a:latin typeface="Trebuchet MS" panose="020B0603020202020204"/>
                <a:ea typeface="+mn-ea"/>
                <a:cs typeface="+mn-cs"/>
              </a:rPr>
              <a:t>souhaitant se faire vacciner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black"/>
                </a:solidFill>
                <a:effectLst/>
                <a:uLnTx/>
                <a:uFillTx/>
                <a:latin typeface="Trebuchet MS" panose="020B060302020202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 name="ZoneTexte 14">
            <a:extLst>
              <a:ext uri="{FF2B5EF4-FFF2-40B4-BE49-F238E27FC236}">
                <a16:creationId xmlns:a16="http://schemas.microsoft.com/office/drawing/2014/main" id="{6BA10700-C819-7B49-8180-878292FA4523}"/>
              </a:ext>
            </a:extLst>
          </p:cNvPr>
          <p:cNvSpPr txBox="1"/>
          <p:nvPr/>
        </p:nvSpPr>
        <p:spPr>
          <a:xfrm>
            <a:off x="887753" y="568229"/>
            <a:ext cx="981689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Quelle stratégie de vaccination grippe cette année ? </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9813974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3" name="Image 2">
            <a:extLst>
              <a:ext uri="{FF2B5EF4-FFF2-40B4-BE49-F238E27FC236}">
                <a16:creationId xmlns:a16="http://schemas.microsoft.com/office/drawing/2014/main" id="{046F6949-7C03-0547-BFF5-C7FF4F87D0B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02674" y="601962"/>
            <a:ext cx="10266091" cy="5798838"/>
          </a:xfrm>
          <a:prstGeom prst="rect">
            <a:avLst/>
          </a:prstGeom>
        </p:spPr>
      </p:pic>
    </p:spTree>
    <p:extLst>
      <p:ext uri="{BB962C8B-B14F-4D97-AF65-F5344CB8AC3E}">
        <p14:creationId xmlns:p14="http://schemas.microsoft.com/office/powerpoint/2010/main" val="6738003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92286C4D-78B9-5540-B34C-AD465270E86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6" name="ZoneTexte 15">
            <a:extLst>
              <a:ext uri="{FF2B5EF4-FFF2-40B4-BE49-F238E27FC236}">
                <a16:creationId xmlns:a16="http://schemas.microsoft.com/office/drawing/2014/main" id="{47FC752F-F214-7D4A-BA86-D61EE769106D}"/>
              </a:ext>
            </a:extLst>
          </p:cNvPr>
          <p:cNvSpPr txBox="1"/>
          <p:nvPr/>
        </p:nvSpPr>
        <p:spPr>
          <a:xfrm>
            <a:off x="1207746" y="578944"/>
            <a:ext cx="1099981" cy="584775"/>
          </a:xfrm>
          <a:prstGeom prst="rect">
            <a:avLst/>
          </a:prstGeom>
          <a:noFill/>
        </p:spPr>
        <p:txBody>
          <a:bodyPr wrap="none" rtlCol="0">
            <a:spAutoFit/>
          </a:bodyPr>
          <a:lstStyle/>
          <a:p>
            <a:pPr lvl="0">
              <a:defRPr/>
            </a:pPr>
            <a:r>
              <a:rPr lang="fr-FR" sz="3200" dirty="0">
                <a:solidFill>
                  <a:srgbClr val="90C226"/>
                </a:solidFill>
              </a:rPr>
              <a:t>Plan </a:t>
            </a:r>
          </a:p>
        </p:txBody>
      </p:sp>
      <p:sp>
        <p:nvSpPr>
          <p:cNvPr id="18" name="Rectangle 17">
            <a:extLst>
              <a:ext uri="{FF2B5EF4-FFF2-40B4-BE49-F238E27FC236}">
                <a16:creationId xmlns:a16="http://schemas.microsoft.com/office/drawing/2014/main" id="{6133F7F4-1095-A948-A55F-CB6FB1EF9438}"/>
              </a:ext>
            </a:extLst>
          </p:cNvPr>
          <p:cNvSpPr/>
          <p:nvPr/>
        </p:nvSpPr>
        <p:spPr>
          <a:xfrm>
            <a:off x="1173380" y="1853722"/>
            <a:ext cx="10817339" cy="3852337"/>
          </a:xfrm>
          <a:prstGeom prst="rect">
            <a:avLst/>
          </a:prstGeom>
        </p:spPr>
        <p:txBody>
          <a:bodyPr wrap="square">
            <a:spAutoFit/>
          </a:bodyPr>
          <a:lstStyle/>
          <a:p>
            <a:pPr marL="971550" lvl="1" indent="-514350">
              <a:spcBef>
                <a:spcPts val="1000"/>
              </a:spcBef>
              <a:buClr>
                <a:schemeClr val="accent2"/>
              </a:buClr>
              <a:buSzPct val="80000"/>
              <a:buAutoNum type="romanUcPeriod"/>
            </a:pPr>
            <a:r>
              <a:rPr lang="fr-FR" sz="2400" dirty="0">
                <a:solidFill>
                  <a:schemeClr val="accent2">
                    <a:lumMod val="20000"/>
                    <a:lumOff val="80000"/>
                  </a:schemeClr>
                </a:solidFill>
              </a:rPr>
              <a:t>Epidémie, Mesures barrières, Transmissibilité, Contagiosité</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Immunité - Méthodes diagnostiques</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Formes cliniques chez l’enfant et stratégies de dépistage</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Transmissibilité chez l’enfant, écoles et crèches</a:t>
            </a:r>
          </a:p>
          <a:p>
            <a:pPr marL="971550" lvl="1" indent="-514350">
              <a:spcBef>
                <a:spcPts val="1000"/>
              </a:spcBef>
              <a:buClr>
                <a:schemeClr val="accent2"/>
              </a:buClr>
              <a:buSzPct val="80000"/>
              <a:buFontTx/>
              <a:buAutoNum type="romanUcPeriod"/>
            </a:pPr>
            <a:r>
              <a:rPr lang="fr-FR" sz="2400" dirty="0">
                <a:solidFill>
                  <a:schemeClr val="accent2">
                    <a:lumMod val="20000"/>
                    <a:lumOff val="80000"/>
                  </a:schemeClr>
                </a:solidFill>
              </a:rPr>
              <a:t>Vaccination en période de pandémie</a:t>
            </a:r>
          </a:p>
          <a:p>
            <a:pPr marL="971550" lvl="1" indent="-514350">
              <a:spcBef>
                <a:spcPts val="1000"/>
              </a:spcBef>
              <a:buClr>
                <a:schemeClr val="accent2"/>
              </a:buClr>
              <a:buSzPct val="80000"/>
              <a:buFontTx/>
              <a:buAutoNum type="romanUcPeriod"/>
            </a:pPr>
            <a:r>
              <a:rPr lang="fr-FR" sz="2400" dirty="0">
                <a:solidFill>
                  <a:schemeClr val="accent2"/>
                </a:solidFill>
              </a:rPr>
              <a:t>Vaccination contre le COVID-19 &amp; SARS-CoV2</a:t>
            </a:r>
          </a:p>
          <a:p>
            <a:pPr marL="971550" lvl="1" indent="-514350">
              <a:spcBef>
                <a:spcPts val="1000"/>
              </a:spcBef>
              <a:buClr>
                <a:schemeClr val="accent2"/>
              </a:buClr>
              <a:buSzPct val="80000"/>
              <a:buAutoNum type="romanUcPeriod"/>
            </a:pPr>
            <a:endParaRPr lang="fr-FR" sz="2400" dirty="0">
              <a:solidFill>
                <a:schemeClr val="accent2"/>
              </a:solidFill>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9759347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6" name="Image 5">
            <a:extLst>
              <a:ext uri="{FF2B5EF4-FFF2-40B4-BE49-F238E27FC236}">
                <a16:creationId xmlns:a16="http://schemas.microsoft.com/office/drawing/2014/main" id="{D3F068F2-7BA1-7141-8433-82559D1AB4B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63519" y="1626570"/>
            <a:ext cx="5608853" cy="4467517"/>
          </a:xfrm>
          <a:prstGeom prst="rect">
            <a:avLst/>
          </a:prstGeom>
          <a:ln>
            <a:solidFill>
              <a:schemeClr val="tx1">
                <a:lumMod val="75000"/>
                <a:lumOff val="25000"/>
              </a:schemeClr>
            </a:solidFill>
          </a:ln>
        </p:spPr>
      </p:pic>
      <p:sp>
        <p:nvSpPr>
          <p:cNvPr id="13" name="ZoneTexte 12">
            <a:extLst>
              <a:ext uri="{FF2B5EF4-FFF2-40B4-BE49-F238E27FC236}">
                <a16:creationId xmlns:a16="http://schemas.microsoft.com/office/drawing/2014/main" id="{49009959-B46E-8640-8891-AFAC3AC814B1}"/>
              </a:ext>
            </a:extLst>
          </p:cNvPr>
          <p:cNvSpPr txBox="1"/>
          <p:nvPr/>
        </p:nvSpPr>
        <p:spPr>
          <a:xfrm>
            <a:off x="4100674" y="6269105"/>
            <a:ext cx="5494739"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Krammer</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F, Nature 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doi.org</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/10.1038/s41586-020-2798-3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1"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 name="Titre 1">
            <a:extLst>
              <a:ext uri="{FF2B5EF4-FFF2-40B4-BE49-F238E27FC236}">
                <a16:creationId xmlns:a16="http://schemas.microsoft.com/office/drawing/2014/main" id="{111E3836-77F7-AC4B-BC17-94EFA158F7BF}"/>
              </a:ext>
            </a:extLst>
          </p:cNvPr>
          <p:cNvSpPr txBox="1">
            <a:spLocks noGrp="1"/>
          </p:cNvSpPr>
          <p:nvPr>
            <p:ph type="title"/>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 </a:t>
            </a:r>
            <a:r>
              <a:rPr lang="fr-FR"/>
              <a:t>types de vaccins </a:t>
            </a:r>
            <a:r>
              <a:rPr lang="fr-FR" dirty="0"/>
              <a:t>contre le SARS-CoV-2</a:t>
            </a:r>
          </a:p>
        </p:txBody>
      </p:sp>
    </p:spTree>
    <p:extLst>
      <p:ext uri="{BB962C8B-B14F-4D97-AF65-F5344CB8AC3E}">
        <p14:creationId xmlns:p14="http://schemas.microsoft.com/office/powerpoint/2010/main" val="29424255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397081" y="3236770"/>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677334" y="1093329"/>
            <a:ext cx="10330717"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&gt; 155 vaccins contre le SARS-CoV-2 sont en développement</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a:t>
            </a:r>
          </a:p>
        </p:txBody>
      </p:sp>
      <p:sp>
        <p:nvSpPr>
          <p:cNvPr id="25" name="ZoneTexte 24">
            <a:extLst>
              <a:ext uri="{FF2B5EF4-FFF2-40B4-BE49-F238E27FC236}">
                <a16:creationId xmlns:a16="http://schemas.microsoft.com/office/drawing/2014/main" id="{9047E030-F5B1-2D42-AAD6-14447848EF63}"/>
              </a:ext>
            </a:extLst>
          </p:cNvPr>
          <p:cNvSpPr txBox="1"/>
          <p:nvPr/>
        </p:nvSpPr>
        <p:spPr>
          <a:xfrm>
            <a:off x="2216923" y="5942831"/>
            <a:ext cx="10330717"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InfoVac</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Suisse Octobre 2020 https://</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www.infovac.ch</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fr</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/les-vaccins/par-maladie/coronavirus-covid-19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Nature </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Krammer</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F </a:t>
            </a:r>
            <a:r>
              <a:rPr kumimoji="0" lang="fr-FR" sz="1200" b="0" i="0" u="none" strike="noStrike" kern="1200" cap="none" spc="0" normalizeH="0" baseline="0" noProof="0" dirty="0">
                <a:ln>
                  <a:noFill/>
                </a:ln>
                <a:solidFill>
                  <a:srgbClr val="90C226"/>
                </a:solidFill>
                <a:effectLst/>
                <a:uLnTx/>
                <a:uFillTx/>
                <a:latin typeface="Trebuchet MS" panose="020B0603020202020204"/>
                <a:ea typeface="+mn-ea"/>
                <a:cs typeface="+mn-cs"/>
              </a:rPr>
              <a:t>https://</a:t>
            </a:r>
            <a:r>
              <a:rPr kumimoji="0" lang="fr-FR" sz="1200" b="0" i="0" u="none" strike="noStrike" kern="1200" cap="none" spc="0" normalizeH="0" baseline="0" noProof="0" dirty="0" err="1">
                <a:ln>
                  <a:noFill/>
                </a:ln>
                <a:solidFill>
                  <a:srgbClr val="90C226"/>
                </a:solidFill>
                <a:effectLst/>
                <a:uLnTx/>
                <a:uFillTx/>
                <a:latin typeface="Trebuchet MS" panose="020B0603020202020204"/>
                <a:ea typeface="+mn-ea"/>
                <a:cs typeface="+mn-cs"/>
              </a:rPr>
              <a:t>doi.org</a:t>
            </a:r>
            <a:r>
              <a:rPr kumimoji="0" lang="fr-FR" sz="1200" b="0" i="0" u="none" strike="noStrike" kern="1200" cap="none" spc="0" normalizeH="0" baseline="0" noProof="0" dirty="0">
                <a:ln>
                  <a:noFill/>
                </a:ln>
                <a:solidFill>
                  <a:srgbClr val="90C226"/>
                </a:solidFill>
                <a:effectLst/>
                <a:uLnTx/>
                <a:uFillTx/>
                <a:latin typeface="Trebuchet MS" panose="020B0603020202020204"/>
                <a:ea typeface="+mn-ea"/>
                <a:cs typeface="+mn-cs"/>
              </a:rPr>
              <a:t>/10.1038/s41586-020-2798-3</a:t>
            </a:r>
            <a:endPar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Lurie</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N NEJM May 2020 </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5"/>
              </a:rPr>
              <a:t>https://www.nejm.org/doi/full/10.1056/NEJMp2005630?query=featured_home</a:t>
            </a:r>
            <a:endPar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Than</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 Le https://</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www.nature.com</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/articles/d41573-020-00151-8?utm_source=</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Nature+Briefing&amp;utm_campaign</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=6bcfacc11e-briefing-dy-20200904&amp;utm_medium=</a:t>
            </a:r>
            <a:r>
              <a:rPr kumimoji="0" lang="fr-FR" sz="1100" b="0" i="1" u="none" strike="noStrike" kern="1200" cap="none" spc="0" normalizeH="0" baseline="0" noProof="0" dirty="0" err="1">
                <a:ln>
                  <a:noFill/>
                </a:ln>
                <a:solidFill>
                  <a:srgbClr val="90C226"/>
                </a:solidFill>
                <a:effectLst/>
                <a:uLnTx/>
                <a:uFillTx/>
                <a:latin typeface="Trebuchet MS" panose="020B0603020202020204"/>
                <a:ea typeface="+mn-ea"/>
                <a:cs typeface="+mn-cs"/>
              </a:rPr>
              <a:t>email&amp;utm_term</a:t>
            </a:r>
            <a:r>
              <a:rPr kumimoji="0" lang="fr-FR" sz="1100" b="0" i="1" u="none" strike="noStrike" kern="1200" cap="none" spc="0" normalizeH="0" baseline="0" noProof="0" dirty="0">
                <a:ln>
                  <a:noFill/>
                </a:ln>
                <a:solidFill>
                  <a:srgbClr val="90C226"/>
                </a:solidFill>
                <a:effectLst/>
                <a:uLnTx/>
                <a:uFillTx/>
                <a:latin typeface="Trebuchet MS" panose="020B0603020202020204"/>
                <a:ea typeface="+mn-ea"/>
                <a:cs typeface="+mn-cs"/>
              </a:rPr>
              <a:t>=0_c9dfd39373-6bcfacc11e-45659754</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5" name="Image 4" descr="Une image contenant horloge&#10;&#10;Description générée automatiquement">
            <a:extLst>
              <a:ext uri="{FF2B5EF4-FFF2-40B4-BE49-F238E27FC236}">
                <a16:creationId xmlns:a16="http://schemas.microsoft.com/office/drawing/2014/main" id="{94D2954B-AEC5-E04C-8935-488F3918A38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52386" y="486722"/>
            <a:ext cx="1406781" cy="1262285"/>
          </a:xfrm>
          <a:prstGeom prst="rect">
            <a:avLst/>
          </a:prstGeom>
        </p:spPr>
      </p:pic>
      <p:pic>
        <p:nvPicPr>
          <p:cNvPr id="9" name="Image 8" descr="Une image contenant boule, tenant, signe&#10;&#10;Description générée automatiquement">
            <a:extLst>
              <a:ext uri="{FF2B5EF4-FFF2-40B4-BE49-F238E27FC236}">
                <a16:creationId xmlns:a16="http://schemas.microsoft.com/office/drawing/2014/main" id="{56EC684E-9676-234A-AC1B-3DF63F83B0B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1"/>
          <a:stretch/>
        </p:blipFill>
        <p:spPr>
          <a:xfrm>
            <a:off x="6247871" y="1740380"/>
            <a:ext cx="4591533" cy="1064711"/>
          </a:xfrm>
          <a:prstGeom prst="rect">
            <a:avLst/>
          </a:prstGeom>
        </p:spPr>
      </p:pic>
      <p:sp>
        <p:nvSpPr>
          <p:cNvPr id="14" name="Rectangle 13">
            <a:extLst>
              <a:ext uri="{FF2B5EF4-FFF2-40B4-BE49-F238E27FC236}">
                <a16:creationId xmlns:a16="http://schemas.microsoft.com/office/drawing/2014/main" id="{1D24D723-E88F-1C4F-BCFA-65E91535D875}"/>
              </a:ext>
            </a:extLst>
          </p:cNvPr>
          <p:cNvSpPr/>
          <p:nvPr/>
        </p:nvSpPr>
        <p:spPr>
          <a:xfrm>
            <a:off x="716522" y="5477861"/>
            <a:ext cx="6141478" cy="646331"/>
          </a:xfrm>
          <a:prstGeom prst="rect">
            <a:avLst/>
          </a:prstGeom>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Ref</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 The New York Times -Coronavirus Vaccine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Tracker</a:t>
            </a: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By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8">
                  <a:extLst>
                    <a:ext uri="{A12FA001-AC4F-418D-AE19-62706E023703}">
                      <ahyp:hlinkClr xmlns:ahyp="http://schemas.microsoft.com/office/drawing/2018/hyperlinkcolor" val="tx"/>
                    </a:ext>
                  </a:extLst>
                </a:hlinkClick>
              </a:rPr>
              <a:t>Jonathan Corum</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9">
                  <a:extLst>
                    <a:ext uri="{A12FA001-AC4F-418D-AE19-62706E023703}">
                      <ahyp:hlinkClr xmlns:ahyp="http://schemas.microsoft.com/office/drawing/2018/hyperlinkcolor" val="tx"/>
                    </a:ext>
                  </a:extLst>
                </a:hlinkClick>
              </a:rPr>
              <a:t>Denise Grady</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10">
                  <a:extLst>
                    <a:ext uri="{A12FA001-AC4F-418D-AE19-62706E023703}">
                      <ahyp:hlinkClr xmlns:ahyp="http://schemas.microsoft.com/office/drawing/2018/hyperlinkcolor" val="tx"/>
                    </a:ext>
                  </a:extLst>
                </a:hlinkClick>
              </a:rPr>
              <a:t>Sui-Lee Wee</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and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11">
                  <a:extLst>
                    <a:ext uri="{A12FA001-AC4F-418D-AE19-62706E023703}">
                      <ahyp:hlinkClr xmlns:ahyp="http://schemas.microsoft.com/office/drawing/2018/hyperlinkcolor" val="tx"/>
                    </a:ext>
                  </a:extLst>
                </a:hlinkClick>
              </a:rPr>
              <a:t>Carl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hlinkClick r:id="rId11">
                  <a:extLst>
                    <a:ext uri="{A12FA001-AC4F-418D-AE19-62706E023703}">
                      <ahyp:hlinkClr xmlns:ahyp="http://schemas.microsoft.com/office/drawing/2018/hyperlinkcolor" val="tx"/>
                    </a:ext>
                  </a:extLst>
                </a:hlinkClick>
              </a:rPr>
              <a:t>Zimmer</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Updated</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July 16, 2020</a:t>
            </a:r>
          </a:p>
        </p:txBody>
      </p:sp>
      <p:pic>
        <p:nvPicPr>
          <p:cNvPr id="4" name="Image 3" descr="Une image contenant capture d’écran&#10;&#10;Description générée automatiquement">
            <a:extLst>
              <a:ext uri="{FF2B5EF4-FFF2-40B4-BE49-F238E27FC236}">
                <a16:creationId xmlns:a16="http://schemas.microsoft.com/office/drawing/2014/main" id="{CF0A83D6-FB92-6F43-8B06-A4777AF17598}"/>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03610" y="1972661"/>
            <a:ext cx="5275614" cy="3362148"/>
          </a:xfrm>
          <a:prstGeom prst="rect">
            <a:avLst/>
          </a:prstGeom>
          <a:ln>
            <a:solidFill>
              <a:schemeClr val="tx1">
                <a:lumMod val="75000"/>
                <a:lumOff val="25000"/>
              </a:schemeClr>
            </a:solidFill>
          </a:ln>
        </p:spPr>
      </p:pic>
      <p:cxnSp>
        <p:nvCxnSpPr>
          <p:cNvPr id="15" name="Connecteur droit avec flèche 14">
            <a:extLst>
              <a:ext uri="{FF2B5EF4-FFF2-40B4-BE49-F238E27FC236}">
                <a16:creationId xmlns:a16="http://schemas.microsoft.com/office/drawing/2014/main" id="{18A3821B-4ACB-C242-8227-AFE4969067D9}"/>
              </a:ext>
            </a:extLst>
          </p:cNvPr>
          <p:cNvCxnSpPr/>
          <p:nvPr/>
        </p:nvCxnSpPr>
        <p:spPr>
          <a:xfrm>
            <a:off x="10258097" y="2833077"/>
            <a:ext cx="430924" cy="488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C33FD700-86B6-2C41-9072-7E2A680B9CBD}"/>
              </a:ext>
            </a:extLst>
          </p:cNvPr>
          <p:cNvSpPr txBox="1"/>
          <p:nvPr/>
        </p:nvSpPr>
        <p:spPr>
          <a:xfrm>
            <a:off x="11088414" y="2196662"/>
            <a:ext cx="87703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15 Aout</a:t>
            </a:r>
          </a:p>
        </p:txBody>
      </p:sp>
      <p:pic>
        <p:nvPicPr>
          <p:cNvPr id="26" name="Image 25" descr="Une image contenant boule, tenant, signe&#10;&#10;Description générée automatiquement">
            <a:extLst>
              <a:ext uri="{FF2B5EF4-FFF2-40B4-BE49-F238E27FC236}">
                <a16:creationId xmlns:a16="http://schemas.microsoft.com/office/drawing/2014/main" id="{D07B5955-1E1B-604A-A2AE-52881417D35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1"/>
          <a:stretch/>
        </p:blipFill>
        <p:spPr>
          <a:xfrm>
            <a:off x="6262513" y="3080526"/>
            <a:ext cx="4591533" cy="1064711"/>
          </a:xfrm>
          <a:prstGeom prst="rect">
            <a:avLst/>
          </a:prstGeom>
        </p:spPr>
      </p:pic>
      <p:sp>
        <p:nvSpPr>
          <p:cNvPr id="24" name="Rectangle 23">
            <a:extLst>
              <a:ext uri="{FF2B5EF4-FFF2-40B4-BE49-F238E27FC236}">
                <a16:creationId xmlns:a16="http://schemas.microsoft.com/office/drawing/2014/main" id="{0B8533A8-7445-9441-8C84-D1FAA89550F5}"/>
              </a:ext>
            </a:extLst>
          </p:cNvPr>
          <p:cNvSpPr/>
          <p:nvPr/>
        </p:nvSpPr>
        <p:spPr>
          <a:xfrm>
            <a:off x="6509083" y="3349221"/>
            <a:ext cx="1058779" cy="707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7" name="Rectangle 26">
            <a:extLst>
              <a:ext uri="{FF2B5EF4-FFF2-40B4-BE49-F238E27FC236}">
                <a16:creationId xmlns:a16="http://schemas.microsoft.com/office/drawing/2014/main" id="{9D3BC9BA-3D7B-A242-80AE-9D2EDC941929}"/>
              </a:ext>
            </a:extLst>
          </p:cNvPr>
          <p:cNvSpPr/>
          <p:nvPr/>
        </p:nvSpPr>
        <p:spPr>
          <a:xfrm>
            <a:off x="7586870" y="3352240"/>
            <a:ext cx="2027855" cy="70755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8" name="Rectangle 27">
            <a:extLst>
              <a:ext uri="{FF2B5EF4-FFF2-40B4-BE49-F238E27FC236}">
                <a16:creationId xmlns:a16="http://schemas.microsoft.com/office/drawing/2014/main" id="{E9EE92DB-675C-2447-99E1-F29083EFF04B}"/>
              </a:ext>
            </a:extLst>
          </p:cNvPr>
          <p:cNvSpPr/>
          <p:nvPr/>
        </p:nvSpPr>
        <p:spPr>
          <a:xfrm>
            <a:off x="9633733" y="3347525"/>
            <a:ext cx="1205671" cy="7075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9" name="ZoneTexte 28">
            <a:extLst>
              <a:ext uri="{FF2B5EF4-FFF2-40B4-BE49-F238E27FC236}">
                <a16:creationId xmlns:a16="http://schemas.microsoft.com/office/drawing/2014/main" id="{7BB7045C-0CD5-2749-A3DC-A5B55D9BA00F}"/>
              </a:ext>
            </a:extLst>
          </p:cNvPr>
          <p:cNvSpPr txBox="1"/>
          <p:nvPr/>
        </p:nvSpPr>
        <p:spPr>
          <a:xfrm>
            <a:off x="6602806" y="3521930"/>
            <a:ext cx="382829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rgbClr val="FF0000"/>
                </a:solidFill>
                <a:effectLst/>
                <a:uLnTx/>
                <a:uFillTx/>
                <a:latin typeface="Trebuchet MS" panose="020B0603020202020204"/>
                <a:ea typeface="+mn-ea"/>
                <a:cs typeface="+mn-cs"/>
              </a:rPr>
              <a:t>321              32             10</a:t>
            </a:r>
          </a:p>
        </p:txBody>
      </p:sp>
      <p:sp>
        <p:nvSpPr>
          <p:cNvPr id="30" name="ZoneTexte 29">
            <a:extLst>
              <a:ext uri="{FF2B5EF4-FFF2-40B4-BE49-F238E27FC236}">
                <a16:creationId xmlns:a16="http://schemas.microsoft.com/office/drawing/2014/main" id="{33FA7B91-124F-4F47-8DF0-92A7B20D33FE}"/>
              </a:ext>
            </a:extLst>
          </p:cNvPr>
          <p:cNvSpPr txBox="1"/>
          <p:nvPr/>
        </p:nvSpPr>
        <p:spPr>
          <a:xfrm>
            <a:off x="10864022" y="3548059"/>
            <a:ext cx="135005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2 Septembre</a:t>
            </a:r>
          </a:p>
        </p:txBody>
      </p:sp>
      <p:cxnSp>
        <p:nvCxnSpPr>
          <p:cNvPr id="32" name="Connecteur droit avec flèche 31">
            <a:extLst>
              <a:ext uri="{FF2B5EF4-FFF2-40B4-BE49-F238E27FC236}">
                <a16:creationId xmlns:a16="http://schemas.microsoft.com/office/drawing/2014/main" id="{E56D929F-33C0-7E4B-BB24-B6267BBAB719}"/>
              </a:ext>
            </a:extLst>
          </p:cNvPr>
          <p:cNvCxnSpPr/>
          <p:nvPr/>
        </p:nvCxnSpPr>
        <p:spPr>
          <a:xfrm>
            <a:off x="11412483" y="2750979"/>
            <a:ext cx="0" cy="797080"/>
          </a:xfrm>
          <a:prstGeom prst="straightConnector1">
            <a:avLst/>
          </a:prstGeom>
          <a:ln w="66675">
            <a:tailEnd type="triangle"/>
          </a:ln>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EEA77FD5-7E55-9545-B502-890CE9C86A98}"/>
              </a:ext>
            </a:extLst>
          </p:cNvPr>
          <p:cNvSpPr txBox="1"/>
          <p:nvPr/>
        </p:nvSpPr>
        <p:spPr>
          <a:xfrm>
            <a:off x="9198651" y="4922630"/>
            <a:ext cx="2209259" cy="1323439"/>
          </a:xfrm>
          <a:prstGeom prst="rect">
            <a:avLst/>
          </a:prstGeom>
          <a:solidFill>
            <a:schemeClr val="accent1"/>
          </a:solidFill>
          <a:ln>
            <a:solidFill>
              <a:schemeClr val="accent2"/>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280.000 sujets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32 pays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À notre connaissance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peu de sujet âgé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pas d’enfant</a:t>
            </a: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cxnSp>
        <p:nvCxnSpPr>
          <p:cNvPr id="34" name="Connecteur droit avec flèche 33">
            <a:extLst>
              <a:ext uri="{FF2B5EF4-FFF2-40B4-BE49-F238E27FC236}">
                <a16:creationId xmlns:a16="http://schemas.microsoft.com/office/drawing/2014/main" id="{F7527B23-2C2F-0A48-B55E-C86C2165BE7A}"/>
              </a:ext>
            </a:extLst>
          </p:cNvPr>
          <p:cNvCxnSpPr/>
          <p:nvPr/>
        </p:nvCxnSpPr>
        <p:spPr>
          <a:xfrm>
            <a:off x="10272664" y="4118568"/>
            <a:ext cx="0" cy="797080"/>
          </a:xfrm>
          <a:prstGeom prst="straightConnector1">
            <a:avLst/>
          </a:prstGeom>
          <a:ln w="66675">
            <a:tailEnd type="triangle"/>
          </a:ln>
        </p:spPr>
        <p:style>
          <a:lnRef idx="1">
            <a:schemeClr val="accent1"/>
          </a:lnRef>
          <a:fillRef idx="0">
            <a:schemeClr val="accent1"/>
          </a:fillRef>
          <a:effectRef idx="0">
            <a:schemeClr val="accent1"/>
          </a:effectRef>
          <a:fontRef idx="minor">
            <a:schemeClr val="tx1"/>
          </a:fontRef>
        </p:style>
      </p:cxnSp>
      <p:pic>
        <p:nvPicPr>
          <p:cNvPr id="35" name="Image 34" descr="Une image contenant dessin, signe, parapluie&#10;&#10;Description générée automatiquement">
            <a:extLst>
              <a:ext uri="{FF2B5EF4-FFF2-40B4-BE49-F238E27FC236}">
                <a16:creationId xmlns:a16="http://schemas.microsoft.com/office/drawing/2014/main" id="{FC6E6F79-4CB0-594C-B498-8F33E929B11B}"/>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37" name="ZoneTexte 36">
            <a:extLst>
              <a:ext uri="{FF2B5EF4-FFF2-40B4-BE49-F238E27FC236}">
                <a16:creationId xmlns:a16="http://schemas.microsoft.com/office/drawing/2014/main" id="{B203BC2F-BFEC-514F-8688-DD131A7A3EB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5156006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3" name="Image 2" descr="Une image contenant texte&#10;&#10;Description générée automatiquement">
            <a:extLst>
              <a:ext uri="{FF2B5EF4-FFF2-40B4-BE49-F238E27FC236}">
                <a16:creationId xmlns:a16="http://schemas.microsoft.com/office/drawing/2014/main" id="{EFD9F04C-3EAB-184F-8549-E1737936ACA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84972" y="464792"/>
            <a:ext cx="9919364" cy="5928415"/>
          </a:xfrm>
          <a:prstGeom prst="rect">
            <a:avLst/>
          </a:prstGeom>
        </p:spPr>
      </p:pic>
    </p:spTree>
    <p:extLst>
      <p:ext uri="{BB962C8B-B14F-4D97-AF65-F5344CB8AC3E}">
        <p14:creationId xmlns:p14="http://schemas.microsoft.com/office/powerpoint/2010/main" val="6992280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469856" y="1832877"/>
            <a:ext cx="11435838" cy="4342271"/>
          </a:xfrm>
          <a:prstGeom prst="rect">
            <a:avLst/>
          </a:prstGeom>
          <a:ln>
            <a:noFill/>
          </a:ln>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Même si </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temps nécessaire au développement habituel d’un vaccin est réduit</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essais cliniques de phase 3 ont commencé (10)</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Même si des premiers résultats </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d’efficacité cliniques </a:t>
            </a: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seront probablement </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disponibles dès les prochaines semaines </a:t>
            </a: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sur quelques milliers de malades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Il faudra certainement encore de nombreux mois </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(fin 2020-début 2021) avant de démontrer</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niveaux d’efficacité d’un ou plusieurs vaccins</a:t>
            </a:r>
          </a:p>
          <a:p>
            <a:pPr marL="1143000" marR="0" lvl="2"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Contre la maladie (forme graves </a:t>
            </a:r>
            <a:r>
              <a:rPr kumimoji="0" lang="fr-FR" sz="22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pauci symptomatiques)</a:t>
            </a: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1143000" marR="0" lvl="2"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Contre le portage viral</a:t>
            </a:r>
          </a:p>
          <a:p>
            <a:pPr marL="1143000" marR="0" lvl="2"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2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Contre la transmission</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Leurs tolérances ( surveillance nécessaire plusieurs mois+++)</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8596668" cy="71315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a:t>
            </a:r>
          </a:p>
        </p:txBody>
      </p:sp>
      <p:sp>
        <p:nvSpPr>
          <p:cNvPr id="25" name="ZoneTexte 24">
            <a:extLst>
              <a:ext uri="{FF2B5EF4-FFF2-40B4-BE49-F238E27FC236}">
                <a16:creationId xmlns:a16="http://schemas.microsoft.com/office/drawing/2014/main" id="{9047E030-F5B1-2D42-AAD6-14447848EF63}"/>
              </a:ext>
            </a:extLst>
          </p:cNvPr>
          <p:cNvSpPr txBox="1"/>
          <p:nvPr/>
        </p:nvSpPr>
        <p:spPr>
          <a:xfrm>
            <a:off x="1927343" y="6366216"/>
            <a:ext cx="8772786"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Suisse Mai 2020 &amp; Nature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Lurie</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N NEJM May 2020 </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hlinkClick r:id="rId4"/>
              </a:rPr>
              <a:t>https://www.nejm.org/doi/full/10.1056/NEJMp2005630?query=featured_home</a:t>
            </a: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24" name="Image 23" descr="Une image contenant dessin, signe, parapluie&#10;&#10;Description générée automatiquement">
            <a:extLst>
              <a:ext uri="{FF2B5EF4-FFF2-40B4-BE49-F238E27FC236}">
                <a16:creationId xmlns:a16="http://schemas.microsoft.com/office/drawing/2014/main" id="{39E76C50-2CA3-B347-9561-D8D0EB5F8B8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 name="Rectangle 1">
            <a:extLst>
              <a:ext uri="{FF2B5EF4-FFF2-40B4-BE49-F238E27FC236}">
                <a16:creationId xmlns:a16="http://schemas.microsoft.com/office/drawing/2014/main" id="{0A3B0940-803C-524B-98D6-82AE0FFB2AF7}"/>
              </a:ext>
            </a:extLst>
          </p:cNvPr>
          <p:cNvSpPr/>
          <p:nvPr/>
        </p:nvSpPr>
        <p:spPr>
          <a:xfrm>
            <a:off x="9065820" y="4445394"/>
            <a:ext cx="2736638" cy="126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Permettant une évaluation réelle du rapport  bénéfice/risque</a:t>
            </a:r>
          </a:p>
        </p:txBody>
      </p:sp>
      <p:sp>
        <p:nvSpPr>
          <p:cNvPr id="27" name="ZoneTexte 26">
            <a:extLst>
              <a:ext uri="{FF2B5EF4-FFF2-40B4-BE49-F238E27FC236}">
                <a16:creationId xmlns:a16="http://schemas.microsoft.com/office/drawing/2014/main" id="{99DDD490-C07B-2A4A-BCA7-98F95A3507DC}"/>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26" name="Image 25">
            <a:extLst>
              <a:ext uri="{FF2B5EF4-FFF2-40B4-BE49-F238E27FC236}">
                <a16:creationId xmlns:a16="http://schemas.microsoft.com/office/drawing/2014/main" id="{8FB4F741-697D-1E41-8456-760E89B63D7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547984" y="551575"/>
            <a:ext cx="2426354" cy="2572300"/>
          </a:xfrm>
          <a:prstGeom prst="rect">
            <a:avLst/>
          </a:prstGeom>
          <a:ln>
            <a:solidFill>
              <a:schemeClr val="tx1">
                <a:lumMod val="75000"/>
                <a:lumOff val="25000"/>
              </a:schemeClr>
            </a:solidFill>
          </a:ln>
        </p:spPr>
      </p:pic>
    </p:spTree>
    <p:extLst>
      <p:ext uri="{BB962C8B-B14F-4D97-AF65-F5344CB8AC3E}">
        <p14:creationId xmlns:p14="http://schemas.microsoft.com/office/powerpoint/2010/main" val="27818603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endParaRP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53295" y="1863084"/>
            <a:ext cx="11115375"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marR="0" lvl="8"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1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Même si la fabrication des vaccins débute avant les résultats des études cliniques,</a:t>
            </a:r>
          </a:p>
          <a:p>
            <a:pPr marL="0" marR="0" lvl="0" indent="0" algn="l" defTabSz="457200" rtl="0" eaLnBrk="1" fontAlgn="auto" latinLnBrk="0" hangingPunct="1">
              <a:lnSpc>
                <a:spcPct val="100000"/>
              </a:lnSpc>
              <a:spcBef>
                <a:spcPts val="400"/>
              </a:spcBef>
              <a:spcAft>
                <a:spcPts val="600"/>
              </a:spcAft>
              <a:buClr>
                <a:srgbClr val="90C226"/>
              </a:buClr>
              <a:buSzPct val="80000"/>
              <a:buFont typeface="Wingdings 3" charset="2"/>
              <a:buNone/>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 délai plus important sera nécessaire pour</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Qu’ils soient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disponibles</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en quantité suffisante  pour être administrés</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à la population générale</a:t>
            </a: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ou aux patients adultes à haut risque de c</a:t>
            </a:r>
            <a:r>
              <a:rPr kumimoji="0" lang="fr-FR" sz="2000" b="0" i="0" u="none" strike="noStrike" kern="1200" cap="none" spc="0" normalizeH="0" baseline="0" noProof="0" dirty="0" err="1">
                <a:ln>
                  <a:noFill/>
                </a:ln>
                <a:solidFill>
                  <a:prstClr val="black">
                    <a:lumMod val="75000"/>
                    <a:lumOff val="25000"/>
                  </a:prstClr>
                </a:solidFill>
                <a:effectLst/>
                <a:uLnTx/>
                <a:uFillTx/>
                <a:latin typeface="Trebuchet MS" panose="020B0603020202020204"/>
                <a:ea typeface="+mn-ea"/>
                <a:cs typeface="+mn-cs"/>
              </a:rPr>
              <a:t>omplications</a:t>
            </a:r>
            <a:endPar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742950" marR="0" lvl="1"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ou aux sujets à risque plus important d’exposition </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(personnel soignant mais pas que…)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Que des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campagnes de vaccination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massive soient organisées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Que l’on puisse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convaincre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population d’être vaccinée</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8596668" cy="71315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a:t>
            </a:r>
          </a:p>
        </p:txBody>
      </p:sp>
      <p:sp>
        <p:nvSpPr>
          <p:cNvPr id="25" name="ZoneTexte 24">
            <a:extLst>
              <a:ext uri="{FF2B5EF4-FFF2-40B4-BE49-F238E27FC236}">
                <a16:creationId xmlns:a16="http://schemas.microsoft.com/office/drawing/2014/main" id="{9047E030-F5B1-2D42-AAD6-14447848EF63}"/>
              </a:ext>
            </a:extLst>
          </p:cNvPr>
          <p:cNvSpPr txBox="1"/>
          <p:nvPr/>
        </p:nvSpPr>
        <p:spPr>
          <a:xfrm>
            <a:off x="1927343" y="6366216"/>
            <a:ext cx="8772786" cy="7386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Vol 580 | 30 April 2020 | 577Références :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InfoVac</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Suisse Mai 2020 &amp; Nature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Lurie</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N NEJM May 2020 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/full/10.1056/NEJMp2005630?query=</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featured_home</a:t>
            </a: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24" name="Image 23" descr="Une image contenant dessin, signe, parapluie&#10;&#10;Description générée automatiquement">
            <a:extLst>
              <a:ext uri="{FF2B5EF4-FFF2-40B4-BE49-F238E27FC236}">
                <a16:creationId xmlns:a16="http://schemas.microsoft.com/office/drawing/2014/main" id="{39E76C50-2CA3-B347-9561-D8D0EB5F8B8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27" name="Image 26" descr="Une image contenant champignon, herbe&#10;&#10;Description générée automatiquement">
            <a:extLst>
              <a:ext uri="{FF2B5EF4-FFF2-40B4-BE49-F238E27FC236}">
                <a16:creationId xmlns:a16="http://schemas.microsoft.com/office/drawing/2014/main" id="{94E0BEA1-8A8D-5343-83FC-2ABA6BB5EC9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63980" y="539201"/>
            <a:ext cx="2504690" cy="1320801"/>
          </a:xfrm>
          <a:prstGeom prst="rect">
            <a:avLst/>
          </a:prstGeom>
        </p:spPr>
      </p:pic>
      <p:sp>
        <p:nvSpPr>
          <p:cNvPr id="28" name="ZoneTexte 27">
            <a:extLst>
              <a:ext uri="{FF2B5EF4-FFF2-40B4-BE49-F238E27FC236}">
                <a16:creationId xmlns:a16="http://schemas.microsoft.com/office/drawing/2014/main" id="{02108AE9-3F22-F44D-9402-A3D866A3C7E6}"/>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412700131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 name="Image 2" descr="Une image contenant capture d’écran&#10;&#10;Description générée automatiquement">
            <a:extLst>
              <a:ext uri="{FF2B5EF4-FFF2-40B4-BE49-F238E27FC236}">
                <a16:creationId xmlns:a16="http://schemas.microsoft.com/office/drawing/2014/main" id="{1FBD0CEB-093C-DD4E-9FDC-4256A0FC5A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3420" y="2595349"/>
            <a:ext cx="6719220" cy="3288024"/>
          </a:xfrm>
          <a:prstGeom prst="rect">
            <a:avLst/>
          </a:prstGeom>
          <a:ln>
            <a:solidFill>
              <a:schemeClr val="tx1">
                <a:lumMod val="75000"/>
                <a:lumOff val="25000"/>
              </a:schemeClr>
            </a:solidFill>
          </a:ln>
        </p:spPr>
      </p:pic>
      <p:pic>
        <p:nvPicPr>
          <p:cNvPr id="6" name="Image 5">
            <a:extLst>
              <a:ext uri="{FF2B5EF4-FFF2-40B4-BE49-F238E27FC236}">
                <a16:creationId xmlns:a16="http://schemas.microsoft.com/office/drawing/2014/main" id="{373EE7F6-4FA8-CE4A-B9BB-39EB5517EA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20734" y="211872"/>
            <a:ext cx="4944592" cy="2169965"/>
          </a:xfrm>
          <a:prstGeom prst="rect">
            <a:avLst/>
          </a:prstGeom>
          <a:ln>
            <a:solidFill>
              <a:schemeClr val="tx1">
                <a:lumMod val="65000"/>
                <a:lumOff val="35000"/>
              </a:schemeClr>
            </a:solidFill>
          </a:ln>
        </p:spPr>
      </p:pic>
      <p:sp>
        <p:nvSpPr>
          <p:cNvPr id="23" name="ZoneTexte 22">
            <a:extLst>
              <a:ext uri="{FF2B5EF4-FFF2-40B4-BE49-F238E27FC236}">
                <a16:creationId xmlns:a16="http://schemas.microsoft.com/office/drawing/2014/main" id="{82836988-8F96-2C41-9BD4-522C1DB8B89C}"/>
              </a:ext>
            </a:extLst>
          </p:cNvPr>
          <p:cNvSpPr txBox="1"/>
          <p:nvPr/>
        </p:nvSpPr>
        <p:spPr>
          <a:xfrm>
            <a:off x="7717418" y="3063858"/>
            <a:ext cx="4209804" cy="1815882"/>
          </a:xfrm>
          <a:prstGeom prst="rect">
            <a:avLst/>
          </a:prstGeom>
          <a:solidFill>
            <a:schemeClr val="accent1"/>
          </a:solidFill>
          <a:ln>
            <a:solidFill>
              <a:schemeClr val="accent2"/>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Recombinant, nanoparticule, adjuvé (Matrix-M1)</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Phase 1-2 : 150 sujets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Bénéfice immunologique de l’adjuvant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Réponse TH1</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Taux </a:t>
            </a:r>
            <a:r>
              <a:rPr kumimoji="0" lang="fr-FR" sz="1600" b="0" i="0" u="none" strike="noStrike" kern="1200" cap="none" spc="0" normalizeH="0" baseline="0" noProof="0" dirty="0" err="1">
                <a:ln>
                  <a:noFill/>
                </a:ln>
                <a:solidFill>
                  <a:prstClr val="white"/>
                </a:solidFill>
                <a:effectLst/>
                <a:uLnTx/>
                <a:uFillTx/>
                <a:latin typeface="Trebuchet MS" panose="020B0603020202020204"/>
                <a:ea typeface="+mn-ea"/>
                <a:cs typeface="+mn-cs"/>
              </a:rPr>
              <a:t>d’Ac</a:t>
            </a: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&gt; maladie naturelle</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Tolérance habituelle</a:t>
            </a:r>
          </a:p>
        </p:txBody>
      </p:sp>
      <p:pic>
        <p:nvPicPr>
          <p:cNvPr id="24" name="Image 23" descr="Une image contenant dessin, signe, parapluie&#10;&#10;Description générée automatiquement">
            <a:extLst>
              <a:ext uri="{FF2B5EF4-FFF2-40B4-BE49-F238E27FC236}">
                <a16:creationId xmlns:a16="http://schemas.microsoft.com/office/drawing/2014/main" id="{E2399632-E7CD-B045-9587-BE17BDEEB1F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26" name="Image 25">
            <a:extLst>
              <a:ext uri="{FF2B5EF4-FFF2-40B4-BE49-F238E27FC236}">
                <a16:creationId xmlns:a16="http://schemas.microsoft.com/office/drawing/2014/main" id="{2F4D9D6D-3974-4D4E-AA08-E5B59D1D9E1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206286" y="615450"/>
            <a:ext cx="761347" cy="1362811"/>
          </a:xfrm>
          <a:prstGeom prst="rect">
            <a:avLst/>
          </a:prstGeom>
        </p:spPr>
      </p:pic>
      <p:sp>
        <p:nvSpPr>
          <p:cNvPr id="13" name="ZoneTexte 12">
            <a:extLst>
              <a:ext uri="{FF2B5EF4-FFF2-40B4-BE49-F238E27FC236}">
                <a16:creationId xmlns:a16="http://schemas.microsoft.com/office/drawing/2014/main" id="{2138DAC1-9048-2B40-A1C3-508159A597D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48556766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4" name="Image 3">
            <a:extLst>
              <a:ext uri="{FF2B5EF4-FFF2-40B4-BE49-F238E27FC236}">
                <a16:creationId xmlns:a16="http://schemas.microsoft.com/office/drawing/2014/main" id="{751860E1-634E-D444-84A4-8AAB121EB9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44525" y="475452"/>
            <a:ext cx="5756256" cy="1759826"/>
          </a:xfrm>
          <a:prstGeom prst="rect">
            <a:avLst/>
          </a:prstGeom>
          <a:ln>
            <a:solidFill>
              <a:schemeClr val="tx1">
                <a:lumMod val="65000"/>
                <a:lumOff val="35000"/>
              </a:schemeClr>
            </a:solidFill>
          </a:ln>
        </p:spPr>
      </p:pic>
      <p:pic>
        <p:nvPicPr>
          <p:cNvPr id="7" name="Image 6">
            <a:extLst>
              <a:ext uri="{FF2B5EF4-FFF2-40B4-BE49-F238E27FC236}">
                <a16:creationId xmlns:a16="http://schemas.microsoft.com/office/drawing/2014/main" id="{C8F08B07-8B3C-0349-ABDA-BDD8A31E38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5" y="5604192"/>
            <a:ext cx="8116808" cy="677508"/>
          </a:xfrm>
          <a:prstGeom prst="rect">
            <a:avLst/>
          </a:prstGeom>
        </p:spPr>
      </p:pic>
      <p:pic>
        <p:nvPicPr>
          <p:cNvPr id="14" name="Image 13" descr="Une image contenant texte, carte&#10;&#10;Description générée automatiquement">
            <a:extLst>
              <a:ext uri="{FF2B5EF4-FFF2-40B4-BE49-F238E27FC236}">
                <a16:creationId xmlns:a16="http://schemas.microsoft.com/office/drawing/2014/main" id="{B68EB6E4-4C42-D947-B996-070F3604B0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4549" y="2102000"/>
            <a:ext cx="4563164" cy="3282798"/>
          </a:xfrm>
          <a:prstGeom prst="rect">
            <a:avLst/>
          </a:prstGeom>
          <a:ln>
            <a:solidFill>
              <a:schemeClr val="tx1"/>
            </a:solidFill>
          </a:ln>
        </p:spPr>
      </p:pic>
      <p:sp>
        <p:nvSpPr>
          <p:cNvPr id="15" name="ZoneTexte 14">
            <a:extLst>
              <a:ext uri="{FF2B5EF4-FFF2-40B4-BE49-F238E27FC236}">
                <a16:creationId xmlns:a16="http://schemas.microsoft.com/office/drawing/2014/main" id="{83071A58-72B0-4443-8E92-32AE47DC713F}"/>
              </a:ext>
            </a:extLst>
          </p:cNvPr>
          <p:cNvSpPr txBox="1"/>
          <p:nvPr/>
        </p:nvSpPr>
        <p:spPr>
          <a:xfrm>
            <a:off x="2120805" y="6517706"/>
            <a:ext cx="667204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doi.org</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/10.1016/S0140-6736(20)31866-3  </a:t>
            </a:r>
          </a:p>
        </p:txBody>
      </p:sp>
      <p:sp>
        <p:nvSpPr>
          <p:cNvPr id="24" name="ZoneTexte 23">
            <a:extLst>
              <a:ext uri="{FF2B5EF4-FFF2-40B4-BE49-F238E27FC236}">
                <a16:creationId xmlns:a16="http://schemas.microsoft.com/office/drawing/2014/main" id="{08D2FC17-529E-DC47-8C0D-E34E623B2E68}"/>
              </a:ext>
            </a:extLst>
          </p:cNvPr>
          <p:cNvSpPr txBox="1"/>
          <p:nvPr/>
        </p:nvSpPr>
        <p:spPr>
          <a:xfrm>
            <a:off x="1012018" y="238577"/>
            <a:ext cx="4834602"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Et le vaccin Russe ? </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25" name="Image 24" descr="Une image contenant dessin, signe, parapluie&#10;&#10;Description générée automatiquement">
            <a:extLst>
              <a:ext uri="{FF2B5EF4-FFF2-40B4-BE49-F238E27FC236}">
                <a16:creationId xmlns:a16="http://schemas.microsoft.com/office/drawing/2014/main" id="{D359EA56-08A4-4642-9625-7A5D2A8FFA1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27" name="Image 26">
            <a:extLst>
              <a:ext uri="{FF2B5EF4-FFF2-40B4-BE49-F238E27FC236}">
                <a16:creationId xmlns:a16="http://schemas.microsoft.com/office/drawing/2014/main" id="{8D1D2D07-8F52-4D45-95B2-8C66A0336AD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34475" y="1174548"/>
            <a:ext cx="761347" cy="1362811"/>
          </a:xfrm>
          <a:prstGeom prst="rect">
            <a:avLst/>
          </a:prstGeom>
        </p:spPr>
      </p:pic>
      <p:sp>
        <p:nvSpPr>
          <p:cNvPr id="23" name="ZoneTexte 22">
            <a:extLst>
              <a:ext uri="{FF2B5EF4-FFF2-40B4-BE49-F238E27FC236}">
                <a16:creationId xmlns:a16="http://schemas.microsoft.com/office/drawing/2014/main" id="{82836988-8F96-2C41-9BD4-522C1DB8B89C}"/>
              </a:ext>
            </a:extLst>
          </p:cNvPr>
          <p:cNvSpPr txBox="1"/>
          <p:nvPr/>
        </p:nvSpPr>
        <p:spPr>
          <a:xfrm>
            <a:off x="5669183" y="2551235"/>
            <a:ext cx="6247325" cy="2554545"/>
          </a:xfrm>
          <a:prstGeom prst="rect">
            <a:avLst/>
          </a:prstGeom>
          <a:solidFill>
            <a:schemeClr val="accent1"/>
          </a:solidFill>
          <a:ln>
            <a:solidFill>
              <a:schemeClr val="accent2"/>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2 composants : 2 vecteurs viraux avec 2 protéines « </a:t>
            </a:r>
            <a:r>
              <a:rPr kumimoji="0" lang="fr-FR" sz="1600" b="0" i="0" u="none" strike="noStrike" kern="1200" cap="none" spc="0" normalizeH="0" baseline="0" noProof="0" dirty="0" err="1">
                <a:ln>
                  <a:noFill/>
                </a:ln>
                <a:solidFill>
                  <a:prstClr val="white"/>
                </a:solidFill>
                <a:effectLst/>
                <a:uLnTx/>
                <a:uFillTx/>
                <a:latin typeface="Trebuchet MS" panose="020B0603020202020204"/>
                <a:ea typeface="+mn-ea"/>
                <a:cs typeface="+mn-cs"/>
              </a:rPr>
              <a:t>spike</a:t>
            </a: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Phase 1 : 76 sujets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Pas de groupe « contrôle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Réponse immunologique « similaire à celle des sujets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Réponse TH1</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Taux </a:t>
            </a:r>
            <a:r>
              <a:rPr kumimoji="0" lang="fr-FR" sz="1600" b="0" i="0" u="none" strike="noStrike" kern="1200" cap="none" spc="0" normalizeH="0" baseline="0" noProof="0" dirty="0" err="1">
                <a:ln>
                  <a:noFill/>
                </a:ln>
                <a:solidFill>
                  <a:prstClr val="white"/>
                </a:solidFill>
                <a:effectLst/>
                <a:uLnTx/>
                <a:uFillTx/>
                <a:latin typeface="Trebuchet MS" panose="020B0603020202020204"/>
                <a:ea typeface="+mn-ea"/>
                <a:cs typeface="+mn-cs"/>
              </a:rPr>
              <a:t>d’Ac</a:t>
            </a: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 neutralisants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Similaire à la maladie naturelle</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Tolérance à court terme habituelle</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Aucun vaccin russe, chinois ou indien n’a jamais été enregistré en Europe ou aux USA : Standard de qualité et de contrôle ?</a:t>
            </a:r>
          </a:p>
        </p:txBody>
      </p:sp>
      <p:sp>
        <p:nvSpPr>
          <p:cNvPr id="16" name="ZoneTexte 15">
            <a:extLst>
              <a:ext uri="{FF2B5EF4-FFF2-40B4-BE49-F238E27FC236}">
                <a16:creationId xmlns:a16="http://schemas.microsoft.com/office/drawing/2014/main" id="{F2082B71-0908-1E4C-ADA1-C41D7156E2A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432571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88782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dirty="0"/>
              <a:t>Pourquoi y-a-t-il eu un nombre de morts aussi important dans le nord de l'Italie, mais pas dans le reste du pays ? </a:t>
            </a:r>
          </a:p>
          <a:p>
            <a:r>
              <a:rPr lang="fr-FR" sz="1900" dirty="0"/>
              <a:t>Pourquoi en avril, dans une ville en Équateur, beaucoup de malades sont-ils morts rapidement et les corps abandonnés sur les trottoirs ? </a:t>
            </a:r>
          </a:p>
          <a:p>
            <a:r>
              <a:rPr lang="fr-FR" sz="1900" dirty="0"/>
              <a:t>Pourquoi, au printemps 2020, si peu de villes représentaient-elles une part importante des décès dans le monde, alors que beaucoup d’autres, de caractéristiques similaires, ont été  peu touchées ? </a:t>
            </a:r>
          </a:p>
          <a:p>
            <a:r>
              <a:rPr lang="fr-FR" sz="1900" dirty="0"/>
              <a:t>Qu’avons-nous appris de la Suède, considérée comme : </a:t>
            </a:r>
          </a:p>
          <a:p>
            <a:pPr lvl="1"/>
            <a:r>
              <a:rPr lang="fr-FR" sz="1700" dirty="0"/>
              <a:t>un succès en raison de son faible nombre de cas durant l’été, et maintenant en automne tandis que le reste de l'Europe connaît une seconde vague ?</a:t>
            </a:r>
          </a:p>
          <a:p>
            <a:pPr lvl="1"/>
            <a:r>
              <a:rPr lang="fr-FR" sz="1700" dirty="0"/>
              <a:t>un échec en raison de taux de mortalité excessifs antérieurement dans la pandémie</a:t>
            </a:r>
            <a:endParaRPr lang="fr-FR" dirty="0"/>
          </a:p>
          <a:p>
            <a:pPr marL="457200" lvl="1" indent="0">
              <a:buNone/>
            </a:pPr>
            <a:endParaRPr lang="fr-FR" sz="1700" dirty="0"/>
          </a:p>
          <a:p>
            <a:pPr marL="457200" lvl="1" indent="0">
              <a:buNone/>
            </a:pPr>
            <a:endParaRPr lang="fr-FR" sz="1700" b="1" dirty="0"/>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5C0A178A-1232-8C4A-8069-EFDD7573DC28}"/>
              </a:ext>
            </a:extLst>
          </p:cNvPr>
          <p:cNvSpPr txBox="1"/>
          <p:nvPr/>
        </p:nvSpPr>
        <p:spPr>
          <a:xfrm>
            <a:off x="1148111" y="578944"/>
            <a:ext cx="9844567" cy="769441"/>
          </a:xfrm>
          <a:prstGeom prst="rect">
            <a:avLst/>
          </a:prstGeom>
          <a:noFill/>
        </p:spPr>
        <p:txBody>
          <a:bodyPr wrap="square" rtlCol="0">
            <a:spAutoFit/>
          </a:bodyPr>
          <a:lstStyle/>
          <a:p>
            <a:r>
              <a:rPr lang="fr-FR" sz="2200" dirty="0">
                <a:solidFill>
                  <a:schemeClr val="accent1"/>
                </a:solidFill>
              </a:rPr>
              <a:t>Après des mois de recherches dans le monde entier, de nombreuses questions restent en suspens. Les exemples déconcertants sont nombreux </a:t>
            </a:r>
          </a:p>
        </p:txBody>
      </p:sp>
      <p:sp>
        <p:nvSpPr>
          <p:cNvPr id="4" name="Rectangle 3">
            <a:extLst>
              <a:ext uri="{FF2B5EF4-FFF2-40B4-BE49-F238E27FC236}">
                <a16:creationId xmlns:a16="http://schemas.microsoft.com/office/drawing/2014/main" id="{A2BBEDEE-A73E-A445-8446-02F9D7C8EE70}"/>
              </a:ext>
            </a:extLst>
          </p:cNvPr>
          <p:cNvSpPr/>
          <p:nvPr/>
        </p:nvSpPr>
        <p:spPr>
          <a:xfrm>
            <a:off x="2238437" y="646764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3" name="ZoneTexte 12">
            <a:extLst>
              <a:ext uri="{FF2B5EF4-FFF2-40B4-BE49-F238E27FC236}">
                <a16:creationId xmlns:a16="http://schemas.microsoft.com/office/drawing/2014/main" id="{DDD44383-E793-744D-9AA2-F54FB33A2999}"/>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7647416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4" name="Image 3">
            <a:extLst>
              <a:ext uri="{FF2B5EF4-FFF2-40B4-BE49-F238E27FC236}">
                <a16:creationId xmlns:a16="http://schemas.microsoft.com/office/drawing/2014/main" id="{182AA16D-62BF-5B45-88A2-35C135C8849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23899" y="2329555"/>
            <a:ext cx="6991350" cy="4516836"/>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5D0E4A32-6B86-A749-8AAA-327585DAEED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81687" y="458005"/>
            <a:ext cx="4743339" cy="1768470"/>
          </a:xfrm>
          <a:prstGeom prst="rect">
            <a:avLst/>
          </a:prstGeom>
          <a:ln>
            <a:solidFill>
              <a:schemeClr val="tx1">
                <a:lumMod val="75000"/>
                <a:lumOff val="25000"/>
              </a:schemeClr>
            </a:solidFill>
          </a:ln>
        </p:spPr>
      </p:pic>
      <p:pic>
        <p:nvPicPr>
          <p:cNvPr id="17" name="Image 16" descr="Une image contenant texte&#10;&#10;Description générée automatiquement">
            <a:extLst>
              <a:ext uri="{FF2B5EF4-FFF2-40B4-BE49-F238E27FC236}">
                <a16:creationId xmlns:a16="http://schemas.microsoft.com/office/drawing/2014/main" id="{4A3AB51A-3BFA-E343-82B6-9CDB90CDEFA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525026" y="5826700"/>
            <a:ext cx="2229126" cy="530460"/>
          </a:xfrm>
          <a:prstGeom prst="rect">
            <a:avLst/>
          </a:prstGeom>
        </p:spPr>
      </p:pic>
      <p:sp>
        <p:nvSpPr>
          <p:cNvPr id="16" name="ZoneTexte 15">
            <a:extLst>
              <a:ext uri="{FF2B5EF4-FFF2-40B4-BE49-F238E27FC236}">
                <a16:creationId xmlns:a16="http://schemas.microsoft.com/office/drawing/2014/main" id="{D0DFE864-6445-544B-9F75-488A595050B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5" name="ZoneTexte 14">
            <a:extLst>
              <a:ext uri="{FF2B5EF4-FFF2-40B4-BE49-F238E27FC236}">
                <a16:creationId xmlns:a16="http://schemas.microsoft.com/office/drawing/2014/main" id="{1E826410-4185-DA4E-BE6F-4C11D9B58FE1}"/>
              </a:ext>
            </a:extLst>
          </p:cNvPr>
          <p:cNvSpPr txBox="1"/>
          <p:nvPr/>
        </p:nvSpPr>
        <p:spPr>
          <a:xfrm>
            <a:off x="14195" y="722768"/>
            <a:ext cx="4834602"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Et les seniors ? </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 name="Rectangle 1">
            <a:extLst>
              <a:ext uri="{FF2B5EF4-FFF2-40B4-BE49-F238E27FC236}">
                <a16:creationId xmlns:a16="http://schemas.microsoft.com/office/drawing/2014/main" id="{BE3EB71C-A759-AB48-A00D-26529C455912}"/>
              </a:ext>
            </a:extLst>
          </p:cNvPr>
          <p:cNvSpPr/>
          <p:nvPr/>
        </p:nvSpPr>
        <p:spPr>
          <a:xfrm>
            <a:off x="9450641" y="2975429"/>
            <a:ext cx="2292626" cy="2350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Les seniors avec ce vaccin et la dose forte semblent avoir une </a:t>
            </a:r>
            <a:r>
              <a:rPr kumimoji="0" lang="fr-FR" sz="1800" b="0" i="0" u="none" strike="noStrike" kern="1200" cap="none" spc="0" normalizeH="0" baseline="0" noProof="0" dirty="0" err="1">
                <a:ln>
                  <a:noFill/>
                </a:ln>
                <a:solidFill>
                  <a:prstClr val="white"/>
                </a:solidFill>
                <a:effectLst/>
                <a:uLnTx/>
                <a:uFillTx/>
                <a:latin typeface="Trebuchet MS" panose="020B0603020202020204"/>
                <a:ea typeface="+mn-ea"/>
                <a:cs typeface="+mn-cs"/>
              </a:rPr>
              <a:t>immunogénicité</a:t>
            </a: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 et une tolérance comparables aux plus jeunes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(70 patients)</a:t>
            </a:r>
          </a:p>
        </p:txBody>
      </p:sp>
    </p:spTree>
    <p:extLst>
      <p:ext uri="{BB962C8B-B14F-4D97-AF65-F5344CB8AC3E}">
        <p14:creationId xmlns:p14="http://schemas.microsoft.com/office/powerpoint/2010/main" val="231585324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08437" y="375618"/>
            <a:ext cx="11227981" cy="1320800"/>
          </a:xfrm>
        </p:spPr>
        <p:txBody>
          <a:bodyPr>
            <a:noAutofit/>
          </a:bodyPr>
          <a:lstStyle/>
          <a:p>
            <a:r>
              <a:rPr lang="fr-FR" sz="2800" dirty="0"/>
              <a:t>Réponses et questions posées par les premières études</a:t>
            </a:r>
            <a:br>
              <a:rPr lang="fr-FR" sz="2800" dirty="0"/>
            </a:br>
            <a:r>
              <a:rPr lang="fr-FR" sz="2800" dirty="0"/>
              <a:t>vaccins chez l’homme</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569294" y="998548"/>
            <a:ext cx="10661831" cy="6052939"/>
          </a:xfrm>
          <a:prstGeom prst="rect">
            <a:avLst/>
          </a:prstGeom>
        </p:spPr>
        <p:txBody>
          <a:bodyPr wrap="square">
            <a:spAutoFit/>
          </a:bodyPr>
          <a:lstStyle/>
          <a:p>
            <a:pPr marL="342900" marR="0" lvl="0"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4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Par les technologies utilisées (ARN et Adénovirus vecteur) </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Arial" panose="020B0604020202020204" pitchFamily="34" charset="0"/>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Une immunité dans les semaines suivantes </a:t>
            </a:r>
            <a:r>
              <a:rPr kumimoji="0" lang="fr-FR" sz="1600" b="0" i="0" u="sng"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&gt;</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à la maladie a été obtenue</a:t>
            </a:r>
          </a:p>
          <a:p>
            <a:pPr marL="800100" marR="0" lvl="1" indent="-342900" algn="l" defTabSz="914400" rtl="0" eaLnBrk="1" fontAlgn="auto" latinLnBrk="0" hangingPunct="1">
              <a:lnSpc>
                <a:spcPct val="100000"/>
              </a:lnSpc>
              <a:spcBef>
                <a:spcPts val="400"/>
              </a:spcBef>
              <a:spcAft>
                <a:spcPts val="600"/>
              </a:spcAft>
              <a:buClr>
                <a:srgbClr val="90C226"/>
              </a:buClr>
              <a:buSzPct val="80000"/>
              <a:buFont typeface="Arial" panose="020B0604020202020204" pitchFamily="34" charset="0"/>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Une tolérance « immédiate » acceptable (variable pour la seconde dose)</a:t>
            </a:r>
          </a:p>
          <a:p>
            <a:pPr marL="342900" marR="0" lvl="0"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5 étapes majeurs restent à franchir en partie grâce aux phases 3 déjà débutées</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Arial" panose="020B0604020202020204" pitchFamily="34" charset="0"/>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Tolérance (EI rares mais graves) </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à large échelle d’autant plus que ces vaccins sont le fruit de technologies non utilisées en routine chez les vaccins disponibles dans l’espèce humaine</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Arial" panose="020B0604020202020204" pitchFamily="34" charset="0"/>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Niveau d’efficacité à court terme pour : </a:t>
            </a:r>
          </a:p>
          <a:p>
            <a:pPr marL="914400" marR="0" lvl="2" indent="0" algn="l" defTabSz="914400" rtl="0" eaLnBrk="1" fontAlgn="auto" latinLnBrk="0" hangingPunct="1">
              <a:lnSpc>
                <a:spcPct val="100000"/>
              </a:lnSpc>
              <a:spcBef>
                <a:spcPts val="400"/>
              </a:spcBef>
              <a:spcAft>
                <a:spcPts val="0"/>
              </a:spcAft>
              <a:buClr>
                <a:srgbClr val="90C226"/>
              </a:buClr>
              <a:buSzPct val="80000"/>
              <a:buFontTx/>
              <a:buNone/>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 Portage-contagiosité</a:t>
            </a:r>
          </a:p>
          <a:p>
            <a:pPr marL="914400" marR="0" lvl="2" indent="0" algn="l" defTabSz="914400" rtl="0" eaLnBrk="1" fontAlgn="auto" latinLnBrk="0" hangingPunct="1">
              <a:lnSpc>
                <a:spcPct val="100000"/>
              </a:lnSpc>
              <a:spcBef>
                <a:spcPts val="400"/>
              </a:spcBef>
              <a:spcAft>
                <a:spcPts val="0"/>
              </a:spcAft>
              <a:buClr>
                <a:srgbClr val="90C226"/>
              </a:buClr>
              <a:buSzPct val="80000"/>
              <a:buFontTx/>
              <a:buNone/>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 Maladie-sévérité</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Arial" panose="020B0604020202020204" pitchFamily="34" charset="0"/>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Efficacité/tolérance dans les populations les plus à risque </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non encore ou pas suffisamment testées</a:t>
            </a:r>
          </a:p>
          <a:p>
            <a:pPr marL="800100" marR="0" lvl="1" indent="-342900" algn="l" defTabSz="914400" rtl="0" eaLnBrk="1" fontAlgn="auto" latinLnBrk="0" hangingPunct="1">
              <a:lnSpc>
                <a:spcPct val="100000"/>
              </a:lnSpc>
              <a:spcBef>
                <a:spcPts val="400"/>
              </a:spcBef>
              <a:spcAft>
                <a:spcPts val="600"/>
              </a:spcAft>
              <a:buClr>
                <a:srgbClr val="90C226"/>
              </a:buClr>
              <a:buSzPct val="80000"/>
              <a:buFont typeface="Arial" panose="020B0604020202020204" pitchFamily="34" charset="0"/>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Durée de protection</a:t>
            </a:r>
          </a:p>
          <a:p>
            <a:pPr marL="342900" marR="0" lvl="0"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Restera après</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rapidité de la production industrielle</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 choix des cibles en fonction de la disponibilité et des résultats</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Convaincre la population &gt; obligation</a:t>
            </a:r>
          </a:p>
          <a:p>
            <a:pPr marL="800100" marR="0" lvl="1" indent="-342900" algn="l" defTabSz="914400" rtl="0" eaLnBrk="1" fontAlgn="auto" latinLnBrk="0" hangingPunct="1">
              <a:lnSpc>
                <a:spcPct val="100000"/>
              </a:lnSpc>
              <a:spcBef>
                <a:spcPts val="4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 mise en place de campagne de vaccination à large échelle</a:t>
            </a:r>
          </a:p>
          <a:p>
            <a:pPr marL="800100" marR="0" lvl="1" indent="-342900" algn="l" defTabSz="9144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4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9" name="Image 8" descr="Une image contenant dessin, signe, parapluie&#10;&#10;Description générée automatiquement">
            <a:extLst>
              <a:ext uri="{FF2B5EF4-FFF2-40B4-BE49-F238E27FC236}">
                <a16:creationId xmlns:a16="http://schemas.microsoft.com/office/drawing/2014/main" id="{F6990588-35EB-254C-9B25-5B14F2FC96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14" name="Image 13">
            <a:extLst>
              <a:ext uri="{FF2B5EF4-FFF2-40B4-BE49-F238E27FC236}">
                <a16:creationId xmlns:a16="http://schemas.microsoft.com/office/drawing/2014/main" id="{E04F9F3C-5B4C-2440-9753-BD8AC8C4C40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73478" y="754680"/>
            <a:ext cx="761347" cy="1362811"/>
          </a:xfrm>
          <a:prstGeom prst="rect">
            <a:avLst/>
          </a:prstGeom>
        </p:spPr>
      </p:pic>
      <p:pic>
        <p:nvPicPr>
          <p:cNvPr id="6" name="Image 5" descr="Une image contenant lumière, assis, signe&#10;&#10;Description générée automatiquement">
            <a:extLst>
              <a:ext uri="{FF2B5EF4-FFF2-40B4-BE49-F238E27FC236}">
                <a16:creationId xmlns:a16="http://schemas.microsoft.com/office/drawing/2014/main" id="{2D7377FD-8D92-0D46-9C5A-B8AD3AA116D9}"/>
              </a:ext>
            </a:extLst>
          </p:cNvPr>
          <p:cNvPicPr>
            <a:picLocks noChangeAspect="1"/>
          </p:cNvPicPr>
          <p:nvPr/>
        </p:nvPicPr>
        <p:blipFill>
          <a:blip r:embed="rId5"/>
          <a:stretch>
            <a:fillRect/>
          </a:stretch>
        </p:blipFill>
        <p:spPr>
          <a:xfrm>
            <a:off x="10654602" y="3162184"/>
            <a:ext cx="1295400" cy="2311400"/>
          </a:xfrm>
          <a:prstGeom prst="rect">
            <a:avLst/>
          </a:prstGeom>
        </p:spPr>
      </p:pic>
      <p:sp>
        <p:nvSpPr>
          <p:cNvPr id="15" name="ZoneTexte 14">
            <a:extLst>
              <a:ext uri="{FF2B5EF4-FFF2-40B4-BE49-F238E27FC236}">
                <a16:creationId xmlns:a16="http://schemas.microsoft.com/office/drawing/2014/main" id="{F8CE9488-FF8E-0349-ADDD-0B83701248A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003944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827840"/>
          </a:xfrm>
          <a:prstGeom prst="rect">
            <a:avLst/>
          </a:prstGeom>
          <a:ln>
            <a:noFill/>
          </a:ln>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Toutes les explications proposées</a:t>
            </a:r>
          </a:p>
          <a:p>
            <a:pPr lvl="1"/>
            <a:r>
              <a:rPr lang="fr-FR" sz="1900" dirty="0"/>
              <a:t>le temps et la saison</a:t>
            </a:r>
          </a:p>
          <a:p>
            <a:pPr lvl="1"/>
            <a:r>
              <a:rPr lang="fr-FR" sz="1900" dirty="0"/>
              <a:t>les populations âgées</a:t>
            </a:r>
          </a:p>
          <a:p>
            <a:pPr lvl="1"/>
            <a:r>
              <a:rPr lang="fr-FR" sz="1900" dirty="0"/>
              <a:t>la vitamine D</a:t>
            </a:r>
          </a:p>
          <a:p>
            <a:pPr lvl="1"/>
            <a:r>
              <a:rPr lang="fr-FR" sz="1900" dirty="0"/>
              <a:t>l'immunité préalable</a:t>
            </a:r>
          </a:p>
          <a:p>
            <a:pPr lvl="1"/>
            <a:r>
              <a:rPr lang="fr-FR" sz="1900" dirty="0"/>
              <a:t>l'immunité de groupe</a:t>
            </a:r>
          </a:p>
          <a:p>
            <a:pPr lvl="1"/>
            <a:r>
              <a:rPr lang="fr-FR" sz="1900" i="1" dirty="0"/>
              <a:t>le suivi global, par la population, des mesures de prévention de la transmission</a:t>
            </a:r>
          </a:p>
          <a:p>
            <a:pPr marL="457200" lvl="1" indent="0">
              <a:spcAft>
                <a:spcPts val="600"/>
              </a:spcAft>
              <a:buNone/>
            </a:pPr>
            <a:r>
              <a:rPr lang="fr-FR" sz="1500" i="1" dirty="0"/>
              <a:t>(nombre de contacts, distancement, masques en milieux fermés et en situation de promiscuité, hygiène des mains) </a:t>
            </a:r>
            <a:r>
              <a:rPr lang="fr-FR" sz="2800" dirty="0"/>
              <a:t>		</a:t>
            </a:r>
          </a:p>
          <a:p>
            <a:pPr>
              <a:lnSpc>
                <a:spcPct val="120000"/>
              </a:lnSpc>
            </a:pPr>
            <a:r>
              <a:rPr lang="fr-FR" sz="1900" dirty="0"/>
              <a:t>Une des explications, peu mise en avant et issue des avancées des recherches, réside dans la compréhension des </a:t>
            </a:r>
            <a:r>
              <a:rPr lang="fr-FR" sz="1900" b="1" dirty="0"/>
              <a:t>caractéristiques de la transmission de la maladie</a:t>
            </a:r>
            <a:r>
              <a:rPr lang="fr-FR" sz="1900" dirty="0"/>
              <a:t>, avec notamment :</a:t>
            </a:r>
          </a:p>
          <a:p>
            <a:pPr lvl="1"/>
            <a:r>
              <a:rPr lang="fr-FR" sz="1900" dirty="0"/>
              <a:t>l’existence de </a:t>
            </a:r>
            <a:r>
              <a:rPr lang="fr-FR" sz="1900" b="1" dirty="0"/>
              <a:t>super-contaminateurs</a:t>
            </a:r>
          </a:p>
          <a:p>
            <a:pPr lvl="1"/>
            <a:r>
              <a:rPr lang="fr-FR" sz="1900" dirty="0"/>
              <a:t>des situations de </a:t>
            </a:r>
            <a:r>
              <a:rPr lang="fr-FR" sz="1900" b="1" dirty="0"/>
              <a:t>super-contamination</a:t>
            </a:r>
          </a:p>
          <a:p>
            <a:pPr lvl="1"/>
            <a:r>
              <a:rPr lang="fr-FR" sz="1900" dirty="0"/>
              <a:t>le rôle des tests de diagnostic rapide</a:t>
            </a:r>
          </a:p>
          <a:p>
            <a:endParaRPr lang="fr-FR" sz="1900" b="1" dirty="0"/>
          </a:p>
          <a:p>
            <a:endParaRPr lang="fr-FR" b="1" dirty="0"/>
          </a:p>
          <a:p>
            <a:endParaRPr lang="fr-FR" b="1" dirty="0"/>
          </a:p>
          <a:p>
            <a:pPr marL="457200" lvl="1" indent="0">
              <a:buNone/>
            </a:pPr>
            <a:endParaRPr lang="fr-FR" sz="1700" b="1" dirty="0"/>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5C0A178A-1232-8C4A-8069-EFDD7573DC28}"/>
              </a:ext>
            </a:extLst>
          </p:cNvPr>
          <p:cNvSpPr txBox="1"/>
          <p:nvPr/>
        </p:nvSpPr>
        <p:spPr>
          <a:xfrm>
            <a:off x="1148111" y="578944"/>
            <a:ext cx="9844567" cy="769441"/>
          </a:xfrm>
          <a:prstGeom prst="rect">
            <a:avLst/>
          </a:prstGeom>
          <a:noFill/>
        </p:spPr>
        <p:txBody>
          <a:bodyPr wrap="square" rtlCol="0">
            <a:spAutoFit/>
          </a:bodyPr>
          <a:lstStyle/>
          <a:p>
            <a:r>
              <a:rPr lang="fr-FR" sz="2200" dirty="0">
                <a:solidFill>
                  <a:schemeClr val="accent1"/>
                </a:solidFill>
              </a:rPr>
              <a:t>Après des mois de recherches, dans le monde entier, de nombreuses questions restent en suspens. </a:t>
            </a:r>
          </a:p>
        </p:txBody>
      </p:sp>
      <p:sp>
        <p:nvSpPr>
          <p:cNvPr id="2" name="Rectangle 1">
            <a:extLst>
              <a:ext uri="{FF2B5EF4-FFF2-40B4-BE49-F238E27FC236}">
                <a16:creationId xmlns:a16="http://schemas.microsoft.com/office/drawing/2014/main" id="{9D69CE75-6480-AB40-AC25-064FC3779ACB}"/>
              </a:ext>
            </a:extLst>
          </p:cNvPr>
          <p:cNvSpPr/>
          <p:nvPr/>
        </p:nvSpPr>
        <p:spPr>
          <a:xfrm>
            <a:off x="7412822" y="2080325"/>
            <a:ext cx="3120887" cy="8785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n'expliquent pas ces différences.</a:t>
            </a:r>
          </a:p>
        </p:txBody>
      </p:sp>
      <p:sp>
        <p:nvSpPr>
          <p:cNvPr id="13" name="Rectangle 12">
            <a:extLst>
              <a:ext uri="{FF2B5EF4-FFF2-40B4-BE49-F238E27FC236}">
                <a16:creationId xmlns:a16="http://schemas.microsoft.com/office/drawing/2014/main" id="{DC31265F-A44D-B842-9562-91DF5909C43A}"/>
              </a:ext>
            </a:extLst>
          </p:cNvPr>
          <p:cNvSpPr/>
          <p:nvPr/>
        </p:nvSpPr>
        <p:spPr>
          <a:xfrm>
            <a:off x="2238437" y="6467649"/>
            <a:ext cx="8754241" cy="461665"/>
          </a:xfrm>
          <a:prstGeom prst="rect">
            <a:avLst/>
          </a:prstGeom>
        </p:spPr>
        <p:txBody>
          <a:bodyPr wrap="square">
            <a:spAutoFit/>
          </a:bodyPr>
          <a:lstStyle/>
          <a:p>
            <a:r>
              <a:rPr lang="fr-FR" sz="1200" dirty="0">
                <a:hlinkClick r:id="rId5"/>
              </a:rPr>
              <a:t>https://www.theatlantic.com/health/archive/2020/09/k-overlooked-variable-driving-pandemic/616548/</a:t>
            </a:r>
            <a:endParaRPr lang="fr-FR" sz="1200" dirty="0"/>
          </a:p>
          <a:p>
            <a:endParaRPr lang="fr-FR" sz="1200" b="1" dirty="0"/>
          </a:p>
        </p:txBody>
      </p:sp>
      <p:sp>
        <p:nvSpPr>
          <p:cNvPr id="17" name="ZoneTexte 16">
            <a:extLst>
              <a:ext uri="{FF2B5EF4-FFF2-40B4-BE49-F238E27FC236}">
                <a16:creationId xmlns:a16="http://schemas.microsoft.com/office/drawing/2014/main" id="{E84D6C3E-DB54-C742-9E67-4FC02CBC67B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424522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3028393" cy="646331"/>
          </a:xfrm>
          <a:prstGeom prst="rect">
            <a:avLst/>
          </a:prstGeom>
          <a:noFill/>
        </p:spPr>
        <p:txBody>
          <a:bodyPr wrap="none" rtlCol="0">
            <a:spAutoFit/>
          </a:bodyPr>
          <a:lstStyle/>
          <a:p>
            <a:r>
              <a:rPr lang="fr-FR" sz="3600" dirty="0">
                <a:solidFill>
                  <a:schemeClr val="accent1"/>
                </a:solidFill>
              </a:rPr>
              <a:t>Le facteur k…</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endParaRPr lang="fr-FR" b="1" dirty="0"/>
          </a:p>
          <a:p>
            <a:endParaRPr lang="fr-FR" b="1" dirty="0"/>
          </a:p>
          <a:p>
            <a:pPr marL="457200" lvl="1" indent="0">
              <a:buNone/>
            </a:pPr>
            <a:endParaRPr lang="fr-FR" sz="1700" b="1" dirty="0"/>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6811D84B-E8DD-0946-8FA8-B26799C10D0B}"/>
                  </a:ext>
                </a:extLst>
              </p:cNvPr>
              <p:cNvSpPr/>
              <p:nvPr/>
            </p:nvSpPr>
            <p:spPr>
              <a:xfrm>
                <a:off x="677863" y="1641376"/>
                <a:ext cx="9814029" cy="3785652"/>
              </a:xfrm>
              <a:prstGeom prst="rect">
                <a:avLst/>
              </a:prstGeom>
            </p:spPr>
            <p:txBody>
              <a:bodyPr wrap="square">
                <a:spAutoFit/>
              </a:bodyPr>
              <a:lstStyle/>
              <a:p>
                <a:pPr marL="285750"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En l’absence de mesures d’hygiène le </a:t>
                </a:r>
                <a:r>
                  <a:rPr lang="fr-FR" sz="2000" b="1" dirty="0">
                    <a:solidFill>
                      <a:schemeClr val="tx1">
                        <a:lumMod val="75000"/>
                        <a:lumOff val="25000"/>
                      </a:schemeClr>
                    </a:solidFill>
                  </a:rPr>
                  <a:t>R0 du SARS-CoV-2 </a:t>
                </a:r>
                <a14:m>
                  <m:oMath xmlns:m="http://schemas.openxmlformats.org/officeDocument/2006/math">
                    <m:r>
                      <a:rPr lang="fr-FR" sz="2000" b="1" i="1" smtClean="0">
                        <a:solidFill>
                          <a:schemeClr val="tx1">
                            <a:lumMod val="75000"/>
                            <a:lumOff val="25000"/>
                          </a:schemeClr>
                        </a:solidFill>
                        <a:latin typeface="Cambria Math" panose="02040503050406030204" pitchFamily="18" charset="0"/>
                        <a:ea typeface="Cambria Math" panose="02040503050406030204" pitchFamily="18" charset="0"/>
                      </a:rPr>
                      <m:t>≈</m:t>
                    </m:r>
                  </m:oMath>
                </a14:m>
                <a:r>
                  <a:rPr lang="fr-FR" sz="2000" b="1" dirty="0">
                    <a:solidFill>
                      <a:schemeClr val="tx1">
                        <a:lumMod val="75000"/>
                        <a:lumOff val="25000"/>
                      </a:schemeClr>
                    </a:solidFill>
                  </a:rPr>
                  <a:t> 3</a:t>
                </a:r>
              </a:p>
              <a:p>
                <a:pPr marL="742950" lvl="1"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Le suivi rigoureux des mesures de prévention réduit globalement ce risque</a:t>
                </a:r>
              </a:p>
              <a:p>
                <a:pPr marL="742950" lvl="1" indent="-285750">
                  <a:spcAft>
                    <a:spcPts val="600"/>
                  </a:spcAft>
                  <a:buClr>
                    <a:schemeClr val="accent1"/>
                  </a:buClr>
                  <a:buSzPct val="110000"/>
                  <a:buFont typeface="Wingdings" pitchFamily="2" charset="2"/>
                  <a:buChar char="§"/>
                </a:pPr>
                <a:endParaRPr lang="fr-FR" sz="2000" dirty="0">
                  <a:solidFill>
                    <a:schemeClr val="tx1">
                      <a:lumMod val="75000"/>
                      <a:lumOff val="25000"/>
                    </a:schemeClr>
                  </a:solidFill>
                </a:endParaRPr>
              </a:p>
              <a:p>
                <a:pPr marL="742950" lvl="1" indent="-285750">
                  <a:spcAft>
                    <a:spcPts val="600"/>
                  </a:spcAft>
                  <a:buClr>
                    <a:schemeClr val="accent1"/>
                  </a:buClr>
                  <a:buSzPct val="110000"/>
                  <a:buFont typeface="Wingdings" pitchFamily="2" charset="2"/>
                  <a:buChar char="§"/>
                </a:pPr>
                <a:endParaRPr lang="fr-FR" sz="2000" dirty="0">
                  <a:solidFill>
                    <a:schemeClr val="tx1">
                      <a:lumMod val="75000"/>
                      <a:lumOff val="25000"/>
                    </a:schemeClr>
                  </a:solidFill>
                </a:endParaRPr>
              </a:p>
              <a:p>
                <a:pPr lvl="1">
                  <a:spcAft>
                    <a:spcPts val="600"/>
                  </a:spcAft>
                  <a:buClr>
                    <a:schemeClr val="accent1"/>
                  </a:buClr>
                  <a:buSzPct val="110000"/>
                </a:pPr>
                <a:endParaRPr lang="fr-FR" sz="2000" dirty="0">
                  <a:solidFill>
                    <a:schemeClr val="tx1">
                      <a:lumMod val="75000"/>
                      <a:lumOff val="25000"/>
                    </a:schemeClr>
                  </a:solidFill>
                </a:endParaRPr>
              </a:p>
              <a:p>
                <a:pPr marL="285750" indent="-285750">
                  <a:spcAft>
                    <a:spcPts val="600"/>
                  </a:spcAft>
                  <a:buClr>
                    <a:schemeClr val="accent1"/>
                  </a:buClr>
                  <a:buSzPct val="110000"/>
                  <a:buFont typeface="Wingdings" pitchFamily="2" charset="2"/>
                  <a:buChar char="§"/>
                </a:pPr>
                <a:r>
                  <a:rPr lang="fr-FR" sz="2000" b="1" dirty="0">
                    <a:solidFill>
                      <a:schemeClr val="tx1">
                        <a:lumMod val="75000"/>
                        <a:lumOff val="25000"/>
                      </a:schemeClr>
                    </a:solidFill>
                  </a:rPr>
                  <a:t>Le facteur k est la façon d’évaluer cette dispersion </a:t>
                </a:r>
              </a:p>
              <a:p>
                <a:pPr marL="742950" lvl="1"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Il apparait comme très dispersé pour le SARS-CoV-2</a:t>
                </a:r>
              </a:p>
              <a:p>
                <a:pPr marL="742950" lvl="1"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Ce virus a tendance à se propager en grappes</a:t>
                </a:r>
              </a:p>
              <a:p>
                <a:pPr marL="285750" indent="-285750">
                  <a:spcAft>
                    <a:spcPts val="600"/>
                  </a:spcAft>
                  <a:buClr>
                    <a:schemeClr val="accent1"/>
                  </a:buClr>
                  <a:buSzPct val="110000"/>
                  <a:buFont typeface="Wingdings" pitchFamily="2" charset="2"/>
                  <a:buChar char="§"/>
                </a:pPr>
                <a:r>
                  <a:rPr lang="fr-FR" sz="2000" dirty="0">
                    <a:solidFill>
                      <a:schemeClr val="tx1">
                        <a:lumMod val="75000"/>
                        <a:lumOff val="25000"/>
                      </a:schemeClr>
                    </a:solidFill>
                  </a:rPr>
                  <a:t>Cette donnée n'est pas encore totalement intégrée dans les stratégies de gestion de la pandémie, en particulier dans l’application des mesures de prévention.</a:t>
                </a:r>
              </a:p>
            </p:txBody>
          </p:sp>
        </mc:Choice>
        <mc:Fallback xmlns="">
          <p:sp>
            <p:nvSpPr>
              <p:cNvPr id="3" name="Rectangle 2">
                <a:extLst>
                  <a:ext uri="{FF2B5EF4-FFF2-40B4-BE49-F238E27FC236}">
                    <a16:creationId xmlns:a16="http://schemas.microsoft.com/office/drawing/2014/main" id="{6811D84B-E8DD-0946-8FA8-B26799C10D0B}"/>
                  </a:ext>
                </a:extLst>
              </p:cNvPr>
              <p:cNvSpPr>
                <a:spLocks noRot="1" noChangeAspect="1" noMove="1" noResize="1" noEditPoints="1" noAdjustHandles="1" noChangeArrowheads="1" noChangeShapeType="1" noTextEdit="1"/>
              </p:cNvSpPr>
              <p:nvPr/>
            </p:nvSpPr>
            <p:spPr>
              <a:xfrm>
                <a:off x="677863" y="1641376"/>
                <a:ext cx="9814029" cy="3785652"/>
              </a:xfrm>
              <a:prstGeom prst="rect">
                <a:avLst/>
              </a:prstGeom>
              <a:blipFill>
                <a:blip r:embed="rId4"/>
                <a:stretch>
                  <a:fillRect l="-517" t="-1003" r="-258" b="-1672"/>
                </a:stretch>
              </a:blipFill>
            </p:spPr>
            <p:txBody>
              <a:bodyPr/>
              <a:lstStyle/>
              <a:p>
                <a:r>
                  <a:rPr lang="fr-FR">
                    <a:noFill/>
                  </a:rPr>
                  <a:t> </a:t>
                </a:r>
              </a:p>
            </p:txBody>
          </p:sp>
        </mc:Fallback>
      </mc:AlternateContent>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900" b="0" i="0" u="none" strike="noStrike" cap="none" normalizeH="0" baseline="0" dirty="0">
                <a:ln>
                  <a:noFill/>
                </a:ln>
                <a:solidFill>
                  <a:schemeClr val="tx1"/>
                </a:solidFill>
                <a:effectLst/>
                <a:latin typeface="Calibri" panose="020F0502020204030204" pitchFamily="34" charset="0"/>
              </a:rPr>
            </a:b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6" name="Rectangle 5">
            <a:extLst>
              <a:ext uri="{FF2B5EF4-FFF2-40B4-BE49-F238E27FC236}">
                <a16:creationId xmlns:a16="http://schemas.microsoft.com/office/drawing/2014/main" id="{08FF8093-3EE4-5240-BE4B-70A5212EE34D}"/>
              </a:ext>
            </a:extLst>
          </p:cNvPr>
          <p:cNvSpPr/>
          <p:nvPr/>
        </p:nvSpPr>
        <p:spPr>
          <a:xfrm>
            <a:off x="1520460" y="2552999"/>
            <a:ext cx="8119782" cy="858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rPr>
              <a:t>Mais, d’un individu à l’autre, d’un lieu à l’autre, la capacité de transmettre les agents pathogènes est probablement très différente</a:t>
            </a:r>
            <a:endParaRPr lang="fr-FR" dirty="0">
              <a:solidFill>
                <a:schemeClr val="bg1"/>
              </a:solidFill>
            </a:endParaRPr>
          </a:p>
        </p:txBody>
      </p:sp>
      <p:sp>
        <p:nvSpPr>
          <p:cNvPr id="16" name="Rectangle 15">
            <a:extLst>
              <a:ext uri="{FF2B5EF4-FFF2-40B4-BE49-F238E27FC236}">
                <a16:creationId xmlns:a16="http://schemas.microsoft.com/office/drawing/2014/main" id="{2B3B8F1D-BB21-CA4D-8A2B-FDFC32F6651C}"/>
              </a:ext>
            </a:extLst>
          </p:cNvPr>
          <p:cNvSpPr/>
          <p:nvPr/>
        </p:nvSpPr>
        <p:spPr>
          <a:xfrm>
            <a:off x="2238437" y="6467649"/>
            <a:ext cx="8754241" cy="461665"/>
          </a:xfrm>
          <a:prstGeom prst="rect">
            <a:avLst/>
          </a:prstGeom>
        </p:spPr>
        <p:txBody>
          <a:bodyPr wrap="square">
            <a:spAutoFit/>
          </a:bodyPr>
          <a:lstStyle/>
          <a:p>
            <a:r>
              <a:rPr lang="fr-FR" sz="1200" dirty="0">
                <a:hlinkClick r:id="rId6"/>
              </a:rPr>
              <a:t>https://www.theatlantic.com/health/archive/2020/09/k-overlooked-variable-driving-pandemic/616548/</a:t>
            </a:r>
            <a:endParaRPr lang="fr-FR" sz="1200" dirty="0"/>
          </a:p>
          <a:p>
            <a:endParaRPr lang="fr-FR" sz="1200" b="1" dirty="0"/>
          </a:p>
        </p:txBody>
      </p:sp>
      <p:sp>
        <p:nvSpPr>
          <p:cNvPr id="17" name="ZoneTexte 16">
            <a:extLst>
              <a:ext uri="{FF2B5EF4-FFF2-40B4-BE49-F238E27FC236}">
                <a16:creationId xmlns:a16="http://schemas.microsoft.com/office/drawing/2014/main" id="{6E849E07-DBB6-7C45-8DA2-10B3FFE29C86}"/>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755949871"/>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1234</TotalTime>
  <Words>6489</Words>
  <Application>Microsoft Macintosh PowerPoint</Application>
  <PresentationFormat>Grand écran</PresentationFormat>
  <Paragraphs>1038</Paragraphs>
  <Slides>71</Slides>
  <Notes>50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71</vt:i4>
      </vt:variant>
    </vt:vector>
  </HeadingPairs>
  <TitlesOfParts>
    <vt:vector size="81" baseType="lpstr">
      <vt:lpstr>Arial</vt:lpstr>
      <vt:lpstr>Arial</vt:lpstr>
      <vt:lpstr>Calibri</vt:lpstr>
      <vt:lpstr>Cambria Math</vt:lpstr>
      <vt:lpstr>Courier New</vt:lpstr>
      <vt:lpstr>Times New Roman</vt:lpstr>
      <vt:lpstr>Trebuchet MS</vt:lpstr>
      <vt:lpstr>Wingdings</vt:lpstr>
      <vt:lpstr>Wingdings 3</vt:lpstr>
      <vt:lpstr>Facette</vt:lpstr>
      <vt:lpstr>Nouvelles diapositives Septembre-Octobre 2020</vt:lpstr>
      <vt:lpstr>Présentation PowerPoint</vt:lpstr>
      <vt:lpstr>Présentation PowerPoint</vt:lpstr>
      <vt:lpstr>Présentation PowerPoint</vt:lpstr>
      <vt:lpstr>Présentation PowerPoint</vt:lpstr>
      <vt:lpstr>La cascade des infections à SARS-CoV-2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COVID-19 et Immunité : Incertitudes</vt:lpstr>
      <vt:lpstr>COVID-19 et Immunité : Incertitudes</vt:lpstr>
      <vt:lpstr>Présentation PowerPoint</vt:lpstr>
      <vt:lpstr>COVID-19 et Immunité : Incertitudes</vt:lpstr>
      <vt:lpstr>COVID-19 et Immunité : Incertitudes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Pyramide des manifestations cliniques du SARS-CoV-2</vt:lpstr>
      <vt:lpstr>Pyramide des manifestations cliniques du SARS-CoV-2 chez l’enfant</vt:lpstr>
      <vt:lpstr>Les enfants : moins contaminés, maladies moins graves, moins contaminants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Pandémie SARS-CoV-2 et Vaccination Grippe</vt:lpstr>
      <vt:lpstr>Les mesures de distanciation, masques et lavages des mains, vont limiter l’épidémie de grippe : c’est vrai, mais jusqu’à quel point? </vt:lpstr>
      <vt:lpstr>Présentation PowerPoint</vt:lpstr>
      <vt:lpstr>Présentation PowerPoint</vt:lpstr>
      <vt:lpstr>Présentation PowerPoint</vt:lpstr>
      <vt:lpstr>Présentation PowerPoint</vt:lpstr>
      <vt:lpstr>Présentation PowerPoint</vt:lpstr>
      <vt:lpstr>≠ types de vaccins contre le SARS-CoV-2</vt:lpstr>
      <vt:lpstr>Vaccins contre le SARS-CoV-2</vt:lpstr>
      <vt:lpstr>Présentation PowerPoint</vt:lpstr>
      <vt:lpstr>Vaccins contre le SARS-CoV-2</vt:lpstr>
      <vt:lpstr>Vaccins contre le SARS-CoV-2</vt:lpstr>
      <vt:lpstr>Présentation PowerPoint</vt:lpstr>
      <vt:lpstr>Présentation PowerPoint</vt:lpstr>
      <vt:lpstr>Présentation PowerPoint</vt:lpstr>
      <vt:lpstr>Réponses et questions posées par les premières études vaccins chez l’homme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genevieve Monguillot</dc:creator>
  <cp:lastModifiedBy>Stéphane Béchet</cp:lastModifiedBy>
  <cp:revision>85</cp:revision>
  <dcterms:created xsi:type="dcterms:W3CDTF">2020-09-02T09:25:41Z</dcterms:created>
  <dcterms:modified xsi:type="dcterms:W3CDTF">2020-10-07T07:50:52Z</dcterms:modified>
</cp:coreProperties>
</file>