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67"/>
  </p:notesMasterIdLst>
  <p:sldIdLst>
    <p:sldId id="430" r:id="rId2"/>
    <p:sldId id="325" r:id="rId3"/>
    <p:sldId id="326" r:id="rId4"/>
    <p:sldId id="466" r:id="rId5"/>
    <p:sldId id="405" r:id="rId6"/>
    <p:sldId id="477" r:id="rId7"/>
    <p:sldId id="375" r:id="rId8"/>
    <p:sldId id="470" r:id="rId9"/>
    <p:sldId id="482" r:id="rId10"/>
    <p:sldId id="484" r:id="rId11"/>
    <p:sldId id="459" r:id="rId12"/>
    <p:sldId id="460" r:id="rId13"/>
    <p:sldId id="461" r:id="rId14"/>
    <p:sldId id="489" r:id="rId15"/>
    <p:sldId id="485" r:id="rId16"/>
    <p:sldId id="478" r:id="rId17"/>
    <p:sldId id="479" r:id="rId18"/>
    <p:sldId id="480" r:id="rId19"/>
    <p:sldId id="432" r:id="rId20"/>
    <p:sldId id="420" r:id="rId21"/>
    <p:sldId id="458" r:id="rId22"/>
    <p:sldId id="504" r:id="rId23"/>
    <p:sldId id="486" r:id="rId24"/>
    <p:sldId id="335" r:id="rId25"/>
    <p:sldId id="454" r:id="rId26"/>
    <p:sldId id="472" r:id="rId27"/>
    <p:sldId id="456" r:id="rId28"/>
    <p:sldId id="463" r:id="rId29"/>
    <p:sldId id="464" r:id="rId30"/>
    <p:sldId id="471" r:id="rId31"/>
    <p:sldId id="451" r:id="rId32"/>
    <p:sldId id="483" r:id="rId33"/>
    <p:sldId id="473" r:id="rId34"/>
    <p:sldId id="487" r:id="rId35"/>
    <p:sldId id="455" r:id="rId36"/>
    <p:sldId id="488" r:id="rId37"/>
    <p:sldId id="467" r:id="rId38"/>
    <p:sldId id="433" r:id="rId39"/>
    <p:sldId id="363" r:id="rId40"/>
    <p:sldId id="462" r:id="rId41"/>
    <p:sldId id="450" r:id="rId42"/>
    <p:sldId id="457" r:id="rId43"/>
    <p:sldId id="465" r:id="rId44"/>
    <p:sldId id="481" r:id="rId45"/>
    <p:sldId id="401" r:id="rId46"/>
    <p:sldId id="490" r:id="rId47"/>
    <p:sldId id="469" r:id="rId48"/>
    <p:sldId id="360" r:id="rId49"/>
    <p:sldId id="406" r:id="rId50"/>
    <p:sldId id="429" r:id="rId51"/>
    <p:sldId id="358" r:id="rId52"/>
    <p:sldId id="421" r:id="rId53"/>
    <p:sldId id="428" r:id="rId54"/>
    <p:sldId id="403" r:id="rId55"/>
    <p:sldId id="452" r:id="rId56"/>
    <p:sldId id="494" r:id="rId57"/>
    <p:sldId id="495" r:id="rId58"/>
    <p:sldId id="492" r:id="rId59"/>
    <p:sldId id="493" r:id="rId60"/>
    <p:sldId id="496" r:id="rId61"/>
    <p:sldId id="497" r:id="rId62"/>
    <p:sldId id="505" r:id="rId63"/>
    <p:sldId id="506" r:id="rId64"/>
    <p:sldId id="431" r:id="rId65"/>
    <p:sldId id="507"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D38"/>
    <a:srgbClr val="FFB527"/>
    <a:srgbClr val="FFE855"/>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51"/>
    <p:restoredTop sz="94422"/>
  </p:normalViewPr>
  <p:slideViewPr>
    <p:cSldViewPr snapToGrid="0" snapToObjects="1">
      <p:cViewPr varScale="1">
        <p:scale>
          <a:sx n="116" d="100"/>
          <a:sy n="116" d="100"/>
        </p:scale>
        <p:origin x="568" y="192"/>
      </p:cViewPr>
      <p:guideLst/>
    </p:cSldViewPr>
  </p:slideViewPr>
  <p:notesTextViewPr>
    <p:cViewPr>
      <p:scale>
        <a:sx n="1" d="1"/>
        <a:sy n="1" d="1"/>
      </p:scale>
      <p:origin x="0" y="0"/>
    </p:cViewPr>
  </p:notesTextViewPr>
  <p:sorterViewPr>
    <p:cViewPr varScale="1">
      <p:scale>
        <a:sx n="1" d="1"/>
        <a:sy n="1" d="1"/>
      </p:scale>
      <p:origin x="0" y="-1392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oleObject" Target="file:////Users\Corinne\SeaDrive\Partage&#769;%20avec%20moi\Serveur%20de%20fichiers\DISQUES%20EN%20COURS\TRAVAUX%20DIVERS\ARTICLES\2020\Coville1\Copie%20de%20Graph%2025052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2640878765210115"/>
          <c:y val="0.20566419798742042"/>
          <c:w val="0.76671986995735819"/>
          <c:h val="0.59850186619957702"/>
        </c:manualLayout>
      </c:layout>
      <c:barChart>
        <c:barDir val="col"/>
        <c:grouping val="clustered"/>
        <c:varyColors val="0"/>
        <c:ser>
          <c:idx val="0"/>
          <c:order val="0"/>
          <c:tx>
            <c:strRef>
              <c:f>Feuil1!$D$2</c:f>
              <c:strCache>
                <c:ptCount val="1"/>
                <c:pt idx="0">
                  <c:v>Number of enrolled children (Coville)</c:v>
                </c:pt>
              </c:strCache>
            </c:strRef>
          </c:tx>
          <c:spPr>
            <a:solidFill>
              <a:schemeClr val="accent1"/>
            </a:solidFill>
            <a:ln>
              <a:noFill/>
            </a:ln>
            <a:effectLst/>
          </c:spPr>
          <c:invertIfNegative val="0"/>
          <c:dLbls>
            <c:dLbl>
              <c:idx val="5"/>
              <c:layout>
                <c:manualLayout>
                  <c:x val="-9.7797839522297111E-4"/>
                  <c:y val="3.548829026167018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D33-524A-AED0-9F73E13DDF9A}"/>
                </c:ext>
              </c:extLst>
            </c:dLbl>
            <c:dLbl>
              <c:idx val="6"/>
              <c:layout>
                <c:manualLayout>
                  <c:x val="-1.9681645651434664E-3"/>
                  <c:y val="1.36879683255817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D33-524A-AED0-9F73E13DDF9A}"/>
                </c:ext>
              </c:extLst>
            </c:dLbl>
            <c:dLbl>
              <c:idx val="7"/>
              <c:layout>
                <c:manualLayout>
                  <c:x val="-1.9681645651434664E-3"/>
                  <c:y val="1.03930500459975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D33-524A-AED0-9F73E13DDF9A}"/>
                </c:ext>
              </c:extLst>
            </c:dLbl>
            <c:dLbl>
              <c:idx val="8"/>
              <c:layout>
                <c:manualLayout>
                  <c:x val="-5.4134698687027969E-3"/>
                  <c:y val="1.368796832558206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D33-524A-AED0-9F73E13DDF9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(Feuil1!$G$11,Feuil1!$G$18,Feuil1!$G$25,Feuil1!$G$32,Feuil1!$G$38,Feuil1!$G$45,Feuil1!$G$52,Feuil1!$G$59,Feuil1!$G$66,Feuil1!$G$73)</c:f>
              <c:strCache>
                <c:ptCount val="10"/>
                <c:pt idx="0">
                  <c:v>10-mar.</c:v>
                </c:pt>
                <c:pt idx="1">
                  <c:v>17-mar.</c:v>
                </c:pt>
                <c:pt idx="2">
                  <c:v>24-mar.</c:v>
                </c:pt>
                <c:pt idx="3">
                  <c:v>31-mar.</c:v>
                </c:pt>
                <c:pt idx="4">
                  <c:v>06-apr.</c:v>
                </c:pt>
                <c:pt idx="5">
                  <c:v>13-apr.</c:v>
                </c:pt>
                <c:pt idx="6">
                  <c:v>20-apr.</c:v>
                </c:pt>
                <c:pt idx="7">
                  <c:v>27-apr.</c:v>
                </c:pt>
                <c:pt idx="8">
                  <c:v>04-may</c:v>
                </c:pt>
                <c:pt idx="9">
                  <c:v>11-may</c:v>
                </c:pt>
              </c:strCache>
            </c:strRef>
          </c:cat>
          <c:val>
            <c:numRef>
              <c:f>(Feuil1!$D$11,Feuil1!$D$18,Feuil1!$D$25,Feuil1!$D$32,Feuil1!$D$38,Feuil1!$D$46,Feuil1!$D$52,Feuil1!$D$58,Feuil1!$D$64,Feuil1!$D$73)</c:f>
              <c:numCache>
                <c:formatCode>General</c:formatCode>
                <c:ptCount val="10"/>
                <c:pt idx="5">
                  <c:v>165</c:v>
                </c:pt>
                <c:pt idx="6">
                  <c:v>184</c:v>
                </c:pt>
                <c:pt idx="7">
                  <c:v>103</c:v>
                </c:pt>
                <c:pt idx="8">
                  <c:v>153</c:v>
                </c:pt>
              </c:numCache>
            </c:numRef>
          </c:val>
          <c:extLst>
            <c:ext xmlns:c16="http://schemas.microsoft.com/office/drawing/2014/chart" uri="{C3380CC4-5D6E-409C-BE32-E72D297353CC}">
              <c16:uniqueId val="{00000004-AD33-524A-AED0-9F73E13DDF9A}"/>
            </c:ext>
          </c:extLst>
        </c:ser>
        <c:dLbls>
          <c:showLegendKey val="0"/>
          <c:showVal val="0"/>
          <c:showCatName val="0"/>
          <c:showSerName val="0"/>
          <c:showPercent val="0"/>
          <c:showBubbleSize val="0"/>
        </c:dLbls>
        <c:gapWidth val="150"/>
        <c:axId val="2108262208"/>
        <c:axId val="205038464"/>
      </c:barChart>
      <c:lineChart>
        <c:grouping val="standard"/>
        <c:varyColors val="0"/>
        <c:ser>
          <c:idx val="1"/>
          <c:order val="1"/>
          <c:tx>
            <c:strRef>
              <c:f>Feuil1!$F$2</c:f>
              <c:strCache>
                <c:ptCount val="1"/>
                <c:pt idx="0">
                  <c:v>National new Covid-19 cases</c:v>
                </c:pt>
              </c:strCache>
            </c:strRef>
          </c:tx>
          <c:spPr>
            <a:ln w="28575" cap="rnd">
              <a:solidFill>
                <a:srgbClr val="FF0000"/>
              </a:solidFill>
              <a:round/>
            </a:ln>
            <a:effectLst/>
          </c:spPr>
          <c:marker>
            <c:symbol val="none"/>
          </c:marker>
          <c:dLbls>
            <c:delete val="1"/>
          </c:dLbls>
          <c:cat>
            <c:strRef>
              <c:f>(Feuil1!$G$11,Feuil1!$G$18,Feuil1!$G$25,Feuil1!$G$32,Feuil1!$G$38,Feuil1!$G$45,Feuil1!$G$52,Feuil1!$G$59,Feuil1!$G$66,Feuil1!$G$73)</c:f>
              <c:strCache>
                <c:ptCount val="10"/>
                <c:pt idx="0">
                  <c:v>10-mar.</c:v>
                </c:pt>
                <c:pt idx="1">
                  <c:v>17-mar.</c:v>
                </c:pt>
                <c:pt idx="2">
                  <c:v>24-mar.</c:v>
                </c:pt>
                <c:pt idx="3">
                  <c:v>31-mar.</c:v>
                </c:pt>
                <c:pt idx="4">
                  <c:v>06-apr.</c:v>
                </c:pt>
                <c:pt idx="5">
                  <c:v>13-apr.</c:v>
                </c:pt>
                <c:pt idx="6">
                  <c:v>20-apr.</c:v>
                </c:pt>
                <c:pt idx="7">
                  <c:v>27-apr.</c:v>
                </c:pt>
                <c:pt idx="8">
                  <c:v>04-may</c:v>
                </c:pt>
                <c:pt idx="9">
                  <c:v>11-may</c:v>
                </c:pt>
              </c:strCache>
            </c:strRef>
          </c:cat>
          <c:val>
            <c:numRef>
              <c:f>(Feuil1!$F$11,Feuil1!$F$18,Feuil1!$F$25,Feuil1!$F$32,Feuil1!$F$38,Feuil1!$F$45,Feuil1!$F$52,Feuil1!$F$59,Feuil1!$F$66,Feuil1!$F$73)</c:f>
              <c:numCache>
                <c:formatCode>General</c:formatCode>
                <c:ptCount val="10"/>
                <c:pt idx="0">
                  <c:v>5221</c:v>
                </c:pt>
                <c:pt idx="1">
                  <c:v>13223</c:v>
                </c:pt>
                <c:pt idx="2">
                  <c:v>24994</c:v>
                </c:pt>
                <c:pt idx="3">
                  <c:v>29640</c:v>
                </c:pt>
                <c:pt idx="4">
                  <c:v>24925</c:v>
                </c:pt>
                <c:pt idx="5">
                  <c:v>17203</c:v>
                </c:pt>
                <c:pt idx="6">
                  <c:v>11969</c:v>
                </c:pt>
                <c:pt idx="7">
                  <c:v>6712</c:v>
                </c:pt>
                <c:pt idx="8">
                  <c:v>7776</c:v>
                </c:pt>
                <c:pt idx="9">
                  <c:v>3348</c:v>
                </c:pt>
              </c:numCache>
            </c:numRef>
          </c:val>
          <c:smooth val="0"/>
          <c:extLst>
            <c:ext xmlns:c16="http://schemas.microsoft.com/office/drawing/2014/chart" uri="{C3380CC4-5D6E-409C-BE32-E72D297353CC}">
              <c16:uniqueId val="{00000005-AD33-524A-AED0-9F73E13DDF9A}"/>
            </c:ext>
          </c:extLst>
        </c:ser>
        <c:dLbls>
          <c:dLblPos val="t"/>
          <c:showLegendKey val="0"/>
          <c:showVal val="1"/>
          <c:showCatName val="0"/>
          <c:showSerName val="0"/>
          <c:showPercent val="0"/>
          <c:showBubbleSize val="0"/>
        </c:dLbls>
        <c:marker val="1"/>
        <c:smooth val="0"/>
        <c:axId val="1711915248"/>
        <c:axId val="1862811328"/>
      </c:lineChart>
      <c:catAx>
        <c:axId val="1711915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a:t>Weeks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lumMod val="65000"/>
                <a:lumOff val="3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1862811328"/>
        <c:crosses val="autoZero"/>
        <c:auto val="0"/>
        <c:lblAlgn val="ctr"/>
        <c:lblOffset val="100"/>
        <c:noMultiLvlLbl val="1"/>
      </c:catAx>
      <c:valAx>
        <c:axId val="18628113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a:t>N (National)</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a:solidFill>
              <a:schemeClr val="tx1">
                <a:lumMod val="65000"/>
                <a:lumOff val="3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1711915248"/>
        <c:crosses val="autoZero"/>
        <c:crossBetween val="midCat"/>
      </c:valAx>
      <c:valAx>
        <c:axId val="205038464"/>
        <c:scaling>
          <c:orientation val="minMax"/>
        </c:scaling>
        <c:delete val="0"/>
        <c:axPos val="r"/>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a:t>N (Coville)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2108262208"/>
        <c:crosses val="max"/>
        <c:crossBetween val="between"/>
      </c:valAx>
      <c:catAx>
        <c:axId val="2108262208"/>
        <c:scaling>
          <c:orientation val="minMax"/>
        </c:scaling>
        <c:delete val="1"/>
        <c:axPos val="b"/>
        <c:numFmt formatCode="General" sourceLinked="1"/>
        <c:majorTickMark val="out"/>
        <c:minorTickMark val="none"/>
        <c:tickLblPos val="nextTo"/>
        <c:crossAx val="205038464"/>
        <c:crosses val="autoZero"/>
        <c:auto val="1"/>
        <c:lblAlgn val="ctr"/>
        <c:lblOffset val="100"/>
        <c:tickLblSkip val="1"/>
        <c:tickMarkSkip val="1"/>
        <c:noMultiLvlLbl val="1"/>
      </c:catAx>
      <c:spPr>
        <a:noFill/>
        <a:ln>
          <a:noFill/>
        </a:ln>
        <a:effectLst/>
      </c:spPr>
    </c:plotArea>
    <c:legend>
      <c:legendPos val="t"/>
      <c:layout>
        <c:manualLayout>
          <c:xMode val="edge"/>
          <c:yMode val="edge"/>
          <c:x val="0.1473597770914597"/>
          <c:y val="1.1314660787559131E-3"/>
          <c:w val="0.85264022290854025"/>
          <c:h val="5.785794548646166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0.20866</cdr:x>
      <cdr:y>0.16619</cdr:y>
    </cdr:from>
    <cdr:to>
      <cdr:x>0.85788</cdr:x>
      <cdr:y>0.23018</cdr:y>
    </cdr:to>
    <cdr:sp macro="" textlink="">
      <cdr:nvSpPr>
        <cdr:cNvPr id="2" name="Accolade ouvrante 1">
          <a:extLst xmlns:a="http://schemas.openxmlformats.org/drawingml/2006/main">
            <a:ext uri="{FF2B5EF4-FFF2-40B4-BE49-F238E27FC236}">
              <a16:creationId xmlns:a16="http://schemas.microsoft.com/office/drawing/2014/main" id="{73C86488-EF7F-4728-8004-D25281BEEF61}"/>
            </a:ext>
          </a:extLst>
        </cdr:cNvPr>
        <cdr:cNvSpPr/>
      </cdr:nvSpPr>
      <cdr:spPr>
        <a:xfrm xmlns:a="http://schemas.openxmlformats.org/drawingml/2006/main" rot="5400000">
          <a:off x="3771900" y="-1404931"/>
          <a:ext cx="319087" cy="4786312"/>
        </a:xfrm>
        <a:prstGeom xmlns:a="http://schemas.openxmlformats.org/drawingml/2006/main" prst="leftBrace">
          <a:avLst>
            <a:gd name="adj1" fmla="val 42777"/>
            <a:gd name="adj2" fmla="val 50309"/>
          </a:avLst>
        </a:prstGeom>
        <a:ln xmlns:a="http://schemas.openxmlformats.org/drawingml/2006/main" w="19050">
          <a:solidFill>
            <a:schemeClr val="tx1"/>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0.32687</cdr:x>
      <cdr:y>0.09074</cdr:y>
    </cdr:from>
    <cdr:to>
      <cdr:x>0.74612</cdr:x>
      <cdr:y>0.20153</cdr:y>
    </cdr:to>
    <cdr:sp macro="" textlink="">
      <cdr:nvSpPr>
        <cdr:cNvPr id="3" name="ZoneTexte 2">
          <a:extLst xmlns:a="http://schemas.openxmlformats.org/drawingml/2006/main">
            <a:ext uri="{FF2B5EF4-FFF2-40B4-BE49-F238E27FC236}">
              <a16:creationId xmlns:a16="http://schemas.microsoft.com/office/drawing/2014/main" id="{492910E7-753D-4F58-8A82-CAB7AB7AE558}"/>
            </a:ext>
          </a:extLst>
        </cdr:cNvPr>
        <cdr:cNvSpPr txBox="1"/>
      </cdr:nvSpPr>
      <cdr:spPr>
        <a:xfrm xmlns:a="http://schemas.openxmlformats.org/drawingml/2006/main">
          <a:off x="2409824" y="452439"/>
          <a:ext cx="3090863" cy="5524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400" dirty="0" err="1">
              <a:solidFill>
                <a:schemeClr val="tx1">
                  <a:lumMod val="75000"/>
                  <a:lumOff val="25000"/>
                </a:schemeClr>
              </a:solidFill>
            </a:rPr>
            <a:t>Lockdown</a:t>
          </a:r>
          <a:r>
            <a:rPr lang="fr-FR" sz="1400" dirty="0">
              <a:solidFill>
                <a:schemeClr val="tx1">
                  <a:lumMod val="75000"/>
                  <a:lumOff val="25000"/>
                </a:schemeClr>
              </a:solidFill>
            </a:rPr>
            <a:t> </a:t>
          </a:r>
          <a:r>
            <a:rPr lang="fr-FR" sz="1400" dirty="0" err="1">
              <a:solidFill>
                <a:schemeClr val="tx1">
                  <a:lumMod val="75000"/>
                  <a:lumOff val="25000"/>
                </a:schemeClr>
              </a:solidFill>
            </a:rPr>
            <a:t>from</a:t>
          </a:r>
          <a:r>
            <a:rPr lang="fr-FR" sz="1400" dirty="0">
              <a:solidFill>
                <a:schemeClr val="tx1">
                  <a:lumMod val="75000"/>
                  <a:lumOff val="25000"/>
                </a:schemeClr>
              </a:solidFill>
            </a:rPr>
            <a:t> March 17 to </a:t>
          </a:r>
          <a:r>
            <a:rPr lang="fr-FR" sz="1400">
              <a:solidFill>
                <a:schemeClr val="tx1">
                  <a:lumMod val="75000"/>
                  <a:lumOff val="25000"/>
                </a:schemeClr>
              </a:solidFill>
            </a:rPr>
            <a:t>May 10</a:t>
          </a:r>
          <a:endParaRPr lang="fr-FR" sz="1400" dirty="0">
            <a:solidFill>
              <a:schemeClr val="tx1">
                <a:lumMod val="75000"/>
                <a:lumOff val="25000"/>
              </a:schemeClr>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C9147-B15C-D949-8850-809991F1BD22}" type="datetimeFigureOut">
              <a:rPr lang="fr-FR" smtClean="0"/>
              <a:t>08/10/2020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1D64C-6000-1141-B1F7-53818D92AE6B}" type="slidenum">
              <a:rPr lang="fr-FR" smtClean="0"/>
              <a:t>‹N°›</a:t>
            </a:fld>
            <a:endParaRPr lang="fr-FR"/>
          </a:p>
        </p:txBody>
      </p:sp>
    </p:spTree>
    <p:extLst>
      <p:ext uri="{BB962C8B-B14F-4D97-AF65-F5344CB8AC3E}">
        <p14:creationId xmlns:p14="http://schemas.microsoft.com/office/powerpoint/2010/main" val="19900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28</a:t>
            </a:fld>
            <a:endParaRPr lang="fr-FR"/>
          </a:p>
        </p:txBody>
      </p:sp>
    </p:spTree>
    <p:extLst>
      <p:ext uri="{BB962C8B-B14F-4D97-AF65-F5344CB8AC3E}">
        <p14:creationId xmlns:p14="http://schemas.microsoft.com/office/powerpoint/2010/main" val="1624123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5220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4348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5509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660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9070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3045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45</a:t>
            </a:fld>
            <a:endParaRPr lang="fr-FR"/>
          </a:p>
        </p:txBody>
      </p:sp>
    </p:spTree>
    <p:extLst>
      <p:ext uri="{BB962C8B-B14F-4D97-AF65-F5344CB8AC3E}">
        <p14:creationId xmlns:p14="http://schemas.microsoft.com/office/powerpoint/2010/main" val="1431992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49</a:t>
            </a:fld>
            <a:endParaRPr lang="fr-FR"/>
          </a:p>
        </p:txBody>
      </p:sp>
    </p:spTree>
    <p:extLst>
      <p:ext uri="{BB962C8B-B14F-4D97-AF65-F5344CB8AC3E}">
        <p14:creationId xmlns:p14="http://schemas.microsoft.com/office/powerpoint/2010/main" val="201469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54</a:t>
            </a:fld>
            <a:endParaRPr lang="fr-FR"/>
          </a:p>
        </p:txBody>
      </p:sp>
    </p:spTree>
    <p:extLst>
      <p:ext uri="{BB962C8B-B14F-4D97-AF65-F5344CB8AC3E}">
        <p14:creationId xmlns:p14="http://schemas.microsoft.com/office/powerpoint/2010/main" val="3427218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55</a:t>
            </a:fld>
            <a:endParaRPr lang="fr-FR"/>
          </a:p>
        </p:txBody>
      </p:sp>
    </p:spTree>
    <p:extLst>
      <p:ext uri="{BB962C8B-B14F-4D97-AF65-F5344CB8AC3E}">
        <p14:creationId xmlns:p14="http://schemas.microsoft.com/office/powerpoint/2010/main" val="3959037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359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248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0834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915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08/10/2020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08/10/2020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08/10/2020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3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wwwmedrxivorg/content/101101/2020062520140178v2" TargetMode="Externa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hyperlink" Target="https://www.eurosurveillance.org/docserver/fulltext/eurosurveillance/25/21/eurosurv-25-21-1" TargetMode="External"/><Relationship Id="rId7"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png"/><Relationship Id="rId7" Type="http://schemas.openxmlformats.org/officeDocument/2006/relationships/image" Target="../media/image5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hyperlink" Target="https://doi.org/10.1016/S2352-4642(20)30251-0"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doi.org/10.1016/S2352-4642(20)30251-0" TargetMode="External"/><Relationship Id="rId3" Type="http://schemas.openxmlformats.org/officeDocument/2006/relationships/image" Target="../media/image10.png"/><Relationship Id="rId7" Type="http://schemas.openxmlformats.org/officeDocument/2006/relationships/image" Target="../media/image5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hyperlink" Target="https://en.wikipedia.org/wiki/Netherlands_at_the_2018_Winter_Olympics"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71.png"/><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en.wikipedia.org/wiki/Netherlands_at_the_2018_Winter_Olympics" TargetMode="Externa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73.png"/></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4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3.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95.png"/></Relationships>
</file>

<file path=ppt/slides/_rels/slide5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99.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4.png"/><Relationship Id="rId7" Type="http://schemas.openxmlformats.org/officeDocument/2006/relationships/image" Target="../media/image10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4.png"/></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www.sfpediatrie.com/sites/www.sfpediatrie.com/files/medias/documents/Propositions_Ecoles_SFP_Defv2.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4.png"/></Relationships>
</file>

<file path=ppt/slides/_rels/slide5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fpediatrie.com/sites/www.sfpediatrie.com/files/medias/documents/Propositions_Ecoles_SFP_Defv2.pdf" TargetMode="External"/><Relationship Id="rId5" Type="http://schemas.openxmlformats.org/officeDocument/2006/relationships/image" Target="../media/image111.png"/><Relationship Id="rId4" Type="http://schemas.openxmlformats.org/officeDocument/2006/relationships/image" Target="../media/image109.png"/></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www.sfpediatrie.com/sites/www.sfpediatrie.com/files/medias/documents/Propositions_Ecoles_SFP_Defv2.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13.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www.nejm.org/doi/full/10.1056/NEJMoa2006100?query=featured_coronavirus"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www.sfpediatrie.com/sites/www.sfpediatrie.com/files/medias/documents/Propositions_Ecoles_SFP_Defv2.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14.png"/><Relationship Id="rId4" Type="http://schemas.openxmlformats.org/officeDocument/2006/relationships/image" Target="../media/image14.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www.sfpediatrie.com/sites/www.sfpediatrie.com/files/medias/documents/Propositions_Ecoles_SFP_Defv2.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15.png"/><Relationship Id="rId4" Type="http://schemas.openxmlformats.org/officeDocument/2006/relationships/image" Target="../media/image14.png"/></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16.png"/></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17.png"/></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17.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en.wikipedia.org/wiki/French_Third_Republic" TargetMode="Externa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4994837" y="2273867"/>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sp>
        <p:nvSpPr>
          <p:cNvPr id="7" name="ZoneTexte 6">
            <a:extLst>
              <a:ext uri="{FF2B5EF4-FFF2-40B4-BE49-F238E27FC236}">
                <a16:creationId xmlns:a16="http://schemas.microsoft.com/office/drawing/2014/main" id="{C977948B-78EC-D545-9EA1-0A2829AFAAE5}"/>
              </a:ext>
            </a:extLst>
          </p:cNvPr>
          <p:cNvSpPr txBox="1"/>
          <p:nvPr/>
        </p:nvSpPr>
        <p:spPr>
          <a:xfrm>
            <a:off x="0" y="6530739"/>
            <a:ext cx="2477414" cy="307777"/>
          </a:xfrm>
          <a:prstGeom prst="rect">
            <a:avLst/>
          </a:prstGeom>
          <a:noFill/>
        </p:spPr>
        <p:txBody>
          <a:bodyPr wrap="square" rtlCol="0">
            <a:spAutoFit/>
          </a:bodyPr>
          <a:lstStyle/>
          <a:p>
            <a:pPr>
              <a:spcAft>
                <a:spcPts val="600"/>
              </a:spcAft>
            </a:pPr>
            <a:r>
              <a:rPr lang="fr-FR" sz="1400" dirty="0" err="1">
                <a:solidFill>
                  <a:schemeClr val="accent1"/>
                </a:solidFill>
                <a:latin typeface="Arial" panose="020B0604020202020204" pitchFamily="34" charset="0"/>
                <a:cs typeface="Arial" panose="020B0604020202020204" pitchFamily="34" charset="0"/>
              </a:rPr>
              <a:t>Màj</a:t>
            </a:r>
            <a:r>
              <a:rPr lang="fr-FR" sz="1400">
                <a:solidFill>
                  <a:schemeClr val="accent1"/>
                </a:solidFill>
                <a:latin typeface="Arial" panose="020B0604020202020204" pitchFamily="34" charset="0"/>
                <a:cs typeface="Arial" panose="020B0604020202020204" pitchFamily="34" charset="0"/>
              </a:rPr>
              <a:t> 07 Octobre 2020</a:t>
            </a:r>
            <a:endParaRPr lang="fr-FR" sz="1400" dirty="0">
              <a:solidFill>
                <a:schemeClr val="accent1"/>
              </a:solidFill>
              <a:latin typeface="Arial" panose="020B0604020202020204" pitchFamily="34" charset="0"/>
              <a:cs typeface="Arial" panose="020B0604020202020204" pitchFamily="34" charset="0"/>
            </a:endParaRPr>
          </a:p>
        </p:txBody>
      </p:sp>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9104" b="-13599"/>
          <a:stretch/>
        </p:blipFill>
        <p:spPr>
          <a:xfrm>
            <a:off x="7939574" y="5781408"/>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02499" y="5213035"/>
            <a:ext cx="3115339" cy="1261884"/>
          </a:xfrm>
          <a:prstGeom prst="rect">
            <a:avLst/>
          </a:prstGeom>
          <a:noFill/>
        </p:spPr>
        <p:txBody>
          <a:bodyPr wrap="square" rtlCol="0">
            <a:spAutoFit/>
          </a:bodyPr>
          <a:lstStyle/>
          <a:p>
            <a:r>
              <a:rPr lang="fr-FR" sz="1600" b="1" dirty="0"/>
              <a:t>Robert COHEN</a:t>
            </a:r>
          </a:p>
          <a:p>
            <a:pPr marL="285750" indent="-285750">
              <a:buFont typeface="Arial" panose="020B0604020202020204" pitchFamily="34" charset="0"/>
              <a:buChar char="•"/>
            </a:pPr>
            <a:r>
              <a:rPr lang="fr-FR" sz="1200" dirty="0" err="1"/>
              <a:t>InfoVac</a:t>
            </a:r>
            <a:r>
              <a:rPr lang="fr-FR" sz="1200" dirty="0"/>
              <a:t>-France</a:t>
            </a:r>
          </a:p>
          <a:p>
            <a:pPr marL="285750" indent="-285750">
              <a:buFont typeface="Arial" panose="020B0604020202020204" pitchFamily="34" charset="0"/>
              <a:buChar char="•"/>
            </a:pPr>
            <a:r>
              <a:rPr lang="fr-FR" sz="1200" dirty="0"/>
              <a:t>ACTIV</a:t>
            </a:r>
          </a:p>
          <a:p>
            <a:pPr marL="285750" indent="-285750">
              <a:buFont typeface="Arial" panose="020B0604020202020204" pitchFamily="34" charset="0"/>
              <a:buChar char="•"/>
            </a:pPr>
            <a:r>
              <a:rPr lang="fr-FR" sz="1200" dirty="0"/>
              <a:t>GPIP</a:t>
            </a:r>
          </a:p>
          <a:p>
            <a:pPr marL="285750" indent="-285750">
              <a:buFont typeface="Arial" panose="020B0604020202020204" pitchFamily="34" charset="0"/>
              <a:buChar char="•"/>
            </a:pPr>
            <a:r>
              <a:rPr lang="fr-FR" sz="1200" dirty="0"/>
              <a:t>CHI-Créteil</a:t>
            </a:r>
          </a:p>
          <a:p>
            <a:pPr marL="285750" indent="-285750">
              <a:buFont typeface="Arial" panose="020B0604020202020204" pitchFamily="34" charset="0"/>
              <a:buChar char="•"/>
            </a:pPr>
            <a:r>
              <a:rPr lang="fr-FR" sz="1200" dirty="0"/>
              <a:t>UPEC</a:t>
            </a:r>
            <a:endParaRPr lang="fr-FR" dirty="0"/>
          </a:p>
        </p:txBody>
      </p:sp>
      <p:sp>
        <p:nvSpPr>
          <p:cNvPr id="5" name="ZoneTexte 4">
            <a:extLst>
              <a:ext uri="{FF2B5EF4-FFF2-40B4-BE49-F238E27FC236}">
                <a16:creationId xmlns:a16="http://schemas.microsoft.com/office/drawing/2014/main" id="{C371912D-601C-9D4B-A7A9-9DBD2143AD54}"/>
              </a:ext>
            </a:extLst>
          </p:cNvPr>
          <p:cNvSpPr txBox="1"/>
          <p:nvPr/>
        </p:nvSpPr>
        <p:spPr>
          <a:xfrm>
            <a:off x="3308528" y="4029659"/>
            <a:ext cx="7094429" cy="1492716"/>
          </a:xfrm>
          <a:prstGeom prst="rect">
            <a:avLst/>
          </a:prstGeom>
          <a:noFill/>
          <a:ln>
            <a:solidFill>
              <a:schemeClr val="accent1"/>
            </a:solidFill>
          </a:ln>
        </p:spPr>
        <p:txBody>
          <a:bodyPr wrap="square" rtlCol="0" anchor="ctr">
            <a:spAutoFit/>
          </a:bodyPr>
          <a:lstStyle/>
          <a:p>
            <a:pPr lvl="1">
              <a:spcBef>
                <a:spcPts val="1600"/>
              </a:spcBef>
              <a:spcAft>
                <a:spcPts val="1200"/>
              </a:spcAft>
              <a:buClr>
                <a:srgbClr val="90C226"/>
              </a:buClr>
              <a:buSzPct val="80000"/>
            </a:pPr>
            <a:r>
              <a:rPr lang="fr-FR" sz="2800" dirty="0">
                <a:solidFill>
                  <a:schemeClr val="accent2"/>
                </a:solidFill>
              </a:rPr>
              <a:t>II. Enfants</a:t>
            </a:r>
          </a:p>
          <a:p>
            <a:pPr marL="342900" indent="-342900">
              <a:spcAft>
                <a:spcPts val="600"/>
              </a:spcAft>
              <a:buFont typeface="Wingdings" pitchFamily="2" charset="2"/>
              <a:buChar char="q"/>
            </a:pPr>
            <a:r>
              <a:rPr lang="fr-FR" sz="2400" dirty="0">
                <a:solidFill>
                  <a:schemeClr val="accent2"/>
                </a:solidFill>
              </a:rPr>
              <a:t>Transmissibilité, contagiosité</a:t>
            </a:r>
          </a:p>
          <a:p>
            <a:pPr marL="342900" indent="-342900">
              <a:buFont typeface="Wingdings" pitchFamily="2" charset="2"/>
              <a:buChar char="q"/>
            </a:pPr>
            <a:r>
              <a:rPr lang="fr-FR" sz="2400" dirty="0">
                <a:solidFill>
                  <a:schemeClr val="accent2"/>
                </a:solidFill>
              </a:rPr>
              <a:t>Ouvertures des écoles et autres collectivités</a:t>
            </a:r>
          </a:p>
        </p:txBody>
      </p:sp>
    </p:spTree>
    <p:extLst>
      <p:ext uri="{BB962C8B-B14F-4D97-AF65-F5344CB8AC3E}">
        <p14:creationId xmlns:p14="http://schemas.microsoft.com/office/powerpoint/2010/main" val="723390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1029A6-8D40-2B44-BC4E-CAA047647DD8}"/>
              </a:ext>
            </a:extLst>
          </p:cNvPr>
          <p:cNvSpPr>
            <a:spLocks noGrp="1"/>
          </p:cNvSpPr>
          <p:nvPr>
            <p:ph type="ctrTitle"/>
          </p:nvPr>
        </p:nvSpPr>
        <p:spPr/>
        <p:txBody>
          <a:bodyPr/>
          <a:lstStyle/>
          <a:p>
            <a:r>
              <a:rPr lang="fr-FR" dirty="0"/>
              <a:t>Etudes</a:t>
            </a:r>
          </a:p>
        </p:txBody>
      </p:sp>
      <p:sp>
        <p:nvSpPr>
          <p:cNvPr id="3" name="Sous-titre 2">
            <a:extLst>
              <a:ext uri="{FF2B5EF4-FFF2-40B4-BE49-F238E27FC236}">
                <a16:creationId xmlns:a16="http://schemas.microsoft.com/office/drawing/2014/main" id="{7CD15C47-204F-474A-8BB4-42474D44D033}"/>
              </a:ext>
            </a:extLst>
          </p:cNvPr>
          <p:cNvSpPr>
            <a:spLocks noGrp="1"/>
          </p:cNvSpPr>
          <p:nvPr>
            <p:ph type="subTitle" idx="1"/>
          </p:nvPr>
        </p:nvSpPr>
        <p:spPr>
          <a:xfrm>
            <a:off x="925830" y="4050833"/>
            <a:ext cx="8348173" cy="1096899"/>
          </a:xfrm>
        </p:spPr>
        <p:txBody>
          <a:bodyPr>
            <a:normAutofit/>
          </a:bodyPr>
          <a:lstStyle/>
          <a:p>
            <a:r>
              <a:rPr lang="fr-FR" sz="2800" dirty="0">
                <a:solidFill>
                  <a:schemeClr val="accent1"/>
                </a:solidFill>
              </a:rPr>
              <a:t>suggérant une charge virale élevée chez l’enfant</a:t>
            </a:r>
          </a:p>
        </p:txBody>
      </p:sp>
    </p:spTree>
    <p:extLst>
      <p:ext uri="{BB962C8B-B14F-4D97-AF65-F5344CB8AC3E}">
        <p14:creationId xmlns:p14="http://schemas.microsoft.com/office/powerpoint/2010/main" val="260885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8827226" y="3620065"/>
            <a:ext cx="3100917" cy="1477328"/>
          </a:xfrm>
          <a:prstGeom prst="rect">
            <a:avLst/>
          </a:prstGeom>
          <a:solidFill>
            <a:schemeClr val="accent1"/>
          </a:solidFill>
          <a:ln>
            <a:solidFill>
              <a:schemeClr val="accent2"/>
            </a:solidFill>
          </a:ln>
        </p:spPr>
        <p:txBody>
          <a:bodyPr wrap="square" rtlCol="0">
            <a:spAutoFit/>
          </a:bodyPr>
          <a:lstStyle/>
          <a:p>
            <a:r>
              <a:rPr lang="fr-FR" dirty="0">
                <a:solidFill>
                  <a:schemeClr val="bg1"/>
                </a:solidFill>
              </a:rPr>
              <a:t>Cette étude suggère que la charge virale des enfants est comparable à celle de l’adulte quand la PCR est positive…</a:t>
            </a: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82012" y="600087"/>
            <a:ext cx="10627975" cy="872359"/>
          </a:xfrm>
        </p:spPr>
        <p:txBody>
          <a:bodyPr>
            <a:normAutofit fontScale="90000"/>
          </a:bodyPr>
          <a:lstStyle/>
          <a:p>
            <a:r>
              <a:rPr lang="fr-FR" dirty="0"/>
              <a:t>COVID-19 et enfant : Charge virale des enfants infectés</a:t>
            </a:r>
          </a:p>
        </p:txBody>
      </p:sp>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sp>
        <p:nvSpPr>
          <p:cNvPr id="2" name="ZoneTexte 1">
            <a:extLst>
              <a:ext uri="{FF2B5EF4-FFF2-40B4-BE49-F238E27FC236}">
                <a16:creationId xmlns:a16="http://schemas.microsoft.com/office/drawing/2014/main" id="{41BC8289-C954-2940-8BDC-82A00F7F4A28}"/>
              </a:ext>
            </a:extLst>
          </p:cNvPr>
          <p:cNvSpPr txBox="1"/>
          <p:nvPr/>
        </p:nvSpPr>
        <p:spPr>
          <a:xfrm>
            <a:off x="487788" y="6475051"/>
            <a:ext cx="10767691" cy="246221"/>
          </a:xfrm>
          <a:prstGeom prst="rect">
            <a:avLst/>
          </a:prstGeom>
          <a:noFill/>
        </p:spPr>
        <p:txBody>
          <a:bodyPr wrap="none" rtlCol="0">
            <a:spAutoFit/>
          </a:bodyPr>
          <a:lstStyle/>
          <a:p>
            <a:r>
              <a:rPr lang="fr-FR" sz="1000" i="1" dirty="0">
                <a:solidFill>
                  <a:schemeClr val="accent1"/>
                </a:solidFill>
              </a:rPr>
              <a:t>Jones https://</a:t>
            </a:r>
            <a:r>
              <a:rPr lang="fr-FR" sz="1000" i="1" dirty="0" err="1">
                <a:solidFill>
                  <a:schemeClr val="accent1"/>
                </a:solidFill>
              </a:rPr>
              <a:t>zoonosen.charite.de</a:t>
            </a:r>
            <a:r>
              <a:rPr lang="fr-FR" sz="1000" i="1" dirty="0">
                <a:solidFill>
                  <a:schemeClr val="accent1"/>
                </a:solidFill>
              </a:rPr>
              <a:t>/</a:t>
            </a:r>
            <a:r>
              <a:rPr lang="fr-FR" sz="1000" i="1" dirty="0" err="1">
                <a:solidFill>
                  <a:schemeClr val="accent1"/>
                </a:solidFill>
              </a:rPr>
              <a:t>fileadmin</a:t>
            </a:r>
            <a:r>
              <a:rPr lang="fr-FR" sz="1000" i="1" dirty="0">
                <a:solidFill>
                  <a:schemeClr val="accent1"/>
                </a:solidFill>
              </a:rPr>
              <a:t>/</a:t>
            </a:r>
            <a:r>
              <a:rPr lang="fr-FR" sz="1000" i="1" dirty="0" err="1">
                <a:solidFill>
                  <a:schemeClr val="accent1"/>
                </a:solidFill>
              </a:rPr>
              <a:t>user_upload</a:t>
            </a:r>
            <a:r>
              <a:rPr lang="fr-FR" sz="1000" i="1" dirty="0">
                <a:solidFill>
                  <a:schemeClr val="accent1"/>
                </a:solidFill>
              </a:rPr>
              <a:t>/microsites/m_cc05/virologie-</a:t>
            </a:r>
            <a:r>
              <a:rPr lang="fr-FR" sz="1000" i="1" dirty="0" err="1">
                <a:solidFill>
                  <a:schemeClr val="accent1"/>
                </a:solidFill>
              </a:rPr>
              <a:t>ccm</a:t>
            </a:r>
            <a:r>
              <a:rPr lang="fr-FR" sz="1000" i="1" dirty="0">
                <a:solidFill>
                  <a:schemeClr val="accent1"/>
                </a:solidFill>
              </a:rPr>
              <a:t>/</a:t>
            </a:r>
            <a:r>
              <a:rPr lang="fr-FR" sz="1000" i="1" dirty="0" err="1">
                <a:solidFill>
                  <a:schemeClr val="accent1"/>
                </a:solidFill>
              </a:rPr>
              <a:t>dateien_upload</a:t>
            </a:r>
            <a:r>
              <a:rPr lang="fr-FR" sz="1000" i="1" dirty="0">
                <a:solidFill>
                  <a:schemeClr val="accent1"/>
                </a:solidFill>
              </a:rPr>
              <a:t>/</a:t>
            </a:r>
            <a:r>
              <a:rPr lang="fr-FR" sz="1000" i="1" dirty="0" err="1">
                <a:solidFill>
                  <a:schemeClr val="accent1"/>
                </a:solidFill>
              </a:rPr>
              <a:t>Weitere_Dateien</a:t>
            </a:r>
            <a:r>
              <a:rPr lang="fr-FR" sz="1000" i="1" dirty="0">
                <a:solidFill>
                  <a:schemeClr val="accent1"/>
                </a:solidFill>
              </a:rPr>
              <a:t>/analysis-of-SARS-CoV-2-viral-load-by-patient-age.pdf</a:t>
            </a:r>
          </a:p>
        </p:txBody>
      </p:sp>
      <p:pic>
        <p:nvPicPr>
          <p:cNvPr id="17" name="Image 16">
            <a:extLst>
              <a:ext uri="{FF2B5EF4-FFF2-40B4-BE49-F238E27FC236}">
                <a16:creationId xmlns:a16="http://schemas.microsoft.com/office/drawing/2014/main" id="{59C95802-B9FE-8043-A6F6-08F3E82A7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2012" y="3210755"/>
            <a:ext cx="7939319" cy="2426256"/>
          </a:xfrm>
          <a:prstGeom prst="rect">
            <a:avLst/>
          </a:prstGeom>
        </p:spPr>
      </p:pic>
      <p:pic>
        <p:nvPicPr>
          <p:cNvPr id="19" name="Image 18">
            <a:extLst>
              <a:ext uri="{FF2B5EF4-FFF2-40B4-BE49-F238E27FC236}">
                <a16:creationId xmlns:a16="http://schemas.microsoft.com/office/drawing/2014/main" id="{8D4EDB06-BCD7-FD4A-BF09-335E24CE8D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82876" y="1575252"/>
            <a:ext cx="9124709" cy="1219996"/>
          </a:xfrm>
          <a:prstGeom prst="rect">
            <a:avLst/>
          </a:prstGeom>
        </p:spPr>
      </p:pic>
      <p:pic>
        <p:nvPicPr>
          <p:cNvPr id="22" name="Image 21" descr="Une image contenant alimentation&#10;&#10;Description générée automatiquement">
            <a:extLst>
              <a:ext uri="{FF2B5EF4-FFF2-40B4-BE49-F238E27FC236}">
                <a16:creationId xmlns:a16="http://schemas.microsoft.com/office/drawing/2014/main" id="{96C3DBA8-C4C8-BE49-9A72-18CA924254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93888" y="1113673"/>
            <a:ext cx="964195" cy="564054"/>
          </a:xfrm>
          <a:prstGeom prst="rect">
            <a:avLst/>
          </a:prstGeom>
        </p:spPr>
      </p:pic>
    </p:spTree>
    <p:extLst>
      <p:ext uri="{BB962C8B-B14F-4D97-AF65-F5344CB8AC3E}">
        <p14:creationId xmlns:p14="http://schemas.microsoft.com/office/powerpoint/2010/main" val="3479964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82012" y="600087"/>
            <a:ext cx="11082039" cy="872359"/>
          </a:xfrm>
        </p:spPr>
        <p:txBody>
          <a:bodyPr>
            <a:normAutofit fontScale="90000"/>
          </a:bodyPr>
          <a:lstStyle/>
          <a:p>
            <a:r>
              <a:rPr lang="fr-FR" dirty="0"/>
              <a:t>COVID-19 et enfant : Charge et culture virale des enfants infectés</a:t>
            </a:r>
          </a:p>
        </p:txBody>
      </p:sp>
      <p:sp>
        <p:nvSpPr>
          <p:cNvPr id="2" name="ZoneTexte 1">
            <a:extLst>
              <a:ext uri="{FF2B5EF4-FFF2-40B4-BE49-F238E27FC236}">
                <a16:creationId xmlns:a16="http://schemas.microsoft.com/office/drawing/2014/main" id="{41BC8289-C954-2940-8BDC-82A00F7F4A28}"/>
              </a:ext>
            </a:extLst>
          </p:cNvPr>
          <p:cNvSpPr txBox="1"/>
          <p:nvPr/>
        </p:nvSpPr>
        <p:spPr>
          <a:xfrm>
            <a:off x="3555653" y="6534500"/>
            <a:ext cx="4301177" cy="276999"/>
          </a:xfrm>
          <a:prstGeom prst="rect">
            <a:avLst/>
          </a:prstGeom>
          <a:noFill/>
        </p:spPr>
        <p:txBody>
          <a:bodyPr wrap="none" rtlCol="0">
            <a:spAutoFit/>
          </a:bodyPr>
          <a:lstStyle/>
          <a:p>
            <a:r>
              <a:rPr lang="fr-FR" sz="1200" i="1" dirty="0">
                <a:solidFill>
                  <a:schemeClr val="accent1"/>
                </a:solidFill>
              </a:rPr>
              <a:t>https://</a:t>
            </a:r>
            <a:r>
              <a:rPr lang="fr-FR" sz="1200" i="1" dirty="0" err="1">
                <a:solidFill>
                  <a:schemeClr val="accent1"/>
                </a:solidFill>
              </a:rPr>
              <a:t>wwwnc.cdc.gov</a:t>
            </a:r>
            <a:r>
              <a:rPr lang="fr-FR" sz="1200" i="1" dirty="0">
                <a:solidFill>
                  <a:schemeClr val="accent1"/>
                </a:solidFill>
              </a:rPr>
              <a:t>/</a:t>
            </a:r>
            <a:r>
              <a:rPr lang="fr-FR" sz="1200" i="1" dirty="0" err="1">
                <a:solidFill>
                  <a:schemeClr val="accent1"/>
                </a:solidFill>
              </a:rPr>
              <a:t>eid</a:t>
            </a:r>
            <a:r>
              <a:rPr lang="fr-FR" sz="1200" i="1" dirty="0">
                <a:solidFill>
                  <a:schemeClr val="accent1"/>
                </a:solidFill>
              </a:rPr>
              <a:t>/article/26/10/20-2403_article</a:t>
            </a:r>
          </a:p>
        </p:txBody>
      </p:sp>
      <p:pic>
        <p:nvPicPr>
          <p:cNvPr id="5" name="Image 4">
            <a:extLst>
              <a:ext uri="{FF2B5EF4-FFF2-40B4-BE49-F238E27FC236}">
                <a16:creationId xmlns:a16="http://schemas.microsoft.com/office/drawing/2014/main" id="{D1D02A34-FF0D-FE4C-BFF2-F1A8A812D5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6177" y="2829646"/>
            <a:ext cx="5182490" cy="3542389"/>
          </a:xfrm>
          <a:prstGeom prst="rect">
            <a:avLst/>
          </a:prstGeom>
          <a:ln>
            <a:solidFill>
              <a:schemeClr val="tx2"/>
            </a:solidFill>
          </a:ln>
        </p:spPr>
      </p:pic>
      <p:pic>
        <p:nvPicPr>
          <p:cNvPr id="21" name="Image 20" descr="Une image contenant couteau&#10;&#10;Description générée automatiquement">
            <a:extLst>
              <a:ext uri="{FF2B5EF4-FFF2-40B4-BE49-F238E27FC236}">
                <a16:creationId xmlns:a16="http://schemas.microsoft.com/office/drawing/2014/main" id="{38D867AA-7CDF-0049-98E8-EF292DC186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1331" y="1182549"/>
            <a:ext cx="9379352" cy="1393309"/>
          </a:xfrm>
          <a:prstGeom prst="rect">
            <a:avLst/>
          </a:prstGeom>
        </p:spPr>
      </p:pic>
      <p:pic>
        <p:nvPicPr>
          <p:cNvPr id="23" name="Image 22" descr="Une image contenant oiseau&#10;&#10;Description générée automatiquement">
            <a:extLst>
              <a:ext uri="{FF2B5EF4-FFF2-40B4-BE49-F238E27FC236}">
                <a16:creationId xmlns:a16="http://schemas.microsoft.com/office/drawing/2014/main" id="{DFD40602-86F6-8B4B-9CBF-9BC466D109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15294" y="2844800"/>
            <a:ext cx="6096004" cy="831273"/>
          </a:xfrm>
          <a:prstGeom prst="rect">
            <a:avLst/>
          </a:prstGeom>
        </p:spPr>
      </p:pic>
      <p:pic>
        <p:nvPicPr>
          <p:cNvPr id="25" name="Image 24" descr="Une image contenant dessin&#10;&#10;Description générée automatiquement">
            <a:extLst>
              <a:ext uri="{FF2B5EF4-FFF2-40B4-BE49-F238E27FC236}">
                <a16:creationId xmlns:a16="http://schemas.microsoft.com/office/drawing/2014/main" id="{A9FF961D-CB5C-6142-BC37-3A4BBCD22AA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907585" y="1157573"/>
            <a:ext cx="835681" cy="554125"/>
          </a:xfrm>
          <a:prstGeom prst="rect">
            <a:avLst/>
          </a:prstGeom>
        </p:spPr>
      </p:pic>
      <p:sp>
        <p:nvSpPr>
          <p:cNvPr id="3" name="Rectangle 2">
            <a:extLst>
              <a:ext uri="{FF2B5EF4-FFF2-40B4-BE49-F238E27FC236}">
                <a16:creationId xmlns:a16="http://schemas.microsoft.com/office/drawing/2014/main" id="{7602A019-7127-A249-9F05-295102772AD5}"/>
              </a:ext>
            </a:extLst>
          </p:cNvPr>
          <p:cNvSpPr/>
          <p:nvPr/>
        </p:nvSpPr>
        <p:spPr>
          <a:xfrm>
            <a:off x="6557599" y="4105639"/>
            <a:ext cx="5182490" cy="1477328"/>
          </a:xfrm>
          <a:prstGeom prst="rect">
            <a:avLst/>
          </a:prstGeom>
          <a:solidFill>
            <a:schemeClr val="accent1"/>
          </a:solidFill>
          <a:ln>
            <a:solidFill>
              <a:schemeClr val="accent2"/>
            </a:solidFill>
          </a:ln>
        </p:spPr>
        <p:txBody>
          <a:bodyPr wrap="square">
            <a:spAutoFit/>
          </a:bodyPr>
          <a:lstStyle/>
          <a:p>
            <a:r>
              <a:rPr lang="fr-FR" dirty="0">
                <a:solidFill>
                  <a:schemeClr val="bg1"/>
                </a:solidFill>
              </a:rPr>
              <a:t>Cette étude</a:t>
            </a:r>
          </a:p>
          <a:p>
            <a:pPr marL="285750" indent="-285750">
              <a:buFont typeface="Wingdings" pitchFamily="2" charset="2"/>
              <a:buChar char="§"/>
            </a:pPr>
            <a:r>
              <a:rPr lang="fr-FR" dirty="0">
                <a:solidFill>
                  <a:schemeClr val="bg1"/>
                </a:solidFill>
              </a:rPr>
              <a:t>Confirme que la charge virale des enfants infectés n’est pas ≠ de celle des adultes</a:t>
            </a:r>
          </a:p>
          <a:p>
            <a:pPr marL="285750" indent="-285750">
              <a:buFont typeface="Wingdings" pitchFamily="2" charset="2"/>
              <a:buChar char="§"/>
            </a:pPr>
            <a:r>
              <a:rPr lang="fr-FR" dirty="0">
                <a:solidFill>
                  <a:schemeClr val="bg1"/>
                </a:solidFill>
              </a:rPr>
              <a:t>Ne retrouve une culture virale positive qu’une fois sur deux lorsque la PCR est +  </a:t>
            </a:r>
          </a:p>
        </p:txBody>
      </p:sp>
    </p:spTree>
    <p:extLst>
      <p:ext uri="{BB962C8B-B14F-4D97-AF65-F5344CB8AC3E}">
        <p14:creationId xmlns:p14="http://schemas.microsoft.com/office/powerpoint/2010/main" val="220456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82012" y="600087"/>
            <a:ext cx="10627975" cy="872359"/>
          </a:xfrm>
        </p:spPr>
        <p:txBody>
          <a:bodyPr>
            <a:normAutofit fontScale="90000"/>
          </a:bodyPr>
          <a:lstStyle/>
          <a:p>
            <a:r>
              <a:rPr lang="fr-FR" dirty="0"/>
              <a:t>COVID-19 et enfant : Charge virale des enfants infectés</a:t>
            </a:r>
          </a:p>
        </p:txBody>
      </p:sp>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pic>
        <p:nvPicPr>
          <p:cNvPr id="5" name="Image 4" descr="Une image contenant capture d’écran&#10;&#10;Description générée automatiquement">
            <a:extLst>
              <a:ext uri="{FF2B5EF4-FFF2-40B4-BE49-F238E27FC236}">
                <a16:creationId xmlns:a16="http://schemas.microsoft.com/office/drawing/2014/main" id="{4A60A084-85B3-074C-A109-D9C7ABB6BF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43" y="1750844"/>
            <a:ext cx="6262155" cy="4349483"/>
          </a:xfrm>
          <a:prstGeom prst="rect">
            <a:avLst/>
          </a:prstGeom>
          <a:ln>
            <a:solidFill>
              <a:schemeClr val="tx2"/>
            </a:solidFill>
          </a:ln>
        </p:spPr>
      </p:pic>
      <p:pic>
        <p:nvPicPr>
          <p:cNvPr id="21" name="Image 20" descr="Une image contenant dessin&#10;&#10;Description générée automatiquement">
            <a:extLst>
              <a:ext uri="{FF2B5EF4-FFF2-40B4-BE49-F238E27FC236}">
                <a16:creationId xmlns:a16="http://schemas.microsoft.com/office/drawing/2014/main" id="{9F681309-903D-7B4E-8CC6-8119251D90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74923" y="1216328"/>
            <a:ext cx="927079" cy="488878"/>
          </a:xfrm>
          <a:prstGeom prst="rect">
            <a:avLst/>
          </a:prstGeom>
        </p:spPr>
      </p:pic>
      <p:sp>
        <p:nvSpPr>
          <p:cNvPr id="4" name="Rectangle 3">
            <a:extLst>
              <a:ext uri="{FF2B5EF4-FFF2-40B4-BE49-F238E27FC236}">
                <a16:creationId xmlns:a16="http://schemas.microsoft.com/office/drawing/2014/main" id="{74833DD5-95E7-A547-8A0B-A39136624756}"/>
              </a:ext>
            </a:extLst>
          </p:cNvPr>
          <p:cNvSpPr/>
          <p:nvPr/>
        </p:nvSpPr>
        <p:spPr>
          <a:xfrm>
            <a:off x="7593059" y="2127588"/>
            <a:ext cx="3984816" cy="3693319"/>
          </a:xfrm>
          <a:prstGeom prst="rect">
            <a:avLst/>
          </a:prstGeom>
          <a:solidFill>
            <a:schemeClr val="accent1"/>
          </a:solidFill>
          <a:ln>
            <a:solidFill>
              <a:schemeClr val="accent2"/>
            </a:solidFill>
          </a:ln>
        </p:spPr>
        <p:txBody>
          <a:bodyPr wrap="square">
            <a:spAutoFit/>
          </a:bodyPr>
          <a:lstStyle/>
          <a:p>
            <a:r>
              <a:rPr lang="fr-FR" dirty="0">
                <a:solidFill>
                  <a:schemeClr val="bg1"/>
                </a:solidFill>
              </a:rPr>
              <a:t>Cette étude est la première et </a:t>
            </a:r>
          </a:p>
          <a:p>
            <a:r>
              <a:rPr lang="fr-FR" u="sng" dirty="0">
                <a:solidFill>
                  <a:schemeClr val="bg1"/>
                </a:solidFill>
              </a:rPr>
              <a:t>la seule </a:t>
            </a:r>
            <a:r>
              <a:rPr lang="fr-FR" dirty="0">
                <a:solidFill>
                  <a:schemeClr val="bg1"/>
                </a:solidFill>
              </a:rPr>
              <a:t>qui montrerait une charge virale (traduite par un nombre de cycles en PCR moins nombreux) plus élevée chez les jeunes enfants.</a:t>
            </a:r>
          </a:p>
          <a:p>
            <a:r>
              <a:rPr lang="fr-FR" dirty="0">
                <a:solidFill>
                  <a:schemeClr val="bg1"/>
                </a:solidFill>
              </a:rPr>
              <a:t>Plusieurs limites à cette étude</a:t>
            </a:r>
          </a:p>
          <a:p>
            <a:pPr marL="285750" indent="-285750">
              <a:buFontTx/>
              <a:buChar char="-"/>
            </a:pPr>
            <a:r>
              <a:rPr lang="fr-FR" dirty="0">
                <a:solidFill>
                  <a:schemeClr val="bg1"/>
                </a:solidFill>
              </a:rPr>
              <a:t>Nombre de patients relativement faible</a:t>
            </a:r>
          </a:p>
          <a:p>
            <a:pPr marL="285750" indent="-285750">
              <a:buFontTx/>
              <a:buChar char="-"/>
            </a:pPr>
            <a:r>
              <a:rPr lang="fr-FR" dirty="0">
                <a:solidFill>
                  <a:schemeClr val="bg1"/>
                </a:solidFill>
              </a:rPr>
              <a:t>Nombre de cycles de PCR pour affirmer la positivité, très faible chez l’enfant</a:t>
            </a:r>
          </a:p>
          <a:p>
            <a:pPr marL="285750" indent="-285750">
              <a:buFontTx/>
              <a:buChar char="-"/>
            </a:pPr>
            <a:r>
              <a:rPr lang="fr-FR" dirty="0">
                <a:solidFill>
                  <a:schemeClr val="bg1"/>
                </a:solidFill>
              </a:rPr>
              <a:t>Dates de contamination potentielle non précisées</a:t>
            </a:r>
          </a:p>
        </p:txBody>
      </p:sp>
    </p:spTree>
    <p:extLst>
      <p:ext uri="{BB962C8B-B14F-4D97-AF65-F5344CB8AC3E}">
        <p14:creationId xmlns:p14="http://schemas.microsoft.com/office/powerpoint/2010/main" val="3971246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82012" y="600087"/>
            <a:ext cx="10627975" cy="872359"/>
          </a:xfrm>
        </p:spPr>
        <p:txBody>
          <a:bodyPr>
            <a:normAutofit fontScale="90000"/>
          </a:bodyPr>
          <a:lstStyle/>
          <a:p>
            <a:r>
              <a:rPr lang="fr-FR" dirty="0"/>
              <a:t>COVID-19 et enfant : Durée de la positivité de la PCR</a:t>
            </a:r>
          </a:p>
        </p:txBody>
      </p:sp>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pic>
        <p:nvPicPr>
          <p:cNvPr id="16" name="Image 15" descr="Une image contenant dessin, signe, parapluie&#10;&#10;Description générée automatiquement">
            <a:extLst>
              <a:ext uri="{FF2B5EF4-FFF2-40B4-BE49-F238E27FC236}">
                <a16:creationId xmlns:a16="http://schemas.microsoft.com/office/drawing/2014/main" id="{2D6B70EA-FC1E-5145-8F58-AEBAFBEF9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0" name="ZoneTexte 19">
            <a:extLst>
              <a:ext uri="{FF2B5EF4-FFF2-40B4-BE49-F238E27FC236}">
                <a16:creationId xmlns:a16="http://schemas.microsoft.com/office/drawing/2014/main" id="{B854349B-9722-E54A-9136-717F25C9429D}"/>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7" name="Image 6" descr="Une image contenant carte&#10;&#10;Description générée automatiquement">
            <a:extLst>
              <a:ext uri="{FF2B5EF4-FFF2-40B4-BE49-F238E27FC236}">
                <a16:creationId xmlns:a16="http://schemas.microsoft.com/office/drawing/2014/main" id="{CCB643A3-AB27-B543-B928-078D40B3262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05807" y="1940712"/>
            <a:ext cx="7344718" cy="2733831"/>
          </a:xfrm>
          <a:prstGeom prst="rect">
            <a:avLst/>
          </a:prstGeom>
          <a:ln>
            <a:solidFill>
              <a:schemeClr val="tx2"/>
            </a:solidFill>
          </a:ln>
        </p:spPr>
      </p:pic>
      <p:sp>
        <p:nvSpPr>
          <p:cNvPr id="17" name="ZoneTexte 16">
            <a:extLst>
              <a:ext uri="{FF2B5EF4-FFF2-40B4-BE49-F238E27FC236}">
                <a16:creationId xmlns:a16="http://schemas.microsoft.com/office/drawing/2014/main" id="{94ADD2C3-A87A-6D45-87C1-89C41F0DA75A}"/>
              </a:ext>
            </a:extLst>
          </p:cNvPr>
          <p:cNvSpPr txBox="1"/>
          <p:nvPr/>
        </p:nvSpPr>
        <p:spPr>
          <a:xfrm>
            <a:off x="1360337" y="1241697"/>
            <a:ext cx="8267776" cy="369332"/>
          </a:xfrm>
          <a:prstGeom prst="rect">
            <a:avLst/>
          </a:prstGeom>
          <a:noFill/>
        </p:spPr>
        <p:txBody>
          <a:bodyPr wrap="none" rtlCol="0">
            <a:spAutoFit/>
          </a:bodyPr>
          <a:lstStyle/>
          <a:p>
            <a:r>
              <a:rPr lang="fr-FR" b="1" dirty="0">
                <a:solidFill>
                  <a:schemeClr val="tx2"/>
                </a:solidFill>
              </a:rPr>
              <a:t>Duration </a:t>
            </a:r>
            <a:r>
              <a:rPr lang="fr-FR" b="1" dirty="0" err="1">
                <a:solidFill>
                  <a:schemeClr val="tx2"/>
                </a:solidFill>
              </a:rPr>
              <a:t>from</a:t>
            </a:r>
            <a:r>
              <a:rPr lang="fr-FR" b="1" dirty="0">
                <a:solidFill>
                  <a:schemeClr val="tx2"/>
                </a:solidFill>
              </a:rPr>
              <a:t> </a:t>
            </a:r>
            <a:r>
              <a:rPr lang="fr-FR" b="1" dirty="0" err="1">
                <a:solidFill>
                  <a:schemeClr val="tx2"/>
                </a:solidFill>
              </a:rPr>
              <a:t>Symptom</a:t>
            </a:r>
            <a:r>
              <a:rPr lang="fr-FR" b="1" dirty="0">
                <a:solidFill>
                  <a:schemeClr val="tx2"/>
                </a:solidFill>
              </a:rPr>
              <a:t> </a:t>
            </a:r>
            <a:r>
              <a:rPr lang="fr-FR" b="1" dirty="0" err="1">
                <a:solidFill>
                  <a:schemeClr val="tx2"/>
                </a:solidFill>
              </a:rPr>
              <a:t>Onset</a:t>
            </a:r>
            <a:r>
              <a:rPr lang="fr-FR" b="1" dirty="0">
                <a:solidFill>
                  <a:schemeClr val="tx2"/>
                </a:solidFill>
              </a:rPr>
              <a:t> to </a:t>
            </a:r>
            <a:r>
              <a:rPr lang="fr-FR" b="1" dirty="0" err="1">
                <a:solidFill>
                  <a:schemeClr val="tx2"/>
                </a:solidFill>
              </a:rPr>
              <a:t>Negative</a:t>
            </a:r>
            <a:r>
              <a:rPr lang="fr-FR" b="1" dirty="0">
                <a:solidFill>
                  <a:schemeClr val="tx2"/>
                </a:solidFill>
              </a:rPr>
              <a:t> test </a:t>
            </a:r>
            <a:r>
              <a:rPr lang="fr-FR" b="1" dirty="0" err="1">
                <a:solidFill>
                  <a:schemeClr val="tx2"/>
                </a:solidFill>
              </a:rPr>
              <a:t>Results</a:t>
            </a:r>
            <a:r>
              <a:rPr lang="fr-FR" b="1" dirty="0">
                <a:solidFill>
                  <a:schemeClr val="tx2"/>
                </a:solidFill>
              </a:rPr>
              <a:t> and End of Isolation</a:t>
            </a:r>
          </a:p>
        </p:txBody>
      </p:sp>
      <p:sp>
        <p:nvSpPr>
          <p:cNvPr id="18" name="Rectangle 17">
            <a:extLst>
              <a:ext uri="{FF2B5EF4-FFF2-40B4-BE49-F238E27FC236}">
                <a16:creationId xmlns:a16="http://schemas.microsoft.com/office/drawing/2014/main" id="{ACBE721A-380B-654A-8425-3ED461850274}"/>
              </a:ext>
            </a:extLst>
          </p:cNvPr>
          <p:cNvSpPr/>
          <p:nvPr/>
        </p:nvSpPr>
        <p:spPr>
          <a:xfrm>
            <a:off x="1918308" y="1567377"/>
            <a:ext cx="7353724" cy="276999"/>
          </a:xfrm>
          <a:prstGeom prst="rect">
            <a:avLst/>
          </a:prstGeom>
        </p:spPr>
        <p:txBody>
          <a:bodyPr wrap="square">
            <a:spAutoFit/>
          </a:bodyPr>
          <a:lstStyle/>
          <a:p>
            <a:r>
              <a:rPr lang="fr-FR" sz="1200" dirty="0" err="1">
                <a:solidFill>
                  <a:schemeClr val="tx2"/>
                </a:solidFill>
                <a:latin typeface="Helvetica" pitchFamily="2" charset="0"/>
              </a:rPr>
              <a:t>Clinical</a:t>
            </a:r>
            <a:r>
              <a:rPr lang="fr-FR" sz="1200" dirty="0">
                <a:solidFill>
                  <a:schemeClr val="tx2"/>
                </a:solidFill>
                <a:latin typeface="Helvetica" pitchFamily="2" charset="0"/>
              </a:rPr>
              <a:t> </a:t>
            </a:r>
            <a:r>
              <a:rPr lang="fr-FR" sz="1200" dirty="0" err="1">
                <a:solidFill>
                  <a:schemeClr val="tx2"/>
                </a:solidFill>
                <a:latin typeface="Helvetica" pitchFamily="2" charset="0"/>
              </a:rPr>
              <a:t>Characteristics</a:t>
            </a:r>
            <a:r>
              <a:rPr lang="fr-FR" sz="1200" dirty="0">
                <a:solidFill>
                  <a:schemeClr val="tx2"/>
                </a:solidFill>
                <a:latin typeface="Helvetica" pitchFamily="2" charset="0"/>
              </a:rPr>
              <a:t> and Viral RNA </a:t>
            </a:r>
            <a:r>
              <a:rPr lang="fr-FR" sz="1200" dirty="0" err="1">
                <a:solidFill>
                  <a:schemeClr val="tx2"/>
                </a:solidFill>
                <a:latin typeface="Helvetica" pitchFamily="2" charset="0"/>
              </a:rPr>
              <a:t>Detection</a:t>
            </a:r>
            <a:r>
              <a:rPr lang="fr-FR" sz="1200" dirty="0">
                <a:solidFill>
                  <a:schemeClr val="tx2"/>
                </a:solidFill>
                <a:latin typeface="Helvetica" pitchFamily="2" charset="0"/>
              </a:rPr>
              <a:t> in </a:t>
            </a:r>
            <a:r>
              <a:rPr lang="fr-FR" sz="1200" dirty="0" err="1">
                <a:solidFill>
                  <a:schemeClr val="tx2"/>
                </a:solidFill>
                <a:latin typeface="Helvetica" pitchFamily="2" charset="0"/>
              </a:rPr>
              <a:t>Children</a:t>
            </a:r>
            <a:r>
              <a:rPr lang="fr-FR" sz="1200" dirty="0">
                <a:solidFill>
                  <a:schemeClr val="tx2"/>
                </a:solidFill>
                <a:latin typeface="Helvetica" pitchFamily="2" charset="0"/>
              </a:rPr>
              <a:t> </a:t>
            </a:r>
            <a:r>
              <a:rPr lang="fr-FR" sz="1200" dirty="0" err="1">
                <a:solidFill>
                  <a:schemeClr val="tx2"/>
                </a:solidFill>
                <a:latin typeface="Helvetica" pitchFamily="2" charset="0"/>
              </a:rPr>
              <a:t>With</a:t>
            </a:r>
            <a:r>
              <a:rPr lang="fr-FR" sz="1200" dirty="0">
                <a:solidFill>
                  <a:schemeClr val="tx2"/>
                </a:solidFill>
                <a:latin typeface="Helvetica" pitchFamily="2" charset="0"/>
              </a:rPr>
              <a:t> Coronavirus </a:t>
            </a:r>
            <a:r>
              <a:rPr lang="fr-FR" sz="1200" dirty="0" err="1">
                <a:solidFill>
                  <a:schemeClr val="tx2"/>
                </a:solidFill>
                <a:latin typeface="Helvetica" pitchFamily="2" charset="0"/>
              </a:rPr>
              <a:t>Disease</a:t>
            </a:r>
            <a:r>
              <a:rPr lang="fr-FR" sz="1200" dirty="0">
                <a:solidFill>
                  <a:schemeClr val="tx2"/>
                </a:solidFill>
                <a:latin typeface="Helvetica" pitchFamily="2" charset="0"/>
              </a:rPr>
              <a:t> 2019 in </a:t>
            </a:r>
            <a:r>
              <a:rPr lang="fr-FR" sz="1200" dirty="0" err="1">
                <a:solidFill>
                  <a:schemeClr val="tx2"/>
                </a:solidFill>
                <a:latin typeface="Helvetica" pitchFamily="2" charset="0"/>
              </a:rPr>
              <a:t>Korea</a:t>
            </a:r>
            <a:endParaRPr lang="fr-FR" sz="1200" dirty="0">
              <a:solidFill>
                <a:schemeClr val="tx2"/>
              </a:solidFill>
              <a:effectLst/>
              <a:latin typeface="Helvetica" pitchFamily="2" charset="0"/>
            </a:endParaRPr>
          </a:p>
        </p:txBody>
      </p:sp>
      <p:sp>
        <p:nvSpPr>
          <p:cNvPr id="19" name="ZoneTexte 18">
            <a:extLst>
              <a:ext uri="{FF2B5EF4-FFF2-40B4-BE49-F238E27FC236}">
                <a16:creationId xmlns:a16="http://schemas.microsoft.com/office/drawing/2014/main" id="{939A7B7B-83CE-3345-842A-898E2FEDEC35}"/>
              </a:ext>
            </a:extLst>
          </p:cNvPr>
          <p:cNvSpPr txBox="1"/>
          <p:nvPr/>
        </p:nvSpPr>
        <p:spPr>
          <a:xfrm>
            <a:off x="4014492" y="6595995"/>
            <a:ext cx="2959465" cy="415498"/>
          </a:xfrm>
          <a:prstGeom prst="rect">
            <a:avLst/>
          </a:prstGeom>
          <a:noFill/>
        </p:spPr>
        <p:txBody>
          <a:bodyPr wrap="none" rtlCol="0">
            <a:spAutoFit/>
          </a:bodyPr>
          <a:lstStyle/>
          <a:p>
            <a:r>
              <a:rPr lang="fr-FR" sz="900" dirty="0">
                <a:solidFill>
                  <a:schemeClr val="accent1"/>
                </a:solidFill>
              </a:rPr>
              <a:t>JAMA </a:t>
            </a:r>
            <a:r>
              <a:rPr lang="fr-FR" sz="900" dirty="0" err="1">
                <a:solidFill>
                  <a:schemeClr val="accent1"/>
                </a:solidFill>
              </a:rPr>
              <a:t>Pediatr</a:t>
            </a:r>
            <a:r>
              <a:rPr lang="fr-FR" sz="900" dirty="0">
                <a:solidFill>
                  <a:schemeClr val="accent1"/>
                </a:solidFill>
              </a:rPr>
              <a:t>. doi:10.1001/jamapediatrics.2020.3988</a:t>
            </a:r>
          </a:p>
          <a:p>
            <a:endParaRPr lang="fr-FR" sz="1100" dirty="0"/>
          </a:p>
        </p:txBody>
      </p:sp>
      <p:sp>
        <p:nvSpPr>
          <p:cNvPr id="22" name="ZoneTexte 21">
            <a:extLst>
              <a:ext uri="{FF2B5EF4-FFF2-40B4-BE49-F238E27FC236}">
                <a16:creationId xmlns:a16="http://schemas.microsoft.com/office/drawing/2014/main" id="{727F2650-F963-0549-A158-17DC9A96D4A9}"/>
              </a:ext>
            </a:extLst>
          </p:cNvPr>
          <p:cNvSpPr txBox="1"/>
          <p:nvPr/>
        </p:nvSpPr>
        <p:spPr>
          <a:xfrm>
            <a:off x="437957" y="4849709"/>
            <a:ext cx="11191688" cy="1477328"/>
          </a:xfrm>
          <a:prstGeom prst="rect">
            <a:avLst/>
          </a:prstGeom>
          <a:solidFill>
            <a:schemeClr val="accent1"/>
          </a:solidFill>
          <a:ln>
            <a:solidFill>
              <a:schemeClr val="accent2"/>
            </a:solidFill>
          </a:ln>
        </p:spPr>
        <p:txBody>
          <a:bodyPr wrap="square" rtlCol="0">
            <a:spAutoFit/>
          </a:bodyPr>
          <a:lstStyle/>
          <a:p>
            <a:r>
              <a:rPr lang="fr-FR" dirty="0">
                <a:solidFill>
                  <a:schemeClr val="bg1"/>
                </a:solidFill>
              </a:rPr>
              <a:t>La PCR peut rester positive longtemps chez l’enfant comme chez l’adulte. Cela ne signifie pas que les patients ayant une PCR positive soient contagieux sur des périodes aussi prolongées.</a:t>
            </a:r>
          </a:p>
          <a:p>
            <a:r>
              <a:rPr lang="fr-FR" dirty="0">
                <a:solidFill>
                  <a:schemeClr val="bg1"/>
                </a:solidFill>
              </a:rPr>
              <a:t>En effet, différentes études montrent que la contagiosité baisse rapidement après le 8</a:t>
            </a:r>
            <a:r>
              <a:rPr lang="fr-FR" baseline="30000" dirty="0">
                <a:solidFill>
                  <a:schemeClr val="bg1"/>
                </a:solidFill>
              </a:rPr>
              <a:t>ème</a:t>
            </a:r>
            <a:r>
              <a:rPr lang="fr-FR" dirty="0">
                <a:solidFill>
                  <a:schemeClr val="bg1"/>
                </a:solidFill>
              </a:rPr>
              <a:t> jour et lorsque le nombre de cycles nécessaires pour positiver la PCR est &gt; à 25 ou 30.</a:t>
            </a:r>
          </a:p>
          <a:p>
            <a:r>
              <a:rPr lang="fr-FR" dirty="0">
                <a:solidFill>
                  <a:schemeClr val="bg1"/>
                </a:solidFill>
              </a:rPr>
              <a:t>Ce délai correspond probablement à la montée des anticorps neutralisants</a:t>
            </a:r>
          </a:p>
        </p:txBody>
      </p:sp>
      <p:pic>
        <p:nvPicPr>
          <p:cNvPr id="24" name="Image 23" descr="Une image contenant dessin&#10;&#10;Description générée automatiquement">
            <a:extLst>
              <a:ext uri="{FF2B5EF4-FFF2-40B4-BE49-F238E27FC236}">
                <a16:creationId xmlns:a16="http://schemas.microsoft.com/office/drawing/2014/main" id="{D00A57C1-5008-914E-AF20-1A41325FDFD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03824" y="1125388"/>
            <a:ext cx="1294926" cy="815324"/>
          </a:xfrm>
          <a:prstGeom prst="rect">
            <a:avLst/>
          </a:prstGeom>
        </p:spPr>
      </p:pic>
    </p:spTree>
    <p:extLst>
      <p:ext uri="{BB962C8B-B14F-4D97-AF65-F5344CB8AC3E}">
        <p14:creationId xmlns:p14="http://schemas.microsoft.com/office/powerpoint/2010/main" val="2453028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1029A6-8D40-2B44-BC4E-CAA047647DD8}"/>
              </a:ext>
            </a:extLst>
          </p:cNvPr>
          <p:cNvSpPr>
            <a:spLocks noGrp="1"/>
          </p:cNvSpPr>
          <p:nvPr>
            <p:ph type="ctrTitle"/>
          </p:nvPr>
        </p:nvSpPr>
        <p:spPr>
          <a:xfrm>
            <a:off x="1849967" y="2404534"/>
            <a:ext cx="7766936" cy="1646302"/>
          </a:xfrm>
        </p:spPr>
        <p:txBody>
          <a:bodyPr/>
          <a:lstStyle/>
          <a:p>
            <a:r>
              <a:rPr lang="fr-FR" dirty="0"/>
              <a:t>Etudes</a:t>
            </a:r>
          </a:p>
        </p:txBody>
      </p:sp>
      <p:sp>
        <p:nvSpPr>
          <p:cNvPr id="3" name="Sous-titre 2">
            <a:extLst>
              <a:ext uri="{FF2B5EF4-FFF2-40B4-BE49-F238E27FC236}">
                <a16:creationId xmlns:a16="http://schemas.microsoft.com/office/drawing/2014/main" id="{7CD15C47-204F-474A-8BB4-42474D44D033}"/>
              </a:ext>
            </a:extLst>
          </p:cNvPr>
          <p:cNvSpPr>
            <a:spLocks noGrp="1"/>
          </p:cNvSpPr>
          <p:nvPr>
            <p:ph type="subTitle" idx="1"/>
          </p:nvPr>
        </p:nvSpPr>
        <p:spPr>
          <a:xfrm>
            <a:off x="240030" y="4050836"/>
            <a:ext cx="9464171" cy="1096899"/>
          </a:xfrm>
        </p:spPr>
        <p:txBody>
          <a:bodyPr>
            <a:normAutofit/>
          </a:bodyPr>
          <a:lstStyle/>
          <a:p>
            <a:r>
              <a:rPr lang="fr-FR" sz="2400" dirty="0">
                <a:solidFill>
                  <a:schemeClr val="accent1"/>
                </a:solidFill>
              </a:rPr>
              <a:t>suggérant une moindre contamination des enfants dans les familles</a:t>
            </a:r>
          </a:p>
        </p:txBody>
      </p:sp>
    </p:spTree>
    <p:extLst>
      <p:ext uri="{BB962C8B-B14F-4D97-AF65-F5344CB8AC3E}">
        <p14:creationId xmlns:p14="http://schemas.microsoft.com/office/powerpoint/2010/main" val="2480862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pic>
        <p:nvPicPr>
          <p:cNvPr id="16" name="Image 15" descr="Une image contenant dessin, signe, parapluie&#10;&#10;Description générée automatiquement">
            <a:extLst>
              <a:ext uri="{FF2B5EF4-FFF2-40B4-BE49-F238E27FC236}">
                <a16:creationId xmlns:a16="http://schemas.microsoft.com/office/drawing/2014/main" id="{2D6B70EA-FC1E-5145-8F58-AEBAFBEF9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0" name="ZoneTexte 19">
            <a:extLst>
              <a:ext uri="{FF2B5EF4-FFF2-40B4-BE49-F238E27FC236}">
                <a16:creationId xmlns:a16="http://schemas.microsoft.com/office/drawing/2014/main" id="{B854349B-9722-E54A-9136-717F25C9429D}"/>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31" name="ZoneTexte 30">
            <a:extLst>
              <a:ext uri="{FF2B5EF4-FFF2-40B4-BE49-F238E27FC236}">
                <a16:creationId xmlns:a16="http://schemas.microsoft.com/office/drawing/2014/main" id="{48076442-325F-C64C-8099-C37E5A732B2B}"/>
              </a:ext>
            </a:extLst>
          </p:cNvPr>
          <p:cNvSpPr txBox="1"/>
          <p:nvPr/>
        </p:nvSpPr>
        <p:spPr>
          <a:xfrm>
            <a:off x="8294052" y="2638088"/>
            <a:ext cx="3459504" cy="3416320"/>
          </a:xfrm>
          <a:prstGeom prst="rect">
            <a:avLst/>
          </a:prstGeom>
          <a:solidFill>
            <a:schemeClr val="accent1"/>
          </a:solidFill>
          <a:ln>
            <a:solidFill>
              <a:schemeClr val="accent2"/>
            </a:solidFill>
          </a:ln>
        </p:spPr>
        <p:txBody>
          <a:bodyPr wrap="square" rtlCol="0">
            <a:spAutoFit/>
          </a:bodyPr>
          <a:lstStyle/>
          <a:p>
            <a:pPr lvl="0"/>
            <a:r>
              <a:rPr lang="fr-FR" dirty="0">
                <a:solidFill>
                  <a:schemeClr val="bg1"/>
                </a:solidFill>
              </a:rPr>
              <a:t>Cette étude transversale prospective a été réalisée dans 27 cabinets de pédiatrie de région parisienne (région la plus touchée en France, lors de l'épidémie)</a:t>
            </a:r>
          </a:p>
          <a:p>
            <a:pPr lvl="0"/>
            <a:r>
              <a:rPr lang="fr-FR" dirty="0">
                <a:solidFill>
                  <a:schemeClr val="bg1"/>
                </a:solidFill>
              </a:rPr>
              <a:t>Le confinement a eu lieu du 17 Mars au 11 Mai</a:t>
            </a:r>
          </a:p>
          <a:p>
            <a:r>
              <a:rPr lang="fr-FR" dirty="0">
                <a:solidFill>
                  <a:schemeClr val="bg1"/>
                </a:solidFill>
              </a:rPr>
              <a:t>Elle a combiné la RT-PCR et la sérologie chez des enfants asymptomatiques ou pauci-symptomatiques  (n = 606) </a:t>
            </a:r>
          </a:p>
        </p:txBody>
      </p:sp>
      <p:sp>
        <p:nvSpPr>
          <p:cNvPr id="32" name="Espace réservé du numéro de diapositive 4">
            <a:extLst>
              <a:ext uri="{FF2B5EF4-FFF2-40B4-BE49-F238E27FC236}">
                <a16:creationId xmlns:a16="http://schemas.microsoft.com/office/drawing/2014/main" id="{F01B8981-517B-7142-9FC7-559950CC8AC8}"/>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16</a:t>
            </a:fld>
            <a:endParaRPr lang="en-US" dirty="0">
              <a:solidFill>
                <a:schemeClr val="bg1"/>
              </a:solidFill>
            </a:endParaRPr>
          </a:p>
        </p:txBody>
      </p:sp>
      <p:pic>
        <p:nvPicPr>
          <p:cNvPr id="33" name="Image 3">
            <a:extLst>
              <a:ext uri="{FF2B5EF4-FFF2-40B4-BE49-F238E27FC236}">
                <a16:creationId xmlns:a16="http://schemas.microsoft.com/office/drawing/2014/main" id="{138FD3F5-3059-FC47-ADB0-1005AB77E2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4" name="Titre 1">
            <a:extLst>
              <a:ext uri="{FF2B5EF4-FFF2-40B4-BE49-F238E27FC236}">
                <a16:creationId xmlns:a16="http://schemas.microsoft.com/office/drawing/2014/main" id="{965F164A-5963-AE42-903B-1B74709EA61A}"/>
              </a:ext>
            </a:extLst>
          </p:cNvPr>
          <p:cNvSpPr txBox="1">
            <a:spLocks/>
          </p:cNvSpPr>
          <p:nvPr/>
        </p:nvSpPr>
        <p:spPr>
          <a:xfrm>
            <a:off x="700094" y="843780"/>
            <a:ext cx="11634409"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a:t>Coville: Dynamics of the first COVID-19 epidemic wave in France, the dates of the lockdown and the number of children enrolled by weeks</a:t>
            </a:r>
            <a:endParaRPr lang="fr-FR" sz="2400" dirty="0"/>
          </a:p>
        </p:txBody>
      </p:sp>
      <p:sp>
        <p:nvSpPr>
          <p:cNvPr id="35" name="Titre 1">
            <a:extLst>
              <a:ext uri="{FF2B5EF4-FFF2-40B4-BE49-F238E27FC236}">
                <a16:creationId xmlns:a16="http://schemas.microsoft.com/office/drawing/2014/main" id="{63F3B2EA-0110-6D46-B58A-888D4D9DD78F}"/>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graphicFrame>
        <p:nvGraphicFramePr>
          <p:cNvPr id="36" name="Graphique 35">
            <a:extLst>
              <a:ext uri="{FF2B5EF4-FFF2-40B4-BE49-F238E27FC236}">
                <a16:creationId xmlns:a16="http://schemas.microsoft.com/office/drawing/2014/main" id="{15B94AAD-9685-0840-B72C-6C1EE1E8A1E4}"/>
              </a:ext>
            </a:extLst>
          </p:cNvPr>
          <p:cNvGraphicFramePr>
            <a:graphicFrameLocks/>
          </p:cNvGraphicFramePr>
          <p:nvPr>
            <p:extLst>
              <p:ext uri="{D42A27DB-BD31-4B8C-83A1-F6EECF244321}">
                <p14:modId xmlns:p14="http://schemas.microsoft.com/office/powerpoint/2010/main" val="422850596"/>
              </p:ext>
            </p:extLst>
          </p:nvPr>
        </p:nvGraphicFramePr>
        <p:xfrm>
          <a:off x="763262" y="2130181"/>
          <a:ext cx="7209742" cy="4245842"/>
        </p:xfrm>
        <a:graphic>
          <a:graphicData uri="http://schemas.openxmlformats.org/drawingml/2006/chart">
            <c:chart xmlns:c="http://schemas.openxmlformats.org/drawingml/2006/chart" xmlns:r="http://schemas.openxmlformats.org/officeDocument/2006/relationships" r:id="rId4"/>
          </a:graphicData>
        </a:graphic>
      </p:graphicFrame>
      <p:pic>
        <p:nvPicPr>
          <p:cNvPr id="37" name="Image 36" descr="Une image contenant dessin, table&#10;&#10;Description générée automatiquement">
            <a:extLst>
              <a:ext uri="{FF2B5EF4-FFF2-40B4-BE49-F238E27FC236}">
                <a16:creationId xmlns:a16="http://schemas.microsoft.com/office/drawing/2014/main" id="{4A1FC74D-23B0-1E43-A93C-252F2254CA4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828228" y="1304242"/>
            <a:ext cx="1005380" cy="672718"/>
          </a:xfrm>
          <a:prstGeom prst="rect">
            <a:avLst/>
          </a:prstGeom>
        </p:spPr>
      </p:pic>
      <p:sp>
        <p:nvSpPr>
          <p:cNvPr id="39" name="ZoneTexte 38">
            <a:extLst>
              <a:ext uri="{FF2B5EF4-FFF2-40B4-BE49-F238E27FC236}">
                <a16:creationId xmlns:a16="http://schemas.microsoft.com/office/drawing/2014/main" id="{EBB15240-D929-8947-8058-5058C3EEC444}"/>
              </a:ext>
            </a:extLst>
          </p:cNvPr>
          <p:cNvSpPr txBox="1"/>
          <p:nvPr/>
        </p:nvSpPr>
        <p:spPr>
          <a:xfrm>
            <a:off x="1830133" y="6517932"/>
            <a:ext cx="5520999" cy="276999"/>
          </a:xfrm>
          <a:prstGeom prst="rect">
            <a:avLst/>
          </a:prstGeom>
          <a:noFill/>
        </p:spPr>
        <p:txBody>
          <a:bodyPr wrap="none" rtlCol="0">
            <a:spAutoFit/>
          </a:bodyPr>
          <a:lstStyle/>
          <a:p>
            <a:r>
              <a:rPr lang="fr-FR" sz="1200" i="1" dirty="0">
                <a:solidFill>
                  <a:schemeClr val="accent1"/>
                </a:solidFill>
              </a:rPr>
              <a:t>Cohen R. https://</a:t>
            </a:r>
            <a:r>
              <a:rPr lang="fr-FR" sz="1200" i="1" dirty="0" err="1">
                <a:solidFill>
                  <a:schemeClr val="accent1"/>
                </a:solidFill>
              </a:rPr>
              <a:t>www.medrxiv.org</a:t>
            </a:r>
            <a:r>
              <a:rPr lang="fr-FR" sz="1200" i="1" dirty="0">
                <a:solidFill>
                  <a:schemeClr val="accent1"/>
                </a:solidFill>
              </a:rPr>
              <a:t>/content/10.1101/2020.06.12.20129221v2</a:t>
            </a:r>
          </a:p>
        </p:txBody>
      </p:sp>
    </p:spTree>
    <p:extLst>
      <p:ext uri="{BB962C8B-B14F-4D97-AF65-F5344CB8AC3E}">
        <p14:creationId xmlns:p14="http://schemas.microsoft.com/office/powerpoint/2010/main" val="1626533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pic>
        <p:nvPicPr>
          <p:cNvPr id="16" name="Image 15" descr="Une image contenant dessin, signe, parapluie&#10;&#10;Description générée automatiquement">
            <a:extLst>
              <a:ext uri="{FF2B5EF4-FFF2-40B4-BE49-F238E27FC236}">
                <a16:creationId xmlns:a16="http://schemas.microsoft.com/office/drawing/2014/main" id="{2D6B70EA-FC1E-5145-8F58-AEBAFBEF9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0" name="ZoneTexte 19">
            <a:extLst>
              <a:ext uri="{FF2B5EF4-FFF2-40B4-BE49-F238E27FC236}">
                <a16:creationId xmlns:a16="http://schemas.microsoft.com/office/drawing/2014/main" id="{B854349B-9722-E54A-9136-717F25C9429D}"/>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14" name="ZoneTexte 13">
            <a:extLst>
              <a:ext uri="{FF2B5EF4-FFF2-40B4-BE49-F238E27FC236}">
                <a16:creationId xmlns:a16="http://schemas.microsoft.com/office/drawing/2014/main" id="{54A8AEF5-1F1D-DC41-A726-780A0A7ADF68}"/>
              </a:ext>
            </a:extLst>
          </p:cNvPr>
          <p:cNvSpPr txBox="1"/>
          <p:nvPr/>
        </p:nvSpPr>
        <p:spPr>
          <a:xfrm>
            <a:off x="8558894" y="2601038"/>
            <a:ext cx="3348573" cy="2585323"/>
          </a:xfrm>
          <a:prstGeom prst="rect">
            <a:avLst/>
          </a:prstGeom>
          <a:solidFill>
            <a:schemeClr val="accent1"/>
          </a:solidFill>
          <a:ln>
            <a:solidFill>
              <a:schemeClr val="accent2"/>
            </a:solidFill>
          </a:ln>
        </p:spPr>
        <p:txBody>
          <a:bodyPr wrap="square" rtlCol="0">
            <a:spAutoFit/>
          </a:bodyPr>
          <a:lstStyle/>
          <a:p>
            <a:pPr marL="285750" lvl="0" indent="-285750">
              <a:buFont typeface="Wingdings" pitchFamily="2" charset="2"/>
              <a:buChar char="§"/>
            </a:pPr>
            <a:r>
              <a:rPr lang="fr-FR" dirty="0">
                <a:solidFill>
                  <a:schemeClr val="bg1"/>
                </a:solidFill>
              </a:rPr>
              <a:t>La fréquence de positivité de la PCR était plus élevée chez les enfants ayant une sérologie positive que chez ceux ayant une sérologie négative</a:t>
            </a:r>
          </a:p>
          <a:p>
            <a:pPr marL="285750" lvl="0" indent="-285750">
              <a:buFont typeface="Wingdings" pitchFamily="2" charset="2"/>
              <a:buChar char="§"/>
            </a:pPr>
            <a:r>
              <a:rPr lang="fr-FR" dirty="0">
                <a:solidFill>
                  <a:schemeClr val="bg1"/>
                </a:solidFill>
              </a:rPr>
              <a:t>Seuls 3 enfants étaient positifs à la RT-PCR sans aucune réponse anticorps</a:t>
            </a:r>
          </a:p>
        </p:txBody>
      </p:sp>
      <p:sp>
        <p:nvSpPr>
          <p:cNvPr id="15" name="Espace réservé du numéro de diapositive 4">
            <a:extLst>
              <a:ext uri="{FF2B5EF4-FFF2-40B4-BE49-F238E27FC236}">
                <a16:creationId xmlns:a16="http://schemas.microsoft.com/office/drawing/2014/main" id="{DF964C39-E0E8-9342-AB0E-1C77F1BEB9B1}"/>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17</a:t>
            </a:fld>
            <a:endParaRPr lang="en-US" dirty="0">
              <a:solidFill>
                <a:schemeClr val="bg1"/>
              </a:solidFill>
            </a:endParaRPr>
          </a:p>
        </p:txBody>
      </p:sp>
      <p:pic>
        <p:nvPicPr>
          <p:cNvPr id="17" name="Image 3">
            <a:extLst>
              <a:ext uri="{FF2B5EF4-FFF2-40B4-BE49-F238E27FC236}">
                <a16:creationId xmlns:a16="http://schemas.microsoft.com/office/drawing/2014/main" id="{9C39F1AD-95DD-B34E-AFD6-837E40C8453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8" name="Titre 1">
            <a:extLst>
              <a:ext uri="{FF2B5EF4-FFF2-40B4-BE49-F238E27FC236}">
                <a16:creationId xmlns:a16="http://schemas.microsoft.com/office/drawing/2014/main" id="{1EC6E55C-52A3-1A49-A554-C2F71CE99EC7}"/>
              </a:ext>
            </a:extLst>
          </p:cNvPr>
          <p:cNvSpPr>
            <a:spLocks noGrp="1"/>
          </p:cNvSpPr>
          <p:nvPr>
            <p:ph type="title"/>
          </p:nvPr>
        </p:nvSpPr>
        <p:spPr>
          <a:xfrm>
            <a:off x="700094" y="764750"/>
            <a:ext cx="11634409" cy="872359"/>
          </a:xfrm>
        </p:spPr>
        <p:txBody>
          <a:bodyPr>
            <a:noAutofit/>
          </a:bodyPr>
          <a:lstStyle/>
          <a:p>
            <a:r>
              <a:rPr lang="en-US" sz="2400" dirty="0" err="1"/>
              <a:t>Coville</a:t>
            </a:r>
            <a:r>
              <a:rPr lang="en-US" sz="2400" dirty="0"/>
              <a:t>: Results of RT-PCR </a:t>
            </a:r>
            <a:r>
              <a:rPr lang="en-CA" sz="2400" dirty="0"/>
              <a:t>SARS-Cov-2 </a:t>
            </a:r>
            <a:r>
              <a:rPr lang="en-US" sz="2400" dirty="0"/>
              <a:t>testing and serology in children enrolled in the study and by symptomatic and asymptomatic group</a:t>
            </a:r>
            <a:endParaRPr lang="fr-FR" sz="2400" dirty="0"/>
          </a:p>
        </p:txBody>
      </p:sp>
      <p:sp>
        <p:nvSpPr>
          <p:cNvPr id="19" name="Titre 1">
            <a:extLst>
              <a:ext uri="{FF2B5EF4-FFF2-40B4-BE49-F238E27FC236}">
                <a16:creationId xmlns:a16="http://schemas.microsoft.com/office/drawing/2014/main" id="{39D39649-AEE5-CA4B-ACBE-7503EC877EC0}"/>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graphicFrame>
        <p:nvGraphicFramePr>
          <p:cNvPr id="21" name="Tableau 20">
            <a:extLst>
              <a:ext uri="{FF2B5EF4-FFF2-40B4-BE49-F238E27FC236}">
                <a16:creationId xmlns:a16="http://schemas.microsoft.com/office/drawing/2014/main" id="{05B0880E-E0E7-FE4D-9DFD-EDB2B5588392}"/>
              </a:ext>
            </a:extLst>
          </p:cNvPr>
          <p:cNvGraphicFramePr>
            <a:graphicFrameLocks noGrp="1"/>
          </p:cNvGraphicFramePr>
          <p:nvPr/>
        </p:nvGraphicFramePr>
        <p:xfrm>
          <a:off x="531663" y="2001985"/>
          <a:ext cx="7933525" cy="4091265"/>
        </p:xfrm>
        <a:graphic>
          <a:graphicData uri="http://schemas.openxmlformats.org/drawingml/2006/table">
            <a:tbl>
              <a:tblPr firstRow="1" firstCol="1" bandRow="1">
                <a:tableStyleId>{5C22544A-7EE6-4342-B048-85BDC9FD1C3A}</a:tableStyleId>
              </a:tblPr>
              <a:tblGrid>
                <a:gridCol w="2012153">
                  <a:extLst>
                    <a:ext uri="{9D8B030D-6E8A-4147-A177-3AD203B41FA5}">
                      <a16:colId xmlns:a16="http://schemas.microsoft.com/office/drawing/2014/main" val="3958110098"/>
                    </a:ext>
                  </a:extLst>
                </a:gridCol>
                <a:gridCol w="1926302">
                  <a:extLst>
                    <a:ext uri="{9D8B030D-6E8A-4147-A177-3AD203B41FA5}">
                      <a16:colId xmlns:a16="http://schemas.microsoft.com/office/drawing/2014/main" val="2867516993"/>
                    </a:ext>
                  </a:extLst>
                </a:gridCol>
                <a:gridCol w="1835236">
                  <a:extLst>
                    <a:ext uri="{9D8B030D-6E8A-4147-A177-3AD203B41FA5}">
                      <a16:colId xmlns:a16="http://schemas.microsoft.com/office/drawing/2014/main" val="2411535008"/>
                    </a:ext>
                  </a:extLst>
                </a:gridCol>
                <a:gridCol w="2159834">
                  <a:extLst>
                    <a:ext uri="{9D8B030D-6E8A-4147-A177-3AD203B41FA5}">
                      <a16:colId xmlns:a16="http://schemas.microsoft.com/office/drawing/2014/main" val="1260829570"/>
                    </a:ext>
                  </a:extLst>
                </a:gridCol>
              </a:tblGrid>
              <a:tr h="844277">
                <a:tc>
                  <a:txBody>
                    <a:bodyPr/>
                    <a:lstStyle/>
                    <a:p>
                      <a:pP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Overall</a:t>
                      </a:r>
                      <a:br>
                        <a:rPr lang="en-US" sz="1600">
                          <a:effectLst/>
                        </a:rPr>
                      </a:br>
                      <a:r>
                        <a:rPr lang="en-US" sz="1600">
                          <a:effectLst/>
                        </a:rPr>
                        <a:t>n=605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dirty="0">
                          <a:effectLst/>
                        </a:rPr>
                        <a:t>Symptomatic children</a:t>
                      </a:r>
                      <a:br>
                        <a:rPr lang="en-US" sz="1600" dirty="0">
                          <a:effectLst/>
                        </a:rPr>
                      </a:br>
                      <a:r>
                        <a:rPr lang="en-US" sz="1600" dirty="0">
                          <a:effectLst/>
                        </a:rPr>
                        <a:t>n=283</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Asymptomatic children</a:t>
                      </a:r>
                      <a:br>
                        <a:rPr lang="en-US" sz="1600">
                          <a:effectLst/>
                        </a:rPr>
                      </a:br>
                      <a:r>
                        <a:rPr lang="en-US" sz="1600">
                          <a:effectLst/>
                        </a:rPr>
                        <a:t>n=322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8977417"/>
                  </a:ext>
                </a:extLst>
              </a:tr>
              <a:tr h="270158">
                <a:tc>
                  <a:txBody>
                    <a:bodyPr/>
                    <a:lstStyle/>
                    <a:p>
                      <a:pPr>
                        <a:lnSpc>
                          <a:spcPct val="115000"/>
                        </a:lnSpc>
                        <a:spcAft>
                          <a:spcPts val="0"/>
                        </a:spcAft>
                      </a:pPr>
                      <a:r>
                        <a:rPr lang="en-US" sz="1600">
                          <a:effectLst/>
                        </a:rPr>
                        <a:t>RT-PCR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45315198"/>
                  </a:ext>
                </a:extLst>
              </a:tr>
              <a:tr h="270158">
                <a:tc>
                  <a:txBody>
                    <a:bodyPr/>
                    <a:lstStyle/>
                    <a:p>
                      <a:pPr algn="just">
                        <a:lnSpc>
                          <a:spcPct val="115000"/>
                        </a:lnSpc>
                        <a:spcAft>
                          <a:spcPts val="0"/>
                        </a:spcAft>
                      </a:pPr>
                      <a:r>
                        <a:rPr lang="en-US" sz="1600">
                          <a:effectLst/>
                        </a:rPr>
                        <a:t>       Overall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dirty="0">
                          <a:effectLst/>
                        </a:rPr>
                        <a:t>11 (1.8) [0.9; 3.2]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7 (2.5) [1.0; 5.0]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4 (1.2) [0.3; 3.1]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66007961"/>
                  </a:ext>
                </a:extLst>
              </a:tr>
              <a:tr h="270158">
                <a:tc>
                  <a:txBody>
                    <a:bodyPr/>
                    <a:lstStyle/>
                    <a:p>
                      <a:pPr algn="just">
                        <a:lnSpc>
                          <a:spcPct val="115000"/>
                        </a:lnSpc>
                        <a:spcAft>
                          <a:spcPts val="0"/>
                        </a:spcAft>
                      </a:pPr>
                      <a:r>
                        <a:rPr lang="en-US" sz="1600">
                          <a:effectLst/>
                        </a:rPr>
                        <a:t>       Definite positive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6599708"/>
                  </a:ext>
                </a:extLst>
              </a:tr>
              <a:tr h="270158">
                <a:tc>
                  <a:txBody>
                    <a:bodyPr/>
                    <a:lstStyle/>
                    <a:p>
                      <a:pPr marL="290195" algn="just">
                        <a:lnSpc>
                          <a:spcPct val="115000"/>
                        </a:lnSpc>
                        <a:spcAft>
                          <a:spcPts val="0"/>
                        </a:spcAft>
                      </a:pPr>
                      <a:r>
                        <a:rPr lang="en-US" sz="1600">
                          <a:effectLst/>
                        </a:rPr>
                        <a:t>Weakly positive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1004929"/>
                  </a:ext>
                </a:extLst>
              </a:tr>
              <a:tr h="270158">
                <a:tc>
                  <a:txBody>
                    <a:bodyPr/>
                    <a:lstStyle/>
                    <a:p>
                      <a:pPr marL="290195" algn="just">
                        <a:lnSpc>
                          <a:spcPct val="115000"/>
                        </a:lnSpc>
                        <a:spcAft>
                          <a:spcPts val="0"/>
                        </a:spcAft>
                      </a:pPr>
                      <a:r>
                        <a:rPr lang="en-US" sz="1600">
                          <a:effectLst/>
                        </a:rPr>
                        <a:t>Probable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2837218"/>
                  </a:ext>
                </a:extLst>
              </a:tr>
              <a:tr h="270158">
                <a:tc>
                  <a:txBody>
                    <a:bodyPr/>
                    <a:lstStyle/>
                    <a:p>
                      <a:pPr>
                        <a:lnSpc>
                          <a:spcPct val="115000"/>
                        </a:lnSpc>
                        <a:spcAft>
                          <a:spcPts val="0"/>
                        </a:spcAft>
                      </a:pPr>
                      <a:r>
                        <a:rPr lang="en-US" sz="1600">
                          <a:effectLst/>
                        </a:rPr>
                        <a:t>Serology</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3027960"/>
                  </a:ext>
                </a:extLst>
              </a:tr>
              <a:tr h="270158">
                <a:tc>
                  <a:txBody>
                    <a:bodyPr/>
                    <a:lstStyle/>
                    <a:p>
                      <a:pPr algn="just">
                        <a:lnSpc>
                          <a:spcPct val="115000"/>
                        </a:lnSpc>
                        <a:spcAft>
                          <a:spcPts val="0"/>
                        </a:spcAft>
                      </a:pPr>
                      <a:r>
                        <a:rPr lang="en-US" sz="1600">
                          <a:effectLst/>
                        </a:rPr>
                        <a:t>       IgM+ and/or IgG+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dirty="0">
                          <a:effectLst/>
                        </a:rPr>
                        <a:t>65 (10.7) [8.4; 13.5]</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24 (8.5) [5.5; 12.4]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41 (12.7) [9.3; 16.9]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2742324"/>
                  </a:ext>
                </a:extLst>
              </a:tr>
              <a:tr h="270158">
                <a:tc>
                  <a:txBody>
                    <a:bodyPr/>
                    <a:lstStyle/>
                    <a:p>
                      <a:pPr marL="109220" algn="just">
                        <a:lnSpc>
                          <a:spcPct val="115000"/>
                        </a:lnSpc>
                        <a:spcAft>
                          <a:spcPts val="0"/>
                        </a:spcAft>
                      </a:pPr>
                      <a:r>
                        <a:rPr lang="en-US" sz="1600">
                          <a:effectLst/>
                        </a:rPr>
                        <a:t>    IgM+IgG-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7 (1.2) [0.5; 2.4]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4 (1.4) [0.4; 3.6]</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3 (0.9) [0.2; 2.7]</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8758630"/>
                  </a:ext>
                </a:extLst>
              </a:tr>
              <a:tr h="270158">
                <a:tc>
                  <a:txBody>
                    <a:bodyPr/>
                    <a:lstStyle/>
                    <a:p>
                      <a:pPr marL="109220" algn="just">
                        <a:lnSpc>
                          <a:spcPct val="115000"/>
                        </a:lnSpc>
                        <a:spcAft>
                          <a:spcPts val="0"/>
                        </a:spcAft>
                      </a:pPr>
                      <a:r>
                        <a:rPr lang="en-US" sz="1600">
                          <a:effectLst/>
                        </a:rPr>
                        <a:t>    IgM+IgG+</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32 (5.3) [3.6; 7.4]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12 (4.2) [2.2; 7.3]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20 (6.2) [3.8; 9.4]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94134918"/>
                  </a:ext>
                </a:extLst>
              </a:tr>
              <a:tr h="270158">
                <a:tc>
                  <a:txBody>
                    <a:bodyPr/>
                    <a:lstStyle/>
                    <a:p>
                      <a:pPr marL="109220" algn="just">
                        <a:lnSpc>
                          <a:spcPct val="115000"/>
                        </a:lnSpc>
                        <a:spcAft>
                          <a:spcPts val="0"/>
                        </a:spcAft>
                      </a:pPr>
                      <a:r>
                        <a:rPr lang="en-US" sz="1600">
                          <a:effectLst/>
                        </a:rPr>
                        <a:t>    IgM-IgG+</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26 (4.2) [2.8; 6.2]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a:effectLst/>
                        </a:rPr>
                        <a:t>8 (2.8) [1.2; 5.5]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600" dirty="0">
                          <a:effectLst/>
                        </a:rPr>
                        <a:t>18 (5.6) [3.3; 8.7]</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27610074"/>
                  </a:ext>
                </a:extLst>
              </a:tr>
            </a:tbl>
          </a:graphicData>
        </a:graphic>
      </p:graphicFrame>
      <p:sp>
        <p:nvSpPr>
          <p:cNvPr id="23" name="ZoneTexte 22">
            <a:extLst>
              <a:ext uri="{FF2B5EF4-FFF2-40B4-BE49-F238E27FC236}">
                <a16:creationId xmlns:a16="http://schemas.microsoft.com/office/drawing/2014/main" id="{9E03DFA3-9DE5-6247-B20F-973DDFB4C86D}"/>
              </a:ext>
            </a:extLst>
          </p:cNvPr>
          <p:cNvSpPr txBox="1"/>
          <p:nvPr/>
        </p:nvSpPr>
        <p:spPr>
          <a:xfrm>
            <a:off x="2391638" y="6306552"/>
            <a:ext cx="5590505" cy="276999"/>
          </a:xfrm>
          <a:prstGeom prst="rect">
            <a:avLst/>
          </a:prstGeom>
          <a:noFill/>
        </p:spPr>
        <p:txBody>
          <a:bodyPr wrap="none" rtlCol="0">
            <a:spAutoFit/>
          </a:bodyPr>
          <a:lstStyle/>
          <a:p>
            <a:r>
              <a:rPr lang="fr-FR" sz="1200" i="1" dirty="0">
                <a:solidFill>
                  <a:schemeClr val="accent1"/>
                </a:solidFill>
              </a:rPr>
              <a:t>Cohen R.  https://</a:t>
            </a:r>
            <a:r>
              <a:rPr lang="fr-FR" sz="1200" i="1" dirty="0" err="1">
                <a:solidFill>
                  <a:schemeClr val="accent1"/>
                </a:solidFill>
              </a:rPr>
              <a:t>www.medrxiv.org</a:t>
            </a:r>
            <a:r>
              <a:rPr lang="fr-FR" sz="1200" i="1" dirty="0">
                <a:solidFill>
                  <a:schemeClr val="accent1"/>
                </a:solidFill>
              </a:rPr>
              <a:t>/content/10.1101/2020.06.12.20129221v2</a:t>
            </a:r>
          </a:p>
        </p:txBody>
      </p:sp>
      <p:pic>
        <p:nvPicPr>
          <p:cNvPr id="24" name="Image 23" descr="Une image contenant dessin, table&#10;&#10;Description générée automatiquement">
            <a:extLst>
              <a:ext uri="{FF2B5EF4-FFF2-40B4-BE49-F238E27FC236}">
                <a16:creationId xmlns:a16="http://schemas.microsoft.com/office/drawing/2014/main" id="{B04CCFB8-2BF8-174B-99E0-0D495187E5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28227" y="1304242"/>
            <a:ext cx="1079241" cy="722140"/>
          </a:xfrm>
          <a:prstGeom prst="rect">
            <a:avLst/>
          </a:prstGeom>
        </p:spPr>
      </p:pic>
    </p:spTree>
    <p:extLst>
      <p:ext uri="{BB962C8B-B14F-4D97-AF65-F5344CB8AC3E}">
        <p14:creationId xmlns:p14="http://schemas.microsoft.com/office/powerpoint/2010/main" val="2578084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ZoneTexte 8">
            <a:extLst>
              <a:ext uri="{FF2B5EF4-FFF2-40B4-BE49-F238E27FC236}">
                <a16:creationId xmlns:a16="http://schemas.microsoft.com/office/drawing/2014/main" id="{7F892A51-7076-9844-B93B-A3EC748193A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pic>
        <p:nvPicPr>
          <p:cNvPr id="16" name="Image 15" descr="Une image contenant dessin, signe, parapluie&#10;&#10;Description générée automatiquement">
            <a:extLst>
              <a:ext uri="{FF2B5EF4-FFF2-40B4-BE49-F238E27FC236}">
                <a16:creationId xmlns:a16="http://schemas.microsoft.com/office/drawing/2014/main" id="{2D6B70EA-FC1E-5145-8F58-AEBAFBEF9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0" name="ZoneTexte 19">
            <a:extLst>
              <a:ext uri="{FF2B5EF4-FFF2-40B4-BE49-F238E27FC236}">
                <a16:creationId xmlns:a16="http://schemas.microsoft.com/office/drawing/2014/main" id="{B854349B-9722-E54A-9136-717F25C9429D}"/>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14" name="ZoneTexte 13">
            <a:extLst>
              <a:ext uri="{FF2B5EF4-FFF2-40B4-BE49-F238E27FC236}">
                <a16:creationId xmlns:a16="http://schemas.microsoft.com/office/drawing/2014/main" id="{3DF2BDDB-4923-DE40-9D6B-F9EB4E5E4D0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5" name="Espace réservé du numéro de diapositive 4">
            <a:extLst>
              <a:ext uri="{FF2B5EF4-FFF2-40B4-BE49-F238E27FC236}">
                <a16:creationId xmlns:a16="http://schemas.microsoft.com/office/drawing/2014/main" id="{928780A5-C177-7C4C-A9DD-65AF470984D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18</a:t>
            </a:fld>
            <a:endParaRPr lang="en-US" dirty="0">
              <a:solidFill>
                <a:schemeClr val="bg1"/>
              </a:solidFill>
            </a:endParaRPr>
          </a:p>
        </p:txBody>
      </p:sp>
      <p:pic>
        <p:nvPicPr>
          <p:cNvPr id="17" name="Image 3">
            <a:extLst>
              <a:ext uri="{FF2B5EF4-FFF2-40B4-BE49-F238E27FC236}">
                <a16:creationId xmlns:a16="http://schemas.microsoft.com/office/drawing/2014/main" id="{E0639C6D-794A-D74A-8D6D-34B3866E4C2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8" name="Titre 1">
            <a:extLst>
              <a:ext uri="{FF2B5EF4-FFF2-40B4-BE49-F238E27FC236}">
                <a16:creationId xmlns:a16="http://schemas.microsoft.com/office/drawing/2014/main" id="{8291630A-7BD7-B447-B170-6AF4B99E672E}"/>
              </a:ext>
            </a:extLst>
          </p:cNvPr>
          <p:cNvSpPr txBox="1">
            <a:spLocks/>
          </p:cNvSpPr>
          <p:nvPr/>
        </p:nvSpPr>
        <p:spPr>
          <a:xfrm>
            <a:off x="758922" y="570910"/>
            <a:ext cx="11634409"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err="1"/>
              <a:t>Coville</a:t>
            </a:r>
            <a:r>
              <a:rPr lang="en-US" sz="2400" dirty="0"/>
              <a:t>: RT-PCR and serology results by contact with a person with confirmed and/or suspected COVID-19 </a:t>
            </a:r>
            <a:endParaRPr lang="fr-FR" sz="2400" dirty="0"/>
          </a:p>
        </p:txBody>
      </p:sp>
      <p:sp>
        <p:nvSpPr>
          <p:cNvPr id="19" name="Titre 1">
            <a:extLst>
              <a:ext uri="{FF2B5EF4-FFF2-40B4-BE49-F238E27FC236}">
                <a16:creationId xmlns:a16="http://schemas.microsoft.com/office/drawing/2014/main" id="{B5D836B6-4B2B-5D48-B025-C75913EF7648}"/>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graphicFrame>
        <p:nvGraphicFramePr>
          <p:cNvPr id="21" name="Tableau 20">
            <a:extLst>
              <a:ext uri="{FF2B5EF4-FFF2-40B4-BE49-F238E27FC236}">
                <a16:creationId xmlns:a16="http://schemas.microsoft.com/office/drawing/2014/main" id="{BF5E2A57-9D1A-7846-A6E6-21B8CAE7D7A6}"/>
              </a:ext>
            </a:extLst>
          </p:cNvPr>
          <p:cNvGraphicFramePr>
            <a:graphicFrameLocks noGrp="1"/>
          </p:cNvGraphicFramePr>
          <p:nvPr/>
        </p:nvGraphicFramePr>
        <p:xfrm>
          <a:off x="740535" y="1516813"/>
          <a:ext cx="9937836" cy="3994158"/>
        </p:xfrm>
        <a:graphic>
          <a:graphicData uri="http://schemas.openxmlformats.org/drawingml/2006/table">
            <a:tbl>
              <a:tblPr firstRow="1" firstCol="1" bandRow="1">
                <a:tableStyleId>{5C22544A-7EE6-4342-B048-85BDC9FD1C3A}</a:tableStyleId>
              </a:tblPr>
              <a:tblGrid>
                <a:gridCol w="1412401">
                  <a:extLst>
                    <a:ext uri="{9D8B030D-6E8A-4147-A177-3AD203B41FA5}">
                      <a16:colId xmlns:a16="http://schemas.microsoft.com/office/drawing/2014/main" val="2701455680"/>
                    </a:ext>
                  </a:extLst>
                </a:gridCol>
                <a:gridCol w="1143000">
                  <a:extLst>
                    <a:ext uri="{9D8B030D-6E8A-4147-A177-3AD203B41FA5}">
                      <a16:colId xmlns:a16="http://schemas.microsoft.com/office/drawing/2014/main" val="2224123349"/>
                    </a:ext>
                  </a:extLst>
                </a:gridCol>
                <a:gridCol w="1317811">
                  <a:extLst>
                    <a:ext uri="{9D8B030D-6E8A-4147-A177-3AD203B41FA5}">
                      <a16:colId xmlns:a16="http://schemas.microsoft.com/office/drawing/2014/main" val="1769791219"/>
                    </a:ext>
                  </a:extLst>
                </a:gridCol>
                <a:gridCol w="1368413">
                  <a:extLst>
                    <a:ext uri="{9D8B030D-6E8A-4147-A177-3AD203B41FA5}">
                      <a16:colId xmlns:a16="http://schemas.microsoft.com/office/drawing/2014/main" val="393963952"/>
                    </a:ext>
                  </a:extLst>
                </a:gridCol>
                <a:gridCol w="2087481">
                  <a:extLst>
                    <a:ext uri="{9D8B030D-6E8A-4147-A177-3AD203B41FA5}">
                      <a16:colId xmlns:a16="http://schemas.microsoft.com/office/drawing/2014/main" val="3622747540"/>
                    </a:ext>
                  </a:extLst>
                </a:gridCol>
                <a:gridCol w="2608730">
                  <a:extLst>
                    <a:ext uri="{9D8B030D-6E8A-4147-A177-3AD203B41FA5}">
                      <a16:colId xmlns:a16="http://schemas.microsoft.com/office/drawing/2014/main" val="2762744354"/>
                    </a:ext>
                  </a:extLst>
                </a:gridCol>
              </a:tblGrid>
              <a:tr h="1221734">
                <a:tc>
                  <a:txBody>
                    <a:bodyPr/>
                    <a:lstStyle/>
                    <a:p>
                      <a:pPr algn="just">
                        <a:lnSpc>
                          <a:spcPct val="115000"/>
                        </a:lnSpc>
                        <a:spcAft>
                          <a:spcPts val="0"/>
                        </a:spcAft>
                      </a:pPr>
                      <a:r>
                        <a:rPr lang="en-US" sz="1600">
                          <a:effectLst/>
                        </a:rPr>
                        <a:t>Contact</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dirty="0">
                          <a:effectLst/>
                        </a:rPr>
                        <a:t>Overall</a:t>
                      </a:r>
                      <a:endParaRPr lang="fr-FR" sz="1600" dirty="0">
                        <a:effectLst/>
                      </a:endParaRPr>
                    </a:p>
                    <a:p>
                      <a:pPr algn="ctr">
                        <a:lnSpc>
                          <a:spcPct val="115000"/>
                        </a:lnSpc>
                        <a:spcAft>
                          <a:spcPts val="0"/>
                        </a:spcAft>
                      </a:pPr>
                      <a:r>
                        <a:rPr lang="en-US" sz="1600" dirty="0">
                          <a:effectLst/>
                          <a:highlight>
                            <a:srgbClr val="FF00FF"/>
                          </a:highlight>
                        </a:rPr>
                        <a:t> </a:t>
                      </a:r>
                      <a:endParaRPr lang="fr-FR" sz="1600" dirty="0">
                        <a:effectLst/>
                      </a:endParaRPr>
                    </a:p>
                    <a:p>
                      <a:pPr algn="ctr">
                        <a:lnSpc>
                          <a:spcPct val="115000"/>
                        </a:lnSpc>
                        <a:spcAft>
                          <a:spcPts val="0"/>
                        </a:spcAft>
                      </a:pPr>
                      <a:r>
                        <a:rPr lang="en-US" sz="1600" dirty="0">
                          <a:effectLst/>
                        </a:rPr>
                        <a:t> </a:t>
                      </a:r>
                      <a:endParaRPr lang="fr-FR" sz="1600" dirty="0">
                        <a:effectLst/>
                      </a:endParaRPr>
                    </a:p>
                    <a:p>
                      <a:pPr algn="ctr">
                        <a:lnSpc>
                          <a:spcPct val="115000"/>
                        </a:lnSpc>
                        <a:spcAft>
                          <a:spcPts val="0"/>
                        </a:spcAft>
                      </a:pPr>
                      <a:r>
                        <a:rPr lang="en-US" sz="1600" dirty="0">
                          <a:effectLst/>
                        </a:rPr>
                        <a:t>n=543*</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US" sz="1600" dirty="0">
                          <a:effectLst/>
                        </a:rPr>
                        <a:t>Positive serology</a:t>
                      </a:r>
                      <a:endParaRPr lang="fr-FR" sz="1600" dirty="0">
                        <a:effectLst/>
                      </a:endParaRPr>
                    </a:p>
                    <a:p>
                      <a:pPr algn="ctr">
                        <a:lnSpc>
                          <a:spcPct val="115000"/>
                        </a:lnSpc>
                        <a:spcAft>
                          <a:spcPts val="0"/>
                        </a:spcAft>
                      </a:pPr>
                      <a:r>
                        <a:rPr lang="en-US" sz="1600" dirty="0">
                          <a:effectLst/>
                        </a:rPr>
                        <a:t> </a:t>
                      </a:r>
                      <a:endParaRPr lang="fr-FR" sz="1600" dirty="0">
                        <a:effectLst/>
                      </a:endParaRPr>
                    </a:p>
                    <a:p>
                      <a:pPr algn="ctr">
                        <a:lnSpc>
                          <a:spcPct val="115000"/>
                        </a:lnSpc>
                        <a:spcAft>
                          <a:spcPts val="0"/>
                        </a:spcAft>
                      </a:pPr>
                      <a:r>
                        <a:rPr lang="en-US" sz="1600" dirty="0">
                          <a:effectLst/>
                        </a:rPr>
                        <a:t>n=63</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Negative serology</a:t>
                      </a:r>
                      <a:endParaRPr lang="fr-FR" sz="1600">
                        <a:effectLst/>
                      </a:endParaRPr>
                    </a:p>
                    <a:p>
                      <a:pPr algn="ctr">
                        <a:lnSpc>
                          <a:spcPct val="115000"/>
                        </a:lnSpc>
                        <a:spcAft>
                          <a:spcPts val="0"/>
                        </a:spcAft>
                      </a:pPr>
                      <a:r>
                        <a:rPr lang="en-US" sz="1600">
                          <a:effectLst/>
                        </a:rPr>
                        <a:t> </a:t>
                      </a:r>
                      <a:endParaRPr lang="fr-FR" sz="1600">
                        <a:effectLst/>
                      </a:endParaRPr>
                    </a:p>
                    <a:p>
                      <a:pPr algn="ctr">
                        <a:lnSpc>
                          <a:spcPct val="115000"/>
                        </a:lnSpc>
                        <a:spcAft>
                          <a:spcPts val="0"/>
                        </a:spcAft>
                      </a:pPr>
                      <a:r>
                        <a:rPr lang="en-US" sz="1600">
                          <a:effectLst/>
                        </a:rPr>
                        <a:t>n=480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fr-FR" sz="1600">
                          <a:effectLst/>
                        </a:rPr>
                        <a:t>Positive </a:t>
                      </a:r>
                      <a:br>
                        <a:rPr lang="fr-FR" sz="1600">
                          <a:effectLst/>
                        </a:rPr>
                      </a:br>
                      <a:r>
                        <a:rPr lang="fr-FR" sz="1600">
                          <a:effectLst/>
                        </a:rPr>
                        <a:t>RT-PCR SARS-CoV-2</a:t>
                      </a:r>
                    </a:p>
                    <a:p>
                      <a:pPr algn="ctr">
                        <a:lnSpc>
                          <a:spcPct val="115000"/>
                        </a:lnSpc>
                        <a:spcAft>
                          <a:spcPts val="0"/>
                        </a:spcAft>
                      </a:pPr>
                      <a:r>
                        <a:rPr lang="fr-FR" sz="1600">
                          <a:effectLst/>
                        </a:rPr>
                        <a:t>n=11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dirty="0">
                          <a:effectLst/>
                        </a:rPr>
                        <a:t>Negative </a:t>
                      </a:r>
                      <a:br>
                        <a:rPr lang="en-US" sz="1600" dirty="0">
                          <a:effectLst/>
                        </a:rPr>
                      </a:br>
                      <a:r>
                        <a:rPr lang="en-US" sz="1600" dirty="0">
                          <a:effectLst/>
                        </a:rPr>
                        <a:t>RT-PCR SARS-CoV-2</a:t>
                      </a:r>
                      <a:endParaRPr lang="fr-FR" sz="1600" dirty="0">
                        <a:effectLst/>
                      </a:endParaRPr>
                    </a:p>
                    <a:p>
                      <a:pPr algn="ctr">
                        <a:lnSpc>
                          <a:spcPct val="115000"/>
                        </a:lnSpc>
                        <a:spcAft>
                          <a:spcPts val="0"/>
                        </a:spcAft>
                      </a:pPr>
                      <a:r>
                        <a:rPr lang="en-US" sz="1600" dirty="0">
                          <a:effectLst/>
                        </a:rPr>
                        <a:t>n=532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extLst>
                  <a:ext uri="{0D108BD9-81ED-4DB2-BD59-A6C34878D82A}">
                    <a16:rowId xmlns:a16="http://schemas.microsoft.com/office/drawing/2014/main" val="1408672201"/>
                  </a:ext>
                </a:extLst>
              </a:tr>
              <a:tr h="600956">
                <a:tc>
                  <a:txBody>
                    <a:bodyPr/>
                    <a:lstStyle/>
                    <a:p>
                      <a:pPr algn="just">
                        <a:lnSpc>
                          <a:spcPct val="115000"/>
                        </a:lnSpc>
                        <a:spcAft>
                          <a:spcPts val="0"/>
                        </a:spcAft>
                      </a:pPr>
                      <a:r>
                        <a:rPr lang="en-US" sz="1600">
                          <a:effectLst/>
                        </a:rPr>
                        <a:t>Confirmed COVID-19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93 (17.1)</a:t>
                      </a:r>
                      <a:endParaRPr lang="fr-FR" sz="1600">
                        <a:effectLst/>
                      </a:endParaRPr>
                    </a:p>
                    <a:p>
                      <a:pPr algn="ctr">
                        <a:lnSpc>
                          <a:spcPct val="115000"/>
                        </a:lnSpc>
                        <a:spcAft>
                          <a:spcPts val="0"/>
                        </a:spcAft>
                      </a:pPr>
                      <a:r>
                        <a:rPr lang="en-US" sz="1600">
                          <a:effectLst/>
                        </a:rPr>
                        <a:t>[14.1; 20.6]</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US" sz="1600">
                          <a:effectLst/>
                        </a:rPr>
                        <a:t>29 (31.2)</a:t>
                      </a:r>
                      <a:endParaRPr lang="fr-FR" sz="1600">
                        <a:effectLst/>
                      </a:endParaRPr>
                    </a:p>
                    <a:p>
                      <a:pPr algn="ctr">
                        <a:lnSpc>
                          <a:spcPct val="115000"/>
                        </a:lnSpc>
                        <a:spcAft>
                          <a:spcPts val="0"/>
                        </a:spcAft>
                      </a:pPr>
                      <a:r>
                        <a:rPr lang="en-US" sz="1600">
                          <a:effectLst/>
                        </a:rPr>
                        <a:t>[22.0; 41.6]</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64 (68.8)</a:t>
                      </a:r>
                      <a:endParaRPr lang="fr-FR" sz="1600">
                        <a:effectLst/>
                      </a:endParaRPr>
                    </a:p>
                    <a:p>
                      <a:pPr marL="78105" algn="ctr">
                        <a:lnSpc>
                          <a:spcPct val="115000"/>
                        </a:lnSpc>
                        <a:spcAft>
                          <a:spcPts val="0"/>
                        </a:spcAft>
                      </a:pPr>
                      <a:r>
                        <a:rPr lang="en-US" sz="1600">
                          <a:effectLst/>
                        </a:rPr>
                        <a:t>[58.4;78.0]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marL="15240" algn="ctr">
                        <a:lnSpc>
                          <a:spcPct val="115000"/>
                        </a:lnSpc>
                        <a:spcAft>
                          <a:spcPts val="0"/>
                        </a:spcAft>
                      </a:pPr>
                      <a:r>
                        <a:rPr lang="en-US" sz="1600">
                          <a:effectLst/>
                        </a:rPr>
                        <a:t>5 (5.4)</a:t>
                      </a:r>
                      <a:endParaRPr lang="fr-FR" sz="1600">
                        <a:effectLst/>
                      </a:endParaRPr>
                    </a:p>
                    <a:p>
                      <a:pPr marL="15240" algn="ctr">
                        <a:lnSpc>
                          <a:spcPct val="115000"/>
                        </a:lnSpc>
                        <a:spcAft>
                          <a:spcPts val="0"/>
                        </a:spcAft>
                      </a:pPr>
                      <a:r>
                        <a:rPr lang="en-US" sz="1600">
                          <a:effectLst/>
                        </a:rPr>
                        <a:t>[1.8; 12.1]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88 (94.6)</a:t>
                      </a:r>
                      <a:endParaRPr lang="fr-FR" sz="1600">
                        <a:effectLst/>
                      </a:endParaRPr>
                    </a:p>
                    <a:p>
                      <a:pPr algn="ctr">
                        <a:lnSpc>
                          <a:spcPct val="115000"/>
                        </a:lnSpc>
                        <a:spcAft>
                          <a:spcPts val="0"/>
                        </a:spcAft>
                      </a:pPr>
                      <a:r>
                        <a:rPr lang="en-US" sz="1600">
                          <a:effectLst/>
                        </a:rPr>
                        <a:t>[87.9; 98.2]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extLst>
                  <a:ext uri="{0D108BD9-81ED-4DB2-BD59-A6C34878D82A}">
                    <a16:rowId xmlns:a16="http://schemas.microsoft.com/office/drawing/2014/main" val="315066186"/>
                  </a:ext>
                </a:extLst>
              </a:tr>
              <a:tr h="600956">
                <a:tc>
                  <a:txBody>
                    <a:bodyPr/>
                    <a:lstStyle/>
                    <a:p>
                      <a:pPr algn="just">
                        <a:lnSpc>
                          <a:spcPct val="115000"/>
                        </a:lnSpc>
                        <a:spcAft>
                          <a:spcPts val="0"/>
                        </a:spcAft>
                      </a:pPr>
                      <a:r>
                        <a:rPr lang="en-US" sz="1600">
                          <a:effectLst/>
                        </a:rPr>
                        <a:t>Suspected COVID-19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175 (32.2)</a:t>
                      </a:r>
                      <a:endParaRPr lang="fr-FR" sz="1600">
                        <a:effectLst/>
                      </a:endParaRPr>
                    </a:p>
                    <a:p>
                      <a:pPr algn="ctr">
                        <a:lnSpc>
                          <a:spcPct val="115000"/>
                        </a:lnSpc>
                        <a:spcAft>
                          <a:spcPts val="0"/>
                        </a:spcAft>
                      </a:pPr>
                      <a:r>
                        <a:rPr lang="en-US" sz="1600">
                          <a:effectLst/>
                        </a:rPr>
                        <a:t>[28.3; 36.3]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US" sz="1600">
                          <a:effectLst/>
                        </a:rPr>
                        <a:t>26 (14.9)</a:t>
                      </a:r>
                      <a:endParaRPr lang="fr-FR" sz="1600">
                        <a:effectLst/>
                      </a:endParaRPr>
                    </a:p>
                    <a:p>
                      <a:pPr algn="ctr">
                        <a:lnSpc>
                          <a:spcPct val="115000"/>
                        </a:lnSpc>
                        <a:spcAft>
                          <a:spcPts val="0"/>
                        </a:spcAft>
                      </a:pPr>
                      <a:r>
                        <a:rPr lang="en-US" sz="1600">
                          <a:effectLst/>
                        </a:rPr>
                        <a:t>[9.9; 21.0]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149 (85.1) [79.0; 90.0]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4 (2.3)</a:t>
                      </a:r>
                      <a:endParaRPr lang="fr-FR" sz="1600">
                        <a:effectLst/>
                      </a:endParaRPr>
                    </a:p>
                    <a:p>
                      <a:pPr algn="ctr">
                        <a:lnSpc>
                          <a:spcPct val="115000"/>
                        </a:lnSpc>
                        <a:spcAft>
                          <a:spcPts val="0"/>
                        </a:spcAft>
                      </a:pPr>
                      <a:r>
                        <a:rPr lang="en-US" sz="1600">
                          <a:effectLst/>
                        </a:rPr>
                        <a:t>[0.6; 5.7]</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171 (97.7)</a:t>
                      </a:r>
                      <a:endParaRPr lang="fr-FR" sz="1600">
                        <a:effectLst/>
                      </a:endParaRPr>
                    </a:p>
                    <a:p>
                      <a:pPr algn="ctr">
                        <a:lnSpc>
                          <a:spcPct val="115000"/>
                        </a:lnSpc>
                        <a:spcAft>
                          <a:spcPts val="0"/>
                        </a:spcAft>
                      </a:pPr>
                      <a:r>
                        <a:rPr lang="en-US" sz="1600">
                          <a:effectLst/>
                        </a:rPr>
                        <a:t>[94.3; 99.4]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extLst>
                  <a:ext uri="{0D108BD9-81ED-4DB2-BD59-A6C34878D82A}">
                    <a16:rowId xmlns:a16="http://schemas.microsoft.com/office/drawing/2014/main" val="389858862"/>
                  </a:ext>
                </a:extLst>
              </a:tr>
              <a:tr h="969556">
                <a:tc>
                  <a:txBody>
                    <a:bodyPr/>
                    <a:lstStyle/>
                    <a:p>
                      <a:pPr algn="l">
                        <a:lnSpc>
                          <a:spcPct val="115000"/>
                        </a:lnSpc>
                        <a:spcAft>
                          <a:spcPts val="0"/>
                        </a:spcAft>
                      </a:pPr>
                      <a:r>
                        <a:rPr lang="en-US" sz="1600" dirty="0">
                          <a:effectLst/>
                        </a:rPr>
                        <a:t>Confirmed/</a:t>
                      </a:r>
                      <a:br>
                        <a:rPr lang="en-US" sz="1600" dirty="0">
                          <a:effectLst/>
                        </a:rPr>
                      </a:br>
                      <a:r>
                        <a:rPr lang="en-US" sz="1600" dirty="0">
                          <a:effectLst/>
                        </a:rPr>
                        <a:t>Suspected COVID-19</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dirty="0">
                          <a:effectLst/>
                        </a:rPr>
                        <a:t>268 (49.4)</a:t>
                      </a:r>
                      <a:endParaRPr lang="fr-FR" sz="1600" dirty="0">
                        <a:effectLst/>
                      </a:endParaRPr>
                    </a:p>
                    <a:p>
                      <a:pPr algn="ctr">
                        <a:lnSpc>
                          <a:spcPct val="115000"/>
                        </a:lnSpc>
                        <a:spcAft>
                          <a:spcPts val="0"/>
                        </a:spcAft>
                      </a:pPr>
                      <a:r>
                        <a:rPr lang="en-US" sz="1600" dirty="0">
                          <a:effectLst/>
                        </a:rPr>
                        <a:t>[45.1; 53.6]</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US" sz="1600" dirty="0">
                          <a:effectLst/>
                        </a:rPr>
                        <a:t>55 (20.5)</a:t>
                      </a:r>
                      <a:endParaRPr lang="fr-FR" sz="1600" dirty="0">
                        <a:effectLst/>
                      </a:endParaRPr>
                    </a:p>
                    <a:p>
                      <a:pPr algn="ctr">
                        <a:lnSpc>
                          <a:spcPct val="115000"/>
                        </a:lnSpc>
                        <a:spcAft>
                          <a:spcPts val="0"/>
                        </a:spcAft>
                      </a:pPr>
                      <a:r>
                        <a:rPr lang="en-US" sz="1600" dirty="0">
                          <a:effectLst/>
                        </a:rPr>
                        <a:t>[15.9; 25.9]</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213 (79.5)</a:t>
                      </a:r>
                      <a:endParaRPr lang="fr-FR" sz="1600">
                        <a:effectLst/>
                      </a:endParaRPr>
                    </a:p>
                    <a:p>
                      <a:pPr algn="ctr">
                        <a:lnSpc>
                          <a:spcPct val="115000"/>
                        </a:lnSpc>
                        <a:spcAft>
                          <a:spcPts val="0"/>
                        </a:spcAft>
                      </a:pPr>
                      <a:r>
                        <a:rPr lang="en-US" sz="1600">
                          <a:effectLst/>
                        </a:rPr>
                        <a:t>[74.1; 84.1]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9 (3.4)</a:t>
                      </a:r>
                      <a:endParaRPr lang="fr-FR" sz="1600">
                        <a:effectLst/>
                      </a:endParaRPr>
                    </a:p>
                    <a:p>
                      <a:pPr algn="ctr">
                        <a:lnSpc>
                          <a:spcPct val="115000"/>
                        </a:lnSpc>
                        <a:spcAft>
                          <a:spcPts val="0"/>
                        </a:spcAft>
                      </a:pPr>
                      <a:r>
                        <a:rPr lang="en-US" sz="1600">
                          <a:effectLst/>
                        </a:rPr>
                        <a:t>[1.5; 6.3]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259 (96.6)</a:t>
                      </a:r>
                      <a:endParaRPr lang="fr-FR" sz="1600">
                        <a:effectLst/>
                      </a:endParaRPr>
                    </a:p>
                    <a:p>
                      <a:pPr algn="ctr">
                        <a:lnSpc>
                          <a:spcPct val="115000"/>
                        </a:lnSpc>
                        <a:spcAft>
                          <a:spcPts val="0"/>
                        </a:spcAft>
                      </a:pPr>
                      <a:r>
                        <a:rPr lang="en-US" sz="1600">
                          <a:effectLst/>
                        </a:rPr>
                        <a:t>[93.7; 98.5]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extLst>
                  <a:ext uri="{0D108BD9-81ED-4DB2-BD59-A6C34878D82A}">
                    <a16:rowId xmlns:a16="http://schemas.microsoft.com/office/drawing/2014/main" val="3273488348"/>
                  </a:ext>
                </a:extLst>
              </a:tr>
              <a:tr h="600956">
                <a:tc>
                  <a:txBody>
                    <a:bodyPr/>
                    <a:lstStyle/>
                    <a:p>
                      <a:pPr algn="just">
                        <a:lnSpc>
                          <a:spcPct val="115000"/>
                        </a:lnSpc>
                        <a:spcAft>
                          <a:spcPts val="0"/>
                        </a:spcAft>
                      </a:pPr>
                      <a:r>
                        <a:rPr lang="en-US" sz="1600">
                          <a:effectLst/>
                        </a:rPr>
                        <a:t>No contact</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275 (50.6)</a:t>
                      </a:r>
                      <a:endParaRPr lang="fr-FR" sz="1600">
                        <a:effectLst/>
                      </a:endParaRPr>
                    </a:p>
                    <a:p>
                      <a:pPr algn="ctr">
                        <a:lnSpc>
                          <a:spcPct val="115000"/>
                        </a:lnSpc>
                        <a:spcAft>
                          <a:spcPts val="0"/>
                        </a:spcAft>
                      </a:pPr>
                      <a:r>
                        <a:rPr lang="en-US" sz="1600">
                          <a:effectLst/>
                        </a:rPr>
                        <a:t>[46.4; 54.9]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US" sz="1600" dirty="0">
                          <a:effectLst/>
                        </a:rPr>
                        <a:t>8 (2.9)</a:t>
                      </a:r>
                      <a:endParaRPr lang="fr-FR" sz="1600" dirty="0">
                        <a:effectLst/>
                      </a:endParaRPr>
                    </a:p>
                    <a:p>
                      <a:pPr algn="ctr">
                        <a:lnSpc>
                          <a:spcPct val="115000"/>
                        </a:lnSpc>
                        <a:spcAft>
                          <a:spcPts val="0"/>
                        </a:spcAft>
                      </a:pPr>
                      <a:r>
                        <a:rPr lang="en-US" sz="1600" dirty="0">
                          <a:effectLst/>
                        </a:rPr>
                        <a:t>[1.3; 5.7]</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a:effectLst/>
                        </a:rPr>
                        <a:t>267 (97.1) [94.3; 98.7]</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dirty="0">
                          <a:effectLst/>
                        </a:rPr>
                        <a:t>2 (0.7)</a:t>
                      </a:r>
                      <a:endParaRPr lang="fr-FR" sz="1600" dirty="0">
                        <a:effectLst/>
                      </a:endParaRPr>
                    </a:p>
                    <a:p>
                      <a:pPr algn="ctr">
                        <a:lnSpc>
                          <a:spcPct val="115000"/>
                        </a:lnSpc>
                        <a:spcAft>
                          <a:spcPts val="0"/>
                        </a:spcAft>
                      </a:pPr>
                      <a:r>
                        <a:rPr lang="en-US" sz="1600" dirty="0">
                          <a:effectLst/>
                        </a:rPr>
                        <a:t>[0.1; 2.6]</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tc>
                  <a:txBody>
                    <a:bodyPr/>
                    <a:lstStyle/>
                    <a:p>
                      <a:pPr algn="ctr">
                        <a:lnSpc>
                          <a:spcPct val="115000"/>
                        </a:lnSpc>
                        <a:spcAft>
                          <a:spcPts val="0"/>
                        </a:spcAft>
                      </a:pPr>
                      <a:r>
                        <a:rPr lang="en-US" sz="1600" dirty="0">
                          <a:effectLst/>
                        </a:rPr>
                        <a:t>273 (99.3)</a:t>
                      </a:r>
                      <a:endParaRPr lang="fr-FR" sz="1600" dirty="0">
                        <a:effectLst/>
                      </a:endParaRPr>
                    </a:p>
                    <a:p>
                      <a:pPr algn="ctr">
                        <a:lnSpc>
                          <a:spcPct val="115000"/>
                        </a:lnSpc>
                        <a:spcAft>
                          <a:spcPts val="0"/>
                        </a:spcAft>
                      </a:pPr>
                      <a:r>
                        <a:rPr lang="en-US" sz="1600" dirty="0">
                          <a:effectLst/>
                        </a:rPr>
                        <a:t>[97.4; 99.9]</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2653" marR="62653" marT="0" marB="0"/>
                </a:tc>
                <a:extLst>
                  <a:ext uri="{0D108BD9-81ED-4DB2-BD59-A6C34878D82A}">
                    <a16:rowId xmlns:a16="http://schemas.microsoft.com/office/drawing/2014/main" val="3472318169"/>
                  </a:ext>
                </a:extLst>
              </a:tr>
            </a:tbl>
          </a:graphicData>
        </a:graphic>
      </p:graphicFrame>
      <p:sp>
        <p:nvSpPr>
          <p:cNvPr id="22" name="Rectangle 21">
            <a:extLst>
              <a:ext uri="{FF2B5EF4-FFF2-40B4-BE49-F238E27FC236}">
                <a16:creationId xmlns:a16="http://schemas.microsoft.com/office/drawing/2014/main" id="{22ADBBFC-557D-5D4F-8E21-93215B0824EA}"/>
              </a:ext>
            </a:extLst>
          </p:cNvPr>
          <p:cNvSpPr/>
          <p:nvPr/>
        </p:nvSpPr>
        <p:spPr>
          <a:xfrm>
            <a:off x="603193" y="5649351"/>
            <a:ext cx="10357668" cy="646331"/>
          </a:xfrm>
          <a:prstGeom prst="rect">
            <a:avLst/>
          </a:prstGeom>
          <a:solidFill>
            <a:schemeClr val="accent1"/>
          </a:solidFill>
          <a:ln>
            <a:solidFill>
              <a:schemeClr val="accent2"/>
            </a:solidFill>
          </a:ln>
        </p:spPr>
        <p:txBody>
          <a:bodyPr wrap="square">
            <a:spAutoFit/>
          </a:bodyPr>
          <a:lstStyle/>
          <a:p>
            <a:pPr marL="285750" lvl="0" indent="-285750">
              <a:buFont typeface="Wingdings" pitchFamily="2" charset="2"/>
              <a:buChar char="§"/>
            </a:pPr>
            <a:r>
              <a:rPr lang="fr-FR" dirty="0">
                <a:solidFill>
                  <a:schemeClr val="bg1"/>
                </a:solidFill>
              </a:rPr>
              <a:t>Seuls 2 des 275 (0,7 %) enfants n'ayant eu aucun contact avec un cas index avaient une PCR +</a:t>
            </a:r>
          </a:p>
          <a:p>
            <a:pPr marL="285750" lvl="0" indent="-285750">
              <a:buFont typeface="Wingdings" pitchFamily="2" charset="2"/>
              <a:buChar char="§"/>
            </a:pPr>
            <a:r>
              <a:rPr lang="fr-FR" dirty="0">
                <a:solidFill>
                  <a:schemeClr val="bg1"/>
                </a:solidFill>
              </a:rPr>
              <a:t>Parmi les sérologies positives, 87,3 % ont eu un contact confirmé ou suspecté avec un cas index</a:t>
            </a:r>
          </a:p>
        </p:txBody>
      </p:sp>
      <p:sp>
        <p:nvSpPr>
          <p:cNvPr id="23" name="ZoneTexte 22">
            <a:extLst>
              <a:ext uri="{FF2B5EF4-FFF2-40B4-BE49-F238E27FC236}">
                <a16:creationId xmlns:a16="http://schemas.microsoft.com/office/drawing/2014/main" id="{9B8AEA03-F748-B74B-AF92-E0717CDAC67D}"/>
              </a:ext>
            </a:extLst>
          </p:cNvPr>
          <p:cNvSpPr txBox="1"/>
          <p:nvPr/>
        </p:nvSpPr>
        <p:spPr>
          <a:xfrm>
            <a:off x="3023547" y="6480527"/>
            <a:ext cx="5590505" cy="276999"/>
          </a:xfrm>
          <a:prstGeom prst="rect">
            <a:avLst/>
          </a:prstGeom>
          <a:noFill/>
        </p:spPr>
        <p:txBody>
          <a:bodyPr wrap="none" rtlCol="0">
            <a:spAutoFit/>
          </a:bodyPr>
          <a:lstStyle/>
          <a:p>
            <a:r>
              <a:rPr lang="fr-FR" sz="1200" i="1" dirty="0">
                <a:solidFill>
                  <a:schemeClr val="accent1"/>
                </a:solidFill>
              </a:rPr>
              <a:t>Cohen R.  https://</a:t>
            </a:r>
            <a:r>
              <a:rPr lang="fr-FR" sz="1200" i="1" dirty="0" err="1">
                <a:solidFill>
                  <a:schemeClr val="accent1"/>
                </a:solidFill>
              </a:rPr>
              <a:t>www.medrxiv.org</a:t>
            </a:r>
            <a:r>
              <a:rPr lang="fr-FR" sz="1200" i="1" dirty="0">
                <a:solidFill>
                  <a:schemeClr val="accent1"/>
                </a:solidFill>
              </a:rPr>
              <a:t>/content/10.1101/2020.06.12.20129221v2</a:t>
            </a:r>
          </a:p>
        </p:txBody>
      </p:sp>
      <p:pic>
        <p:nvPicPr>
          <p:cNvPr id="24" name="Image 23" descr="Une image contenant dessin, table&#10;&#10;Description générée automatiquement">
            <a:extLst>
              <a:ext uri="{FF2B5EF4-FFF2-40B4-BE49-F238E27FC236}">
                <a16:creationId xmlns:a16="http://schemas.microsoft.com/office/drawing/2014/main" id="{88B211E2-C536-9A44-B977-F0E0FE1F34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28227" y="1304242"/>
            <a:ext cx="1168511" cy="781872"/>
          </a:xfrm>
          <a:prstGeom prst="rect">
            <a:avLst/>
          </a:prstGeom>
        </p:spPr>
      </p:pic>
    </p:spTree>
    <p:extLst>
      <p:ext uri="{BB962C8B-B14F-4D97-AF65-F5344CB8AC3E}">
        <p14:creationId xmlns:p14="http://schemas.microsoft.com/office/powerpoint/2010/main" val="1018476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19" name="Image 18" descr="Une image contenant dessin&#10;&#10;Description générée automatiquement">
            <a:extLst>
              <a:ext uri="{FF2B5EF4-FFF2-40B4-BE49-F238E27FC236}">
                <a16:creationId xmlns:a16="http://schemas.microsoft.com/office/drawing/2014/main" id="{AEC2874B-39CD-4244-93BD-A05DD02D6C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26403" y="512411"/>
            <a:ext cx="890435" cy="609245"/>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3759" y="449804"/>
            <a:ext cx="10117108" cy="872359"/>
          </a:xfrm>
        </p:spPr>
        <p:txBody>
          <a:bodyPr>
            <a:noAutofit/>
          </a:bodyPr>
          <a:lstStyle/>
          <a:p>
            <a:r>
              <a:rPr lang="fr-FR" sz="2600" dirty="0"/>
              <a:t>COVID-19 et enfant : Transmissibilité-contagiosité dans les familles</a:t>
            </a:r>
            <a:br>
              <a:rPr lang="fr-FR" dirty="0"/>
            </a:br>
            <a:endParaRPr lang="fr-FR" dirty="0"/>
          </a:p>
        </p:txBody>
      </p:sp>
      <p:sp>
        <p:nvSpPr>
          <p:cNvPr id="14" name="ZoneTexte 13">
            <a:extLst>
              <a:ext uri="{FF2B5EF4-FFF2-40B4-BE49-F238E27FC236}">
                <a16:creationId xmlns:a16="http://schemas.microsoft.com/office/drawing/2014/main" id="{FC989440-917C-5847-97BD-1A5A82992CD2}"/>
              </a:ext>
            </a:extLst>
          </p:cNvPr>
          <p:cNvSpPr txBox="1"/>
          <p:nvPr/>
        </p:nvSpPr>
        <p:spPr>
          <a:xfrm>
            <a:off x="1584828" y="5790770"/>
            <a:ext cx="8294970" cy="707886"/>
          </a:xfrm>
          <a:prstGeom prst="rect">
            <a:avLst/>
          </a:prstGeom>
          <a:solidFill>
            <a:schemeClr val="accent1"/>
          </a:solidFill>
        </p:spPr>
        <p:txBody>
          <a:bodyPr wrap="square" rtlCol="0">
            <a:spAutoFit/>
          </a:bodyPr>
          <a:lstStyle/>
          <a:p>
            <a:pPr algn="ctr"/>
            <a:r>
              <a:rPr lang="fr-FR" sz="2000" dirty="0">
                <a:solidFill>
                  <a:schemeClr val="bg1"/>
                </a:solidFill>
              </a:rPr>
              <a:t>Quand un cas index adulte ou adolescent survient dans une famille,</a:t>
            </a:r>
          </a:p>
          <a:p>
            <a:pPr algn="ctr"/>
            <a:r>
              <a:rPr lang="fr-FR" sz="2000" dirty="0">
                <a:solidFill>
                  <a:schemeClr val="bg1"/>
                </a:solidFill>
              </a:rPr>
              <a:t>les jeunes enfants sont moins atteints </a:t>
            </a:r>
          </a:p>
        </p:txBody>
      </p:sp>
      <p:sp>
        <p:nvSpPr>
          <p:cNvPr id="4" name="Rectangle 3">
            <a:extLst>
              <a:ext uri="{FF2B5EF4-FFF2-40B4-BE49-F238E27FC236}">
                <a16:creationId xmlns:a16="http://schemas.microsoft.com/office/drawing/2014/main" id="{D58C331B-1A9B-3E4B-8109-D09AEDF2CD6D}"/>
              </a:ext>
            </a:extLst>
          </p:cNvPr>
          <p:cNvSpPr/>
          <p:nvPr/>
        </p:nvSpPr>
        <p:spPr>
          <a:xfrm>
            <a:off x="4800600" y="6546335"/>
            <a:ext cx="1569080" cy="276999"/>
          </a:xfrm>
          <a:prstGeom prst="rect">
            <a:avLst/>
          </a:prstGeom>
        </p:spPr>
        <p:txBody>
          <a:bodyPr wrap="square">
            <a:spAutoFit/>
          </a:bodyPr>
          <a:lstStyle/>
          <a:p>
            <a:r>
              <a:rPr lang="fr-FR" sz="1200" i="1" dirty="0">
                <a:solidFill>
                  <a:schemeClr val="accent1"/>
                </a:solidFill>
              </a:rPr>
              <a:t>Li W CID Mai 2020 </a:t>
            </a:r>
            <a:endParaRPr lang="fr-FR" sz="1200" dirty="0"/>
          </a:p>
        </p:txBody>
      </p:sp>
      <p:pic>
        <p:nvPicPr>
          <p:cNvPr id="7" name="Image 6">
            <a:extLst>
              <a:ext uri="{FF2B5EF4-FFF2-40B4-BE49-F238E27FC236}">
                <a16:creationId xmlns:a16="http://schemas.microsoft.com/office/drawing/2014/main" id="{880A5B4E-E5F9-FC4E-B606-65C1F699A1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03357" y="1715028"/>
            <a:ext cx="7272063" cy="3756513"/>
          </a:xfrm>
          <a:prstGeom prst="rect">
            <a:avLst/>
          </a:prstGeom>
        </p:spPr>
      </p:pic>
    </p:spTree>
    <p:extLst>
      <p:ext uri="{BB962C8B-B14F-4D97-AF65-F5344CB8AC3E}">
        <p14:creationId xmlns:p14="http://schemas.microsoft.com/office/powerpoint/2010/main" val="158597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enfant : poids de la maladie</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p:txBody>
          <a:bodyPr/>
          <a:lstStyle/>
          <a:p>
            <a:r>
              <a:rPr lang="fr-FR" sz="2400" dirty="0">
                <a:solidFill>
                  <a:schemeClr val="tx1"/>
                </a:solidFill>
              </a:rPr>
              <a:t>≠ 5 à 10.000 fois moins de décès</a:t>
            </a:r>
          </a:p>
          <a:p>
            <a:r>
              <a:rPr lang="fr-FR" sz="2400" dirty="0">
                <a:solidFill>
                  <a:schemeClr val="tx1"/>
                </a:solidFill>
              </a:rPr>
              <a:t>≠ 1000 fois moins de formes graves (réanimation)</a:t>
            </a:r>
          </a:p>
          <a:p>
            <a:r>
              <a:rPr lang="fr-FR" sz="2400" dirty="0">
                <a:solidFill>
                  <a:schemeClr val="tx1"/>
                </a:solidFill>
              </a:rPr>
              <a:t>≠ 100 fois mois d’hospitalisations</a:t>
            </a:r>
          </a:p>
          <a:p>
            <a:r>
              <a:rPr lang="fr-FR" sz="2400" dirty="0">
                <a:solidFill>
                  <a:schemeClr val="tx1"/>
                </a:solidFill>
              </a:rPr>
              <a:t>≠10 fois moins de malades</a:t>
            </a:r>
          </a:p>
          <a:p>
            <a:r>
              <a:rPr lang="fr-FR" sz="2400" dirty="0">
                <a:solidFill>
                  <a:schemeClr val="tx1"/>
                </a:solidFill>
              </a:rPr>
              <a:t> ≠2 à 5 fois moins de % de PCR positives en cas de suspicion de COVID-19 </a:t>
            </a:r>
          </a:p>
          <a:p>
            <a:r>
              <a:rPr lang="fr-FR" sz="2400" dirty="0">
                <a:solidFill>
                  <a:schemeClr val="tx1"/>
                </a:solidFill>
              </a:rPr>
              <a:t>moins contagieux (R0 chez l’enfant ?)</a:t>
            </a:r>
          </a:p>
          <a:p>
            <a:endParaRPr lang="fr-FR" dirty="0"/>
          </a:p>
        </p:txBody>
      </p:sp>
      <p:pic>
        <p:nvPicPr>
          <p:cNvPr id="5" name="Image 4" descr="Une image contenant personne, enfant, garçon, petit&#10;&#10;Description générée automatiquement">
            <a:extLst>
              <a:ext uri="{FF2B5EF4-FFF2-40B4-BE49-F238E27FC236}">
                <a16:creationId xmlns:a16="http://schemas.microsoft.com/office/drawing/2014/main" id="{A3D08FF1-0DB1-A94B-8E9A-A19853FAE5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13055" y="2535042"/>
            <a:ext cx="3469337" cy="2111429"/>
          </a:xfrm>
          <a:prstGeom prst="rect">
            <a:avLst/>
          </a:prstGeom>
        </p:spPr>
      </p:pic>
    </p:spTree>
    <p:extLst>
      <p:ext uri="{BB962C8B-B14F-4D97-AF65-F5344CB8AC3E}">
        <p14:creationId xmlns:p14="http://schemas.microsoft.com/office/powerpoint/2010/main" val="3658261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531663" y="2440860"/>
            <a:ext cx="10661831" cy="2718693"/>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sz="2400" b="1" dirty="0">
                <a:solidFill>
                  <a:prstClr val="black">
                    <a:lumMod val="75000"/>
                    <a:lumOff val="25000"/>
                  </a:prstClr>
                </a:solidFill>
              </a:rPr>
              <a:t>13 familles (nombreuses) avec 1 cas index : 12 adultes, 1 adolescent</a:t>
            </a:r>
          </a:p>
          <a:p>
            <a:pPr marL="342900" lvl="0" indent="-342900">
              <a:spcBef>
                <a:spcPts val="1000"/>
              </a:spcBef>
              <a:buClr>
                <a:srgbClr val="90C226"/>
              </a:buClr>
              <a:buSzPct val="80000"/>
              <a:buFont typeface="Wingdings 3" charset="2"/>
              <a:buChar char=""/>
            </a:pPr>
            <a:r>
              <a:rPr lang="fr-FR" sz="2400" b="1" dirty="0">
                <a:solidFill>
                  <a:prstClr val="black">
                    <a:lumMod val="75000"/>
                    <a:lumOff val="25000"/>
                  </a:prstClr>
                </a:solidFill>
              </a:rPr>
              <a:t>PCR + chez les contacts testés</a:t>
            </a:r>
          </a:p>
          <a:p>
            <a:pPr marL="800100" lvl="1" indent="-342900">
              <a:spcBef>
                <a:spcPts val="400"/>
              </a:spcBef>
              <a:buClr>
                <a:srgbClr val="90C226"/>
              </a:buClr>
              <a:buSzPct val="80000"/>
              <a:buFont typeface="Wingdings 3" charset="2"/>
              <a:buChar char=""/>
            </a:pPr>
            <a:r>
              <a:rPr lang="fr-FR" sz="2400" dirty="0">
                <a:solidFill>
                  <a:prstClr val="black">
                    <a:lumMod val="75000"/>
                    <a:lumOff val="25000"/>
                  </a:prstClr>
                </a:solidFill>
              </a:rPr>
              <a:t>Chez 21 des 36 adultes (58.3%)</a:t>
            </a:r>
          </a:p>
          <a:p>
            <a:pPr marL="800100" lvl="1" indent="-342900">
              <a:spcBef>
                <a:spcPts val="400"/>
              </a:spcBef>
              <a:buClr>
                <a:srgbClr val="90C226"/>
              </a:buClr>
              <a:buSzPct val="80000"/>
              <a:buFont typeface="Wingdings 3" charset="2"/>
              <a:buChar char=""/>
            </a:pPr>
            <a:r>
              <a:rPr lang="fr-FR" sz="2400" dirty="0">
                <a:solidFill>
                  <a:prstClr val="black">
                    <a:lumMod val="75000"/>
                    <a:lumOff val="25000"/>
                  </a:prstClr>
                </a:solidFill>
              </a:rPr>
              <a:t>Chez 13 des 40 enfants de 5 à 17 ans (32,5%) RR : 0,62</a:t>
            </a:r>
          </a:p>
          <a:p>
            <a:pPr marL="800100" lvl="1" indent="-342900">
              <a:spcBef>
                <a:spcPts val="400"/>
              </a:spcBef>
              <a:buClr>
                <a:srgbClr val="90C226"/>
              </a:buClr>
              <a:buSzPct val="80000"/>
              <a:buFont typeface="Wingdings 3" charset="2"/>
              <a:buChar char=""/>
            </a:pPr>
            <a:r>
              <a:rPr lang="fr-FR" sz="2400" dirty="0">
                <a:solidFill>
                  <a:prstClr val="black">
                    <a:lumMod val="75000"/>
                    <a:lumOff val="25000"/>
                  </a:prstClr>
                </a:solidFill>
              </a:rPr>
              <a:t>Chez 2 des 18 enfants de  0 à 4 ans  (11,8%) RR : 0,47</a:t>
            </a:r>
          </a:p>
          <a:p>
            <a:pPr marL="800100" lvl="1"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
        <p:nvSpPr>
          <p:cNvPr id="3" name="ZoneTexte 2">
            <a:extLst>
              <a:ext uri="{FF2B5EF4-FFF2-40B4-BE49-F238E27FC236}">
                <a16:creationId xmlns:a16="http://schemas.microsoft.com/office/drawing/2014/main" id="{8F553653-85D1-774A-B488-9F118EA0F047}"/>
              </a:ext>
            </a:extLst>
          </p:cNvPr>
          <p:cNvSpPr txBox="1"/>
          <p:nvPr/>
        </p:nvSpPr>
        <p:spPr>
          <a:xfrm>
            <a:off x="10383581" y="3429000"/>
            <a:ext cx="1206805" cy="923330"/>
          </a:xfrm>
          <a:prstGeom prst="rect">
            <a:avLst/>
          </a:prstGeom>
          <a:noFill/>
        </p:spPr>
        <p:txBody>
          <a:bodyPr wrap="none" rtlCol="0">
            <a:spAutoFit/>
          </a:bodyPr>
          <a:lstStyle/>
          <a:p>
            <a:r>
              <a:rPr lang="fr-FR" b="1" i="1" dirty="0"/>
              <a:t>P = 0,037</a:t>
            </a:r>
          </a:p>
          <a:p>
            <a:endParaRPr lang="fr-FR" b="1" i="1" dirty="0"/>
          </a:p>
          <a:p>
            <a:r>
              <a:rPr lang="fr-FR" b="1" i="1" dirty="0"/>
              <a:t>P = 0,001</a:t>
            </a:r>
          </a:p>
        </p:txBody>
      </p:sp>
      <p:pic>
        <p:nvPicPr>
          <p:cNvPr id="7" name="Image 6" descr="Une image contenant capture d’écran, dessin, joueur&#10;&#10;Description générée automatiquement">
            <a:extLst>
              <a:ext uri="{FF2B5EF4-FFF2-40B4-BE49-F238E27FC236}">
                <a16:creationId xmlns:a16="http://schemas.microsoft.com/office/drawing/2014/main" id="{D9370BD3-C38D-5C48-A2A3-E8F4487B8D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06146" y="504943"/>
            <a:ext cx="812673" cy="474939"/>
          </a:xfrm>
          <a:prstGeom prst="rect">
            <a:avLst/>
          </a:prstGeom>
        </p:spPr>
      </p:pic>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739652" y="1351281"/>
            <a:ext cx="11227981" cy="1320800"/>
          </a:xfrm>
        </p:spPr>
        <p:txBody>
          <a:bodyPr>
            <a:noAutofit/>
          </a:bodyPr>
          <a:lstStyle/>
          <a:p>
            <a:r>
              <a:rPr lang="fr-FR" sz="2400" dirty="0"/>
              <a:t>The </a:t>
            </a:r>
            <a:r>
              <a:rPr lang="fr-FR" sz="2400" dirty="0" err="1"/>
              <a:t>Role</a:t>
            </a:r>
            <a:r>
              <a:rPr lang="fr-FR" sz="2400" dirty="0"/>
              <a:t> of </a:t>
            </a:r>
            <a:r>
              <a:rPr lang="fr-FR" sz="2400" dirty="0" err="1"/>
              <a:t>Children</a:t>
            </a:r>
            <a:r>
              <a:rPr lang="fr-FR" sz="2400" dirty="0"/>
              <a:t> in the Dynamics of Intra </a:t>
            </a:r>
            <a:r>
              <a:rPr lang="fr-FR" sz="2400" dirty="0" err="1"/>
              <a:t>Family</a:t>
            </a:r>
            <a:r>
              <a:rPr lang="fr-FR" sz="2400" dirty="0"/>
              <a:t> Coronavirus 2019 </a:t>
            </a:r>
            <a:br>
              <a:rPr lang="fr-FR" sz="2400" dirty="0"/>
            </a:br>
            <a:r>
              <a:rPr lang="fr-FR" sz="2400" dirty="0"/>
              <a:t>Spread in </a:t>
            </a:r>
            <a:r>
              <a:rPr lang="fr-FR" sz="2400" dirty="0" err="1"/>
              <a:t>Densely</a:t>
            </a:r>
            <a:r>
              <a:rPr lang="fr-FR" sz="2400" dirty="0"/>
              <a:t> </a:t>
            </a:r>
            <a:r>
              <a:rPr lang="fr-FR" sz="2400" dirty="0" err="1"/>
              <a:t>Populated</a:t>
            </a:r>
            <a:r>
              <a:rPr lang="fr-FR" sz="2400" dirty="0"/>
              <a:t> Area (</a:t>
            </a:r>
            <a:r>
              <a:rPr lang="fr-FR" sz="2400" i="1" dirty="0" err="1"/>
              <a:t>Somekh</a:t>
            </a:r>
            <a:r>
              <a:rPr lang="fr-FR" sz="2400" i="1" dirty="0"/>
              <a:t> E  PIDJ July 202</a:t>
            </a:r>
            <a:r>
              <a:rPr lang="fr-FR" sz="2400" dirty="0"/>
              <a:t>0)</a:t>
            </a:r>
          </a:p>
        </p:txBody>
      </p:sp>
      <p:sp>
        <p:nvSpPr>
          <p:cNvPr id="15" name="Titre 1">
            <a:extLst>
              <a:ext uri="{FF2B5EF4-FFF2-40B4-BE49-F238E27FC236}">
                <a16:creationId xmlns:a16="http://schemas.microsoft.com/office/drawing/2014/main" id="{6EC35274-68D6-184F-B120-F29D12821360}"/>
              </a:ext>
            </a:extLst>
          </p:cNvPr>
          <p:cNvSpPr txBox="1">
            <a:spLocks/>
          </p:cNvSpPr>
          <p:nvPr/>
        </p:nvSpPr>
        <p:spPr>
          <a:xfrm>
            <a:off x="842596" y="482325"/>
            <a:ext cx="10163549"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2600" dirty="0"/>
              <a:t>COVID-19 et enfant : Transmissibilité-contagiosité dans les familles</a:t>
            </a:r>
          </a:p>
        </p:txBody>
      </p:sp>
      <p:sp>
        <p:nvSpPr>
          <p:cNvPr id="17" name="ZoneTexte 16">
            <a:extLst>
              <a:ext uri="{FF2B5EF4-FFF2-40B4-BE49-F238E27FC236}">
                <a16:creationId xmlns:a16="http://schemas.microsoft.com/office/drawing/2014/main" id="{0AD06A88-700F-A948-8E57-F28CA3275FE4}"/>
              </a:ext>
            </a:extLst>
          </p:cNvPr>
          <p:cNvSpPr txBox="1"/>
          <p:nvPr/>
        </p:nvSpPr>
        <p:spPr>
          <a:xfrm>
            <a:off x="1040980" y="5506719"/>
            <a:ext cx="9256255" cy="707886"/>
          </a:xfrm>
          <a:prstGeom prst="rect">
            <a:avLst/>
          </a:prstGeom>
          <a:solidFill>
            <a:schemeClr val="accent1"/>
          </a:solidFill>
        </p:spPr>
        <p:txBody>
          <a:bodyPr wrap="square" rtlCol="0">
            <a:spAutoFit/>
          </a:bodyPr>
          <a:lstStyle/>
          <a:p>
            <a:pPr algn="ctr"/>
            <a:r>
              <a:rPr lang="fr-FR" sz="2000" dirty="0">
                <a:solidFill>
                  <a:schemeClr val="bg1"/>
                </a:solidFill>
              </a:rPr>
              <a:t>Quand un cas index adulte ou adolescent survient dans une famille,</a:t>
            </a:r>
          </a:p>
          <a:p>
            <a:pPr algn="ctr"/>
            <a:r>
              <a:rPr lang="fr-FR" sz="2000" dirty="0">
                <a:solidFill>
                  <a:schemeClr val="bg1"/>
                </a:solidFill>
              </a:rPr>
              <a:t>les jeunes enfants sont moins atteints </a:t>
            </a:r>
          </a:p>
        </p:txBody>
      </p:sp>
    </p:spTree>
    <p:extLst>
      <p:ext uri="{BB962C8B-B14F-4D97-AF65-F5344CB8AC3E}">
        <p14:creationId xmlns:p14="http://schemas.microsoft.com/office/powerpoint/2010/main" val="3856447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pic>
        <p:nvPicPr>
          <p:cNvPr id="26" name="Image 25" descr="Une image contenant dessin, signe, parapluie&#10;&#10;Description générée automatiquement">
            <a:extLst>
              <a:ext uri="{FF2B5EF4-FFF2-40B4-BE49-F238E27FC236}">
                <a16:creationId xmlns:a16="http://schemas.microsoft.com/office/drawing/2014/main" id="{D052DC8E-F445-F64C-B21F-87777BC7E5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842597" y="365363"/>
            <a:ext cx="10321890" cy="872359"/>
          </a:xfrm>
        </p:spPr>
        <p:txBody>
          <a:bodyPr>
            <a:noAutofit/>
          </a:bodyPr>
          <a:lstStyle/>
          <a:p>
            <a:r>
              <a:rPr lang="fr-FR" sz="2600" dirty="0"/>
              <a:t>COVID-19 et enfant : Transmissibilité-contagiosité dans les familles </a:t>
            </a:r>
          </a:p>
        </p:txBody>
      </p:sp>
      <p:sp>
        <p:nvSpPr>
          <p:cNvPr id="21" name="ZoneTexte 20">
            <a:extLst>
              <a:ext uri="{FF2B5EF4-FFF2-40B4-BE49-F238E27FC236}">
                <a16:creationId xmlns:a16="http://schemas.microsoft.com/office/drawing/2014/main" id="{6718E29D-562A-5747-BC40-C6A8F1687E78}"/>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7" name="Image 6">
            <a:extLst>
              <a:ext uri="{FF2B5EF4-FFF2-40B4-BE49-F238E27FC236}">
                <a16:creationId xmlns:a16="http://schemas.microsoft.com/office/drawing/2014/main" id="{EEDA3B05-CE9C-2E49-9824-2ED645BD44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24765" y="4424236"/>
            <a:ext cx="9454639" cy="2376482"/>
          </a:xfrm>
          <a:prstGeom prst="rect">
            <a:avLst/>
          </a:prstGeom>
        </p:spPr>
      </p:pic>
      <p:pic>
        <p:nvPicPr>
          <p:cNvPr id="16" name="Image 15">
            <a:extLst>
              <a:ext uri="{FF2B5EF4-FFF2-40B4-BE49-F238E27FC236}">
                <a16:creationId xmlns:a16="http://schemas.microsoft.com/office/drawing/2014/main" id="{326AB2A5-2008-C445-9149-34E3DAB6B6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4632" y="1029123"/>
            <a:ext cx="5423770" cy="1326076"/>
          </a:xfrm>
          <a:prstGeom prst="rect">
            <a:avLst/>
          </a:prstGeom>
        </p:spPr>
      </p:pic>
      <p:pic>
        <p:nvPicPr>
          <p:cNvPr id="18" name="Image 17">
            <a:extLst>
              <a:ext uri="{FF2B5EF4-FFF2-40B4-BE49-F238E27FC236}">
                <a16:creationId xmlns:a16="http://schemas.microsoft.com/office/drawing/2014/main" id="{C8F6BA83-7806-014B-A2AE-BB450729940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585736" y="1241210"/>
            <a:ext cx="5156200" cy="228600"/>
          </a:xfrm>
          <a:prstGeom prst="rect">
            <a:avLst/>
          </a:prstGeom>
        </p:spPr>
      </p:pic>
      <p:sp>
        <p:nvSpPr>
          <p:cNvPr id="19" name="ZoneTexte 18">
            <a:extLst>
              <a:ext uri="{FF2B5EF4-FFF2-40B4-BE49-F238E27FC236}">
                <a16:creationId xmlns:a16="http://schemas.microsoft.com/office/drawing/2014/main" id="{1B9CE494-2544-E843-BBD0-B65E5DE8CF82}"/>
              </a:ext>
            </a:extLst>
          </p:cNvPr>
          <p:cNvSpPr txBox="1"/>
          <p:nvPr/>
        </p:nvSpPr>
        <p:spPr>
          <a:xfrm>
            <a:off x="848954" y="2692726"/>
            <a:ext cx="5821909" cy="1477328"/>
          </a:xfrm>
          <a:prstGeom prst="rect">
            <a:avLst/>
          </a:prstGeom>
          <a:noFill/>
          <a:ln>
            <a:solidFill>
              <a:schemeClr val="tx2"/>
            </a:solidFill>
          </a:ln>
        </p:spPr>
        <p:txBody>
          <a:bodyPr wrap="square" rtlCol="0">
            <a:spAutoFit/>
          </a:bodyPr>
          <a:lstStyle/>
          <a:p>
            <a:r>
              <a:rPr lang="fr-FR" b="1" dirty="0">
                <a:solidFill>
                  <a:schemeClr val="tx2"/>
                </a:solidFill>
              </a:rPr>
              <a:t>Hôpitaux de Genève </a:t>
            </a:r>
          </a:p>
          <a:p>
            <a:pPr marL="285750" indent="-285750">
              <a:buFont typeface="Arial" panose="020B0604020202020204" pitchFamily="34" charset="0"/>
              <a:buChar char="•"/>
            </a:pPr>
            <a:r>
              <a:rPr lang="fr-FR" dirty="0">
                <a:solidFill>
                  <a:schemeClr val="tx2"/>
                </a:solidFill>
              </a:rPr>
              <a:t>4910 patients </a:t>
            </a:r>
            <a:r>
              <a:rPr lang="fr-FR" dirty="0">
                <a:solidFill>
                  <a:schemeClr val="tx2"/>
                </a:solidFill>
                <a:sym typeface="Wingdings" pitchFamily="2" charset="2"/>
              </a:rPr>
              <a:t> 40 enfants (0,9% des infectés)</a:t>
            </a:r>
          </a:p>
          <a:p>
            <a:pPr marL="285750" indent="-285750">
              <a:buFont typeface="Arial" panose="020B0604020202020204" pitchFamily="34" charset="0"/>
              <a:buChar char="•"/>
            </a:pPr>
            <a:r>
              <a:rPr lang="fr-FR" dirty="0">
                <a:solidFill>
                  <a:schemeClr val="tx2"/>
                </a:solidFill>
                <a:sym typeface="Wingdings" pitchFamily="2" charset="2"/>
              </a:rPr>
              <a:t>79 % des enfants infectés avaient </a:t>
            </a:r>
            <a:r>
              <a:rPr lang="fr-FR" u="sng" dirty="0">
                <a:solidFill>
                  <a:schemeClr val="tx2"/>
                </a:solidFill>
                <a:sym typeface="Wingdings" pitchFamily="2" charset="2"/>
              </a:rPr>
              <a:t>&gt;</a:t>
            </a:r>
            <a:r>
              <a:rPr lang="fr-FR" dirty="0">
                <a:solidFill>
                  <a:schemeClr val="tx2"/>
                </a:solidFill>
                <a:sym typeface="Wingdings" pitchFamily="2" charset="2"/>
              </a:rPr>
              <a:t> 1 adulte malade avant eux</a:t>
            </a:r>
          </a:p>
          <a:p>
            <a:pPr marL="285750" indent="-285750">
              <a:buFont typeface="Arial" panose="020B0604020202020204" pitchFamily="34" charset="0"/>
              <a:buChar char="•"/>
            </a:pPr>
            <a:r>
              <a:rPr lang="fr-FR" dirty="0">
                <a:solidFill>
                  <a:schemeClr val="tx2"/>
                </a:solidFill>
                <a:sym typeface="Wingdings" pitchFamily="2" charset="2"/>
              </a:rPr>
              <a:t>8% avaient développés des symptômes les premiers</a:t>
            </a:r>
            <a:endParaRPr lang="fr-FR" dirty="0">
              <a:solidFill>
                <a:schemeClr val="tx2"/>
              </a:solidFill>
            </a:endParaRPr>
          </a:p>
        </p:txBody>
      </p:sp>
      <p:pic>
        <p:nvPicPr>
          <p:cNvPr id="24" name="Image 23" descr="Une image contenant dessin&#10;&#10;Description générée automatiquement">
            <a:extLst>
              <a:ext uri="{FF2B5EF4-FFF2-40B4-BE49-F238E27FC236}">
                <a16:creationId xmlns:a16="http://schemas.microsoft.com/office/drawing/2014/main" id="{1011C8C2-CC5E-0C44-B460-9A7EFAD4B82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907585" y="1310474"/>
            <a:ext cx="1017607" cy="674757"/>
          </a:xfrm>
          <a:prstGeom prst="rect">
            <a:avLst/>
          </a:prstGeom>
        </p:spPr>
      </p:pic>
      <p:sp>
        <p:nvSpPr>
          <p:cNvPr id="5" name="Rectangle 4">
            <a:extLst>
              <a:ext uri="{FF2B5EF4-FFF2-40B4-BE49-F238E27FC236}">
                <a16:creationId xmlns:a16="http://schemas.microsoft.com/office/drawing/2014/main" id="{7E717C85-6044-7645-83E0-56ACEA50B94C}"/>
              </a:ext>
            </a:extLst>
          </p:cNvPr>
          <p:cNvSpPr/>
          <p:nvPr/>
        </p:nvSpPr>
        <p:spPr>
          <a:xfrm>
            <a:off x="7198181" y="2151669"/>
            <a:ext cx="4864832" cy="1200329"/>
          </a:xfrm>
          <a:prstGeom prst="rect">
            <a:avLst/>
          </a:prstGeom>
          <a:solidFill>
            <a:schemeClr val="accent1"/>
          </a:solidFill>
          <a:ln>
            <a:solidFill>
              <a:schemeClr val="accent2"/>
            </a:solidFill>
          </a:ln>
        </p:spPr>
        <p:txBody>
          <a:bodyPr wrap="square">
            <a:spAutoFit/>
          </a:bodyPr>
          <a:lstStyle/>
          <a:p>
            <a:pPr algn="ctr"/>
            <a:r>
              <a:rPr lang="fr-FR" dirty="0">
                <a:solidFill>
                  <a:schemeClr val="bg1"/>
                </a:solidFill>
              </a:rPr>
              <a:t>Que confirme cette étude ?</a:t>
            </a:r>
          </a:p>
          <a:p>
            <a:r>
              <a:rPr lang="fr-FR" dirty="0">
                <a:solidFill>
                  <a:schemeClr val="bg1"/>
                </a:solidFill>
              </a:rPr>
              <a:t>Dans les familles, les enfants SARS-CoV-2 +</a:t>
            </a:r>
          </a:p>
          <a:p>
            <a:pPr marL="285750" indent="-285750">
              <a:buFont typeface="Wingdings" pitchFamily="2" charset="2"/>
              <a:buChar char="§"/>
            </a:pPr>
            <a:r>
              <a:rPr lang="fr-FR" dirty="0">
                <a:solidFill>
                  <a:schemeClr val="bg1"/>
                </a:solidFill>
              </a:rPr>
              <a:t>sont rarement le cas index (&lt;10%) </a:t>
            </a:r>
          </a:p>
          <a:p>
            <a:pPr marL="285750" indent="-285750">
              <a:buFont typeface="Wingdings" pitchFamily="2" charset="2"/>
              <a:buChar char="§"/>
            </a:pPr>
            <a:r>
              <a:rPr lang="fr-FR" dirty="0">
                <a:solidFill>
                  <a:schemeClr val="bg1"/>
                </a:solidFill>
              </a:rPr>
              <a:t>mais essentiellement des cas secondaires</a:t>
            </a:r>
          </a:p>
        </p:txBody>
      </p:sp>
    </p:spTree>
    <p:extLst>
      <p:ext uri="{BB962C8B-B14F-4D97-AF65-F5344CB8AC3E}">
        <p14:creationId xmlns:p14="http://schemas.microsoft.com/office/powerpoint/2010/main" val="824585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1" name="Image 20">
            <a:extLst>
              <a:ext uri="{FF2B5EF4-FFF2-40B4-BE49-F238E27FC236}">
                <a16:creationId xmlns:a16="http://schemas.microsoft.com/office/drawing/2014/main" id="{183F4A53-4FAF-DE4B-B3D9-CE50D016E2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41562" y="297116"/>
            <a:ext cx="5824883" cy="2148855"/>
          </a:xfrm>
          <a:prstGeom prst="rect">
            <a:avLst/>
          </a:prstGeom>
          <a:ln>
            <a:solidFill>
              <a:schemeClr val="tx2">
                <a:lumMod val="60000"/>
                <a:lumOff val="40000"/>
              </a:schemeClr>
            </a:solidFill>
          </a:ln>
        </p:spPr>
      </p:pic>
      <p:pic>
        <p:nvPicPr>
          <p:cNvPr id="23" name="Image 22" descr="Une image contenant texte&#10;&#10;Description générée automatiquement">
            <a:extLst>
              <a:ext uri="{FF2B5EF4-FFF2-40B4-BE49-F238E27FC236}">
                <a16:creationId xmlns:a16="http://schemas.microsoft.com/office/drawing/2014/main" id="{2D46865C-5B0F-1B4F-91B7-BD237AAFE32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45900" y="2974232"/>
            <a:ext cx="3253763" cy="2778402"/>
          </a:xfrm>
          <a:prstGeom prst="rect">
            <a:avLst/>
          </a:prstGeom>
        </p:spPr>
      </p:pic>
      <p:pic>
        <p:nvPicPr>
          <p:cNvPr id="24" name="Image 23">
            <a:extLst>
              <a:ext uri="{FF2B5EF4-FFF2-40B4-BE49-F238E27FC236}">
                <a16:creationId xmlns:a16="http://schemas.microsoft.com/office/drawing/2014/main" id="{88E893A6-C0F8-A94F-A6B5-40B62E79322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0140" y="2974232"/>
            <a:ext cx="3789783" cy="2738335"/>
          </a:xfrm>
          <a:prstGeom prst="rect">
            <a:avLst/>
          </a:prstGeom>
        </p:spPr>
      </p:pic>
      <p:sp>
        <p:nvSpPr>
          <p:cNvPr id="2" name="Rectangle 1">
            <a:extLst>
              <a:ext uri="{FF2B5EF4-FFF2-40B4-BE49-F238E27FC236}">
                <a16:creationId xmlns:a16="http://schemas.microsoft.com/office/drawing/2014/main" id="{A9A21A11-66E8-F447-8320-A271BAD690AA}"/>
              </a:ext>
            </a:extLst>
          </p:cNvPr>
          <p:cNvSpPr/>
          <p:nvPr/>
        </p:nvSpPr>
        <p:spPr>
          <a:xfrm>
            <a:off x="8784217" y="3145734"/>
            <a:ext cx="3092722" cy="2395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Cette étude décrit quelques cas de contaminations familiales à partir d’enfants en crèche ou en école.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Cela montre que c’est possible, mais que ce n’est pas la règle.</a:t>
            </a:r>
          </a:p>
        </p:txBody>
      </p:sp>
    </p:spTree>
    <p:extLst>
      <p:ext uri="{BB962C8B-B14F-4D97-AF65-F5344CB8AC3E}">
        <p14:creationId xmlns:p14="http://schemas.microsoft.com/office/powerpoint/2010/main" val="219835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1029A6-8D40-2B44-BC4E-CAA047647DD8}"/>
              </a:ext>
            </a:extLst>
          </p:cNvPr>
          <p:cNvSpPr>
            <a:spLocks noGrp="1"/>
          </p:cNvSpPr>
          <p:nvPr>
            <p:ph type="ctrTitle"/>
          </p:nvPr>
        </p:nvSpPr>
        <p:spPr>
          <a:xfrm>
            <a:off x="2028705" y="2404531"/>
            <a:ext cx="7766936" cy="1646302"/>
          </a:xfrm>
        </p:spPr>
        <p:txBody>
          <a:bodyPr/>
          <a:lstStyle/>
          <a:p>
            <a:r>
              <a:rPr lang="fr-FR" dirty="0"/>
              <a:t>Etudes</a:t>
            </a:r>
          </a:p>
        </p:txBody>
      </p:sp>
      <p:sp>
        <p:nvSpPr>
          <p:cNvPr id="3" name="Sous-titre 2">
            <a:extLst>
              <a:ext uri="{FF2B5EF4-FFF2-40B4-BE49-F238E27FC236}">
                <a16:creationId xmlns:a16="http://schemas.microsoft.com/office/drawing/2014/main" id="{7CD15C47-204F-474A-8BB4-42474D44D033}"/>
              </a:ext>
            </a:extLst>
          </p:cNvPr>
          <p:cNvSpPr>
            <a:spLocks noGrp="1"/>
          </p:cNvSpPr>
          <p:nvPr>
            <p:ph type="subTitle" idx="1"/>
          </p:nvPr>
        </p:nvSpPr>
        <p:spPr>
          <a:xfrm>
            <a:off x="-651510" y="4050833"/>
            <a:ext cx="10447151" cy="1096899"/>
          </a:xfrm>
        </p:spPr>
        <p:txBody>
          <a:bodyPr>
            <a:normAutofit/>
          </a:bodyPr>
          <a:lstStyle/>
          <a:p>
            <a:r>
              <a:rPr lang="fr-FR" sz="2400" dirty="0">
                <a:solidFill>
                  <a:schemeClr val="accent1"/>
                </a:solidFill>
              </a:rPr>
              <a:t>suggérant une moindre contamination des enfants</a:t>
            </a:r>
          </a:p>
          <a:p>
            <a:r>
              <a:rPr lang="fr-FR" sz="2400" dirty="0">
                <a:solidFill>
                  <a:schemeClr val="accent1"/>
                </a:solidFill>
              </a:rPr>
              <a:t>dans les collectivités d’enfants</a:t>
            </a:r>
          </a:p>
        </p:txBody>
      </p:sp>
    </p:spTree>
    <p:extLst>
      <p:ext uri="{BB962C8B-B14F-4D97-AF65-F5344CB8AC3E}">
        <p14:creationId xmlns:p14="http://schemas.microsoft.com/office/powerpoint/2010/main" val="991123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24</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sp>
        <p:nvSpPr>
          <p:cNvPr id="26" name="Espace réservé du contenu 3">
            <a:extLst>
              <a:ext uri="{FF2B5EF4-FFF2-40B4-BE49-F238E27FC236}">
                <a16:creationId xmlns:a16="http://schemas.microsoft.com/office/drawing/2014/main" id="{BFFA01F4-BD45-7C44-AD99-0F7DD528BB90}"/>
              </a:ext>
            </a:extLst>
          </p:cNvPr>
          <p:cNvSpPr>
            <a:spLocks noGrp="1"/>
          </p:cNvSpPr>
          <p:nvPr>
            <p:ph idx="1"/>
          </p:nvPr>
        </p:nvSpPr>
        <p:spPr>
          <a:xfrm>
            <a:off x="571316" y="1640939"/>
            <a:ext cx="11620684" cy="4720223"/>
          </a:xfrm>
        </p:spPr>
        <p:txBody>
          <a:bodyPr>
            <a:noAutofit/>
          </a:bodyPr>
          <a:lstStyle/>
          <a:p>
            <a:pPr lvl="0"/>
            <a:r>
              <a:rPr lang="fr-FR" dirty="0"/>
              <a:t>Contamines-Montjoie, Haute-Savoie </a:t>
            </a:r>
            <a:endParaRPr lang="fr-FR" sz="2000" dirty="0"/>
          </a:p>
          <a:p>
            <a:pPr lvl="0"/>
            <a:r>
              <a:rPr lang="fr-FR" dirty="0"/>
              <a:t>Fin Janvier 2020</a:t>
            </a:r>
          </a:p>
          <a:p>
            <a:pPr lvl="0"/>
            <a:r>
              <a:rPr lang="fr-FR" dirty="0"/>
              <a:t>Cas index : Adulte ayant séjourné à Wuhan </a:t>
            </a:r>
            <a:r>
              <a:rPr lang="en-US" dirty="0">
                <a:sym typeface="Wingdings" pitchFamily="2" charset="2"/>
              </a:rPr>
              <a:t></a:t>
            </a:r>
            <a:r>
              <a:rPr lang="en-US" dirty="0"/>
              <a:t> </a:t>
            </a:r>
            <a:r>
              <a:rPr lang="fr-FR" dirty="0"/>
              <a:t>même chalet 16 personnes </a:t>
            </a:r>
            <a:r>
              <a:rPr lang="fr-FR" dirty="0">
                <a:sym typeface="Wingdings" pitchFamily="2" charset="2"/>
              </a:rPr>
              <a:t></a:t>
            </a:r>
            <a:r>
              <a:rPr lang="fr-FR" dirty="0"/>
              <a:t> 12 Sars-CoV2 (75%) positifs dont un enfant</a:t>
            </a:r>
          </a:p>
          <a:p>
            <a:pPr lvl="0"/>
            <a:r>
              <a:rPr lang="fr-FR" dirty="0"/>
              <a:t>L’enfant (9 ans)</a:t>
            </a:r>
          </a:p>
          <a:p>
            <a:pPr lvl="1"/>
            <a:r>
              <a:rPr lang="fr-FR" dirty="0"/>
              <a:t>Charge virale élevée = adulte</a:t>
            </a:r>
          </a:p>
          <a:p>
            <a:pPr lvl="1"/>
            <a:r>
              <a:rPr lang="fr-FR" dirty="0"/>
              <a:t>A fréquenté 3 écoles et une école de Ski</a:t>
            </a:r>
          </a:p>
          <a:p>
            <a:pPr lvl="1"/>
            <a:r>
              <a:rPr lang="fr-FR" dirty="0"/>
              <a:t>+ en même temps pour Influenza A et </a:t>
            </a:r>
            <a:r>
              <a:rPr lang="fr-FR" dirty="0" err="1"/>
              <a:t>Picornavirus</a:t>
            </a:r>
            <a:endParaRPr lang="fr-FR" dirty="0"/>
          </a:p>
          <a:p>
            <a:pPr lvl="1"/>
            <a:r>
              <a:rPr lang="fr-FR" dirty="0"/>
              <a:t>172 contacts suivi dont 73 prélevés</a:t>
            </a:r>
          </a:p>
          <a:p>
            <a:pPr lvl="2"/>
            <a:r>
              <a:rPr lang="fr-FR" dirty="0"/>
              <a:t>0 + pour Sars-CoV-2</a:t>
            </a:r>
          </a:p>
          <a:p>
            <a:pPr lvl="2"/>
            <a:r>
              <a:rPr lang="fr-FR" dirty="0"/>
              <a:t>Plusieurs enfants + pour les autres virus respiratoires</a:t>
            </a:r>
          </a:p>
          <a:p>
            <a:endParaRPr lang="fr-FR" dirty="0"/>
          </a:p>
        </p:txBody>
      </p:sp>
      <p:pic>
        <p:nvPicPr>
          <p:cNvPr id="27" name="Image 26" descr="Une image contenant texte, carte&#10;&#10;Description générée automatiquement">
            <a:extLst>
              <a:ext uri="{FF2B5EF4-FFF2-40B4-BE49-F238E27FC236}">
                <a16:creationId xmlns:a16="http://schemas.microsoft.com/office/drawing/2014/main" id="{44C5D6DC-EF4A-BE40-BDFB-73F89BCB6F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0679671" y="462125"/>
            <a:ext cx="1465624" cy="1229133"/>
          </a:xfrm>
          <a:prstGeom prst="rect">
            <a:avLst/>
          </a:prstGeom>
        </p:spPr>
      </p:pic>
      <p:pic>
        <p:nvPicPr>
          <p:cNvPr id="28" name="Image 27" descr="Une image contenant dessin, table&#10;&#10;Description générée automatiquement">
            <a:extLst>
              <a:ext uri="{FF2B5EF4-FFF2-40B4-BE49-F238E27FC236}">
                <a16:creationId xmlns:a16="http://schemas.microsoft.com/office/drawing/2014/main" id="{C554C71F-BFAC-FA42-8A24-CFE1287F9D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71799" y="1154115"/>
            <a:ext cx="863601" cy="577851"/>
          </a:xfrm>
          <a:prstGeom prst="rect">
            <a:avLst/>
          </a:prstGeom>
        </p:spPr>
      </p:pic>
      <p:sp>
        <p:nvSpPr>
          <p:cNvPr id="30" name="ZoneTexte 29">
            <a:extLst>
              <a:ext uri="{FF2B5EF4-FFF2-40B4-BE49-F238E27FC236}">
                <a16:creationId xmlns:a16="http://schemas.microsoft.com/office/drawing/2014/main" id="{D9F0181A-850B-434F-AC14-152B98B2F2CC}"/>
              </a:ext>
            </a:extLst>
          </p:cNvPr>
          <p:cNvSpPr txBox="1"/>
          <p:nvPr/>
        </p:nvSpPr>
        <p:spPr>
          <a:xfrm>
            <a:off x="3256013" y="6518277"/>
            <a:ext cx="1743747" cy="276999"/>
          </a:xfrm>
          <a:prstGeom prst="rect">
            <a:avLst/>
          </a:prstGeom>
          <a:noFill/>
        </p:spPr>
        <p:txBody>
          <a:bodyPr wrap="none" rtlCol="0">
            <a:spAutoFit/>
          </a:bodyPr>
          <a:lstStyle/>
          <a:p>
            <a:r>
              <a:rPr lang="fr-FR" sz="1200" i="1" dirty="0">
                <a:solidFill>
                  <a:schemeClr val="accent1"/>
                </a:solidFill>
              </a:rPr>
              <a:t>Danis K, CID Avril 2020</a:t>
            </a:r>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2" name="ZoneTexte 1">
            <a:extLst>
              <a:ext uri="{FF2B5EF4-FFF2-40B4-BE49-F238E27FC236}">
                <a16:creationId xmlns:a16="http://schemas.microsoft.com/office/drawing/2014/main" id="{1D8FCE41-9757-094A-8078-C3CFC373ED90}"/>
              </a:ext>
            </a:extLst>
          </p:cNvPr>
          <p:cNvSpPr txBox="1"/>
          <p:nvPr/>
        </p:nvSpPr>
        <p:spPr>
          <a:xfrm>
            <a:off x="8213379" y="3122898"/>
            <a:ext cx="3346088" cy="2585323"/>
          </a:xfrm>
          <a:prstGeom prst="rect">
            <a:avLst/>
          </a:prstGeom>
          <a:solidFill>
            <a:schemeClr val="accent1"/>
          </a:solidFill>
          <a:ln>
            <a:solidFill>
              <a:schemeClr val="accent2"/>
            </a:solidFill>
          </a:ln>
        </p:spPr>
        <p:txBody>
          <a:bodyPr wrap="square" rtlCol="0">
            <a:spAutoFit/>
          </a:bodyPr>
          <a:lstStyle/>
          <a:p>
            <a:r>
              <a:rPr lang="fr-FR" b="1" u="sng" dirty="0">
                <a:solidFill>
                  <a:schemeClr val="bg1"/>
                </a:solidFill>
              </a:rPr>
              <a:t>Les plus</a:t>
            </a:r>
          </a:p>
          <a:p>
            <a:pPr marL="285750" indent="-285750">
              <a:buFont typeface="Arial" panose="020B0604020202020204" pitchFamily="34" charset="0"/>
              <a:buChar char="•"/>
            </a:pPr>
            <a:r>
              <a:rPr lang="fr-FR" dirty="0">
                <a:solidFill>
                  <a:schemeClr val="bg1"/>
                </a:solidFill>
              </a:rPr>
              <a:t>Charge virale élevée</a:t>
            </a:r>
          </a:p>
          <a:p>
            <a:pPr marL="285750" indent="-285750">
              <a:buFont typeface="Arial" panose="020B0604020202020204" pitchFamily="34" charset="0"/>
              <a:buChar char="•"/>
            </a:pPr>
            <a:r>
              <a:rPr lang="fr-FR" dirty="0">
                <a:solidFill>
                  <a:schemeClr val="bg1"/>
                </a:solidFill>
              </a:rPr>
              <a:t>Des dizaines de contacts scolaires sans précaution particulière et sans contamination</a:t>
            </a:r>
          </a:p>
          <a:p>
            <a:r>
              <a:rPr lang="fr-FR" b="1" u="sng" dirty="0">
                <a:solidFill>
                  <a:schemeClr val="bg1"/>
                </a:solidFill>
              </a:rPr>
              <a:t>Les moins</a:t>
            </a:r>
          </a:p>
          <a:p>
            <a:pPr marL="285750" indent="-285750">
              <a:buFont typeface="Arial" panose="020B0604020202020204" pitchFamily="34" charset="0"/>
              <a:buChar char="•"/>
            </a:pPr>
            <a:r>
              <a:rPr lang="fr-FR" dirty="0">
                <a:solidFill>
                  <a:schemeClr val="bg1"/>
                </a:solidFill>
              </a:rPr>
              <a:t>1 enfant…</a:t>
            </a:r>
          </a:p>
          <a:p>
            <a:pPr marL="285750" indent="-285750">
              <a:buFont typeface="Arial" panose="020B0604020202020204" pitchFamily="34" charset="0"/>
              <a:buChar char="•"/>
            </a:pPr>
            <a:r>
              <a:rPr lang="fr-FR" dirty="0">
                <a:solidFill>
                  <a:schemeClr val="bg1"/>
                </a:solidFill>
              </a:rPr>
              <a:t>Début d’épidémie</a:t>
            </a:r>
          </a:p>
        </p:txBody>
      </p:sp>
    </p:spTree>
    <p:extLst>
      <p:ext uri="{BB962C8B-B14F-4D97-AF65-F5344CB8AC3E}">
        <p14:creationId xmlns:p14="http://schemas.microsoft.com/office/powerpoint/2010/main" val="1987546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A2029E58-33CE-614C-83CB-07ED604255DD}"/>
              </a:ext>
            </a:extLst>
          </p:cNvPr>
          <p:cNvSpPr txBox="1">
            <a:spLocks/>
          </p:cNvSpPr>
          <p:nvPr/>
        </p:nvSpPr>
        <p:spPr>
          <a:xfrm>
            <a:off x="868705" y="492383"/>
            <a:ext cx="10543778" cy="1320800"/>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2800" dirty="0"/>
              <a:t>SARS-CoV-2 infection in </a:t>
            </a:r>
            <a:r>
              <a:rPr lang="fr-FR" sz="2800" dirty="0" err="1"/>
              <a:t>primary</a:t>
            </a:r>
            <a:r>
              <a:rPr lang="fr-FR" sz="2800" dirty="0"/>
              <a:t> </a:t>
            </a:r>
            <a:r>
              <a:rPr lang="fr-FR" sz="2800" dirty="0" err="1"/>
              <a:t>schools</a:t>
            </a:r>
            <a:r>
              <a:rPr lang="fr-FR" sz="2800" dirty="0"/>
              <a:t> in </a:t>
            </a:r>
            <a:r>
              <a:rPr lang="fr-FR" sz="2800" dirty="0" err="1"/>
              <a:t>northern</a:t>
            </a:r>
            <a:r>
              <a:rPr lang="fr-FR" sz="2800" dirty="0"/>
              <a:t> France:</a:t>
            </a:r>
          </a:p>
          <a:p>
            <a:r>
              <a:rPr lang="fr-FR" sz="2800" dirty="0"/>
              <a:t>A </a:t>
            </a:r>
            <a:r>
              <a:rPr lang="fr-FR" sz="2800" dirty="0" err="1"/>
              <a:t>retrospective</a:t>
            </a:r>
            <a:r>
              <a:rPr lang="fr-FR" sz="2800" dirty="0"/>
              <a:t> </a:t>
            </a:r>
            <a:r>
              <a:rPr lang="fr-FR" sz="2800" dirty="0" err="1"/>
              <a:t>cohort</a:t>
            </a:r>
            <a:r>
              <a:rPr lang="fr-FR" sz="2800" dirty="0"/>
              <a:t> </a:t>
            </a:r>
            <a:r>
              <a:rPr lang="fr-FR" sz="2800" dirty="0" err="1"/>
              <a:t>study</a:t>
            </a:r>
            <a:r>
              <a:rPr lang="fr-FR" sz="2800" dirty="0"/>
              <a:t> in an area of high transmission</a:t>
            </a:r>
            <a:br>
              <a:rPr lang="fr-FR" dirty="0"/>
            </a:br>
            <a:r>
              <a:rPr lang="fr-FR" sz="2200" dirty="0" err="1"/>
              <a:t>Fontanet</a:t>
            </a:r>
            <a:r>
              <a:rPr lang="fr-FR" sz="2200" dirty="0"/>
              <a:t> et al </a:t>
            </a:r>
            <a:r>
              <a:rPr lang="fr-FR" sz="2700" dirty="0" err="1"/>
              <a:t>Medxrvix</a:t>
            </a:r>
            <a:r>
              <a:rPr lang="fr-FR" sz="2200" dirty="0"/>
              <a:t> July 2020</a:t>
            </a:r>
            <a:endParaRPr lang="fr-FR" dirty="0"/>
          </a:p>
        </p:txBody>
      </p:sp>
      <p:sp>
        <p:nvSpPr>
          <p:cNvPr id="16" name="Espace réservé du numéro de diapositive 2">
            <a:extLst>
              <a:ext uri="{FF2B5EF4-FFF2-40B4-BE49-F238E27FC236}">
                <a16:creationId xmlns:a16="http://schemas.microsoft.com/office/drawing/2014/main" id="{57DFA88E-C7C5-8F4E-9E8D-285C6B2E6417}"/>
              </a:ext>
            </a:extLst>
          </p:cNvPr>
          <p:cNvSpPr txBox="1">
            <a:spLocks/>
          </p:cNvSpPr>
          <p:nvPr/>
        </p:nvSpPr>
        <p:spPr>
          <a:xfrm>
            <a:off x="8590663" y="6041362"/>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pPr/>
              <a:t>25</a:t>
            </a:fld>
            <a:endParaRPr lang="en-US" dirty="0"/>
          </a:p>
        </p:txBody>
      </p:sp>
      <p:pic>
        <p:nvPicPr>
          <p:cNvPr id="17" name="Image 16" descr="Une image contenant capture d’écran&#10;&#10;Description générée automatiquement">
            <a:extLst>
              <a:ext uri="{FF2B5EF4-FFF2-40B4-BE49-F238E27FC236}">
                <a16:creationId xmlns:a16="http://schemas.microsoft.com/office/drawing/2014/main" id="{C39DF15C-6FDE-044E-BDA5-F4769F939E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337" y="2103977"/>
            <a:ext cx="5497042" cy="3461448"/>
          </a:xfrm>
          <a:prstGeom prst="rect">
            <a:avLst/>
          </a:prstGeom>
          <a:ln>
            <a:solidFill>
              <a:schemeClr val="tx1">
                <a:lumMod val="75000"/>
                <a:lumOff val="25000"/>
              </a:schemeClr>
            </a:solidFill>
          </a:ln>
        </p:spPr>
      </p:pic>
      <p:pic>
        <p:nvPicPr>
          <p:cNvPr id="18" name="Image 17">
            <a:extLst>
              <a:ext uri="{FF2B5EF4-FFF2-40B4-BE49-F238E27FC236}">
                <a16:creationId xmlns:a16="http://schemas.microsoft.com/office/drawing/2014/main" id="{F808DA81-EC22-5A49-9099-5BF284D9FA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2839" y="2119476"/>
            <a:ext cx="5035036" cy="3461448"/>
          </a:xfrm>
          <a:prstGeom prst="rect">
            <a:avLst/>
          </a:prstGeom>
          <a:ln>
            <a:solidFill>
              <a:schemeClr val="tx1">
                <a:lumMod val="75000"/>
                <a:lumOff val="25000"/>
              </a:schemeClr>
            </a:solidFill>
          </a:ln>
        </p:spPr>
      </p:pic>
      <p:sp>
        <p:nvSpPr>
          <p:cNvPr id="20" name="Rectangle 19">
            <a:extLst>
              <a:ext uri="{FF2B5EF4-FFF2-40B4-BE49-F238E27FC236}">
                <a16:creationId xmlns:a16="http://schemas.microsoft.com/office/drawing/2014/main" id="{3FEB70BD-9354-544C-8622-769F009B9A0C}"/>
              </a:ext>
            </a:extLst>
          </p:cNvPr>
          <p:cNvSpPr/>
          <p:nvPr/>
        </p:nvSpPr>
        <p:spPr>
          <a:xfrm>
            <a:off x="168166" y="5756204"/>
            <a:ext cx="11409709" cy="6620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F691C8DB-73AC-AB45-B79F-A56B3C79C9B2}"/>
              </a:ext>
            </a:extLst>
          </p:cNvPr>
          <p:cNvSpPr txBox="1"/>
          <p:nvPr/>
        </p:nvSpPr>
        <p:spPr>
          <a:xfrm>
            <a:off x="241739" y="5756661"/>
            <a:ext cx="11293036" cy="646331"/>
          </a:xfrm>
          <a:prstGeom prst="rect">
            <a:avLst/>
          </a:prstGeom>
          <a:noFill/>
        </p:spPr>
        <p:txBody>
          <a:bodyPr wrap="square" rtlCol="0">
            <a:spAutoFit/>
          </a:bodyPr>
          <a:lstStyle/>
          <a:p>
            <a:pPr algn="ctr"/>
            <a:r>
              <a:rPr lang="fr-FR" dirty="0">
                <a:solidFill>
                  <a:schemeClr val="bg1"/>
                </a:solidFill>
              </a:rPr>
              <a:t>Interprétation : chez les jeunes enfants, l'infection par le SARS-CoV-2 était en grande partie bénigne ou asymptomatique et il n’y a eu aucune preuve de transmission ultérieure par les enfants en milieu scolaire.</a:t>
            </a:r>
          </a:p>
        </p:txBody>
      </p:sp>
      <p:sp>
        <p:nvSpPr>
          <p:cNvPr id="21" name="ZoneTexte 20">
            <a:extLst>
              <a:ext uri="{FF2B5EF4-FFF2-40B4-BE49-F238E27FC236}">
                <a16:creationId xmlns:a16="http://schemas.microsoft.com/office/drawing/2014/main" id="{2E10C7C9-CC2E-FB42-A6BA-FB1A9ADB6721}"/>
              </a:ext>
            </a:extLst>
          </p:cNvPr>
          <p:cNvSpPr txBox="1"/>
          <p:nvPr/>
        </p:nvSpPr>
        <p:spPr>
          <a:xfrm>
            <a:off x="3479338" y="6525419"/>
            <a:ext cx="4934364" cy="276999"/>
          </a:xfrm>
          <a:prstGeom prst="rect">
            <a:avLst/>
          </a:prstGeom>
          <a:noFill/>
        </p:spPr>
        <p:txBody>
          <a:bodyPr wrap="none" rtlCol="0">
            <a:spAutoFit/>
          </a:bodyPr>
          <a:lstStyle/>
          <a:p>
            <a:r>
              <a:rPr lang="en-US" sz="1200" i="1" dirty="0">
                <a:hlinkClick r:id="rId5"/>
              </a:rPr>
              <a:t>https://wwwmedrxivorg/content/101101/2020062520140178v2</a:t>
            </a:r>
            <a:r>
              <a:rPr lang="en-US" sz="1200" i="1" dirty="0">
                <a:solidFill>
                  <a:schemeClr val="accent1"/>
                </a:solidFill>
              </a:rPr>
              <a:t>.2020</a:t>
            </a:r>
            <a:endParaRPr lang="fr-FR" sz="1200" i="1" dirty="0">
              <a:solidFill>
                <a:schemeClr val="accent1"/>
              </a:solidFill>
            </a:endParaRPr>
          </a:p>
        </p:txBody>
      </p:sp>
      <p:pic>
        <p:nvPicPr>
          <p:cNvPr id="22" name="Image 21" descr="Une image contenant dessin, table&#10;&#10;Description générée automatiquement">
            <a:extLst>
              <a:ext uri="{FF2B5EF4-FFF2-40B4-BE49-F238E27FC236}">
                <a16:creationId xmlns:a16="http://schemas.microsoft.com/office/drawing/2014/main" id="{60F30008-19A3-2F42-9E7F-C7E6A0C3BEB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770759" y="548333"/>
            <a:ext cx="952313" cy="637210"/>
          </a:xfrm>
          <a:prstGeom prst="rect">
            <a:avLst/>
          </a:prstGeom>
        </p:spPr>
      </p:pic>
    </p:spTree>
    <p:extLst>
      <p:ext uri="{BB962C8B-B14F-4D97-AF65-F5344CB8AC3E}">
        <p14:creationId xmlns:p14="http://schemas.microsoft.com/office/powerpoint/2010/main" val="3548861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26</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677333" y="450576"/>
            <a:ext cx="11281833" cy="872359"/>
          </a:xfrm>
        </p:spPr>
        <p:txBody>
          <a:bodyPr>
            <a:normAutofit fontScale="90000"/>
          </a:bodyPr>
          <a:lstStyle/>
          <a:p>
            <a:r>
              <a:rPr lang="fr-FR" dirty="0"/>
              <a:t>COVID-19 et enfant : Transmissibilité-contagiosité à l’école</a:t>
            </a:r>
          </a:p>
        </p:txBody>
      </p:sp>
      <p:sp>
        <p:nvSpPr>
          <p:cNvPr id="26" name="Espace réservé du contenu 3">
            <a:extLst>
              <a:ext uri="{FF2B5EF4-FFF2-40B4-BE49-F238E27FC236}">
                <a16:creationId xmlns:a16="http://schemas.microsoft.com/office/drawing/2014/main" id="{BFFA01F4-BD45-7C44-AD99-0F7DD528BB90}"/>
              </a:ext>
            </a:extLst>
          </p:cNvPr>
          <p:cNvSpPr>
            <a:spLocks noGrp="1"/>
          </p:cNvSpPr>
          <p:nvPr>
            <p:ph idx="1"/>
          </p:nvPr>
        </p:nvSpPr>
        <p:spPr>
          <a:xfrm>
            <a:off x="395954" y="2553824"/>
            <a:ext cx="5902576" cy="4051767"/>
          </a:xfrm>
        </p:spPr>
        <p:txBody>
          <a:bodyPr>
            <a:noAutofit/>
          </a:bodyPr>
          <a:lstStyle/>
          <a:p>
            <a:r>
              <a:rPr lang="en-IE" dirty="0"/>
              <a:t>We examined Irish notifications of SARS-CoV2 in the school setting before school closures </a:t>
            </a:r>
          </a:p>
          <a:p>
            <a:r>
              <a:rPr lang="en-IE" dirty="0"/>
              <a:t>and identified no paediatric transmission. </a:t>
            </a:r>
          </a:p>
          <a:p>
            <a:r>
              <a:rPr lang="en-IE" dirty="0"/>
              <a:t>This adds to current evidence that children do not appear to be drivers of transmission</a:t>
            </a:r>
          </a:p>
          <a:p>
            <a:r>
              <a:rPr lang="en-IE" dirty="0"/>
              <a:t>We argue that reopening schools should be considered safe accompanied by certain measures. </a:t>
            </a:r>
          </a:p>
          <a:p>
            <a:endParaRPr lang="fr-FR" dirty="0"/>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2" name="ZoneTexte 1">
            <a:extLst>
              <a:ext uri="{FF2B5EF4-FFF2-40B4-BE49-F238E27FC236}">
                <a16:creationId xmlns:a16="http://schemas.microsoft.com/office/drawing/2014/main" id="{16C0FF7A-AB72-1843-93B8-71C308897318}"/>
              </a:ext>
            </a:extLst>
          </p:cNvPr>
          <p:cNvSpPr txBox="1"/>
          <p:nvPr/>
        </p:nvSpPr>
        <p:spPr>
          <a:xfrm>
            <a:off x="3025553" y="6464626"/>
            <a:ext cx="5854488" cy="400110"/>
          </a:xfrm>
          <a:prstGeom prst="rect">
            <a:avLst/>
          </a:prstGeom>
          <a:noFill/>
        </p:spPr>
        <p:txBody>
          <a:bodyPr wrap="none" rtlCol="0">
            <a:spAutoFit/>
          </a:bodyPr>
          <a:lstStyle/>
          <a:p>
            <a:r>
              <a:rPr lang="fr-FR" sz="1000" dirty="0">
                <a:solidFill>
                  <a:schemeClr val="accent1"/>
                </a:solidFill>
                <a:hlinkClick r:id="rId3"/>
              </a:rPr>
              <a:t>https://www.eurosurveillance.org/docserver/fulltext/eurosurveillance/25/21/eurosurv-25-21-1</a:t>
            </a:r>
            <a:r>
              <a:rPr lang="fr-FR" sz="1000" dirty="0">
                <a:solidFill>
                  <a:schemeClr val="accent1"/>
                </a:solidFill>
              </a:rPr>
              <a:t>.</a:t>
            </a:r>
          </a:p>
          <a:p>
            <a:r>
              <a:rPr lang="fr-FR" sz="1000" dirty="0" err="1">
                <a:solidFill>
                  <a:schemeClr val="accent1"/>
                </a:solidFill>
              </a:rPr>
              <a:t>pdf?expires</a:t>
            </a:r>
            <a:r>
              <a:rPr lang="fr-FR" sz="1000" dirty="0">
                <a:solidFill>
                  <a:schemeClr val="accent1"/>
                </a:solidFill>
              </a:rPr>
              <a:t>=1598044582&amp;id=</a:t>
            </a:r>
            <a:r>
              <a:rPr lang="fr-FR" sz="1000" dirty="0" err="1">
                <a:solidFill>
                  <a:schemeClr val="accent1"/>
                </a:solidFill>
              </a:rPr>
              <a:t>id&amp;accname</a:t>
            </a:r>
            <a:r>
              <a:rPr lang="fr-FR" sz="1000" dirty="0">
                <a:solidFill>
                  <a:schemeClr val="accent1"/>
                </a:solidFill>
              </a:rPr>
              <a:t>=</a:t>
            </a:r>
            <a:r>
              <a:rPr lang="fr-FR" sz="1000" dirty="0" err="1">
                <a:solidFill>
                  <a:schemeClr val="accent1"/>
                </a:solidFill>
              </a:rPr>
              <a:t>guest&amp;checksum</a:t>
            </a:r>
            <a:r>
              <a:rPr lang="fr-FR" sz="1000" dirty="0">
                <a:solidFill>
                  <a:schemeClr val="accent1"/>
                </a:solidFill>
              </a:rPr>
              <a:t>=BF1B09CBC1143B256518725B454802CF</a:t>
            </a:r>
          </a:p>
        </p:txBody>
      </p:sp>
      <p:pic>
        <p:nvPicPr>
          <p:cNvPr id="5" name="Image 4" descr="Une image contenant alimentation, bleu&#10;&#10;Description générée automatiquement">
            <a:extLst>
              <a:ext uri="{FF2B5EF4-FFF2-40B4-BE49-F238E27FC236}">
                <a16:creationId xmlns:a16="http://schemas.microsoft.com/office/drawing/2014/main" id="{3389D17D-557E-BE4E-8671-06C858D11B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2597" y="1214235"/>
            <a:ext cx="6427304" cy="926006"/>
          </a:xfrm>
          <a:prstGeom prst="rect">
            <a:avLst/>
          </a:prstGeom>
        </p:spPr>
      </p:pic>
      <p:pic>
        <p:nvPicPr>
          <p:cNvPr id="9" name="Image 8" descr="Une image contenant assis, garé, train, rue&#10;&#10;Description générée automatiquement">
            <a:extLst>
              <a:ext uri="{FF2B5EF4-FFF2-40B4-BE49-F238E27FC236}">
                <a16:creationId xmlns:a16="http://schemas.microsoft.com/office/drawing/2014/main" id="{FDEC0131-952E-264F-9E90-A48553AAE0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52736" y="4988786"/>
            <a:ext cx="6427305" cy="1459917"/>
          </a:xfrm>
          <a:prstGeom prst="rect">
            <a:avLst/>
          </a:prstGeom>
        </p:spPr>
      </p:pic>
      <p:pic>
        <p:nvPicPr>
          <p:cNvPr id="15" name="Image 14" descr="Une image contenant dessin, table&#10;&#10;Description générée automatiquement">
            <a:extLst>
              <a:ext uri="{FF2B5EF4-FFF2-40B4-BE49-F238E27FC236}">
                <a16:creationId xmlns:a16="http://schemas.microsoft.com/office/drawing/2014/main" id="{9EB2000F-C61B-6F4B-B4DE-7B95D0E6042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25877" y="1145121"/>
            <a:ext cx="1128275" cy="820564"/>
          </a:xfrm>
          <a:prstGeom prst="rect">
            <a:avLst/>
          </a:prstGeom>
        </p:spPr>
      </p:pic>
      <p:pic>
        <p:nvPicPr>
          <p:cNvPr id="27" name="Image 26" descr="Une image contenant dessin, signe, parapluie&#10;&#10;Description générée automatiquement">
            <a:extLst>
              <a:ext uri="{FF2B5EF4-FFF2-40B4-BE49-F238E27FC236}">
                <a16:creationId xmlns:a16="http://schemas.microsoft.com/office/drawing/2014/main" id="{76190B5F-650A-8C43-919B-EBDA0DF3E2D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8" name="ZoneTexte 27">
            <a:extLst>
              <a:ext uri="{FF2B5EF4-FFF2-40B4-BE49-F238E27FC236}">
                <a16:creationId xmlns:a16="http://schemas.microsoft.com/office/drawing/2014/main" id="{D46DBBAF-2B61-F74D-916D-4F413C57792C}"/>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4" name="ZoneTexte 3">
            <a:extLst>
              <a:ext uri="{FF2B5EF4-FFF2-40B4-BE49-F238E27FC236}">
                <a16:creationId xmlns:a16="http://schemas.microsoft.com/office/drawing/2014/main" id="{A9807619-8A6B-7B4B-AF98-5B97D18CC8E2}"/>
              </a:ext>
            </a:extLst>
          </p:cNvPr>
          <p:cNvSpPr txBox="1"/>
          <p:nvPr/>
        </p:nvSpPr>
        <p:spPr>
          <a:xfrm>
            <a:off x="6694484" y="2530919"/>
            <a:ext cx="5136258" cy="1815882"/>
          </a:xfrm>
          <a:prstGeom prst="rect">
            <a:avLst/>
          </a:prstGeom>
          <a:solidFill>
            <a:schemeClr val="accent1"/>
          </a:solidFill>
          <a:ln>
            <a:solidFill>
              <a:schemeClr val="accent2"/>
            </a:solidFill>
          </a:ln>
        </p:spPr>
        <p:txBody>
          <a:bodyPr wrap="square" rtlCol="0">
            <a:spAutoFit/>
          </a:bodyPr>
          <a:lstStyle/>
          <a:p>
            <a:pPr marL="342900" indent="-342900">
              <a:buFont typeface="Wingdings" pitchFamily="2" charset="2"/>
              <a:buChar char="§"/>
            </a:pPr>
            <a:r>
              <a:rPr lang="fr-FR" dirty="0">
                <a:solidFill>
                  <a:schemeClr val="bg1"/>
                </a:solidFill>
              </a:rPr>
              <a:t>Pas de transmission en Irlande dans les écoles avant  le confinement</a:t>
            </a:r>
          </a:p>
          <a:p>
            <a:pPr marL="342900" indent="-342900">
              <a:buFont typeface="Wingdings" pitchFamily="2" charset="2"/>
              <a:buChar char="§"/>
            </a:pPr>
            <a:r>
              <a:rPr lang="fr-FR" dirty="0">
                <a:solidFill>
                  <a:schemeClr val="bg1"/>
                </a:solidFill>
              </a:rPr>
              <a:t>3 cas 10-15 ans et 3 cas adultes identifiés dans les écoles</a:t>
            </a:r>
          </a:p>
          <a:p>
            <a:pPr marL="342900" indent="-342900">
              <a:buFont typeface="Wingdings" pitchFamily="2" charset="2"/>
              <a:buChar char="§"/>
            </a:pPr>
            <a:r>
              <a:rPr lang="fr-FR" dirty="0">
                <a:solidFill>
                  <a:schemeClr val="bg1"/>
                </a:solidFill>
              </a:rPr>
              <a:t>Dépistage de 1001 enfants au contact : aucun cas secondaire</a:t>
            </a:r>
          </a:p>
        </p:txBody>
      </p:sp>
    </p:spTree>
    <p:extLst>
      <p:ext uri="{BB962C8B-B14F-4D97-AF65-F5344CB8AC3E}">
        <p14:creationId xmlns:p14="http://schemas.microsoft.com/office/powerpoint/2010/main" val="137356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595924" y="1607300"/>
            <a:ext cx="5288304" cy="2739211"/>
          </a:xfrm>
          <a:prstGeom prst="rect">
            <a:avLst/>
          </a:prstGeom>
          <a:solidFill>
            <a:schemeClr val="accent1"/>
          </a:solidFill>
          <a:ln>
            <a:solidFill>
              <a:schemeClr val="accent2"/>
            </a:solidFill>
          </a:ln>
        </p:spPr>
        <p:txBody>
          <a:bodyPr wrap="square" rtlCol="0">
            <a:spAutoFit/>
          </a:bodyPr>
          <a:lstStyle/>
          <a:p>
            <a:pPr algn="ctr">
              <a:spcAft>
                <a:spcPts val="600"/>
              </a:spcAft>
            </a:pPr>
            <a:r>
              <a:rPr lang="fr-FR" dirty="0">
                <a:solidFill>
                  <a:schemeClr val="bg1"/>
                </a:solidFill>
              </a:rPr>
              <a:t>Que confirme cette étude ?</a:t>
            </a:r>
          </a:p>
          <a:p>
            <a:pPr marL="285750" indent="-285750">
              <a:spcAft>
                <a:spcPts val="600"/>
              </a:spcAft>
              <a:buFont typeface="Wingdings" pitchFamily="2" charset="2"/>
              <a:buChar char="§"/>
            </a:pPr>
            <a:r>
              <a:rPr lang="fr-FR" dirty="0">
                <a:solidFill>
                  <a:schemeClr val="bg1"/>
                </a:solidFill>
              </a:rPr>
              <a:t>Dans les familles, alors que les 0-9 ans sont peu souvent responsables de contaminations secondaires, ce n’est pas le cas des adolescents qui font partie des meilleurs  transmetteurs comme les sujets âgés</a:t>
            </a:r>
          </a:p>
          <a:p>
            <a:pPr marL="285750" indent="-285750">
              <a:buFont typeface="Wingdings" pitchFamily="2" charset="2"/>
              <a:buChar char="§"/>
            </a:pPr>
            <a:r>
              <a:rPr lang="fr-FR" dirty="0">
                <a:solidFill>
                  <a:schemeClr val="bg1"/>
                </a:solidFill>
              </a:rPr>
              <a:t> A l’extérieur des </a:t>
            </a:r>
            <a:r>
              <a:rPr lang="fr-FR" dirty="0" err="1">
                <a:solidFill>
                  <a:schemeClr val="bg1"/>
                </a:solidFill>
              </a:rPr>
              <a:t>familles,c’est</a:t>
            </a:r>
            <a:r>
              <a:rPr lang="fr-FR" dirty="0">
                <a:solidFill>
                  <a:schemeClr val="bg1"/>
                </a:solidFill>
              </a:rPr>
              <a:t> différent :</a:t>
            </a:r>
          </a:p>
          <a:p>
            <a:r>
              <a:rPr lang="fr-FR" dirty="0">
                <a:solidFill>
                  <a:schemeClr val="bg1"/>
                </a:solidFill>
              </a:rPr>
              <a:t>     ce sont les sujets âgés qui semblent être les                      	meilleurs contaminateurs</a:t>
            </a: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pic>
        <p:nvPicPr>
          <p:cNvPr id="26" name="Image 25" descr="Une image contenant dessin, signe, parapluie&#10;&#10;Description générée automatiquement">
            <a:extLst>
              <a:ext uri="{FF2B5EF4-FFF2-40B4-BE49-F238E27FC236}">
                <a16:creationId xmlns:a16="http://schemas.microsoft.com/office/drawing/2014/main" id="{D052DC8E-F445-F64C-B21F-87777BC7E5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24632" y="417244"/>
            <a:ext cx="9454638" cy="872359"/>
          </a:xfrm>
        </p:spPr>
        <p:txBody>
          <a:bodyPr>
            <a:normAutofit fontScale="90000"/>
          </a:bodyPr>
          <a:lstStyle/>
          <a:p>
            <a:r>
              <a:rPr lang="fr-FR" dirty="0"/>
              <a:t>COVID-19 et enfant : Transmissibilité-contagiosité</a:t>
            </a:r>
          </a:p>
        </p:txBody>
      </p:sp>
      <p:sp>
        <p:nvSpPr>
          <p:cNvPr id="21" name="ZoneTexte 20">
            <a:extLst>
              <a:ext uri="{FF2B5EF4-FFF2-40B4-BE49-F238E27FC236}">
                <a16:creationId xmlns:a16="http://schemas.microsoft.com/office/drawing/2014/main" id="{6718E29D-562A-5747-BC40-C6A8F1687E78}"/>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5" name="Image 4" descr="Une image contenant capture d’écran&#10;&#10;Description générée automatiquement">
            <a:extLst>
              <a:ext uri="{FF2B5EF4-FFF2-40B4-BE49-F238E27FC236}">
                <a16:creationId xmlns:a16="http://schemas.microsoft.com/office/drawing/2014/main" id="{62997B1E-C4C6-D740-9ADA-58B76127B9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1623" y="966194"/>
            <a:ext cx="4594455" cy="1960301"/>
          </a:xfrm>
          <a:prstGeom prst="rect">
            <a:avLst/>
          </a:prstGeom>
        </p:spPr>
      </p:pic>
      <p:pic>
        <p:nvPicPr>
          <p:cNvPr id="9" name="Image 8">
            <a:extLst>
              <a:ext uri="{FF2B5EF4-FFF2-40B4-BE49-F238E27FC236}">
                <a16:creationId xmlns:a16="http://schemas.microsoft.com/office/drawing/2014/main" id="{8449986D-D7FA-9A4E-BC28-9D733405CF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5308" y="3173010"/>
            <a:ext cx="5421446" cy="3410483"/>
          </a:xfrm>
          <a:prstGeom prst="rect">
            <a:avLst/>
          </a:prstGeom>
          <a:ln>
            <a:solidFill>
              <a:schemeClr val="tx2"/>
            </a:solidFill>
          </a:ln>
        </p:spPr>
      </p:pic>
      <p:pic>
        <p:nvPicPr>
          <p:cNvPr id="17" name="Image 16" descr="Une image contenant dessin, horloge&#10;&#10;Description générée automatiquement">
            <a:extLst>
              <a:ext uri="{FF2B5EF4-FFF2-40B4-BE49-F238E27FC236}">
                <a16:creationId xmlns:a16="http://schemas.microsoft.com/office/drawing/2014/main" id="{F3C2D44E-64A3-8842-9C10-3FEE4E8F9D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71499" y="526987"/>
            <a:ext cx="1009031" cy="676445"/>
          </a:xfrm>
          <a:prstGeom prst="rect">
            <a:avLst/>
          </a:prstGeom>
        </p:spPr>
      </p:pic>
    </p:spTree>
    <p:extLst>
      <p:ext uri="{BB962C8B-B14F-4D97-AF65-F5344CB8AC3E}">
        <p14:creationId xmlns:p14="http://schemas.microsoft.com/office/powerpoint/2010/main" val="5989612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93100" y="669500"/>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23" name="Image 22" descr="Une image contenant dessin, drapeau, signe&#10;&#10;Description générée automatiquement">
            <a:extLst>
              <a:ext uri="{FF2B5EF4-FFF2-40B4-BE49-F238E27FC236}">
                <a16:creationId xmlns:a16="http://schemas.microsoft.com/office/drawing/2014/main" id="{10756099-F011-C24F-AD91-0488BF07211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789721" y="472616"/>
            <a:ext cx="922588" cy="593689"/>
          </a:xfrm>
          <a:prstGeom prst="rect">
            <a:avLst/>
          </a:prstGeom>
        </p:spPr>
      </p:pic>
      <p:pic>
        <p:nvPicPr>
          <p:cNvPr id="4" name="Image 3" descr="Une image contenant couteau&#10;&#10;Description générée automatiquement">
            <a:extLst>
              <a:ext uri="{FF2B5EF4-FFF2-40B4-BE49-F238E27FC236}">
                <a16:creationId xmlns:a16="http://schemas.microsoft.com/office/drawing/2014/main" id="{C82C6C46-9F89-7248-BB19-A7D6589F7C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6804" y="1184193"/>
            <a:ext cx="7182678" cy="1414770"/>
          </a:xfrm>
          <a:prstGeom prst="rect">
            <a:avLst/>
          </a:prstGeom>
        </p:spPr>
      </p:pic>
      <p:pic>
        <p:nvPicPr>
          <p:cNvPr id="7" name="Image 6" descr="Une image contenant dessin&#10;&#10;Description générée automatiquement">
            <a:extLst>
              <a:ext uri="{FF2B5EF4-FFF2-40B4-BE49-F238E27FC236}">
                <a16:creationId xmlns:a16="http://schemas.microsoft.com/office/drawing/2014/main" id="{0D05C772-31A2-A94B-A6CA-8EDE6E033AA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623021" y="2178252"/>
            <a:ext cx="3009900" cy="330200"/>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F159B65E-74A3-AF42-964A-DF599182C4E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9250" y="4618321"/>
            <a:ext cx="5174725" cy="2087920"/>
          </a:xfrm>
          <a:prstGeom prst="rect">
            <a:avLst/>
          </a:prstGeom>
        </p:spPr>
      </p:pic>
      <p:pic>
        <p:nvPicPr>
          <p:cNvPr id="17" name="Image 16">
            <a:extLst>
              <a:ext uri="{FF2B5EF4-FFF2-40B4-BE49-F238E27FC236}">
                <a16:creationId xmlns:a16="http://schemas.microsoft.com/office/drawing/2014/main" id="{01511217-7584-5549-897F-BA26B690AFA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21114" y="2672630"/>
            <a:ext cx="5175958" cy="1920289"/>
          </a:xfrm>
          <a:prstGeom prst="rect">
            <a:avLst/>
          </a:prstGeom>
        </p:spPr>
      </p:pic>
      <p:sp>
        <p:nvSpPr>
          <p:cNvPr id="26" name="Rectangle 25">
            <a:extLst>
              <a:ext uri="{FF2B5EF4-FFF2-40B4-BE49-F238E27FC236}">
                <a16:creationId xmlns:a16="http://schemas.microsoft.com/office/drawing/2014/main" id="{FBAAECC9-E7C5-ED4A-AF51-B04D41F06503}"/>
              </a:ext>
            </a:extLst>
          </p:cNvPr>
          <p:cNvSpPr/>
          <p:nvPr/>
        </p:nvSpPr>
        <p:spPr>
          <a:xfrm>
            <a:off x="7015691" y="6562831"/>
            <a:ext cx="3251852" cy="276999"/>
          </a:xfrm>
          <a:prstGeom prst="rect">
            <a:avLst/>
          </a:prstGeom>
        </p:spPr>
        <p:txBody>
          <a:bodyPr wrap="none">
            <a:spAutoFit/>
          </a:bodyPr>
          <a:lstStyle/>
          <a:p>
            <a:r>
              <a:rPr lang="fr-FR" sz="1200" i="1" dirty="0">
                <a:solidFill>
                  <a:srgbClr val="0000FF"/>
                </a:solidFill>
                <a:latin typeface="Calibri" panose="020F0502020204030204" pitchFamily="34" charset="0"/>
                <a:hlinkClick r:id="rId9"/>
              </a:rPr>
              <a:t>https://doi.org/10.1016/S2352-4642(20)30251-0</a:t>
            </a:r>
            <a:endParaRPr lang="fr-FR" sz="1200" i="1" dirty="0"/>
          </a:p>
        </p:txBody>
      </p:sp>
      <p:sp>
        <p:nvSpPr>
          <p:cNvPr id="2" name="Rectangle 1">
            <a:extLst>
              <a:ext uri="{FF2B5EF4-FFF2-40B4-BE49-F238E27FC236}">
                <a16:creationId xmlns:a16="http://schemas.microsoft.com/office/drawing/2014/main" id="{DC7CF0AF-8C55-3A4E-BD8E-8884F53D3AA4}"/>
              </a:ext>
            </a:extLst>
          </p:cNvPr>
          <p:cNvSpPr/>
          <p:nvPr/>
        </p:nvSpPr>
        <p:spPr>
          <a:xfrm>
            <a:off x="5863167" y="2672630"/>
            <a:ext cx="6096000" cy="3693319"/>
          </a:xfrm>
          <a:prstGeom prst="rect">
            <a:avLst/>
          </a:prstGeom>
          <a:solidFill>
            <a:schemeClr val="accent1"/>
          </a:solidFill>
          <a:ln>
            <a:solidFill>
              <a:schemeClr val="accent2"/>
            </a:solidFill>
          </a:ln>
        </p:spPr>
        <p:txBody>
          <a:bodyPr>
            <a:spAutoFit/>
          </a:bodyPr>
          <a:lstStyle/>
          <a:p>
            <a:pPr marL="285750" indent="-285750">
              <a:buFont typeface="Wingdings" pitchFamily="2" charset="2"/>
              <a:buChar char="§"/>
            </a:pPr>
            <a:r>
              <a:rPr lang="fr-FR" dirty="0">
                <a:solidFill>
                  <a:schemeClr val="bg1"/>
                </a:solidFill>
              </a:rPr>
              <a:t>27 cas (12 enfants et 15 adultes) identifiés dans 15 écoles et 10 crèches</a:t>
            </a:r>
          </a:p>
          <a:p>
            <a:pPr marL="285750" indent="-285750">
              <a:buFont typeface="Wingdings" pitchFamily="2" charset="2"/>
              <a:buChar char="§"/>
            </a:pPr>
            <a:r>
              <a:rPr lang="fr-FR" dirty="0">
                <a:solidFill>
                  <a:schemeClr val="bg1"/>
                </a:solidFill>
              </a:rPr>
              <a:t>1 448 contacts dans les écoles dont 43,7% ont été testés (PCR+/-)</a:t>
            </a:r>
          </a:p>
          <a:p>
            <a:pPr marL="285750" indent="-285750">
              <a:buFont typeface="Wingdings" pitchFamily="2" charset="2"/>
              <a:buChar char="§"/>
            </a:pPr>
            <a:r>
              <a:rPr lang="fr-FR" dirty="0">
                <a:solidFill>
                  <a:schemeClr val="bg1"/>
                </a:solidFill>
              </a:rPr>
              <a:t>18 cas secondaires ; 5 dans 3 écoles et 13 dans une maternelle</a:t>
            </a:r>
          </a:p>
          <a:p>
            <a:pPr marL="285750" indent="-285750">
              <a:buFont typeface="Wingdings" pitchFamily="2" charset="2"/>
              <a:buChar char="§"/>
            </a:pPr>
            <a:r>
              <a:rPr lang="fr-FR" dirty="0">
                <a:solidFill>
                  <a:schemeClr val="bg1"/>
                </a:solidFill>
              </a:rPr>
              <a:t>Taux d’attaque globale : 1,2%, taux d’attaque dans la crèche 35%</a:t>
            </a:r>
          </a:p>
          <a:p>
            <a:pPr marL="285750" indent="-285750">
              <a:buFont typeface="Wingdings" pitchFamily="2" charset="2"/>
              <a:buChar char="§"/>
            </a:pPr>
            <a:r>
              <a:rPr lang="fr-FR" dirty="0">
                <a:solidFill>
                  <a:schemeClr val="bg1"/>
                </a:solidFill>
              </a:rPr>
              <a:t>Taux de transmission  </a:t>
            </a:r>
          </a:p>
          <a:p>
            <a:r>
              <a:rPr lang="fr-FR" dirty="0">
                <a:solidFill>
                  <a:schemeClr val="bg1"/>
                </a:solidFill>
              </a:rPr>
              <a:t>	adulte</a:t>
            </a:r>
            <a:r>
              <a:rPr lang="fr-FR" dirty="0">
                <a:solidFill>
                  <a:schemeClr val="bg1"/>
                </a:solidFill>
                <a:sym typeface="Wingdings" pitchFamily="2" charset="2"/>
              </a:rPr>
              <a:t>  </a:t>
            </a:r>
            <a:r>
              <a:rPr lang="fr-FR" dirty="0">
                <a:solidFill>
                  <a:schemeClr val="bg1"/>
                </a:solidFill>
              </a:rPr>
              <a:t>adulte 	: 	4	% </a:t>
            </a:r>
          </a:p>
          <a:p>
            <a:r>
              <a:rPr lang="fr-FR" dirty="0">
                <a:solidFill>
                  <a:schemeClr val="bg1"/>
                </a:solidFill>
              </a:rPr>
              <a:t>	adulte </a:t>
            </a:r>
            <a:r>
              <a:rPr lang="fr-FR" dirty="0">
                <a:solidFill>
                  <a:schemeClr val="bg1"/>
                </a:solidFill>
                <a:sym typeface="Wingdings" pitchFamily="2" charset="2"/>
              </a:rPr>
              <a:t></a:t>
            </a:r>
            <a:r>
              <a:rPr lang="fr-FR" dirty="0">
                <a:solidFill>
                  <a:schemeClr val="bg1"/>
                </a:solidFill>
              </a:rPr>
              <a:t>enfant	:	1,5	%</a:t>
            </a:r>
          </a:p>
          <a:p>
            <a:r>
              <a:rPr lang="fr-FR" dirty="0">
                <a:solidFill>
                  <a:schemeClr val="bg1"/>
                </a:solidFill>
              </a:rPr>
              <a:t>	enfant </a:t>
            </a:r>
            <a:r>
              <a:rPr lang="fr-FR" dirty="0">
                <a:solidFill>
                  <a:schemeClr val="bg1"/>
                </a:solidFill>
                <a:sym typeface="Wingdings" pitchFamily="2" charset="2"/>
              </a:rPr>
              <a:t> enfant	:	0,3	%</a:t>
            </a:r>
          </a:p>
          <a:p>
            <a:r>
              <a:rPr lang="fr-FR" dirty="0">
                <a:solidFill>
                  <a:schemeClr val="bg1"/>
                </a:solidFill>
                <a:sym typeface="Wingdings" pitchFamily="2" charset="2"/>
              </a:rPr>
              <a:t>	enfant  adulte	:	1	%</a:t>
            </a:r>
            <a:endParaRPr lang="fr-FR" dirty="0">
              <a:solidFill>
                <a:schemeClr val="bg1"/>
              </a:solidFill>
            </a:endParaRPr>
          </a:p>
        </p:txBody>
      </p:sp>
      <p:pic>
        <p:nvPicPr>
          <p:cNvPr id="18" name="Image 17" descr="Une image contenant dessin, signe, parapluie&#10;&#10;Description générée automatiquement">
            <a:extLst>
              <a:ext uri="{FF2B5EF4-FFF2-40B4-BE49-F238E27FC236}">
                <a16:creationId xmlns:a16="http://schemas.microsoft.com/office/drawing/2014/main" id="{3008160D-3352-0F4E-8E44-27CC78C089B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 y="11430"/>
            <a:ext cx="1063331" cy="582462"/>
          </a:xfrm>
          <a:prstGeom prst="rect">
            <a:avLst/>
          </a:prstGeom>
        </p:spPr>
      </p:pic>
      <p:sp>
        <p:nvSpPr>
          <p:cNvPr id="19" name="ZoneTexte 18">
            <a:extLst>
              <a:ext uri="{FF2B5EF4-FFF2-40B4-BE49-F238E27FC236}">
                <a16:creationId xmlns:a16="http://schemas.microsoft.com/office/drawing/2014/main" id="{A8FE7904-5881-0C4E-B07F-9A535AE8A03F}"/>
              </a:ext>
            </a:extLst>
          </p:cNvPr>
          <p:cNvSpPr txBox="1"/>
          <p:nvPr/>
        </p:nvSpPr>
        <p:spPr>
          <a:xfrm>
            <a:off x="-6357" y="654593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1103305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53929" y="2966361"/>
            <a:ext cx="5288304" cy="2739211"/>
          </a:xfrm>
          <a:prstGeom prst="rect">
            <a:avLst/>
          </a:prstGeom>
          <a:solidFill>
            <a:schemeClr val="accent1"/>
          </a:solidFill>
          <a:ln>
            <a:solidFill>
              <a:schemeClr val="accent2"/>
            </a:solidFill>
          </a:ln>
        </p:spPr>
        <p:txBody>
          <a:bodyPr wrap="square" rtlCol="0">
            <a:spAutoFit/>
          </a:bodyPr>
          <a:lstStyle/>
          <a:p>
            <a:pPr marL="285750" indent="-285750">
              <a:spcAft>
                <a:spcPts val="600"/>
              </a:spcAft>
              <a:buFont typeface="Wingdings" pitchFamily="2" charset="2"/>
              <a:buChar char="§"/>
            </a:pPr>
            <a:r>
              <a:rPr lang="fr-FR" dirty="0">
                <a:solidFill>
                  <a:schemeClr val="bg1"/>
                </a:solidFill>
              </a:rPr>
              <a:t>Cette étude confirme largement que les enfants sont peu contaminés et peu contaminants</a:t>
            </a:r>
          </a:p>
          <a:p>
            <a:pPr marL="285750" indent="-285750">
              <a:spcAft>
                <a:spcPts val="600"/>
              </a:spcAft>
              <a:buFont typeface="Wingdings" pitchFamily="2" charset="2"/>
              <a:buChar char="§"/>
            </a:pPr>
            <a:r>
              <a:rPr lang="fr-FR" dirty="0">
                <a:solidFill>
                  <a:schemeClr val="bg1"/>
                </a:solidFill>
              </a:rPr>
              <a:t>Le risque dans les écoles parait faible mais non nul et variable d’un lieu scolaire à l’autre</a:t>
            </a:r>
          </a:p>
          <a:p>
            <a:pPr marL="285750" indent="-285750">
              <a:buFont typeface="Wingdings" pitchFamily="2" charset="2"/>
              <a:buChar char="§"/>
            </a:pPr>
            <a:r>
              <a:rPr lang="fr-FR" dirty="0">
                <a:solidFill>
                  <a:schemeClr val="bg1"/>
                </a:solidFill>
              </a:rPr>
              <a:t>Principale limite : l’étude a eu lieu en Australie alors que le nombre de cas était relativement limité et la fréquentation des écoles plutôt modeste</a:t>
            </a:r>
          </a:p>
        </p:txBody>
      </p:sp>
      <p:sp>
        <p:nvSpPr>
          <p:cNvPr id="3" name="ZoneTexte 2">
            <a:extLst>
              <a:ext uri="{FF2B5EF4-FFF2-40B4-BE49-F238E27FC236}">
                <a16:creationId xmlns:a16="http://schemas.microsoft.com/office/drawing/2014/main" id="{7EA09776-5BE1-CA40-875E-1AC078C86EB4}"/>
              </a:ext>
            </a:extLst>
          </p:cNvPr>
          <p:cNvSpPr txBox="1"/>
          <p:nvPr/>
        </p:nvSpPr>
        <p:spPr>
          <a:xfrm>
            <a:off x="5181600" y="2130181"/>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93100" y="669500"/>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23" name="Image 22" descr="Une image contenant dessin, drapeau, signe&#10;&#10;Description générée automatiquement">
            <a:extLst>
              <a:ext uri="{FF2B5EF4-FFF2-40B4-BE49-F238E27FC236}">
                <a16:creationId xmlns:a16="http://schemas.microsoft.com/office/drawing/2014/main" id="{10756099-F011-C24F-AD91-0488BF0721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546265" y="484925"/>
            <a:ext cx="1086656" cy="699268"/>
          </a:xfrm>
          <a:prstGeom prst="rect">
            <a:avLst/>
          </a:prstGeom>
        </p:spPr>
      </p:pic>
      <p:pic>
        <p:nvPicPr>
          <p:cNvPr id="4" name="Image 3" descr="Une image contenant couteau&#10;&#10;Description générée automatiquement">
            <a:extLst>
              <a:ext uri="{FF2B5EF4-FFF2-40B4-BE49-F238E27FC236}">
                <a16:creationId xmlns:a16="http://schemas.microsoft.com/office/drawing/2014/main" id="{C82C6C46-9F89-7248-BB19-A7D6589F7C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6804" y="1184193"/>
            <a:ext cx="7182678" cy="1414770"/>
          </a:xfrm>
          <a:prstGeom prst="rect">
            <a:avLst/>
          </a:prstGeom>
        </p:spPr>
      </p:pic>
      <p:pic>
        <p:nvPicPr>
          <p:cNvPr id="7" name="Image 6" descr="Une image contenant dessin&#10;&#10;Description générée automatiquement">
            <a:extLst>
              <a:ext uri="{FF2B5EF4-FFF2-40B4-BE49-F238E27FC236}">
                <a16:creationId xmlns:a16="http://schemas.microsoft.com/office/drawing/2014/main" id="{0D05C772-31A2-A94B-A6CA-8EDE6E033AA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23021" y="2178252"/>
            <a:ext cx="3009900" cy="330200"/>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F159B65E-74A3-AF42-964A-DF599182C4E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9250" y="4618321"/>
            <a:ext cx="5174725" cy="2087920"/>
          </a:xfrm>
          <a:prstGeom prst="rect">
            <a:avLst/>
          </a:prstGeom>
        </p:spPr>
      </p:pic>
      <p:pic>
        <p:nvPicPr>
          <p:cNvPr id="17" name="Image 16">
            <a:extLst>
              <a:ext uri="{FF2B5EF4-FFF2-40B4-BE49-F238E27FC236}">
                <a16:creationId xmlns:a16="http://schemas.microsoft.com/office/drawing/2014/main" id="{01511217-7584-5549-897F-BA26B690AFA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1114" y="2672630"/>
            <a:ext cx="5175958" cy="1920289"/>
          </a:xfrm>
          <a:prstGeom prst="rect">
            <a:avLst/>
          </a:prstGeom>
        </p:spPr>
      </p:pic>
      <p:sp>
        <p:nvSpPr>
          <p:cNvPr id="2" name="Rectangle 1">
            <a:extLst>
              <a:ext uri="{FF2B5EF4-FFF2-40B4-BE49-F238E27FC236}">
                <a16:creationId xmlns:a16="http://schemas.microsoft.com/office/drawing/2014/main" id="{7BA78052-9512-1C4A-8513-03FAD6230C74}"/>
              </a:ext>
            </a:extLst>
          </p:cNvPr>
          <p:cNvSpPr/>
          <p:nvPr/>
        </p:nvSpPr>
        <p:spPr>
          <a:xfrm>
            <a:off x="7439142" y="6529052"/>
            <a:ext cx="3518912" cy="276999"/>
          </a:xfrm>
          <a:prstGeom prst="rect">
            <a:avLst/>
          </a:prstGeom>
        </p:spPr>
        <p:txBody>
          <a:bodyPr wrap="none">
            <a:spAutoFit/>
          </a:bodyPr>
          <a:lstStyle/>
          <a:p>
            <a:r>
              <a:rPr lang="fr-FR" sz="1200" u="sng" dirty="0">
                <a:solidFill>
                  <a:srgbClr val="0000FF"/>
                </a:solidFill>
                <a:latin typeface="+mj-lt"/>
                <a:hlinkClick r:id="rId8"/>
              </a:rPr>
              <a:t>https://doi.org/10.1016/S2352-4642(20)30251-0</a:t>
            </a:r>
            <a:endParaRPr lang="fr-FR" sz="1200" dirty="0">
              <a:latin typeface="+mj-lt"/>
            </a:endParaRPr>
          </a:p>
        </p:txBody>
      </p:sp>
      <p:pic>
        <p:nvPicPr>
          <p:cNvPr id="18" name="Image 17" descr="Une image contenant dessin, signe, parapluie&#10;&#10;Description générée automatiquement">
            <a:extLst>
              <a:ext uri="{FF2B5EF4-FFF2-40B4-BE49-F238E27FC236}">
                <a16:creationId xmlns:a16="http://schemas.microsoft.com/office/drawing/2014/main" id="{06479849-FBBC-EF4B-BB98-BFF8BB026D9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9" name="ZoneTexte 18">
            <a:extLst>
              <a:ext uri="{FF2B5EF4-FFF2-40B4-BE49-F238E27FC236}">
                <a16:creationId xmlns:a16="http://schemas.microsoft.com/office/drawing/2014/main" id="{154875F1-AF9B-9940-B80A-528F8B4D4731}"/>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543940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842597" y="209309"/>
            <a:ext cx="9454638" cy="872359"/>
          </a:xfrm>
        </p:spPr>
        <p:txBody>
          <a:bodyPr>
            <a:normAutofit fontScale="90000"/>
          </a:bodyPr>
          <a:lstStyle/>
          <a:p>
            <a:r>
              <a:rPr lang="fr-FR" dirty="0"/>
              <a:t>COVID-19 et enfant : Transmissibilité-contagiosité</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71316" y="1155240"/>
            <a:ext cx="11620684" cy="4720223"/>
          </a:xfrm>
        </p:spPr>
        <p:txBody>
          <a:bodyPr>
            <a:noAutofit/>
          </a:bodyPr>
          <a:lstStyle/>
          <a:p>
            <a:pPr marL="0" indent="0">
              <a:buNone/>
            </a:pPr>
            <a:r>
              <a:rPr lang="fr-FR" sz="2000" b="1" dirty="0">
                <a:solidFill>
                  <a:schemeClr val="tx1"/>
                </a:solidFill>
              </a:rPr>
              <a:t>L’hypothèse la plus communément admise est que l’enfant est plutôt un « mauvais » transmetteur</a:t>
            </a:r>
          </a:p>
          <a:p>
            <a:r>
              <a:rPr lang="fr-FR" dirty="0">
                <a:solidFill>
                  <a:schemeClr val="tx1"/>
                </a:solidFill>
              </a:rPr>
              <a:t>Transmission directe </a:t>
            </a:r>
            <a:r>
              <a:rPr lang="fr-FR" u="sng" dirty="0">
                <a:solidFill>
                  <a:schemeClr val="tx1"/>
                </a:solidFill>
              </a:rPr>
              <a:t>d’enfant à</a:t>
            </a:r>
            <a:r>
              <a:rPr lang="fr-FR" u="sng" dirty="0">
                <a:solidFill>
                  <a:schemeClr val="tx1"/>
                </a:solidFill>
                <a:sym typeface="Wingdings" panose="05000000000000000000" pitchFamily="2" charset="2"/>
              </a:rPr>
              <a:t> enfant estimée comme </a:t>
            </a:r>
            <a:r>
              <a:rPr lang="fr-FR" b="1" dirty="0">
                <a:solidFill>
                  <a:schemeClr val="tx1"/>
                </a:solidFill>
                <a:sym typeface="Wingdings" panose="05000000000000000000" pitchFamily="2" charset="2"/>
              </a:rPr>
              <a:t>faible </a:t>
            </a:r>
            <a:r>
              <a:rPr lang="fr-FR" i="1" dirty="0">
                <a:solidFill>
                  <a:schemeClr val="tx1"/>
                </a:solidFill>
                <a:sym typeface="Wingdings" panose="05000000000000000000" pitchFamily="2" charset="2"/>
              </a:rPr>
              <a:t>mais non nulle</a:t>
            </a:r>
          </a:p>
          <a:p>
            <a:r>
              <a:rPr lang="fr-FR" dirty="0">
                <a:solidFill>
                  <a:schemeClr val="tx1"/>
                </a:solidFill>
                <a:sym typeface="Wingdings" panose="05000000000000000000" pitchFamily="2" charset="2"/>
              </a:rPr>
              <a:t>Transmission directe </a:t>
            </a:r>
            <a:r>
              <a:rPr lang="fr-FR" u="sng" dirty="0">
                <a:solidFill>
                  <a:schemeClr val="tx1"/>
                </a:solidFill>
                <a:sym typeface="Wingdings" panose="05000000000000000000" pitchFamily="2" charset="2"/>
              </a:rPr>
              <a:t>enfant =&gt; adulte estimée comme </a:t>
            </a:r>
            <a:r>
              <a:rPr lang="fr-FR" b="1" dirty="0">
                <a:solidFill>
                  <a:schemeClr val="tx1"/>
                </a:solidFill>
                <a:sym typeface="Wingdings" panose="05000000000000000000" pitchFamily="2" charset="2"/>
              </a:rPr>
              <a:t>faible </a:t>
            </a:r>
            <a:r>
              <a:rPr lang="fr-FR" i="1" dirty="0">
                <a:solidFill>
                  <a:schemeClr val="tx1"/>
                </a:solidFill>
                <a:sym typeface="Wingdings" panose="05000000000000000000" pitchFamily="2" charset="2"/>
              </a:rPr>
              <a:t>mais non nulle</a:t>
            </a:r>
            <a:endParaRPr lang="fr-FR" b="1" dirty="0">
              <a:solidFill>
                <a:schemeClr val="tx1"/>
              </a:solidFill>
              <a:sym typeface="Wingdings" panose="05000000000000000000" pitchFamily="2" charset="2"/>
            </a:endParaRPr>
          </a:p>
          <a:p>
            <a:r>
              <a:rPr lang="fr-FR" dirty="0">
                <a:solidFill>
                  <a:schemeClr val="tx1"/>
                </a:solidFill>
                <a:sym typeface="Wingdings" panose="05000000000000000000" pitchFamily="2" charset="2"/>
              </a:rPr>
              <a:t>Transmission directe </a:t>
            </a:r>
            <a:r>
              <a:rPr lang="fr-FR" u="sng" dirty="0">
                <a:solidFill>
                  <a:schemeClr val="tx1"/>
                </a:solidFill>
                <a:sym typeface="Wingdings" panose="05000000000000000000" pitchFamily="2" charset="2"/>
              </a:rPr>
              <a:t>adulte =&gt; enfant </a:t>
            </a:r>
            <a:r>
              <a:rPr lang="fr-FR" dirty="0">
                <a:solidFill>
                  <a:schemeClr val="tx1"/>
                </a:solidFill>
                <a:sym typeface="Wingdings" panose="05000000000000000000" pitchFamily="2" charset="2"/>
              </a:rPr>
              <a:t>plus importante notamment dans les familles</a:t>
            </a:r>
          </a:p>
          <a:p>
            <a:r>
              <a:rPr lang="fr-FR" dirty="0">
                <a:solidFill>
                  <a:schemeClr val="tx1"/>
                </a:solidFill>
                <a:sym typeface="Wingdings" panose="05000000000000000000" pitchFamily="2" charset="2"/>
              </a:rPr>
              <a:t>En revanche, </a:t>
            </a:r>
            <a:r>
              <a:rPr lang="fr-FR" b="1" dirty="0">
                <a:solidFill>
                  <a:schemeClr val="tx1"/>
                </a:solidFill>
                <a:sym typeface="Wingdings" panose="05000000000000000000" pitchFamily="2" charset="2"/>
              </a:rPr>
              <a:t>risque de transmission indirecte probablement plus important</a:t>
            </a:r>
          </a:p>
          <a:p>
            <a:pPr lvl="1"/>
            <a:r>
              <a:rPr lang="fr-FR" dirty="0">
                <a:solidFill>
                  <a:schemeClr val="tx1"/>
                </a:solidFill>
                <a:sym typeface="Wingdings" panose="05000000000000000000" pitchFamily="2" charset="2"/>
              </a:rPr>
              <a:t>Le parent (adulte) accompagnant l’enfant a de fortes chances d’être celui qui l’a contaminé et donc d’être porteur</a:t>
            </a:r>
          </a:p>
          <a:p>
            <a:pPr lvl="1"/>
            <a:r>
              <a:rPr lang="fr-FR" dirty="0">
                <a:solidFill>
                  <a:schemeClr val="tx1"/>
                </a:solidFill>
                <a:sym typeface="Wingdings" panose="05000000000000000000" pitchFamily="2" charset="2"/>
              </a:rPr>
              <a:t>Via les </a:t>
            </a:r>
            <a:r>
              <a:rPr lang="fr-FR" b="1" u="sng" dirty="0">
                <a:solidFill>
                  <a:schemeClr val="tx1"/>
                </a:solidFill>
                <a:sym typeface="Wingdings" panose="05000000000000000000" pitchFamily="2" charset="2"/>
              </a:rPr>
              <a:t>mains</a:t>
            </a:r>
            <a:r>
              <a:rPr lang="fr-FR" dirty="0">
                <a:solidFill>
                  <a:schemeClr val="tx1"/>
                </a:solidFill>
                <a:sym typeface="Wingdings" panose="05000000000000000000" pitchFamily="2" charset="2"/>
              </a:rPr>
              <a:t> et les </a:t>
            </a:r>
            <a:r>
              <a:rPr lang="fr-FR" b="1" dirty="0">
                <a:solidFill>
                  <a:schemeClr val="tx1"/>
                </a:solidFill>
                <a:sym typeface="Wingdings" panose="05000000000000000000" pitchFamily="2" charset="2"/>
              </a:rPr>
              <a:t>objets</a:t>
            </a:r>
            <a:r>
              <a:rPr lang="fr-FR" dirty="0">
                <a:solidFill>
                  <a:schemeClr val="tx1"/>
                </a:solidFill>
                <a:sym typeface="Wingdings" panose="05000000000000000000" pitchFamily="2" charset="2"/>
              </a:rPr>
              <a:t> notamment chez les plus jeunes du fait des échanges et d’un rôle possiblement moins important de la « portée utile » (il suffit de saliver dessus ou de toucher l’objet…)</a:t>
            </a:r>
          </a:p>
          <a:p>
            <a:pPr marL="457200" lvl="1" indent="0">
              <a:buNone/>
            </a:pPr>
            <a:r>
              <a:rPr lang="fr-FR" sz="1900" dirty="0">
                <a:solidFill>
                  <a:schemeClr val="tx1"/>
                </a:solidFill>
                <a:sym typeface="Wingdings" panose="05000000000000000000" pitchFamily="2" charset="2"/>
              </a:rPr>
              <a:t>=&gt; le risque de transmission en pédiatrie, pour les autres enfants ou pour le personnel, est  probablement lié en grande partie aux adultes accompagnants le patient</a:t>
            </a:r>
          </a:p>
          <a:p>
            <a:pPr marL="457200" lvl="1" indent="0">
              <a:buNone/>
            </a:pPr>
            <a:r>
              <a:rPr lang="fr-FR" sz="1900" dirty="0">
                <a:solidFill>
                  <a:schemeClr val="tx1"/>
                </a:solidFill>
                <a:sym typeface="Wingdings" panose="05000000000000000000" pitchFamily="2" charset="2"/>
              </a:rPr>
              <a:t>Contamination possible des objets et surfaces inertes</a:t>
            </a:r>
            <a:endParaRPr lang="fr-FR" dirty="0"/>
          </a:p>
        </p:txBody>
      </p:sp>
      <p:pic>
        <p:nvPicPr>
          <p:cNvPr id="14" name="Image 13" descr="Une image contenant intérieur, personne, pose, couché&#10;&#10;Description générée automatiquement">
            <a:extLst>
              <a:ext uri="{FF2B5EF4-FFF2-40B4-BE49-F238E27FC236}">
                <a16:creationId xmlns:a16="http://schemas.microsoft.com/office/drawing/2014/main" id="{8B38B94E-0E04-B542-9BB7-090C6BD31DB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9555290" y="4542675"/>
            <a:ext cx="1943115" cy="2626804"/>
          </a:xfrm>
          <a:prstGeom prst="rect">
            <a:avLst/>
          </a:prstGeom>
        </p:spPr>
      </p:pic>
    </p:spTree>
    <p:extLst>
      <p:ext uri="{BB962C8B-B14F-4D97-AF65-F5344CB8AC3E}">
        <p14:creationId xmlns:p14="http://schemas.microsoft.com/office/powerpoint/2010/main" val="4074333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ZoneTexte 2">
            <a:extLst>
              <a:ext uri="{FF2B5EF4-FFF2-40B4-BE49-F238E27FC236}">
                <a16:creationId xmlns:a16="http://schemas.microsoft.com/office/drawing/2014/main" id="{7EA09776-5BE1-CA40-875E-1AC078C86EB4}"/>
              </a:ext>
            </a:extLst>
          </p:cNvPr>
          <p:cNvSpPr txBox="1"/>
          <p:nvPr/>
        </p:nvSpPr>
        <p:spPr>
          <a:xfrm>
            <a:off x="4056993" y="16002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93100" y="669500"/>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5" name="ZoneTexte 4">
            <a:extLst>
              <a:ext uri="{FF2B5EF4-FFF2-40B4-BE49-F238E27FC236}">
                <a16:creationId xmlns:a16="http://schemas.microsoft.com/office/drawing/2014/main" id="{7D960FE2-DC07-7A41-8B7F-F8C7B08B2741}"/>
              </a:ext>
            </a:extLst>
          </p:cNvPr>
          <p:cNvSpPr txBox="1"/>
          <p:nvPr/>
        </p:nvSpPr>
        <p:spPr>
          <a:xfrm>
            <a:off x="487580" y="3175046"/>
            <a:ext cx="6322556" cy="3416320"/>
          </a:xfrm>
          <a:prstGeom prst="rect">
            <a:avLst/>
          </a:prstGeom>
          <a:noFill/>
        </p:spPr>
        <p:txBody>
          <a:bodyPr wrap="square" rtlCol="0">
            <a:spAutoFit/>
          </a:bodyPr>
          <a:lstStyle/>
          <a:p>
            <a:pPr marL="285750" indent="-285750">
              <a:buFont typeface="Arial" panose="020B0604020202020204" pitchFamily="34" charset="0"/>
              <a:buChar char="•"/>
            </a:pPr>
            <a:r>
              <a:rPr lang="fr-FR" dirty="0" err="1"/>
              <a:t>Rhode</a:t>
            </a:r>
            <a:r>
              <a:rPr lang="fr-FR" dirty="0"/>
              <a:t> Island </a:t>
            </a:r>
            <a:r>
              <a:rPr lang="fr-FR" dirty="0" err="1"/>
              <a:t>reopened</a:t>
            </a:r>
            <a:r>
              <a:rPr lang="fr-FR" dirty="0"/>
              <a:t> </a:t>
            </a:r>
            <a:r>
              <a:rPr lang="fr-FR" dirty="0" err="1"/>
              <a:t>child</a:t>
            </a:r>
            <a:r>
              <a:rPr lang="fr-FR" dirty="0"/>
              <a:t> care programs in the </a:t>
            </a:r>
            <a:r>
              <a:rPr lang="fr-FR" dirty="0" err="1"/>
              <a:t>context</a:t>
            </a:r>
            <a:r>
              <a:rPr lang="fr-FR" dirty="0"/>
              <a:t> of </a:t>
            </a:r>
            <a:r>
              <a:rPr lang="fr-FR" dirty="0" err="1"/>
              <a:t>low</a:t>
            </a:r>
            <a:r>
              <a:rPr lang="fr-FR" dirty="0"/>
              <a:t> SARS-CoV-2  transmission relative to </a:t>
            </a:r>
            <a:r>
              <a:rPr lang="fr-FR" dirty="0" err="1"/>
              <a:t>other</a:t>
            </a:r>
            <a:r>
              <a:rPr lang="fr-FR" dirty="0"/>
              <a:t> U.S. states. </a:t>
            </a:r>
          </a:p>
          <a:p>
            <a:pPr marL="285750" indent="-285750">
              <a:buFont typeface="Arial" panose="020B0604020202020204" pitchFamily="34" charset="0"/>
              <a:buChar char="•"/>
            </a:pPr>
            <a:r>
              <a:rPr lang="fr-FR" dirty="0"/>
              <a:t>Possible </a:t>
            </a:r>
            <a:r>
              <a:rPr lang="fr-FR" dirty="0" err="1"/>
              <a:t>secondary</a:t>
            </a:r>
            <a:r>
              <a:rPr lang="fr-FR" dirty="0"/>
              <a:t> transmission </a:t>
            </a:r>
            <a:r>
              <a:rPr lang="fr-FR" dirty="0" err="1"/>
              <a:t>was</a:t>
            </a:r>
            <a:r>
              <a:rPr lang="fr-FR" dirty="0"/>
              <a:t> </a:t>
            </a:r>
            <a:r>
              <a:rPr lang="fr-FR" dirty="0" err="1"/>
              <a:t>identified</a:t>
            </a:r>
            <a:r>
              <a:rPr lang="fr-FR" dirty="0"/>
              <a:t> in four of the 666 programs </a:t>
            </a:r>
            <a:r>
              <a:rPr lang="fr-FR" dirty="0" err="1"/>
              <a:t>that</a:t>
            </a:r>
            <a:r>
              <a:rPr lang="fr-FR" dirty="0"/>
              <a:t> </a:t>
            </a:r>
            <a:r>
              <a:rPr lang="fr-FR" dirty="0" err="1"/>
              <a:t>had</a:t>
            </a:r>
            <a:r>
              <a:rPr lang="fr-FR" dirty="0"/>
              <a:t> been </a:t>
            </a:r>
            <a:r>
              <a:rPr lang="fr-FR" dirty="0" err="1"/>
              <a:t>allowed</a:t>
            </a:r>
            <a:r>
              <a:rPr lang="fr-FR" dirty="0"/>
              <a:t> to </a:t>
            </a:r>
            <a:r>
              <a:rPr lang="fr-FR" dirty="0" err="1"/>
              <a:t>reopen</a:t>
            </a:r>
            <a:endParaRPr lang="fr-FR" dirty="0"/>
          </a:p>
          <a:p>
            <a:pPr marL="285750" indent="-285750">
              <a:buFont typeface="Arial" panose="020B0604020202020204" pitchFamily="34" charset="0"/>
              <a:buChar char="•"/>
            </a:pPr>
            <a:r>
              <a:rPr lang="fr-FR" dirty="0"/>
              <a:t>The apparent absence of </a:t>
            </a:r>
            <a:r>
              <a:rPr lang="fr-FR" dirty="0" err="1"/>
              <a:t>secondary</a:t>
            </a:r>
            <a:r>
              <a:rPr lang="fr-FR" dirty="0"/>
              <a:t> transmission </a:t>
            </a:r>
            <a:r>
              <a:rPr lang="fr-FR" dirty="0" err="1"/>
              <a:t>within</a:t>
            </a:r>
            <a:r>
              <a:rPr lang="fr-FR" dirty="0"/>
              <a:t> the </a:t>
            </a:r>
            <a:r>
              <a:rPr lang="fr-FR" dirty="0" err="1"/>
              <a:t>other</a:t>
            </a:r>
            <a:r>
              <a:rPr lang="fr-FR" dirty="0"/>
              <a:t> 662 </a:t>
            </a:r>
            <a:r>
              <a:rPr lang="fr-FR" dirty="0" err="1"/>
              <a:t>child</a:t>
            </a:r>
            <a:r>
              <a:rPr lang="fr-FR" dirty="0"/>
              <a:t> care programs </a:t>
            </a:r>
            <a:r>
              <a:rPr lang="fr-FR" dirty="0" err="1"/>
              <a:t>was</a:t>
            </a:r>
            <a:r>
              <a:rPr lang="fr-FR" dirty="0"/>
              <a:t> </a:t>
            </a:r>
            <a:r>
              <a:rPr lang="fr-FR" dirty="0" err="1"/>
              <a:t>likely</a:t>
            </a:r>
            <a:r>
              <a:rPr lang="fr-FR" dirty="0"/>
              <a:t>  the </a:t>
            </a:r>
            <a:r>
              <a:rPr lang="fr-FR" dirty="0" err="1"/>
              <a:t>result</a:t>
            </a:r>
            <a:r>
              <a:rPr lang="fr-FR" dirty="0"/>
              <a:t> of RIDOH </a:t>
            </a:r>
            <a:r>
              <a:rPr lang="fr-FR" dirty="0" err="1"/>
              <a:t>response</a:t>
            </a:r>
            <a:r>
              <a:rPr lang="fr-FR" dirty="0"/>
              <a:t> efforts to </a:t>
            </a:r>
            <a:r>
              <a:rPr lang="fr-FR" dirty="0" err="1"/>
              <a:t>contain</a:t>
            </a:r>
            <a:r>
              <a:rPr lang="fr-FR" dirty="0"/>
              <a:t> transmission and </a:t>
            </a:r>
            <a:r>
              <a:rPr lang="fr-FR" dirty="0" err="1"/>
              <a:t>child</a:t>
            </a:r>
            <a:r>
              <a:rPr lang="fr-FR" dirty="0"/>
              <a:t> care programs’ </a:t>
            </a:r>
            <a:r>
              <a:rPr lang="fr-FR" dirty="0" err="1"/>
              <a:t>adherence</a:t>
            </a:r>
            <a:r>
              <a:rPr lang="fr-FR" dirty="0"/>
              <a:t> to RIDHS  </a:t>
            </a:r>
            <a:r>
              <a:rPr lang="fr-FR" dirty="0" err="1"/>
              <a:t>requirements</a:t>
            </a:r>
            <a:r>
              <a:rPr lang="fr-FR" dirty="0"/>
              <a:t>, in </a:t>
            </a:r>
            <a:r>
              <a:rPr lang="fr-FR" dirty="0" err="1"/>
              <a:t>particular</a:t>
            </a:r>
            <a:r>
              <a:rPr lang="fr-FR" dirty="0"/>
              <a:t> maximum class sizes and use of face </a:t>
            </a:r>
            <a:r>
              <a:rPr lang="fr-FR" dirty="0" err="1"/>
              <a:t>masks</a:t>
            </a:r>
            <a:r>
              <a:rPr lang="fr-FR" dirty="0"/>
              <a:t> for </a:t>
            </a:r>
            <a:r>
              <a:rPr lang="fr-FR" dirty="0" err="1"/>
              <a:t>adults</a:t>
            </a:r>
            <a:r>
              <a:rPr lang="fr-FR" dirty="0"/>
              <a:t> </a:t>
            </a:r>
          </a:p>
          <a:p>
            <a:endParaRPr lang="fr-FR" dirty="0"/>
          </a:p>
        </p:txBody>
      </p:sp>
      <p:pic>
        <p:nvPicPr>
          <p:cNvPr id="16" name="Image 15" descr="Une image contenant capture d’écran&#10;&#10;Description générée automatiquement">
            <a:extLst>
              <a:ext uri="{FF2B5EF4-FFF2-40B4-BE49-F238E27FC236}">
                <a16:creationId xmlns:a16="http://schemas.microsoft.com/office/drawing/2014/main" id="{0A8AEF7F-85E2-E740-AEFE-9E5AE0E487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134" y="1247010"/>
            <a:ext cx="4981904" cy="1766341"/>
          </a:xfrm>
          <a:prstGeom prst="rect">
            <a:avLst/>
          </a:prstGeom>
        </p:spPr>
      </p:pic>
      <p:pic>
        <p:nvPicPr>
          <p:cNvPr id="21" name="Image 20" descr="Une image contenant dessin&#10;&#10;Description générée automatiquement">
            <a:extLst>
              <a:ext uri="{FF2B5EF4-FFF2-40B4-BE49-F238E27FC236}">
                <a16:creationId xmlns:a16="http://schemas.microsoft.com/office/drawing/2014/main" id="{F22DA1A0-163A-1C42-B877-9B5C5C88E8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47738" y="1706834"/>
            <a:ext cx="1235689" cy="651618"/>
          </a:xfrm>
          <a:prstGeom prst="rect">
            <a:avLst/>
          </a:prstGeom>
        </p:spPr>
      </p:pic>
      <p:sp>
        <p:nvSpPr>
          <p:cNvPr id="22" name="ZoneTexte 21">
            <a:extLst>
              <a:ext uri="{FF2B5EF4-FFF2-40B4-BE49-F238E27FC236}">
                <a16:creationId xmlns:a16="http://schemas.microsoft.com/office/drawing/2014/main" id="{2816E9AD-F6D2-9846-89CD-32E69D459368}"/>
              </a:ext>
            </a:extLst>
          </p:cNvPr>
          <p:cNvSpPr txBox="1"/>
          <p:nvPr/>
        </p:nvSpPr>
        <p:spPr>
          <a:xfrm>
            <a:off x="7109635" y="2991444"/>
            <a:ext cx="4644517" cy="3293209"/>
          </a:xfrm>
          <a:prstGeom prst="rect">
            <a:avLst/>
          </a:prstGeom>
          <a:solidFill>
            <a:schemeClr val="accent1"/>
          </a:solidFill>
          <a:ln>
            <a:solidFill>
              <a:schemeClr val="accent2"/>
            </a:solidFill>
          </a:ln>
        </p:spPr>
        <p:txBody>
          <a:bodyPr wrap="square" rtlCol="0">
            <a:spAutoFit/>
          </a:bodyPr>
          <a:lstStyle/>
          <a:p>
            <a:pPr marL="285750" indent="-285750">
              <a:spcAft>
                <a:spcPts val="600"/>
              </a:spcAft>
              <a:buFont typeface="Wingdings" pitchFamily="2" charset="2"/>
              <a:buChar char="§"/>
            </a:pPr>
            <a:r>
              <a:rPr lang="fr-FR" dirty="0">
                <a:solidFill>
                  <a:schemeClr val="bg1"/>
                </a:solidFill>
              </a:rPr>
              <a:t>Cette étude confirme largement AUSSI que les JEUNES ENFANTS (crèches et maternelles) sont peu contaminés et peu contaminants</a:t>
            </a:r>
          </a:p>
          <a:p>
            <a:pPr marL="285750" indent="-285750">
              <a:spcAft>
                <a:spcPts val="600"/>
              </a:spcAft>
              <a:buFont typeface="Wingdings" pitchFamily="2" charset="2"/>
              <a:buChar char="§"/>
            </a:pPr>
            <a:r>
              <a:rPr lang="fr-FR" dirty="0">
                <a:solidFill>
                  <a:schemeClr val="bg1"/>
                </a:solidFill>
              </a:rPr>
              <a:t>Le risque dans les écoles parait très faible : une transmission a été suspectée dans 4 des 666 lieux d’accueil des enfants</a:t>
            </a:r>
          </a:p>
          <a:p>
            <a:pPr marL="285750" indent="-285750">
              <a:spcAft>
                <a:spcPts val="600"/>
              </a:spcAft>
              <a:buFont typeface="Wingdings" pitchFamily="2" charset="2"/>
              <a:buChar char="§"/>
            </a:pPr>
            <a:r>
              <a:rPr lang="fr-FR" dirty="0">
                <a:solidFill>
                  <a:schemeClr val="bg1"/>
                </a:solidFill>
              </a:rPr>
              <a:t>La précaution principale : le port du masque par les adultes et la taille des classes</a:t>
            </a:r>
          </a:p>
        </p:txBody>
      </p:sp>
      <p:pic>
        <p:nvPicPr>
          <p:cNvPr id="17" name="Image 16" descr="Une image contenant dessin, signe, parapluie&#10;&#10;Description générée automatiquement">
            <a:extLst>
              <a:ext uri="{FF2B5EF4-FFF2-40B4-BE49-F238E27FC236}">
                <a16:creationId xmlns:a16="http://schemas.microsoft.com/office/drawing/2014/main" id="{59A2D401-A8E1-B440-8FE7-E22E222BF47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8" name="ZoneTexte 17">
            <a:extLst>
              <a:ext uri="{FF2B5EF4-FFF2-40B4-BE49-F238E27FC236}">
                <a16:creationId xmlns:a16="http://schemas.microsoft.com/office/drawing/2014/main" id="{3046CCEA-E013-5749-924A-3ADB040C05BD}"/>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2779162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Rectangle 1">
            <a:extLst>
              <a:ext uri="{FF2B5EF4-FFF2-40B4-BE49-F238E27FC236}">
                <a16:creationId xmlns:a16="http://schemas.microsoft.com/office/drawing/2014/main" id="{E4B6F20A-FC5E-5D4A-B1FA-D002CCA887F8}"/>
              </a:ext>
            </a:extLst>
          </p:cNvPr>
          <p:cNvSpPr/>
          <p:nvPr/>
        </p:nvSpPr>
        <p:spPr>
          <a:xfrm>
            <a:off x="2123108" y="6521289"/>
            <a:ext cx="9289375" cy="276999"/>
          </a:xfrm>
          <a:prstGeom prst="rect">
            <a:avLst/>
          </a:prstGeom>
        </p:spPr>
        <p:txBody>
          <a:bodyPr wrap="square">
            <a:spAutoFit/>
          </a:bodyPr>
          <a:lstStyle/>
          <a:p>
            <a:r>
              <a:rPr lang="fr-FR" sz="1200" i="1" dirty="0">
                <a:solidFill>
                  <a:schemeClr val="accent1"/>
                </a:solidFill>
              </a:rPr>
              <a:t>https://</a:t>
            </a:r>
            <a:r>
              <a:rPr lang="fr-FR" sz="1200" i="1" dirty="0" err="1">
                <a:solidFill>
                  <a:schemeClr val="accent1"/>
                </a:solidFill>
              </a:rPr>
              <a:t>www.rivm.nl</a:t>
            </a:r>
            <a:r>
              <a:rPr lang="fr-FR" sz="1200" i="1" dirty="0">
                <a:solidFill>
                  <a:schemeClr val="accent1"/>
                </a:solidFill>
              </a:rPr>
              <a:t>/en/novel-coronavirus-covid-19/children-and-covid-19</a:t>
            </a:r>
          </a:p>
        </p:txBody>
      </p:sp>
      <p:pic>
        <p:nvPicPr>
          <p:cNvPr id="9" name="Image 8" descr="Une image contenant couteau&#10;&#10;Description générée automatiquement">
            <a:extLst>
              <a:ext uri="{FF2B5EF4-FFF2-40B4-BE49-F238E27FC236}">
                <a16:creationId xmlns:a16="http://schemas.microsoft.com/office/drawing/2014/main" id="{74E4FD0A-B8A7-C149-8536-D8E7291FBF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34611" y="1047540"/>
            <a:ext cx="9436100" cy="850899"/>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7" name="Image 6" descr="Une image contenant capture d’écran&#10;&#10;Description générée automatiquement">
            <a:extLst>
              <a:ext uri="{FF2B5EF4-FFF2-40B4-BE49-F238E27FC236}">
                <a16:creationId xmlns:a16="http://schemas.microsoft.com/office/drawing/2014/main" id="{DC490F61-ECCB-4C47-85FA-1D56A15F3E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9571" y="2080135"/>
            <a:ext cx="4799889" cy="2890086"/>
          </a:xfrm>
          <a:prstGeom prst="rect">
            <a:avLst/>
          </a:prstGeom>
        </p:spPr>
      </p:pic>
      <p:pic>
        <p:nvPicPr>
          <p:cNvPr id="16" name="Image 15">
            <a:extLst>
              <a:ext uri="{FF2B5EF4-FFF2-40B4-BE49-F238E27FC236}">
                <a16:creationId xmlns:a16="http://schemas.microsoft.com/office/drawing/2014/main" id="{4D44806B-4941-8947-9908-D7822AFB705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15691" y="1939122"/>
            <a:ext cx="4209675" cy="2968726"/>
          </a:xfrm>
          <a:prstGeom prst="rect">
            <a:avLst/>
          </a:prstGeom>
        </p:spPr>
      </p:pic>
      <p:pic>
        <p:nvPicPr>
          <p:cNvPr id="18" name="Image 17" descr="Une image contenant oiseau, fleur&#10;&#10;Description générée automatiquement">
            <a:extLst>
              <a:ext uri="{FF2B5EF4-FFF2-40B4-BE49-F238E27FC236}">
                <a16:creationId xmlns:a16="http://schemas.microsoft.com/office/drawing/2014/main" id="{86CB469C-D483-4046-96FB-DEF0C09CF3A9}"/>
              </a:ext>
            </a:extLst>
          </p:cNvPr>
          <p:cNvPicPr>
            <a:picLocks noChangeAspect="1"/>
          </p:cNvPicPr>
          <p:nvPr/>
        </p:nvPicPr>
        <p:blipFill>
          <a:blip r:embed="rId6" cstate="screen">
            <a:extLst>
              <a:ext uri="{28A0092B-C50C-407E-A947-70E740481C1C}">
                <a14:useLocalDpi xmlns:a14="http://schemas.microsoft.com/office/drawing/2010/main"/>
              </a:ext>
              <a:ext uri="{837473B0-CC2E-450A-ABE3-18F120FF3D39}">
                <a1611:picAttrSrcUrl xmlns:a1611="http://schemas.microsoft.com/office/drawing/2016/11/main" r:id="rId7"/>
              </a:ext>
            </a:extLst>
          </a:blip>
          <a:stretch>
            <a:fillRect/>
          </a:stretch>
        </p:blipFill>
        <p:spPr>
          <a:xfrm>
            <a:off x="10515831" y="539989"/>
            <a:ext cx="1046136" cy="697424"/>
          </a:xfrm>
          <a:prstGeom prst="rect">
            <a:avLst/>
          </a:prstGeom>
        </p:spPr>
      </p:pic>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24632" y="417244"/>
            <a:ext cx="9454638" cy="872359"/>
          </a:xfrm>
        </p:spPr>
        <p:txBody>
          <a:bodyPr>
            <a:normAutofit fontScale="90000"/>
          </a:bodyPr>
          <a:lstStyle/>
          <a:p>
            <a:r>
              <a:rPr lang="fr-FR" dirty="0"/>
              <a:t>COVID-19 et enfant : Transmissibilité-contagiosité</a:t>
            </a:r>
          </a:p>
        </p:txBody>
      </p:sp>
      <p:sp>
        <p:nvSpPr>
          <p:cNvPr id="5" name="ZoneTexte 4">
            <a:extLst>
              <a:ext uri="{FF2B5EF4-FFF2-40B4-BE49-F238E27FC236}">
                <a16:creationId xmlns:a16="http://schemas.microsoft.com/office/drawing/2014/main" id="{F48647F8-6EDB-294F-A7DC-9B71D23C2934}"/>
              </a:ext>
            </a:extLst>
          </p:cNvPr>
          <p:cNvSpPr txBox="1"/>
          <p:nvPr/>
        </p:nvSpPr>
        <p:spPr>
          <a:xfrm>
            <a:off x="1288949" y="5653054"/>
            <a:ext cx="9595897" cy="646331"/>
          </a:xfrm>
          <a:prstGeom prst="rect">
            <a:avLst/>
          </a:prstGeom>
          <a:solidFill>
            <a:schemeClr val="accent1"/>
          </a:solidFill>
          <a:ln>
            <a:solidFill>
              <a:schemeClr val="accent2"/>
            </a:solidFill>
          </a:ln>
        </p:spPr>
        <p:txBody>
          <a:bodyPr wrap="none" rtlCol="0">
            <a:spAutoFit/>
          </a:bodyPr>
          <a:lstStyle/>
          <a:p>
            <a:pPr marL="285750" indent="-285750">
              <a:buFont typeface="Wingdings" pitchFamily="2" charset="2"/>
              <a:buChar char="§"/>
            </a:pPr>
            <a:r>
              <a:rPr lang="fr-FR" dirty="0">
                <a:solidFill>
                  <a:schemeClr val="bg1"/>
                </a:solidFill>
              </a:rPr>
              <a:t>Le risque de cas secondaire diminue avec l’âge des sujets</a:t>
            </a:r>
          </a:p>
          <a:p>
            <a:pPr marL="285750" indent="-285750">
              <a:buFont typeface="Wingdings" pitchFamily="2" charset="2"/>
              <a:buChar char="§"/>
            </a:pPr>
            <a:r>
              <a:rPr lang="fr-FR" dirty="0">
                <a:solidFill>
                  <a:schemeClr val="bg1"/>
                </a:solidFill>
              </a:rPr>
              <a:t>Le nombre de cas secondaires parait aussi moins important quand les sujets sont jeunes</a:t>
            </a:r>
          </a:p>
        </p:txBody>
      </p:sp>
    </p:spTree>
    <p:extLst>
      <p:ext uri="{BB962C8B-B14F-4D97-AF65-F5344CB8AC3E}">
        <p14:creationId xmlns:p14="http://schemas.microsoft.com/office/powerpoint/2010/main" val="2076548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Rectangle 1">
            <a:extLst>
              <a:ext uri="{FF2B5EF4-FFF2-40B4-BE49-F238E27FC236}">
                <a16:creationId xmlns:a16="http://schemas.microsoft.com/office/drawing/2014/main" id="{E4B6F20A-FC5E-5D4A-B1FA-D002CCA887F8}"/>
              </a:ext>
            </a:extLst>
          </p:cNvPr>
          <p:cNvSpPr/>
          <p:nvPr/>
        </p:nvSpPr>
        <p:spPr>
          <a:xfrm>
            <a:off x="2123108" y="6521289"/>
            <a:ext cx="9289375" cy="276999"/>
          </a:xfrm>
          <a:prstGeom prst="rect">
            <a:avLst/>
          </a:prstGeom>
        </p:spPr>
        <p:txBody>
          <a:bodyPr wrap="square">
            <a:spAutoFit/>
          </a:bodyPr>
          <a:lstStyle/>
          <a:p>
            <a:r>
              <a:rPr lang="fr-FR" sz="1200" i="1" dirty="0">
                <a:solidFill>
                  <a:schemeClr val="accent1"/>
                </a:solidFill>
              </a:rPr>
              <a:t>https://</a:t>
            </a:r>
            <a:r>
              <a:rPr lang="fr-FR" sz="1200" i="1" dirty="0" err="1">
                <a:solidFill>
                  <a:schemeClr val="accent1"/>
                </a:solidFill>
              </a:rPr>
              <a:t>www.rivm.nl</a:t>
            </a:r>
            <a:r>
              <a:rPr lang="fr-FR" sz="1200" i="1" dirty="0">
                <a:solidFill>
                  <a:schemeClr val="accent1"/>
                </a:solidFill>
              </a:rPr>
              <a:t>/en/novel-coronavirus-covid-19/children-and-covid-19</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24632" y="417244"/>
            <a:ext cx="9454638" cy="872359"/>
          </a:xfrm>
        </p:spPr>
        <p:txBody>
          <a:bodyPr>
            <a:normAutofit fontScale="90000"/>
          </a:bodyPr>
          <a:lstStyle/>
          <a:p>
            <a:r>
              <a:rPr lang="fr-FR" dirty="0"/>
              <a:t>COVID-19 et enfant : Transmissibilité-contagiosité</a:t>
            </a:r>
          </a:p>
        </p:txBody>
      </p:sp>
      <p:pic>
        <p:nvPicPr>
          <p:cNvPr id="14" name="Image 13" descr="Une image contenant dessin&#10;&#10;Description générée automatiquement">
            <a:extLst>
              <a:ext uri="{FF2B5EF4-FFF2-40B4-BE49-F238E27FC236}">
                <a16:creationId xmlns:a16="http://schemas.microsoft.com/office/drawing/2014/main" id="{21EA7AA4-3C6E-E647-BAC0-94C3630D5D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66738" y="1562227"/>
            <a:ext cx="7727670" cy="3098626"/>
          </a:xfrm>
          <a:prstGeom prst="rect">
            <a:avLst/>
          </a:prstGeom>
        </p:spPr>
      </p:pic>
      <p:sp>
        <p:nvSpPr>
          <p:cNvPr id="17" name="ZoneTexte 16">
            <a:extLst>
              <a:ext uri="{FF2B5EF4-FFF2-40B4-BE49-F238E27FC236}">
                <a16:creationId xmlns:a16="http://schemas.microsoft.com/office/drawing/2014/main" id="{6CC342E2-04EF-FD4A-9D7D-7E5E45414FE1}"/>
              </a:ext>
            </a:extLst>
          </p:cNvPr>
          <p:cNvSpPr txBox="1"/>
          <p:nvPr/>
        </p:nvSpPr>
        <p:spPr>
          <a:xfrm>
            <a:off x="982134" y="4712730"/>
            <a:ext cx="10263391" cy="769441"/>
          </a:xfrm>
          <a:prstGeom prst="rect">
            <a:avLst/>
          </a:prstGeom>
          <a:noFill/>
        </p:spPr>
        <p:txBody>
          <a:bodyPr wrap="square" rtlCol="0">
            <a:spAutoFit/>
          </a:bodyPr>
          <a:lstStyle/>
          <a:p>
            <a:r>
              <a:rPr lang="fr-FR" sz="1600" dirty="0" err="1"/>
              <a:t>Number</a:t>
            </a:r>
            <a:r>
              <a:rPr lang="fr-FR" sz="1600" dirty="0"/>
              <a:t> of infections by </a:t>
            </a:r>
            <a:r>
              <a:rPr lang="fr-FR" sz="1600" dirty="0" err="1"/>
              <a:t>age</a:t>
            </a:r>
            <a:r>
              <a:rPr lang="fr-FR" sz="1600" dirty="0"/>
              <a:t> of </a:t>
            </a:r>
            <a:r>
              <a:rPr lang="fr-FR" sz="1600" dirty="0" err="1"/>
              <a:t>infector</a:t>
            </a:r>
            <a:r>
              <a:rPr lang="fr-FR" sz="1600" dirty="0"/>
              <a:t> and of </a:t>
            </a:r>
            <a:r>
              <a:rPr lang="fr-FR" sz="1600" dirty="0" err="1"/>
              <a:t>infectee</a:t>
            </a:r>
            <a:r>
              <a:rPr lang="fr-FR" sz="1600" dirty="0"/>
              <a:t>. </a:t>
            </a:r>
            <a:r>
              <a:rPr lang="fr-FR" sz="1600" dirty="0" err="1"/>
              <a:t>Each</a:t>
            </a:r>
            <a:r>
              <a:rPr lang="fr-FR" sz="1600" dirty="0"/>
              <a:t> </a:t>
            </a:r>
            <a:r>
              <a:rPr lang="fr-FR" sz="1600" dirty="0" err="1"/>
              <a:t>cell</a:t>
            </a:r>
            <a:r>
              <a:rPr lang="fr-FR" sz="1600" dirty="0"/>
              <a:t> in the matrices </a:t>
            </a:r>
            <a:r>
              <a:rPr lang="fr-FR" sz="1600" dirty="0" err="1"/>
              <a:t>refers</a:t>
            </a:r>
            <a:r>
              <a:rPr lang="fr-FR" sz="1600" dirty="0"/>
              <a:t> to the total </a:t>
            </a:r>
            <a:r>
              <a:rPr lang="fr-FR" sz="1600" dirty="0" err="1"/>
              <a:t>number</a:t>
            </a:r>
            <a:r>
              <a:rPr lang="fr-FR" sz="1600" dirty="0"/>
              <a:t> of infections (A) and the </a:t>
            </a:r>
            <a:r>
              <a:rPr lang="fr-FR" sz="1600" dirty="0" err="1"/>
              <a:t>mean</a:t>
            </a:r>
            <a:r>
              <a:rPr lang="fr-FR" sz="1600" dirty="0"/>
              <a:t> </a:t>
            </a:r>
            <a:r>
              <a:rPr lang="fr-FR" sz="1600" dirty="0" err="1"/>
              <a:t>number</a:t>
            </a:r>
            <a:r>
              <a:rPr lang="fr-FR" sz="1600" dirty="0"/>
              <a:t> of infections (B) </a:t>
            </a:r>
            <a:r>
              <a:rPr lang="fr-FR" sz="1600" dirty="0" err="1"/>
              <a:t>causedby</a:t>
            </a:r>
            <a:r>
              <a:rPr lang="fr-FR" sz="1600" dirty="0"/>
              <a:t> an </a:t>
            </a:r>
            <a:r>
              <a:rPr lang="fr-FR" sz="1600" dirty="0" err="1"/>
              <a:t>infector</a:t>
            </a:r>
            <a:r>
              <a:rPr lang="fr-FR" sz="1600" dirty="0"/>
              <a:t> of a </a:t>
            </a:r>
            <a:r>
              <a:rPr lang="fr-FR" sz="1600" dirty="0" err="1"/>
              <a:t>given</a:t>
            </a:r>
            <a:r>
              <a:rPr lang="fr-FR" sz="1600" dirty="0"/>
              <a:t> </a:t>
            </a:r>
            <a:r>
              <a:rPr lang="fr-FR" sz="1600" dirty="0" err="1"/>
              <a:t>age</a:t>
            </a:r>
            <a:r>
              <a:rPr lang="fr-FR" sz="1600" dirty="0"/>
              <a:t>.</a:t>
            </a:r>
          </a:p>
          <a:p>
            <a:pPr algn="ctr"/>
            <a:r>
              <a:rPr lang="fr-FR" sz="1200" i="1" dirty="0">
                <a:solidFill>
                  <a:schemeClr val="accent1"/>
                </a:solidFill>
              </a:rPr>
              <a:t>HU S. https://</a:t>
            </a:r>
            <a:r>
              <a:rPr lang="fr-FR" sz="1200" i="1" dirty="0" err="1">
                <a:solidFill>
                  <a:schemeClr val="accent1"/>
                </a:solidFill>
              </a:rPr>
              <a:t>doi.org</a:t>
            </a:r>
            <a:r>
              <a:rPr lang="fr-FR" sz="1200" i="1" dirty="0">
                <a:solidFill>
                  <a:schemeClr val="accent1"/>
                </a:solidFill>
              </a:rPr>
              <a:t>/10.1101/2020.07.23.20160317</a:t>
            </a:r>
          </a:p>
        </p:txBody>
      </p:sp>
      <p:pic>
        <p:nvPicPr>
          <p:cNvPr id="22" name="Image 21" descr="Une image contenant dessin&#10;&#10;Description générée automatiquement">
            <a:extLst>
              <a:ext uri="{FF2B5EF4-FFF2-40B4-BE49-F238E27FC236}">
                <a16:creationId xmlns:a16="http://schemas.microsoft.com/office/drawing/2014/main" id="{9C457BA0-972F-E249-9E44-7BEB8380C2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26403" y="512411"/>
            <a:ext cx="890435" cy="609245"/>
          </a:xfrm>
          <a:prstGeom prst="rect">
            <a:avLst/>
          </a:prstGeom>
        </p:spPr>
      </p:pic>
      <p:pic>
        <p:nvPicPr>
          <p:cNvPr id="23" name="Image 22" descr="Une image contenant dessin, signe, parapluie&#10;&#10;Description générée automatiquement">
            <a:extLst>
              <a:ext uri="{FF2B5EF4-FFF2-40B4-BE49-F238E27FC236}">
                <a16:creationId xmlns:a16="http://schemas.microsoft.com/office/drawing/2014/main" id="{05859689-82F0-C141-9C73-EE206D8DB5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4" name="ZoneTexte 23">
            <a:extLst>
              <a:ext uri="{FF2B5EF4-FFF2-40B4-BE49-F238E27FC236}">
                <a16:creationId xmlns:a16="http://schemas.microsoft.com/office/drawing/2014/main" id="{87A5426F-025B-6E4D-9788-F4BB1A5CB044}"/>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25" name="ZoneTexte 24">
            <a:extLst>
              <a:ext uri="{FF2B5EF4-FFF2-40B4-BE49-F238E27FC236}">
                <a16:creationId xmlns:a16="http://schemas.microsoft.com/office/drawing/2014/main" id="{86D19D43-130A-3E4C-AE35-26EF9CEE1206}"/>
              </a:ext>
            </a:extLst>
          </p:cNvPr>
          <p:cNvSpPr txBox="1"/>
          <p:nvPr/>
        </p:nvSpPr>
        <p:spPr>
          <a:xfrm>
            <a:off x="1288949" y="5653054"/>
            <a:ext cx="9595897" cy="646331"/>
          </a:xfrm>
          <a:prstGeom prst="rect">
            <a:avLst/>
          </a:prstGeom>
          <a:solidFill>
            <a:schemeClr val="accent1"/>
          </a:solidFill>
          <a:ln>
            <a:solidFill>
              <a:schemeClr val="accent2"/>
            </a:solidFill>
          </a:ln>
        </p:spPr>
        <p:txBody>
          <a:bodyPr wrap="none" rtlCol="0">
            <a:spAutoFit/>
          </a:bodyPr>
          <a:lstStyle/>
          <a:p>
            <a:pPr marL="285750" indent="-285750">
              <a:buFont typeface="Wingdings" pitchFamily="2" charset="2"/>
              <a:buChar char="§"/>
            </a:pPr>
            <a:r>
              <a:rPr lang="fr-FR" dirty="0">
                <a:solidFill>
                  <a:schemeClr val="bg1"/>
                </a:solidFill>
              </a:rPr>
              <a:t>Le risque de cas secondaire diminue avec l’âge des sujets</a:t>
            </a:r>
          </a:p>
          <a:p>
            <a:pPr marL="285750" indent="-285750">
              <a:buFont typeface="Wingdings" pitchFamily="2" charset="2"/>
              <a:buChar char="§"/>
            </a:pPr>
            <a:r>
              <a:rPr lang="fr-FR" dirty="0">
                <a:solidFill>
                  <a:schemeClr val="bg1"/>
                </a:solidFill>
              </a:rPr>
              <a:t>Le nombre de cas secondaires parait aussi moins important quand les sujets sont jeunes</a:t>
            </a:r>
          </a:p>
        </p:txBody>
      </p:sp>
    </p:spTree>
    <p:extLst>
      <p:ext uri="{BB962C8B-B14F-4D97-AF65-F5344CB8AC3E}">
        <p14:creationId xmlns:p14="http://schemas.microsoft.com/office/powerpoint/2010/main" val="30769658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ZoneTexte 2">
            <a:extLst>
              <a:ext uri="{FF2B5EF4-FFF2-40B4-BE49-F238E27FC236}">
                <a16:creationId xmlns:a16="http://schemas.microsoft.com/office/drawing/2014/main" id="{7EA09776-5BE1-CA40-875E-1AC078C86EB4}"/>
              </a:ext>
            </a:extLst>
          </p:cNvPr>
          <p:cNvSpPr txBox="1"/>
          <p:nvPr/>
        </p:nvSpPr>
        <p:spPr>
          <a:xfrm>
            <a:off x="4056993" y="16002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93100" y="669500"/>
            <a:ext cx="9454638" cy="872359"/>
          </a:xfrm>
        </p:spPr>
        <p:txBody>
          <a:bodyPr>
            <a:normAutofit fontScale="90000"/>
          </a:bodyPr>
          <a:lstStyle/>
          <a:p>
            <a:r>
              <a:rPr lang="fr-FR" dirty="0"/>
              <a:t>COVID-19 et enfant : Transmissibilité-contagiosité</a:t>
            </a:r>
            <a:br>
              <a:rPr lang="fr-FR" dirty="0"/>
            </a:br>
            <a:r>
              <a:rPr lang="fr-FR" dirty="0"/>
              <a:t>Meta-analyse </a:t>
            </a:r>
            <a:r>
              <a:rPr lang="fr-FR"/>
              <a:t>(Goldstein et al.)</a:t>
            </a:r>
            <a:endParaRPr lang="fr-FR" dirty="0"/>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5" name="ZoneTexte 4">
            <a:extLst>
              <a:ext uri="{FF2B5EF4-FFF2-40B4-BE49-F238E27FC236}">
                <a16:creationId xmlns:a16="http://schemas.microsoft.com/office/drawing/2014/main" id="{7D960FE2-DC07-7A41-8B7F-F8C7B08B2741}"/>
              </a:ext>
            </a:extLst>
          </p:cNvPr>
          <p:cNvSpPr txBox="1"/>
          <p:nvPr/>
        </p:nvSpPr>
        <p:spPr>
          <a:xfrm>
            <a:off x="121800" y="5451638"/>
            <a:ext cx="5298619" cy="923330"/>
          </a:xfrm>
          <a:prstGeom prst="rect">
            <a:avLst/>
          </a:prstGeom>
          <a:noFill/>
        </p:spPr>
        <p:txBody>
          <a:bodyPr wrap="square" rtlCol="0">
            <a:spAutoFit/>
          </a:bodyPr>
          <a:lstStyle/>
          <a:p>
            <a:pPr lvl="1"/>
            <a:r>
              <a:rPr lang="en-US" dirty="0"/>
              <a:t>« There is evidence that susceptibility to infection in children under the age of 10y is significantly lower compared to adults » </a:t>
            </a:r>
            <a:endParaRPr lang="fr-FR" dirty="0"/>
          </a:p>
        </p:txBody>
      </p:sp>
      <p:pic>
        <p:nvPicPr>
          <p:cNvPr id="21" name="Image 20" descr="Une image contenant dessin&#10;&#10;Description générée automatiquement">
            <a:extLst>
              <a:ext uri="{FF2B5EF4-FFF2-40B4-BE49-F238E27FC236}">
                <a16:creationId xmlns:a16="http://schemas.microsoft.com/office/drawing/2014/main" id="{F22DA1A0-163A-1C42-B877-9B5C5C88E8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47738" y="1706834"/>
            <a:ext cx="1235689" cy="651618"/>
          </a:xfrm>
          <a:prstGeom prst="rect">
            <a:avLst/>
          </a:prstGeom>
        </p:spPr>
      </p:pic>
      <p:sp>
        <p:nvSpPr>
          <p:cNvPr id="22" name="ZoneTexte 21">
            <a:extLst>
              <a:ext uri="{FF2B5EF4-FFF2-40B4-BE49-F238E27FC236}">
                <a16:creationId xmlns:a16="http://schemas.microsoft.com/office/drawing/2014/main" id="{2816E9AD-F6D2-9846-89CD-32E69D459368}"/>
              </a:ext>
            </a:extLst>
          </p:cNvPr>
          <p:cNvSpPr txBox="1"/>
          <p:nvPr/>
        </p:nvSpPr>
        <p:spPr>
          <a:xfrm>
            <a:off x="5885793" y="5590137"/>
            <a:ext cx="4644517" cy="646331"/>
          </a:xfrm>
          <a:prstGeom prst="rect">
            <a:avLst/>
          </a:prstGeom>
          <a:solidFill>
            <a:schemeClr val="accent1"/>
          </a:solidFill>
          <a:ln>
            <a:solidFill>
              <a:schemeClr val="accent2"/>
            </a:solidFill>
          </a:ln>
        </p:spPr>
        <p:txBody>
          <a:bodyPr wrap="square" rtlCol="0">
            <a:spAutoFit/>
          </a:bodyPr>
          <a:lstStyle/>
          <a:p>
            <a:pPr>
              <a:spcAft>
                <a:spcPts val="600"/>
              </a:spcAft>
            </a:pPr>
            <a:r>
              <a:rPr lang="fr-FR" dirty="0">
                <a:solidFill>
                  <a:schemeClr val="bg1"/>
                </a:solidFill>
              </a:rPr>
              <a:t>Cette </a:t>
            </a:r>
            <a:r>
              <a:rPr lang="fr-FR" dirty="0" err="1">
                <a:solidFill>
                  <a:schemeClr val="bg1"/>
                </a:solidFill>
              </a:rPr>
              <a:t>meta</a:t>
            </a:r>
            <a:r>
              <a:rPr lang="fr-FR" dirty="0">
                <a:solidFill>
                  <a:schemeClr val="bg1"/>
                </a:solidFill>
              </a:rPr>
              <a:t>-analyse confirme la moindre susceptibilité des enfants &lt; 10 ans</a:t>
            </a:r>
          </a:p>
        </p:txBody>
      </p:sp>
      <p:graphicFrame>
        <p:nvGraphicFramePr>
          <p:cNvPr id="6" name="Tableau 5">
            <a:extLst>
              <a:ext uri="{FF2B5EF4-FFF2-40B4-BE49-F238E27FC236}">
                <a16:creationId xmlns:a16="http://schemas.microsoft.com/office/drawing/2014/main" id="{91FFCE37-3F57-2248-A408-D3A1DF90F308}"/>
              </a:ext>
            </a:extLst>
          </p:cNvPr>
          <p:cNvGraphicFramePr>
            <a:graphicFrameLocks noGrp="1"/>
          </p:cNvGraphicFramePr>
          <p:nvPr>
            <p:extLst>
              <p:ext uri="{D42A27DB-BD31-4B8C-83A1-F6EECF244321}">
                <p14:modId xmlns:p14="http://schemas.microsoft.com/office/powerpoint/2010/main" val="425101776"/>
              </p:ext>
            </p:extLst>
          </p:nvPr>
        </p:nvGraphicFramePr>
        <p:xfrm>
          <a:off x="982134" y="1750937"/>
          <a:ext cx="8127999" cy="36271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891664802"/>
                    </a:ext>
                  </a:extLst>
                </a:gridCol>
                <a:gridCol w="2709333">
                  <a:extLst>
                    <a:ext uri="{9D8B030D-6E8A-4147-A177-3AD203B41FA5}">
                      <a16:colId xmlns:a16="http://schemas.microsoft.com/office/drawing/2014/main" val="3546865842"/>
                    </a:ext>
                  </a:extLst>
                </a:gridCol>
                <a:gridCol w="2709333">
                  <a:extLst>
                    <a:ext uri="{9D8B030D-6E8A-4147-A177-3AD203B41FA5}">
                      <a16:colId xmlns:a16="http://schemas.microsoft.com/office/drawing/2014/main" val="1609468544"/>
                    </a:ext>
                  </a:extLst>
                </a:gridCol>
              </a:tblGrid>
              <a:tr h="370840">
                <a:tc>
                  <a:txBody>
                    <a:bodyPr/>
                    <a:lstStyle/>
                    <a:p>
                      <a:pPr algn="ctr"/>
                      <a:r>
                        <a:rPr lang="fr-FR" sz="1400" dirty="0"/>
                        <a:t>&lt;15 ans</a:t>
                      </a:r>
                    </a:p>
                    <a:p>
                      <a:pPr algn="ctr"/>
                      <a:r>
                        <a:rPr lang="fr-FR" sz="1400" dirty="0"/>
                        <a:t>OR = 0.34 (0.24-0.49)</a:t>
                      </a:r>
                    </a:p>
                  </a:txBody>
                  <a:tcPr/>
                </a:tc>
                <a:tc>
                  <a:txBody>
                    <a:bodyPr/>
                    <a:lstStyle/>
                    <a:p>
                      <a:pPr algn="ctr"/>
                      <a:r>
                        <a:rPr lang="fr-FR" sz="1400" dirty="0"/>
                        <a:t>15-64 ans</a:t>
                      </a:r>
                    </a:p>
                    <a:p>
                      <a:pPr algn="ctr"/>
                      <a:r>
                        <a:rPr lang="fr-FR" sz="1400" dirty="0" err="1"/>
                        <a:t>Ref</a:t>
                      </a:r>
                      <a:r>
                        <a:rPr lang="fr-FR" sz="1400" dirty="0"/>
                        <a:t> 1</a:t>
                      </a:r>
                    </a:p>
                  </a:txBody>
                  <a:tcPr/>
                </a:tc>
                <a:tc>
                  <a:txBody>
                    <a:bodyPr/>
                    <a:lstStyle/>
                    <a:p>
                      <a:pPr marL="0" indent="0" algn="ctr">
                        <a:buFont typeface="Wingdings" pitchFamily="2" charset="2"/>
                        <a:buNone/>
                      </a:pPr>
                      <a:r>
                        <a:rPr lang="fr-FR" sz="1400" dirty="0"/>
                        <a:t>65 ans</a:t>
                      </a:r>
                    </a:p>
                    <a:p>
                      <a:pPr marL="0" indent="0" algn="ctr">
                        <a:buFont typeface="Wingdings" pitchFamily="2" charset="2"/>
                        <a:buNone/>
                      </a:pPr>
                      <a:r>
                        <a:rPr lang="fr-FR" sz="1400" dirty="0"/>
                        <a:t>OR  : 1.64 (1.12-192)</a:t>
                      </a:r>
                    </a:p>
                  </a:txBody>
                  <a:tcPr/>
                </a:tc>
                <a:extLst>
                  <a:ext uri="{0D108BD9-81ED-4DB2-BD59-A6C34878D82A}">
                    <a16:rowId xmlns:a16="http://schemas.microsoft.com/office/drawing/2014/main" val="510583804"/>
                  </a:ext>
                </a:extLst>
              </a:tr>
              <a:tr h="370840">
                <a:tc>
                  <a:txBody>
                    <a:bodyPr/>
                    <a:lstStyle/>
                    <a:p>
                      <a:pPr algn="ctr"/>
                      <a:r>
                        <a:rPr lang="fr-FR" sz="1400" dirty="0"/>
                        <a:t>&lt; 20 ans</a:t>
                      </a:r>
                    </a:p>
                    <a:p>
                      <a:pPr algn="ctr"/>
                      <a:r>
                        <a:rPr lang="fr-FR" sz="1400" dirty="0"/>
                        <a:t>0R = 0.23 (0.11-0,46)</a:t>
                      </a:r>
                    </a:p>
                  </a:txBody>
                  <a:tcPr/>
                </a:tc>
                <a:tc>
                  <a:txBody>
                    <a:bodyPr/>
                    <a:lstStyle/>
                    <a:p>
                      <a:pPr algn="ctr"/>
                      <a:r>
                        <a:rPr lang="fr-FR" sz="1400" dirty="0"/>
                        <a:t>20-59 ans</a:t>
                      </a:r>
                    </a:p>
                    <a:p>
                      <a:pPr algn="ctr"/>
                      <a:r>
                        <a:rPr lang="fr-FR" sz="1400" dirty="0"/>
                        <a:t>0R = 0.64 (0,43-0,97)</a:t>
                      </a:r>
                    </a:p>
                  </a:txBody>
                  <a:tcPr/>
                </a:tc>
                <a:tc>
                  <a:txBody>
                    <a:bodyPr/>
                    <a:lstStyle/>
                    <a:p>
                      <a:pPr algn="ctr"/>
                      <a:r>
                        <a:rPr lang="fr-FR" sz="1400" dirty="0"/>
                        <a:t> &gt; 60 ans</a:t>
                      </a:r>
                    </a:p>
                    <a:p>
                      <a:pPr algn="ctr"/>
                      <a:r>
                        <a:rPr lang="fr-FR" sz="1400" dirty="0" err="1"/>
                        <a:t>Ref</a:t>
                      </a:r>
                      <a:r>
                        <a:rPr lang="fr-FR" sz="1400" dirty="0"/>
                        <a:t> 1</a:t>
                      </a:r>
                    </a:p>
                  </a:txBody>
                  <a:tcPr/>
                </a:tc>
                <a:extLst>
                  <a:ext uri="{0D108BD9-81ED-4DB2-BD59-A6C34878D82A}">
                    <a16:rowId xmlns:a16="http://schemas.microsoft.com/office/drawing/2014/main" val="2856910128"/>
                  </a:ext>
                </a:extLst>
              </a:tr>
              <a:tr h="370840">
                <a:tc>
                  <a:txBody>
                    <a:bodyPr/>
                    <a:lstStyle/>
                    <a:p>
                      <a:pPr algn="ctr"/>
                      <a:r>
                        <a:rPr lang="fr-FR" sz="1400" dirty="0"/>
                        <a:t>&lt;19 ans</a:t>
                      </a:r>
                    </a:p>
                    <a:p>
                      <a:pPr algn="ctr"/>
                      <a:r>
                        <a:rPr lang="fr-FR" sz="1400" dirty="0"/>
                        <a:t>0R = 0,33 (0,09-1)</a:t>
                      </a:r>
                    </a:p>
                  </a:txBody>
                  <a:tcPr/>
                </a:tc>
                <a:tc>
                  <a:txBody>
                    <a:bodyPr/>
                    <a:lstStyle/>
                    <a:p>
                      <a:pPr algn="ctr"/>
                      <a:r>
                        <a:rPr lang="fr-FR" sz="1400" dirty="0"/>
                        <a:t>19-60 ans</a:t>
                      </a:r>
                    </a:p>
                    <a:p>
                      <a:pPr marL="0" marR="0" lvl="0" indent="0" algn="ctr" defTabSz="457200" rtl="0" eaLnBrk="1" fontAlgn="auto" latinLnBrk="0" hangingPunct="1">
                        <a:lnSpc>
                          <a:spcPct val="100000"/>
                        </a:lnSpc>
                        <a:spcBef>
                          <a:spcPts val="0"/>
                        </a:spcBef>
                        <a:spcAft>
                          <a:spcPts val="0"/>
                        </a:spcAft>
                        <a:buClrTx/>
                        <a:buSzTx/>
                        <a:buFontTx/>
                        <a:buNone/>
                        <a:tabLst/>
                        <a:defRPr/>
                      </a:pPr>
                      <a:r>
                        <a:rPr lang="fr-FR" sz="1400" dirty="0" err="1"/>
                        <a:t>Ref</a:t>
                      </a:r>
                      <a:r>
                        <a:rPr lang="fr-FR" sz="1400" dirty="0"/>
                        <a:t> 1</a:t>
                      </a:r>
                    </a:p>
                  </a:txBody>
                  <a:tcPr/>
                </a:tc>
                <a:tc>
                  <a:txBody>
                    <a:bodyPr/>
                    <a:lstStyle/>
                    <a:p>
                      <a:pPr marL="0" indent="0" algn="ctr">
                        <a:buFont typeface="Wingdings" pitchFamily="2" charset="2"/>
                        <a:buNone/>
                      </a:pPr>
                      <a:r>
                        <a:rPr lang="fr-FR" sz="1400" dirty="0"/>
                        <a:t>60 ans</a:t>
                      </a:r>
                    </a:p>
                    <a:p>
                      <a:pPr marL="0" indent="0" algn="ctr">
                        <a:buFont typeface="Wingdings" pitchFamily="2" charset="2"/>
                        <a:buNone/>
                      </a:pPr>
                      <a:r>
                        <a:rPr lang="fr-FR" sz="1400" dirty="0"/>
                        <a:t>1,23 (0.48-3.08</a:t>
                      </a:r>
                    </a:p>
                  </a:txBody>
                  <a:tcPr/>
                </a:tc>
                <a:extLst>
                  <a:ext uri="{0D108BD9-81ED-4DB2-BD59-A6C34878D82A}">
                    <a16:rowId xmlns:a16="http://schemas.microsoft.com/office/drawing/2014/main" val="2403669179"/>
                  </a:ext>
                </a:extLst>
              </a:tr>
              <a:tr h="370840">
                <a:tc>
                  <a:txBody>
                    <a:bodyPr/>
                    <a:lstStyle/>
                    <a:p>
                      <a:pPr algn="ctr"/>
                      <a:r>
                        <a:rPr lang="fr-FR" sz="1400" dirty="0"/>
                        <a:t>0-4 ans</a:t>
                      </a:r>
                    </a:p>
                    <a:p>
                      <a:pPr marL="285750" indent="-285750" algn="ctr">
                        <a:buFont typeface="Arial" panose="020B0604020202020204" pitchFamily="34" charset="0"/>
                        <a:buChar char="•"/>
                      </a:pPr>
                      <a:r>
                        <a:rPr lang="fr-FR" sz="1400" dirty="0"/>
                        <a:t>OR = 0.09 (0,01-0,49)</a:t>
                      </a:r>
                    </a:p>
                  </a:txBody>
                  <a:tcPr/>
                </a:tc>
                <a:tc>
                  <a:txBody>
                    <a:bodyPr/>
                    <a:lstStyle/>
                    <a:p>
                      <a:pPr algn="ctr"/>
                      <a:r>
                        <a:rPr lang="fr-FR" sz="1400" dirty="0"/>
                        <a:t>5-17 ans</a:t>
                      </a:r>
                    </a:p>
                    <a:p>
                      <a:pPr algn="ctr"/>
                      <a:r>
                        <a:rPr lang="fr-FR" sz="1400" dirty="0"/>
                        <a:t>0R = 0,35 (0,12-0,87</a:t>
                      </a:r>
                    </a:p>
                  </a:txBody>
                  <a:tcPr/>
                </a:tc>
                <a:tc>
                  <a:txBody>
                    <a:bodyPr/>
                    <a:lstStyle/>
                    <a:p>
                      <a:pPr marL="0" indent="0" algn="ctr">
                        <a:buFont typeface="Wingdings" pitchFamily="2" charset="2"/>
                        <a:buNone/>
                      </a:pPr>
                      <a:r>
                        <a:rPr lang="fr-FR" sz="1400" dirty="0"/>
                        <a:t>18 ans</a:t>
                      </a:r>
                    </a:p>
                    <a:p>
                      <a:pPr marL="0" marR="0" lvl="0" indent="0" algn="ctr" defTabSz="457200" rtl="0" eaLnBrk="1" fontAlgn="auto" latinLnBrk="0" hangingPunct="1">
                        <a:lnSpc>
                          <a:spcPct val="100000"/>
                        </a:lnSpc>
                        <a:spcBef>
                          <a:spcPts val="0"/>
                        </a:spcBef>
                        <a:spcAft>
                          <a:spcPts val="0"/>
                        </a:spcAft>
                        <a:buClrTx/>
                        <a:buSzTx/>
                        <a:buFont typeface="Wingdings" pitchFamily="2" charset="2"/>
                        <a:buNone/>
                        <a:tabLst/>
                        <a:defRPr/>
                      </a:pPr>
                      <a:r>
                        <a:rPr lang="fr-FR" sz="1400" dirty="0" err="1"/>
                        <a:t>Ref</a:t>
                      </a:r>
                      <a:r>
                        <a:rPr lang="fr-FR" sz="1400" dirty="0"/>
                        <a:t>  1</a:t>
                      </a:r>
                    </a:p>
                  </a:txBody>
                  <a:tcPr/>
                </a:tc>
                <a:extLst>
                  <a:ext uri="{0D108BD9-81ED-4DB2-BD59-A6C34878D82A}">
                    <a16:rowId xmlns:a16="http://schemas.microsoft.com/office/drawing/2014/main" val="866532140"/>
                  </a:ext>
                </a:extLst>
              </a:tr>
              <a:tr h="370840">
                <a:tc>
                  <a:txBody>
                    <a:bodyPr/>
                    <a:lstStyle/>
                    <a:p>
                      <a:pPr algn="ctr"/>
                      <a:r>
                        <a:rPr lang="fr-FR" sz="1400" dirty="0"/>
                        <a:t>&lt; 18 ans</a:t>
                      </a:r>
                    </a:p>
                    <a:p>
                      <a:pPr algn="ctr"/>
                      <a:r>
                        <a:rPr lang="fr-FR" sz="1400" dirty="0"/>
                        <a:t>OR = 0.18 (0.06-0,54)</a:t>
                      </a:r>
                    </a:p>
                  </a:txBody>
                  <a:tcPr/>
                </a:tc>
                <a:tc>
                  <a:txBody>
                    <a:bodyPr/>
                    <a:lstStyle/>
                    <a:p>
                      <a:pPr marL="0" indent="0" algn="ctr">
                        <a:buFont typeface="Wingdings" pitchFamily="2" charset="2"/>
                        <a:buNone/>
                      </a:pPr>
                      <a:r>
                        <a:rPr lang="fr-FR" sz="1400" dirty="0"/>
                        <a:t>18 ans</a:t>
                      </a:r>
                    </a:p>
                    <a:p>
                      <a:pPr marL="0" marR="0" lvl="0" indent="0" algn="ctr" defTabSz="457200" rtl="0" eaLnBrk="1" fontAlgn="auto" latinLnBrk="0" hangingPunct="1">
                        <a:lnSpc>
                          <a:spcPct val="100000"/>
                        </a:lnSpc>
                        <a:spcBef>
                          <a:spcPts val="0"/>
                        </a:spcBef>
                        <a:spcAft>
                          <a:spcPts val="0"/>
                        </a:spcAft>
                        <a:buClrTx/>
                        <a:buSzTx/>
                        <a:buFont typeface="Wingdings" pitchFamily="2" charset="2"/>
                        <a:buNone/>
                        <a:tabLst/>
                        <a:defRPr/>
                      </a:pPr>
                      <a:r>
                        <a:rPr lang="fr-FR" sz="1400" dirty="0" err="1"/>
                        <a:t>Ref</a:t>
                      </a:r>
                      <a:r>
                        <a:rPr lang="fr-FR" sz="1400" dirty="0"/>
                        <a:t> 1</a:t>
                      </a:r>
                    </a:p>
                  </a:txBody>
                  <a:tcPr/>
                </a:tc>
                <a:tc>
                  <a:txBody>
                    <a:bodyPr/>
                    <a:lstStyle/>
                    <a:p>
                      <a:pPr algn="ctr"/>
                      <a:endParaRPr lang="fr-FR" sz="1400" dirty="0"/>
                    </a:p>
                  </a:txBody>
                  <a:tcPr/>
                </a:tc>
                <a:extLst>
                  <a:ext uri="{0D108BD9-81ED-4DB2-BD59-A6C34878D82A}">
                    <a16:rowId xmlns:a16="http://schemas.microsoft.com/office/drawing/2014/main" val="2405433127"/>
                  </a:ext>
                </a:extLst>
              </a:tr>
              <a:tr h="370840">
                <a:tc>
                  <a:txBody>
                    <a:bodyPr/>
                    <a:lstStyle/>
                    <a:p>
                      <a:pPr algn="ctr"/>
                      <a:r>
                        <a:rPr lang="fr-FR" sz="1400" dirty="0"/>
                        <a:t>&lt; 20 ans</a:t>
                      </a:r>
                    </a:p>
                    <a:p>
                      <a:pPr algn="ctr"/>
                      <a:r>
                        <a:rPr lang="fr-FR" sz="1400" dirty="0"/>
                        <a:t>OR = 0,45-0,55</a:t>
                      </a:r>
                    </a:p>
                  </a:txBody>
                  <a:tcPr/>
                </a:tc>
                <a:tc>
                  <a:txBody>
                    <a:bodyPr/>
                    <a:lstStyle/>
                    <a:p>
                      <a:pPr algn="ctr"/>
                      <a:r>
                        <a:rPr lang="fr-FR" sz="1400" dirty="0"/>
                        <a:t> &gt; 20 ans</a:t>
                      </a:r>
                    </a:p>
                    <a:p>
                      <a:pPr marL="0" marR="0" lvl="0" indent="0" algn="ctr" defTabSz="457200" rtl="0" eaLnBrk="1" fontAlgn="auto" latinLnBrk="0" hangingPunct="1">
                        <a:lnSpc>
                          <a:spcPct val="100000"/>
                        </a:lnSpc>
                        <a:spcBef>
                          <a:spcPts val="0"/>
                        </a:spcBef>
                        <a:spcAft>
                          <a:spcPts val="0"/>
                        </a:spcAft>
                        <a:buClrTx/>
                        <a:buSzTx/>
                        <a:buFontTx/>
                        <a:buNone/>
                        <a:tabLst/>
                        <a:defRPr/>
                      </a:pPr>
                      <a:r>
                        <a:rPr lang="fr-FR" sz="1400" dirty="0" err="1"/>
                        <a:t>Ref</a:t>
                      </a:r>
                      <a:r>
                        <a:rPr lang="fr-FR" sz="1400" dirty="0"/>
                        <a:t> 1</a:t>
                      </a:r>
                    </a:p>
                  </a:txBody>
                  <a:tcPr/>
                </a:tc>
                <a:tc>
                  <a:txBody>
                    <a:bodyPr/>
                    <a:lstStyle/>
                    <a:p>
                      <a:pPr algn="ctr"/>
                      <a:endParaRPr lang="fr-FR" sz="1400" dirty="0"/>
                    </a:p>
                  </a:txBody>
                  <a:tcPr/>
                </a:tc>
                <a:extLst>
                  <a:ext uri="{0D108BD9-81ED-4DB2-BD59-A6C34878D82A}">
                    <a16:rowId xmlns:a16="http://schemas.microsoft.com/office/drawing/2014/main" val="1602372744"/>
                  </a:ext>
                </a:extLst>
              </a:tr>
              <a:tr h="370840">
                <a:tc>
                  <a:txBody>
                    <a:bodyPr/>
                    <a:lstStyle/>
                    <a:p>
                      <a:pPr algn="ctr"/>
                      <a:r>
                        <a:rPr lang="fr-FR" sz="1400" dirty="0"/>
                        <a:t>Enfants</a:t>
                      </a:r>
                    </a:p>
                    <a:p>
                      <a:pPr algn="ctr"/>
                      <a:r>
                        <a:rPr lang="fr-FR" sz="1400" dirty="0" err="1"/>
                        <a:t>Ref</a:t>
                      </a:r>
                      <a:r>
                        <a:rPr lang="fr-FR" sz="1400" dirty="0"/>
                        <a:t> 1</a:t>
                      </a:r>
                    </a:p>
                  </a:txBody>
                  <a:tcPr/>
                </a:tc>
                <a:tc>
                  <a:txBody>
                    <a:bodyPr/>
                    <a:lstStyle/>
                    <a:p>
                      <a:pPr algn="ctr"/>
                      <a:r>
                        <a:rPr lang="fr-FR" sz="1400" dirty="0"/>
                        <a:t>Adulte</a:t>
                      </a:r>
                    </a:p>
                    <a:p>
                      <a:pPr marL="0" marR="0" lvl="0" indent="0" algn="ctr" defTabSz="457200" rtl="0" eaLnBrk="1" fontAlgn="auto" latinLnBrk="0" hangingPunct="1">
                        <a:lnSpc>
                          <a:spcPct val="100000"/>
                        </a:lnSpc>
                        <a:spcBef>
                          <a:spcPts val="0"/>
                        </a:spcBef>
                        <a:spcAft>
                          <a:spcPts val="0"/>
                        </a:spcAft>
                        <a:buClrTx/>
                        <a:buSzTx/>
                        <a:buFontTx/>
                        <a:buNone/>
                        <a:tabLst/>
                        <a:defRPr/>
                      </a:pPr>
                      <a:r>
                        <a:rPr lang="fr-FR" sz="1400" dirty="0"/>
                        <a:t>OR = 11.21 (2.54-102.9)</a:t>
                      </a:r>
                    </a:p>
                  </a:txBody>
                  <a:tcPr/>
                </a:tc>
                <a:tc>
                  <a:txBody>
                    <a:bodyPr/>
                    <a:lstStyle/>
                    <a:p>
                      <a:pPr algn="ctr"/>
                      <a:endParaRPr lang="fr-FR" sz="1400" dirty="0"/>
                    </a:p>
                  </a:txBody>
                  <a:tcPr/>
                </a:tc>
                <a:extLst>
                  <a:ext uri="{0D108BD9-81ED-4DB2-BD59-A6C34878D82A}">
                    <a16:rowId xmlns:a16="http://schemas.microsoft.com/office/drawing/2014/main" val="2070293399"/>
                  </a:ext>
                </a:extLst>
              </a:tr>
            </a:tbl>
          </a:graphicData>
        </a:graphic>
      </p:graphicFrame>
      <p:sp>
        <p:nvSpPr>
          <p:cNvPr id="14" name="ZoneTexte 13">
            <a:extLst>
              <a:ext uri="{FF2B5EF4-FFF2-40B4-BE49-F238E27FC236}">
                <a16:creationId xmlns:a16="http://schemas.microsoft.com/office/drawing/2014/main" id="{0FF20FCC-8144-9D4E-9A68-57CF17B3EDBC}"/>
              </a:ext>
            </a:extLst>
          </p:cNvPr>
          <p:cNvSpPr txBox="1"/>
          <p:nvPr/>
        </p:nvSpPr>
        <p:spPr>
          <a:xfrm>
            <a:off x="2668778" y="6547234"/>
            <a:ext cx="5424818" cy="276999"/>
          </a:xfrm>
          <a:prstGeom prst="rect">
            <a:avLst/>
          </a:prstGeom>
          <a:noFill/>
        </p:spPr>
        <p:txBody>
          <a:bodyPr wrap="none" rtlCol="0">
            <a:spAutoFit/>
          </a:bodyPr>
          <a:lstStyle/>
          <a:p>
            <a:r>
              <a:rPr lang="fr-FR" sz="1200" i="1" dirty="0">
                <a:solidFill>
                  <a:schemeClr val="accent1"/>
                </a:solidFill>
              </a:rPr>
              <a:t>https://</a:t>
            </a:r>
            <a:r>
              <a:rPr lang="fr-FR" sz="1200" i="1" dirty="0" err="1">
                <a:solidFill>
                  <a:schemeClr val="accent1"/>
                </a:solidFill>
              </a:rPr>
              <a:t>www.medrxiv.org</a:t>
            </a:r>
            <a:r>
              <a:rPr lang="fr-FR" sz="1200" i="1" dirty="0">
                <a:solidFill>
                  <a:schemeClr val="accent1"/>
                </a:solidFill>
              </a:rPr>
              <a:t>/content/10.1101/2020.07.19.20157362v2.full.pdf</a:t>
            </a:r>
          </a:p>
        </p:txBody>
      </p:sp>
      <p:pic>
        <p:nvPicPr>
          <p:cNvPr id="16" name="Image 15" descr="Une image contenant dessin, signe, parapluie&#10;&#10;Description générée automatiquement">
            <a:extLst>
              <a:ext uri="{FF2B5EF4-FFF2-40B4-BE49-F238E27FC236}">
                <a16:creationId xmlns:a16="http://schemas.microsoft.com/office/drawing/2014/main" id="{CB17E1C9-6950-EE44-9624-6FE51E68B5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7" name="ZoneTexte 16">
            <a:extLst>
              <a:ext uri="{FF2B5EF4-FFF2-40B4-BE49-F238E27FC236}">
                <a16:creationId xmlns:a16="http://schemas.microsoft.com/office/drawing/2014/main" id="{550C86E9-D24F-FF47-B031-94E7893C4C36}"/>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10870167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ZoneTexte 2">
            <a:extLst>
              <a:ext uri="{FF2B5EF4-FFF2-40B4-BE49-F238E27FC236}">
                <a16:creationId xmlns:a16="http://schemas.microsoft.com/office/drawing/2014/main" id="{7EA09776-5BE1-CA40-875E-1AC078C86EB4}"/>
              </a:ext>
            </a:extLst>
          </p:cNvPr>
          <p:cNvSpPr txBox="1"/>
          <p:nvPr/>
        </p:nvSpPr>
        <p:spPr>
          <a:xfrm>
            <a:off x="4056993" y="16002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1158474" y="585021"/>
            <a:ext cx="9454638" cy="872359"/>
          </a:xfrm>
        </p:spPr>
        <p:txBody>
          <a:bodyPr>
            <a:noAutofit/>
          </a:bodyPr>
          <a:lstStyle/>
          <a:p>
            <a:r>
              <a:rPr lang="fr-FR" sz="2800" dirty="0"/>
              <a:t>COVID-19 et enfant : Transmissibilité-contagiosité</a:t>
            </a:r>
            <a:br>
              <a:rPr lang="fr-FR" sz="2800" dirty="0"/>
            </a:br>
            <a:r>
              <a:rPr lang="fr-FR" sz="2800" dirty="0"/>
              <a:t>Meta-analyse (VINER R and al.)</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5" name="ZoneTexte 4">
            <a:extLst>
              <a:ext uri="{FF2B5EF4-FFF2-40B4-BE49-F238E27FC236}">
                <a16:creationId xmlns:a16="http://schemas.microsoft.com/office/drawing/2014/main" id="{7D960FE2-DC07-7A41-8B7F-F8C7B08B2741}"/>
              </a:ext>
            </a:extLst>
          </p:cNvPr>
          <p:cNvSpPr txBox="1"/>
          <p:nvPr/>
        </p:nvSpPr>
        <p:spPr>
          <a:xfrm>
            <a:off x="293587" y="5283855"/>
            <a:ext cx="5298619" cy="1107996"/>
          </a:xfrm>
          <a:prstGeom prst="rect">
            <a:avLst/>
          </a:prstGeom>
          <a:solidFill>
            <a:schemeClr val="accent1"/>
          </a:solidFill>
        </p:spPr>
        <p:txBody>
          <a:bodyPr wrap="square" rtlCol="0">
            <a:spAutoFit/>
          </a:bodyPr>
          <a:lstStyle/>
          <a:p>
            <a:r>
              <a:rPr lang="en-US" sz="1600" i="1" dirty="0"/>
              <a:t>« </a:t>
            </a:r>
            <a:r>
              <a:rPr lang="fr-FR" sz="1600" i="1" dirty="0" err="1"/>
              <a:t>children</a:t>
            </a:r>
            <a:r>
              <a:rPr lang="fr-FR" sz="1600" i="1" dirty="0"/>
              <a:t> and </a:t>
            </a:r>
            <a:r>
              <a:rPr lang="fr-FR" sz="1600" i="1" dirty="0" err="1"/>
              <a:t>young</a:t>
            </a:r>
            <a:r>
              <a:rPr lang="fr-FR" sz="1600" i="1" dirty="0"/>
              <a:t> people </a:t>
            </a:r>
            <a:r>
              <a:rPr lang="fr-FR" sz="1600" i="1" dirty="0" err="1"/>
              <a:t>under</a:t>
            </a:r>
            <a:r>
              <a:rPr lang="fr-FR" sz="1600" i="1" dirty="0"/>
              <a:t> 18-20 </a:t>
            </a:r>
            <a:r>
              <a:rPr lang="fr-FR" sz="1600" i="1" dirty="0" err="1"/>
              <a:t>years</a:t>
            </a:r>
            <a:r>
              <a:rPr lang="fr-FR" sz="1600" i="1" dirty="0"/>
              <a:t> </a:t>
            </a:r>
            <a:r>
              <a:rPr lang="fr-FR" sz="1600" i="1" dirty="0" err="1"/>
              <a:t>had</a:t>
            </a:r>
            <a:r>
              <a:rPr lang="fr-FR" sz="1600" i="1" dirty="0"/>
              <a:t> a </a:t>
            </a:r>
            <a:r>
              <a:rPr lang="fr-FR" sz="1600" i="1" dirty="0" err="1"/>
              <a:t>lower</a:t>
            </a:r>
            <a:r>
              <a:rPr lang="fr-FR" sz="1600" i="1" dirty="0"/>
              <a:t> </a:t>
            </a:r>
            <a:r>
              <a:rPr lang="fr-FR" sz="1600" i="1" dirty="0" err="1"/>
              <a:t>odds</a:t>
            </a:r>
            <a:r>
              <a:rPr lang="fr-FR" sz="1600" i="1" dirty="0"/>
              <a:t> of </a:t>
            </a:r>
            <a:r>
              <a:rPr lang="fr-FR" sz="1600" i="1" dirty="0" err="1"/>
              <a:t>secondary</a:t>
            </a:r>
            <a:r>
              <a:rPr lang="fr-FR" sz="1600" i="1" dirty="0"/>
              <a:t> infection of </a:t>
            </a:r>
            <a:r>
              <a:rPr lang="fr-FR" sz="1600" i="1" dirty="0" err="1"/>
              <a:t>with</a:t>
            </a:r>
            <a:r>
              <a:rPr lang="fr-FR" sz="1600" i="1" dirty="0"/>
              <a:t> SARS-CoV-2 </a:t>
            </a:r>
            <a:r>
              <a:rPr lang="fr-FR" sz="1600" i="1" dirty="0" err="1"/>
              <a:t>compared</a:t>
            </a:r>
            <a:r>
              <a:rPr lang="fr-FR" sz="1600" i="1" dirty="0"/>
              <a:t> to </a:t>
            </a:r>
            <a:r>
              <a:rPr lang="fr-FR" sz="1600" i="1" dirty="0" err="1"/>
              <a:t>adults</a:t>
            </a:r>
            <a:r>
              <a:rPr lang="fr-FR" sz="1600" i="1" dirty="0"/>
              <a:t> 20 </a:t>
            </a:r>
            <a:r>
              <a:rPr lang="fr-FR" sz="1600" i="1" dirty="0" err="1"/>
              <a:t>years.This</a:t>
            </a:r>
            <a:r>
              <a:rPr lang="fr-FR" sz="1600" i="1" dirty="0"/>
              <a:t> </a:t>
            </a:r>
            <a:r>
              <a:rPr lang="fr-FR" sz="1600" i="1" dirty="0" err="1"/>
              <a:t>finding</a:t>
            </a:r>
            <a:r>
              <a:rPr lang="fr-FR" sz="1600" i="1" dirty="0"/>
              <a:t> </a:t>
            </a:r>
            <a:r>
              <a:rPr lang="fr-FR" sz="1600" i="1" dirty="0" err="1"/>
              <a:t>was</a:t>
            </a:r>
            <a:r>
              <a:rPr lang="fr-FR" sz="1600" i="1" dirty="0"/>
              <a:t> </a:t>
            </a:r>
            <a:r>
              <a:rPr lang="fr-FR" sz="1600" i="1" dirty="0" err="1"/>
              <a:t>most</a:t>
            </a:r>
            <a:r>
              <a:rPr lang="fr-FR" sz="1600" i="1" dirty="0"/>
              <a:t> </a:t>
            </a:r>
            <a:r>
              <a:rPr lang="fr-FR" sz="1600" i="1" dirty="0" err="1"/>
              <a:t>marked</a:t>
            </a:r>
            <a:r>
              <a:rPr lang="fr-FR" sz="1600" i="1" dirty="0"/>
              <a:t> in </a:t>
            </a:r>
            <a:r>
              <a:rPr lang="fr-FR" sz="1600" i="1" dirty="0" err="1"/>
              <a:t>children</a:t>
            </a:r>
            <a:r>
              <a:rPr lang="fr-FR" sz="1600" i="1" dirty="0"/>
              <a:t> </a:t>
            </a:r>
            <a:r>
              <a:rPr lang="fr-FR" sz="1600" i="1" dirty="0" err="1"/>
              <a:t>under</a:t>
            </a:r>
            <a:r>
              <a:rPr lang="fr-FR" sz="1600" i="1" dirty="0"/>
              <a:t> 12-14 </a:t>
            </a:r>
            <a:r>
              <a:rPr lang="fr-FR" sz="1600" i="1" dirty="0" err="1"/>
              <a:t>years</a:t>
            </a:r>
            <a:r>
              <a:rPr lang="fr-FR" sz="1600" i="1" dirty="0"/>
              <a:t>.</a:t>
            </a:r>
            <a:r>
              <a:rPr lang="en-US" dirty="0"/>
              <a:t>» </a:t>
            </a:r>
            <a:endParaRPr lang="fr-FR" dirty="0"/>
          </a:p>
        </p:txBody>
      </p:sp>
      <p:sp>
        <p:nvSpPr>
          <p:cNvPr id="22" name="ZoneTexte 21">
            <a:extLst>
              <a:ext uri="{FF2B5EF4-FFF2-40B4-BE49-F238E27FC236}">
                <a16:creationId xmlns:a16="http://schemas.microsoft.com/office/drawing/2014/main" id="{2816E9AD-F6D2-9846-89CD-32E69D459368}"/>
              </a:ext>
            </a:extLst>
          </p:cNvPr>
          <p:cNvSpPr txBox="1"/>
          <p:nvPr/>
        </p:nvSpPr>
        <p:spPr>
          <a:xfrm>
            <a:off x="6445863" y="5582758"/>
            <a:ext cx="4644517" cy="646331"/>
          </a:xfrm>
          <a:prstGeom prst="rect">
            <a:avLst/>
          </a:prstGeom>
          <a:solidFill>
            <a:schemeClr val="accent1"/>
          </a:solidFill>
          <a:ln>
            <a:solidFill>
              <a:schemeClr val="accent2"/>
            </a:solidFill>
          </a:ln>
        </p:spPr>
        <p:txBody>
          <a:bodyPr wrap="square" rtlCol="0">
            <a:spAutoFit/>
          </a:bodyPr>
          <a:lstStyle/>
          <a:p>
            <a:pPr>
              <a:spcAft>
                <a:spcPts val="600"/>
              </a:spcAft>
            </a:pPr>
            <a:r>
              <a:rPr lang="fr-FR" dirty="0">
                <a:solidFill>
                  <a:schemeClr val="bg1"/>
                </a:solidFill>
              </a:rPr>
              <a:t>Cette </a:t>
            </a:r>
            <a:r>
              <a:rPr lang="fr-FR" dirty="0" err="1">
                <a:solidFill>
                  <a:schemeClr val="bg1"/>
                </a:solidFill>
              </a:rPr>
              <a:t>meta</a:t>
            </a:r>
            <a:r>
              <a:rPr lang="fr-FR" dirty="0">
                <a:solidFill>
                  <a:schemeClr val="bg1"/>
                </a:solidFill>
              </a:rPr>
              <a:t>-analyse confirme la moindre susceptibilité des enfants &lt; 10 ans</a:t>
            </a:r>
          </a:p>
        </p:txBody>
      </p:sp>
      <p:sp>
        <p:nvSpPr>
          <p:cNvPr id="14" name="ZoneTexte 13">
            <a:extLst>
              <a:ext uri="{FF2B5EF4-FFF2-40B4-BE49-F238E27FC236}">
                <a16:creationId xmlns:a16="http://schemas.microsoft.com/office/drawing/2014/main" id="{0FF20FCC-8144-9D4E-9A68-57CF17B3EDBC}"/>
              </a:ext>
            </a:extLst>
          </p:cNvPr>
          <p:cNvSpPr txBox="1"/>
          <p:nvPr/>
        </p:nvSpPr>
        <p:spPr>
          <a:xfrm>
            <a:off x="3371850" y="6547234"/>
            <a:ext cx="2748514" cy="461665"/>
          </a:xfrm>
          <a:prstGeom prst="rect">
            <a:avLst/>
          </a:prstGeom>
          <a:noFill/>
        </p:spPr>
        <p:txBody>
          <a:bodyPr wrap="square" rtlCol="0">
            <a:spAutoFit/>
          </a:bodyPr>
          <a:lstStyle/>
          <a:p>
            <a:r>
              <a:rPr lang="fr-FR" sz="1200" i="1" dirty="0">
                <a:solidFill>
                  <a:schemeClr val="accent1"/>
                </a:solidFill>
              </a:rPr>
              <a:t>https://</a:t>
            </a:r>
            <a:r>
              <a:rPr lang="fr-FR" sz="1200" i="1" dirty="0" err="1">
                <a:solidFill>
                  <a:schemeClr val="accent1"/>
                </a:solidFill>
              </a:rPr>
              <a:t>doi.org</a:t>
            </a:r>
            <a:r>
              <a:rPr lang="fr-FR" sz="1200" i="1" dirty="0">
                <a:solidFill>
                  <a:schemeClr val="accent1"/>
                </a:solidFill>
              </a:rPr>
              <a:t>/10.1101/2020.05.20.20108126 </a:t>
            </a:r>
          </a:p>
        </p:txBody>
      </p:sp>
      <p:pic>
        <p:nvPicPr>
          <p:cNvPr id="4" name="Image 3">
            <a:extLst>
              <a:ext uri="{FF2B5EF4-FFF2-40B4-BE49-F238E27FC236}">
                <a16:creationId xmlns:a16="http://schemas.microsoft.com/office/drawing/2014/main" id="{F9232732-6EE2-6647-9264-4E01514680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4343" y="2211359"/>
            <a:ext cx="3770199" cy="2983997"/>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BBDE4455-4737-5D4F-A62A-6D7E2C964F1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2445" y="2361395"/>
            <a:ext cx="3359919" cy="3090243"/>
          </a:xfrm>
          <a:prstGeom prst="rect">
            <a:avLst/>
          </a:prstGeom>
        </p:spPr>
      </p:pic>
      <p:pic>
        <p:nvPicPr>
          <p:cNvPr id="19" name="Image 18" descr="Une image contenant joueur, signe, arrêt, oscillant&#10;&#10;Description générée automatiquement">
            <a:extLst>
              <a:ext uri="{FF2B5EF4-FFF2-40B4-BE49-F238E27FC236}">
                <a16:creationId xmlns:a16="http://schemas.microsoft.com/office/drawing/2014/main" id="{5CB132FE-F214-874E-87FC-AA32B9E9D37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41297" y="1330366"/>
            <a:ext cx="1375384" cy="712035"/>
          </a:xfrm>
          <a:prstGeom prst="rect">
            <a:avLst/>
          </a:prstGeom>
        </p:spPr>
      </p:pic>
      <p:sp>
        <p:nvSpPr>
          <p:cNvPr id="16" name="ZoneTexte 15">
            <a:extLst>
              <a:ext uri="{FF2B5EF4-FFF2-40B4-BE49-F238E27FC236}">
                <a16:creationId xmlns:a16="http://schemas.microsoft.com/office/drawing/2014/main" id="{661B10CA-C326-8F43-A697-3F07E01F6786}"/>
              </a:ext>
            </a:extLst>
          </p:cNvPr>
          <p:cNvSpPr txBox="1"/>
          <p:nvPr/>
        </p:nvSpPr>
        <p:spPr>
          <a:xfrm>
            <a:off x="2112579" y="1755228"/>
            <a:ext cx="585417" cy="369332"/>
          </a:xfrm>
          <a:prstGeom prst="rect">
            <a:avLst/>
          </a:prstGeom>
          <a:noFill/>
        </p:spPr>
        <p:txBody>
          <a:bodyPr wrap="none" rtlCol="0">
            <a:spAutoFit/>
          </a:bodyPr>
          <a:lstStyle/>
          <a:p>
            <a:r>
              <a:rPr lang="fr-FR" dirty="0"/>
              <a:t>PCR</a:t>
            </a:r>
          </a:p>
        </p:txBody>
      </p:sp>
      <p:sp>
        <p:nvSpPr>
          <p:cNvPr id="17" name="ZoneTexte 16">
            <a:extLst>
              <a:ext uri="{FF2B5EF4-FFF2-40B4-BE49-F238E27FC236}">
                <a16:creationId xmlns:a16="http://schemas.microsoft.com/office/drawing/2014/main" id="{E5D936E3-D9E2-E14C-B3E5-9316AE0124E8}"/>
              </a:ext>
            </a:extLst>
          </p:cNvPr>
          <p:cNvSpPr txBox="1"/>
          <p:nvPr/>
        </p:nvSpPr>
        <p:spPr>
          <a:xfrm>
            <a:off x="7496723" y="1755228"/>
            <a:ext cx="1133644" cy="369332"/>
          </a:xfrm>
          <a:prstGeom prst="rect">
            <a:avLst/>
          </a:prstGeom>
          <a:noFill/>
        </p:spPr>
        <p:txBody>
          <a:bodyPr wrap="none" rtlCol="0">
            <a:spAutoFit/>
          </a:bodyPr>
          <a:lstStyle/>
          <a:p>
            <a:r>
              <a:rPr lang="fr-FR" dirty="0"/>
              <a:t>Sérologie</a:t>
            </a:r>
          </a:p>
        </p:txBody>
      </p:sp>
      <p:pic>
        <p:nvPicPr>
          <p:cNvPr id="23" name="Image 22" descr="Une image contenant dessin, signe, parapluie&#10;&#10;Description générée automatiquement">
            <a:extLst>
              <a:ext uri="{FF2B5EF4-FFF2-40B4-BE49-F238E27FC236}">
                <a16:creationId xmlns:a16="http://schemas.microsoft.com/office/drawing/2014/main" id="{364544B4-6951-3D4A-8898-F60BE0AA97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4" name="ZoneTexte 23">
            <a:extLst>
              <a:ext uri="{FF2B5EF4-FFF2-40B4-BE49-F238E27FC236}">
                <a16:creationId xmlns:a16="http://schemas.microsoft.com/office/drawing/2014/main" id="{24523A9D-DF0A-F242-854D-F8993457EC24}"/>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2925849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1017753" y="312594"/>
            <a:ext cx="9454638" cy="872359"/>
          </a:xfrm>
        </p:spPr>
        <p:txBody>
          <a:bodyPr>
            <a:normAutofit fontScale="90000"/>
          </a:bodyPr>
          <a:lstStyle/>
          <a:p>
            <a:r>
              <a:rPr lang="fr-FR" dirty="0"/>
              <a:t>COVID-19 et enfant : Transmissibilité-contagiosité</a:t>
            </a:r>
          </a:p>
        </p:txBody>
      </p:sp>
      <p:pic>
        <p:nvPicPr>
          <p:cNvPr id="14" name="Image 13" descr="Une image contenant capture d’écran&#10;&#10;Description générée automatiquement">
            <a:extLst>
              <a:ext uri="{FF2B5EF4-FFF2-40B4-BE49-F238E27FC236}">
                <a16:creationId xmlns:a16="http://schemas.microsoft.com/office/drawing/2014/main" id="{A797E775-31F1-7B46-A94F-FAE5393F68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25500" y="978660"/>
            <a:ext cx="3983953" cy="1369628"/>
          </a:xfrm>
          <a:prstGeom prst="rect">
            <a:avLst/>
          </a:prstGeom>
        </p:spPr>
      </p:pic>
      <p:pic>
        <p:nvPicPr>
          <p:cNvPr id="22" name="Image 21" descr="Une image contenant capture d’écran&#10;&#10;Description générée automatiquement">
            <a:extLst>
              <a:ext uri="{FF2B5EF4-FFF2-40B4-BE49-F238E27FC236}">
                <a16:creationId xmlns:a16="http://schemas.microsoft.com/office/drawing/2014/main" id="{4E95149D-0B71-CC41-A88E-1AFED6A988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72" y="2530878"/>
            <a:ext cx="4835399" cy="4003622"/>
          </a:xfrm>
          <a:prstGeom prst="rect">
            <a:avLst/>
          </a:prstGeom>
          <a:ln>
            <a:solidFill>
              <a:schemeClr val="tx2"/>
            </a:solidFill>
          </a:ln>
        </p:spPr>
      </p:pic>
      <p:pic>
        <p:nvPicPr>
          <p:cNvPr id="25" name="Image 24" descr="Une image contenant dessin&#10;&#10;Description générée automatiquement">
            <a:extLst>
              <a:ext uri="{FF2B5EF4-FFF2-40B4-BE49-F238E27FC236}">
                <a16:creationId xmlns:a16="http://schemas.microsoft.com/office/drawing/2014/main" id="{FC682867-A233-2A4F-9AE0-9DA7C51947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63684" y="499915"/>
            <a:ext cx="991718" cy="522964"/>
          </a:xfrm>
          <a:prstGeom prst="rect">
            <a:avLst/>
          </a:prstGeom>
        </p:spPr>
      </p:pic>
      <p:sp>
        <p:nvSpPr>
          <p:cNvPr id="5" name="Rectangle 4">
            <a:extLst>
              <a:ext uri="{FF2B5EF4-FFF2-40B4-BE49-F238E27FC236}">
                <a16:creationId xmlns:a16="http://schemas.microsoft.com/office/drawing/2014/main" id="{CC97E960-6946-D146-8E7B-1F4F0817AEAB}"/>
              </a:ext>
            </a:extLst>
          </p:cNvPr>
          <p:cNvSpPr/>
          <p:nvPr/>
        </p:nvSpPr>
        <p:spPr>
          <a:xfrm>
            <a:off x="6684175" y="2652056"/>
            <a:ext cx="5069977" cy="2385268"/>
          </a:xfrm>
          <a:prstGeom prst="rect">
            <a:avLst/>
          </a:prstGeom>
          <a:solidFill>
            <a:schemeClr val="accent1"/>
          </a:solidFill>
          <a:ln>
            <a:solidFill>
              <a:schemeClr val="accent2"/>
            </a:solidFill>
          </a:ln>
        </p:spPr>
        <p:txBody>
          <a:bodyPr wrap="square">
            <a:spAutoFit/>
          </a:bodyPr>
          <a:lstStyle/>
          <a:p>
            <a:pPr>
              <a:spcAft>
                <a:spcPts val="600"/>
              </a:spcAft>
            </a:pPr>
            <a:r>
              <a:rPr lang="fr-FR" dirty="0">
                <a:solidFill>
                  <a:schemeClr val="bg1"/>
                </a:solidFill>
              </a:rPr>
              <a:t>Qu’apporte cette étude ?</a:t>
            </a:r>
          </a:p>
          <a:p>
            <a:r>
              <a:rPr lang="fr-FR" dirty="0">
                <a:solidFill>
                  <a:schemeClr val="bg1"/>
                </a:solidFill>
              </a:rPr>
              <a:t>En colonie de vacances, lorsque les enfants</a:t>
            </a:r>
          </a:p>
          <a:p>
            <a:r>
              <a:rPr lang="fr-FR" dirty="0">
                <a:solidFill>
                  <a:schemeClr val="bg1"/>
                </a:solidFill>
              </a:rPr>
              <a:t>sont nombreux dans un dortoir, le taux de contamination</a:t>
            </a:r>
          </a:p>
          <a:p>
            <a:pPr marL="285750" indent="-285750">
              <a:buFontTx/>
              <a:buChar char="-"/>
            </a:pPr>
            <a:r>
              <a:rPr lang="fr-FR" dirty="0">
                <a:solidFill>
                  <a:schemeClr val="bg1"/>
                </a:solidFill>
              </a:rPr>
              <a:t>Des enfants de  		6 à  10 ans </a:t>
            </a:r>
          </a:p>
          <a:p>
            <a:pPr marL="285750" indent="-285750">
              <a:buFontTx/>
              <a:buChar char="-"/>
            </a:pPr>
            <a:r>
              <a:rPr lang="fr-FR" dirty="0">
                <a:solidFill>
                  <a:schemeClr val="bg1"/>
                </a:solidFill>
              </a:rPr>
              <a:t>Des adolescents  de	11 à 17 ans </a:t>
            </a:r>
          </a:p>
          <a:p>
            <a:r>
              <a:rPr lang="fr-FR" dirty="0">
                <a:solidFill>
                  <a:schemeClr val="bg1"/>
                </a:solidFill>
              </a:rPr>
              <a:t> 		</a:t>
            </a:r>
            <a:r>
              <a:rPr lang="fr-FR" b="1" dirty="0">
                <a:solidFill>
                  <a:schemeClr val="bg1"/>
                </a:solidFill>
              </a:rPr>
              <a:t>peut être important ≠ 50%</a:t>
            </a:r>
          </a:p>
          <a:p>
            <a:pPr algn="ctr"/>
            <a:r>
              <a:rPr lang="fr-FR" b="1" i="1" dirty="0">
                <a:solidFill>
                  <a:schemeClr val="bg1"/>
                </a:solidFill>
              </a:rPr>
              <a:t>Attention aux super-contaminateurs</a:t>
            </a:r>
          </a:p>
        </p:txBody>
      </p:sp>
      <p:sp>
        <p:nvSpPr>
          <p:cNvPr id="19" name="Ellipse 18">
            <a:extLst>
              <a:ext uri="{FF2B5EF4-FFF2-40B4-BE49-F238E27FC236}">
                <a16:creationId xmlns:a16="http://schemas.microsoft.com/office/drawing/2014/main" id="{89950A35-8820-884D-92DD-B7A80EF0A7EB}"/>
              </a:ext>
            </a:extLst>
          </p:cNvPr>
          <p:cNvSpPr/>
          <p:nvPr/>
        </p:nvSpPr>
        <p:spPr>
          <a:xfrm>
            <a:off x="6895753" y="1445504"/>
            <a:ext cx="2798655" cy="87235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L’EXCEPTION !!!</a:t>
            </a:r>
          </a:p>
        </p:txBody>
      </p:sp>
    </p:spTree>
    <p:extLst>
      <p:ext uri="{BB962C8B-B14F-4D97-AF65-F5344CB8AC3E}">
        <p14:creationId xmlns:p14="http://schemas.microsoft.com/office/powerpoint/2010/main" val="21302913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pic>
        <p:nvPicPr>
          <p:cNvPr id="26" name="Image 25" descr="Une image contenant dessin, signe, parapluie&#10;&#10;Description générée automatiquement">
            <a:extLst>
              <a:ext uri="{FF2B5EF4-FFF2-40B4-BE49-F238E27FC236}">
                <a16:creationId xmlns:a16="http://schemas.microsoft.com/office/drawing/2014/main" id="{D052DC8E-F445-F64C-B21F-87777BC7E5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1017753" y="312594"/>
            <a:ext cx="9454638" cy="872359"/>
          </a:xfrm>
        </p:spPr>
        <p:txBody>
          <a:bodyPr>
            <a:normAutofit fontScale="90000"/>
          </a:bodyPr>
          <a:lstStyle/>
          <a:p>
            <a:r>
              <a:rPr lang="fr-FR" dirty="0"/>
              <a:t>COVID-19 et enfant : Transmissibilité-contagiosité</a:t>
            </a:r>
          </a:p>
        </p:txBody>
      </p:sp>
      <p:sp>
        <p:nvSpPr>
          <p:cNvPr id="21" name="ZoneTexte 20">
            <a:extLst>
              <a:ext uri="{FF2B5EF4-FFF2-40B4-BE49-F238E27FC236}">
                <a16:creationId xmlns:a16="http://schemas.microsoft.com/office/drawing/2014/main" id="{6718E29D-562A-5747-BC40-C6A8F1687E78}"/>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25" name="Image 24" descr="Une image contenant dessin&#10;&#10;Description générée automatiquement">
            <a:extLst>
              <a:ext uri="{FF2B5EF4-FFF2-40B4-BE49-F238E27FC236}">
                <a16:creationId xmlns:a16="http://schemas.microsoft.com/office/drawing/2014/main" id="{FC682867-A233-2A4F-9AE0-9DA7C51947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63684" y="499915"/>
            <a:ext cx="991718" cy="522964"/>
          </a:xfrm>
          <a:prstGeom prst="rect">
            <a:avLst/>
          </a:prstGeom>
        </p:spPr>
      </p:pic>
      <p:sp>
        <p:nvSpPr>
          <p:cNvPr id="19" name="Ellipse 18">
            <a:extLst>
              <a:ext uri="{FF2B5EF4-FFF2-40B4-BE49-F238E27FC236}">
                <a16:creationId xmlns:a16="http://schemas.microsoft.com/office/drawing/2014/main" id="{89950A35-8820-884D-92DD-B7A80EF0A7EB}"/>
              </a:ext>
            </a:extLst>
          </p:cNvPr>
          <p:cNvSpPr/>
          <p:nvPr/>
        </p:nvSpPr>
        <p:spPr>
          <a:xfrm>
            <a:off x="6895753" y="1445504"/>
            <a:ext cx="2798655" cy="87235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 règle !!!</a:t>
            </a:r>
          </a:p>
        </p:txBody>
      </p:sp>
      <p:pic>
        <p:nvPicPr>
          <p:cNvPr id="7" name="Image 6">
            <a:extLst>
              <a:ext uri="{FF2B5EF4-FFF2-40B4-BE49-F238E27FC236}">
                <a16:creationId xmlns:a16="http://schemas.microsoft.com/office/drawing/2014/main" id="{20D5298F-879E-FB4A-A1E0-F97A39CD6C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33889" y="899786"/>
            <a:ext cx="4211053" cy="1488508"/>
          </a:xfrm>
          <a:prstGeom prst="rect">
            <a:avLst/>
          </a:prstGeom>
        </p:spPr>
      </p:pic>
      <p:pic>
        <p:nvPicPr>
          <p:cNvPr id="16" name="Image 15" descr="Une image contenant capture d’écran&#10;&#10;Description générée automatiquement">
            <a:extLst>
              <a:ext uri="{FF2B5EF4-FFF2-40B4-BE49-F238E27FC236}">
                <a16:creationId xmlns:a16="http://schemas.microsoft.com/office/drawing/2014/main" id="{BEC142F2-0EAE-744D-829F-A7D56334F15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87366" y="2543826"/>
            <a:ext cx="7973604" cy="4140754"/>
          </a:xfrm>
          <a:prstGeom prst="rect">
            <a:avLst/>
          </a:prstGeom>
        </p:spPr>
      </p:pic>
    </p:spTree>
    <p:extLst>
      <p:ext uri="{BB962C8B-B14F-4D97-AF65-F5344CB8AC3E}">
        <p14:creationId xmlns:p14="http://schemas.microsoft.com/office/powerpoint/2010/main" val="4228755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F816CC-75CE-8548-A68E-4FCF55D8C1FE}"/>
              </a:ext>
            </a:extLst>
          </p:cNvPr>
          <p:cNvSpPr>
            <a:spLocks noGrp="1"/>
          </p:cNvSpPr>
          <p:nvPr>
            <p:ph type="ctrTitle"/>
          </p:nvPr>
        </p:nvSpPr>
        <p:spPr>
          <a:xfrm>
            <a:off x="1507067" y="2404534"/>
            <a:ext cx="8699614" cy="1646302"/>
          </a:xfrm>
        </p:spPr>
        <p:txBody>
          <a:bodyPr/>
          <a:lstStyle/>
          <a:p>
            <a:r>
              <a:rPr lang="fr-FR" dirty="0"/>
              <a:t>Editoriaux &amp; Mises au point</a:t>
            </a:r>
          </a:p>
        </p:txBody>
      </p:sp>
      <p:sp>
        <p:nvSpPr>
          <p:cNvPr id="3" name="Sous-titre 2">
            <a:extLst>
              <a:ext uri="{FF2B5EF4-FFF2-40B4-BE49-F238E27FC236}">
                <a16:creationId xmlns:a16="http://schemas.microsoft.com/office/drawing/2014/main" id="{7A4BFD54-A507-0649-A709-C2E9B80B4AF3}"/>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652409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417244"/>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3" name="Image 2" descr="Une image contenant couteau, table&#10;&#10;Description générée automatiquement">
            <a:extLst>
              <a:ext uri="{FF2B5EF4-FFF2-40B4-BE49-F238E27FC236}">
                <a16:creationId xmlns:a16="http://schemas.microsoft.com/office/drawing/2014/main" id="{EB21484D-6248-E342-A74C-2E33CCD70D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134" y="1530261"/>
            <a:ext cx="10331007" cy="2726558"/>
          </a:xfrm>
          <a:prstGeom prst="rect">
            <a:avLst/>
          </a:prstGeom>
        </p:spPr>
      </p:pic>
      <p:pic>
        <p:nvPicPr>
          <p:cNvPr id="7" name="Image 6">
            <a:extLst>
              <a:ext uri="{FF2B5EF4-FFF2-40B4-BE49-F238E27FC236}">
                <a16:creationId xmlns:a16="http://schemas.microsoft.com/office/drawing/2014/main" id="{832DB1B1-E845-8E44-9621-65CC428972B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84283" y="4256819"/>
            <a:ext cx="6464300" cy="533400"/>
          </a:xfrm>
          <a:prstGeom prst="rect">
            <a:avLst/>
          </a:prstGeom>
        </p:spPr>
      </p:pic>
      <p:pic>
        <p:nvPicPr>
          <p:cNvPr id="16" name="Image 15">
            <a:extLst>
              <a:ext uri="{FF2B5EF4-FFF2-40B4-BE49-F238E27FC236}">
                <a16:creationId xmlns:a16="http://schemas.microsoft.com/office/drawing/2014/main" id="{5A424C84-02E0-C44E-92D2-4404B2B4153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42597" y="4256819"/>
            <a:ext cx="1854200" cy="2235200"/>
          </a:xfrm>
          <a:prstGeom prst="rect">
            <a:avLst/>
          </a:prstGeom>
        </p:spPr>
      </p:pic>
      <p:pic>
        <p:nvPicPr>
          <p:cNvPr id="4" name="Image 3" descr="Une image contenant joueur, signe, arrêt, oscillant&#10;&#10;Description générée automatiquement">
            <a:extLst>
              <a:ext uri="{FF2B5EF4-FFF2-40B4-BE49-F238E27FC236}">
                <a16:creationId xmlns:a16="http://schemas.microsoft.com/office/drawing/2014/main" id="{A9C65136-7B1D-4542-B140-515ECD2719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73199" y="5910277"/>
            <a:ext cx="1375384" cy="712035"/>
          </a:xfrm>
          <a:prstGeom prst="rect">
            <a:avLst/>
          </a:prstGeom>
        </p:spPr>
      </p:pic>
    </p:spTree>
    <p:extLst>
      <p:ext uri="{BB962C8B-B14F-4D97-AF65-F5344CB8AC3E}">
        <p14:creationId xmlns:p14="http://schemas.microsoft.com/office/powerpoint/2010/main" val="16283663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Rectangle 1">
            <a:extLst>
              <a:ext uri="{FF2B5EF4-FFF2-40B4-BE49-F238E27FC236}">
                <a16:creationId xmlns:a16="http://schemas.microsoft.com/office/drawing/2014/main" id="{E4B6F20A-FC5E-5D4A-B1FA-D002CCA887F8}"/>
              </a:ext>
            </a:extLst>
          </p:cNvPr>
          <p:cNvSpPr/>
          <p:nvPr/>
        </p:nvSpPr>
        <p:spPr>
          <a:xfrm>
            <a:off x="2851978" y="6562416"/>
            <a:ext cx="9289375" cy="276999"/>
          </a:xfrm>
          <a:prstGeom prst="rect">
            <a:avLst/>
          </a:prstGeom>
        </p:spPr>
        <p:txBody>
          <a:bodyPr wrap="square">
            <a:spAutoFit/>
          </a:bodyPr>
          <a:lstStyle/>
          <a:p>
            <a:r>
              <a:rPr lang="fr-FR" sz="1200" i="1" dirty="0">
                <a:solidFill>
                  <a:schemeClr val="accent1"/>
                </a:solidFill>
              </a:rPr>
              <a:t>https://</a:t>
            </a:r>
            <a:r>
              <a:rPr lang="fr-FR" sz="1200" i="1" dirty="0" err="1">
                <a:solidFill>
                  <a:schemeClr val="accent1"/>
                </a:solidFill>
              </a:rPr>
              <a:t>www.rivm.nl</a:t>
            </a:r>
            <a:r>
              <a:rPr lang="fr-FR" sz="1200" i="1" dirty="0">
                <a:solidFill>
                  <a:schemeClr val="accent1"/>
                </a:solidFill>
              </a:rPr>
              <a:t>/en/novel-coronavirus-covid-19/children-and-covid-19</a:t>
            </a:r>
          </a:p>
        </p:txBody>
      </p:sp>
      <p:sp>
        <p:nvSpPr>
          <p:cNvPr id="4" name="ZoneTexte 3">
            <a:extLst>
              <a:ext uri="{FF2B5EF4-FFF2-40B4-BE49-F238E27FC236}">
                <a16:creationId xmlns:a16="http://schemas.microsoft.com/office/drawing/2014/main" id="{CC7C40ED-1E29-B24F-A8C7-C07511D81B8A}"/>
              </a:ext>
            </a:extLst>
          </p:cNvPr>
          <p:cNvSpPr txBox="1"/>
          <p:nvPr/>
        </p:nvSpPr>
        <p:spPr>
          <a:xfrm>
            <a:off x="677334" y="2302939"/>
            <a:ext cx="10735149" cy="3754874"/>
          </a:xfrm>
          <a:prstGeom prst="rect">
            <a:avLst/>
          </a:prstGeom>
          <a:noFill/>
        </p:spPr>
        <p:txBody>
          <a:bodyPr wrap="square" rtlCol="0">
            <a:spAutoFit/>
          </a:bodyPr>
          <a:lstStyle/>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Children have a small role in the spread of COVID-19</a:t>
            </a:r>
            <a:endParaRPr lang="fr-FR" sz="2000" dirty="0">
              <a:solidFill>
                <a:schemeClr val="tx1">
                  <a:lumMod val="75000"/>
                  <a:lumOff val="25000"/>
                </a:schemeClr>
              </a:solidFill>
            </a:endParaRPr>
          </a:p>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No infected children in medical practices</a:t>
            </a:r>
            <a:endParaRPr lang="fr-FR" sz="2000" dirty="0">
              <a:solidFill>
                <a:schemeClr val="tx1">
                  <a:lumMod val="75000"/>
                  <a:lumOff val="25000"/>
                </a:schemeClr>
              </a:solidFill>
            </a:endParaRPr>
          </a:p>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There are no indications that children younger than 12 years were </a:t>
            </a:r>
          </a:p>
          <a:p>
            <a:pPr lvl="0">
              <a:buClr>
                <a:schemeClr val="accent1"/>
              </a:buClr>
            </a:pPr>
            <a:r>
              <a:rPr lang="en-US" sz="2000" dirty="0">
                <a:solidFill>
                  <a:schemeClr val="tx1">
                    <a:lumMod val="75000"/>
                    <a:lumOff val="25000"/>
                  </a:schemeClr>
                </a:solidFill>
              </a:rPr>
              <a:t>    the first to be infected within the family</a:t>
            </a:r>
            <a:endParaRPr lang="fr-FR" sz="2000" dirty="0">
              <a:solidFill>
                <a:schemeClr val="tx1">
                  <a:lumMod val="75000"/>
                  <a:lumOff val="25000"/>
                </a:schemeClr>
              </a:solidFill>
            </a:endParaRPr>
          </a:p>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Why is the 1.5-m measure for young children less stringent?</a:t>
            </a:r>
            <a:endParaRPr lang="fr-FR" sz="2000" dirty="0">
              <a:solidFill>
                <a:schemeClr val="tx1">
                  <a:lumMod val="75000"/>
                  <a:lumOff val="25000"/>
                </a:schemeClr>
              </a:solidFill>
            </a:endParaRPr>
          </a:p>
          <a:p>
            <a:pPr marL="742950" lvl="1" indent="-285750">
              <a:buClr>
                <a:schemeClr val="accent1"/>
              </a:buClr>
              <a:buFont typeface="Arial" panose="020B0604020202020204" pitchFamily="34" charset="0"/>
              <a:buChar char="•"/>
            </a:pPr>
            <a:r>
              <a:rPr lang="en-US" sz="2000" dirty="0">
                <a:solidFill>
                  <a:schemeClr val="tx1">
                    <a:lumMod val="75000"/>
                    <a:lumOff val="25000"/>
                  </a:schemeClr>
                </a:solidFill>
              </a:rPr>
              <a:t>Nevertheless, it is wise to limit contact between children from different groups, </a:t>
            </a:r>
          </a:p>
          <a:p>
            <a:pPr marL="742950" lvl="1" indent="-285750">
              <a:buClr>
                <a:schemeClr val="accent1"/>
              </a:buClr>
              <a:buFont typeface="Arial" panose="020B0604020202020204" pitchFamily="34" charset="0"/>
              <a:buChar char="•"/>
            </a:pPr>
            <a:r>
              <a:rPr lang="en-US" sz="2000" dirty="0">
                <a:solidFill>
                  <a:schemeClr val="tx1">
                    <a:lumMod val="75000"/>
                    <a:lumOff val="25000"/>
                  </a:schemeClr>
                </a:solidFill>
              </a:rPr>
              <a:t>between children and parents and between parents themselves as much as possible. </a:t>
            </a:r>
            <a:endParaRPr lang="fr-FR" sz="2000" dirty="0">
              <a:solidFill>
                <a:schemeClr val="tx1">
                  <a:lumMod val="75000"/>
                  <a:lumOff val="25000"/>
                </a:schemeClr>
              </a:solidFill>
            </a:endParaRPr>
          </a:p>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It is also essential that children regularly wash their hands with soap </a:t>
            </a:r>
          </a:p>
          <a:p>
            <a:pPr lvl="0">
              <a:buClr>
                <a:schemeClr val="accent1"/>
              </a:buClr>
            </a:pPr>
            <a:r>
              <a:rPr lang="en-US" sz="2000" dirty="0">
                <a:solidFill>
                  <a:schemeClr val="tx1">
                    <a:lumMod val="75000"/>
                    <a:lumOff val="25000"/>
                  </a:schemeClr>
                </a:solidFill>
              </a:rPr>
              <a:t>   and water, and cough and sneeze in the inside of the elbow</a:t>
            </a:r>
            <a:endParaRPr lang="fr-FR" sz="2000" dirty="0">
              <a:solidFill>
                <a:schemeClr val="tx1">
                  <a:lumMod val="75000"/>
                  <a:lumOff val="25000"/>
                </a:schemeClr>
              </a:solidFill>
            </a:endParaRPr>
          </a:p>
          <a:p>
            <a:pPr marL="285750" lvl="0" indent="-285750">
              <a:buClr>
                <a:schemeClr val="accent1"/>
              </a:buClr>
              <a:buFont typeface="Arial" panose="020B0604020202020204" pitchFamily="34" charset="0"/>
              <a:buChar char="•"/>
            </a:pPr>
            <a:r>
              <a:rPr lang="en-US" sz="2000" dirty="0">
                <a:solidFill>
                  <a:schemeClr val="tx1">
                    <a:lumMod val="75000"/>
                    <a:lumOff val="25000"/>
                  </a:schemeClr>
                </a:solidFill>
              </a:rPr>
              <a:t>Why do teachers have to keep their distance from others? </a:t>
            </a:r>
          </a:p>
          <a:p>
            <a:pPr lvl="0">
              <a:buClr>
                <a:schemeClr val="accent1"/>
              </a:buClr>
            </a:pPr>
            <a:r>
              <a:rPr lang="en-US" sz="2000" dirty="0">
                <a:solidFill>
                  <a:schemeClr val="tx1">
                    <a:lumMod val="75000"/>
                    <a:lumOff val="25000"/>
                  </a:schemeClr>
                </a:solidFill>
              </a:rPr>
              <a:t>  Adults play a more significant role in the spread of COVID-19 than children </a:t>
            </a:r>
            <a:endParaRPr lang="fr-FR" sz="2000" dirty="0">
              <a:solidFill>
                <a:schemeClr val="tx1">
                  <a:lumMod val="75000"/>
                  <a:lumOff val="25000"/>
                </a:schemeClr>
              </a:solidFill>
            </a:endParaRPr>
          </a:p>
          <a:p>
            <a:pPr>
              <a:buClr>
                <a:schemeClr val="accent1"/>
              </a:buClr>
            </a:pPr>
            <a:endParaRPr lang="fr-FR" sz="1600" dirty="0"/>
          </a:p>
        </p:txBody>
      </p:sp>
      <p:pic>
        <p:nvPicPr>
          <p:cNvPr id="9" name="Image 8" descr="Une image contenant couteau&#10;&#10;Description générée automatiquement">
            <a:extLst>
              <a:ext uri="{FF2B5EF4-FFF2-40B4-BE49-F238E27FC236}">
                <a16:creationId xmlns:a16="http://schemas.microsoft.com/office/drawing/2014/main" id="{74E4FD0A-B8A7-C149-8536-D8E7291FBF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23108" y="1007359"/>
            <a:ext cx="9436100" cy="850899"/>
          </a:xfrm>
          <a:prstGeom prst="rect">
            <a:avLst/>
          </a:prstGeom>
        </p:spPr>
      </p:pic>
      <p:pic>
        <p:nvPicPr>
          <p:cNvPr id="18" name="Image 17" descr="Une image contenant oiseau, fleur&#10;&#10;Description générée automatiquement">
            <a:extLst>
              <a:ext uri="{FF2B5EF4-FFF2-40B4-BE49-F238E27FC236}">
                <a16:creationId xmlns:a16="http://schemas.microsoft.com/office/drawing/2014/main" id="{9CA1AE12-58B8-B743-8A70-64E87EEB22C1}"/>
              </a:ext>
            </a:extLst>
          </p:cNvPr>
          <p:cNvPicPr>
            <a:picLocks noChangeAspect="1"/>
          </p:cNvPicPr>
          <p:nvPr/>
        </p:nvPicPr>
        <p:blipFill>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tretch>
            <a:fillRect/>
          </a:stretch>
        </p:blipFill>
        <p:spPr>
          <a:xfrm>
            <a:off x="1029553" y="1152558"/>
            <a:ext cx="1046136" cy="697424"/>
          </a:xfrm>
          <a:prstGeom prst="rect">
            <a:avLst/>
          </a:prstGeom>
        </p:spPr>
      </p:pic>
      <p:sp>
        <p:nvSpPr>
          <p:cNvPr id="26" name="Titre 1">
            <a:extLst>
              <a:ext uri="{FF2B5EF4-FFF2-40B4-BE49-F238E27FC236}">
                <a16:creationId xmlns:a16="http://schemas.microsoft.com/office/drawing/2014/main" id="{EB96D7E7-C7BB-6440-88F6-E574C6D8151A}"/>
              </a:ext>
            </a:extLst>
          </p:cNvPr>
          <p:cNvSpPr>
            <a:spLocks noGrp="1"/>
          </p:cNvSpPr>
          <p:nvPr>
            <p:ph type="title"/>
          </p:nvPr>
        </p:nvSpPr>
        <p:spPr>
          <a:xfrm>
            <a:off x="847812" y="353533"/>
            <a:ext cx="10915398" cy="765238"/>
          </a:xfrm>
        </p:spPr>
        <p:txBody>
          <a:bodyPr>
            <a:normAutofit fontScale="90000"/>
          </a:bodyPr>
          <a:lstStyle/>
          <a:p>
            <a:r>
              <a:rPr lang="fr-FR" dirty="0"/>
              <a:t>COVID-19 et enfant : Ouverture des écoles et crèches</a:t>
            </a:r>
          </a:p>
        </p:txBody>
      </p:sp>
    </p:spTree>
    <p:extLst>
      <p:ext uri="{BB962C8B-B14F-4D97-AF65-F5344CB8AC3E}">
        <p14:creationId xmlns:p14="http://schemas.microsoft.com/office/powerpoint/2010/main" val="1584216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1029A6-8D40-2B44-BC4E-CAA047647DD8}"/>
              </a:ext>
            </a:extLst>
          </p:cNvPr>
          <p:cNvSpPr>
            <a:spLocks noGrp="1"/>
          </p:cNvSpPr>
          <p:nvPr>
            <p:ph type="ctrTitle"/>
          </p:nvPr>
        </p:nvSpPr>
        <p:spPr/>
        <p:txBody>
          <a:bodyPr/>
          <a:lstStyle/>
          <a:p>
            <a:r>
              <a:rPr lang="fr-FR" dirty="0"/>
              <a:t>Etudes</a:t>
            </a:r>
          </a:p>
        </p:txBody>
      </p:sp>
      <p:sp>
        <p:nvSpPr>
          <p:cNvPr id="3" name="Sous-titre 2">
            <a:extLst>
              <a:ext uri="{FF2B5EF4-FFF2-40B4-BE49-F238E27FC236}">
                <a16:creationId xmlns:a16="http://schemas.microsoft.com/office/drawing/2014/main" id="{7CD15C47-204F-474A-8BB4-42474D44D033}"/>
              </a:ext>
            </a:extLst>
          </p:cNvPr>
          <p:cNvSpPr>
            <a:spLocks noGrp="1"/>
          </p:cNvSpPr>
          <p:nvPr>
            <p:ph type="subTitle" idx="1"/>
          </p:nvPr>
        </p:nvSpPr>
        <p:spPr>
          <a:xfrm>
            <a:off x="537210" y="4050833"/>
            <a:ext cx="9189720" cy="1096899"/>
          </a:xfrm>
        </p:spPr>
        <p:txBody>
          <a:bodyPr>
            <a:normAutofit/>
          </a:bodyPr>
          <a:lstStyle/>
          <a:p>
            <a:r>
              <a:rPr lang="fr-FR" sz="2800" dirty="0">
                <a:solidFill>
                  <a:schemeClr val="accent1"/>
                </a:solidFill>
              </a:rPr>
              <a:t>suggérant un moindre risque d’infection chez l’enfant</a:t>
            </a:r>
          </a:p>
        </p:txBody>
      </p:sp>
    </p:spTree>
    <p:extLst>
      <p:ext uri="{BB962C8B-B14F-4D97-AF65-F5344CB8AC3E}">
        <p14:creationId xmlns:p14="http://schemas.microsoft.com/office/powerpoint/2010/main" val="23677265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595044"/>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5" name="Image 4" descr="Une image contenant capture d’écran&#10;&#10;Description générée automatiquement">
            <a:extLst>
              <a:ext uri="{FF2B5EF4-FFF2-40B4-BE49-F238E27FC236}">
                <a16:creationId xmlns:a16="http://schemas.microsoft.com/office/drawing/2014/main" id="{6CAC6A44-8562-7548-AF6F-3B965D10B7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7256" y="1219681"/>
            <a:ext cx="5065986" cy="1832191"/>
          </a:xfrm>
          <a:prstGeom prst="rect">
            <a:avLst/>
          </a:prstGeom>
        </p:spPr>
      </p:pic>
      <p:pic>
        <p:nvPicPr>
          <p:cNvPr id="14" name="Image 13">
            <a:extLst>
              <a:ext uri="{FF2B5EF4-FFF2-40B4-BE49-F238E27FC236}">
                <a16:creationId xmlns:a16="http://schemas.microsoft.com/office/drawing/2014/main" id="{4A5DFA1B-8FAE-EC41-BCD7-1172E1BD4D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7319" y="2928593"/>
            <a:ext cx="5472722" cy="3795424"/>
          </a:xfrm>
          <a:prstGeom prst="rect">
            <a:avLst/>
          </a:prstGeom>
        </p:spPr>
      </p:pic>
      <p:pic>
        <p:nvPicPr>
          <p:cNvPr id="19" name="Image 18" descr="Une image contenant dessin&#10;&#10;Description générée automatiquement">
            <a:extLst>
              <a:ext uri="{FF2B5EF4-FFF2-40B4-BE49-F238E27FC236}">
                <a16:creationId xmlns:a16="http://schemas.microsoft.com/office/drawing/2014/main" id="{7F1A69E2-ABCD-814A-A4A5-FC60BEAE70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5832" y="591193"/>
            <a:ext cx="1235689" cy="651618"/>
          </a:xfrm>
          <a:prstGeom prst="rect">
            <a:avLst/>
          </a:prstGeom>
        </p:spPr>
      </p:pic>
    </p:spTree>
    <p:extLst>
      <p:ext uri="{BB962C8B-B14F-4D97-AF65-F5344CB8AC3E}">
        <p14:creationId xmlns:p14="http://schemas.microsoft.com/office/powerpoint/2010/main" val="4204171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543370"/>
            <a:ext cx="9454638" cy="872359"/>
          </a:xfrm>
        </p:spPr>
        <p:txBody>
          <a:bodyPr>
            <a:normAutofit fontScale="90000"/>
          </a:bodyPr>
          <a:lstStyle/>
          <a:p>
            <a:r>
              <a:rPr lang="fr-FR" dirty="0"/>
              <a:t>COVID-19 et enfant : Transmissibilité-contagiosité</a:t>
            </a:r>
          </a:p>
        </p:txBody>
      </p:sp>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4" name="Image 3" descr="Une image contenant capture d’écran, oiseau&#10;&#10;Description générée automatiquement">
            <a:extLst>
              <a:ext uri="{FF2B5EF4-FFF2-40B4-BE49-F238E27FC236}">
                <a16:creationId xmlns:a16="http://schemas.microsoft.com/office/drawing/2014/main" id="{338971D1-AE32-3D40-840E-5269E6208D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8364" y="1767839"/>
            <a:ext cx="6096000" cy="2262943"/>
          </a:xfrm>
          <a:prstGeom prst="rect">
            <a:avLst/>
          </a:prstGeom>
        </p:spPr>
      </p:pic>
      <p:pic>
        <p:nvPicPr>
          <p:cNvPr id="9" name="Image 8" descr="Une image contenant crayon&#10;&#10;Description générée automatiquement">
            <a:extLst>
              <a:ext uri="{FF2B5EF4-FFF2-40B4-BE49-F238E27FC236}">
                <a16:creationId xmlns:a16="http://schemas.microsoft.com/office/drawing/2014/main" id="{7EEBA07E-703C-8E44-AD1A-A93AE11B4B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11220" y="1875490"/>
            <a:ext cx="3567466" cy="2619152"/>
          </a:xfrm>
          <a:prstGeom prst="rect">
            <a:avLst/>
          </a:prstGeom>
        </p:spPr>
      </p:pic>
      <p:pic>
        <p:nvPicPr>
          <p:cNvPr id="17" name="Image 16" descr="Une image contenant bouteille, sombre, assis, fermer&#10;&#10;Description générée automatiquement">
            <a:extLst>
              <a:ext uri="{FF2B5EF4-FFF2-40B4-BE49-F238E27FC236}">
                <a16:creationId xmlns:a16="http://schemas.microsoft.com/office/drawing/2014/main" id="{086C75F3-7B00-794E-B42F-B8E49D1A9A3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55849" y="4516581"/>
            <a:ext cx="9665083" cy="1562181"/>
          </a:xfrm>
          <a:prstGeom prst="rect">
            <a:avLst/>
          </a:prstGeom>
        </p:spPr>
      </p:pic>
    </p:spTree>
    <p:extLst>
      <p:ext uri="{BB962C8B-B14F-4D97-AF65-F5344CB8AC3E}">
        <p14:creationId xmlns:p14="http://schemas.microsoft.com/office/powerpoint/2010/main" val="27582303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24632" y="544244"/>
            <a:ext cx="9454638" cy="872359"/>
          </a:xfrm>
        </p:spPr>
        <p:txBody>
          <a:bodyPr>
            <a:normAutofit fontScale="90000"/>
          </a:bodyPr>
          <a:lstStyle/>
          <a:p>
            <a:r>
              <a:rPr lang="fr-FR" dirty="0"/>
              <a:t>COVID-19 et enfant : Transmissibilité-contagiosité</a:t>
            </a:r>
          </a:p>
        </p:txBody>
      </p:sp>
      <p:pic>
        <p:nvPicPr>
          <p:cNvPr id="7" name="Image 6" descr="Une image contenant couteau&#10;&#10;Description générée automatiquement">
            <a:extLst>
              <a:ext uri="{FF2B5EF4-FFF2-40B4-BE49-F238E27FC236}">
                <a16:creationId xmlns:a16="http://schemas.microsoft.com/office/drawing/2014/main" id="{F1F031E7-3179-2346-B0C1-29ABC39552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135" y="1030462"/>
            <a:ext cx="6689238" cy="1496367"/>
          </a:xfrm>
          <a:prstGeom prst="rect">
            <a:avLst/>
          </a:prstGeom>
        </p:spPr>
      </p:pic>
      <p:pic>
        <p:nvPicPr>
          <p:cNvPr id="16" name="Image 15">
            <a:extLst>
              <a:ext uri="{FF2B5EF4-FFF2-40B4-BE49-F238E27FC236}">
                <a16:creationId xmlns:a16="http://schemas.microsoft.com/office/drawing/2014/main" id="{17C2A899-1149-4F42-8356-A4DB62916E9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0433" y="2169932"/>
            <a:ext cx="5562600" cy="292100"/>
          </a:xfrm>
          <a:prstGeom prst="rect">
            <a:avLst/>
          </a:prstGeom>
        </p:spPr>
      </p:pic>
      <p:pic>
        <p:nvPicPr>
          <p:cNvPr id="18" name="Image 17" descr="Une image contenant montrant, oiseau&#10;&#10;Description générée automatiquement">
            <a:extLst>
              <a:ext uri="{FF2B5EF4-FFF2-40B4-BE49-F238E27FC236}">
                <a16:creationId xmlns:a16="http://schemas.microsoft.com/office/drawing/2014/main" id="{39339CBB-899F-BA4D-903C-53FB782435E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650170" y="2617970"/>
            <a:ext cx="5132698" cy="3900308"/>
          </a:xfrm>
          <a:prstGeom prst="rect">
            <a:avLst/>
          </a:prstGeom>
          <a:ln>
            <a:solidFill>
              <a:schemeClr val="tx2"/>
            </a:solidFill>
          </a:ln>
        </p:spPr>
      </p:pic>
      <p:pic>
        <p:nvPicPr>
          <p:cNvPr id="24" name="Image 23" descr="Une image contenant dessin&#10;&#10;Description générée automatiquement">
            <a:extLst>
              <a:ext uri="{FF2B5EF4-FFF2-40B4-BE49-F238E27FC236}">
                <a16:creationId xmlns:a16="http://schemas.microsoft.com/office/drawing/2014/main" id="{305C2282-C532-0444-A721-01781289AFF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05304" y="509181"/>
            <a:ext cx="1209123" cy="637608"/>
          </a:xfrm>
          <a:prstGeom prst="rect">
            <a:avLst/>
          </a:prstGeom>
        </p:spPr>
      </p:pic>
    </p:spTree>
    <p:extLst>
      <p:ext uri="{BB962C8B-B14F-4D97-AF65-F5344CB8AC3E}">
        <p14:creationId xmlns:p14="http://schemas.microsoft.com/office/powerpoint/2010/main" val="25894586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24632" y="531544"/>
            <a:ext cx="9454638" cy="872359"/>
          </a:xfrm>
        </p:spPr>
        <p:txBody>
          <a:bodyPr>
            <a:normAutofit fontScale="90000"/>
          </a:bodyPr>
          <a:lstStyle/>
          <a:p>
            <a:r>
              <a:rPr lang="fr-FR" dirty="0"/>
              <a:t>COVID-19 et enfant : Transmissibilité-contagiosité</a:t>
            </a:r>
          </a:p>
        </p:txBody>
      </p:sp>
      <p:pic>
        <p:nvPicPr>
          <p:cNvPr id="24" name="Image 23" descr="Une image contenant dessin&#10;&#10;Description générée automatiquement">
            <a:extLst>
              <a:ext uri="{FF2B5EF4-FFF2-40B4-BE49-F238E27FC236}">
                <a16:creationId xmlns:a16="http://schemas.microsoft.com/office/drawing/2014/main" id="{305C2282-C532-0444-A721-01781289AF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009" y="477029"/>
            <a:ext cx="1315867" cy="693898"/>
          </a:xfrm>
          <a:prstGeom prst="rect">
            <a:avLst/>
          </a:prstGeom>
        </p:spPr>
      </p:pic>
      <p:pic>
        <p:nvPicPr>
          <p:cNvPr id="5" name="Image 4" descr="Une image contenant capture d’écran, oiseau&#10;&#10;Description générée automatiquement">
            <a:extLst>
              <a:ext uri="{FF2B5EF4-FFF2-40B4-BE49-F238E27FC236}">
                <a16:creationId xmlns:a16="http://schemas.microsoft.com/office/drawing/2014/main" id="{4DE65BD5-A21B-7345-975B-463D7F43D3C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9441" y="1059147"/>
            <a:ext cx="3035300" cy="1295400"/>
          </a:xfrm>
          <a:prstGeom prst="rect">
            <a:avLst/>
          </a:prstGeom>
        </p:spPr>
      </p:pic>
      <p:pic>
        <p:nvPicPr>
          <p:cNvPr id="14" name="Image 13">
            <a:extLst>
              <a:ext uri="{FF2B5EF4-FFF2-40B4-BE49-F238E27FC236}">
                <a16:creationId xmlns:a16="http://schemas.microsoft.com/office/drawing/2014/main" id="{492389EF-4912-5945-8B8A-2290B78EFC5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1314185"/>
            <a:ext cx="1752600" cy="254000"/>
          </a:xfrm>
          <a:prstGeom prst="rect">
            <a:avLst/>
          </a:prstGeom>
        </p:spPr>
      </p:pic>
      <p:pic>
        <p:nvPicPr>
          <p:cNvPr id="19" name="Image 18" descr="Une image contenant intérieur, table, bouteille, photo&#10;&#10;Description générée automatiquement">
            <a:extLst>
              <a:ext uri="{FF2B5EF4-FFF2-40B4-BE49-F238E27FC236}">
                <a16:creationId xmlns:a16="http://schemas.microsoft.com/office/drawing/2014/main" id="{C4497565-B049-D240-8DE6-EF35100669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2753" y="4723299"/>
            <a:ext cx="6169648" cy="1871691"/>
          </a:xfrm>
          <a:prstGeom prst="rect">
            <a:avLst/>
          </a:prstGeom>
        </p:spPr>
      </p:pic>
      <p:pic>
        <p:nvPicPr>
          <p:cNvPr id="23" name="Image 22" descr="Une image contenant intérieur, photo, table, bouteille&#10;&#10;Description générée automatiquement">
            <a:extLst>
              <a:ext uri="{FF2B5EF4-FFF2-40B4-BE49-F238E27FC236}">
                <a16:creationId xmlns:a16="http://schemas.microsoft.com/office/drawing/2014/main" id="{C49406DA-26D1-C54B-B9CE-2A2DA17AC6A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2110" y="2362626"/>
            <a:ext cx="5694390" cy="1376320"/>
          </a:xfrm>
          <a:prstGeom prst="rect">
            <a:avLst/>
          </a:prstGeom>
        </p:spPr>
      </p:pic>
      <p:pic>
        <p:nvPicPr>
          <p:cNvPr id="27" name="Image 26" descr="Une image contenant photo, fermer, orange, table&#10;&#10;Description générée automatiquement">
            <a:extLst>
              <a:ext uri="{FF2B5EF4-FFF2-40B4-BE49-F238E27FC236}">
                <a16:creationId xmlns:a16="http://schemas.microsoft.com/office/drawing/2014/main" id="{680CCB04-2B89-5248-BF22-E4DD64EFF20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06464" y="3658521"/>
            <a:ext cx="6103548" cy="920647"/>
          </a:xfrm>
          <a:prstGeom prst="rect">
            <a:avLst/>
          </a:prstGeom>
        </p:spPr>
      </p:pic>
      <p:sp>
        <p:nvSpPr>
          <p:cNvPr id="2" name="Rectangle 1">
            <a:extLst>
              <a:ext uri="{FF2B5EF4-FFF2-40B4-BE49-F238E27FC236}">
                <a16:creationId xmlns:a16="http://schemas.microsoft.com/office/drawing/2014/main" id="{AE923628-868B-6D4E-B6C1-88AE241E359E}"/>
              </a:ext>
            </a:extLst>
          </p:cNvPr>
          <p:cNvSpPr/>
          <p:nvPr/>
        </p:nvSpPr>
        <p:spPr>
          <a:xfrm>
            <a:off x="1508760" y="3509010"/>
            <a:ext cx="4686300" cy="2299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9AD4B2FF-EBDE-8345-BBD3-A0F46F0FAB82}"/>
              </a:ext>
            </a:extLst>
          </p:cNvPr>
          <p:cNvSpPr/>
          <p:nvPr/>
        </p:nvSpPr>
        <p:spPr>
          <a:xfrm>
            <a:off x="592110" y="4723299"/>
            <a:ext cx="2516850" cy="2601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43C16ABD-FCD5-BD4B-908A-49785EF11566}"/>
              </a:ext>
            </a:extLst>
          </p:cNvPr>
          <p:cNvSpPr/>
          <p:nvPr/>
        </p:nvSpPr>
        <p:spPr>
          <a:xfrm>
            <a:off x="8892540" y="4343400"/>
            <a:ext cx="2850727" cy="2357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174157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sp>
        <p:nvSpPr>
          <p:cNvPr id="4" name="ZoneTexte 3">
            <a:extLst>
              <a:ext uri="{FF2B5EF4-FFF2-40B4-BE49-F238E27FC236}">
                <a16:creationId xmlns:a16="http://schemas.microsoft.com/office/drawing/2014/main" id="{A70736CF-0EF7-4B4C-930C-193979263C34}"/>
              </a:ext>
            </a:extLst>
          </p:cNvPr>
          <p:cNvSpPr txBox="1"/>
          <p:nvPr/>
        </p:nvSpPr>
        <p:spPr>
          <a:xfrm>
            <a:off x="252248" y="157655"/>
            <a:ext cx="184731" cy="369332"/>
          </a:xfrm>
          <a:prstGeom prst="rect">
            <a:avLst/>
          </a:prstGeom>
          <a:noFill/>
        </p:spPr>
        <p:txBody>
          <a:bodyPr wrap="none" rtlCol="0">
            <a:spAutoFit/>
          </a:bodyPr>
          <a:lstStyle/>
          <a:p>
            <a:endParaRPr lang="fr-FR" dirty="0"/>
          </a:p>
        </p:txBody>
      </p:sp>
      <p:pic>
        <p:nvPicPr>
          <p:cNvPr id="26" name="Image 25" descr="Une image contenant dessin, signe, parapluie&#10;&#10;Description générée automatiquement">
            <a:extLst>
              <a:ext uri="{FF2B5EF4-FFF2-40B4-BE49-F238E27FC236}">
                <a16:creationId xmlns:a16="http://schemas.microsoft.com/office/drawing/2014/main" id="{D052DC8E-F445-F64C-B21F-87777BC7E5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1" name="ZoneTexte 20">
            <a:extLst>
              <a:ext uri="{FF2B5EF4-FFF2-40B4-BE49-F238E27FC236}">
                <a16:creationId xmlns:a16="http://schemas.microsoft.com/office/drawing/2014/main" id="{6718E29D-562A-5747-BC40-C6A8F1687E78}"/>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
        <p:nvSpPr>
          <p:cNvPr id="2" name="Rectangle 1">
            <a:extLst>
              <a:ext uri="{FF2B5EF4-FFF2-40B4-BE49-F238E27FC236}">
                <a16:creationId xmlns:a16="http://schemas.microsoft.com/office/drawing/2014/main" id="{AE923628-868B-6D4E-B6C1-88AE241E359E}"/>
              </a:ext>
            </a:extLst>
          </p:cNvPr>
          <p:cNvSpPr/>
          <p:nvPr/>
        </p:nvSpPr>
        <p:spPr>
          <a:xfrm>
            <a:off x="1508760" y="3509010"/>
            <a:ext cx="4686300" cy="2299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9AD4B2FF-EBDE-8345-BBD3-A0F46F0FAB82}"/>
              </a:ext>
            </a:extLst>
          </p:cNvPr>
          <p:cNvSpPr/>
          <p:nvPr/>
        </p:nvSpPr>
        <p:spPr>
          <a:xfrm>
            <a:off x="592110" y="4723299"/>
            <a:ext cx="2516850" cy="2601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43C16ABD-FCD5-BD4B-908A-49785EF11566}"/>
              </a:ext>
            </a:extLst>
          </p:cNvPr>
          <p:cNvSpPr/>
          <p:nvPr/>
        </p:nvSpPr>
        <p:spPr>
          <a:xfrm>
            <a:off x="8892540" y="4343400"/>
            <a:ext cx="2850727" cy="2357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a:extLst>
              <a:ext uri="{FF2B5EF4-FFF2-40B4-BE49-F238E27FC236}">
                <a16:creationId xmlns:a16="http://schemas.microsoft.com/office/drawing/2014/main" id="{46162DA6-9575-314B-847C-B384247883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4845" y="30366"/>
            <a:ext cx="3379076" cy="1959864"/>
          </a:xfrm>
          <a:prstGeom prst="rect">
            <a:avLst/>
          </a:prstGeom>
        </p:spPr>
      </p:pic>
      <p:pic>
        <p:nvPicPr>
          <p:cNvPr id="28" name="Image 27">
            <a:extLst>
              <a:ext uri="{FF2B5EF4-FFF2-40B4-BE49-F238E27FC236}">
                <a16:creationId xmlns:a16="http://schemas.microsoft.com/office/drawing/2014/main" id="{C1C7EEDC-801E-0641-967E-268C4669964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663" y="2230888"/>
            <a:ext cx="7983382" cy="2439401"/>
          </a:xfrm>
          <a:prstGeom prst="rect">
            <a:avLst/>
          </a:prstGeom>
        </p:spPr>
      </p:pic>
      <p:pic>
        <p:nvPicPr>
          <p:cNvPr id="30" name="Image 29">
            <a:extLst>
              <a:ext uri="{FF2B5EF4-FFF2-40B4-BE49-F238E27FC236}">
                <a16:creationId xmlns:a16="http://schemas.microsoft.com/office/drawing/2014/main" id="{0F3F7727-0F85-3C47-BA7C-24C96BD812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9708" y="4674398"/>
            <a:ext cx="7955337" cy="1702711"/>
          </a:xfrm>
          <a:prstGeom prst="rect">
            <a:avLst/>
          </a:prstGeom>
        </p:spPr>
      </p:pic>
      <p:sp>
        <p:nvSpPr>
          <p:cNvPr id="31" name="Rectangle 30">
            <a:extLst>
              <a:ext uri="{FF2B5EF4-FFF2-40B4-BE49-F238E27FC236}">
                <a16:creationId xmlns:a16="http://schemas.microsoft.com/office/drawing/2014/main" id="{0FC0771D-E5D9-544C-B059-5827A32FF396}"/>
              </a:ext>
            </a:extLst>
          </p:cNvPr>
          <p:cNvSpPr/>
          <p:nvPr/>
        </p:nvSpPr>
        <p:spPr>
          <a:xfrm>
            <a:off x="9055702" y="2611141"/>
            <a:ext cx="2970470" cy="30877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There does not appear to be a significant difference in viral RNA load between symptomatic children and symptomatic adults, indicating that children shed viral RNA (whether viable or not) in a similar manner to adults [. </a:t>
            </a:r>
          </a:p>
          <a:p>
            <a:pPr algn="ctr"/>
            <a:r>
              <a:rPr lang="en-US" sz="1400" dirty="0"/>
              <a:t>This does not, however, indicate whether children transmit the infection to an equal extent, given that the exact load of viable virus is unknown and that it will depend on the specimen from which the virus is identified (</a:t>
            </a:r>
          </a:p>
        </p:txBody>
      </p:sp>
      <p:cxnSp>
        <p:nvCxnSpPr>
          <p:cNvPr id="33" name="Connecteur droit avec flèche 32">
            <a:extLst>
              <a:ext uri="{FF2B5EF4-FFF2-40B4-BE49-F238E27FC236}">
                <a16:creationId xmlns:a16="http://schemas.microsoft.com/office/drawing/2014/main" id="{5B9A20BD-08B0-234D-8192-4BCF4E5D7D19}"/>
              </a:ext>
            </a:extLst>
          </p:cNvPr>
          <p:cNvCxnSpPr/>
          <p:nvPr/>
        </p:nvCxnSpPr>
        <p:spPr>
          <a:xfrm>
            <a:off x="8515045" y="3996194"/>
            <a:ext cx="5307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32289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sp>
        <p:nvSpPr>
          <p:cNvPr id="25" name="Titre 1">
            <a:extLst>
              <a:ext uri="{FF2B5EF4-FFF2-40B4-BE49-F238E27FC236}">
                <a16:creationId xmlns:a16="http://schemas.microsoft.com/office/drawing/2014/main" id="{FBB1DCA0-F96C-D54E-B5CB-D6D5C87A29A5}"/>
              </a:ext>
            </a:extLst>
          </p:cNvPr>
          <p:cNvSpPr>
            <a:spLocks noGrp="1"/>
          </p:cNvSpPr>
          <p:nvPr>
            <p:ph type="title"/>
          </p:nvPr>
        </p:nvSpPr>
        <p:spPr>
          <a:xfrm>
            <a:off x="816894" y="609600"/>
            <a:ext cx="8596668" cy="1320800"/>
          </a:xfrm>
        </p:spPr>
        <p:txBody>
          <a:bodyPr/>
          <a:lstStyle/>
          <a:p>
            <a:r>
              <a:rPr lang="fr-FR" dirty="0"/>
              <a:t>Pour la reprise de l’école</a:t>
            </a: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746132" y="1915710"/>
            <a:ext cx="10082469" cy="468946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200" dirty="0"/>
              <a:t>Quasi-totalité des enfants infectés au contact d’adultes</a:t>
            </a:r>
          </a:p>
          <a:p>
            <a:r>
              <a:rPr lang="fr-FR" sz="2200" dirty="0"/>
              <a:t>Les enfants ne sont pas le vecteur principal de l’épidémie</a:t>
            </a:r>
          </a:p>
          <a:p>
            <a:r>
              <a:rPr lang="fr-FR" sz="2200" dirty="0"/>
              <a:t>Les symptômes sévères sont exceptionnels chez l’enfant</a:t>
            </a:r>
          </a:p>
          <a:p>
            <a:r>
              <a:rPr lang="fr-FR" sz="2200" dirty="0">
                <a:solidFill>
                  <a:schemeClr val="accent5"/>
                </a:solidFill>
              </a:rPr>
              <a:t>Stopper les effets délétères du confinement</a:t>
            </a:r>
          </a:p>
          <a:p>
            <a:pPr lvl="1"/>
            <a:r>
              <a:rPr lang="fr-FR" dirty="0"/>
              <a:t>Maltraitance: augmentation de 89% des appels au 119 en avril</a:t>
            </a:r>
          </a:p>
          <a:p>
            <a:pPr lvl="1"/>
            <a:r>
              <a:rPr lang="fr-FR" dirty="0"/>
              <a:t>Accidents domestiques</a:t>
            </a:r>
          </a:p>
          <a:p>
            <a:pPr lvl="1"/>
            <a:r>
              <a:rPr lang="fr-FR" dirty="0"/>
              <a:t>Décrochages scolaires, repli, dépressions, phobies scolaires</a:t>
            </a:r>
          </a:p>
          <a:p>
            <a:pPr lvl="1"/>
            <a:r>
              <a:rPr lang="fr-FR" dirty="0"/>
              <a:t>Recours aux écrans plusieurs heures par jour</a:t>
            </a:r>
          </a:p>
          <a:p>
            <a:pPr lvl="1"/>
            <a:r>
              <a:rPr lang="fr-FR" dirty="0"/>
              <a:t>Difficultés éducatives, familles monoparentales, isolement </a:t>
            </a:r>
          </a:p>
          <a:p>
            <a:pPr lvl="1"/>
            <a:r>
              <a:rPr lang="fr-FR" dirty="0"/>
              <a:t>Retards diagnostic</a:t>
            </a:r>
          </a:p>
          <a:p>
            <a:r>
              <a:rPr lang="fr-FR" sz="2200" dirty="0">
                <a:solidFill>
                  <a:srgbClr val="C42F1A"/>
                </a:solidFill>
              </a:rPr>
              <a:t>Offrir à l’enfant l’environnement socio-éducatif nécessaire à son développement </a:t>
            </a:r>
          </a:p>
          <a:p>
            <a:r>
              <a:rPr lang="fr-FR" sz="2200" dirty="0"/>
              <a:t>Précautions d’hygiène utiles pour prévenir la transmission des virus hivernaux</a:t>
            </a:r>
          </a:p>
          <a:p>
            <a:r>
              <a:rPr lang="fr-FR" sz="2200" dirty="0"/>
              <a:t>Retour à une vie collective organisé de manière progressive</a:t>
            </a:r>
          </a:p>
          <a:p>
            <a:endParaRPr lang="fr-FR" dirty="0"/>
          </a:p>
        </p:txBody>
      </p:sp>
      <p:pic>
        <p:nvPicPr>
          <p:cNvPr id="27" name="Image 26">
            <a:extLst>
              <a:ext uri="{FF2B5EF4-FFF2-40B4-BE49-F238E27FC236}">
                <a16:creationId xmlns:a16="http://schemas.microsoft.com/office/drawing/2014/main" id="{6099DA9D-244A-224D-9B52-9C7A717EAD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26223">
            <a:off x="8245957" y="1717485"/>
            <a:ext cx="3840598" cy="20163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8" name="Image 27" descr="Capture d’écran 2020-05-19 à 01.09.10.png">
            <a:extLst>
              <a:ext uri="{FF2B5EF4-FFF2-40B4-BE49-F238E27FC236}">
                <a16:creationId xmlns:a16="http://schemas.microsoft.com/office/drawing/2014/main" id="{7A99FB35-1F20-104E-9137-9890E1B3292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711200" cy="6858000"/>
          </a:xfrm>
          <a:prstGeom prst="rect">
            <a:avLst/>
          </a:prstGeom>
          <a:ln>
            <a:solidFill>
              <a:schemeClr val="accent1"/>
            </a:solidFill>
          </a:ln>
        </p:spPr>
      </p:pic>
      <p:pic>
        <p:nvPicPr>
          <p:cNvPr id="29" name="Image 28" descr="Capture d’écran 2020-05-19 à 01.08.34.png">
            <a:extLst>
              <a:ext uri="{FF2B5EF4-FFF2-40B4-BE49-F238E27FC236}">
                <a16:creationId xmlns:a16="http://schemas.microsoft.com/office/drawing/2014/main" id="{8DD43A7E-92FF-ED4F-B84F-B28685811E9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33552" y="408198"/>
            <a:ext cx="5758448" cy="11471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084855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7" name="Titre 6">
            <a:extLst>
              <a:ext uri="{FF2B5EF4-FFF2-40B4-BE49-F238E27FC236}">
                <a16:creationId xmlns:a16="http://schemas.microsoft.com/office/drawing/2014/main" id="{E8A68747-6ABA-8E4F-8C85-BDD000D24080}"/>
              </a:ext>
            </a:extLst>
          </p:cNvPr>
          <p:cNvSpPr>
            <a:spLocks noGrp="1"/>
          </p:cNvSpPr>
          <p:nvPr>
            <p:ph type="title"/>
          </p:nvPr>
        </p:nvSpPr>
        <p:spPr>
          <a:xfrm>
            <a:off x="677332" y="609600"/>
            <a:ext cx="11892774" cy="1320800"/>
          </a:xfrm>
        </p:spPr>
        <p:txBody>
          <a:bodyPr>
            <a:normAutofit/>
          </a:bodyPr>
          <a:lstStyle/>
          <a:p>
            <a:r>
              <a:rPr lang="fr-FR" sz="2200" b="1" dirty="0"/>
              <a:t>Recommandations pour les écoles primaires, les collèges et lycées (</a:t>
            </a:r>
            <a:r>
              <a:rPr lang="fr-FR" sz="2200" dirty="0"/>
              <a:t>Août 2020)</a:t>
            </a:r>
            <a:br>
              <a:rPr lang="fr-FR" sz="2200" dirty="0"/>
            </a:br>
            <a:r>
              <a:rPr lang="fr-FR" sz="1600" dirty="0"/>
              <a:t>Sociétés allemandes de médecine de l’enfant et de l’adolescent et Académie allemande d’hygiène hospitalière</a:t>
            </a:r>
            <a:br>
              <a:rPr lang="fr-FR" sz="1600" dirty="0"/>
            </a:br>
            <a:endParaRPr lang="fr-FR" sz="1600" dirty="0"/>
          </a:p>
        </p:txBody>
      </p:sp>
      <p:graphicFrame>
        <p:nvGraphicFramePr>
          <p:cNvPr id="3" name="Tableau 2">
            <a:extLst>
              <a:ext uri="{FF2B5EF4-FFF2-40B4-BE49-F238E27FC236}">
                <a16:creationId xmlns:a16="http://schemas.microsoft.com/office/drawing/2014/main" id="{A855BA42-0855-CB4B-BE5D-CE4FE36FF018}"/>
              </a:ext>
            </a:extLst>
          </p:cNvPr>
          <p:cNvGraphicFramePr>
            <a:graphicFrameLocks noGrp="1"/>
          </p:cNvGraphicFramePr>
          <p:nvPr/>
        </p:nvGraphicFramePr>
        <p:xfrm>
          <a:off x="657402" y="1488284"/>
          <a:ext cx="7895800" cy="3881432"/>
        </p:xfrm>
        <a:graphic>
          <a:graphicData uri="http://schemas.openxmlformats.org/drawingml/2006/table">
            <a:tbl>
              <a:tblPr/>
              <a:tblGrid>
                <a:gridCol w="1884376">
                  <a:extLst>
                    <a:ext uri="{9D8B030D-6E8A-4147-A177-3AD203B41FA5}">
                      <a16:colId xmlns:a16="http://schemas.microsoft.com/office/drawing/2014/main" val="3462341964"/>
                    </a:ext>
                  </a:extLst>
                </a:gridCol>
                <a:gridCol w="1001904">
                  <a:extLst>
                    <a:ext uri="{9D8B030D-6E8A-4147-A177-3AD203B41FA5}">
                      <a16:colId xmlns:a16="http://schemas.microsoft.com/office/drawing/2014/main" val="3502460677"/>
                    </a:ext>
                  </a:extLst>
                </a:gridCol>
                <a:gridCol w="1001904">
                  <a:extLst>
                    <a:ext uri="{9D8B030D-6E8A-4147-A177-3AD203B41FA5}">
                      <a16:colId xmlns:a16="http://schemas.microsoft.com/office/drawing/2014/main" val="619409635"/>
                    </a:ext>
                  </a:extLst>
                </a:gridCol>
                <a:gridCol w="1001904">
                  <a:extLst>
                    <a:ext uri="{9D8B030D-6E8A-4147-A177-3AD203B41FA5}">
                      <a16:colId xmlns:a16="http://schemas.microsoft.com/office/drawing/2014/main" val="785744131"/>
                    </a:ext>
                  </a:extLst>
                </a:gridCol>
                <a:gridCol w="1001904">
                  <a:extLst>
                    <a:ext uri="{9D8B030D-6E8A-4147-A177-3AD203B41FA5}">
                      <a16:colId xmlns:a16="http://schemas.microsoft.com/office/drawing/2014/main" val="2226859951"/>
                    </a:ext>
                  </a:extLst>
                </a:gridCol>
                <a:gridCol w="1001904">
                  <a:extLst>
                    <a:ext uri="{9D8B030D-6E8A-4147-A177-3AD203B41FA5}">
                      <a16:colId xmlns:a16="http://schemas.microsoft.com/office/drawing/2014/main" val="2114059697"/>
                    </a:ext>
                  </a:extLst>
                </a:gridCol>
                <a:gridCol w="1001904">
                  <a:extLst>
                    <a:ext uri="{9D8B030D-6E8A-4147-A177-3AD203B41FA5}">
                      <a16:colId xmlns:a16="http://schemas.microsoft.com/office/drawing/2014/main" val="2974597667"/>
                    </a:ext>
                  </a:extLst>
                </a:gridCol>
              </a:tblGrid>
              <a:tr h="248128">
                <a:tc rowSpan="2">
                  <a:txBody>
                    <a:bodyPr/>
                    <a:lstStyle/>
                    <a:p>
                      <a:pPr marL="36000" lvl="0" algn="ctr" fontAlgn="b"/>
                      <a:r>
                        <a:rPr lang="fr-FR" sz="800" b="0" i="0" u="none" strike="noStrike" dirty="0">
                          <a:solidFill>
                            <a:srgbClr val="000000"/>
                          </a:solidFill>
                          <a:effectLst/>
                          <a:latin typeface="Calibri" panose="020F0502020204030204" pitchFamily="34" charset="0"/>
                        </a:rPr>
                        <a:t> </a:t>
                      </a:r>
                    </a:p>
                  </a:txBody>
                  <a:tcPr marL="6646" marR="6646" marT="66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fr-FR" sz="800" b="1" i="0" u="none" strike="noStrike">
                          <a:solidFill>
                            <a:srgbClr val="000000"/>
                          </a:solidFill>
                          <a:effectLst/>
                          <a:latin typeface="Calibri" panose="020F0502020204030204" pitchFamily="34" charset="0"/>
                        </a:rPr>
                        <a:t>Incidence faible (&lt; 25 nouveaux cas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51C"/>
                    </a:solidFill>
                  </a:tcPr>
                </a:tc>
                <a:tc hMerge="1">
                  <a:txBody>
                    <a:bodyPr/>
                    <a:lstStyle/>
                    <a:p>
                      <a:endParaRPr lang="fr-FR"/>
                    </a:p>
                  </a:txBody>
                  <a:tcPr/>
                </a:tc>
                <a:tc gridSpan="2">
                  <a:txBody>
                    <a:bodyPr/>
                    <a:lstStyle/>
                    <a:p>
                      <a:pPr algn="ctr" fontAlgn="ctr"/>
                      <a:r>
                        <a:rPr lang="fr-FR" sz="800" b="1" i="0" u="none" strike="noStrike">
                          <a:solidFill>
                            <a:srgbClr val="000000"/>
                          </a:solidFill>
                          <a:effectLst/>
                          <a:latin typeface="Calibri" panose="020F0502020204030204" pitchFamily="34" charset="0"/>
                        </a:rPr>
                        <a:t>Incidence moyenne (25 - 50 nouveaux cas*)</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FR"/>
                    </a:p>
                  </a:txBody>
                  <a:tcPr/>
                </a:tc>
                <a:tc gridSpan="2">
                  <a:txBody>
                    <a:bodyPr/>
                    <a:lstStyle/>
                    <a:p>
                      <a:pPr algn="ctr" fontAlgn="ctr"/>
                      <a:r>
                        <a:rPr lang="fr-FR" sz="800" b="1" i="0" u="none" strike="noStrike">
                          <a:solidFill>
                            <a:srgbClr val="262626"/>
                          </a:solidFill>
                          <a:effectLst/>
                          <a:latin typeface="Calibri" panose="020F0502020204030204" pitchFamily="34" charset="0"/>
                        </a:rPr>
                        <a:t>Incidence élevée (&gt; 50 nouveaux cas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fr-FR"/>
                    </a:p>
                  </a:txBody>
                  <a:tcPr/>
                </a:tc>
                <a:extLst>
                  <a:ext uri="{0D108BD9-81ED-4DB2-BD59-A6C34878D82A}">
                    <a16:rowId xmlns:a16="http://schemas.microsoft.com/office/drawing/2014/main" val="2308723742"/>
                  </a:ext>
                </a:extLst>
              </a:tr>
              <a:tr h="248128">
                <a:tc vMerge="1">
                  <a:txBody>
                    <a:bodyPr/>
                    <a:lstStyle/>
                    <a:p>
                      <a:endParaRPr lang="fr-FR"/>
                    </a:p>
                  </a:txBody>
                  <a:tcPr/>
                </a:tc>
                <a:tc>
                  <a:txBody>
                    <a:bodyPr/>
                    <a:lstStyle/>
                    <a:p>
                      <a:pPr algn="ctr" fontAlgn="ctr"/>
                      <a:r>
                        <a:rPr lang="fr-FR" sz="800" b="1" i="0" u="none" strike="noStrike">
                          <a:solidFill>
                            <a:srgbClr val="000000"/>
                          </a:solidFill>
                          <a:effectLst/>
                          <a:latin typeface="Calibri" panose="020F0502020204030204" pitchFamily="34" charset="0"/>
                        </a:rPr>
                        <a:t>6 - 10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fr-FR" sz="800" b="1" i="0" u="none" strike="noStrike">
                          <a:solidFill>
                            <a:srgbClr val="000000"/>
                          </a:solidFill>
                          <a:effectLst/>
                          <a:latin typeface="Calibri" panose="020F0502020204030204" pitchFamily="34" charset="0"/>
                        </a:rPr>
                        <a:t>&gt;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fr-FR" sz="800" b="1" i="0" u="none" strike="noStrike">
                          <a:solidFill>
                            <a:srgbClr val="000000"/>
                          </a:solidFill>
                          <a:effectLst/>
                          <a:latin typeface="Calibri" panose="020F0502020204030204" pitchFamily="34" charset="0"/>
                        </a:rPr>
                        <a:t>6 - 10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fr-FR" sz="800" b="1" i="0" u="none" strike="noStrike">
                          <a:solidFill>
                            <a:srgbClr val="000000"/>
                          </a:solidFill>
                          <a:effectLst/>
                          <a:latin typeface="Calibri" panose="020F0502020204030204" pitchFamily="34" charset="0"/>
                        </a:rPr>
                        <a:t>&gt;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fr-FR" sz="800" b="1" i="0" u="none" strike="noStrike">
                          <a:solidFill>
                            <a:srgbClr val="000000"/>
                          </a:solidFill>
                          <a:effectLst/>
                          <a:latin typeface="Calibri" panose="020F0502020204030204" pitchFamily="34" charset="0"/>
                        </a:rPr>
                        <a:t>6 - 10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fr-FR" sz="800" b="1" i="0" u="none" strike="noStrike">
                          <a:solidFill>
                            <a:srgbClr val="000000"/>
                          </a:solidFill>
                          <a:effectLst/>
                          <a:latin typeface="Calibri" panose="020F0502020204030204" pitchFamily="34" charset="0"/>
                        </a:rPr>
                        <a:t>&gt; 10 ans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extLst>
                  <a:ext uri="{0D108BD9-81ED-4DB2-BD59-A6C34878D82A}">
                    <a16:rowId xmlns:a16="http://schemas.microsoft.com/office/drawing/2014/main" val="3866402402"/>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Port du masque (1)</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3716285313"/>
                  </a:ext>
                </a:extLst>
              </a:tr>
              <a:tr h="381054">
                <a:tc>
                  <a:txBody>
                    <a:bodyPr/>
                    <a:lstStyle/>
                    <a:p>
                      <a:pPr marL="36000" lvl="0" algn="l" fontAlgn="ctr"/>
                      <a:r>
                        <a:rPr lang="fr-FR" sz="800" b="1" i="0" u="none" strike="noStrike">
                          <a:solidFill>
                            <a:srgbClr val="000000"/>
                          </a:solidFill>
                          <a:effectLst/>
                          <a:latin typeface="Calibri" panose="020F0502020204030204" pitchFamily="34" charset="0"/>
                        </a:rPr>
                        <a:t>Lavage des mains (avec eau et savon, essuie mains papier) (2)</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dirty="0">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1275116602"/>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Désinfection des mains (3)</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2413003575"/>
                  </a:ext>
                </a:extLst>
              </a:tr>
              <a:tr h="505118">
                <a:tc>
                  <a:txBody>
                    <a:bodyPr/>
                    <a:lstStyle/>
                    <a:p>
                      <a:pPr marL="36000" lvl="0" algn="l" fontAlgn="ctr"/>
                      <a:r>
                        <a:rPr lang="fr-FR" sz="800" b="1" i="0" u="none" strike="noStrike">
                          <a:solidFill>
                            <a:srgbClr val="000000"/>
                          </a:solidFill>
                          <a:effectLst/>
                          <a:latin typeface="Calibri" panose="020F0502020204030204" pitchFamily="34" charset="0"/>
                        </a:rPr>
                        <a:t>Distanciation, Division des classes, enseignement présentiel complété par cours en ligne</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1221844222"/>
                  </a:ext>
                </a:extLst>
              </a:tr>
              <a:tr h="381054">
                <a:tc>
                  <a:txBody>
                    <a:bodyPr/>
                    <a:lstStyle/>
                    <a:p>
                      <a:pPr marL="36000" lvl="0" algn="l" fontAlgn="ctr"/>
                      <a:r>
                        <a:rPr lang="fr-FR" sz="800" b="1" i="0" u="none" strike="noStrike">
                          <a:solidFill>
                            <a:srgbClr val="000000"/>
                          </a:solidFill>
                          <a:effectLst/>
                          <a:latin typeface="Calibri" panose="020F0502020204030204" pitchFamily="34" charset="0"/>
                        </a:rPr>
                        <a:t>Classes fixes (pas de mélange des élèves)</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dirty="0">
                          <a:solidFill>
                            <a:srgbClr val="000000"/>
                          </a:solidFill>
                          <a:effectLst/>
                          <a:latin typeface="Calibri" panose="020F0502020204030204" pitchFamily="34" charset="0"/>
                        </a:rPr>
                        <a:t>oui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3467161218"/>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Distanciation en classe</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3212870199"/>
                  </a:ext>
                </a:extLst>
              </a:tr>
              <a:tr h="248128">
                <a:tc>
                  <a:txBody>
                    <a:bodyPr/>
                    <a:lstStyle/>
                    <a:p>
                      <a:pPr marL="36000" lvl="0" algn="l" fontAlgn="ctr"/>
                      <a:r>
                        <a:rPr lang="fr-FR" sz="800" b="1" i="0" u="none" strike="noStrike" dirty="0">
                          <a:solidFill>
                            <a:srgbClr val="000000"/>
                          </a:solidFill>
                          <a:effectLst/>
                          <a:latin typeface="Calibri" panose="020F0502020204030204" pitchFamily="34" charset="0"/>
                        </a:rPr>
                        <a:t>Travail en groupe au sein de la classe</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non ***</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2787105530"/>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Aération des classes toutes les heures (4)</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dirty="0">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893288031"/>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Récréations séparées</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dirty="0">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3950159732"/>
                  </a:ext>
                </a:extLst>
              </a:tr>
              <a:tr h="248128">
                <a:tc>
                  <a:txBody>
                    <a:bodyPr/>
                    <a:lstStyle/>
                    <a:p>
                      <a:pPr marL="36000" lvl="0" algn="l" fontAlgn="ctr"/>
                      <a:r>
                        <a:rPr lang="fr-FR" sz="800" b="1" i="0" u="none" strike="noStrike">
                          <a:solidFill>
                            <a:srgbClr val="000000"/>
                          </a:solidFill>
                          <a:effectLst/>
                          <a:latin typeface="Calibri" panose="020F0502020204030204" pitchFamily="34" charset="0"/>
                        </a:rPr>
                        <a:t>Cours d'éducation physique et sportive</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1655857038"/>
                  </a:ext>
                </a:extLst>
              </a:tr>
              <a:tr h="381054">
                <a:tc>
                  <a:txBody>
                    <a:bodyPr/>
                    <a:lstStyle/>
                    <a:p>
                      <a:pPr marL="36000" lvl="0" algn="l" fontAlgn="ctr"/>
                      <a:r>
                        <a:rPr lang="fr-FR" sz="800" b="1" i="0" u="none" strike="noStrike" dirty="0">
                          <a:solidFill>
                            <a:srgbClr val="000000"/>
                          </a:solidFill>
                          <a:effectLst/>
                          <a:latin typeface="Calibri" panose="020F0502020204030204" pitchFamily="34" charset="0"/>
                        </a:rPr>
                        <a:t>Désinfection non ciblée des surfaces en plus du nettoyage quotidien (5)</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dirty="0">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AF0"/>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a:solidFill>
                            <a:srgbClr val="000000"/>
                          </a:solidFill>
                          <a:effectLst/>
                          <a:latin typeface="Calibri" panose="020F0502020204030204" pitchFamily="34" charset="0"/>
                        </a:rPr>
                        <a:t>non</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865"/>
                    </a:solidFill>
                  </a:tcPr>
                </a:tc>
                <a:tc>
                  <a:txBody>
                    <a:bodyPr/>
                    <a:lstStyle/>
                    <a:p>
                      <a:pPr algn="ctr" fontAlgn="ctr"/>
                      <a:r>
                        <a:rPr lang="fr-FR" sz="800" b="1" i="0" u="none" strike="noStrike" dirty="0">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tc>
                  <a:txBody>
                    <a:bodyPr/>
                    <a:lstStyle/>
                    <a:p>
                      <a:pPr algn="ctr" fontAlgn="ctr"/>
                      <a:r>
                        <a:rPr lang="fr-FR" sz="800" b="1" i="0" u="none" strike="noStrike" dirty="0">
                          <a:solidFill>
                            <a:srgbClr val="000000"/>
                          </a:solidFill>
                          <a:effectLst/>
                          <a:latin typeface="Calibri" panose="020F0502020204030204" pitchFamily="34" charset="0"/>
                        </a:rPr>
                        <a:t>oui</a:t>
                      </a:r>
                    </a:p>
                  </a:txBody>
                  <a:tcPr marL="6646" marR="6646" marT="66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A5AA"/>
                    </a:solidFill>
                  </a:tcPr>
                </a:tc>
                <a:extLst>
                  <a:ext uri="{0D108BD9-81ED-4DB2-BD59-A6C34878D82A}">
                    <a16:rowId xmlns:a16="http://schemas.microsoft.com/office/drawing/2014/main" val="465387690"/>
                  </a:ext>
                </a:extLst>
              </a:tr>
            </a:tbl>
          </a:graphicData>
        </a:graphic>
      </p:graphicFrame>
      <p:graphicFrame>
        <p:nvGraphicFramePr>
          <p:cNvPr id="4" name="Tableau 3">
            <a:extLst>
              <a:ext uri="{FF2B5EF4-FFF2-40B4-BE49-F238E27FC236}">
                <a16:creationId xmlns:a16="http://schemas.microsoft.com/office/drawing/2014/main" id="{162CEDAE-1A81-AD4D-B3C3-3170A5C43D8C}"/>
              </a:ext>
            </a:extLst>
          </p:cNvPr>
          <p:cNvGraphicFramePr>
            <a:graphicFrameLocks noGrp="1"/>
          </p:cNvGraphicFramePr>
          <p:nvPr/>
        </p:nvGraphicFramePr>
        <p:xfrm>
          <a:off x="657402" y="5455907"/>
          <a:ext cx="9771388" cy="1237516"/>
        </p:xfrm>
        <a:graphic>
          <a:graphicData uri="http://schemas.openxmlformats.org/drawingml/2006/table">
            <a:tbl>
              <a:tblPr>
                <a:tableStyleId>{2D5ABB26-0587-4C30-8999-92F81FD0307C}</a:tableStyleId>
              </a:tblPr>
              <a:tblGrid>
                <a:gridCol w="5511100">
                  <a:extLst>
                    <a:ext uri="{9D8B030D-6E8A-4147-A177-3AD203B41FA5}">
                      <a16:colId xmlns:a16="http://schemas.microsoft.com/office/drawing/2014/main" val="1621505255"/>
                    </a:ext>
                  </a:extLst>
                </a:gridCol>
                <a:gridCol w="1420096">
                  <a:extLst>
                    <a:ext uri="{9D8B030D-6E8A-4147-A177-3AD203B41FA5}">
                      <a16:colId xmlns:a16="http://schemas.microsoft.com/office/drawing/2014/main" val="2353877891"/>
                    </a:ext>
                  </a:extLst>
                </a:gridCol>
                <a:gridCol w="1420096">
                  <a:extLst>
                    <a:ext uri="{9D8B030D-6E8A-4147-A177-3AD203B41FA5}">
                      <a16:colId xmlns:a16="http://schemas.microsoft.com/office/drawing/2014/main" val="3523025954"/>
                    </a:ext>
                  </a:extLst>
                </a:gridCol>
                <a:gridCol w="1420096">
                  <a:extLst>
                    <a:ext uri="{9D8B030D-6E8A-4147-A177-3AD203B41FA5}">
                      <a16:colId xmlns:a16="http://schemas.microsoft.com/office/drawing/2014/main" val="2107801149"/>
                    </a:ext>
                  </a:extLst>
                </a:gridCol>
              </a:tblGrid>
              <a:tr h="309379">
                <a:tc gridSpan="3">
                  <a:txBody>
                    <a:bodyPr/>
                    <a:lstStyle/>
                    <a:p>
                      <a:pPr algn="l" fontAlgn="b"/>
                      <a:r>
                        <a:rPr lang="fr-FR" sz="1000" u="none" strike="noStrike">
                          <a:effectLst/>
                        </a:rPr>
                        <a:t>* Nombre cumulé de nouveaux cas pour 100 000 habitants  (dans la ville, l'arrondissement ..)  durant les 7 derniers jours. </a:t>
                      </a:r>
                      <a:endParaRPr lang="fr-FR" sz="1000" b="0" i="0" u="none" strike="noStrike">
                        <a:solidFill>
                          <a:srgbClr val="000000"/>
                        </a:solidFill>
                        <a:effectLst/>
                        <a:latin typeface="Calibri" panose="020F0502020204030204" pitchFamily="34" charset="0"/>
                      </a:endParaRPr>
                    </a:p>
                  </a:txBody>
                  <a:tcPr marL="8287" marR="8287" marT="8287" marB="0" anchor="b">
                    <a:noFill/>
                  </a:tcPr>
                </a:tc>
                <a:tc hMerge="1">
                  <a:txBody>
                    <a:bodyPr/>
                    <a:lstStyle/>
                    <a:p>
                      <a:endParaRPr lang="fr-FR"/>
                    </a:p>
                  </a:txBody>
                  <a:tcPr/>
                </a:tc>
                <a:tc hMerge="1">
                  <a:txBody>
                    <a:bodyPr/>
                    <a:lstStyle/>
                    <a:p>
                      <a:endParaRPr lang="fr-FR"/>
                    </a:p>
                  </a:txBody>
                  <a:tcPr/>
                </a:tc>
                <a:tc>
                  <a:txBody>
                    <a:bodyPr/>
                    <a:lstStyle/>
                    <a:p>
                      <a:pPr algn="l" fontAlgn="b"/>
                      <a:endParaRPr lang="fr-FR" sz="1000" b="0" i="0" u="none" strike="noStrike">
                        <a:solidFill>
                          <a:srgbClr val="000000"/>
                        </a:solidFill>
                        <a:effectLst/>
                        <a:latin typeface="Calibri" panose="020F0502020204030204" pitchFamily="34" charset="0"/>
                      </a:endParaRPr>
                    </a:p>
                  </a:txBody>
                  <a:tcPr marL="8287" marR="8287" marT="8287" marB="0" anchor="b">
                    <a:noFill/>
                  </a:tcPr>
                </a:tc>
                <a:extLst>
                  <a:ext uri="{0D108BD9-81ED-4DB2-BD59-A6C34878D82A}">
                    <a16:rowId xmlns:a16="http://schemas.microsoft.com/office/drawing/2014/main" val="3259894076"/>
                  </a:ext>
                </a:extLst>
              </a:tr>
              <a:tr h="309379">
                <a:tc gridSpan="4">
                  <a:txBody>
                    <a:bodyPr/>
                    <a:lstStyle/>
                    <a:p>
                      <a:pPr algn="l" fontAlgn="b"/>
                      <a:r>
                        <a:rPr lang="fr-FR" sz="1000" u="none" strike="noStrike">
                          <a:effectLst/>
                        </a:rPr>
                        <a:t>En cas de survenue de malades au sein d'un établissement, les obligations de tests et les mesures à prendre seront discutées avec les instances sanitaires</a:t>
                      </a:r>
                      <a:endParaRPr lang="fr-FR" sz="1000" b="0" i="0" u="none" strike="noStrike">
                        <a:solidFill>
                          <a:srgbClr val="000000"/>
                        </a:solidFill>
                        <a:effectLst/>
                        <a:latin typeface="Calibri" panose="020F0502020204030204" pitchFamily="34" charset="0"/>
                      </a:endParaRPr>
                    </a:p>
                  </a:txBody>
                  <a:tcPr marL="8287" marR="8287" marT="8287" marB="0" anchor="b">
                    <a:no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581228544"/>
                  </a:ext>
                </a:extLst>
              </a:tr>
              <a:tr h="309379">
                <a:tc>
                  <a:txBody>
                    <a:bodyPr/>
                    <a:lstStyle/>
                    <a:p>
                      <a:pPr algn="l" fontAlgn="b"/>
                      <a:r>
                        <a:rPr lang="fr-FR" sz="1000" u="none" strike="noStrike" dirty="0">
                          <a:effectLst/>
                        </a:rPr>
                        <a:t>** sauf pour les </a:t>
                      </a:r>
                      <a:r>
                        <a:rPr lang="fr-FR" sz="1000" u="none" strike="noStrike" dirty="0" err="1">
                          <a:effectLst/>
                        </a:rPr>
                        <a:t>éléves</a:t>
                      </a:r>
                      <a:r>
                        <a:rPr lang="fr-FR" sz="1000" u="none" strike="noStrike" dirty="0">
                          <a:effectLst/>
                        </a:rPr>
                        <a:t> des lycées si capables de respecter les mesures barrières strictes</a:t>
                      </a:r>
                      <a:endParaRPr lang="fr-FR" sz="1000" b="0" i="0" u="none" strike="noStrike" dirty="0">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a:solidFill>
                          <a:srgbClr val="000000"/>
                        </a:solidFill>
                        <a:effectLst/>
                        <a:latin typeface="Calibri" panose="020F0502020204030204" pitchFamily="34" charset="0"/>
                      </a:endParaRPr>
                    </a:p>
                  </a:txBody>
                  <a:tcPr marL="8287" marR="8287" marT="8287" marB="0" anchor="b">
                    <a:noFill/>
                  </a:tcPr>
                </a:tc>
                <a:extLst>
                  <a:ext uri="{0D108BD9-81ED-4DB2-BD59-A6C34878D82A}">
                    <a16:rowId xmlns:a16="http://schemas.microsoft.com/office/drawing/2014/main" val="1656818684"/>
                  </a:ext>
                </a:extLst>
              </a:tr>
              <a:tr h="309379">
                <a:tc>
                  <a:txBody>
                    <a:bodyPr/>
                    <a:lstStyle/>
                    <a:p>
                      <a:pPr algn="l" fontAlgn="b"/>
                      <a:r>
                        <a:rPr lang="fr-FR" sz="1000" u="none" strike="noStrike" dirty="0">
                          <a:effectLst/>
                        </a:rPr>
                        <a:t>*** possible si les </a:t>
                      </a:r>
                      <a:r>
                        <a:rPr lang="fr-FR" sz="1000" u="none" strike="noStrike" dirty="0" err="1">
                          <a:effectLst/>
                        </a:rPr>
                        <a:t>régles</a:t>
                      </a:r>
                      <a:r>
                        <a:rPr lang="fr-FR" sz="1000" u="none" strike="noStrike" dirty="0">
                          <a:effectLst/>
                        </a:rPr>
                        <a:t> de distanciation peuvent être respectées</a:t>
                      </a:r>
                      <a:endParaRPr lang="fr-FR" sz="1000" b="0" i="0" u="none" strike="noStrike" dirty="0">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dirty="0">
                        <a:solidFill>
                          <a:srgbClr val="000000"/>
                        </a:solidFill>
                        <a:effectLst/>
                        <a:latin typeface="Calibri" panose="020F0502020204030204" pitchFamily="34" charset="0"/>
                      </a:endParaRPr>
                    </a:p>
                  </a:txBody>
                  <a:tcPr marL="8287" marR="8287" marT="8287" marB="0" anchor="b">
                    <a:noFill/>
                  </a:tcPr>
                </a:tc>
                <a:tc>
                  <a:txBody>
                    <a:bodyPr/>
                    <a:lstStyle/>
                    <a:p>
                      <a:pPr algn="l" fontAlgn="b"/>
                      <a:endParaRPr lang="fr-FR" sz="1000" b="0" i="0" u="none" strike="noStrike" dirty="0">
                        <a:solidFill>
                          <a:srgbClr val="000000"/>
                        </a:solidFill>
                        <a:effectLst/>
                        <a:latin typeface="Calibri" panose="020F0502020204030204" pitchFamily="34" charset="0"/>
                      </a:endParaRPr>
                    </a:p>
                  </a:txBody>
                  <a:tcPr marL="8287" marR="8287" marT="8287" marB="0" anchor="b">
                    <a:noFill/>
                  </a:tcPr>
                </a:tc>
                <a:extLst>
                  <a:ext uri="{0D108BD9-81ED-4DB2-BD59-A6C34878D82A}">
                    <a16:rowId xmlns:a16="http://schemas.microsoft.com/office/drawing/2014/main" val="2043981559"/>
                  </a:ext>
                </a:extLst>
              </a:tr>
            </a:tbl>
          </a:graphicData>
        </a:graphic>
      </p:graphicFrame>
      <p:graphicFrame>
        <p:nvGraphicFramePr>
          <p:cNvPr id="13" name="Tableau 12">
            <a:extLst>
              <a:ext uri="{FF2B5EF4-FFF2-40B4-BE49-F238E27FC236}">
                <a16:creationId xmlns:a16="http://schemas.microsoft.com/office/drawing/2014/main" id="{17C32F30-2346-5641-9B7E-6155EF4F6D69}"/>
              </a:ext>
            </a:extLst>
          </p:cNvPr>
          <p:cNvGraphicFramePr>
            <a:graphicFrameLocks noGrp="1"/>
          </p:cNvGraphicFramePr>
          <p:nvPr/>
        </p:nvGraphicFramePr>
        <p:xfrm>
          <a:off x="8788696" y="1726558"/>
          <a:ext cx="3332066" cy="3099036"/>
        </p:xfrm>
        <a:graphic>
          <a:graphicData uri="http://schemas.openxmlformats.org/drawingml/2006/table">
            <a:tbl>
              <a:tblPr/>
              <a:tblGrid>
                <a:gridCol w="2063639">
                  <a:extLst>
                    <a:ext uri="{9D8B030D-6E8A-4147-A177-3AD203B41FA5}">
                      <a16:colId xmlns:a16="http://schemas.microsoft.com/office/drawing/2014/main" val="2055961890"/>
                    </a:ext>
                  </a:extLst>
                </a:gridCol>
                <a:gridCol w="422809">
                  <a:extLst>
                    <a:ext uri="{9D8B030D-6E8A-4147-A177-3AD203B41FA5}">
                      <a16:colId xmlns:a16="http://schemas.microsoft.com/office/drawing/2014/main" val="877135971"/>
                    </a:ext>
                  </a:extLst>
                </a:gridCol>
                <a:gridCol w="422809">
                  <a:extLst>
                    <a:ext uri="{9D8B030D-6E8A-4147-A177-3AD203B41FA5}">
                      <a16:colId xmlns:a16="http://schemas.microsoft.com/office/drawing/2014/main" val="225570013"/>
                    </a:ext>
                  </a:extLst>
                </a:gridCol>
                <a:gridCol w="422809">
                  <a:extLst>
                    <a:ext uri="{9D8B030D-6E8A-4147-A177-3AD203B41FA5}">
                      <a16:colId xmlns:a16="http://schemas.microsoft.com/office/drawing/2014/main" val="3470665443"/>
                    </a:ext>
                  </a:extLst>
                </a:gridCol>
              </a:tblGrid>
              <a:tr h="116565">
                <a:tc gridSpan="2">
                  <a:txBody>
                    <a:bodyPr/>
                    <a:lstStyle/>
                    <a:p>
                      <a:pPr marL="228600" lvl="0" indent="-228600" algn="l" fontAlgn="b">
                        <a:spcAft>
                          <a:spcPts val="300"/>
                        </a:spcAft>
                        <a:buAutoNum type="arabicParenBoth"/>
                      </a:pPr>
                      <a:r>
                        <a:rPr lang="fr-FR" sz="900" b="0" i="0" u="none" strike="noStrike" dirty="0">
                          <a:solidFill>
                            <a:srgbClr val="000000"/>
                          </a:solidFill>
                          <a:effectLst/>
                          <a:latin typeface="Calibri" panose="020F0502020204030204" pitchFamily="34" charset="0"/>
                        </a:rPr>
                        <a:t>Par exemple masques à plis en coton (doivent couvrir nez et bouche). Assis à  leur place, les élèves peuvent retirer le masque</a:t>
                      </a:r>
                    </a:p>
                    <a:p>
                      <a:pPr marL="0" indent="0" algn="l" fontAlgn="b">
                        <a:spcAft>
                          <a:spcPts val="300"/>
                        </a:spcAft>
                        <a:buNone/>
                      </a:pPr>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hMerge="1">
                  <a:txBody>
                    <a:bodyPr/>
                    <a:lstStyle/>
                    <a:p>
                      <a:endParaRPr lang="fr-FR"/>
                    </a:p>
                  </a:txBody>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extLst>
                  <a:ext uri="{0D108BD9-81ED-4DB2-BD59-A6C34878D82A}">
                    <a16:rowId xmlns:a16="http://schemas.microsoft.com/office/drawing/2014/main" val="190026745"/>
                  </a:ext>
                </a:extLst>
              </a:tr>
              <a:tr h="116565">
                <a:tc gridSpan="2">
                  <a:txBody>
                    <a:bodyPr/>
                    <a:lstStyle/>
                    <a:p>
                      <a:pPr lvl="0" algn="l" fontAlgn="b"/>
                      <a:r>
                        <a:rPr lang="fr-FR" sz="900" b="0" i="0" u="none" strike="noStrike" dirty="0">
                          <a:solidFill>
                            <a:srgbClr val="000000"/>
                          </a:solidFill>
                          <a:effectLst/>
                          <a:latin typeface="Calibri" panose="020F0502020204030204" pitchFamily="34" charset="0"/>
                        </a:rPr>
                        <a:t>(2)   L'équipement des écoles en points d’eau                  pour lavages des mains est indépendante des recommandations liées au Sars-cov-2</a:t>
                      </a:r>
                    </a:p>
                    <a:p>
                      <a:pPr algn="l" fontAlgn="b"/>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hMerge="1">
                  <a:txBody>
                    <a:bodyPr/>
                    <a:lstStyle/>
                    <a:p>
                      <a:endParaRPr lang="fr-FR"/>
                    </a:p>
                  </a:txBody>
                  <a:tcPr/>
                </a:tc>
                <a:tc>
                  <a:txBody>
                    <a:bodyPr/>
                    <a:lstStyle/>
                    <a:p>
                      <a:pPr algn="l" fontAlgn="b"/>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extLst>
                  <a:ext uri="{0D108BD9-81ED-4DB2-BD59-A6C34878D82A}">
                    <a16:rowId xmlns:a16="http://schemas.microsoft.com/office/drawing/2014/main" val="1853138685"/>
                  </a:ext>
                </a:extLst>
              </a:tr>
              <a:tr h="116565">
                <a:tc>
                  <a:txBody>
                    <a:bodyPr/>
                    <a:lstStyle/>
                    <a:p>
                      <a:pPr algn="l" fontAlgn="b"/>
                      <a:r>
                        <a:rPr lang="fr-FR" sz="900" b="0" i="0" u="none" strike="noStrike">
                          <a:solidFill>
                            <a:srgbClr val="000000"/>
                          </a:solidFill>
                          <a:effectLst/>
                          <a:latin typeface="Calibri" panose="020F0502020204030204" pitchFamily="34" charset="0"/>
                        </a:rPr>
                        <a:t>(3) Les enseignants et le personnel des écoles doivent avoir accès à des SHA pour désinfection des mains.</a:t>
                      </a: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extLst>
                  <a:ext uri="{0D108BD9-81ED-4DB2-BD59-A6C34878D82A}">
                    <a16:rowId xmlns:a16="http://schemas.microsoft.com/office/drawing/2014/main" val="4268051483"/>
                  </a:ext>
                </a:extLst>
              </a:tr>
              <a:tr h="116565">
                <a:tc gridSpan="2">
                  <a:txBody>
                    <a:bodyPr/>
                    <a:lstStyle/>
                    <a:p>
                      <a:pPr algn="l" fontAlgn="b"/>
                      <a:r>
                        <a:rPr lang="fr-FR" sz="900" b="0" i="0" u="none" strike="noStrike" dirty="0">
                          <a:solidFill>
                            <a:srgbClr val="000000"/>
                          </a:solidFill>
                          <a:effectLst/>
                          <a:latin typeface="Calibri" panose="020F0502020204030204" pitchFamily="34" charset="0"/>
                        </a:rPr>
                        <a:t> Pour les enfants de plus de 10 ans, une désinfection soigneuse des mains peut être une alternative au lavage des mains</a:t>
                      </a:r>
                    </a:p>
                    <a:p>
                      <a:pPr algn="l" fontAlgn="b"/>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hMerge="1">
                  <a:txBody>
                    <a:bodyPr/>
                    <a:lstStyle/>
                    <a:p>
                      <a:endParaRPr lang="fr-FR"/>
                    </a:p>
                  </a:txBody>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extLst>
                  <a:ext uri="{0D108BD9-81ED-4DB2-BD59-A6C34878D82A}">
                    <a16:rowId xmlns:a16="http://schemas.microsoft.com/office/drawing/2014/main" val="3020489379"/>
                  </a:ext>
                </a:extLst>
              </a:tr>
              <a:tr h="116565">
                <a:tc gridSpan="4">
                  <a:txBody>
                    <a:bodyPr/>
                    <a:lstStyle/>
                    <a:p>
                      <a:pPr algn="l" fontAlgn="b"/>
                      <a:r>
                        <a:rPr lang="fr-FR" sz="900" b="0" i="0" u="none" strike="noStrike" dirty="0">
                          <a:solidFill>
                            <a:srgbClr val="000000"/>
                          </a:solidFill>
                          <a:effectLst/>
                          <a:latin typeface="Calibri" panose="020F0502020204030204" pitchFamily="34" charset="0"/>
                        </a:rPr>
                        <a:t>(4) Pour les pièces sans ouverture vers l'extérieur, s'assurer que des mesures de ventilation efficaces peuvent être mises en place, dans le cas contraire, ne pas utiliser ces locaux</a:t>
                      </a:r>
                    </a:p>
                    <a:p>
                      <a:pPr algn="l" fontAlgn="b"/>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634461254"/>
                  </a:ext>
                </a:extLst>
              </a:tr>
              <a:tr h="116565">
                <a:tc gridSpan="2">
                  <a:txBody>
                    <a:bodyPr/>
                    <a:lstStyle/>
                    <a:p>
                      <a:pPr algn="l" fontAlgn="b"/>
                      <a:r>
                        <a:rPr lang="fr-FR" sz="900" b="0" i="0" u="none" strike="noStrike" dirty="0">
                          <a:solidFill>
                            <a:srgbClr val="000000"/>
                          </a:solidFill>
                          <a:effectLst/>
                          <a:latin typeface="Calibri" panose="020F0502020204030204" pitchFamily="34" charset="0"/>
                        </a:rPr>
                        <a:t>(5) Une désinfection ciblée  en cas de souillure (sang,              vomissements, …) est prévue dans les mesures d'hygiène habituelles</a:t>
                      </a:r>
                    </a:p>
                  </a:txBody>
                  <a:tcPr marL="7236" marR="7236" marT="7236" marB="0" anchor="b">
                    <a:lnL>
                      <a:noFill/>
                    </a:lnL>
                    <a:lnR>
                      <a:noFill/>
                    </a:lnR>
                    <a:lnT>
                      <a:noFill/>
                    </a:lnT>
                    <a:lnB>
                      <a:noFill/>
                    </a:lnB>
                  </a:tcPr>
                </a:tc>
                <a:tc hMerge="1">
                  <a:txBody>
                    <a:bodyPr/>
                    <a:lstStyle/>
                    <a:p>
                      <a:endParaRPr lang="fr-FR"/>
                    </a:p>
                  </a:txBody>
                  <a:tcPr/>
                </a:tc>
                <a:tc>
                  <a:txBody>
                    <a:bodyPr/>
                    <a:lstStyle/>
                    <a:p>
                      <a:pPr algn="l" fontAlgn="b"/>
                      <a:endParaRPr lang="fr-FR" sz="900" b="0" i="0" u="none" strike="noStrike">
                        <a:solidFill>
                          <a:srgbClr val="000000"/>
                        </a:solidFill>
                        <a:effectLst/>
                        <a:latin typeface="Calibri" panose="020F0502020204030204" pitchFamily="34" charset="0"/>
                      </a:endParaRPr>
                    </a:p>
                  </a:txBody>
                  <a:tcPr marL="7236" marR="7236" marT="7236" marB="0" anchor="b">
                    <a:lnL>
                      <a:noFill/>
                    </a:lnL>
                    <a:lnR>
                      <a:noFill/>
                    </a:lnR>
                    <a:lnT>
                      <a:noFill/>
                    </a:lnT>
                    <a:lnB>
                      <a:noFill/>
                    </a:lnB>
                  </a:tcPr>
                </a:tc>
                <a:tc>
                  <a:txBody>
                    <a:bodyPr/>
                    <a:lstStyle/>
                    <a:p>
                      <a:pPr algn="l" fontAlgn="b"/>
                      <a:endParaRPr lang="fr-FR" sz="900" b="0" i="0" u="none" strike="noStrike" dirty="0">
                        <a:solidFill>
                          <a:srgbClr val="000000"/>
                        </a:solidFill>
                        <a:effectLst/>
                        <a:latin typeface="Calibri" panose="020F0502020204030204" pitchFamily="34" charset="0"/>
                      </a:endParaRPr>
                    </a:p>
                  </a:txBody>
                  <a:tcPr marL="7236" marR="7236" marT="7236" marB="0" anchor="b">
                    <a:lnL>
                      <a:noFill/>
                    </a:lnL>
                    <a:lnR>
                      <a:noFill/>
                    </a:lnR>
                    <a:lnT>
                      <a:noFill/>
                    </a:lnT>
                    <a:lnB>
                      <a:noFill/>
                    </a:lnB>
                  </a:tcPr>
                </a:tc>
                <a:extLst>
                  <a:ext uri="{0D108BD9-81ED-4DB2-BD59-A6C34878D82A}">
                    <a16:rowId xmlns:a16="http://schemas.microsoft.com/office/drawing/2014/main" val="670784171"/>
                  </a:ext>
                </a:extLst>
              </a:tr>
            </a:tbl>
          </a:graphicData>
        </a:graphic>
      </p:graphicFrame>
      <p:pic>
        <p:nvPicPr>
          <p:cNvPr id="14" name="Image 13" descr="Une image contenant dessin, signe, parapluie&#10;&#10;Description générée automatiquement">
            <a:extLst>
              <a:ext uri="{FF2B5EF4-FFF2-40B4-BE49-F238E27FC236}">
                <a16:creationId xmlns:a16="http://schemas.microsoft.com/office/drawing/2014/main" id="{CBF63827-FC03-EB49-9BAE-F5F65211A1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0780"/>
            <a:ext cx="1063331" cy="582462"/>
          </a:xfrm>
          <a:prstGeom prst="rect">
            <a:avLst/>
          </a:prstGeom>
        </p:spPr>
      </p:pic>
      <p:sp>
        <p:nvSpPr>
          <p:cNvPr id="15" name="ZoneTexte 14">
            <a:extLst>
              <a:ext uri="{FF2B5EF4-FFF2-40B4-BE49-F238E27FC236}">
                <a16:creationId xmlns:a16="http://schemas.microsoft.com/office/drawing/2014/main" id="{5D428FF7-86E6-3244-A71E-C55F7197D6BD}"/>
              </a:ext>
            </a:extLst>
          </p:cNvPr>
          <p:cNvSpPr txBox="1"/>
          <p:nvPr/>
        </p:nvSpPr>
        <p:spPr>
          <a:xfrm>
            <a:off x="-17242" y="6545385"/>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31 Août 2020</a:t>
            </a:r>
          </a:p>
        </p:txBody>
      </p:sp>
    </p:spTree>
    <p:extLst>
      <p:ext uri="{BB962C8B-B14F-4D97-AF65-F5344CB8AC3E}">
        <p14:creationId xmlns:p14="http://schemas.microsoft.com/office/powerpoint/2010/main" val="589619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7EB213-0D47-0348-91F1-940BEBA244E9}"/>
              </a:ext>
            </a:extLst>
          </p:cNvPr>
          <p:cNvSpPr>
            <a:spLocks noGrp="1"/>
          </p:cNvSpPr>
          <p:nvPr>
            <p:ph type="ctrTitle"/>
          </p:nvPr>
        </p:nvSpPr>
        <p:spPr>
          <a:xfrm>
            <a:off x="1993204" y="3087440"/>
            <a:ext cx="7766936" cy="1646302"/>
          </a:xfrm>
        </p:spPr>
        <p:txBody>
          <a:bodyPr/>
          <a:lstStyle/>
          <a:p>
            <a:r>
              <a:rPr lang="fr-FR" sz="4400" dirty="0"/>
              <a:t>Hypothèses soulevées pour expliquer la relative protection des enfants </a:t>
            </a:r>
          </a:p>
        </p:txBody>
      </p:sp>
    </p:spTree>
    <p:extLst>
      <p:ext uri="{BB962C8B-B14F-4D97-AF65-F5344CB8AC3E}">
        <p14:creationId xmlns:p14="http://schemas.microsoft.com/office/powerpoint/2010/main" val="3404870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734483" y="632708"/>
            <a:ext cx="11224683" cy="872359"/>
          </a:xfrm>
        </p:spPr>
        <p:txBody>
          <a:bodyPr>
            <a:normAutofit fontScale="90000"/>
          </a:bodyPr>
          <a:lstStyle/>
          <a:p>
            <a:r>
              <a:rPr lang="fr-FR" dirty="0"/>
              <a:t>COVID-19 et enfant : Pourquoi les enfants sont-ils moins touchés ? Hypothèses</a:t>
            </a:r>
          </a:p>
        </p:txBody>
      </p:sp>
      <p:sp>
        <p:nvSpPr>
          <p:cNvPr id="26" name="Espace réservé du contenu 3">
            <a:extLst>
              <a:ext uri="{FF2B5EF4-FFF2-40B4-BE49-F238E27FC236}">
                <a16:creationId xmlns:a16="http://schemas.microsoft.com/office/drawing/2014/main" id="{BFFA01F4-BD45-7C44-AD99-0F7DD528BB90}"/>
              </a:ext>
            </a:extLst>
          </p:cNvPr>
          <p:cNvSpPr>
            <a:spLocks noGrp="1"/>
          </p:cNvSpPr>
          <p:nvPr>
            <p:ph idx="1"/>
          </p:nvPr>
        </p:nvSpPr>
        <p:spPr>
          <a:xfrm>
            <a:off x="571316" y="2189579"/>
            <a:ext cx="11620684" cy="4720223"/>
          </a:xfrm>
        </p:spPr>
        <p:txBody>
          <a:bodyPr>
            <a:noAutofit/>
          </a:bodyPr>
          <a:lstStyle/>
          <a:p>
            <a:r>
              <a:rPr lang="fr-FR" sz="2000" b="1" dirty="0"/>
              <a:t>Expression des récepteurs cellulaires du Sars-CoV-2 sur les cellules (ACE2) moindre sur les muqueuses respiratoires de l’enfant +++</a:t>
            </a:r>
          </a:p>
          <a:p>
            <a:pPr>
              <a:spcAft>
                <a:spcPts val="600"/>
              </a:spcAft>
            </a:pPr>
            <a:r>
              <a:rPr lang="fr-FR" sz="2000" b="1" dirty="0"/>
              <a:t>Immunité « spécifique » croisée avec les autres coronavirus ?</a:t>
            </a:r>
          </a:p>
          <a:p>
            <a:r>
              <a:rPr lang="fr-FR" sz="2000" b="1" dirty="0"/>
              <a:t>« </a:t>
            </a:r>
            <a:r>
              <a:rPr lang="fr-FR" sz="2000" b="1" dirty="0" err="1"/>
              <a:t>Trained</a:t>
            </a:r>
            <a:r>
              <a:rPr lang="fr-FR" sz="2000" b="1" dirty="0"/>
              <a:t> </a:t>
            </a:r>
            <a:r>
              <a:rPr lang="fr-FR" sz="2000" b="1" dirty="0" err="1"/>
              <a:t>immunity</a:t>
            </a:r>
            <a:r>
              <a:rPr lang="fr-FR" sz="2000" b="1" dirty="0"/>
              <a:t> » de l’immunité innée  ≠ </a:t>
            </a:r>
          </a:p>
          <a:p>
            <a:pPr lvl="1"/>
            <a:r>
              <a:rPr lang="fr-FR" sz="1800" dirty="0"/>
              <a:t>Vaccins vivants (BCG, ROR)</a:t>
            </a:r>
          </a:p>
          <a:p>
            <a:pPr lvl="1">
              <a:spcAft>
                <a:spcPts val="600"/>
              </a:spcAft>
            </a:pPr>
            <a:r>
              <a:rPr lang="fr-FR" sz="1800" dirty="0"/>
              <a:t>Nombreuses infections, colonisations bactériennes et virales</a:t>
            </a:r>
          </a:p>
          <a:p>
            <a:r>
              <a:rPr lang="fr-FR" sz="2000" b="1" dirty="0"/>
              <a:t>Réponses immunitaires « spécifiques »  ≠</a:t>
            </a:r>
          </a:p>
          <a:p>
            <a:endParaRPr lang="fr-FR" dirty="0"/>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2259275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734483" y="632708"/>
            <a:ext cx="11224683" cy="872359"/>
          </a:xfrm>
        </p:spPr>
        <p:txBody>
          <a:bodyPr>
            <a:normAutofit fontScale="90000"/>
          </a:bodyPr>
          <a:lstStyle/>
          <a:p>
            <a:r>
              <a:rPr lang="fr-FR" dirty="0"/>
              <a:t>COVID-19 et enfant : Pourquoi les enfants sont-ils moins touchés ? Les récepteurs</a:t>
            </a:r>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4" name="Rectangle 3">
            <a:extLst>
              <a:ext uri="{FF2B5EF4-FFF2-40B4-BE49-F238E27FC236}">
                <a16:creationId xmlns:a16="http://schemas.microsoft.com/office/drawing/2014/main" id="{7AF21A27-2546-8448-B6C2-B7086A162610}"/>
              </a:ext>
            </a:extLst>
          </p:cNvPr>
          <p:cNvSpPr/>
          <p:nvPr/>
        </p:nvSpPr>
        <p:spPr>
          <a:xfrm>
            <a:off x="421298" y="2449465"/>
            <a:ext cx="7705709" cy="3370153"/>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sz="1700" b="1" dirty="0">
                <a:solidFill>
                  <a:prstClr val="black">
                    <a:lumMod val="75000"/>
                    <a:lumOff val="25000"/>
                  </a:prstClr>
                </a:solidFill>
              </a:rPr>
              <a:t>Les cellules du rhino et de l’oropharynx (notamment les cellules ciliées) </a:t>
            </a:r>
            <a:r>
              <a:rPr lang="fr-FR" sz="1700" dirty="0">
                <a:solidFill>
                  <a:prstClr val="black">
                    <a:lumMod val="75000"/>
                    <a:lumOff val="25000"/>
                  </a:prstClr>
                </a:solidFill>
              </a:rPr>
              <a:t>jouent un rôle essentiel dans l’infection initiale par le coronavirus SARS-CoV-2</a:t>
            </a:r>
            <a:r>
              <a:rPr lang="fr-FR" sz="1700" b="1" dirty="0">
                <a:solidFill>
                  <a:prstClr val="black">
                    <a:lumMod val="75000"/>
                    <a:lumOff val="25000"/>
                  </a:prstClr>
                </a:solidFill>
              </a:rPr>
              <a:t> : c’est le site de réplication primaire de ces virus</a:t>
            </a:r>
            <a:r>
              <a:rPr lang="fr-FR" sz="1700" dirty="0">
                <a:solidFill>
                  <a:prstClr val="black">
                    <a:lumMod val="75000"/>
                    <a:lumOff val="25000"/>
                  </a:prstClr>
                </a:solidFill>
              </a:rPr>
              <a:t>, l’endroit où ils se multiplient le plus activement.</a:t>
            </a:r>
          </a:p>
          <a:p>
            <a:pPr marL="342900" lvl="0" indent="-342900">
              <a:spcBef>
                <a:spcPts val="1000"/>
              </a:spcBef>
              <a:buClr>
                <a:srgbClr val="90C226"/>
              </a:buClr>
              <a:buSzPct val="80000"/>
              <a:buFont typeface="Wingdings 3" charset="2"/>
              <a:buChar char=""/>
            </a:pPr>
            <a:r>
              <a:rPr lang="fr-FR" sz="1700" b="1" dirty="0">
                <a:solidFill>
                  <a:srgbClr val="16212C"/>
                </a:solidFill>
                <a:ea typeface="Times New Roman" panose="02020603050405020304" pitchFamily="18" charset="0"/>
                <a:cs typeface="Times New Roman" panose="02020603050405020304" pitchFamily="18" charset="0"/>
              </a:rPr>
              <a:t>SARS-CoV-2 utilise l’enzyme ACE2</a:t>
            </a:r>
            <a:r>
              <a:rPr lang="fr-FR" sz="1700" dirty="0">
                <a:solidFill>
                  <a:srgbClr val="16212C"/>
                </a:solidFill>
                <a:ea typeface="Times New Roman" panose="02020603050405020304" pitchFamily="18" charset="0"/>
                <a:cs typeface="Times New Roman" panose="02020603050405020304" pitchFamily="18" charset="0"/>
              </a:rPr>
              <a:t> comme porte d’entrée dans les cellules qui se comportent comme des </a:t>
            </a:r>
            <a:r>
              <a:rPr lang="fr-FR" sz="1700" b="1" dirty="0">
                <a:solidFill>
                  <a:srgbClr val="16212C"/>
                </a:solidFill>
                <a:ea typeface="Times New Roman" panose="02020603050405020304" pitchFamily="18" charset="0"/>
                <a:cs typeface="Times New Roman" panose="02020603050405020304" pitchFamily="18" charset="0"/>
              </a:rPr>
              <a:t>récepteurs </a:t>
            </a:r>
            <a:r>
              <a:rPr lang="fr-FR" sz="1700" dirty="0">
                <a:solidFill>
                  <a:srgbClr val="16212C"/>
                </a:solidFill>
                <a:ea typeface="Times New Roman" panose="02020603050405020304" pitchFamily="18" charset="0"/>
                <a:cs typeface="Times New Roman" panose="02020603050405020304" pitchFamily="18" charset="0"/>
              </a:rPr>
              <a:t>pour ce virus.</a:t>
            </a:r>
            <a:endParaRPr lang="fr-FR" sz="1700" dirty="0">
              <a:ea typeface="DengXian" panose="02010600030101010101" pitchFamily="2" charset="-122"/>
              <a:cs typeface="Times New Roman" panose="02020603050405020304" pitchFamily="18" charset="0"/>
            </a:endParaRPr>
          </a:p>
          <a:p>
            <a:pPr marL="342900" lvl="0" indent="-342900">
              <a:spcBef>
                <a:spcPts val="1000"/>
              </a:spcBef>
              <a:buClr>
                <a:srgbClr val="90C226"/>
              </a:buClr>
              <a:buSzPct val="80000"/>
              <a:buFont typeface="Wingdings 3" charset="2"/>
              <a:buChar char=""/>
            </a:pPr>
            <a:r>
              <a:rPr lang="fr-FR" sz="1700" b="1" dirty="0">
                <a:solidFill>
                  <a:srgbClr val="16212C"/>
                </a:solidFill>
                <a:ea typeface="Times New Roman" panose="02020603050405020304" pitchFamily="18" charset="0"/>
                <a:cs typeface="Times New Roman" panose="02020603050405020304" pitchFamily="18" charset="0"/>
              </a:rPr>
              <a:t>Pour pénétrer dans les cellules, la protéine S (spicule), présente à la surface du virus, se fixe à ACE2</a:t>
            </a:r>
            <a:r>
              <a:rPr lang="fr-FR" sz="1700" dirty="0">
                <a:solidFill>
                  <a:srgbClr val="16212C"/>
                </a:solidFill>
                <a:ea typeface="Times New Roman" panose="02020603050405020304" pitchFamily="18" charset="0"/>
                <a:cs typeface="Times New Roman" panose="02020603050405020304" pitchFamily="18" charset="0"/>
              </a:rPr>
              <a:t>, après quoi le virus a besoin de l’aide d’enzymes intracellulaires.</a:t>
            </a:r>
            <a:endParaRPr lang="fr-FR" sz="1700" dirty="0">
              <a:ea typeface="DengXian" panose="02010600030101010101" pitchFamily="2" charset="-122"/>
              <a:cs typeface="Times New Roman" panose="02020603050405020304" pitchFamily="18" charset="0"/>
            </a:endParaRPr>
          </a:p>
          <a:p>
            <a:pPr marL="342900" lvl="0" indent="-342900">
              <a:spcBef>
                <a:spcPts val="1000"/>
              </a:spcBef>
              <a:buClr>
                <a:srgbClr val="90C226"/>
              </a:buClr>
              <a:buSzPct val="80000"/>
              <a:buFont typeface="Wingdings 3" charset="2"/>
              <a:buChar char=""/>
            </a:pPr>
            <a:r>
              <a:rPr lang="fr-FR" sz="1700" b="1" dirty="0">
                <a:solidFill>
                  <a:srgbClr val="16212C"/>
                </a:solidFill>
                <a:ea typeface="Times New Roman" panose="02020603050405020304" pitchFamily="18" charset="0"/>
                <a:cs typeface="Times New Roman" panose="02020603050405020304" pitchFamily="18" charset="0"/>
              </a:rPr>
              <a:t>L’expression du gène ACE2 est de plus en plus faible depuis les régions pulmonaires hautes vers les régions pulmonaires basses</a:t>
            </a:r>
            <a:r>
              <a:rPr lang="fr-FR" b="1" dirty="0">
                <a:solidFill>
                  <a:srgbClr val="16212C"/>
                </a:solidFill>
                <a:ea typeface="Times New Roman" panose="02020603050405020304" pitchFamily="18" charset="0"/>
                <a:cs typeface="Times New Roman" panose="02020603050405020304" pitchFamily="18" charset="0"/>
              </a:rPr>
              <a:t>.</a:t>
            </a:r>
            <a:endParaRPr lang="fr-FR" b="1" dirty="0">
              <a:ea typeface="DengXian" panose="02010600030101010101" pitchFamily="2" charset="-122"/>
              <a:cs typeface="Times New Roman" panose="02020603050405020304" pitchFamily="18" charset="0"/>
            </a:endParaRPr>
          </a:p>
        </p:txBody>
      </p:sp>
      <p:pic>
        <p:nvPicPr>
          <p:cNvPr id="9" name="Image 8" descr="Une image contenant texte, carte&#10;&#10;Description générée automatiquement">
            <a:extLst>
              <a:ext uri="{FF2B5EF4-FFF2-40B4-BE49-F238E27FC236}">
                <a16:creationId xmlns:a16="http://schemas.microsoft.com/office/drawing/2014/main" id="{544B6703-5A04-E848-8EEC-98C073719CA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91377" y="2498082"/>
            <a:ext cx="3919371" cy="2709068"/>
          </a:xfrm>
          <a:prstGeom prst="rect">
            <a:avLst/>
          </a:prstGeom>
        </p:spPr>
      </p:pic>
      <p:sp>
        <p:nvSpPr>
          <p:cNvPr id="15" name="ZoneTexte 14">
            <a:extLst>
              <a:ext uri="{FF2B5EF4-FFF2-40B4-BE49-F238E27FC236}">
                <a16:creationId xmlns:a16="http://schemas.microsoft.com/office/drawing/2014/main" id="{7DBF865A-E9D6-EE4F-A3ED-B1B6625E2080}"/>
              </a:ext>
            </a:extLst>
          </p:cNvPr>
          <p:cNvSpPr txBox="1"/>
          <p:nvPr/>
        </p:nvSpPr>
        <p:spPr>
          <a:xfrm>
            <a:off x="3428256" y="6348600"/>
            <a:ext cx="3759362" cy="738664"/>
          </a:xfrm>
          <a:prstGeom prst="rect">
            <a:avLst/>
          </a:prstGeom>
          <a:noFill/>
        </p:spPr>
        <p:txBody>
          <a:bodyPr wrap="none" rtlCol="0">
            <a:spAutoFit/>
          </a:bodyPr>
          <a:lstStyle/>
          <a:p>
            <a:r>
              <a:rPr lang="fr-FR" sz="1200" i="1" dirty="0">
                <a:solidFill>
                  <a:schemeClr val="accent1"/>
                </a:solidFill>
              </a:rPr>
              <a:t>Hou YJ. </a:t>
            </a:r>
            <a:r>
              <a:rPr lang="fr-FR" sz="1200" i="1" dirty="0" err="1">
                <a:solidFill>
                  <a:schemeClr val="accent1"/>
                </a:solidFill>
              </a:rPr>
              <a:t>Cell</a:t>
            </a:r>
            <a:r>
              <a:rPr lang="fr-FR" sz="1200" i="1" dirty="0">
                <a:solidFill>
                  <a:schemeClr val="accent1"/>
                </a:solidFill>
              </a:rPr>
              <a:t>. </a:t>
            </a:r>
            <a:r>
              <a:rPr lang="fr-FR" sz="1200" i="1" dirty="0" err="1">
                <a:solidFill>
                  <a:schemeClr val="accent1"/>
                </a:solidFill>
              </a:rPr>
              <a:t>doi</a:t>
            </a:r>
            <a:r>
              <a:rPr lang="fr-FR" sz="1200" i="1" dirty="0">
                <a:solidFill>
                  <a:schemeClr val="accent1"/>
                </a:solidFill>
              </a:rPr>
              <a:t>: 10.1016/j.cell.2020.05.042</a:t>
            </a:r>
          </a:p>
          <a:p>
            <a:r>
              <a:rPr lang="fr-FR" sz="1200" i="1" dirty="0" err="1">
                <a:solidFill>
                  <a:schemeClr val="accent1"/>
                </a:solidFill>
              </a:rPr>
              <a:t>Sungnak</a:t>
            </a:r>
            <a:r>
              <a:rPr lang="fr-FR" sz="1200" i="1" dirty="0">
                <a:solidFill>
                  <a:schemeClr val="accent1"/>
                </a:solidFill>
              </a:rPr>
              <a:t> W Nat Med.doi:10.1038/s41591-020-0868-6</a:t>
            </a:r>
          </a:p>
          <a:p>
            <a:endParaRPr lang="fr-FR" dirty="0"/>
          </a:p>
        </p:txBody>
      </p:sp>
    </p:spTree>
    <p:extLst>
      <p:ext uri="{BB962C8B-B14F-4D97-AF65-F5344CB8AC3E}">
        <p14:creationId xmlns:p14="http://schemas.microsoft.com/office/powerpoint/2010/main" val="3257736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pic>
        <p:nvPicPr>
          <p:cNvPr id="36" name="Image 35" descr="Une image contenant capture d’écran&#10;&#10;Description générée automatiquement">
            <a:extLst>
              <a:ext uri="{FF2B5EF4-FFF2-40B4-BE49-F238E27FC236}">
                <a16:creationId xmlns:a16="http://schemas.microsoft.com/office/drawing/2014/main" id="{F3495D3A-B090-1A43-8895-28942D5187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422" y="3254266"/>
            <a:ext cx="7016685" cy="2844800"/>
          </a:xfrm>
          <a:prstGeom prst="rect">
            <a:avLst/>
          </a:prstGeom>
        </p:spPr>
      </p:pic>
      <p:pic>
        <p:nvPicPr>
          <p:cNvPr id="37" name="Image 36" descr="Une image contenant couteau&#10;&#10;Description générée automatiquement">
            <a:extLst>
              <a:ext uri="{FF2B5EF4-FFF2-40B4-BE49-F238E27FC236}">
                <a16:creationId xmlns:a16="http://schemas.microsoft.com/office/drawing/2014/main" id="{1569340B-4113-6047-81BD-32CABB10B1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6841" y="1403569"/>
            <a:ext cx="8420100" cy="1612900"/>
          </a:xfrm>
          <a:prstGeom prst="rect">
            <a:avLst/>
          </a:prstGeom>
        </p:spPr>
      </p:pic>
      <p:pic>
        <p:nvPicPr>
          <p:cNvPr id="38" name="Image 37" descr="Une image contenant table&#10;&#10;Description générée automatiquement">
            <a:extLst>
              <a:ext uri="{FF2B5EF4-FFF2-40B4-BE49-F238E27FC236}">
                <a16:creationId xmlns:a16="http://schemas.microsoft.com/office/drawing/2014/main" id="{0A1502B3-3E2F-AE45-A587-D93573AFCD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47340" y="5761883"/>
            <a:ext cx="2065143" cy="973034"/>
          </a:xfrm>
          <a:prstGeom prst="rect">
            <a:avLst/>
          </a:prstGeom>
        </p:spPr>
      </p:pic>
      <p:pic>
        <p:nvPicPr>
          <p:cNvPr id="39" name="Image 38" descr="Une image contenant dessin, drapeau, signe&#10;&#10;Description générée automatiquement">
            <a:extLst>
              <a:ext uri="{FF2B5EF4-FFF2-40B4-BE49-F238E27FC236}">
                <a16:creationId xmlns:a16="http://schemas.microsoft.com/office/drawing/2014/main" id="{C3D819EB-9A16-E44A-B43F-EF5D996DE1D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557933" y="714826"/>
            <a:ext cx="1401234" cy="901700"/>
          </a:xfrm>
          <a:prstGeom prst="rect">
            <a:avLst/>
          </a:prstGeom>
        </p:spPr>
      </p:pic>
      <p:sp>
        <p:nvSpPr>
          <p:cNvPr id="40" name="Rectangle : coins arrondis 39">
            <a:extLst>
              <a:ext uri="{FF2B5EF4-FFF2-40B4-BE49-F238E27FC236}">
                <a16:creationId xmlns:a16="http://schemas.microsoft.com/office/drawing/2014/main" id="{4C8B4FB6-CB4B-CD49-8580-1A274942BB96}"/>
              </a:ext>
            </a:extLst>
          </p:cNvPr>
          <p:cNvSpPr/>
          <p:nvPr/>
        </p:nvSpPr>
        <p:spPr>
          <a:xfrm>
            <a:off x="7811163" y="2788525"/>
            <a:ext cx="4156260"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b="1" u="sng" dirty="0"/>
              <a:t>Les plus</a:t>
            </a:r>
          </a:p>
          <a:p>
            <a:pPr marL="285750" indent="-285750">
              <a:buFont typeface="Arial" panose="020B0604020202020204" pitchFamily="34" charset="0"/>
              <a:buChar char="•"/>
            </a:pPr>
            <a:r>
              <a:rPr lang="fr-FR" dirty="0"/>
              <a:t>Nombreux enfants et adultes +++</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b="1" u="sng" dirty="0"/>
              <a:t>Les moins</a:t>
            </a:r>
          </a:p>
          <a:p>
            <a:pPr marL="285750" indent="-285750">
              <a:buFont typeface="Arial" panose="020B0604020202020204" pitchFamily="34" charset="0"/>
              <a:buChar char="•"/>
            </a:pPr>
            <a:r>
              <a:rPr lang="fr-FR" dirty="0"/>
              <a:t>Charge virale non décrite</a:t>
            </a:r>
          </a:p>
          <a:p>
            <a:pPr marL="285750" indent="-285750">
              <a:buFont typeface="Arial" panose="020B0604020202020204" pitchFamily="34" charset="0"/>
              <a:buChar char="•"/>
            </a:pPr>
            <a:r>
              <a:rPr lang="fr-FR" dirty="0"/>
              <a:t>Australie (saisonnalité)</a:t>
            </a:r>
          </a:p>
        </p:txBody>
      </p:sp>
      <p:sp useBgFill="1">
        <p:nvSpPr>
          <p:cNvPr id="41" name="Rectangle 40">
            <a:extLst>
              <a:ext uri="{FF2B5EF4-FFF2-40B4-BE49-F238E27FC236}">
                <a16:creationId xmlns:a16="http://schemas.microsoft.com/office/drawing/2014/main" id="{6BE87DB7-04D2-884B-A643-FF971FA62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9">
            <a:extLst>
              <a:ext uri="{FF2B5EF4-FFF2-40B4-BE49-F238E27FC236}">
                <a16:creationId xmlns:a16="http://schemas.microsoft.com/office/drawing/2014/main" id="{81581915-E96B-E848-889F-999E6895A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11">
            <a:extLst>
              <a:ext uri="{FF2B5EF4-FFF2-40B4-BE49-F238E27FC236}">
                <a16:creationId xmlns:a16="http://schemas.microsoft.com/office/drawing/2014/main" id="{D1C733A7-BF64-EA47-A5D0-1A7A389FB7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4" name="ZoneTexte 43">
            <a:extLst>
              <a:ext uri="{FF2B5EF4-FFF2-40B4-BE49-F238E27FC236}">
                <a16:creationId xmlns:a16="http://schemas.microsoft.com/office/drawing/2014/main" id="{AF167478-3902-B44D-AA70-6C315D1CB10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548959AD-7AAE-2344-8254-00D0255C2262}"/>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B4D48FBF-60B0-604C-9E01-4B486F2240B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a:t>
            </a:fld>
            <a:endParaRPr lang="en-US" dirty="0">
              <a:solidFill>
                <a:schemeClr val="bg1"/>
              </a:solidFill>
            </a:endParaRPr>
          </a:p>
        </p:txBody>
      </p:sp>
      <p:pic>
        <p:nvPicPr>
          <p:cNvPr id="47" name="Image 3">
            <a:extLst>
              <a:ext uri="{FF2B5EF4-FFF2-40B4-BE49-F238E27FC236}">
                <a16:creationId xmlns:a16="http://schemas.microsoft.com/office/drawing/2014/main" id="{34DFD708-10CC-5944-8879-23587C4F494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48" name="Rectangle 47">
            <a:extLst>
              <a:ext uri="{FF2B5EF4-FFF2-40B4-BE49-F238E27FC236}">
                <a16:creationId xmlns:a16="http://schemas.microsoft.com/office/drawing/2014/main" id="{ACCF68B7-2DE0-0946-9939-FC998DCEC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9">
            <a:extLst>
              <a:ext uri="{FF2B5EF4-FFF2-40B4-BE49-F238E27FC236}">
                <a16:creationId xmlns:a16="http://schemas.microsoft.com/office/drawing/2014/main" id="{ED704DDE-62E9-DB41-B285-4E737DAD0A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0" name="Isosceles Triangle 11">
            <a:extLst>
              <a:ext uri="{FF2B5EF4-FFF2-40B4-BE49-F238E27FC236}">
                <a16:creationId xmlns:a16="http://schemas.microsoft.com/office/drawing/2014/main" id="{3B40F144-711C-EC41-8B07-BCB16DDADE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1" name="ZoneTexte 50">
            <a:extLst>
              <a:ext uri="{FF2B5EF4-FFF2-40B4-BE49-F238E27FC236}">
                <a16:creationId xmlns:a16="http://schemas.microsoft.com/office/drawing/2014/main" id="{D17442C4-1E0B-D64D-B24C-C0E2598FF67A}"/>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2" name="ZoneTexte 51">
            <a:extLst>
              <a:ext uri="{FF2B5EF4-FFF2-40B4-BE49-F238E27FC236}">
                <a16:creationId xmlns:a16="http://schemas.microsoft.com/office/drawing/2014/main" id="{E61D9EA1-AA82-4643-A3A7-922AA31388ED}"/>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3" name="Espace réservé du numéro de diapositive 4">
            <a:extLst>
              <a:ext uri="{FF2B5EF4-FFF2-40B4-BE49-F238E27FC236}">
                <a16:creationId xmlns:a16="http://schemas.microsoft.com/office/drawing/2014/main" id="{231FAED2-4F1A-7E42-AAFF-F481E9871C3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a:t>
            </a:fld>
            <a:endParaRPr lang="en-US" dirty="0">
              <a:solidFill>
                <a:schemeClr val="bg1"/>
              </a:solidFill>
            </a:endParaRPr>
          </a:p>
        </p:txBody>
      </p:sp>
      <p:pic>
        <p:nvPicPr>
          <p:cNvPr id="54" name="Image 3">
            <a:extLst>
              <a:ext uri="{FF2B5EF4-FFF2-40B4-BE49-F238E27FC236}">
                <a16:creationId xmlns:a16="http://schemas.microsoft.com/office/drawing/2014/main" id="{F70A9875-7368-8F4F-9E81-0B7A8574C4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55" name="Titre 1">
            <a:extLst>
              <a:ext uri="{FF2B5EF4-FFF2-40B4-BE49-F238E27FC236}">
                <a16:creationId xmlns:a16="http://schemas.microsoft.com/office/drawing/2014/main" id="{BFBF03E1-1E11-2949-BBBF-F34D2285E7FE}"/>
              </a:ext>
            </a:extLst>
          </p:cNvPr>
          <p:cNvSpPr txBox="1">
            <a:spLocks/>
          </p:cNvSpPr>
          <p:nvPr/>
        </p:nvSpPr>
        <p:spPr>
          <a:xfrm>
            <a:off x="677334" y="609600"/>
            <a:ext cx="9454638" cy="872359"/>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COVID-19 et enfant : Transmissibilité-contagiosité</a:t>
            </a:r>
            <a:endParaRPr lang="fr-FR" dirty="0"/>
          </a:p>
        </p:txBody>
      </p:sp>
      <p:sp>
        <p:nvSpPr>
          <p:cNvPr id="56" name="Espace réservé du contenu 3">
            <a:extLst>
              <a:ext uri="{FF2B5EF4-FFF2-40B4-BE49-F238E27FC236}">
                <a16:creationId xmlns:a16="http://schemas.microsoft.com/office/drawing/2014/main" id="{873905DD-689D-D349-B7FD-80395F57492F}"/>
              </a:ext>
            </a:extLst>
          </p:cNvPr>
          <p:cNvSpPr>
            <a:spLocks noGrp="1"/>
          </p:cNvSpPr>
          <p:nvPr>
            <p:ph idx="1"/>
          </p:nvPr>
        </p:nvSpPr>
        <p:spPr>
          <a:xfrm>
            <a:off x="860521" y="1634981"/>
            <a:ext cx="11620684" cy="4720223"/>
          </a:xfrm>
        </p:spPr>
        <p:txBody>
          <a:bodyPr>
            <a:noAutofit/>
          </a:bodyPr>
          <a:lstStyle/>
          <a:p>
            <a:pPr lvl="0"/>
            <a:r>
              <a:rPr lang="fr-FR" sz="2400" dirty="0"/>
              <a:t>Lycée de </a:t>
            </a:r>
            <a:r>
              <a:rPr lang="fr-FR" sz="2400" dirty="0" err="1"/>
              <a:t>Crépy</a:t>
            </a:r>
            <a:r>
              <a:rPr lang="fr-FR" sz="2400" dirty="0"/>
              <a:t> en Valois dans l’Oise</a:t>
            </a:r>
          </a:p>
          <a:p>
            <a:pPr lvl="0"/>
            <a:r>
              <a:rPr lang="fr-FR" sz="2400" dirty="0"/>
              <a:t>2 cas de COVID début février, 1 enseignant décédé</a:t>
            </a:r>
          </a:p>
          <a:p>
            <a:pPr marL="0" lvl="0" indent="0">
              <a:buNone/>
            </a:pPr>
            <a:r>
              <a:rPr lang="fr-FR" sz="2400" dirty="0"/>
              <a:t> </a:t>
            </a:r>
            <a:endParaRPr lang="fr-FR" sz="2800" dirty="0"/>
          </a:p>
          <a:p>
            <a:pPr lvl="0"/>
            <a:r>
              <a:rPr lang="fr-FR" sz="2400" dirty="0"/>
              <a:t>Tests sérologiques chez 661 sujets</a:t>
            </a:r>
          </a:p>
          <a:p>
            <a:pPr lvl="1"/>
            <a:r>
              <a:rPr lang="fr-FR" sz="2200" dirty="0"/>
              <a:t>½ élèves, enseignants, personnels lycée</a:t>
            </a:r>
          </a:p>
          <a:p>
            <a:pPr lvl="1"/>
            <a:r>
              <a:rPr lang="fr-FR" sz="2200" dirty="0"/>
              <a:t>½ membres famille</a:t>
            </a:r>
          </a:p>
          <a:p>
            <a:pPr marL="457200" lvl="1" indent="0">
              <a:buNone/>
            </a:pPr>
            <a:endParaRPr lang="fr-FR" sz="2200" dirty="0"/>
          </a:p>
          <a:p>
            <a:pPr lvl="0"/>
            <a:r>
              <a:rPr lang="fr-FR" sz="2400" dirty="0"/>
              <a:t>Taux d’hospitalisation = 5,3%</a:t>
            </a:r>
          </a:p>
          <a:p>
            <a:pPr lvl="0"/>
            <a:r>
              <a:rPr lang="fr-FR" sz="2400" dirty="0"/>
              <a:t>Pas de décès secondaire</a:t>
            </a:r>
          </a:p>
          <a:p>
            <a:pPr lvl="0"/>
            <a:endParaRPr lang="fr-FR" dirty="0"/>
          </a:p>
          <a:p>
            <a:pPr lvl="0"/>
            <a:endParaRPr lang="fr-FR" dirty="0"/>
          </a:p>
        </p:txBody>
      </p:sp>
      <p:pic>
        <p:nvPicPr>
          <p:cNvPr id="57" name="Image 56" descr="Une image contenant dessin, table&#10;&#10;Description générée automatiquement">
            <a:extLst>
              <a:ext uri="{FF2B5EF4-FFF2-40B4-BE49-F238E27FC236}">
                <a16:creationId xmlns:a16="http://schemas.microsoft.com/office/drawing/2014/main" id="{302C8310-0981-DB4E-9F42-BC192B52B0A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370982" y="578256"/>
            <a:ext cx="1041501" cy="696887"/>
          </a:xfrm>
          <a:prstGeom prst="rect">
            <a:avLst/>
          </a:prstGeom>
        </p:spPr>
      </p:pic>
      <p:sp>
        <p:nvSpPr>
          <p:cNvPr id="58" name="ZoneTexte 57">
            <a:extLst>
              <a:ext uri="{FF2B5EF4-FFF2-40B4-BE49-F238E27FC236}">
                <a16:creationId xmlns:a16="http://schemas.microsoft.com/office/drawing/2014/main" id="{E45718B5-BB12-104C-AF43-AB91A4AE9107}"/>
              </a:ext>
            </a:extLst>
          </p:cNvPr>
          <p:cNvSpPr txBox="1"/>
          <p:nvPr/>
        </p:nvSpPr>
        <p:spPr>
          <a:xfrm>
            <a:off x="4778878" y="6550747"/>
            <a:ext cx="1588255" cy="276999"/>
          </a:xfrm>
          <a:prstGeom prst="rect">
            <a:avLst/>
          </a:prstGeom>
          <a:noFill/>
        </p:spPr>
        <p:txBody>
          <a:bodyPr wrap="none" rtlCol="0">
            <a:spAutoFit/>
          </a:bodyPr>
          <a:lstStyle/>
          <a:p>
            <a:r>
              <a:rPr lang="fr-FR" sz="1200" i="1" dirty="0" err="1">
                <a:solidFill>
                  <a:schemeClr val="accent1"/>
                </a:solidFill>
              </a:rPr>
              <a:t>Fontanet</a:t>
            </a:r>
            <a:r>
              <a:rPr lang="fr-FR" sz="1200" i="1" dirty="0">
                <a:solidFill>
                  <a:schemeClr val="accent1"/>
                </a:solidFill>
              </a:rPr>
              <a:t>, Avril 2020</a:t>
            </a:r>
          </a:p>
        </p:txBody>
      </p:sp>
      <p:sp>
        <p:nvSpPr>
          <p:cNvPr id="59" name="ZoneTexte 58">
            <a:extLst>
              <a:ext uri="{FF2B5EF4-FFF2-40B4-BE49-F238E27FC236}">
                <a16:creationId xmlns:a16="http://schemas.microsoft.com/office/drawing/2014/main" id="{D0DF3709-6E5B-A344-BD6C-B8973D7B8CEF}"/>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61" name="Rectangle : coins arrondis 60">
            <a:extLst>
              <a:ext uri="{FF2B5EF4-FFF2-40B4-BE49-F238E27FC236}">
                <a16:creationId xmlns:a16="http://schemas.microsoft.com/office/drawing/2014/main" id="{AA53230A-D506-944E-B96F-B59220D6B947}"/>
              </a:ext>
            </a:extLst>
          </p:cNvPr>
          <p:cNvSpPr/>
          <p:nvPr/>
        </p:nvSpPr>
        <p:spPr>
          <a:xfrm>
            <a:off x="7010120" y="2882900"/>
            <a:ext cx="4992557" cy="1990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2400" dirty="0">
                <a:solidFill>
                  <a:schemeClr val="accent5"/>
                </a:solidFill>
              </a:rPr>
              <a:t>Séropositivité </a:t>
            </a:r>
          </a:p>
          <a:p>
            <a:pPr lvl="1"/>
            <a:r>
              <a:rPr lang="fr-FR" sz="2200" dirty="0">
                <a:solidFill>
                  <a:schemeClr val="bg1"/>
                </a:solidFill>
              </a:rPr>
              <a:t>= 41% lycéens + prof + personnel</a:t>
            </a:r>
          </a:p>
          <a:p>
            <a:pPr lvl="1"/>
            <a:r>
              <a:rPr lang="fr-FR" sz="2200" dirty="0">
                <a:solidFill>
                  <a:schemeClr val="bg1"/>
                </a:solidFill>
              </a:rPr>
              <a:t>= 38% après 15 ans</a:t>
            </a:r>
          </a:p>
          <a:p>
            <a:pPr lvl="1"/>
            <a:r>
              <a:rPr lang="fr-FR" sz="2200" dirty="0">
                <a:solidFill>
                  <a:srgbClr val="C42F1A"/>
                </a:solidFill>
              </a:rPr>
              <a:t>= 1% avant 14 ans </a:t>
            </a:r>
          </a:p>
          <a:p>
            <a:pPr lvl="1"/>
            <a:r>
              <a:rPr lang="fr-FR" sz="2200" dirty="0">
                <a:solidFill>
                  <a:schemeClr val="bg1"/>
                </a:solidFill>
              </a:rPr>
              <a:t>= 10,9% entourage familial</a:t>
            </a:r>
            <a:endParaRPr lang="fr-FR" dirty="0">
              <a:solidFill>
                <a:schemeClr val="bg1"/>
              </a:solidFill>
            </a:endParaRPr>
          </a:p>
        </p:txBody>
      </p:sp>
    </p:spTree>
    <p:extLst>
      <p:ext uri="{BB962C8B-B14F-4D97-AF65-F5344CB8AC3E}">
        <p14:creationId xmlns:p14="http://schemas.microsoft.com/office/powerpoint/2010/main" val="22192919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734483" y="632708"/>
            <a:ext cx="11224683" cy="872359"/>
          </a:xfrm>
        </p:spPr>
        <p:txBody>
          <a:bodyPr>
            <a:normAutofit fontScale="90000"/>
          </a:bodyPr>
          <a:lstStyle/>
          <a:p>
            <a:r>
              <a:rPr lang="fr-FR" dirty="0"/>
              <a:t>COVID-19 et enfant : Pourquoi les enfants sont-ils moins touchés ? Les récepteurs</a:t>
            </a:r>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pic>
        <p:nvPicPr>
          <p:cNvPr id="7" name="Image 6" descr="Une image contenant capture d’écran&#10;&#10;Description générée automatiquement">
            <a:extLst>
              <a:ext uri="{FF2B5EF4-FFF2-40B4-BE49-F238E27FC236}">
                <a16:creationId xmlns:a16="http://schemas.microsoft.com/office/drawing/2014/main" id="{45458AA0-0F41-074C-BCE4-E7D11EDA96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51317" y="2833077"/>
            <a:ext cx="6994633" cy="3897971"/>
          </a:xfrm>
          <a:prstGeom prst="rect">
            <a:avLst/>
          </a:prstGeom>
        </p:spPr>
      </p:pic>
      <p:pic>
        <p:nvPicPr>
          <p:cNvPr id="14" name="Image 13">
            <a:extLst>
              <a:ext uri="{FF2B5EF4-FFF2-40B4-BE49-F238E27FC236}">
                <a16:creationId xmlns:a16="http://schemas.microsoft.com/office/drawing/2014/main" id="{1B5FD659-67B9-B143-BCC2-1B5849CFB3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4483" y="1841242"/>
            <a:ext cx="6666978" cy="876300"/>
          </a:xfrm>
          <a:prstGeom prst="rect">
            <a:avLst/>
          </a:prstGeom>
        </p:spPr>
      </p:pic>
      <p:pic>
        <p:nvPicPr>
          <p:cNvPr id="16" name="Image 15">
            <a:extLst>
              <a:ext uri="{FF2B5EF4-FFF2-40B4-BE49-F238E27FC236}">
                <a16:creationId xmlns:a16="http://schemas.microsoft.com/office/drawing/2014/main" id="{102CCDDB-4053-904C-AC24-764EE38C2E0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84857" y="2425184"/>
            <a:ext cx="4000500" cy="457200"/>
          </a:xfrm>
          <a:prstGeom prst="rect">
            <a:avLst/>
          </a:prstGeom>
        </p:spPr>
      </p:pic>
      <p:sp>
        <p:nvSpPr>
          <p:cNvPr id="2" name="ZoneTexte 1">
            <a:extLst>
              <a:ext uri="{FF2B5EF4-FFF2-40B4-BE49-F238E27FC236}">
                <a16:creationId xmlns:a16="http://schemas.microsoft.com/office/drawing/2014/main" id="{4AF71DED-FEFE-0E4E-9A0F-5EB050BF0ABE}"/>
              </a:ext>
            </a:extLst>
          </p:cNvPr>
          <p:cNvSpPr txBox="1"/>
          <p:nvPr/>
        </p:nvSpPr>
        <p:spPr>
          <a:xfrm>
            <a:off x="5186891" y="2352132"/>
            <a:ext cx="2328531" cy="553998"/>
          </a:xfrm>
          <a:prstGeom prst="rect">
            <a:avLst/>
          </a:prstGeom>
          <a:noFill/>
        </p:spPr>
        <p:txBody>
          <a:bodyPr wrap="square" rtlCol="0">
            <a:spAutoFit/>
          </a:bodyPr>
          <a:lstStyle/>
          <a:p>
            <a:r>
              <a:rPr lang="fr-FR" sz="1200" i="1" dirty="0" err="1">
                <a:solidFill>
                  <a:schemeClr val="accent1"/>
                </a:solidFill>
              </a:rPr>
              <a:t>Bunyavanich</a:t>
            </a:r>
            <a:endParaRPr lang="fr-FR" sz="1200" i="1" dirty="0">
              <a:solidFill>
                <a:schemeClr val="accent1"/>
              </a:solidFill>
            </a:endParaRPr>
          </a:p>
          <a:p>
            <a:endParaRPr lang="fr-FR" dirty="0"/>
          </a:p>
        </p:txBody>
      </p:sp>
      <p:sp>
        <p:nvSpPr>
          <p:cNvPr id="4" name="Rectangle 3">
            <a:extLst>
              <a:ext uri="{FF2B5EF4-FFF2-40B4-BE49-F238E27FC236}">
                <a16:creationId xmlns:a16="http://schemas.microsoft.com/office/drawing/2014/main" id="{55B865B9-6DDC-4D43-AD35-2C04494A56EA}"/>
              </a:ext>
            </a:extLst>
          </p:cNvPr>
          <p:cNvSpPr/>
          <p:nvPr/>
        </p:nvSpPr>
        <p:spPr>
          <a:xfrm>
            <a:off x="8384801" y="3431825"/>
            <a:ext cx="3060117" cy="1833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Cette étude supporte l’hypothèse que les enfants expriment moins les récepteurs au SARS-CoV-2 que les adultes sur leur muqueuse nasale </a:t>
            </a:r>
          </a:p>
        </p:txBody>
      </p:sp>
    </p:spTree>
    <p:extLst>
      <p:ext uri="{BB962C8B-B14F-4D97-AF65-F5344CB8AC3E}">
        <p14:creationId xmlns:p14="http://schemas.microsoft.com/office/powerpoint/2010/main" val="28887945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3" y="609600"/>
            <a:ext cx="11281834" cy="872359"/>
          </a:xfrm>
        </p:spPr>
        <p:txBody>
          <a:bodyPr>
            <a:normAutofit/>
          </a:bodyPr>
          <a:lstStyle/>
          <a:p>
            <a:r>
              <a:rPr lang="fr-FR" dirty="0"/>
              <a:t>COVID-19 et enfant : « </a:t>
            </a:r>
            <a:r>
              <a:rPr lang="fr-FR" dirty="0" err="1"/>
              <a:t>Trained</a:t>
            </a:r>
            <a:r>
              <a:rPr lang="fr-FR" dirty="0"/>
              <a:t> </a:t>
            </a:r>
            <a:r>
              <a:rPr lang="fr-FR" dirty="0" err="1"/>
              <a:t>immunity</a:t>
            </a:r>
            <a:r>
              <a:rPr lang="fr-FR" dirty="0"/>
              <a:t> »</a:t>
            </a:r>
          </a:p>
        </p:txBody>
      </p:sp>
      <p:pic>
        <p:nvPicPr>
          <p:cNvPr id="36" name="Image 35" descr="Une image contenant capture d’écran&#10;&#10;Description générée automatiquement">
            <a:extLst>
              <a:ext uri="{FF2B5EF4-FFF2-40B4-BE49-F238E27FC236}">
                <a16:creationId xmlns:a16="http://schemas.microsoft.com/office/drawing/2014/main" id="{27F212CB-63B2-4140-9DA6-D4196FDA33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9568" y="1791114"/>
            <a:ext cx="7282466" cy="4096387"/>
          </a:xfrm>
          <a:prstGeom prst="rect">
            <a:avLst/>
          </a:prstGeom>
        </p:spPr>
      </p:pic>
      <p:sp>
        <p:nvSpPr>
          <p:cNvPr id="4" name="ZoneTexte 3">
            <a:extLst>
              <a:ext uri="{FF2B5EF4-FFF2-40B4-BE49-F238E27FC236}">
                <a16:creationId xmlns:a16="http://schemas.microsoft.com/office/drawing/2014/main" id="{A15B4751-91E6-3542-B5F7-23110EFBFD87}"/>
              </a:ext>
            </a:extLst>
          </p:cNvPr>
          <p:cNvSpPr txBox="1"/>
          <p:nvPr/>
        </p:nvSpPr>
        <p:spPr>
          <a:xfrm>
            <a:off x="3315505" y="6518277"/>
            <a:ext cx="3002745" cy="276999"/>
          </a:xfrm>
          <a:prstGeom prst="rect">
            <a:avLst/>
          </a:prstGeom>
          <a:noFill/>
        </p:spPr>
        <p:txBody>
          <a:bodyPr wrap="none" rtlCol="0">
            <a:spAutoFit/>
          </a:bodyPr>
          <a:lstStyle/>
          <a:p>
            <a:r>
              <a:rPr lang="fr-FR" sz="1200" i="1" dirty="0" err="1">
                <a:solidFill>
                  <a:schemeClr val="accent1"/>
                </a:solidFill>
              </a:rPr>
              <a:t>Netea</a:t>
            </a:r>
            <a:r>
              <a:rPr lang="fr-FR" sz="1200" i="1" dirty="0">
                <a:solidFill>
                  <a:schemeClr val="accent1"/>
                </a:solidFill>
              </a:rPr>
              <a:t> Nature in </a:t>
            </a:r>
            <a:r>
              <a:rPr lang="fr-FR" sz="1200" i="1" dirty="0" err="1">
                <a:solidFill>
                  <a:schemeClr val="accent1"/>
                </a:solidFill>
              </a:rPr>
              <a:t>Immunology</a:t>
            </a:r>
            <a:r>
              <a:rPr lang="fr-FR" sz="1200" i="1" dirty="0">
                <a:solidFill>
                  <a:schemeClr val="accent1"/>
                </a:solidFill>
              </a:rPr>
              <a:t> March 2020</a:t>
            </a:r>
          </a:p>
        </p:txBody>
      </p:sp>
      <p:sp>
        <p:nvSpPr>
          <p:cNvPr id="2" name="Rectangle 1">
            <a:extLst>
              <a:ext uri="{FF2B5EF4-FFF2-40B4-BE49-F238E27FC236}">
                <a16:creationId xmlns:a16="http://schemas.microsoft.com/office/drawing/2014/main" id="{167FD726-69F7-AA4A-B17B-83F9F04D5DF0}"/>
              </a:ext>
            </a:extLst>
          </p:cNvPr>
          <p:cNvSpPr/>
          <p:nvPr/>
        </p:nvSpPr>
        <p:spPr>
          <a:xfrm>
            <a:off x="8360258" y="1860811"/>
            <a:ext cx="3340684" cy="3875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L’immunité « innée » non spécifique peut suffire  à contrôler une infection par des agents pathogènes non connus du sujet.</a:t>
            </a:r>
          </a:p>
          <a:p>
            <a:r>
              <a:rPr lang="fr-FR" dirty="0"/>
              <a:t>Lorsqu’elle est  »entrainée » par des infections précédentes (ou peut être des vaccins) elle pourrait être plus efficace : chromatine préalablement plus ouverte et quantités produites de cytokines plus importantes</a:t>
            </a:r>
          </a:p>
        </p:txBody>
      </p:sp>
    </p:spTree>
    <p:extLst>
      <p:ext uri="{BB962C8B-B14F-4D97-AF65-F5344CB8AC3E}">
        <p14:creationId xmlns:p14="http://schemas.microsoft.com/office/powerpoint/2010/main" val="32974502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3" y="609600"/>
            <a:ext cx="11281834" cy="872359"/>
          </a:xfrm>
        </p:spPr>
        <p:txBody>
          <a:bodyPr>
            <a:normAutofit fontScale="90000"/>
          </a:bodyPr>
          <a:lstStyle/>
          <a:p>
            <a:r>
              <a:rPr lang="fr-FR" dirty="0"/>
              <a:t>COVID-19 et enfant : Immunité croisée avec les autres coronavirus : Oui ?</a:t>
            </a:r>
          </a:p>
        </p:txBody>
      </p:sp>
      <p:pic>
        <p:nvPicPr>
          <p:cNvPr id="5" name="Image 4" descr="Une image contenant capture d’écran&#10;&#10;Description générée automatiquement">
            <a:extLst>
              <a:ext uri="{FF2B5EF4-FFF2-40B4-BE49-F238E27FC236}">
                <a16:creationId xmlns:a16="http://schemas.microsoft.com/office/drawing/2014/main" id="{8B905174-DB29-C644-98A5-94501F68614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70863" y="1410284"/>
            <a:ext cx="4741620" cy="5107993"/>
          </a:xfrm>
          <a:prstGeom prst="rect">
            <a:avLst/>
          </a:prstGeom>
        </p:spPr>
      </p:pic>
      <p:pic>
        <p:nvPicPr>
          <p:cNvPr id="9" name="Image 8" descr="Une image contenant couteau, table&#10;&#10;Description générée automatiquement">
            <a:extLst>
              <a:ext uri="{FF2B5EF4-FFF2-40B4-BE49-F238E27FC236}">
                <a16:creationId xmlns:a16="http://schemas.microsoft.com/office/drawing/2014/main" id="{05AF8086-CC91-DB47-BAB7-8A2A71F52EA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1918" y="1998747"/>
            <a:ext cx="5807909" cy="1318607"/>
          </a:xfrm>
          <a:prstGeom prst="rect">
            <a:avLst/>
          </a:prstGeom>
        </p:spPr>
      </p:pic>
      <p:pic>
        <p:nvPicPr>
          <p:cNvPr id="16" name="Image 15">
            <a:extLst>
              <a:ext uri="{FF2B5EF4-FFF2-40B4-BE49-F238E27FC236}">
                <a16:creationId xmlns:a16="http://schemas.microsoft.com/office/drawing/2014/main" id="{7ACD2FE1-487D-FC44-8B35-EF567D49F36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2222" y="4398803"/>
            <a:ext cx="826530" cy="1054248"/>
          </a:xfrm>
          <a:prstGeom prst="rect">
            <a:avLst/>
          </a:prstGeom>
        </p:spPr>
      </p:pic>
      <p:sp>
        <p:nvSpPr>
          <p:cNvPr id="36" name="Rectangle : coins arrondis 35">
            <a:extLst>
              <a:ext uri="{FF2B5EF4-FFF2-40B4-BE49-F238E27FC236}">
                <a16:creationId xmlns:a16="http://schemas.microsoft.com/office/drawing/2014/main" id="{615A5E52-ED02-F547-9219-CB6CE3F7FC4F}"/>
              </a:ext>
            </a:extLst>
          </p:cNvPr>
          <p:cNvSpPr/>
          <p:nvPr/>
        </p:nvSpPr>
        <p:spPr>
          <a:xfrm>
            <a:off x="1685195" y="3671321"/>
            <a:ext cx="3711330" cy="2672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 cellules </a:t>
            </a:r>
            <a:r>
              <a:rPr lang="fr-FR" dirty="0" err="1"/>
              <a:t>T</a:t>
            </a:r>
            <a:r>
              <a:rPr lang="fr-FR" dirty="0"/>
              <a:t> CD4+ réagissant au SARS-CoV-2 sont retrouvées chez environ 40 à 60 % des personnes non exposées, suggérant un réaction cellulaire croisée entre les coronavirus habituels et le SARS-CoV-2.</a:t>
            </a:r>
          </a:p>
        </p:txBody>
      </p:sp>
    </p:spTree>
    <p:extLst>
      <p:ext uri="{BB962C8B-B14F-4D97-AF65-F5344CB8AC3E}">
        <p14:creationId xmlns:p14="http://schemas.microsoft.com/office/powerpoint/2010/main" val="22200675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53</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53</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3" y="552220"/>
            <a:ext cx="11281834" cy="872359"/>
          </a:xfrm>
        </p:spPr>
        <p:txBody>
          <a:bodyPr>
            <a:normAutofit fontScale="90000"/>
          </a:bodyPr>
          <a:lstStyle/>
          <a:p>
            <a:r>
              <a:rPr lang="fr-FR" dirty="0"/>
              <a:t>COVID-19 et enfant</a:t>
            </a:r>
            <a:br>
              <a:rPr lang="fr-FR" dirty="0"/>
            </a:br>
            <a:r>
              <a:rPr lang="fr-FR" dirty="0"/>
              <a:t>Immunité croisée avec les autres coronavirus : Non ? </a:t>
            </a:r>
            <a:br>
              <a:rPr lang="fr-FR" dirty="0"/>
            </a:br>
            <a:r>
              <a:rPr lang="fr-FR" sz="2700" i="1" dirty="0"/>
              <a:t>Prior infection by </a:t>
            </a:r>
            <a:r>
              <a:rPr lang="fr-FR" sz="2700" i="1" dirty="0" err="1"/>
              <a:t>seasonal</a:t>
            </a:r>
            <a:r>
              <a:rPr lang="fr-FR" sz="2700" i="1" dirty="0"/>
              <a:t> </a:t>
            </a:r>
            <a:r>
              <a:rPr lang="fr-FR" sz="2700" i="1" dirty="0" err="1"/>
              <a:t>coronaviruses</a:t>
            </a:r>
            <a:r>
              <a:rPr lang="fr-FR" sz="2700" i="1" dirty="0"/>
              <a:t> </a:t>
            </a:r>
            <a:r>
              <a:rPr lang="fr-FR" sz="2700" i="1" dirty="0" err="1"/>
              <a:t>does</a:t>
            </a:r>
            <a:r>
              <a:rPr lang="fr-FR" sz="2700" i="1" dirty="0"/>
              <a:t> not </a:t>
            </a:r>
            <a:r>
              <a:rPr lang="fr-FR" sz="2700" i="1" dirty="0" err="1"/>
              <a:t>prevent</a:t>
            </a:r>
            <a:r>
              <a:rPr lang="fr-FR" sz="2700" i="1" dirty="0"/>
              <a:t> SARS-CoV-2 infection 1 and </a:t>
            </a:r>
            <a:r>
              <a:rPr lang="fr-FR" sz="2700" i="1" dirty="0" err="1"/>
              <a:t>associated</a:t>
            </a:r>
            <a:r>
              <a:rPr lang="fr-FR" sz="2700" i="1" dirty="0"/>
              <a:t> </a:t>
            </a:r>
            <a:r>
              <a:rPr lang="fr-FR" sz="2700" i="1" dirty="0" err="1"/>
              <a:t>Multisystem</a:t>
            </a:r>
            <a:r>
              <a:rPr lang="fr-FR" sz="2700" i="1" dirty="0"/>
              <a:t> </a:t>
            </a:r>
            <a:r>
              <a:rPr lang="fr-FR" sz="2700" i="1" dirty="0" err="1"/>
              <a:t>Inflammatory</a:t>
            </a:r>
            <a:r>
              <a:rPr lang="fr-FR" sz="2700" i="1" dirty="0"/>
              <a:t> Syndrome in </a:t>
            </a:r>
            <a:r>
              <a:rPr lang="fr-FR" sz="2700" i="1" dirty="0" err="1"/>
              <a:t>children</a:t>
            </a:r>
            <a:endParaRPr lang="fr-FR" dirty="0"/>
          </a:p>
        </p:txBody>
      </p:sp>
      <p:sp>
        <p:nvSpPr>
          <p:cNvPr id="2" name="ZoneTexte 1">
            <a:extLst>
              <a:ext uri="{FF2B5EF4-FFF2-40B4-BE49-F238E27FC236}">
                <a16:creationId xmlns:a16="http://schemas.microsoft.com/office/drawing/2014/main" id="{46BCA197-681A-3E4C-84B3-D4F7720B836E}"/>
              </a:ext>
            </a:extLst>
          </p:cNvPr>
          <p:cNvSpPr txBox="1"/>
          <p:nvPr/>
        </p:nvSpPr>
        <p:spPr>
          <a:xfrm>
            <a:off x="3072557" y="6518490"/>
            <a:ext cx="5020926" cy="276999"/>
          </a:xfrm>
          <a:prstGeom prst="rect">
            <a:avLst/>
          </a:prstGeom>
          <a:noFill/>
        </p:spPr>
        <p:txBody>
          <a:bodyPr wrap="none" rtlCol="0">
            <a:spAutoFit/>
          </a:bodyPr>
          <a:lstStyle/>
          <a:p>
            <a:r>
              <a:rPr lang="fr-FR" sz="1200" i="1" dirty="0" err="1">
                <a:solidFill>
                  <a:schemeClr val="accent1"/>
                </a:solidFill>
              </a:rPr>
              <a:t>Sermet</a:t>
            </a:r>
            <a:r>
              <a:rPr lang="fr-FR" sz="1200" i="1" dirty="0">
                <a:solidFill>
                  <a:schemeClr val="accent1"/>
                </a:solidFill>
              </a:rPr>
              <a:t> I. </a:t>
            </a:r>
            <a:r>
              <a:rPr lang="fr-FR" sz="1200" dirty="0" err="1">
                <a:solidFill>
                  <a:schemeClr val="accent1"/>
                </a:solidFill>
              </a:rPr>
              <a:t>medRxiv</a:t>
            </a:r>
            <a:r>
              <a:rPr lang="fr-FR" sz="1200" dirty="0">
                <a:solidFill>
                  <a:schemeClr val="accent1"/>
                </a:solidFill>
              </a:rPr>
              <a:t> </a:t>
            </a:r>
            <a:r>
              <a:rPr lang="fr-FR" sz="1200" dirty="0" err="1">
                <a:solidFill>
                  <a:schemeClr val="accent1"/>
                </a:solidFill>
              </a:rPr>
              <a:t>doi</a:t>
            </a:r>
            <a:r>
              <a:rPr lang="fr-FR" sz="1200" dirty="0">
                <a:solidFill>
                  <a:schemeClr val="accent1"/>
                </a:solidFill>
              </a:rPr>
              <a:t>: https://</a:t>
            </a:r>
            <a:r>
              <a:rPr lang="fr-FR" sz="1200" dirty="0" err="1">
                <a:solidFill>
                  <a:schemeClr val="accent1"/>
                </a:solidFill>
              </a:rPr>
              <a:t>doi.org</a:t>
            </a:r>
            <a:r>
              <a:rPr lang="fr-FR" sz="1200" dirty="0">
                <a:solidFill>
                  <a:schemeClr val="accent1"/>
                </a:solidFill>
              </a:rPr>
              <a:t>/10.1101/2020.06.29.20142596</a:t>
            </a:r>
          </a:p>
        </p:txBody>
      </p:sp>
      <p:sp>
        <p:nvSpPr>
          <p:cNvPr id="4" name="Rectangle 3">
            <a:extLst>
              <a:ext uri="{FF2B5EF4-FFF2-40B4-BE49-F238E27FC236}">
                <a16:creationId xmlns:a16="http://schemas.microsoft.com/office/drawing/2014/main" id="{972420D1-2C95-BC49-A026-687B86E8B59A}"/>
              </a:ext>
            </a:extLst>
          </p:cNvPr>
          <p:cNvSpPr/>
          <p:nvPr/>
        </p:nvSpPr>
        <p:spPr>
          <a:xfrm>
            <a:off x="414781" y="2791055"/>
            <a:ext cx="11544386" cy="3093154"/>
          </a:xfrm>
          <a:prstGeom prst="rect">
            <a:avLst/>
          </a:prstGeom>
        </p:spPr>
        <p:txBody>
          <a:bodyPr wrap="square">
            <a:spAutoFit/>
          </a:bodyPr>
          <a:lstStyle/>
          <a:p>
            <a:pPr marL="285750" lvl="0" indent="-285750">
              <a:spcAft>
                <a:spcPts val="0"/>
              </a:spcAft>
              <a:buClr>
                <a:schemeClr val="accent1"/>
              </a:buClr>
              <a:buSzPct val="130000"/>
              <a:buFont typeface="Arial" panose="020B0604020202020204" pitchFamily="34" charset="0"/>
              <a:buChar char="•"/>
            </a:pPr>
            <a:r>
              <a:rPr lang="fr-FR" sz="2000" b="1" dirty="0">
                <a:ea typeface="DengXian" panose="02010600030101010101" pitchFamily="2" charset="-122"/>
                <a:cs typeface="Times New Roman" panose="02020603050405020304" pitchFamily="18" charset="0"/>
              </a:rPr>
              <a:t>Le taux de prévalence moyen du SARS-CoV-2 chez les enfants était de 11,7 %</a:t>
            </a:r>
          </a:p>
          <a:p>
            <a:pPr lvl="0">
              <a:spcAft>
                <a:spcPts val="600"/>
              </a:spcAft>
              <a:buClr>
                <a:schemeClr val="accent1"/>
              </a:buClr>
              <a:buSzPct val="130000"/>
            </a:pPr>
            <a:r>
              <a:rPr lang="fr-FR" sz="2000" dirty="0">
                <a:ea typeface="DengXian" panose="02010600030101010101" pitchFamily="2" charset="-122"/>
                <a:cs typeface="Times New Roman" panose="02020603050405020304" pitchFamily="18" charset="0"/>
              </a:rPr>
              <a:t>    (10,7% dans COVILLE publiée avant, réalisée en même temps, dans la même région, mais très          	« élégamment » non citée dans l’étude)</a:t>
            </a:r>
          </a:p>
          <a:p>
            <a:pPr marL="285750" lvl="0" indent="-285750">
              <a:spcAft>
                <a:spcPts val="600"/>
              </a:spcAft>
              <a:buClr>
                <a:schemeClr val="accent1"/>
              </a:buClr>
              <a:buSzPct val="130000"/>
              <a:buFont typeface="Arial" panose="020B0604020202020204" pitchFamily="34" charset="0"/>
              <a:buChar char="•"/>
            </a:pPr>
            <a:r>
              <a:rPr lang="fr-FR" sz="2000" b="1" dirty="0">
                <a:ea typeface="DengXian" panose="02010600030101010101" pitchFamily="2" charset="-122"/>
                <a:cs typeface="Times New Roman" panose="02020603050405020304" pitchFamily="18" charset="0"/>
              </a:rPr>
              <a:t>Des anticorps neutralisants ont été trouvés chez 55,6 % des séropositifs  </a:t>
            </a:r>
          </a:p>
          <a:p>
            <a:pPr marL="285750" lvl="0" indent="-285750">
              <a:spcAft>
                <a:spcPts val="600"/>
              </a:spcAft>
              <a:buClr>
                <a:schemeClr val="accent1"/>
              </a:buClr>
              <a:buSzPct val="130000"/>
              <a:buFont typeface="Arial" panose="020B0604020202020204" pitchFamily="34" charset="0"/>
              <a:buChar char="•"/>
            </a:pPr>
            <a:r>
              <a:rPr lang="fr-FR" sz="2000" dirty="0">
                <a:ea typeface="DengXian" panose="02010600030101010101" pitchFamily="2" charset="-122"/>
                <a:cs typeface="Times New Roman" panose="02020603050405020304" pitchFamily="18" charset="0"/>
              </a:rPr>
              <a:t>Les patients des ≠ groupes  (séropositifs ou séronégatifs pour le SARS-CoV-2) avaient une prévalence similaire d'anticorps contre les quatre </a:t>
            </a:r>
            <a:r>
              <a:rPr lang="fr-FR" sz="2000" dirty="0" err="1">
                <a:ea typeface="DengXian" panose="02010600030101010101" pitchFamily="2" charset="-122"/>
                <a:cs typeface="Times New Roman" panose="02020603050405020304" pitchFamily="18" charset="0"/>
              </a:rPr>
              <a:t>HCoV</a:t>
            </a:r>
            <a:r>
              <a:rPr lang="fr-FR" sz="2000" dirty="0">
                <a:ea typeface="DengXian" panose="02010600030101010101" pitchFamily="2" charset="-122"/>
                <a:cs typeface="Times New Roman" panose="02020603050405020304" pitchFamily="18" charset="0"/>
              </a:rPr>
              <a:t> saisonniers</a:t>
            </a:r>
          </a:p>
          <a:p>
            <a:pPr marL="285750" lvl="0" indent="-285750">
              <a:spcAft>
                <a:spcPts val="0"/>
              </a:spcAft>
              <a:buClr>
                <a:schemeClr val="accent1"/>
              </a:buClr>
              <a:buSzPct val="130000"/>
              <a:buFont typeface="Arial" panose="020B0604020202020204" pitchFamily="34" charset="0"/>
              <a:buChar char="•"/>
            </a:pPr>
            <a:r>
              <a:rPr lang="fr-FR" sz="2000" dirty="0">
                <a:ea typeface="DengXian" panose="02010600030101010101" pitchFamily="2" charset="-122"/>
                <a:cs typeface="Times New Roman" panose="02020603050405020304" pitchFamily="18" charset="0"/>
              </a:rPr>
              <a:t>Le niveau d'anticorps anti-SARS-CoV-2 n'était pas significativement différent chez les enfants ayant déjà eu une infection saisonnière par un coronavirus.</a:t>
            </a:r>
          </a:p>
          <a:p>
            <a:pPr lvl="0">
              <a:spcAft>
                <a:spcPts val="0"/>
              </a:spcAft>
              <a:buClr>
                <a:schemeClr val="accent1"/>
              </a:buClr>
              <a:buSzPct val="130000"/>
            </a:pPr>
            <a:r>
              <a:rPr lang="fr-FR" sz="2000" b="1" i="1" dirty="0">
                <a:ea typeface="DengXian" panose="02010600030101010101" pitchFamily="2" charset="-122"/>
                <a:cs typeface="Times New Roman" panose="02020603050405020304" pitchFamily="18" charset="0"/>
              </a:rPr>
              <a:t>« En aucun cas cette étude à notre sens ne permet l’affirmation inscrite dans le titre »</a:t>
            </a:r>
          </a:p>
        </p:txBody>
      </p:sp>
      <p:pic>
        <p:nvPicPr>
          <p:cNvPr id="38" name="Image 37" descr="Une image contenant dessin, table&#10;&#10;Description générée automatiquement">
            <a:extLst>
              <a:ext uri="{FF2B5EF4-FFF2-40B4-BE49-F238E27FC236}">
                <a16:creationId xmlns:a16="http://schemas.microsoft.com/office/drawing/2014/main" id="{5E372529-9ACD-8E4B-A8CE-13FA00DE71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17113" y="2032272"/>
            <a:ext cx="1026154" cy="686618"/>
          </a:xfrm>
          <a:prstGeom prst="rect">
            <a:avLst/>
          </a:prstGeom>
        </p:spPr>
      </p:pic>
    </p:spTree>
    <p:extLst>
      <p:ext uri="{BB962C8B-B14F-4D97-AF65-F5344CB8AC3E}">
        <p14:creationId xmlns:p14="http://schemas.microsoft.com/office/powerpoint/2010/main" val="11746045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54</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dirty="0"/>
          </a:p>
        </p:txBody>
      </p:sp>
      <p:sp>
        <p:nvSpPr>
          <p:cNvPr id="44" name="Titre 1">
            <a:extLst>
              <a:ext uri="{FF2B5EF4-FFF2-40B4-BE49-F238E27FC236}">
                <a16:creationId xmlns:a16="http://schemas.microsoft.com/office/drawing/2014/main" id="{92E25D31-2DEB-7F4A-A57A-7693CC0B893B}"/>
              </a:ext>
            </a:extLst>
          </p:cNvPr>
          <p:cNvSpPr>
            <a:spLocks noGrp="1"/>
          </p:cNvSpPr>
          <p:nvPr>
            <p:ph type="title"/>
          </p:nvPr>
        </p:nvSpPr>
        <p:spPr>
          <a:xfrm>
            <a:off x="962829" y="275375"/>
            <a:ext cx="8596668" cy="1320800"/>
          </a:xfrm>
        </p:spPr>
        <p:txBody>
          <a:bodyPr/>
          <a:lstStyle/>
          <a:p>
            <a:r>
              <a:rPr lang="fr-FR" dirty="0"/>
              <a:t>Port de masque </a:t>
            </a:r>
            <a:br>
              <a:rPr lang="fr-FR" dirty="0"/>
            </a:br>
            <a:r>
              <a:rPr lang="fr-FR" dirty="0"/>
              <a:t>avant le collège</a:t>
            </a:r>
          </a:p>
        </p:txBody>
      </p:sp>
      <p:pic>
        <p:nvPicPr>
          <p:cNvPr id="47" name="Espace réservé du contenu 4">
            <a:extLst>
              <a:ext uri="{FF2B5EF4-FFF2-40B4-BE49-F238E27FC236}">
                <a16:creationId xmlns:a16="http://schemas.microsoft.com/office/drawing/2014/main" id="{A3E381B3-582F-3E49-8B15-A2C69E4EE0C6}"/>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rcRect/>
          <a:stretch>
            <a:fillRect/>
          </a:stretch>
        </p:blipFill>
        <p:spPr>
          <a:xfrm>
            <a:off x="241321" y="2715883"/>
            <a:ext cx="6152420" cy="2777372"/>
          </a:xfrm>
        </p:spPr>
      </p:pic>
      <p:pic>
        <p:nvPicPr>
          <p:cNvPr id="48" name="Image 47">
            <a:extLst>
              <a:ext uri="{FF2B5EF4-FFF2-40B4-BE49-F238E27FC236}">
                <a16:creationId xmlns:a16="http://schemas.microsoft.com/office/drawing/2014/main" id="{FE070181-E156-ED42-A354-027AAF3DD7E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39535" y="3564438"/>
            <a:ext cx="5213472" cy="2606736"/>
          </a:xfrm>
          <a:prstGeom prst="rect">
            <a:avLst/>
          </a:prstGeom>
        </p:spPr>
      </p:pic>
      <p:pic>
        <p:nvPicPr>
          <p:cNvPr id="49" name="Image 48">
            <a:extLst>
              <a:ext uri="{FF2B5EF4-FFF2-40B4-BE49-F238E27FC236}">
                <a16:creationId xmlns:a16="http://schemas.microsoft.com/office/drawing/2014/main" id="{6731FCBC-7907-584C-AE1F-D0A69CC9E92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32118" y="300777"/>
            <a:ext cx="1395272" cy="1860363"/>
          </a:xfrm>
          <a:prstGeom prst="rect">
            <a:avLst/>
          </a:prstGeom>
        </p:spPr>
      </p:pic>
      <p:pic>
        <p:nvPicPr>
          <p:cNvPr id="50" name="Image 49">
            <a:extLst>
              <a:ext uri="{FF2B5EF4-FFF2-40B4-BE49-F238E27FC236}">
                <a16:creationId xmlns:a16="http://schemas.microsoft.com/office/drawing/2014/main" id="{BAD60557-27BC-4249-8126-E44CBC2FEA3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678008" y="348534"/>
            <a:ext cx="1812606" cy="1812606"/>
          </a:xfrm>
          <a:prstGeom prst="rect">
            <a:avLst/>
          </a:prstGeom>
        </p:spPr>
      </p:pic>
      <p:pic>
        <p:nvPicPr>
          <p:cNvPr id="51" name="Image 50">
            <a:extLst>
              <a:ext uri="{FF2B5EF4-FFF2-40B4-BE49-F238E27FC236}">
                <a16:creationId xmlns:a16="http://schemas.microsoft.com/office/drawing/2014/main" id="{C61DC08E-2CCF-9B46-8AAA-2BD9AC027E3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9574176" y="348535"/>
            <a:ext cx="1801878" cy="1812606"/>
          </a:xfrm>
          <a:prstGeom prst="rect">
            <a:avLst/>
          </a:prstGeom>
        </p:spPr>
      </p:pic>
      <p:sp>
        <p:nvSpPr>
          <p:cNvPr id="52" name="Rectangle 51">
            <a:extLst>
              <a:ext uri="{FF2B5EF4-FFF2-40B4-BE49-F238E27FC236}">
                <a16:creationId xmlns:a16="http://schemas.microsoft.com/office/drawing/2014/main" id="{ECCF2878-9521-D64E-AF1B-E038BEFD1AFF}"/>
              </a:ext>
            </a:extLst>
          </p:cNvPr>
          <p:cNvSpPr/>
          <p:nvPr/>
        </p:nvSpPr>
        <p:spPr>
          <a:xfrm>
            <a:off x="1717697" y="1771596"/>
            <a:ext cx="3448580" cy="707886"/>
          </a:xfrm>
          <a:prstGeom prst="rect">
            <a:avLst/>
          </a:prstGeom>
          <a:noFill/>
        </p:spPr>
        <p:txBody>
          <a:bodyPr wrap="none" lIns="91440" tIns="45720" rIns="91440" bIns="45720">
            <a:spAutoFit/>
          </a:bodyPr>
          <a:lstStyle/>
          <a:p>
            <a:pPr algn="ctr"/>
            <a:r>
              <a:rPr lang="fr-FR" sz="40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nécessaire</a:t>
            </a:r>
          </a:p>
        </p:txBody>
      </p:sp>
      <p:sp>
        <p:nvSpPr>
          <p:cNvPr id="53" name="Rectangle 52">
            <a:extLst>
              <a:ext uri="{FF2B5EF4-FFF2-40B4-BE49-F238E27FC236}">
                <a16:creationId xmlns:a16="http://schemas.microsoft.com/office/drawing/2014/main" id="{BC77D417-DBBB-9840-B30A-82F720088767}"/>
              </a:ext>
            </a:extLst>
          </p:cNvPr>
          <p:cNvSpPr/>
          <p:nvPr/>
        </p:nvSpPr>
        <p:spPr>
          <a:xfrm>
            <a:off x="1083918" y="5497961"/>
            <a:ext cx="4876781" cy="923330"/>
          </a:xfrm>
          <a:prstGeom prst="rect">
            <a:avLst/>
          </a:prstGeom>
          <a:noFill/>
        </p:spPr>
        <p:txBody>
          <a:bodyPr wrap="none" lIns="91440" tIns="45720" rIns="91440" bIns="45720">
            <a:spAutoFit/>
          </a:bodyPr>
          <a:lstStyle/>
          <a:p>
            <a:pPr algn="ctr"/>
            <a:r>
              <a:rPr lang="fr-FR" sz="54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raisonnable</a:t>
            </a:r>
          </a:p>
        </p:txBody>
      </p:sp>
      <p:sp>
        <p:nvSpPr>
          <p:cNvPr id="54" name="Rectangle 53">
            <a:extLst>
              <a:ext uri="{FF2B5EF4-FFF2-40B4-BE49-F238E27FC236}">
                <a16:creationId xmlns:a16="http://schemas.microsoft.com/office/drawing/2014/main" id="{15DF6A09-E682-744F-8E9C-8C6C4B19704E}"/>
              </a:ext>
            </a:extLst>
          </p:cNvPr>
          <p:cNvSpPr/>
          <p:nvPr/>
        </p:nvSpPr>
        <p:spPr>
          <a:xfrm>
            <a:off x="6847154" y="2464039"/>
            <a:ext cx="4366800" cy="830997"/>
          </a:xfrm>
          <a:prstGeom prst="rect">
            <a:avLst/>
          </a:prstGeom>
          <a:noFill/>
        </p:spPr>
        <p:txBody>
          <a:bodyPr wrap="none" lIns="91440" tIns="45720" rIns="91440" bIns="45720">
            <a:spAutoFit/>
          </a:bodyPr>
          <a:lstStyle/>
          <a:p>
            <a:pPr algn="ctr"/>
            <a:r>
              <a:rPr lang="fr-FR" sz="48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souhaitable</a:t>
            </a:r>
          </a:p>
        </p:txBody>
      </p:sp>
    </p:spTree>
    <p:extLst>
      <p:ext uri="{BB962C8B-B14F-4D97-AF65-F5344CB8AC3E}">
        <p14:creationId xmlns:p14="http://schemas.microsoft.com/office/powerpoint/2010/main" val="387280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linds(horizontal)">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blinds(horizontal)">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linds(horizontal)">
                                      <p:cBhvr>
                                        <p:cTn id="1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55</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dirty="0"/>
          </a:p>
        </p:txBody>
      </p:sp>
      <p:sp>
        <p:nvSpPr>
          <p:cNvPr id="31" name="Espace réservé du contenu 2">
            <a:extLst>
              <a:ext uri="{FF2B5EF4-FFF2-40B4-BE49-F238E27FC236}">
                <a16:creationId xmlns:a16="http://schemas.microsoft.com/office/drawing/2014/main" id="{52DD01F6-093C-164D-98C2-F41D4F5B58F6}"/>
              </a:ext>
            </a:extLst>
          </p:cNvPr>
          <p:cNvSpPr>
            <a:spLocks noGrp="1"/>
          </p:cNvSpPr>
          <p:nvPr>
            <p:ph idx="1"/>
          </p:nvPr>
        </p:nvSpPr>
        <p:spPr>
          <a:xfrm>
            <a:off x="671995" y="1223656"/>
            <a:ext cx="11071272" cy="5056883"/>
          </a:xfrm>
        </p:spPr>
        <p:txBody>
          <a:bodyPr>
            <a:noAutofit/>
          </a:bodyPr>
          <a:lstStyle/>
          <a:p>
            <a:pPr marL="0" indent="0">
              <a:spcAft>
                <a:spcPts val="600"/>
              </a:spcAft>
              <a:buNone/>
            </a:pPr>
            <a:r>
              <a:rPr lang="fr-FR" sz="2400" b="1" dirty="0"/>
              <a:t>Les principales évolutions du protocole sanitaire </a:t>
            </a:r>
            <a:r>
              <a:rPr lang="fr-FR" sz="2400" dirty="0"/>
              <a:t>concernent:</a:t>
            </a:r>
          </a:p>
          <a:p>
            <a:r>
              <a:rPr lang="fr-FR" sz="2400" b="1" dirty="0"/>
              <a:t>L’assouplissement des règles de distanciation physique </a:t>
            </a:r>
            <a:r>
              <a:rPr lang="fr-FR" sz="2400" dirty="0"/>
              <a:t>dans les écoles et les collèges :</a:t>
            </a:r>
          </a:p>
          <a:p>
            <a:pPr lvl="1"/>
            <a:r>
              <a:rPr lang="fr-FR" dirty="0"/>
              <a:t>La règle de surface de 4m² par élève ne s’applique plus dans les locaux comme dans les espaces extérieurs.</a:t>
            </a:r>
          </a:p>
          <a:p>
            <a:pPr lvl="1"/>
            <a:r>
              <a:rPr lang="fr-FR" dirty="0"/>
              <a:t>En maternelle, entre les élèves d’une même classe ou d’un même groupe, aucune règle de distanciation ne s’impose, que ce soit dans les espaces clos (salle de classe, couloirs, réfectoire, etc.) ou dans les espaces extérieurs. En revanche, la distanciation physique doit être maintenue entre les élèves de groupes différents.</a:t>
            </a:r>
          </a:p>
          <a:p>
            <a:pPr lvl="1"/>
            <a:r>
              <a:rPr lang="fr-FR" dirty="0"/>
              <a:t>Dans les écoles élémentaires et les collèges, distanciation physique d’au moins un mètre lorsqu’elle est matériellement possible, dans les espaces clos (dont la salle de classe), entre l’enseignant et les élèves ainsi qu’entre les élèves quand ils sont côte à côte ou face à face.</a:t>
            </a:r>
          </a:p>
          <a:p>
            <a:pPr lvl="1"/>
            <a:r>
              <a:rPr lang="fr-FR" dirty="0"/>
              <a:t>Les élèves de plus de 11 ans doivent porter un masque  en classe</a:t>
            </a:r>
            <a:endParaRPr lang="fr-FR" sz="2400" dirty="0"/>
          </a:p>
          <a:p>
            <a:pPr>
              <a:spcBef>
                <a:spcPts val="400"/>
              </a:spcBef>
            </a:pPr>
            <a:r>
              <a:rPr lang="fr-FR" sz="2400" b="1" dirty="0"/>
              <a:t>Les mesures pour éviter le brassage des groupes </a:t>
            </a:r>
          </a:p>
          <a:p>
            <a:pPr>
              <a:spcBef>
                <a:spcPts val="400"/>
              </a:spcBef>
            </a:pPr>
            <a:r>
              <a:rPr lang="fr-FR" sz="2400" b="1" dirty="0"/>
              <a:t>Les mesures pour garantir l’hygiène des mains </a:t>
            </a:r>
            <a:r>
              <a:rPr lang="fr-FR" sz="2400" dirty="0"/>
              <a:t>tout au long de la journée</a:t>
            </a:r>
          </a:p>
          <a:p>
            <a:pPr>
              <a:spcBef>
                <a:spcPts val="400"/>
              </a:spcBef>
            </a:pPr>
            <a:r>
              <a:rPr lang="fr-FR" sz="2400" b="1" dirty="0"/>
              <a:t>Les dispositifs pour réaliser le traçage des cas et des contacts</a:t>
            </a:r>
          </a:p>
          <a:p>
            <a:pPr marL="0" indent="0">
              <a:spcBef>
                <a:spcPts val="0"/>
              </a:spcBef>
              <a:buNone/>
            </a:pPr>
            <a:r>
              <a:rPr lang="fr-FR" sz="1100" dirty="0">
                <a:solidFill>
                  <a:schemeClr val="accent1"/>
                </a:solidFill>
              </a:rPr>
              <a:t>		</a:t>
            </a:r>
          </a:p>
          <a:p>
            <a:pPr marL="0" indent="0">
              <a:spcBef>
                <a:spcPts val="0"/>
              </a:spcBef>
              <a:buNone/>
            </a:pPr>
            <a:r>
              <a:rPr lang="fr-FR" sz="1100" dirty="0">
                <a:solidFill>
                  <a:schemeClr val="accent1"/>
                </a:solidFill>
              </a:rPr>
              <a:t>		PROTOCOLE SANITAIRE – GUIDE RELATIF AU FONCTIONNEMENT DES ECOLES ET ÉTABLISSEMENTS SECONDAIRES DANS LE CONTEXTE COVID-19 Page 3 /8</a:t>
            </a:r>
          </a:p>
          <a:p>
            <a:pPr marL="0" indent="0">
              <a:spcBef>
                <a:spcPts val="0"/>
              </a:spcBef>
              <a:buNone/>
            </a:pPr>
            <a:r>
              <a:rPr lang="fr-FR" sz="1100" dirty="0">
                <a:solidFill>
                  <a:schemeClr val="accent1"/>
                </a:solidFill>
              </a:rPr>
              <a:t>		Document réalisé par le ministère de l’Éducation nationale et de la Jeunesse le 14 juin 2020</a:t>
            </a:r>
          </a:p>
          <a:p>
            <a:endParaRPr lang="fr-FR" dirty="0"/>
          </a:p>
        </p:txBody>
      </p:sp>
      <p:sp>
        <p:nvSpPr>
          <p:cNvPr id="30" name="Titre 1">
            <a:extLst>
              <a:ext uri="{FF2B5EF4-FFF2-40B4-BE49-F238E27FC236}">
                <a16:creationId xmlns:a16="http://schemas.microsoft.com/office/drawing/2014/main" id="{9D8147A3-AFB3-D548-B8F8-04A5BC8B53F3}"/>
              </a:ext>
            </a:extLst>
          </p:cNvPr>
          <p:cNvSpPr>
            <a:spLocks noGrp="1"/>
          </p:cNvSpPr>
          <p:nvPr>
            <p:ph type="title"/>
          </p:nvPr>
        </p:nvSpPr>
        <p:spPr>
          <a:xfrm>
            <a:off x="734289" y="414205"/>
            <a:ext cx="8596668" cy="1320800"/>
          </a:xfrm>
        </p:spPr>
        <p:txBody>
          <a:bodyPr/>
          <a:lstStyle/>
          <a:p>
            <a:r>
              <a:rPr lang="fr-FR" dirty="0"/>
              <a:t>Rentrée scolaire septembre 2020</a:t>
            </a:r>
          </a:p>
        </p:txBody>
      </p:sp>
    </p:spTree>
    <p:extLst>
      <p:ext uri="{BB962C8B-B14F-4D97-AF65-F5344CB8AC3E}">
        <p14:creationId xmlns:p14="http://schemas.microsoft.com/office/powerpoint/2010/main" val="27952929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2300A913-79C9-B449-9CF3-CC84736F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1" name="ZoneTexte 20">
            <a:extLst>
              <a:ext uri="{FF2B5EF4-FFF2-40B4-BE49-F238E27FC236}">
                <a16:creationId xmlns:a16="http://schemas.microsoft.com/office/drawing/2014/main" id="{11CF202C-841F-B748-816B-1027C015C652}"/>
              </a:ext>
            </a:extLst>
          </p:cNvPr>
          <p:cNvSpPr txBox="1"/>
          <p:nvPr/>
        </p:nvSpPr>
        <p:spPr>
          <a:xfrm>
            <a:off x="-15347" y="6561948"/>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FR" sz="1400" dirty="0">
                <a:solidFill>
                  <a:srgbClr val="90C226"/>
                </a:solidFill>
                <a:latin typeface="Arial" panose="020B0604020202020204" pitchFamily="34" charset="0"/>
                <a:cs typeface="Arial" panose="020B0604020202020204" pitchFamily="34" charset="0"/>
              </a:rPr>
              <a:t>31 Août </a:t>
            </a: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2020</a:t>
            </a:r>
          </a:p>
        </p:txBody>
      </p:sp>
      <p:pic>
        <p:nvPicPr>
          <p:cNvPr id="7" name="Image 6">
            <a:extLst>
              <a:ext uri="{FF2B5EF4-FFF2-40B4-BE49-F238E27FC236}">
                <a16:creationId xmlns:a16="http://schemas.microsoft.com/office/drawing/2014/main" id="{3E6A36D0-C804-684C-8098-47FDD7B208E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05717" y="3194039"/>
            <a:ext cx="10885323" cy="914400"/>
          </a:xfrm>
          <a:prstGeom prst="rect">
            <a:avLst/>
          </a:prstGeom>
        </p:spPr>
      </p:pic>
      <p:pic>
        <p:nvPicPr>
          <p:cNvPr id="14" name="Image 13">
            <a:extLst>
              <a:ext uri="{FF2B5EF4-FFF2-40B4-BE49-F238E27FC236}">
                <a16:creationId xmlns:a16="http://schemas.microsoft.com/office/drawing/2014/main" id="{A8C656A4-E64C-ED48-AF81-520C5165425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05717" y="3919526"/>
            <a:ext cx="11116570" cy="1516074"/>
          </a:xfrm>
          <a:prstGeom prst="rect">
            <a:avLst/>
          </a:prstGeom>
        </p:spPr>
      </p:pic>
      <p:sp>
        <p:nvSpPr>
          <p:cNvPr id="2" name="ZoneTexte 1">
            <a:extLst>
              <a:ext uri="{FF2B5EF4-FFF2-40B4-BE49-F238E27FC236}">
                <a16:creationId xmlns:a16="http://schemas.microsoft.com/office/drawing/2014/main" id="{E25DDF14-F467-8D49-BCF7-3E2D0D5FB31A}"/>
              </a:ext>
            </a:extLst>
          </p:cNvPr>
          <p:cNvSpPr txBox="1"/>
          <p:nvPr/>
        </p:nvSpPr>
        <p:spPr>
          <a:xfrm>
            <a:off x="968791" y="595365"/>
            <a:ext cx="9955161" cy="1015663"/>
          </a:xfrm>
          <a:prstGeom prst="rect">
            <a:avLst/>
          </a:prstGeom>
          <a:noFill/>
        </p:spPr>
        <p:txBody>
          <a:bodyPr wrap="none" rtlCol="0">
            <a:spAutoFit/>
          </a:bodyPr>
          <a:lstStyle/>
          <a:p>
            <a:r>
              <a:rPr lang="fr-FR" sz="3200" dirty="0">
                <a:solidFill>
                  <a:schemeClr val="accent1"/>
                </a:solidFill>
              </a:rPr>
              <a:t>Place de l’enfant dans la transmission de SARS-CoV-2</a:t>
            </a:r>
          </a:p>
          <a:p>
            <a:r>
              <a:rPr lang="fr-FR" sz="2800" dirty="0">
                <a:solidFill>
                  <a:schemeClr val="accent1"/>
                </a:solidFill>
              </a:rPr>
              <a:t>Données les plus récentes de la littérature</a:t>
            </a:r>
          </a:p>
        </p:txBody>
      </p:sp>
      <p:pic>
        <p:nvPicPr>
          <p:cNvPr id="9" name="Image 8">
            <a:extLst>
              <a:ext uri="{FF2B5EF4-FFF2-40B4-BE49-F238E27FC236}">
                <a16:creationId xmlns:a16="http://schemas.microsoft.com/office/drawing/2014/main" id="{9B9AA84B-8906-3C4F-8FC2-154F4AA8C94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38589" y="2118705"/>
            <a:ext cx="11214100" cy="1066800"/>
          </a:xfrm>
          <a:prstGeom prst="rect">
            <a:avLst/>
          </a:prstGeom>
        </p:spPr>
      </p:pic>
      <p:sp>
        <p:nvSpPr>
          <p:cNvPr id="15" name="ZoneTexte 14">
            <a:extLst>
              <a:ext uri="{FF2B5EF4-FFF2-40B4-BE49-F238E27FC236}">
                <a16:creationId xmlns:a16="http://schemas.microsoft.com/office/drawing/2014/main" id="{AE9EF534-8999-3B4E-8522-0E00C8FA1E58}"/>
              </a:ext>
            </a:extLst>
          </p:cNvPr>
          <p:cNvSpPr txBox="1"/>
          <p:nvPr/>
        </p:nvSpPr>
        <p:spPr>
          <a:xfrm>
            <a:off x="802937" y="5497652"/>
            <a:ext cx="9996647" cy="646331"/>
          </a:xfrm>
          <a:prstGeom prst="rect">
            <a:avLst/>
          </a:prstGeom>
          <a:noFill/>
          <a:ln>
            <a:solidFill>
              <a:schemeClr val="tx2"/>
            </a:solidFill>
          </a:ln>
        </p:spPr>
        <p:txBody>
          <a:bodyPr wrap="none" rtlCol="0">
            <a:spAutoFit/>
          </a:bodyPr>
          <a:lstStyle/>
          <a:p>
            <a:pPr marL="342900" indent="-342900">
              <a:buFont typeface="+mj-lt"/>
              <a:buAutoNum type="arabicPeriod" startAt="4"/>
            </a:pPr>
            <a:r>
              <a:rPr lang="fr-FR" b="1" dirty="0"/>
              <a:t>Les bénéfices éducatifs et sociaux apportés par l’école sont très supérieurs aux risques</a:t>
            </a:r>
          </a:p>
          <a:p>
            <a:r>
              <a:rPr lang="fr-FR" b="1" dirty="0"/>
              <a:t>D’une éventuelle contamination par SARS-CoV-2 de l’enfant en milieu scolaire</a:t>
            </a:r>
          </a:p>
        </p:txBody>
      </p:sp>
    </p:spTree>
    <p:extLst>
      <p:ext uri="{BB962C8B-B14F-4D97-AF65-F5344CB8AC3E}">
        <p14:creationId xmlns:p14="http://schemas.microsoft.com/office/powerpoint/2010/main" val="1035305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2300A913-79C9-B449-9CF3-CC84736F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pic>
        <p:nvPicPr>
          <p:cNvPr id="4" name="Image 3">
            <a:extLst>
              <a:ext uri="{FF2B5EF4-FFF2-40B4-BE49-F238E27FC236}">
                <a16:creationId xmlns:a16="http://schemas.microsoft.com/office/drawing/2014/main" id="{22F2F94C-84DD-2F42-BCB0-876B6DC6531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12276" y="201211"/>
            <a:ext cx="5906814" cy="955683"/>
          </a:xfrm>
          <a:prstGeom prst="rect">
            <a:avLst/>
          </a:prstGeom>
        </p:spPr>
      </p:pic>
      <p:pic>
        <p:nvPicPr>
          <p:cNvPr id="7" name="Image 6" descr="Une image contenant capture d’écran&#10;&#10;Description générée automatiquement">
            <a:extLst>
              <a:ext uri="{FF2B5EF4-FFF2-40B4-BE49-F238E27FC236}">
                <a16:creationId xmlns:a16="http://schemas.microsoft.com/office/drawing/2014/main" id="{B582F98A-97C6-764F-9212-3044EE3E891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94937" y="1210194"/>
            <a:ext cx="9298468" cy="5176273"/>
          </a:xfrm>
          <a:prstGeom prst="rect">
            <a:avLst/>
          </a:prstGeom>
        </p:spPr>
      </p:pic>
      <p:sp>
        <p:nvSpPr>
          <p:cNvPr id="22" name="ZoneTexte 21">
            <a:extLst>
              <a:ext uri="{FF2B5EF4-FFF2-40B4-BE49-F238E27FC236}">
                <a16:creationId xmlns:a16="http://schemas.microsoft.com/office/drawing/2014/main" id="{C267295F-DE3B-B14A-BE0C-7DC8BE92D7CE}"/>
              </a:ext>
            </a:extLst>
          </p:cNvPr>
          <p:cNvSpPr txBox="1"/>
          <p:nvPr/>
        </p:nvSpPr>
        <p:spPr>
          <a:xfrm>
            <a:off x="-15347" y="6561948"/>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FR" sz="1400" dirty="0">
                <a:solidFill>
                  <a:srgbClr val="90C226"/>
                </a:solidFill>
                <a:latin typeface="Arial" panose="020B0604020202020204" pitchFamily="34" charset="0"/>
                <a:cs typeface="Arial" panose="020B0604020202020204" pitchFamily="34" charset="0"/>
              </a:rPr>
              <a:t>31 Août </a:t>
            </a: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2020</a:t>
            </a:r>
          </a:p>
        </p:txBody>
      </p:sp>
      <p:sp>
        <p:nvSpPr>
          <p:cNvPr id="5" name="Rectangle 4">
            <a:extLst>
              <a:ext uri="{FF2B5EF4-FFF2-40B4-BE49-F238E27FC236}">
                <a16:creationId xmlns:a16="http://schemas.microsoft.com/office/drawing/2014/main" id="{42C4D386-D330-6248-B865-0106B5F0365F}"/>
              </a:ext>
            </a:extLst>
          </p:cNvPr>
          <p:cNvSpPr/>
          <p:nvPr/>
        </p:nvSpPr>
        <p:spPr>
          <a:xfrm>
            <a:off x="2070066" y="6527393"/>
            <a:ext cx="8423339" cy="276999"/>
          </a:xfrm>
          <a:prstGeom prst="rect">
            <a:avLst/>
          </a:prstGeom>
        </p:spPr>
        <p:txBody>
          <a:bodyPr wrap="square">
            <a:spAutoFit/>
          </a:bodyPr>
          <a:lstStyle/>
          <a:p>
            <a:r>
              <a:rPr lang="fr-FR" sz="1200" dirty="0">
                <a:hlinkClick r:id="rId7"/>
              </a:rPr>
              <a:t>https://www.sfpediatrie.com/sites/www.sfpediatrie.com/files/medias/documents/Propositions_Ecoles_SFP_Defv2.pdf</a:t>
            </a:r>
            <a:endParaRPr lang="fr-FR" sz="1200" dirty="0"/>
          </a:p>
        </p:txBody>
      </p:sp>
    </p:spTree>
    <p:extLst>
      <p:ext uri="{BB962C8B-B14F-4D97-AF65-F5344CB8AC3E}">
        <p14:creationId xmlns:p14="http://schemas.microsoft.com/office/powerpoint/2010/main" val="18696959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0" name="Image 19">
            <a:extLst>
              <a:ext uri="{FF2B5EF4-FFF2-40B4-BE49-F238E27FC236}">
                <a16:creationId xmlns:a16="http://schemas.microsoft.com/office/drawing/2014/main" id="{3EEE2D5C-A774-B040-8D5B-E29D942E54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2276" y="201211"/>
            <a:ext cx="5906814" cy="955683"/>
          </a:xfrm>
          <a:prstGeom prst="rect">
            <a:avLst/>
          </a:prstGeom>
        </p:spPr>
      </p:pic>
      <p:pic>
        <p:nvPicPr>
          <p:cNvPr id="4" name="Image 3" descr="Une image contenant capture d’écran&#10;&#10;Description générée automatiquement">
            <a:extLst>
              <a:ext uri="{FF2B5EF4-FFF2-40B4-BE49-F238E27FC236}">
                <a16:creationId xmlns:a16="http://schemas.microsoft.com/office/drawing/2014/main" id="{AF35FE73-D65C-5047-9BCE-389368C8544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88973" y="1066643"/>
            <a:ext cx="5373929" cy="4085919"/>
          </a:xfrm>
          <a:prstGeom prst="rect">
            <a:avLst/>
          </a:prstGeom>
        </p:spPr>
      </p:pic>
      <p:sp>
        <p:nvSpPr>
          <p:cNvPr id="23" name="Rectangle 22">
            <a:extLst>
              <a:ext uri="{FF2B5EF4-FFF2-40B4-BE49-F238E27FC236}">
                <a16:creationId xmlns:a16="http://schemas.microsoft.com/office/drawing/2014/main" id="{9AD187BB-5BA9-4440-8AC6-CF7A06D0E6D7}"/>
              </a:ext>
            </a:extLst>
          </p:cNvPr>
          <p:cNvSpPr/>
          <p:nvPr/>
        </p:nvSpPr>
        <p:spPr>
          <a:xfrm>
            <a:off x="2070066" y="6527393"/>
            <a:ext cx="8423339" cy="276999"/>
          </a:xfrm>
          <a:prstGeom prst="rect">
            <a:avLst/>
          </a:prstGeom>
        </p:spPr>
        <p:txBody>
          <a:bodyPr wrap="square">
            <a:spAutoFit/>
          </a:bodyPr>
          <a:lstStyle/>
          <a:p>
            <a:r>
              <a:rPr lang="fr-FR" sz="1200" dirty="0">
                <a:hlinkClick r:id="rId6"/>
              </a:rPr>
              <a:t>https://www.sfpediatrie.com/sites/www.sfpediatrie.com/files/medias/documents/Propositions_Ecoles_SFP_Defv2.pdf</a:t>
            </a:r>
            <a:endParaRPr lang="fr-FR" sz="1200" dirty="0"/>
          </a:p>
        </p:txBody>
      </p:sp>
      <p:pic>
        <p:nvPicPr>
          <p:cNvPr id="7" name="Image 6" descr="Une image contenant table, oiseau&#10;&#10;Description générée automatiquement">
            <a:extLst>
              <a:ext uri="{FF2B5EF4-FFF2-40B4-BE49-F238E27FC236}">
                <a16:creationId xmlns:a16="http://schemas.microsoft.com/office/drawing/2014/main" id="{DFE3BF7E-5E3C-A649-AC1B-F32118B5404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65510" y="4976681"/>
            <a:ext cx="4784172" cy="1584000"/>
          </a:xfrm>
          <a:prstGeom prst="rect">
            <a:avLst/>
          </a:prstGeom>
        </p:spPr>
      </p:pic>
      <p:pic>
        <p:nvPicPr>
          <p:cNvPr id="24" name="Image 23" descr="Une image contenant dessin, signe, parapluie&#10;&#10;Description générée automatiquement">
            <a:extLst>
              <a:ext uri="{FF2B5EF4-FFF2-40B4-BE49-F238E27FC236}">
                <a16:creationId xmlns:a16="http://schemas.microsoft.com/office/drawing/2014/main" id="{4E4D5D2C-53AE-0145-B471-EA2ACFA4D2A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sp>
        <p:nvSpPr>
          <p:cNvPr id="27" name="ZoneTexte 26">
            <a:extLst>
              <a:ext uri="{FF2B5EF4-FFF2-40B4-BE49-F238E27FC236}">
                <a16:creationId xmlns:a16="http://schemas.microsoft.com/office/drawing/2014/main" id="{B3B07D66-039B-8C4C-8267-8333C4E6980A}"/>
              </a:ext>
            </a:extLst>
          </p:cNvPr>
          <p:cNvSpPr txBox="1"/>
          <p:nvPr/>
        </p:nvSpPr>
        <p:spPr>
          <a:xfrm>
            <a:off x="-6357" y="653450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spTree>
    <p:extLst>
      <p:ext uri="{BB962C8B-B14F-4D97-AF65-F5344CB8AC3E}">
        <p14:creationId xmlns:p14="http://schemas.microsoft.com/office/powerpoint/2010/main" val="22069316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2300A913-79C9-B449-9CF3-CC84736F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pic>
        <p:nvPicPr>
          <p:cNvPr id="4" name="Image 3" descr="Une image contenant capture d’écran&#10;&#10;Description générée automatiquement">
            <a:extLst>
              <a:ext uri="{FF2B5EF4-FFF2-40B4-BE49-F238E27FC236}">
                <a16:creationId xmlns:a16="http://schemas.microsoft.com/office/drawing/2014/main" id="{091A40D7-D4E4-814E-9356-6F2C1CAA487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12835" y="1405100"/>
            <a:ext cx="8262671" cy="5216199"/>
          </a:xfrm>
          <a:prstGeom prst="rect">
            <a:avLst/>
          </a:prstGeom>
        </p:spPr>
      </p:pic>
      <p:pic>
        <p:nvPicPr>
          <p:cNvPr id="22" name="Image 21">
            <a:extLst>
              <a:ext uri="{FF2B5EF4-FFF2-40B4-BE49-F238E27FC236}">
                <a16:creationId xmlns:a16="http://schemas.microsoft.com/office/drawing/2014/main" id="{B4889D32-E656-B544-9B0B-5F4C1F05AD2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12276" y="201211"/>
            <a:ext cx="5906814" cy="955683"/>
          </a:xfrm>
          <a:prstGeom prst="rect">
            <a:avLst/>
          </a:prstGeom>
        </p:spPr>
      </p:pic>
      <p:sp>
        <p:nvSpPr>
          <p:cNvPr id="23" name="ZoneTexte 22">
            <a:extLst>
              <a:ext uri="{FF2B5EF4-FFF2-40B4-BE49-F238E27FC236}">
                <a16:creationId xmlns:a16="http://schemas.microsoft.com/office/drawing/2014/main" id="{F150BAA8-9A1E-9C42-A6B1-D1A2770C9998}"/>
              </a:ext>
            </a:extLst>
          </p:cNvPr>
          <p:cNvSpPr txBox="1"/>
          <p:nvPr/>
        </p:nvSpPr>
        <p:spPr>
          <a:xfrm>
            <a:off x="-15347" y="6561948"/>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FR" sz="1400" dirty="0">
                <a:solidFill>
                  <a:srgbClr val="90C226"/>
                </a:solidFill>
                <a:latin typeface="Arial" panose="020B0604020202020204" pitchFamily="34" charset="0"/>
                <a:cs typeface="Arial" panose="020B0604020202020204" pitchFamily="34" charset="0"/>
              </a:rPr>
              <a:t>31 Août </a:t>
            </a: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2020</a:t>
            </a:r>
          </a:p>
        </p:txBody>
      </p:sp>
      <p:sp>
        <p:nvSpPr>
          <p:cNvPr id="24" name="Rectangle 23">
            <a:extLst>
              <a:ext uri="{FF2B5EF4-FFF2-40B4-BE49-F238E27FC236}">
                <a16:creationId xmlns:a16="http://schemas.microsoft.com/office/drawing/2014/main" id="{AA3916DF-5B4E-3E44-8D07-807D0F48933E}"/>
              </a:ext>
            </a:extLst>
          </p:cNvPr>
          <p:cNvSpPr/>
          <p:nvPr/>
        </p:nvSpPr>
        <p:spPr>
          <a:xfrm>
            <a:off x="2070066" y="6527393"/>
            <a:ext cx="8423339" cy="276999"/>
          </a:xfrm>
          <a:prstGeom prst="rect">
            <a:avLst/>
          </a:prstGeom>
        </p:spPr>
        <p:txBody>
          <a:bodyPr wrap="square">
            <a:spAutoFit/>
          </a:bodyPr>
          <a:lstStyle/>
          <a:p>
            <a:r>
              <a:rPr lang="fr-FR" sz="1200" dirty="0">
                <a:hlinkClick r:id="rId7"/>
              </a:rPr>
              <a:t>https://www.sfpediatrie.com/sites/www.sfpediatrie.com/files/medias/documents/Propositions_Ecoles_SFP_Defv2.pdf</a:t>
            </a:r>
            <a:endParaRPr lang="fr-FR" sz="1200" dirty="0"/>
          </a:p>
        </p:txBody>
      </p:sp>
    </p:spTree>
    <p:extLst>
      <p:ext uri="{BB962C8B-B14F-4D97-AF65-F5344CB8AC3E}">
        <p14:creationId xmlns:p14="http://schemas.microsoft.com/office/powerpoint/2010/main" val="2549904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pic>
        <p:nvPicPr>
          <p:cNvPr id="36" name="Image 35" descr="Une image contenant capture d’écran&#10;&#10;Description générée automatiquement">
            <a:extLst>
              <a:ext uri="{FF2B5EF4-FFF2-40B4-BE49-F238E27FC236}">
                <a16:creationId xmlns:a16="http://schemas.microsoft.com/office/drawing/2014/main" id="{F3495D3A-B090-1A43-8895-28942D5187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422" y="3254266"/>
            <a:ext cx="7016685" cy="2844800"/>
          </a:xfrm>
          <a:prstGeom prst="rect">
            <a:avLst/>
          </a:prstGeom>
        </p:spPr>
      </p:pic>
      <p:pic>
        <p:nvPicPr>
          <p:cNvPr id="37" name="Image 36" descr="Une image contenant couteau&#10;&#10;Description générée automatiquement">
            <a:extLst>
              <a:ext uri="{FF2B5EF4-FFF2-40B4-BE49-F238E27FC236}">
                <a16:creationId xmlns:a16="http://schemas.microsoft.com/office/drawing/2014/main" id="{1569340B-4113-6047-81BD-32CABB10B1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6841" y="1403569"/>
            <a:ext cx="8420100" cy="1612900"/>
          </a:xfrm>
          <a:prstGeom prst="rect">
            <a:avLst/>
          </a:prstGeom>
        </p:spPr>
      </p:pic>
      <p:pic>
        <p:nvPicPr>
          <p:cNvPr id="38" name="Image 37" descr="Une image contenant table&#10;&#10;Description générée automatiquement">
            <a:extLst>
              <a:ext uri="{FF2B5EF4-FFF2-40B4-BE49-F238E27FC236}">
                <a16:creationId xmlns:a16="http://schemas.microsoft.com/office/drawing/2014/main" id="{0A1502B3-3E2F-AE45-A587-D93573AFCD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47340" y="5761883"/>
            <a:ext cx="2065143" cy="973034"/>
          </a:xfrm>
          <a:prstGeom prst="rect">
            <a:avLst/>
          </a:prstGeom>
        </p:spPr>
      </p:pic>
      <p:pic>
        <p:nvPicPr>
          <p:cNvPr id="39" name="Image 38" descr="Une image contenant dessin, drapeau, signe&#10;&#10;Description générée automatiquement">
            <a:extLst>
              <a:ext uri="{FF2B5EF4-FFF2-40B4-BE49-F238E27FC236}">
                <a16:creationId xmlns:a16="http://schemas.microsoft.com/office/drawing/2014/main" id="{C3D819EB-9A16-E44A-B43F-EF5D996DE1D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557933" y="714826"/>
            <a:ext cx="1401234" cy="901700"/>
          </a:xfrm>
          <a:prstGeom prst="rect">
            <a:avLst/>
          </a:prstGeom>
        </p:spPr>
      </p:pic>
      <p:sp>
        <p:nvSpPr>
          <p:cNvPr id="40" name="Rectangle : coins arrondis 39">
            <a:extLst>
              <a:ext uri="{FF2B5EF4-FFF2-40B4-BE49-F238E27FC236}">
                <a16:creationId xmlns:a16="http://schemas.microsoft.com/office/drawing/2014/main" id="{4C8B4FB6-CB4B-CD49-8580-1A274942BB96}"/>
              </a:ext>
            </a:extLst>
          </p:cNvPr>
          <p:cNvSpPr/>
          <p:nvPr/>
        </p:nvSpPr>
        <p:spPr>
          <a:xfrm>
            <a:off x="7811163" y="2788525"/>
            <a:ext cx="4156260"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b="1" u="sng" dirty="0"/>
              <a:t>Les plus</a:t>
            </a:r>
          </a:p>
          <a:p>
            <a:pPr marL="285750" indent="-285750">
              <a:buFont typeface="Arial" panose="020B0604020202020204" pitchFamily="34" charset="0"/>
              <a:buChar char="•"/>
            </a:pPr>
            <a:r>
              <a:rPr lang="fr-FR" dirty="0"/>
              <a:t>Nombreux enfants et adultes +++</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b="1" u="sng" dirty="0"/>
              <a:t>Les moins</a:t>
            </a:r>
          </a:p>
          <a:p>
            <a:pPr marL="285750" indent="-285750">
              <a:buFont typeface="Arial" panose="020B0604020202020204" pitchFamily="34" charset="0"/>
              <a:buChar char="•"/>
            </a:pPr>
            <a:r>
              <a:rPr lang="fr-FR" dirty="0"/>
              <a:t>Charge virale non décrite</a:t>
            </a:r>
          </a:p>
          <a:p>
            <a:pPr marL="285750" indent="-285750">
              <a:buFont typeface="Arial" panose="020B0604020202020204" pitchFamily="34" charset="0"/>
              <a:buChar char="•"/>
            </a:pPr>
            <a:r>
              <a:rPr lang="fr-FR" dirty="0"/>
              <a:t>Australie (saisonnalité)</a:t>
            </a:r>
          </a:p>
        </p:txBody>
      </p:sp>
      <p:sp useBgFill="1">
        <p:nvSpPr>
          <p:cNvPr id="41" name="Rectangle 40">
            <a:extLst>
              <a:ext uri="{FF2B5EF4-FFF2-40B4-BE49-F238E27FC236}">
                <a16:creationId xmlns:a16="http://schemas.microsoft.com/office/drawing/2014/main" id="{6BE87DB7-04D2-884B-A643-FF971FA62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9">
            <a:extLst>
              <a:ext uri="{FF2B5EF4-FFF2-40B4-BE49-F238E27FC236}">
                <a16:creationId xmlns:a16="http://schemas.microsoft.com/office/drawing/2014/main" id="{81581915-E96B-E848-889F-999E6895A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11">
            <a:extLst>
              <a:ext uri="{FF2B5EF4-FFF2-40B4-BE49-F238E27FC236}">
                <a16:creationId xmlns:a16="http://schemas.microsoft.com/office/drawing/2014/main" id="{D1C733A7-BF64-EA47-A5D0-1A7A389FB7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4" name="ZoneTexte 43">
            <a:extLst>
              <a:ext uri="{FF2B5EF4-FFF2-40B4-BE49-F238E27FC236}">
                <a16:creationId xmlns:a16="http://schemas.microsoft.com/office/drawing/2014/main" id="{AF167478-3902-B44D-AA70-6C315D1CB10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548959AD-7AAE-2344-8254-00D0255C2262}"/>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B4D48FBF-60B0-604C-9E01-4B486F2240B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a:t>
            </a:fld>
            <a:endParaRPr lang="en-US" dirty="0">
              <a:solidFill>
                <a:schemeClr val="bg1"/>
              </a:solidFill>
            </a:endParaRPr>
          </a:p>
        </p:txBody>
      </p:sp>
      <p:pic>
        <p:nvPicPr>
          <p:cNvPr id="47" name="Image 3">
            <a:extLst>
              <a:ext uri="{FF2B5EF4-FFF2-40B4-BE49-F238E27FC236}">
                <a16:creationId xmlns:a16="http://schemas.microsoft.com/office/drawing/2014/main" id="{34DFD708-10CC-5944-8879-23587C4F494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48" name="Rectangle 47">
            <a:extLst>
              <a:ext uri="{FF2B5EF4-FFF2-40B4-BE49-F238E27FC236}">
                <a16:creationId xmlns:a16="http://schemas.microsoft.com/office/drawing/2014/main" id="{ACCF68B7-2DE0-0946-9939-FC998DCEC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9">
            <a:extLst>
              <a:ext uri="{FF2B5EF4-FFF2-40B4-BE49-F238E27FC236}">
                <a16:creationId xmlns:a16="http://schemas.microsoft.com/office/drawing/2014/main" id="{ED704DDE-62E9-DB41-B285-4E737DAD0A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0" name="Isosceles Triangle 11">
            <a:extLst>
              <a:ext uri="{FF2B5EF4-FFF2-40B4-BE49-F238E27FC236}">
                <a16:creationId xmlns:a16="http://schemas.microsoft.com/office/drawing/2014/main" id="{3B40F144-711C-EC41-8B07-BCB16DDADE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1" name="ZoneTexte 50">
            <a:extLst>
              <a:ext uri="{FF2B5EF4-FFF2-40B4-BE49-F238E27FC236}">
                <a16:creationId xmlns:a16="http://schemas.microsoft.com/office/drawing/2014/main" id="{D17442C4-1E0B-D64D-B24C-C0E2598FF67A}"/>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2" name="ZoneTexte 51">
            <a:extLst>
              <a:ext uri="{FF2B5EF4-FFF2-40B4-BE49-F238E27FC236}">
                <a16:creationId xmlns:a16="http://schemas.microsoft.com/office/drawing/2014/main" id="{E61D9EA1-AA82-4643-A3A7-922AA31388ED}"/>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3" name="Espace réservé du numéro de diapositive 4">
            <a:extLst>
              <a:ext uri="{FF2B5EF4-FFF2-40B4-BE49-F238E27FC236}">
                <a16:creationId xmlns:a16="http://schemas.microsoft.com/office/drawing/2014/main" id="{231FAED2-4F1A-7E42-AAFF-F481E9871C3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a:t>
            </a:fld>
            <a:endParaRPr lang="en-US" dirty="0">
              <a:solidFill>
                <a:schemeClr val="bg1"/>
              </a:solidFill>
            </a:endParaRPr>
          </a:p>
        </p:txBody>
      </p:sp>
      <p:pic>
        <p:nvPicPr>
          <p:cNvPr id="54" name="Image 3">
            <a:extLst>
              <a:ext uri="{FF2B5EF4-FFF2-40B4-BE49-F238E27FC236}">
                <a16:creationId xmlns:a16="http://schemas.microsoft.com/office/drawing/2014/main" id="{F70A9875-7368-8F4F-9E81-0B7A8574C4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59" name="ZoneTexte 58">
            <a:extLst>
              <a:ext uri="{FF2B5EF4-FFF2-40B4-BE49-F238E27FC236}">
                <a16:creationId xmlns:a16="http://schemas.microsoft.com/office/drawing/2014/main" id="{D0DF3709-6E5B-A344-BD6C-B8973D7B8CEF}"/>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60" name="ZoneTexte 59">
            <a:extLst>
              <a:ext uri="{FF2B5EF4-FFF2-40B4-BE49-F238E27FC236}">
                <a16:creationId xmlns:a16="http://schemas.microsoft.com/office/drawing/2014/main" id="{9581849C-B5DE-6542-A9DD-962CFA1E405C}"/>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62" name="ZoneTexte 61">
            <a:extLst>
              <a:ext uri="{FF2B5EF4-FFF2-40B4-BE49-F238E27FC236}">
                <a16:creationId xmlns:a16="http://schemas.microsoft.com/office/drawing/2014/main" id="{F53860AE-8F1B-B840-A0ED-41CDC9A9C61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63" name="Espace réservé du numéro de diapositive 4">
            <a:extLst>
              <a:ext uri="{FF2B5EF4-FFF2-40B4-BE49-F238E27FC236}">
                <a16:creationId xmlns:a16="http://schemas.microsoft.com/office/drawing/2014/main" id="{595810B8-24C7-C347-853E-91D8B4F06DD2}"/>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a:t>
            </a:fld>
            <a:endParaRPr lang="en-US" dirty="0">
              <a:solidFill>
                <a:schemeClr val="bg1"/>
              </a:solidFill>
            </a:endParaRPr>
          </a:p>
        </p:txBody>
      </p:sp>
      <p:pic>
        <p:nvPicPr>
          <p:cNvPr id="64" name="Image 3">
            <a:extLst>
              <a:ext uri="{FF2B5EF4-FFF2-40B4-BE49-F238E27FC236}">
                <a16:creationId xmlns:a16="http://schemas.microsoft.com/office/drawing/2014/main" id="{21D15C06-5025-C841-8033-3D29A2E05D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65" name="Titre 1">
            <a:extLst>
              <a:ext uri="{FF2B5EF4-FFF2-40B4-BE49-F238E27FC236}">
                <a16:creationId xmlns:a16="http://schemas.microsoft.com/office/drawing/2014/main" id="{6CBB3305-808F-AD45-AF45-D4E0F11F3CC1}"/>
              </a:ext>
            </a:extLst>
          </p:cNvPr>
          <p:cNvSpPr txBox="1">
            <a:spLocks/>
          </p:cNvSpPr>
          <p:nvPr/>
        </p:nvSpPr>
        <p:spPr>
          <a:xfrm>
            <a:off x="782012" y="600087"/>
            <a:ext cx="10627975" cy="872359"/>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COVID-19 et enfant : Comparaison du % de prélèvements positifs / prélèvements réalisés f° de l’âge</a:t>
            </a:r>
            <a:endParaRPr lang="fr-FR" dirty="0"/>
          </a:p>
        </p:txBody>
      </p:sp>
      <p:graphicFrame>
        <p:nvGraphicFramePr>
          <p:cNvPr id="66" name="Tableau 65">
            <a:extLst>
              <a:ext uri="{FF2B5EF4-FFF2-40B4-BE49-F238E27FC236}">
                <a16:creationId xmlns:a16="http://schemas.microsoft.com/office/drawing/2014/main" id="{41C5681A-BF79-2D48-AD86-489C188748D4}"/>
              </a:ext>
            </a:extLst>
          </p:cNvPr>
          <p:cNvGraphicFramePr>
            <a:graphicFrameLocks noGrp="1"/>
          </p:cNvGraphicFramePr>
          <p:nvPr/>
        </p:nvGraphicFramePr>
        <p:xfrm>
          <a:off x="1429407" y="2158157"/>
          <a:ext cx="8431800" cy="2624050"/>
        </p:xfrm>
        <a:graphic>
          <a:graphicData uri="http://schemas.openxmlformats.org/drawingml/2006/table">
            <a:tbl>
              <a:tblPr firstRow="1" bandRow="1">
                <a:tableStyleId>{5C22544A-7EE6-4342-B048-85BDC9FD1C3A}</a:tableStyleId>
              </a:tblPr>
              <a:tblGrid>
                <a:gridCol w="1405300">
                  <a:extLst>
                    <a:ext uri="{9D8B030D-6E8A-4147-A177-3AD203B41FA5}">
                      <a16:colId xmlns:a16="http://schemas.microsoft.com/office/drawing/2014/main" val="3652926426"/>
                    </a:ext>
                  </a:extLst>
                </a:gridCol>
                <a:gridCol w="1405300">
                  <a:extLst>
                    <a:ext uri="{9D8B030D-6E8A-4147-A177-3AD203B41FA5}">
                      <a16:colId xmlns:a16="http://schemas.microsoft.com/office/drawing/2014/main" val="963800972"/>
                    </a:ext>
                  </a:extLst>
                </a:gridCol>
                <a:gridCol w="1405300">
                  <a:extLst>
                    <a:ext uri="{9D8B030D-6E8A-4147-A177-3AD203B41FA5}">
                      <a16:colId xmlns:a16="http://schemas.microsoft.com/office/drawing/2014/main" val="2692594473"/>
                    </a:ext>
                  </a:extLst>
                </a:gridCol>
                <a:gridCol w="1405300">
                  <a:extLst>
                    <a:ext uri="{9D8B030D-6E8A-4147-A177-3AD203B41FA5}">
                      <a16:colId xmlns:a16="http://schemas.microsoft.com/office/drawing/2014/main" val="1014746421"/>
                    </a:ext>
                  </a:extLst>
                </a:gridCol>
                <a:gridCol w="1405300">
                  <a:extLst>
                    <a:ext uri="{9D8B030D-6E8A-4147-A177-3AD203B41FA5}">
                      <a16:colId xmlns:a16="http://schemas.microsoft.com/office/drawing/2014/main" val="2818516235"/>
                    </a:ext>
                  </a:extLst>
                </a:gridCol>
                <a:gridCol w="1405300">
                  <a:extLst>
                    <a:ext uri="{9D8B030D-6E8A-4147-A177-3AD203B41FA5}">
                      <a16:colId xmlns:a16="http://schemas.microsoft.com/office/drawing/2014/main" val="3342946796"/>
                    </a:ext>
                  </a:extLst>
                </a:gridCol>
              </a:tblGrid>
              <a:tr h="958348">
                <a:tc>
                  <a:txBody>
                    <a:bodyPr/>
                    <a:lstStyle/>
                    <a:p>
                      <a:endParaRPr lang="fr-FR" dirty="0"/>
                    </a:p>
                  </a:txBody>
                  <a:tcPr/>
                </a:tc>
                <a:tc>
                  <a:txBody>
                    <a:bodyPr/>
                    <a:lstStyle/>
                    <a:p>
                      <a:pPr algn="ctr"/>
                      <a:r>
                        <a:rPr lang="fr-FR" dirty="0"/>
                        <a:t>Islande </a:t>
                      </a:r>
                    </a:p>
                    <a:p>
                      <a:pPr algn="ctr"/>
                      <a:r>
                        <a:rPr lang="fr-FR" dirty="0"/>
                        <a:t>(1)</a:t>
                      </a:r>
                    </a:p>
                  </a:txBody>
                  <a:tcPr/>
                </a:tc>
                <a:tc>
                  <a:txBody>
                    <a:bodyPr/>
                    <a:lstStyle/>
                    <a:p>
                      <a:pPr algn="ctr"/>
                      <a:r>
                        <a:rPr lang="fr-FR" dirty="0"/>
                        <a:t>Allemagne (2)</a:t>
                      </a:r>
                    </a:p>
                  </a:txBody>
                  <a:tcPr/>
                </a:tc>
                <a:tc>
                  <a:txBody>
                    <a:bodyPr/>
                    <a:lstStyle/>
                    <a:p>
                      <a:pPr algn="ctr"/>
                      <a:r>
                        <a:rPr lang="fr-FR" dirty="0"/>
                        <a:t>France</a:t>
                      </a:r>
                    </a:p>
                    <a:p>
                      <a:pPr algn="ctr"/>
                      <a:r>
                        <a:rPr lang="fr-FR" dirty="0"/>
                        <a:t>(3)</a:t>
                      </a:r>
                    </a:p>
                  </a:txBody>
                  <a:tcPr/>
                </a:tc>
                <a:tc>
                  <a:txBody>
                    <a:bodyPr/>
                    <a:lstStyle/>
                    <a:p>
                      <a:pPr algn="ctr"/>
                      <a:r>
                        <a:rPr lang="fr-FR" dirty="0"/>
                        <a:t>USA</a:t>
                      </a:r>
                    </a:p>
                    <a:p>
                      <a:pPr algn="ctr"/>
                      <a:r>
                        <a:rPr lang="fr-FR" dirty="0"/>
                        <a:t>(4)</a:t>
                      </a:r>
                    </a:p>
                  </a:txBody>
                  <a:tcPr/>
                </a:tc>
                <a:tc>
                  <a:txBody>
                    <a:bodyPr/>
                    <a:lstStyle/>
                    <a:p>
                      <a:pPr algn="ctr"/>
                      <a:r>
                        <a:rPr lang="fr-FR" dirty="0"/>
                        <a:t>Chine</a:t>
                      </a:r>
                    </a:p>
                    <a:p>
                      <a:pPr algn="ctr"/>
                      <a:r>
                        <a:rPr lang="fr-FR" dirty="0"/>
                        <a:t>(5)</a:t>
                      </a:r>
                    </a:p>
                  </a:txBody>
                  <a:tcPr/>
                </a:tc>
                <a:extLst>
                  <a:ext uri="{0D108BD9-81ED-4DB2-BD59-A6C34878D82A}">
                    <a16:rowId xmlns:a16="http://schemas.microsoft.com/office/drawing/2014/main" val="4282657693"/>
                  </a:ext>
                </a:extLst>
              </a:tr>
              <a:tr h="555234">
                <a:tc>
                  <a:txBody>
                    <a:bodyPr/>
                    <a:lstStyle/>
                    <a:p>
                      <a:r>
                        <a:rPr lang="fr-FR" dirty="0"/>
                        <a:t>&lt;10 ans</a:t>
                      </a:r>
                    </a:p>
                  </a:txBody>
                  <a:tcPr/>
                </a:tc>
                <a:tc>
                  <a:txBody>
                    <a:bodyPr/>
                    <a:lstStyle/>
                    <a:p>
                      <a:pPr algn="ctr"/>
                      <a:r>
                        <a:rPr lang="fr-FR" dirty="0"/>
                        <a:t>6,7%</a:t>
                      </a:r>
                    </a:p>
                  </a:txBody>
                  <a:tcPr/>
                </a:tc>
                <a:tc>
                  <a:txBody>
                    <a:bodyPr/>
                    <a:lstStyle/>
                    <a:p>
                      <a:pPr algn="ctr"/>
                      <a:r>
                        <a:rPr lang="fr-FR" dirty="0"/>
                        <a:t>2,2 %</a:t>
                      </a:r>
                    </a:p>
                  </a:txBody>
                  <a:tcPr/>
                </a:tc>
                <a:tc rowSpan="2">
                  <a:txBody>
                    <a:bodyPr/>
                    <a:lstStyle/>
                    <a:p>
                      <a:pPr algn="ctr"/>
                      <a:r>
                        <a:rPr lang="fr-FR" dirty="0"/>
                        <a:t>6,3 %</a:t>
                      </a:r>
                    </a:p>
                  </a:txBody>
                  <a:tcPr/>
                </a:tc>
                <a:tc rowSpan="2">
                  <a:txBody>
                    <a:bodyPr/>
                    <a:lstStyle/>
                    <a:p>
                      <a:pPr algn="ctr"/>
                      <a:r>
                        <a:rPr lang="fr-FR" dirty="0"/>
                        <a:t>2,7%</a:t>
                      </a:r>
                    </a:p>
                    <a:p>
                      <a:pPr algn="ctr"/>
                      <a:r>
                        <a:rPr lang="fr-FR" dirty="0"/>
                        <a:t>7,6%</a:t>
                      </a:r>
                    </a:p>
                  </a:txBody>
                  <a:tcPr/>
                </a:tc>
                <a:tc>
                  <a:txBody>
                    <a:bodyPr/>
                    <a:lstStyle/>
                    <a:p>
                      <a:pPr algn="ctr"/>
                      <a:r>
                        <a:rPr lang="fr-FR" dirty="0"/>
                        <a:t>2%</a:t>
                      </a:r>
                    </a:p>
                  </a:txBody>
                  <a:tcPr/>
                </a:tc>
                <a:extLst>
                  <a:ext uri="{0D108BD9-81ED-4DB2-BD59-A6C34878D82A}">
                    <a16:rowId xmlns:a16="http://schemas.microsoft.com/office/drawing/2014/main" val="1036773068"/>
                  </a:ext>
                </a:extLst>
              </a:tr>
              <a:tr h="555234">
                <a:tc>
                  <a:txBody>
                    <a:bodyPr/>
                    <a:lstStyle/>
                    <a:p>
                      <a:r>
                        <a:rPr lang="fr-FR" dirty="0"/>
                        <a:t>10-20 ans</a:t>
                      </a:r>
                    </a:p>
                  </a:txBody>
                  <a:tcPr/>
                </a:tc>
                <a:tc rowSpan="2">
                  <a:txBody>
                    <a:bodyPr/>
                    <a:lstStyle/>
                    <a:p>
                      <a:pPr algn="ctr"/>
                      <a:endParaRPr lang="fr-FR" dirty="0"/>
                    </a:p>
                    <a:p>
                      <a:pPr algn="ctr"/>
                      <a:r>
                        <a:rPr lang="fr-FR" dirty="0"/>
                        <a:t>13,7%</a:t>
                      </a:r>
                    </a:p>
                  </a:txBody>
                  <a:tcPr/>
                </a:tc>
                <a:tc>
                  <a:txBody>
                    <a:bodyPr/>
                    <a:lstStyle/>
                    <a:p>
                      <a:pPr algn="ctr"/>
                      <a:r>
                        <a:rPr lang="fr-FR" dirty="0"/>
                        <a:t>3,92 %</a:t>
                      </a:r>
                    </a:p>
                  </a:txBody>
                  <a:tcPr/>
                </a:tc>
                <a:tc vMerge="1">
                  <a:txBody>
                    <a:bodyPr/>
                    <a:lstStyle/>
                    <a:p>
                      <a:endParaRPr lang="fr-FR" dirty="0"/>
                    </a:p>
                  </a:txBody>
                  <a:tcPr/>
                </a:tc>
                <a:tc vMerge="1">
                  <a:txBody>
                    <a:bodyPr/>
                    <a:lstStyle/>
                    <a:p>
                      <a:endParaRPr lang="fr-FR"/>
                    </a:p>
                  </a:txBody>
                  <a:tcPr/>
                </a:tc>
                <a:tc>
                  <a:txBody>
                    <a:bodyPr/>
                    <a:lstStyle/>
                    <a:p>
                      <a:pPr algn="ctr"/>
                      <a:r>
                        <a:rPr lang="fr-FR" dirty="0"/>
                        <a:t>2%</a:t>
                      </a:r>
                    </a:p>
                  </a:txBody>
                  <a:tcPr/>
                </a:tc>
                <a:extLst>
                  <a:ext uri="{0D108BD9-81ED-4DB2-BD59-A6C34878D82A}">
                    <a16:rowId xmlns:a16="http://schemas.microsoft.com/office/drawing/2014/main" val="4169683948"/>
                  </a:ext>
                </a:extLst>
              </a:tr>
              <a:tr h="555234">
                <a:tc>
                  <a:txBody>
                    <a:bodyPr/>
                    <a:lstStyle/>
                    <a:p>
                      <a:r>
                        <a:rPr lang="fr-FR" dirty="0"/>
                        <a:t>&gt; 20 ans</a:t>
                      </a:r>
                    </a:p>
                  </a:txBody>
                  <a:tcPr/>
                </a:tc>
                <a:tc vMerge="1">
                  <a:txBody>
                    <a:bodyPr/>
                    <a:lstStyle/>
                    <a:p>
                      <a:endParaRPr lang="fr-FR" dirty="0"/>
                    </a:p>
                  </a:txBody>
                  <a:tcPr/>
                </a:tc>
                <a:tc>
                  <a:txBody>
                    <a:bodyPr/>
                    <a:lstStyle/>
                    <a:p>
                      <a:pPr algn="ctr"/>
                      <a:r>
                        <a:rPr lang="fr-FR" dirty="0"/>
                        <a:t> &gt;6 %</a:t>
                      </a:r>
                    </a:p>
                  </a:txBody>
                  <a:tcPr/>
                </a:tc>
                <a:tc>
                  <a:txBody>
                    <a:bodyPr/>
                    <a:lstStyle/>
                    <a:p>
                      <a:pPr algn="ctr"/>
                      <a:r>
                        <a:rPr lang="fr-FR" dirty="0"/>
                        <a:t>12,2 %</a:t>
                      </a:r>
                    </a:p>
                  </a:txBody>
                  <a:tcPr/>
                </a:tc>
                <a:tc>
                  <a:txBody>
                    <a:bodyPr/>
                    <a:lstStyle/>
                    <a:p>
                      <a:pPr algn="ctr"/>
                      <a:r>
                        <a:rPr lang="fr-FR" dirty="0"/>
                        <a:t>8,6%</a:t>
                      </a:r>
                    </a:p>
                  </a:txBody>
                  <a:tcPr/>
                </a:tc>
                <a:tc>
                  <a:txBody>
                    <a:bodyPr/>
                    <a:lstStyle/>
                    <a:p>
                      <a:pPr algn="ctr"/>
                      <a:r>
                        <a:rPr lang="fr-FR" dirty="0"/>
                        <a:t>&gt;8%</a:t>
                      </a:r>
                    </a:p>
                  </a:txBody>
                  <a:tcPr/>
                </a:tc>
                <a:extLst>
                  <a:ext uri="{0D108BD9-81ED-4DB2-BD59-A6C34878D82A}">
                    <a16:rowId xmlns:a16="http://schemas.microsoft.com/office/drawing/2014/main" val="1978843182"/>
                  </a:ext>
                </a:extLst>
              </a:tr>
            </a:tbl>
          </a:graphicData>
        </a:graphic>
      </p:graphicFrame>
      <p:sp>
        <p:nvSpPr>
          <p:cNvPr id="67" name="ZoneTexte 66">
            <a:extLst>
              <a:ext uri="{FF2B5EF4-FFF2-40B4-BE49-F238E27FC236}">
                <a16:creationId xmlns:a16="http://schemas.microsoft.com/office/drawing/2014/main" id="{367DFE34-4DDD-CB4C-B28A-1CC182A7AE75}"/>
              </a:ext>
            </a:extLst>
          </p:cNvPr>
          <p:cNvSpPr txBox="1"/>
          <p:nvPr/>
        </p:nvSpPr>
        <p:spPr>
          <a:xfrm>
            <a:off x="437957" y="4242136"/>
            <a:ext cx="11529676" cy="400110"/>
          </a:xfrm>
          <a:prstGeom prst="rect">
            <a:avLst/>
          </a:prstGeom>
          <a:noFill/>
        </p:spPr>
        <p:txBody>
          <a:bodyPr wrap="square" rtlCol="0">
            <a:spAutoFit/>
          </a:bodyPr>
          <a:lstStyle/>
          <a:p>
            <a:endParaRPr lang="fr-FR" sz="2000" b="1" dirty="0">
              <a:solidFill>
                <a:srgbClr val="FF0000"/>
              </a:solidFill>
            </a:endParaRPr>
          </a:p>
        </p:txBody>
      </p:sp>
      <p:sp>
        <p:nvSpPr>
          <p:cNvPr id="68" name="ZoneTexte 67">
            <a:extLst>
              <a:ext uri="{FF2B5EF4-FFF2-40B4-BE49-F238E27FC236}">
                <a16:creationId xmlns:a16="http://schemas.microsoft.com/office/drawing/2014/main" id="{27DC07BB-7220-5C4C-BD8D-D142F5872C3B}"/>
              </a:ext>
            </a:extLst>
          </p:cNvPr>
          <p:cNvSpPr txBox="1"/>
          <p:nvPr/>
        </p:nvSpPr>
        <p:spPr>
          <a:xfrm>
            <a:off x="2724657" y="5594954"/>
            <a:ext cx="6548652" cy="1200329"/>
          </a:xfrm>
          <a:prstGeom prst="rect">
            <a:avLst/>
          </a:prstGeom>
          <a:noFill/>
        </p:spPr>
        <p:txBody>
          <a:bodyPr wrap="none" rtlCol="0">
            <a:spAutoFit/>
          </a:bodyPr>
          <a:lstStyle/>
          <a:p>
            <a:pPr marL="342900" indent="-342900">
              <a:buAutoNum type="arabicParenR"/>
            </a:pPr>
            <a:r>
              <a:rPr lang="fr-FR" sz="1200" i="1" dirty="0">
                <a:solidFill>
                  <a:schemeClr val="accent1"/>
                </a:solidFill>
                <a:hlinkClick r:id="rId7">
                  <a:extLst>
                    <a:ext uri="{A12FA001-AC4F-418D-AE19-62706E023703}">
                      <ahyp:hlinkClr xmlns:ahyp="http://schemas.microsoft.com/office/drawing/2018/hyperlinkcolor" val="tx"/>
                    </a:ext>
                  </a:extLst>
                </a:hlinkClick>
              </a:rPr>
              <a:t>https://www.nejm.org/doi/full/10.1056/NEJMoa2006100?query=featured_coronavirus</a:t>
            </a:r>
            <a:endParaRPr lang="fr-FR" sz="1200" i="1" dirty="0">
              <a:solidFill>
                <a:schemeClr val="accent1"/>
              </a:solidFill>
            </a:endParaRPr>
          </a:p>
          <a:p>
            <a:pPr marL="342900" indent="-342900">
              <a:buAutoNum type="arabicParenR"/>
            </a:pPr>
            <a:r>
              <a:rPr lang="fr-FR" sz="1200" i="1" dirty="0">
                <a:solidFill>
                  <a:schemeClr val="accent1"/>
                </a:solidFill>
              </a:rPr>
              <a:t>Jones </a:t>
            </a:r>
            <a:r>
              <a:rPr lang="fr-FR" sz="1200" i="1" dirty="0" err="1">
                <a:solidFill>
                  <a:schemeClr val="accent1"/>
                </a:solidFill>
              </a:rPr>
              <a:t>T</a:t>
            </a:r>
            <a:r>
              <a:rPr lang="fr-FR" sz="1200" i="1" dirty="0">
                <a:solidFill>
                  <a:schemeClr val="accent1"/>
                </a:solidFill>
              </a:rPr>
              <a:t> et al. </a:t>
            </a:r>
            <a:r>
              <a:rPr lang="en-US" sz="1200" i="1" dirty="0">
                <a:solidFill>
                  <a:schemeClr val="accent1"/>
                </a:solidFill>
              </a:rPr>
              <a:t>An analysis of SARS-CoV-2 viral load by patient age</a:t>
            </a:r>
          </a:p>
          <a:p>
            <a:pPr marL="342900" indent="-342900">
              <a:buAutoNum type="arabicParenR"/>
            </a:pPr>
            <a:r>
              <a:rPr lang="en-US" sz="1200" i="1" dirty="0" err="1">
                <a:solidFill>
                  <a:schemeClr val="accent1"/>
                </a:solidFill>
              </a:rPr>
              <a:t>L’huillier</a:t>
            </a:r>
            <a:r>
              <a:rPr lang="en-US" sz="1200" i="1" dirty="0">
                <a:solidFill>
                  <a:schemeClr val="accent1"/>
                </a:solidFill>
              </a:rPr>
              <a:t> et al Emerging Infectious Diseases October 2020</a:t>
            </a:r>
          </a:p>
          <a:p>
            <a:pPr marL="342900" indent="-342900">
              <a:buFontTx/>
              <a:buAutoNum type="arabicParenR"/>
            </a:pPr>
            <a:r>
              <a:rPr lang="en-US" sz="1200" i="1" dirty="0">
                <a:solidFill>
                  <a:schemeClr val="accent1"/>
                </a:solidFill>
              </a:rPr>
              <a:t>Levy C : </a:t>
            </a:r>
            <a:r>
              <a:rPr lang="fr-FR" sz="1200" i="1" dirty="0">
                <a:solidFill>
                  <a:schemeClr val="accent1"/>
                </a:solidFill>
              </a:rPr>
              <a:t>https://</a:t>
            </a:r>
            <a:r>
              <a:rPr lang="fr-FR" sz="1200" i="1" dirty="0" err="1">
                <a:solidFill>
                  <a:schemeClr val="accent1"/>
                </a:solidFill>
              </a:rPr>
              <a:t>doi.org</a:t>
            </a:r>
            <a:r>
              <a:rPr lang="fr-FR" sz="1200" i="1" dirty="0">
                <a:solidFill>
                  <a:schemeClr val="accent1"/>
                </a:solidFill>
              </a:rPr>
              <a:t>/10.1101/2020.05.18.20098863</a:t>
            </a:r>
          </a:p>
          <a:p>
            <a:pPr marL="342900" indent="-342900">
              <a:buAutoNum type="arabicParenR"/>
            </a:pPr>
            <a:r>
              <a:rPr lang="da-DK" sz="1200" i="1" u="sng" dirty="0" err="1">
                <a:solidFill>
                  <a:schemeClr val="accent1"/>
                </a:solidFill>
              </a:rPr>
              <a:t>Randhawa</a:t>
            </a:r>
            <a:r>
              <a:rPr lang="da-DK" sz="1200" i="1" u="sng" dirty="0">
                <a:solidFill>
                  <a:schemeClr val="accent1"/>
                </a:solidFill>
              </a:rPr>
              <a:t> </a:t>
            </a:r>
            <a:r>
              <a:rPr lang="da-DK" sz="1200" i="1" dirty="0">
                <a:solidFill>
                  <a:schemeClr val="accent1"/>
                </a:solidFill>
              </a:rPr>
              <a:t> </a:t>
            </a:r>
            <a:r>
              <a:rPr lang="en-US" sz="1200" i="1" dirty="0">
                <a:solidFill>
                  <a:schemeClr val="accent1"/>
                </a:solidFill>
              </a:rPr>
              <a:t>JAMA. 2020 May8;.Doi :10.1001 /</a:t>
            </a:r>
            <a:r>
              <a:rPr lang="en-US" sz="1200" i="1" dirty="0" err="1">
                <a:solidFill>
                  <a:schemeClr val="accent1"/>
                </a:solidFill>
              </a:rPr>
              <a:t>jama</a:t>
            </a:r>
            <a:r>
              <a:rPr lang="en-US" sz="1200" i="1" dirty="0">
                <a:solidFill>
                  <a:schemeClr val="accent1"/>
                </a:solidFill>
              </a:rPr>
              <a:t>. 2020.8097</a:t>
            </a:r>
          </a:p>
          <a:p>
            <a:pPr marL="342900" indent="-342900">
              <a:buFontTx/>
              <a:buAutoNum type="arabicParenR"/>
            </a:pPr>
            <a:r>
              <a:rPr lang="fr-FR" sz="1200" i="1" dirty="0">
                <a:solidFill>
                  <a:schemeClr val="accent1"/>
                </a:solidFill>
              </a:rPr>
              <a:t>Bi Q Lancet Infect Dis. 2020 </a:t>
            </a:r>
            <a:r>
              <a:rPr lang="fr-FR" sz="1200" i="1" dirty="0" err="1">
                <a:solidFill>
                  <a:schemeClr val="accent1"/>
                </a:solidFill>
              </a:rPr>
              <a:t>Apr</a:t>
            </a:r>
            <a:r>
              <a:rPr lang="fr-FR" sz="1200" i="1" dirty="0">
                <a:solidFill>
                  <a:schemeClr val="accent1"/>
                </a:solidFill>
              </a:rPr>
              <a:t> 27; S1473-3099(20)30287-5.</a:t>
            </a:r>
          </a:p>
        </p:txBody>
      </p:sp>
    </p:spTree>
    <p:extLst>
      <p:ext uri="{BB962C8B-B14F-4D97-AF65-F5344CB8AC3E}">
        <p14:creationId xmlns:p14="http://schemas.microsoft.com/office/powerpoint/2010/main" val="19011635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2300A913-79C9-B449-9CF3-CC84736F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794F76CE-066E-1341-A6AE-3FCCE57139D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6155" y="1058074"/>
            <a:ext cx="6209389" cy="5493160"/>
          </a:xfrm>
          <a:prstGeom prst="rect">
            <a:avLst/>
          </a:prstGeom>
        </p:spPr>
      </p:pic>
      <p:pic>
        <p:nvPicPr>
          <p:cNvPr id="28" name="Image 27">
            <a:extLst>
              <a:ext uri="{FF2B5EF4-FFF2-40B4-BE49-F238E27FC236}">
                <a16:creationId xmlns:a16="http://schemas.microsoft.com/office/drawing/2014/main" id="{5D647960-805A-2A49-81A7-709B7A8040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12276" y="201211"/>
            <a:ext cx="5906814" cy="955683"/>
          </a:xfrm>
          <a:prstGeom prst="rect">
            <a:avLst/>
          </a:prstGeom>
        </p:spPr>
      </p:pic>
      <p:sp>
        <p:nvSpPr>
          <p:cNvPr id="22" name="ZoneTexte 21">
            <a:extLst>
              <a:ext uri="{FF2B5EF4-FFF2-40B4-BE49-F238E27FC236}">
                <a16:creationId xmlns:a16="http://schemas.microsoft.com/office/drawing/2014/main" id="{BEEB7833-8222-964F-A7E8-F8736D350040}"/>
              </a:ext>
            </a:extLst>
          </p:cNvPr>
          <p:cNvSpPr txBox="1"/>
          <p:nvPr/>
        </p:nvSpPr>
        <p:spPr>
          <a:xfrm>
            <a:off x="-15347" y="6561948"/>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FR" sz="1400" dirty="0">
                <a:solidFill>
                  <a:srgbClr val="90C226"/>
                </a:solidFill>
                <a:latin typeface="Arial" panose="020B0604020202020204" pitchFamily="34" charset="0"/>
                <a:cs typeface="Arial" panose="020B0604020202020204" pitchFamily="34" charset="0"/>
              </a:rPr>
              <a:t>31 Août </a:t>
            </a: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2020</a:t>
            </a:r>
          </a:p>
        </p:txBody>
      </p:sp>
      <p:sp>
        <p:nvSpPr>
          <p:cNvPr id="23" name="Rectangle 22">
            <a:extLst>
              <a:ext uri="{FF2B5EF4-FFF2-40B4-BE49-F238E27FC236}">
                <a16:creationId xmlns:a16="http://schemas.microsoft.com/office/drawing/2014/main" id="{082EF971-A866-9E46-A5B9-A7829B284D75}"/>
              </a:ext>
            </a:extLst>
          </p:cNvPr>
          <p:cNvSpPr/>
          <p:nvPr/>
        </p:nvSpPr>
        <p:spPr>
          <a:xfrm>
            <a:off x="2070066" y="6527393"/>
            <a:ext cx="8423339" cy="276999"/>
          </a:xfrm>
          <a:prstGeom prst="rect">
            <a:avLst/>
          </a:prstGeom>
        </p:spPr>
        <p:txBody>
          <a:bodyPr wrap="square">
            <a:spAutoFit/>
          </a:bodyPr>
          <a:lstStyle/>
          <a:p>
            <a:r>
              <a:rPr lang="fr-FR" sz="1200" dirty="0">
                <a:hlinkClick r:id="rId7"/>
              </a:rPr>
              <a:t>https://www.sfpediatrie.com/sites/www.sfpediatrie.com/files/medias/documents/Propositions_Ecoles_SFP_Defv2.pdf</a:t>
            </a:r>
            <a:endParaRPr lang="fr-FR" sz="1200" dirty="0"/>
          </a:p>
        </p:txBody>
      </p:sp>
    </p:spTree>
    <p:extLst>
      <p:ext uri="{BB962C8B-B14F-4D97-AF65-F5344CB8AC3E}">
        <p14:creationId xmlns:p14="http://schemas.microsoft.com/office/powerpoint/2010/main" val="31613041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5" name="Image 24" descr="Une image contenant dessin, signe, parapluie&#10;&#10;Description générée automatiquement">
            <a:extLst>
              <a:ext uri="{FF2B5EF4-FFF2-40B4-BE49-F238E27FC236}">
                <a16:creationId xmlns:a16="http://schemas.microsoft.com/office/drawing/2014/main" id="{2300A913-79C9-B449-9CF3-CC84736F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 y="0"/>
            <a:ext cx="1063331" cy="582462"/>
          </a:xfrm>
          <a:prstGeom prst="rect">
            <a:avLst/>
          </a:prstGeom>
        </p:spPr>
      </p:pic>
      <p:pic>
        <p:nvPicPr>
          <p:cNvPr id="4" name="Image 3" descr="Une image contenant capture d’écran&#10;&#10;Description générée automatiquement">
            <a:extLst>
              <a:ext uri="{FF2B5EF4-FFF2-40B4-BE49-F238E27FC236}">
                <a16:creationId xmlns:a16="http://schemas.microsoft.com/office/drawing/2014/main" id="{C3CA08DD-2D02-6949-A21F-EDCA06CAF71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6640" y="1430737"/>
            <a:ext cx="6396809" cy="5164926"/>
          </a:xfrm>
          <a:prstGeom prst="rect">
            <a:avLst/>
          </a:prstGeom>
        </p:spPr>
      </p:pic>
      <p:pic>
        <p:nvPicPr>
          <p:cNvPr id="22" name="Image 21">
            <a:extLst>
              <a:ext uri="{FF2B5EF4-FFF2-40B4-BE49-F238E27FC236}">
                <a16:creationId xmlns:a16="http://schemas.microsoft.com/office/drawing/2014/main" id="{CB4B2717-8AD5-CC4B-BAE7-A07B713B1A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12276" y="201211"/>
            <a:ext cx="5906814" cy="955683"/>
          </a:xfrm>
          <a:prstGeom prst="rect">
            <a:avLst/>
          </a:prstGeom>
        </p:spPr>
      </p:pic>
      <p:sp>
        <p:nvSpPr>
          <p:cNvPr id="23" name="ZoneTexte 22">
            <a:extLst>
              <a:ext uri="{FF2B5EF4-FFF2-40B4-BE49-F238E27FC236}">
                <a16:creationId xmlns:a16="http://schemas.microsoft.com/office/drawing/2014/main" id="{9A7571BD-F122-1348-9E74-27ABD82E4FCF}"/>
              </a:ext>
            </a:extLst>
          </p:cNvPr>
          <p:cNvSpPr txBox="1"/>
          <p:nvPr/>
        </p:nvSpPr>
        <p:spPr>
          <a:xfrm>
            <a:off x="-15347" y="6561948"/>
            <a:ext cx="247741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FR" sz="1400" dirty="0">
                <a:solidFill>
                  <a:srgbClr val="90C226"/>
                </a:solidFill>
                <a:latin typeface="Arial" panose="020B0604020202020204" pitchFamily="34" charset="0"/>
                <a:cs typeface="Arial" panose="020B0604020202020204" pitchFamily="34" charset="0"/>
              </a:rPr>
              <a:t>31 Août </a:t>
            </a:r>
            <a:r>
              <a:rPr kumimoji="0" lang="fr-FR" sz="14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2020</a:t>
            </a:r>
          </a:p>
        </p:txBody>
      </p:sp>
      <p:sp>
        <p:nvSpPr>
          <p:cNvPr id="24" name="Rectangle 23">
            <a:extLst>
              <a:ext uri="{FF2B5EF4-FFF2-40B4-BE49-F238E27FC236}">
                <a16:creationId xmlns:a16="http://schemas.microsoft.com/office/drawing/2014/main" id="{8118DDDF-56DB-C64D-8622-1E7A95D24898}"/>
              </a:ext>
            </a:extLst>
          </p:cNvPr>
          <p:cNvSpPr/>
          <p:nvPr/>
        </p:nvSpPr>
        <p:spPr>
          <a:xfrm>
            <a:off x="2070066" y="6527393"/>
            <a:ext cx="8423339" cy="276999"/>
          </a:xfrm>
          <a:prstGeom prst="rect">
            <a:avLst/>
          </a:prstGeom>
        </p:spPr>
        <p:txBody>
          <a:bodyPr wrap="square">
            <a:spAutoFit/>
          </a:bodyPr>
          <a:lstStyle/>
          <a:p>
            <a:r>
              <a:rPr lang="fr-FR" sz="1200" dirty="0">
                <a:hlinkClick r:id="rId7"/>
              </a:rPr>
              <a:t>https://www.sfpediatrie.com/sites/www.sfpediatrie.com/files/medias/documents/Propositions_Ecoles_SFP_Defv2.pdf</a:t>
            </a:r>
            <a:endParaRPr lang="fr-FR" sz="1200" dirty="0"/>
          </a:p>
        </p:txBody>
      </p:sp>
    </p:spTree>
    <p:extLst>
      <p:ext uri="{BB962C8B-B14F-4D97-AF65-F5344CB8AC3E}">
        <p14:creationId xmlns:p14="http://schemas.microsoft.com/office/powerpoint/2010/main" val="40412848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10905550"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Quand proposer une éviction de collectivité ou isolement?</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3" name="Rectangle 2">
            <a:extLst>
              <a:ext uri="{FF2B5EF4-FFF2-40B4-BE49-F238E27FC236}">
                <a16:creationId xmlns:a16="http://schemas.microsoft.com/office/drawing/2014/main" id="{6811D84B-E8DD-0946-8FA8-B26799C10D0B}"/>
              </a:ext>
            </a:extLst>
          </p:cNvPr>
          <p:cNvSpPr/>
          <p:nvPr/>
        </p:nvSpPr>
        <p:spPr>
          <a:xfrm>
            <a:off x="800421" y="1601169"/>
            <a:ext cx="10612062" cy="3939540"/>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1200"/>
              </a:spcAft>
              <a:buClr>
                <a:srgbClr val="90C226"/>
              </a:buClr>
              <a:buSzPct val="110000"/>
              <a:buFont typeface="Wingdings" pitchFamily="2"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 enfant COVID+ doit être exclu de la classe pendant 7 jours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et plus longtemps en cas de persistance des symptômes. Un contrôle PCR n’est pas nécessaire pour le retour en collectivité.</a:t>
            </a:r>
          </a:p>
          <a:p>
            <a:pPr marL="285750" marR="0" lvl="0" indent="-285750" algn="l" defTabSz="914400" rtl="0" eaLnBrk="1" fontAlgn="auto" latinLnBrk="0" hangingPunct="1">
              <a:lnSpc>
                <a:spcPct val="100000"/>
              </a:lnSpc>
              <a:spcBef>
                <a:spcPts val="0"/>
              </a:spcBef>
              <a:spcAft>
                <a:spcPts val="12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Si un enfant est dépisté COVID+ (dépistage intrafamilial ou en collectivité) et est asymptomatique, la règle de l’exclusion pendant 7 jours s’applique. Un contrôle PCR n’est pas nécessaire pour le retour en collectivité.</a:t>
            </a:r>
          </a:p>
          <a:p>
            <a:pPr marL="285750" marR="0" lvl="0" indent="-285750" algn="l" defTabSz="914400" rtl="0" eaLnBrk="1" fontAlgn="auto" latinLnBrk="0" hangingPunct="1">
              <a:lnSpc>
                <a:spcPct val="100000"/>
              </a:lnSpc>
              <a:spcBef>
                <a:spcPts val="0"/>
              </a:spcBef>
              <a:spcAft>
                <a:spcPts val="12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 enfant symptomatique, mais sans indication à une PCR COVID, est exclu de la collectivité pendant la durée des symptômes. Une PCR COVID n’est nécessaire qu’en cas de symptômes se prolongeant au-delà des délais habituels (ex: 3 jours pour la fièvre).</a:t>
            </a:r>
          </a:p>
          <a:p>
            <a:pPr marL="285750" marR="0" lvl="0" indent="-285750" algn="l" defTabSz="914400" rtl="0" eaLnBrk="1" fontAlgn="auto" latinLnBrk="0" hangingPunct="1">
              <a:lnSpc>
                <a:spcPct val="100000"/>
              </a:lnSpc>
              <a:spcBef>
                <a:spcPts val="0"/>
              </a:spcBef>
              <a:spcAft>
                <a:spcPts val="0"/>
              </a:spcAft>
              <a:buClr>
                <a:srgbClr val="90C226"/>
              </a:buClr>
              <a:buSzPct val="110000"/>
              <a:buFont typeface="Wingdings" pitchFamily="2"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fermeture de classe ne se justifie que si au moins 3 enfants sont infectés COVID+ dans la même classe ou section.</a:t>
            </a:r>
          </a:p>
        </p:txBody>
      </p:sp>
      <p:graphicFrame>
        <p:nvGraphicFramePr>
          <p:cNvPr id="4" name="Tableau 3">
            <a:extLst>
              <a:ext uri="{FF2B5EF4-FFF2-40B4-BE49-F238E27FC236}">
                <a16:creationId xmlns:a16="http://schemas.microsoft.com/office/drawing/2014/main" id="{C38FE1C2-EAA1-9643-A984-3C0EE30C17B8}"/>
              </a:ext>
            </a:extLst>
          </p:cNvPr>
          <p:cNvGraphicFramePr>
            <a:graphicFrameLocks noGrp="1"/>
          </p:cNvGraphicFramePr>
          <p:nvPr/>
        </p:nvGraphicFramePr>
        <p:xfrm>
          <a:off x="2981563" y="6516300"/>
          <a:ext cx="8596312" cy="182880"/>
        </p:xfrm>
        <a:graphic>
          <a:graphicData uri="http://schemas.openxmlformats.org/drawingml/2006/table">
            <a:tbl>
              <a:tblPr/>
              <a:tblGrid>
                <a:gridCol w="8596312">
                  <a:extLst>
                    <a:ext uri="{9D8B030D-6E8A-4147-A177-3AD203B41FA5}">
                      <a16:colId xmlns:a16="http://schemas.microsoft.com/office/drawing/2014/main" val="396882640"/>
                    </a:ext>
                  </a:extLst>
                </a:gridCol>
              </a:tblGrid>
              <a:tr h="0">
                <a:tc>
                  <a:txBody>
                    <a:bodyPr/>
                    <a:lstStyle/>
                    <a:p>
                      <a:r>
                        <a:rPr lang="fr-FR" sz="1200" i="0" dirty="0">
                          <a:solidFill>
                            <a:schemeClr val="accent1"/>
                          </a:solidFill>
                          <a:effectLst/>
                          <a:latin typeface="Calibri" panose="020F0502020204030204" pitchFamily="34" charset="0"/>
                        </a:rPr>
                        <a:t> </a:t>
                      </a:r>
                      <a:r>
                        <a:rPr lang="fr-FR" sz="1200" b="1" i="0" dirty="0">
                          <a:solidFill>
                            <a:schemeClr val="accent1"/>
                          </a:solidFill>
                          <a:effectLst/>
                          <a:latin typeface="Calibri" panose="020F0502020204030204" pitchFamily="34" charset="0"/>
                        </a:rPr>
                        <a:t>COVID19 et écoles </a:t>
                      </a:r>
                      <a:r>
                        <a:rPr lang="fr-FR" sz="1200" b="0" i="0" dirty="0">
                          <a:solidFill>
                            <a:schemeClr val="accent1"/>
                          </a:solidFill>
                          <a:effectLst/>
                          <a:latin typeface="Calibri" panose="020F0502020204030204" pitchFamily="34" charset="0"/>
                        </a:rPr>
                        <a:t>-</a:t>
                      </a:r>
                      <a:r>
                        <a:rPr lang="fr-FR" sz="1200" b="1" i="0" dirty="0">
                          <a:solidFill>
                            <a:schemeClr val="accent1"/>
                          </a:solidFill>
                          <a:effectLst/>
                          <a:latin typeface="Calibri" panose="020F0502020204030204" pitchFamily="34" charset="0"/>
                        </a:rPr>
                        <a:t>Propositions de la Société Française de Pédiatrie </a:t>
                      </a:r>
                      <a:endParaRPr lang="fr-FR" sz="1200" i="0" dirty="0">
                        <a:solidFill>
                          <a:schemeClr val="accent1"/>
                        </a:solidFill>
                        <a:effectLst/>
                        <a:latin typeface="Calibri" panose="020F0502020204030204" pitchFamily="34" charset="0"/>
                      </a:endParaRPr>
                    </a:p>
                  </a:txBody>
                  <a:tcPr marL="47625" marR="47625" marT="0" marB="0">
                    <a:lnL>
                      <a:noFill/>
                    </a:lnL>
                    <a:lnR>
                      <a:noFill/>
                    </a:lnR>
                    <a:lnT>
                      <a:noFill/>
                    </a:lnT>
                    <a:lnB>
                      <a:noFill/>
                    </a:lnB>
                  </a:tcPr>
                </a:tc>
                <a:extLst>
                  <a:ext uri="{0D108BD9-81ED-4DB2-BD59-A6C34878D82A}">
                    <a16:rowId xmlns:a16="http://schemas.microsoft.com/office/drawing/2014/main" val="4069418134"/>
                  </a:ext>
                </a:extLst>
              </a:tr>
            </a:tbl>
          </a:graphicData>
        </a:graphic>
      </p:graphicFrame>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6" name="ZoneTexte 15">
            <a:extLst>
              <a:ext uri="{FF2B5EF4-FFF2-40B4-BE49-F238E27FC236}">
                <a16:creationId xmlns:a16="http://schemas.microsoft.com/office/drawing/2014/main" id="{E819239D-97FE-E342-803C-057D2FE4A58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7727125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Vignette 1</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1785104"/>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Une adolescente de 12 ans vient en consultation le 6 octobre, car elle a participé à un dîner familial le 1</a:t>
            </a:r>
            <a:r>
              <a:rPr kumimoji="0" lang="fr-FR" sz="2000" b="0" i="0" u="none" strike="noStrike" kern="1200" cap="none" spc="0" normalizeH="0" baseline="30000" noProof="0" dirty="0">
                <a:ln>
                  <a:noFill/>
                </a:ln>
                <a:solidFill>
                  <a:prstClr val="black">
                    <a:lumMod val="75000"/>
                    <a:lumOff val="25000"/>
                  </a:prstClr>
                </a:solidFill>
                <a:effectLst/>
                <a:uLnTx/>
                <a:uFillTx/>
                <a:latin typeface="Trebuchet MS" panose="020B0603020202020204"/>
                <a:ea typeface="+mn-ea"/>
                <a:cs typeface="+mn-cs"/>
              </a:rPr>
              <a:t>er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octobre.</a:t>
            </a:r>
          </a:p>
          <a:p>
            <a:pPr marL="285750" marR="0" lvl="0" indent="-28575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Deux des personnes présentes à ce dîner, dont un enfant, ont présenté des symptômes évocateurs 2 jours plus tard. Leurs PCR sont positives.</a:t>
            </a:r>
          </a:p>
          <a:p>
            <a:pPr marL="285750" marR="0" lvl="0" indent="-28575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Quelle démarche proposez-vous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510757" y="3492391"/>
            <a:ext cx="11456876" cy="1477328"/>
          </a:xfrm>
          <a:prstGeom prst="rect">
            <a:avLst/>
          </a:prstGeom>
          <a:solidFill>
            <a:schemeClr val="accent1"/>
          </a:solidFill>
          <a:ln>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Les 2 personnes présentes étaient possiblement contagieuses lors du dîner.</a:t>
            </a:r>
            <a:b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b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Il faut donc proposer une PCR entre le 8 et le 10 octobre (délai idéal pour la réalisation du test) et en attendant le résultat, proscrire le retour en collectivité.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Si la PCR est négative </a:t>
            </a: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sym typeface="Wingdings" pitchFamily="2" charset="2"/>
              </a:rPr>
              <a:t> retour en collectivité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sym typeface="Wingdings" pitchFamily="2" charset="2"/>
              </a:rPr>
              <a:t>- Si la PCR est positive  Eviction une semaine (à peu près 14 jours après la date du contage)</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44521" y="5056794"/>
            <a:ext cx="4037330" cy="1644045"/>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17AF506B-F711-7C49-80D1-B70C059CDE4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AE57F5BE-83EE-5C44-A89A-CBB66BAAF40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4173946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Vignette 2</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1785104"/>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Je reçois en consultation une mère avec son enfant de 8 mois, gardé en crèche.</a:t>
            </a:r>
          </a:p>
          <a:p>
            <a:pPr marL="342900" marR="0" lvl="0" indent="-34290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Cette mère,  vient d’être dépistée dans le cadre de son travail, et a une PCR positive, sans symptôme ni notion de contamination. Son enfant a fréquenté normalement la crèche les jours précédents.</a:t>
            </a:r>
          </a:p>
          <a:p>
            <a:pPr marL="342900" marR="0" lvl="0" indent="-342900" algn="l" defTabSz="914400" rtl="0" eaLnBrk="1" fontAlgn="auto" latinLnBrk="0" hangingPunct="1">
              <a:lnSpc>
                <a:spcPct val="100000"/>
              </a:lnSpc>
              <a:spcBef>
                <a:spcPts val="0"/>
              </a:spcBef>
              <a:spcAft>
                <a:spcPts val="600"/>
              </a:spcAft>
              <a:buClr>
                <a:srgbClr val="90C226"/>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Quelle démarche proposez-vous vis-à-vis de l’enfant qui ne présente aucun symptôme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510757" y="3383374"/>
            <a:ext cx="11456876" cy="3139321"/>
          </a:xfrm>
          <a:prstGeom prst="rect">
            <a:avLst/>
          </a:prstGeom>
          <a:solidFill>
            <a:schemeClr val="accent1"/>
          </a:solidFill>
          <a:ln>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Cette situation est plus difficile car on ignore depuis combien de temps cette mère a une PCR positive (intérêt de la sérologie ?) et le contact avec son enfant est quotidien.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Cet enfant étant en crèche, il est nécessaire de faire une PCR</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Si la PCR est négative, contagion antérieure peu probable au niveau de la crèche mais éviction de la crèche pendant 14 jours depuis la PCR + de la mère</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Si la PCR est positive, éviction pendant 8 jours et alerter la crèche pour une surveillance clinique des enfants:</a:t>
            </a:r>
          </a:p>
          <a:p>
            <a:pPr marL="1200150" marR="0" lvl="2"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Si un enfant présente des symptômes : lui faire une PCR et si elle est positive, il faut tester tous les enfants et les adultes.</a:t>
            </a:r>
          </a:p>
          <a:p>
            <a:pPr marL="1200150" marR="0" lvl="2"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La fermeture de la section ou de la crèche doit être envisagée si 3 sujets (enfants et/ou adultes) sont infectés</a:t>
            </a:r>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7078" y="49309"/>
            <a:ext cx="3449852" cy="1404817"/>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E412E352-DD02-2B47-8AF4-761766827F5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59AF3C8F-8C62-3B45-B269-2A28020759F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1005948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207999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Vignette 3</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3" name="Rectangle 2">
            <a:extLst>
              <a:ext uri="{FF2B5EF4-FFF2-40B4-BE49-F238E27FC236}">
                <a16:creationId xmlns:a16="http://schemas.microsoft.com/office/drawing/2014/main" id="{6811D84B-E8DD-0946-8FA8-B26799C10D0B}"/>
              </a:ext>
            </a:extLst>
          </p:cNvPr>
          <p:cNvSpPr/>
          <p:nvPr/>
        </p:nvSpPr>
        <p:spPr>
          <a:xfrm>
            <a:off x="842597" y="1520652"/>
            <a:ext cx="10960741" cy="2477601"/>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
                <a:srgbClr val="92D050"/>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Je reçois un appel d’une « mamie » médecin toujours en activité libérale, qui a été dépistée de façon systématique en septembre du fait des recommandations officielles.</a:t>
            </a:r>
          </a:p>
          <a:p>
            <a:pPr marL="285750" marR="0" lvl="0" indent="-285750" algn="l" defTabSz="914400" rtl="0" eaLnBrk="1" fontAlgn="auto" latinLnBrk="0" hangingPunct="1">
              <a:lnSpc>
                <a:spcPct val="100000"/>
              </a:lnSpc>
              <a:spcBef>
                <a:spcPts val="0"/>
              </a:spcBef>
              <a:spcAft>
                <a:spcPts val="600"/>
              </a:spcAft>
              <a:buClr>
                <a:srgbClr val="92D050"/>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Sa PCR est positive mais elle n’a pas eu, ni n’a de symptômes, et n’a pas de notion de contamination.</a:t>
            </a:r>
          </a:p>
          <a:p>
            <a:pPr marL="285750" marR="0" lvl="0" indent="-285750" algn="l" defTabSz="914400" rtl="0" eaLnBrk="1" fontAlgn="auto" latinLnBrk="0" hangingPunct="1">
              <a:lnSpc>
                <a:spcPct val="100000"/>
              </a:lnSpc>
              <a:spcBef>
                <a:spcPts val="0"/>
              </a:spcBef>
              <a:spcAft>
                <a:spcPts val="600"/>
              </a:spcAft>
              <a:buClr>
                <a:srgbClr val="92D050"/>
              </a:buClr>
              <a:buSzPct val="110000"/>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Elle a eu ces derniers temps, des contacts répétés avec ses enfants et nombreux petits enfants. </a:t>
            </a:r>
          </a:p>
          <a:p>
            <a:pPr marL="0" marR="0" lvl="0" indent="0" algn="ctr" defTabSz="914400" rtl="0" eaLnBrk="1" fontAlgn="auto" latinLnBrk="0" hangingPunct="1">
              <a:lnSpc>
                <a:spcPct val="100000"/>
              </a:lnSpc>
              <a:spcBef>
                <a:spcPts val="0"/>
              </a:spcBef>
              <a:spcAft>
                <a:spcPts val="600"/>
              </a:spcAft>
              <a:buClr>
                <a:srgbClr val="92D050"/>
              </a:buClr>
              <a:buSzPct val="110000"/>
              <a:buFontTx/>
              <a:buNone/>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Quelle démarche proposez-vous ?</a:t>
            </a: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6" name="ZoneTexte 5">
            <a:extLst>
              <a:ext uri="{FF2B5EF4-FFF2-40B4-BE49-F238E27FC236}">
                <a16:creationId xmlns:a16="http://schemas.microsoft.com/office/drawing/2014/main" id="{E3D7BCAB-C0DC-E04D-8D57-EF34ABD3205F}"/>
              </a:ext>
            </a:extLst>
          </p:cNvPr>
          <p:cNvSpPr txBox="1"/>
          <p:nvPr/>
        </p:nvSpPr>
        <p:spPr>
          <a:xfrm>
            <a:off x="425188" y="4096493"/>
            <a:ext cx="11456876" cy="2031325"/>
          </a:xfrm>
          <a:prstGeom prst="rect">
            <a:avLst/>
          </a:prstGeom>
          <a:solidFill>
            <a:schemeClr val="accent1"/>
          </a:solidFill>
          <a:ln>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Cette situation est difficile car on ignore depuis combien de temps sa PCR est positive.</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Proposer une sérologie :</a:t>
            </a:r>
          </a:p>
          <a:p>
            <a:pPr marL="1200150" marR="0" lvl="2"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Si elle est positive en </a:t>
            </a:r>
            <a:r>
              <a:rPr kumimoji="0" lang="fr-FR" sz="1800" b="0" i="0" u="none" strike="noStrike" kern="1200" cap="none" spc="0" normalizeH="0" baseline="0" noProof="0" dirty="0" err="1">
                <a:ln>
                  <a:noFill/>
                </a:ln>
                <a:solidFill>
                  <a:prstClr val="black"/>
                </a:solidFill>
                <a:effectLst/>
                <a:uLnTx/>
                <a:uFillTx/>
                <a:latin typeface="Trebuchet MS" panose="020B0603020202020204"/>
                <a:ea typeface="+mn-ea"/>
                <a:cs typeface="+mn-cs"/>
              </a:rPr>
              <a:t>IgG</a:t>
            </a: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 elle affirmera qu’elle a été infectée depuis plus de 10 jours et qu’elle est probablement peu ou pas contagieuse et la reprise du travail peut être rapide</a:t>
            </a:r>
          </a:p>
          <a:p>
            <a:pPr marL="1200150" marR="0" lvl="2"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Si elle est négative, elle témoignera que la contamination est récente et elle devra donc observer une période d’isolement d’au moins 7 jours, si elle n’est pas symptomatique.</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Quelque soit les résultats de la sérologie, enfants et petits-enfants doivent être testés par PCR</a:t>
            </a:r>
          </a:p>
        </p:txBody>
      </p:sp>
      <p:pic>
        <p:nvPicPr>
          <p:cNvPr id="15" name="Image 14" descr="Une image contenant capture d’écran&#10;&#10;Description générée automatiquement">
            <a:extLst>
              <a:ext uri="{FF2B5EF4-FFF2-40B4-BE49-F238E27FC236}">
                <a16:creationId xmlns:a16="http://schemas.microsoft.com/office/drawing/2014/main" id="{33EBD728-843A-6A45-A08B-2AEC07A2B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7078" y="49309"/>
            <a:ext cx="3449852" cy="1404817"/>
          </a:xfrm>
          <a:prstGeom prst="rect">
            <a:avLst/>
          </a:prstGeom>
          <a:ln>
            <a:solidFill>
              <a:schemeClr val="tx2"/>
            </a:solidFill>
          </a:ln>
        </p:spPr>
      </p:pic>
      <p:pic>
        <p:nvPicPr>
          <p:cNvPr id="16" name="Image 15" descr="Une image contenant dessin, signe, parapluie&#10;&#10;Description générée automatiquement">
            <a:extLst>
              <a:ext uri="{FF2B5EF4-FFF2-40B4-BE49-F238E27FC236}">
                <a16:creationId xmlns:a16="http://schemas.microsoft.com/office/drawing/2014/main" id="{B403DC1C-5CE1-8C49-86AB-A379FAC642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8" name="ZoneTexte 17">
            <a:extLst>
              <a:ext uri="{FF2B5EF4-FFF2-40B4-BE49-F238E27FC236}">
                <a16:creationId xmlns:a16="http://schemas.microsoft.com/office/drawing/2014/main" id="{36641E62-5658-8C45-B683-74316E7B9E6B}"/>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652021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3" y="534699"/>
            <a:ext cx="10627975" cy="872359"/>
          </a:xfrm>
        </p:spPr>
        <p:txBody>
          <a:bodyPr>
            <a:normAutofit fontScale="90000"/>
          </a:bodyPr>
          <a:lstStyle/>
          <a:p>
            <a:r>
              <a:rPr lang="fr-FR" dirty="0"/>
              <a:t>COVID-19 et enfant : Comparaison du % de prélèvements positifs / prélèvements réalisés f° de l’âge</a:t>
            </a:r>
          </a:p>
        </p:txBody>
      </p:sp>
      <p:pic>
        <p:nvPicPr>
          <p:cNvPr id="4" name="Image 3" descr="Une image contenant texte, carte&#10;&#10;Description générée automatiquement">
            <a:extLst>
              <a:ext uri="{FF2B5EF4-FFF2-40B4-BE49-F238E27FC236}">
                <a16:creationId xmlns:a16="http://schemas.microsoft.com/office/drawing/2014/main" id="{D33D1FE2-502F-EF40-BB92-D19F592849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3398" y="1871112"/>
            <a:ext cx="7256318" cy="4289704"/>
          </a:xfrm>
          <a:prstGeom prst="rect">
            <a:avLst/>
          </a:prstGeom>
          <a:ln>
            <a:solidFill>
              <a:schemeClr val="tx2"/>
            </a:solidFill>
          </a:ln>
        </p:spPr>
      </p:pic>
      <p:pic>
        <p:nvPicPr>
          <p:cNvPr id="16" name="Image 15">
            <a:extLst>
              <a:ext uri="{FF2B5EF4-FFF2-40B4-BE49-F238E27FC236}">
                <a16:creationId xmlns:a16="http://schemas.microsoft.com/office/drawing/2014/main" id="{F3D35F08-B0A0-8043-92BD-1FBA948AA715}"/>
              </a:ext>
            </a:extLst>
          </p:cNvPr>
          <p:cNvPicPr>
            <a:picLocks noChangeAspect="1"/>
          </p:cNvPicPr>
          <p:nvPr/>
        </p:nvPicPr>
        <p:blipFill>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tretch>
            <a:fillRect/>
          </a:stretch>
        </p:blipFill>
        <p:spPr>
          <a:xfrm flipH="1">
            <a:off x="10765048" y="1124344"/>
            <a:ext cx="842597" cy="561731"/>
          </a:xfrm>
          <a:prstGeom prst="rect">
            <a:avLst/>
          </a:prstGeom>
        </p:spPr>
      </p:pic>
      <p:sp>
        <p:nvSpPr>
          <p:cNvPr id="2" name="Rectangle 1">
            <a:extLst>
              <a:ext uri="{FF2B5EF4-FFF2-40B4-BE49-F238E27FC236}">
                <a16:creationId xmlns:a16="http://schemas.microsoft.com/office/drawing/2014/main" id="{760AC670-4B8F-4444-9312-CBDA7D760384}"/>
              </a:ext>
            </a:extLst>
          </p:cNvPr>
          <p:cNvSpPr/>
          <p:nvPr/>
        </p:nvSpPr>
        <p:spPr>
          <a:xfrm>
            <a:off x="3467110" y="6489161"/>
            <a:ext cx="7719237" cy="276999"/>
          </a:xfrm>
          <a:prstGeom prst="rect">
            <a:avLst/>
          </a:prstGeom>
        </p:spPr>
        <p:txBody>
          <a:bodyPr wrap="square">
            <a:spAutoFit/>
          </a:bodyPr>
          <a:lstStyle/>
          <a:p>
            <a:r>
              <a:rPr lang="en-US" sz="1200" i="1" dirty="0">
                <a:solidFill>
                  <a:schemeClr val="accent1"/>
                </a:solidFill>
              </a:rPr>
              <a:t>Levy C : </a:t>
            </a:r>
            <a:r>
              <a:rPr lang="fr-FR" sz="1200" i="1" dirty="0" err="1">
                <a:solidFill>
                  <a:schemeClr val="accent1"/>
                </a:solidFill>
              </a:rPr>
              <a:t>Pediatric</a:t>
            </a:r>
            <a:r>
              <a:rPr lang="fr-FR" sz="1200" i="1" dirty="0">
                <a:solidFill>
                  <a:schemeClr val="accent1"/>
                </a:solidFill>
              </a:rPr>
              <a:t> Infect Dis J Aout 2020 in </a:t>
            </a:r>
            <a:r>
              <a:rPr lang="fr-FR" sz="1200" i="1" dirty="0" err="1">
                <a:solidFill>
                  <a:schemeClr val="accent1"/>
                </a:solidFill>
              </a:rPr>
              <a:t>Press</a:t>
            </a:r>
            <a:endParaRPr lang="fr-FR" sz="1200" i="1" dirty="0">
              <a:solidFill>
                <a:schemeClr val="accent1"/>
              </a:solidFill>
            </a:endParaRPr>
          </a:p>
        </p:txBody>
      </p:sp>
      <p:sp>
        <p:nvSpPr>
          <p:cNvPr id="7" name="Rectangle 6">
            <a:extLst>
              <a:ext uri="{FF2B5EF4-FFF2-40B4-BE49-F238E27FC236}">
                <a16:creationId xmlns:a16="http://schemas.microsoft.com/office/drawing/2014/main" id="{DD558BEF-73E1-F84F-9B74-D90E3B4B6B82}"/>
              </a:ext>
            </a:extLst>
          </p:cNvPr>
          <p:cNvSpPr/>
          <p:nvPr/>
        </p:nvSpPr>
        <p:spPr>
          <a:xfrm>
            <a:off x="8234345" y="2890103"/>
            <a:ext cx="3603837" cy="2031325"/>
          </a:xfrm>
          <a:prstGeom prst="rect">
            <a:avLst/>
          </a:prstGeom>
          <a:solidFill>
            <a:schemeClr val="accent1"/>
          </a:solidFill>
          <a:ln>
            <a:solidFill>
              <a:schemeClr val="accent2"/>
            </a:solidFill>
          </a:ln>
        </p:spPr>
        <p:txBody>
          <a:bodyPr wrap="square">
            <a:spAutoFit/>
          </a:bodyPr>
          <a:lstStyle/>
          <a:p>
            <a:r>
              <a:rPr lang="fr-FR" dirty="0">
                <a:solidFill>
                  <a:schemeClr val="bg1"/>
                </a:solidFill>
              </a:rPr>
              <a:t>Cette étude montre que quelque soit le stade épidémique et l’indication (contact avec un malade ou formes symptomatiques), la PCR est moins souvent + chez l’enfant que chez l’adulte</a:t>
            </a:r>
          </a:p>
        </p:txBody>
      </p:sp>
    </p:spTree>
    <p:extLst>
      <p:ext uri="{BB962C8B-B14F-4D97-AF65-F5344CB8AC3E}">
        <p14:creationId xmlns:p14="http://schemas.microsoft.com/office/powerpoint/2010/main" val="470809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3" y="534699"/>
            <a:ext cx="10627975" cy="872359"/>
          </a:xfrm>
        </p:spPr>
        <p:txBody>
          <a:bodyPr>
            <a:normAutofit fontScale="90000"/>
          </a:bodyPr>
          <a:lstStyle/>
          <a:p>
            <a:r>
              <a:rPr lang="fr-FR" dirty="0"/>
              <a:t>COVID-19 et enfant : Comparaison du % de prélèvements positifs / prélèvements réalisés en fonction de l’âge</a:t>
            </a:r>
          </a:p>
        </p:txBody>
      </p:sp>
      <p:sp>
        <p:nvSpPr>
          <p:cNvPr id="2" name="Rectangle 1">
            <a:extLst>
              <a:ext uri="{FF2B5EF4-FFF2-40B4-BE49-F238E27FC236}">
                <a16:creationId xmlns:a16="http://schemas.microsoft.com/office/drawing/2014/main" id="{760AC670-4B8F-4444-9312-CBDA7D760384}"/>
              </a:ext>
            </a:extLst>
          </p:cNvPr>
          <p:cNvSpPr/>
          <p:nvPr/>
        </p:nvSpPr>
        <p:spPr>
          <a:xfrm>
            <a:off x="2364828" y="6534881"/>
            <a:ext cx="8821519" cy="276999"/>
          </a:xfrm>
          <a:prstGeom prst="rect">
            <a:avLst/>
          </a:prstGeom>
        </p:spPr>
        <p:txBody>
          <a:bodyPr wrap="square">
            <a:spAutoFit/>
          </a:bodyPr>
          <a:lstStyle/>
          <a:p>
            <a:r>
              <a:rPr lang="fr-FR" sz="1200" i="1" dirty="0" err="1">
                <a:solidFill>
                  <a:schemeClr val="accent1"/>
                </a:solidFill>
              </a:rPr>
              <a:t>Ladhani</a:t>
            </a:r>
            <a:r>
              <a:rPr lang="fr-FR" sz="1200" i="1" dirty="0">
                <a:solidFill>
                  <a:schemeClr val="accent1"/>
                </a:solidFill>
              </a:rPr>
              <a:t> SN, et al. Arch Dis Child 2020;0:1–6. doi:10.1136/archdischild-2020-320042</a:t>
            </a:r>
          </a:p>
        </p:txBody>
      </p:sp>
      <p:pic>
        <p:nvPicPr>
          <p:cNvPr id="17" name="Image 16" descr="Une image contenant dessin, signe, parapluie&#10;&#10;Description générée automatiquement">
            <a:extLst>
              <a:ext uri="{FF2B5EF4-FFF2-40B4-BE49-F238E27FC236}">
                <a16:creationId xmlns:a16="http://schemas.microsoft.com/office/drawing/2014/main" id="{378E56C6-FE2D-EF48-9676-1693D536C5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11430"/>
            <a:ext cx="1063331" cy="582462"/>
          </a:xfrm>
          <a:prstGeom prst="rect">
            <a:avLst/>
          </a:prstGeom>
        </p:spPr>
      </p:pic>
      <p:sp>
        <p:nvSpPr>
          <p:cNvPr id="18" name="ZoneTexte 17">
            <a:extLst>
              <a:ext uri="{FF2B5EF4-FFF2-40B4-BE49-F238E27FC236}">
                <a16:creationId xmlns:a16="http://schemas.microsoft.com/office/drawing/2014/main" id="{CB91427D-0930-DA42-B57C-A8DE3441ED59}"/>
              </a:ext>
            </a:extLst>
          </p:cNvPr>
          <p:cNvSpPr txBox="1"/>
          <p:nvPr/>
        </p:nvSpPr>
        <p:spPr>
          <a:xfrm>
            <a:off x="-6357" y="652307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9" name="Image 8" descr="Une image contenant capture d’écran&#10;&#10;Description générée automatiquement">
            <a:extLst>
              <a:ext uri="{FF2B5EF4-FFF2-40B4-BE49-F238E27FC236}">
                <a16:creationId xmlns:a16="http://schemas.microsoft.com/office/drawing/2014/main" id="{0150F5D5-0BCA-264E-9F34-FD6379807C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918" y="2070538"/>
            <a:ext cx="5085741" cy="3211189"/>
          </a:xfrm>
          <a:prstGeom prst="rect">
            <a:avLst/>
          </a:prstGeom>
        </p:spPr>
      </p:pic>
      <p:pic>
        <p:nvPicPr>
          <p:cNvPr id="19" name="Image 18">
            <a:extLst>
              <a:ext uri="{FF2B5EF4-FFF2-40B4-BE49-F238E27FC236}">
                <a16:creationId xmlns:a16="http://schemas.microsoft.com/office/drawing/2014/main" id="{56FE077A-7A04-5344-BBAA-78E5383CA6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66002" y="2051429"/>
            <a:ext cx="5115313" cy="3211190"/>
          </a:xfrm>
          <a:prstGeom prst="rect">
            <a:avLst/>
          </a:prstGeom>
        </p:spPr>
      </p:pic>
      <p:pic>
        <p:nvPicPr>
          <p:cNvPr id="20" name="Image 19" descr="Une image contenant joueur, signe, arrêt, oscillant&#10;&#10;Description générée automatiquement">
            <a:extLst>
              <a:ext uri="{FF2B5EF4-FFF2-40B4-BE49-F238E27FC236}">
                <a16:creationId xmlns:a16="http://schemas.microsoft.com/office/drawing/2014/main" id="{EE545A94-06B4-134C-8947-A0BE4EAE739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93623" y="1108408"/>
            <a:ext cx="1375384" cy="712035"/>
          </a:xfrm>
          <a:prstGeom prst="rect">
            <a:avLst/>
          </a:prstGeom>
        </p:spPr>
      </p:pic>
      <p:sp>
        <p:nvSpPr>
          <p:cNvPr id="21" name="Rectangle 20">
            <a:extLst>
              <a:ext uri="{FF2B5EF4-FFF2-40B4-BE49-F238E27FC236}">
                <a16:creationId xmlns:a16="http://schemas.microsoft.com/office/drawing/2014/main" id="{F0490B48-3D4B-164D-9DDC-5527949D9968}"/>
              </a:ext>
            </a:extLst>
          </p:cNvPr>
          <p:cNvSpPr/>
          <p:nvPr/>
        </p:nvSpPr>
        <p:spPr>
          <a:xfrm>
            <a:off x="1063329" y="5339741"/>
            <a:ext cx="10349154" cy="923330"/>
          </a:xfrm>
          <a:prstGeom prst="rect">
            <a:avLst/>
          </a:prstGeom>
          <a:solidFill>
            <a:schemeClr val="accent1"/>
          </a:solidFill>
          <a:ln>
            <a:solidFill>
              <a:schemeClr val="accent2"/>
            </a:solidFill>
          </a:ln>
        </p:spPr>
        <p:txBody>
          <a:bodyPr wrap="square">
            <a:spAutoFit/>
          </a:bodyPr>
          <a:lstStyle/>
          <a:p>
            <a:r>
              <a:rPr lang="fr-FR" dirty="0">
                <a:solidFill>
                  <a:schemeClr val="bg1"/>
                </a:solidFill>
              </a:rPr>
              <a:t>Les résultats anglais sont complètement en phase avec les résultats français précédents</a:t>
            </a:r>
          </a:p>
          <a:p>
            <a:r>
              <a:rPr lang="fr-FR" dirty="0">
                <a:solidFill>
                  <a:schemeClr val="bg1"/>
                </a:solidFill>
              </a:rPr>
              <a:t>1) Les enfant ont beaucoup moins souvent les PCR + que les adultes</a:t>
            </a:r>
          </a:p>
          <a:p>
            <a:r>
              <a:rPr lang="fr-FR" dirty="0">
                <a:solidFill>
                  <a:schemeClr val="bg1"/>
                </a:solidFill>
              </a:rPr>
              <a:t>2) Le % de PCR + varie en fonction du stade épidémique chez l’enfant comme chez l’adulte</a:t>
            </a:r>
          </a:p>
        </p:txBody>
      </p:sp>
    </p:spTree>
    <p:extLst>
      <p:ext uri="{BB962C8B-B14F-4D97-AF65-F5344CB8AC3E}">
        <p14:creationId xmlns:p14="http://schemas.microsoft.com/office/powerpoint/2010/main" val="3876204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3" y="534699"/>
            <a:ext cx="10627975" cy="872359"/>
          </a:xfrm>
        </p:spPr>
        <p:txBody>
          <a:bodyPr>
            <a:normAutofit fontScale="90000"/>
          </a:bodyPr>
          <a:lstStyle/>
          <a:p>
            <a:r>
              <a:rPr lang="fr-FR" dirty="0"/>
              <a:t>COVID-19 et enfant : Faible % d’enfants porteurs sains dans la population</a:t>
            </a:r>
          </a:p>
        </p:txBody>
      </p:sp>
      <p:pic>
        <p:nvPicPr>
          <p:cNvPr id="17" name="Image 16" descr="Une image contenant dessin, signe, parapluie&#10;&#10;Description générée automatiquement">
            <a:extLst>
              <a:ext uri="{FF2B5EF4-FFF2-40B4-BE49-F238E27FC236}">
                <a16:creationId xmlns:a16="http://schemas.microsoft.com/office/drawing/2014/main" id="{378E56C6-FE2D-EF48-9676-1693D536C5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11430"/>
            <a:ext cx="1063331" cy="582462"/>
          </a:xfrm>
          <a:prstGeom prst="rect">
            <a:avLst/>
          </a:prstGeom>
        </p:spPr>
      </p:pic>
      <p:sp>
        <p:nvSpPr>
          <p:cNvPr id="18" name="ZoneTexte 17">
            <a:extLst>
              <a:ext uri="{FF2B5EF4-FFF2-40B4-BE49-F238E27FC236}">
                <a16:creationId xmlns:a16="http://schemas.microsoft.com/office/drawing/2014/main" id="{CB91427D-0930-DA42-B57C-A8DE3441ED59}"/>
              </a:ext>
            </a:extLst>
          </p:cNvPr>
          <p:cNvSpPr txBox="1"/>
          <p:nvPr/>
        </p:nvSpPr>
        <p:spPr>
          <a:xfrm>
            <a:off x="-6357" y="6523070"/>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31 Août 2020</a:t>
            </a:r>
          </a:p>
        </p:txBody>
      </p:sp>
      <p:pic>
        <p:nvPicPr>
          <p:cNvPr id="5" name="Image 4" descr="Une image contenant table&#10;&#10;Description générée automatiquement">
            <a:extLst>
              <a:ext uri="{FF2B5EF4-FFF2-40B4-BE49-F238E27FC236}">
                <a16:creationId xmlns:a16="http://schemas.microsoft.com/office/drawing/2014/main" id="{18313E8A-F9F8-E842-8871-AD240FCE0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0607" y="2123089"/>
            <a:ext cx="4040349" cy="4003676"/>
          </a:xfrm>
          <a:prstGeom prst="rect">
            <a:avLst/>
          </a:prstGeom>
        </p:spPr>
      </p:pic>
      <p:sp>
        <p:nvSpPr>
          <p:cNvPr id="7" name="Rectangle 6">
            <a:extLst>
              <a:ext uri="{FF2B5EF4-FFF2-40B4-BE49-F238E27FC236}">
                <a16:creationId xmlns:a16="http://schemas.microsoft.com/office/drawing/2014/main" id="{C1B0B870-F9C8-F14A-965E-4D7728A84F8B}"/>
              </a:ext>
            </a:extLst>
          </p:cNvPr>
          <p:cNvSpPr/>
          <p:nvPr/>
        </p:nvSpPr>
        <p:spPr>
          <a:xfrm>
            <a:off x="645978" y="1731578"/>
            <a:ext cx="5542574" cy="4786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sz="2000" dirty="0"/>
              <a:t>33.000 enfants hospitalisés pour « non </a:t>
            </a:r>
            <a:r>
              <a:rPr lang="fr-FR" sz="2000" dirty="0" err="1"/>
              <a:t>Covid</a:t>
            </a:r>
            <a:r>
              <a:rPr lang="fr-FR" sz="2000" dirty="0"/>
              <a:t> » prélevés systématiquement</a:t>
            </a:r>
          </a:p>
          <a:p>
            <a:pPr marL="285750" indent="-285750">
              <a:buFont typeface="Arial" panose="020B0604020202020204" pitchFamily="34" charset="0"/>
              <a:buChar char="•"/>
            </a:pPr>
            <a:endParaRPr lang="fr-FR" sz="2000" dirty="0"/>
          </a:p>
          <a:p>
            <a:pPr marL="285750" indent="-285750">
              <a:buFont typeface="Arial" panose="020B0604020202020204" pitchFamily="34" charset="0"/>
              <a:buChar char="•"/>
            </a:pPr>
            <a:r>
              <a:rPr lang="fr-FR" sz="2000" dirty="0"/>
              <a:t>« </a:t>
            </a:r>
            <a:r>
              <a:rPr lang="fr-FR" sz="2000" i="1" dirty="0" err="1"/>
              <a:t>These</a:t>
            </a:r>
            <a:r>
              <a:rPr lang="fr-FR" sz="2000" i="1" dirty="0"/>
              <a:t> </a:t>
            </a:r>
            <a:r>
              <a:rPr lang="fr-FR" sz="2000" i="1" dirty="0" err="1"/>
              <a:t>findings</a:t>
            </a:r>
            <a:r>
              <a:rPr lang="fr-FR" sz="2000" i="1" dirty="0"/>
              <a:t> </a:t>
            </a:r>
            <a:r>
              <a:rPr lang="fr-FR" sz="2000" i="1" dirty="0" err="1"/>
              <a:t>suggest</a:t>
            </a:r>
            <a:r>
              <a:rPr lang="fr-FR" sz="2000" i="1" dirty="0"/>
              <a:t> a </a:t>
            </a:r>
            <a:r>
              <a:rPr lang="fr-FR" sz="2000" i="1" dirty="0" err="1"/>
              <a:t>low</a:t>
            </a:r>
            <a:r>
              <a:rPr lang="fr-FR" sz="2000" i="1" dirty="0"/>
              <a:t> </a:t>
            </a:r>
            <a:r>
              <a:rPr lang="fr-FR" sz="2000" i="1" dirty="0" err="1"/>
              <a:t>pooled</a:t>
            </a:r>
            <a:r>
              <a:rPr lang="fr-FR" sz="2000" i="1" dirty="0"/>
              <a:t> 	</a:t>
            </a:r>
            <a:r>
              <a:rPr lang="fr-FR" sz="2000" i="1" dirty="0" err="1"/>
              <a:t>prevalence</a:t>
            </a:r>
            <a:r>
              <a:rPr lang="fr-FR" sz="2000" i="1" dirty="0"/>
              <a:t> of positive SARS-CoV-2 test 	</a:t>
            </a:r>
            <a:r>
              <a:rPr lang="fr-FR" sz="2000" i="1" dirty="0" err="1"/>
              <a:t>results</a:t>
            </a:r>
            <a:r>
              <a:rPr lang="fr-FR" sz="2000" i="1" dirty="0"/>
              <a:t> </a:t>
            </a:r>
            <a:r>
              <a:rPr lang="fr-FR" sz="2000" i="1" dirty="0" err="1"/>
              <a:t>among</a:t>
            </a:r>
            <a:r>
              <a:rPr lang="fr-FR" sz="2000" i="1" dirty="0"/>
              <a:t> </a:t>
            </a:r>
            <a:r>
              <a:rPr lang="fr-FR" sz="2000" i="1" dirty="0" err="1"/>
              <a:t>children</a:t>
            </a:r>
            <a:r>
              <a:rPr lang="fr-FR" sz="2000" i="1" dirty="0"/>
              <a:t> </a:t>
            </a:r>
            <a:r>
              <a:rPr lang="fr-FR" sz="2000" i="1" dirty="0" err="1"/>
              <a:t>who</a:t>
            </a:r>
            <a:r>
              <a:rPr lang="fr-FR" sz="2000" i="1" dirty="0"/>
              <a:t> </a:t>
            </a:r>
            <a:r>
              <a:rPr lang="fr-FR" sz="2000" i="1" dirty="0" err="1"/>
              <a:t>were</a:t>
            </a:r>
            <a:endParaRPr lang="fr-FR" sz="2000" i="1" dirty="0"/>
          </a:p>
          <a:p>
            <a:r>
              <a:rPr lang="fr-FR" sz="2000" i="1" dirty="0"/>
              <a:t>    	</a:t>
            </a:r>
            <a:r>
              <a:rPr lang="fr-FR" sz="2000" i="1" dirty="0" err="1"/>
              <a:t>asymptomatic</a:t>
            </a:r>
            <a:r>
              <a:rPr lang="fr-FR" sz="2000" i="1" dirty="0"/>
              <a:t> and </a:t>
            </a:r>
            <a:r>
              <a:rPr lang="fr-FR" sz="2000" i="1" dirty="0" err="1"/>
              <a:t>presenting</a:t>
            </a:r>
            <a:r>
              <a:rPr lang="fr-FR" sz="2000" i="1" dirty="0"/>
              <a:t> for </a:t>
            </a:r>
            <a:r>
              <a:rPr lang="fr-FR" sz="2000" i="1" dirty="0" err="1"/>
              <a:t>surgical</a:t>
            </a:r>
            <a:r>
              <a:rPr lang="fr-FR" sz="2000" i="1" dirty="0"/>
              <a:t> 	or </a:t>
            </a:r>
            <a:r>
              <a:rPr lang="fr-FR" sz="2000" i="1" dirty="0" err="1"/>
              <a:t>medical</a:t>
            </a:r>
            <a:r>
              <a:rPr lang="fr-FR" sz="2000" i="1" dirty="0"/>
              <a:t> care »</a:t>
            </a:r>
          </a:p>
          <a:p>
            <a:pPr marL="285750" indent="-285750">
              <a:buFont typeface="Arial" panose="020B0604020202020204" pitchFamily="34" charset="0"/>
              <a:buChar char="•"/>
            </a:pPr>
            <a:r>
              <a:rPr lang="fr-FR" sz="2000" i="1" dirty="0"/>
              <a:t>« </a:t>
            </a:r>
            <a:r>
              <a:rPr lang="fr-FR" sz="2000" i="1" dirty="0" err="1"/>
              <a:t>Strong</a:t>
            </a:r>
            <a:r>
              <a:rPr lang="fr-FR" sz="2000" i="1" dirty="0"/>
              <a:t> association </a:t>
            </a:r>
            <a:r>
              <a:rPr lang="fr-FR" sz="2000" i="1" dirty="0" err="1"/>
              <a:t>between</a:t>
            </a:r>
            <a:r>
              <a:rPr lang="fr-FR" sz="2000" i="1" dirty="0"/>
              <a:t> </a:t>
            </a:r>
            <a:r>
              <a:rPr lang="fr-FR" sz="2000" i="1" dirty="0" err="1"/>
              <a:t>prevalence</a:t>
            </a:r>
            <a:r>
              <a:rPr lang="fr-FR" sz="2000" i="1" dirty="0"/>
              <a:t> of SARS-CoV-2 in </a:t>
            </a:r>
            <a:r>
              <a:rPr lang="fr-FR" sz="2000" i="1" dirty="0" err="1"/>
              <a:t>children</a:t>
            </a:r>
            <a:r>
              <a:rPr lang="fr-FR" sz="2000" i="1" dirty="0"/>
              <a:t> </a:t>
            </a:r>
            <a:r>
              <a:rPr lang="fr-FR" sz="2000" i="1" dirty="0" err="1"/>
              <a:t>who</a:t>
            </a:r>
            <a:r>
              <a:rPr lang="fr-FR" sz="2000" i="1" dirty="0"/>
              <a:t> are </a:t>
            </a:r>
            <a:r>
              <a:rPr lang="fr-FR" sz="2000" i="1" dirty="0" err="1"/>
              <a:t>asymptomatic</a:t>
            </a:r>
            <a:r>
              <a:rPr lang="fr-FR" sz="2000" i="1" dirty="0"/>
              <a:t> and </a:t>
            </a:r>
            <a:r>
              <a:rPr lang="fr-FR" sz="2000" i="1" dirty="0" err="1"/>
              <a:t>contemporaneous</a:t>
            </a:r>
            <a:r>
              <a:rPr lang="fr-FR" sz="2000" i="1" dirty="0"/>
              <a:t> </a:t>
            </a:r>
            <a:r>
              <a:rPr lang="fr-FR" sz="2000" i="1" dirty="0" err="1"/>
              <a:t>weekly</a:t>
            </a:r>
            <a:r>
              <a:rPr lang="fr-FR" sz="2000" i="1" dirty="0"/>
              <a:t> incidence of COVID-19 in the </a:t>
            </a:r>
            <a:r>
              <a:rPr lang="fr-FR" sz="2000" i="1" dirty="0" err="1"/>
              <a:t>general</a:t>
            </a:r>
            <a:r>
              <a:rPr lang="fr-FR" sz="2000" i="1" dirty="0"/>
              <a:t> Population »</a:t>
            </a:r>
          </a:p>
        </p:txBody>
      </p:sp>
      <p:pic>
        <p:nvPicPr>
          <p:cNvPr id="22" name="Image 21" descr="Une image contenant dessin&#10;&#10;Description générée automatiquement">
            <a:extLst>
              <a:ext uri="{FF2B5EF4-FFF2-40B4-BE49-F238E27FC236}">
                <a16:creationId xmlns:a16="http://schemas.microsoft.com/office/drawing/2014/main" id="{C5582AA5-2E68-3545-A8D4-4E915F611ED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74923" y="1216328"/>
            <a:ext cx="927079" cy="488878"/>
          </a:xfrm>
          <a:prstGeom prst="rect">
            <a:avLst/>
          </a:prstGeom>
        </p:spPr>
      </p:pic>
      <p:pic>
        <p:nvPicPr>
          <p:cNvPr id="16" name="Image 15">
            <a:extLst>
              <a:ext uri="{FF2B5EF4-FFF2-40B4-BE49-F238E27FC236}">
                <a16:creationId xmlns:a16="http://schemas.microsoft.com/office/drawing/2014/main" id="{82A8AC02-B265-1743-9F81-DD2080A4E8E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309670" y="1257021"/>
            <a:ext cx="3530600" cy="800100"/>
          </a:xfrm>
          <a:prstGeom prst="rect">
            <a:avLst/>
          </a:prstGeom>
        </p:spPr>
      </p:pic>
      <p:pic>
        <p:nvPicPr>
          <p:cNvPr id="24" name="Image 23">
            <a:extLst>
              <a:ext uri="{FF2B5EF4-FFF2-40B4-BE49-F238E27FC236}">
                <a16:creationId xmlns:a16="http://schemas.microsoft.com/office/drawing/2014/main" id="{03994593-CA4D-3C4E-9444-3A942069039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109816" y="6506846"/>
            <a:ext cx="2425700" cy="292100"/>
          </a:xfrm>
          <a:prstGeom prst="rect">
            <a:avLst/>
          </a:prstGeom>
        </p:spPr>
      </p:pic>
    </p:spTree>
    <p:extLst>
      <p:ext uri="{BB962C8B-B14F-4D97-AF65-F5344CB8AC3E}">
        <p14:creationId xmlns:p14="http://schemas.microsoft.com/office/powerpoint/2010/main" val="1537724321"/>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95FF10-241F-A54B-BE32-CEB43B99DAEA}">
  <we:reference id="wa104380050" version="3.0.0.0" store="fr-FR" storeType="OMEX"/>
  <we:alternateReferences>
    <we:reference id="WA104380050" version="3.0.0.0" store="WA10438005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20203</TotalTime>
  <Words>5870</Words>
  <Application>Microsoft Macintosh PowerPoint</Application>
  <PresentationFormat>Grand écran</PresentationFormat>
  <Paragraphs>781</Paragraphs>
  <Slides>65</Slides>
  <Notes>15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65</vt:i4>
      </vt:variant>
    </vt:vector>
  </HeadingPairs>
  <TitlesOfParts>
    <vt:vector size="72" baseType="lpstr">
      <vt:lpstr>Arial</vt:lpstr>
      <vt:lpstr>Calibri</vt:lpstr>
      <vt:lpstr>Helvetica</vt:lpstr>
      <vt:lpstr>Trebuchet MS</vt:lpstr>
      <vt:lpstr>Wingdings</vt:lpstr>
      <vt:lpstr>Wingdings 3</vt:lpstr>
      <vt:lpstr>Facette</vt:lpstr>
      <vt:lpstr>Pandémie COVID–19 (SARS-CoV-2) </vt:lpstr>
      <vt:lpstr>COVID-19 et enfant : poids de la maladie</vt:lpstr>
      <vt:lpstr>COVID-19 et enfant : Transmissibilité-contagiosité</vt:lpstr>
      <vt:lpstr>Etudes</vt:lpstr>
      <vt:lpstr>COVID-19 et enfant : Transmissibilité-contagiosité</vt:lpstr>
      <vt:lpstr>COVID-19 et enfant : Transmissibilité-contagiosité</vt:lpstr>
      <vt:lpstr>COVID-19 et enfant : Comparaison du % de prélèvements positifs / prélèvements réalisés f° de l’âge</vt:lpstr>
      <vt:lpstr>COVID-19 et enfant : Comparaison du % de prélèvements positifs / prélèvements réalisés en fonction de l’âge</vt:lpstr>
      <vt:lpstr>COVID-19 et enfant : Faible % d’enfants porteurs sains dans la population</vt:lpstr>
      <vt:lpstr>Etudes</vt:lpstr>
      <vt:lpstr>COVID-19 et enfant : Charge virale des enfants infectés</vt:lpstr>
      <vt:lpstr>COVID-19 et enfant : Charge et culture virale des enfants infectés</vt:lpstr>
      <vt:lpstr>COVID-19 et enfant : Charge virale des enfants infectés</vt:lpstr>
      <vt:lpstr>COVID-19 et enfant : Durée de la positivité de la PCR</vt:lpstr>
      <vt:lpstr>Etudes</vt:lpstr>
      <vt:lpstr>Présentation PowerPoint</vt:lpstr>
      <vt:lpstr>Coville: Results of RT-PCR SARS-Cov-2 testing and serology in children enrolled in the study and by symptomatic and asymptomatic group</vt:lpstr>
      <vt:lpstr>Présentation PowerPoint</vt:lpstr>
      <vt:lpstr>COVID-19 et enfant : Transmissibilité-contagiosité dans les familles </vt:lpstr>
      <vt:lpstr>The Role of Children in the Dynamics of Intra Family Coronavirus 2019  Spread in Densely Populated Area (Somekh E  PIDJ July 2020)</vt:lpstr>
      <vt:lpstr>COVID-19 et enfant : Transmissibilité-contagiosité dans les familles </vt:lpstr>
      <vt:lpstr>Présentation PowerPoint</vt:lpstr>
      <vt:lpstr>Etudes</vt:lpstr>
      <vt:lpstr>COVID-19 et enfant : Transmissibilité-contagiosité</vt:lpstr>
      <vt:lpstr>Présentation PowerPoint</vt:lpstr>
      <vt:lpstr>COVID-19 et enfant : Transmissibilité-contagiosité à l’école</vt:lpstr>
      <vt:lpstr>COVID-19 et enfant : Transmissibilité-contagiosité</vt:lpstr>
      <vt:lpstr>COVID-19 et enfant : Transmissibilité-contagiosité</vt:lpstr>
      <vt:lpstr>COVID-19 et enfant : Transmissibilité-contagiosité</vt:lpstr>
      <vt:lpstr>COVID-19 et enfant : Transmissibilité-contagiosité</vt:lpstr>
      <vt:lpstr>COVID-19 et enfant : Transmissibilité-contagiosité</vt:lpstr>
      <vt:lpstr>COVID-19 et enfant : Transmissibilité-contagiosité</vt:lpstr>
      <vt:lpstr>COVID-19 et enfant : Transmissibilité-contagiosité Meta-analyse (Goldstein et al.)</vt:lpstr>
      <vt:lpstr>COVID-19 et enfant : Transmissibilité-contagiosité Meta-analyse (VINER R and al.)</vt:lpstr>
      <vt:lpstr>COVID-19 et enfant : Transmissibilité-contagiosité</vt:lpstr>
      <vt:lpstr>COVID-19 et enfant : Transmissibilité-contagiosité</vt:lpstr>
      <vt:lpstr>Editoriaux &amp; Mises au point</vt:lpstr>
      <vt:lpstr>COVID-19 et enfant : Transmissibilité-contagiosité</vt:lpstr>
      <vt:lpstr>COVID-19 et enfant : Ouverture des écoles et crèches</vt:lpstr>
      <vt:lpstr>COVID-19 et enfant : Transmissibilité-contagiosité</vt:lpstr>
      <vt:lpstr>COVID-19 et enfant : Transmissibilité-contagiosité</vt:lpstr>
      <vt:lpstr>COVID-19 et enfant : Transmissibilité-contagiosité</vt:lpstr>
      <vt:lpstr>COVID-19 et enfant : Transmissibilité-contagiosité</vt:lpstr>
      <vt:lpstr>Présentation PowerPoint</vt:lpstr>
      <vt:lpstr>Pour la reprise de l’école</vt:lpstr>
      <vt:lpstr>Recommandations pour les écoles primaires, les collèges et lycées (Août 2020) Sociétés allemandes de médecine de l’enfant et de l’adolescent et Académie allemande d’hygiène hospitalière </vt:lpstr>
      <vt:lpstr>Hypothèses soulevées pour expliquer la relative protection des enfants </vt:lpstr>
      <vt:lpstr>COVID-19 et enfant : Pourquoi les enfants sont-ils moins touchés ? Hypothèses</vt:lpstr>
      <vt:lpstr>COVID-19 et enfant : Pourquoi les enfants sont-ils moins touchés ? Les récepteurs</vt:lpstr>
      <vt:lpstr>COVID-19 et enfant : Pourquoi les enfants sont-ils moins touchés ? Les récepteurs</vt:lpstr>
      <vt:lpstr>COVID-19 et enfant : « Trained immunity »</vt:lpstr>
      <vt:lpstr>COVID-19 et enfant : Immunité croisée avec les autres coronavirus : Oui ?</vt:lpstr>
      <vt:lpstr>COVID-19 et enfant Immunité croisée avec les autres coronavirus : Non ?  Prior infection by seasonal coronaviruses does not prevent SARS-CoV-2 infection 1 and associated Multisystem Inflammatory Syndrome in children</vt:lpstr>
      <vt:lpstr>Port de masque  avant le collège</vt:lpstr>
      <vt:lpstr>Rentrée scolaire septembre 2020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Pandémie COVID – 19</dc:title>
  <dc:creator>genevieve Monguillot</dc:creator>
  <cp:lastModifiedBy>Stéphane Béchet</cp:lastModifiedBy>
  <cp:revision>411</cp:revision>
  <dcterms:created xsi:type="dcterms:W3CDTF">2020-04-01T11:52:34Z</dcterms:created>
  <dcterms:modified xsi:type="dcterms:W3CDTF">2020-10-08T07:27:07Z</dcterms:modified>
</cp:coreProperties>
</file>