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webextensions/taskpanes.xml" ContentType="application/vnd.ms-office.webextensiontaskpanes+xml"/>
  <Override PartName="/ppt/webextensions/webextension1.xml" ContentType="application/vnd.ms-office.webextension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2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3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officeDocument/2006/relationships/officeDocument" Target="ppt/presentation.xml"/><Relationship Id="rId1" Type="http://schemas.microsoft.com/office/2011/relationships/webextensiontaskpanes" Target="ppt/webextensions/taskpanes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>
  <p:sldMasterIdLst>
    <p:sldMasterId id="2147483648" r:id="rId1"/>
  </p:sldMasterIdLst>
  <p:notesMasterIdLst>
    <p:notesMasterId r:id="rId34"/>
  </p:notesMasterIdLst>
  <p:sldIdLst>
    <p:sldId id="430" r:id="rId2"/>
    <p:sldId id="300" r:id="rId3"/>
    <p:sldId id="459" r:id="rId4"/>
    <p:sldId id="516" r:id="rId5"/>
    <p:sldId id="517" r:id="rId6"/>
    <p:sldId id="325" r:id="rId7"/>
    <p:sldId id="453" r:id="rId8"/>
    <p:sldId id="518" r:id="rId9"/>
    <p:sldId id="431" r:id="rId10"/>
    <p:sldId id="454" r:id="rId11"/>
    <p:sldId id="455" r:id="rId12"/>
    <p:sldId id="457" r:id="rId13"/>
    <p:sldId id="466" r:id="rId14"/>
    <p:sldId id="467" r:id="rId15"/>
    <p:sldId id="456" r:id="rId16"/>
    <p:sldId id="458" r:id="rId17"/>
    <p:sldId id="365" r:id="rId18"/>
    <p:sldId id="377" r:id="rId19"/>
    <p:sldId id="460" r:id="rId20"/>
    <p:sldId id="461" r:id="rId21"/>
    <p:sldId id="462" r:id="rId22"/>
    <p:sldId id="463" r:id="rId23"/>
    <p:sldId id="468" r:id="rId24"/>
    <p:sldId id="478" r:id="rId25"/>
    <p:sldId id="529" r:id="rId26"/>
    <p:sldId id="381" r:id="rId27"/>
    <p:sldId id="382" r:id="rId28"/>
    <p:sldId id="384" r:id="rId29"/>
    <p:sldId id="385" r:id="rId30"/>
    <p:sldId id="387" r:id="rId31"/>
    <p:sldId id="446" r:id="rId32"/>
    <p:sldId id="447" r:id="rId3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B527"/>
    <a:srgbClr val="FFE855"/>
    <a:srgbClr val="FFDD3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15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FECB4D8-DB02-4DC6-A0A2-4F2EBAE1DC90}" styleName="Style moyen 1 - Accentuation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F5AB1C69-6EDB-4FF4-983F-18BD219EF322}" styleName="Style moyen 2 - Accentuation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DF18680-E054-41AD-8BC1-D1AEF772440D}" styleName="Style moyen 2 - Accentuation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74C1A8A3-306A-4EB7-A6B1-4F7E0EB9C5D6}" styleName="Style moyen 3 - Accentuation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EB9631B5-78F2-41C9-869B-9F39066F8104}" styleName="Style moyen 3 - Accentuation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1348"/>
    <p:restoredTop sz="94422"/>
  </p:normalViewPr>
  <p:slideViewPr>
    <p:cSldViewPr snapToGrid="0" snapToObjects="1">
      <p:cViewPr varScale="1">
        <p:scale>
          <a:sx n="107" d="100"/>
          <a:sy n="107" d="100"/>
        </p:scale>
        <p:origin x="176" y="3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-13928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DB15DCA-525A-4C83-97C1-79962D86FB1A}" type="doc">
      <dgm:prSet loTypeId="urn:microsoft.com/office/officeart/2005/8/layout/pyramid1" loCatId="pyramid" qsTypeId="urn:microsoft.com/office/officeart/2005/8/quickstyle/simple1" qsCatId="simple" csTypeId="urn:microsoft.com/office/officeart/2005/8/colors/accent1_2" csCatId="accent1" phldr="1"/>
      <dgm:spPr/>
    </dgm:pt>
    <dgm:pt modelId="{E690C533-4B7D-4C0F-9B67-796B1928E681}">
      <dgm:prSet phldrT="[Text]" custT="1"/>
      <dgm:spPr>
        <a:solidFill>
          <a:schemeClr val="accent1">
            <a:lumMod val="50000"/>
          </a:schemeClr>
        </a:solidFill>
      </dgm:spPr>
      <dgm:t>
        <a:bodyPr/>
        <a:lstStyle/>
        <a:p>
          <a:pPr>
            <a:buFont typeface="Courier New" panose="02070309020205020404" pitchFamily="49" charset="0"/>
            <a:buChar char="o"/>
          </a:pPr>
          <a:endParaRPr lang="en-GB" sz="1400" dirty="0">
            <a:effectLst/>
            <a:latin typeface="+mn-lt"/>
            <a:ea typeface="Times New Roman" panose="02020603050405020304" pitchFamily="18" charset="0"/>
          </a:endParaRPr>
        </a:p>
        <a:p>
          <a:pPr>
            <a:buFont typeface="Courier New" panose="02070309020205020404" pitchFamily="49" charset="0"/>
            <a:buChar char="o"/>
          </a:pPr>
          <a:endParaRPr lang="en-GB" sz="1400" dirty="0">
            <a:effectLst/>
            <a:latin typeface="+mn-lt"/>
            <a:ea typeface="Times New Roman" panose="02020603050405020304" pitchFamily="18" charset="0"/>
          </a:endParaRPr>
        </a:p>
        <a:p>
          <a:pPr>
            <a:buFont typeface="Courier New" panose="02070309020205020404" pitchFamily="49" charset="0"/>
            <a:buChar char="o"/>
          </a:pPr>
          <a:r>
            <a:rPr lang="en-GB" sz="1400" dirty="0">
              <a:solidFill>
                <a:schemeClr val="bg1"/>
              </a:solidFill>
              <a:effectLst/>
              <a:latin typeface="+mn-lt"/>
              <a:ea typeface="Times New Roman" panose="02020603050405020304" pitchFamily="18" charset="0"/>
            </a:rPr>
            <a:t>Deaths</a:t>
          </a:r>
          <a:endParaRPr lang="en-GB" sz="1400" dirty="0">
            <a:solidFill>
              <a:schemeClr val="bg1"/>
            </a:solidFill>
            <a:latin typeface="+mn-lt"/>
          </a:endParaRPr>
        </a:p>
      </dgm:t>
    </dgm:pt>
    <dgm:pt modelId="{D849CAC8-527A-473E-8298-8742F56238FC}" type="parTrans" cxnId="{D7F83324-B98F-4F03-964D-09FE142E78E6}">
      <dgm:prSet/>
      <dgm:spPr/>
      <dgm:t>
        <a:bodyPr/>
        <a:lstStyle/>
        <a:p>
          <a:endParaRPr lang="en-GB" sz="1400">
            <a:latin typeface="+mn-lt"/>
          </a:endParaRPr>
        </a:p>
      </dgm:t>
    </dgm:pt>
    <dgm:pt modelId="{A5F1ABCE-D4AC-4CB1-A70E-51EFF77DDA8D}" type="sibTrans" cxnId="{D7F83324-B98F-4F03-964D-09FE142E78E6}">
      <dgm:prSet/>
      <dgm:spPr/>
      <dgm:t>
        <a:bodyPr/>
        <a:lstStyle/>
        <a:p>
          <a:endParaRPr lang="en-GB" sz="1400">
            <a:latin typeface="+mn-lt"/>
          </a:endParaRPr>
        </a:p>
      </dgm:t>
    </dgm:pt>
    <dgm:pt modelId="{D19F56D2-4D38-49D3-924E-E3C9F1DA105A}">
      <dgm:prSet custT="1"/>
      <dgm:spPr>
        <a:solidFill>
          <a:schemeClr val="accent1">
            <a:lumMod val="75000"/>
          </a:schemeClr>
        </a:solidFill>
      </dgm:spPr>
      <dgm:t>
        <a:bodyPr/>
        <a:lstStyle/>
        <a:p>
          <a:r>
            <a:rPr lang="en-GB" sz="1400" dirty="0">
              <a:solidFill>
                <a:schemeClr val="bg1"/>
              </a:solidFill>
              <a:effectLst/>
              <a:latin typeface="+mn-lt"/>
              <a:ea typeface="Times New Roman" panose="02020603050405020304" pitchFamily="18" charset="0"/>
            </a:rPr>
            <a:t>Severe </a:t>
          </a:r>
          <a:br>
            <a:rPr lang="en-GB" sz="1400" dirty="0">
              <a:solidFill>
                <a:schemeClr val="bg1"/>
              </a:solidFill>
              <a:effectLst/>
              <a:latin typeface="+mn-lt"/>
              <a:ea typeface="Times New Roman" panose="02020603050405020304" pitchFamily="18" charset="0"/>
            </a:rPr>
          </a:br>
          <a:r>
            <a:rPr lang="en-GB" sz="1400" dirty="0">
              <a:solidFill>
                <a:schemeClr val="bg1"/>
              </a:solidFill>
              <a:effectLst/>
              <a:latin typeface="+mn-lt"/>
              <a:ea typeface="Times New Roman" panose="02020603050405020304" pitchFamily="18" charset="0"/>
            </a:rPr>
            <a:t>in intensive care</a:t>
          </a:r>
        </a:p>
      </dgm:t>
    </dgm:pt>
    <dgm:pt modelId="{1BA0C51B-AB9D-4A0B-9814-9706713933E2}" type="parTrans" cxnId="{FC089FB4-E1EC-4457-A15A-4BFFB8C858FD}">
      <dgm:prSet/>
      <dgm:spPr/>
      <dgm:t>
        <a:bodyPr/>
        <a:lstStyle/>
        <a:p>
          <a:endParaRPr lang="en-GB" sz="1400">
            <a:latin typeface="+mn-lt"/>
          </a:endParaRPr>
        </a:p>
      </dgm:t>
    </dgm:pt>
    <dgm:pt modelId="{FC8AA99D-EB7C-40D9-B60C-8B01B8C33281}" type="sibTrans" cxnId="{FC089FB4-E1EC-4457-A15A-4BFFB8C858FD}">
      <dgm:prSet/>
      <dgm:spPr/>
      <dgm:t>
        <a:bodyPr/>
        <a:lstStyle/>
        <a:p>
          <a:endParaRPr lang="en-GB" sz="1400">
            <a:latin typeface="+mn-lt"/>
          </a:endParaRPr>
        </a:p>
      </dgm:t>
    </dgm:pt>
    <dgm:pt modelId="{955028B4-CDF8-4C26-976A-4C77223AC210}">
      <dgm:prSet custT="1"/>
      <dgm:spPr>
        <a:solidFill>
          <a:srgbClr val="7915FF"/>
        </a:solidFill>
      </dgm:spPr>
      <dgm:t>
        <a:bodyPr/>
        <a:lstStyle/>
        <a:p>
          <a:r>
            <a:rPr lang="en-GB" sz="1400">
              <a:solidFill>
                <a:schemeClr val="bg1"/>
              </a:solidFill>
              <a:effectLst/>
              <a:latin typeface="+mn-lt"/>
              <a:ea typeface="Times New Roman" panose="02020603050405020304" pitchFamily="18" charset="0"/>
            </a:rPr>
            <a:t>Severe hospitalised</a:t>
          </a:r>
        </a:p>
      </dgm:t>
    </dgm:pt>
    <dgm:pt modelId="{D763BAB7-C44F-4462-A64B-261FA34BF26B}" type="parTrans" cxnId="{C3035698-F7EC-4EE6-A6C2-A7B39C89173B}">
      <dgm:prSet/>
      <dgm:spPr/>
      <dgm:t>
        <a:bodyPr/>
        <a:lstStyle/>
        <a:p>
          <a:endParaRPr lang="en-GB" sz="1400">
            <a:latin typeface="+mn-lt"/>
          </a:endParaRPr>
        </a:p>
      </dgm:t>
    </dgm:pt>
    <dgm:pt modelId="{3214270C-8D2D-4585-A362-4A0167812946}" type="sibTrans" cxnId="{C3035698-F7EC-4EE6-A6C2-A7B39C89173B}">
      <dgm:prSet/>
      <dgm:spPr/>
      <dgm:t>
        <a:bodyPr/>
        <a:lstStyle/>
        <a:p>
          <a:endParaRPr lang="en-GB" sz="1400">
            <a:latin typeface="+mn-lt"/>
          </a:endParaRPr>
        </a:p>
      </dgm:t>
    </dgm:pt>
    <dgm:pt modelId="{BE283BD5-7ADB-4E7A-81DF-42366213691A}">
      <dgm:prSet custT="1"/>
      <dgm:spPr>
        <a:solidFill>
          <a:schemeClr val="accent1">
            <a:lumMod val="60000"/>
            <a:lumOff val="40000"/>
          </a:schemeClr>
        </a:solidFill>
      </dgm:spPr>
      <dgm:t>
        <a:bodyPr/>
        <a:lstStyle/>
        <a:p>
          <a:r>
            <a:rPr lang="en-GB" sz="1400">
              <a:effectLst/>
              <a:latin typeface="+mn-lt"/>
              <a:ea typeface="Times New Roman" panose="02020603050405020304" pitchFamily="18" charset="0"/>
            </a:rPr>
            <a:t>Symptomatic, ambulatory</a:t>
          </a:r>
        </a:p>
      </dgm:t>
    </dgm:pt>
    <dgm:pt modelId="{B2C420F8-0B17-400B-9837-DCB805C7D6B1}" type="parTrans" cxnId="{C18BF228-D48E-4412-862C-BEA655911D53}">
      <dgm:prSet/>
      <dgm:spPr/>
      <dgm:t>
        <a:bodyPr/>
        <a:lstStyle/>
        <a:p>
          <a:endParaRPr lang="en-GB" sz="1400">
            <a:latin typeface="+mn-lt"/>
          </a:endParaRPr>
        </a:p>
      </dgm:t>
    </dgm:pt>
    <dgm:pt modelId="{6CAB13D2-A7EF-4832-B1CF-5D4774B0E4DF}" type="sibTrans" cxnId="{C18BF228-D48E-4412-862C-BEA655911D53}">
      <dgm:prSet/>
      <dgm:spPr/>
      <dgm:t>
        <a:bodyPr/>
        <a:lstStyle/>
        <a:p>
          <a:endParaRPr lang="en-GB" sz="1400">
            <a:latin typeface="+mn-lt"/>
          </a:endParaRPr>
        </a:p>
      </dgm:t>
    </dgm:pt>
    <dgm:pt modelId="{96A9D872-EC84-4B76-86BC-A5980064D99B}">
      <dgm:prSet custT="1"/>
      <dgm:spPr>
        <a:solidFill>
          <a:schemeClr val="accent1">
            <a:lumMod val="40000"/>
            <a:lumOff val="60000"/>
          </a:schemeClr>
        </a:solidFill>
      </dgm:spPr>
      <dgm:t>
        <a:bodyPr/>
        <a:lstStyle/>
        <a:p>
          <a:r>
            <a:rPr lang="en-GB" sz="1400" dirty="0" err="1">
              <a:effectLst/>
              <a:latin typeface="+mn-lt"/>
              <a:ea typeface="Times New Roman" panose="02020603050405020304" pitchFamily="18" charset="0"/>
            </a:rPr>
            <a:t>Paucisymptomatic</a:t>
          </a:r>
          <a:endParaRPr lang="en-GB" sz="1400" dirty="0">
            <a:effectLst/>
            <a:latin typeface="+mn-lt"/>
            <a:ea typeface="Times New Roman" panose="02020603050405020304" pitchFamily="18" charset="0"/>
          </a:endParaRPr>
        </a:p>
      </dgm:t>
    </dgm:pt>
    <dgm:pt modelId="{CFF7E089-F7FE-4565-8CE8-35865FA38937}" type="parTrans" cxnId="{7A2EBAA5-641E-48DA-A44D-4A2589F9BE35}">
      <dgm:prSet/>
      <dgm:spPr/>
      <dgm:t>
        <a:bodyPr/>
        <a:lstStyle/>
        <a:p>
          <a:endParaRPr lang="en-GB" sz="1400">
            <a:latin typeface="+mn-lt"/>
          </a:endParaRPr>
        </a:p>
      </dgm:t>
    </dgm:pt>
    <dgm:pt modelId="{7412BE91-E39B-4C1E-A62B-8F92E9A49862}" type="sibTrans" cxnId="{7A2EBAA5-641E-48DA-A44D-4A2589F9BE35}">
      <dgm:prSet/>
      <dgm:spPr/>
      <dgm:t>
        <a:bodyPr/>
        <a:lstStyle/>
        <a:p>
          <a:endParaRPr lang="en-GB" sz="1400">
            <a:latin typeface="+mn-lt"/>
          </a:endParaRPr>
        </a:p>
      </dgm:t>
    </dgm:pt>
    <dgm:pt modelId="{570CA61C-0CB2-4380-A526-691BFCFD7D1F}">
      <dgm:prSet custT="1"/>
      <dgm:spPr>
        <a:solidFill>
          <a:schemeClr val="accent1">
            <a:lumMod val="20000"/>
            <a:lumOff val="80000"/>
          </a:schemeClr>
        </a:solidFill>
      </dgm:spPr>
      <dgm:t>
        <a:bodyPr/>
        <a:lstStyle/>
        <a:p>
          <a:r>
            <a:rPr lang="en-GB" sz="1400">
              <a:effectLst/>
              <a:latin typeface="+mn-lt"/>
              <a:ea typeface="Times New Roman" panose="02020603050405020304" pitchFamily="18" charset="0"/>
            </a:rPr>
            <a:t>Asymptomatic</a:t>
          </a:r>
        </a:p>
      </dgm:t>
    </dgm:pt>
    <dgm:pt modelId="{8DC5D612-EFA4-4B35-B004-F503504A3C61}" type="parTrans" cxnId="{8618CD8D-FA2B-40BB-BF2A-CC027ADB9E37}">
      <dgm:prSet/>
      <dgm:spPr/>
      <dgm:t>
        <a:bodyPr/>
        <a:lstStyle/>
        <a:p>
          <a:endParaRPr lang="en-GB" sz="1400">
            <a:latin typeface="+mn-lt"/>
          </a:endParaRPr>
        </a:p>
      </dgm:t>
    </dgm:pt>
    <dgm:pt modelId="{BE8FE4EB-6AE8-4D18-ACC9-784BBD10D532}" type="sibTrans" cxnId="{8618CD8D-FA2B-40BB-BF2A-CC027ADB9E37}">
      <dgm:prSet/>
      <dgm:spPr/>
      <dgm:t>
        <a:bodyPr/>
        <a:lstStyle/>
        <a:p>
          <a:endParaRPr lang="en-GB" sz="1400">
            <a:latin typeface="+mn-lt"/>
          </a:endParaRPr>
        </a:p>
      </dgm:t>
    </dgm:pt>
    <dgm:pt modelId="{689202FE-116B-44F4-897C-0DAA84569AF7}" type="pres">
      <dgm:prSet presAssocID="{BDB15DCA-525A-4C83-97C1-79962D86FB1A}" presName="Name0" presStyleCnt="0">
        <dgm:presLayoutVars>
          <dgm:dir/>
          <dgm:animLvl val="lvl"/>
          <dgm:resizeHandles val="exact"/>
        </dgm:presLayoutVars>
      </dgm:prSet>
      <dgm:spPr/>
    </dgm:pt>
    <dgm:pt modelId="{6AE35DA8-7ED1-480F-9D2B-A83BCFE8A09F}" type="pres">
      <dgm:prSet presAssocID="{E690C533-4B7D-4C0F-9B67-796B1928E681}" presName="Name8" presStyleCnt="0"/>
      <dgm:spPr/>
    </dgm:pt>
    <dgm:pt modelId="{D8689D9A-1D25-4AC2-8BED-E43DFF467DA2}" type="pres">
      <dgm:prSet presAssocID="{E690C533-4B7D-4C0F-9B67-796B1928E681}" presName="level" presStyleLbl="node1" presStyleIdx="0" presStyleCnt="6">
        <dgm:presLayoutVars>
          <dgm:chMax val="1"/>
          <dgm:bulletEnabled val="1"/>
        </dgm:presLayoutVars>
      </dgm:prSet>
      <dgm:spPr/>
    </dgm:pt>
    <dgm:pt modelId="{E78098C4-6FC7-4E57-AEA4-A94BB065F414}" type="pres">
      <dgm:prSet presAssocID="{E690C533-4B7D-4C0F-9B67-796B1928E681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29631B16-9B42-44FC-9B64-8BC98DE6E7C0}" type="pres">
      <dgm:prSet presAssocID="{D19F56D2-4D38-49D3-924E-E3C9F1DA105A}" presName="Name8" presStyleCnt="0"/>
      <dgm:spPr/>
    </dgm:pt>
    <dgm:pt modelId="{EC9F244F-DE06-4F68-8B22-E7CA786165DC}" type="pres">
      <dgm:prSet presAssocID="{D19F56D2-4D38-49D3-924E-E3C9F1DA105A}" presName="level" presStyleLbl="node1" presStyleIdx="1" presStyleCnt="6">
        <dgm:presLayoutVars>
          <dgm:chMax val="1"/>
          <dgm:bulletEnabled val="1"/>
        </dgm:presLayoutVars>
      </dgm:prSet>
      <dgm:spPr/>
    </dgm:pt>
    <dgm:pt modelId="{E9F55E81-F552-4EE8-AFDB-608BA3941121}" type="pres">
      <dgm:prSet presAssocID="{D19F56D2-4D38-49D3-924E-E3C9F1DA105A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B565609D-D039-4F11-8245-6BA31EFB45E5}" type="pres">
      <dgm:prSet presAssocID="{955028B4-CDF8-4C26-976A-4C77223AC210}" presName="Name8" presStyleCnt="0"/>
      <dgm:spPr/>
    </dgm:pt>
    <dgm:pt modelId="{FF8B835C-3ED5-43F9-A64A-41EE3CCD9321}" type="pres">
      <dgm:prSet presAssocID="{955028B4-CDF8-4C26-976A-4C77223AC210}" presName="level" presStyleLbl="node1" presStyleIdx="2" presStyleCnt="6">
        <dgm:presLayoutVars>
          <dgm:chMax val="1"/>
          <dgm:bulletEnabled val="1"/>
        </dgm:presLayoutVars>
      </dgm:prSet>
      <dgm:spPr/>
    </dgm:pt>
    <dgm:pt modelId="{21657435-D943-4F16-8F28-1A7E7694583B}" type="pres">
      <dgm:prSet presAssocID="{955028B4-CDF8-4C26-976A-4C77223AC210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669C5CA7-7970-406E-A269-0DC711D17939}" type="pres">
      <dgm:prSet presAssocID="{BE283BD5-7ADB-4E7A-81DF-42366213691A}" presName="Name8" presStyleCnt="0"/>
      <dgm:spPr/>
    </dgm:pt>
    <dgm:pt modelId="{CDAF5001-26A7-4D71-9269-BC7109C92D4F}" type="pres">
      <dgm:prSet presAssocID="{BE283BD5-7ADB-4E7A-81DF-42366213691A}" presName="level" presStyleLbl="node1" presStyleIdx="3" presStyleCnt="6">
        <dgm:presLayoutVars>
          <dgm:chMax val="1"/>
          <dgm:bulletEnabled val="1"/>
        </dgm:presLayoutVars>
      </dgm:prSet>
      <dgm:spPr/>
    </dgm:pt>
    <dgm:pt modelId="{1FFD5CFB-B610-45F5-89CC-683D52D68CD9}" type="pres">
      <dgm:prSet presAssocID="{BE283BD5-7ADB-4E7A-81DF-42366213691A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227D5DDB-24E9-4D56-9785-E78B62F8465A}" type="pres">
      <dgm:prSet presAssocID="{96A9D872-EC84-4B76-86BC-A5980064D99B}" presName="Name8" presStyleCnt="0"/>
      <dgm:spPr/>
    </dgm:pt>
    <dgm:pt modelId="{0445763C-E254-4205-B15B-D5D479FB2FB1}" type="pres">
      <dgm:prSet presAssocID="{96A9D872-EC84-4B76-86BC-A5980064D99B}" presName="level" presStyleLbl="node1" presStyleIdx="4" presStyleCnt="6">
        <dgm:presLayoutVars>
          <dgm:chMax val="1"/>
          <dgm:bulletEnabled val="1"/>
        </dgm:presLayoutVars>
      </dgm:prSet>
      <dgm:spPr/>
    </dgm:pt>
    <dgm:pt modelId="{157DE55F-041D-4289-A5D0-F4A99A4A4A4D}" type="pres">
      <dgm:prSet presAssocID="{96A9D872-EC84-4B76-86BC-A5980064D99B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9D32251D-DB6D-450D-86B8-1151AFF73728}" type="pres">
      <dgm:prSet presAssocID="{570CA61C-0CB2-4380-A526-691BFCFD7D1F}" presName="Name8" presStyleCnt="0"/>
      <dgm:spPr/>
    </dgm:pt>
    <dgm:pt modelId="{AB5E4FCE-E664-4D2D-9341-304EAB349721}" type="pres">
      <dgm:prSet presAssocID="{570CA61C-0CB2-4380-A526-691BFCFD7D1F}" presName="level" presStyleLbl="node1" presStyleIdx="5" presStyleCnt="6" custLinFactNeighborX="-605" custLinFactNeighborY="1218">
        <dgm:presLayoutVars>
          <dgm:chMax val="1"/>
          <dgm:bulletEnabled val="1"/>
        </dgm:presLayoutVars>
      </dgm:prSet>
      <dgm:spPr/>
    </dgm:pt>
    <dgm:pt modelId="{AA73BA99-FF74-4F40-B1C2-FD453E6F82F4}" type="pres">
      <dgm:prSet presAssocID="{570CA61C-0CB2-4380-A526-691BFCFD7D1F}" presName="levelTx" presStyleLbl="revTx" presStyleIdx="0" presStyleCnt="0">
        <dgm:presLayoutVars>
          <dgm:chMax val="1"/>
          <dgm:bulletEnabled val="1"/>
        </dgm:presLayoutVars>
      </dgm:prSet>
      <dgm:spPr/>
    </dgm:pt>
  </dgm:ptLst>
  <dgm:cxnLst>
    <dgm:cxn modelId="{C8E7310B-4CA2-473A-8A18-95534F0E5F21}" type="presOf" srcId="{96A9D872-EC84-4B76-86BC-A5980064D99B}" destId="{157DE55F-041D-4289-A5D0-F4A99A4A4A4D}" srcOrd="1" destOrd="0" presId="urn:microsoft.com/office/officeart/2005/8/layout/pyramid1"/>
    <dgm:cxn modelId="{BCE55B0C-AA36-4F72-A098-94E24ACFDCA2}" type="presOf" srcId="{570CA61C-0CB2-4380-A526-691BFCFD7D1F}" destId="{AA73BA99-FF74-4F40-B1C2-FD453E6F82F4}" srcOrd="1" destOrd="0" presId="urn:microsoft.com/office/officeart/2005/8/layout/pyramid1"/>
    <dgm:cxn modelId="{9A815314-3766-4390-A472-3CB6F16E8B08}" type="presOf" srcId="{BE283BD5-7ADB-4E7A-81DF-42366213691A}" destId="{1FFD5CFB-B610-45F5-89CC-683D52D68CD9}" srcOrd="1" destOrd="0" presId="urn:microsoft.com/office/officeart/2005/8/layout/pyramid1"/>
    <dgm:cxn modelId="{D7F83324-B98F-4F03-964D-09FE142E78E6}" srcId="{BDB15DCA-525A-4C83-97C1-79962D86FB1A}" destId="{E690C533-4B7D-4C0F-9B67-796B1928E681}" srcOrd="0" destOrd="0" parTransId="{D849CAC8-527A-473E-8298-8742F56238FC}" sibTransId="{A5F1ABCE-D4AC-4CB1-A70E-51EFF77DDA8D}"/>
    <dgm:cxn modelId="{C18BF228-D48E-4412-862C-BEA655911D53}" srcId="{BDB15DCA-525A-4C83-97C1-79962D86FB1A}" destId="{BE283BD5-7ADB-4E7A-81DF-42366213691A}" srcOrd="3" destOrd="0" parTransId="{B2C420F8-0B17-400B-9837-DCB805C7D6B1}" sibTransId="{6CAB13D2-A7EF-4832-B1CF-5D4774B0E4DF}"/>
    <dgm:cxn modelId="{F225DB39-BE7D-4AB3-9FF5-B8DFC871883C}" type="presOf" srcId="{570CA61C-0CB2-4380-A526-691BFCFD7D1F}" destId="{AB5E4FCE-E664-4D2D-9341-304EAB349721}" srcOrd="0" destOrd="0" presId="urn:microsoft.com/office/officeart/2005/8/layout/pyramid1"/>
    <dgm:cxn modelId="{A74A834C-3B85-4A13-9CAB-1CB9FD8854D7}" type="presOf" srcId="{BE283BD5-7ADB-4E7A-81DF-42366213691A}" destId="{CDAF5001-26A7-4D71-9269-BC7109C92D4F}" srcOrd="0" destOrd="0" presId="urn:microsoft.com/office/officeart/2005/8/layout/pyramid1"/>
    <dgm:cxn modelId="{34453B4D-85B9-443B-A941-5E4873B20397}" type="presOf" srcId="{96A9D872-EC84-4B76-86BC-A5980064D99B}" destId="{0445763C-E254-4205-B15B-D5D479FB2FB1}" srcOrd="0" destOrd="0" presId="urn:microsoft.com/office/officeart/2005/8/layout/pyramid1"/>
    <dgm:cxn modelId="{536A9451-93F9-4C5F-BAC1-D489316F0384}" type="presOf" srcId="{955028B4-CDF8-4C26-976A-4C77223AC210}" destId="{FF8B835C-3ED5-43F9-A64A-41EE3CCD9321}" srcOrd="0" destOrd="0" presId="urn:microsoft.com/office/officeart/2005/8/layout/pyramid1"/>
    <dgm:cxn modelId="{8618CD8D-FA2B-40BB-BF2A-CC027ADB9E37}" srcId="{BDB15DCA-525A-4C83-97C1-79962D86FB1A}" destId="{570CA61C-0CB2-4380-A526-691BFCFD7D1F}" srcOrd="5" destOrd="0" parTransId="{8DC5D612-EFA4-4B35-B004-F503504A3C61}" sibTransId="{BE8FE4EB-6AE8-4D18-ACC9-784BBD10D532}"/>
    <dgm:cxn modelId="{C3035698-F7EC-4EE6-A6C2-A7B39C89173B}" srcId="{BDB15DCA-525A-4C83-97C1-79962D86FB1A}" destId="{955028B4-CDF8-4C26-976A-4C77223AC210}" srcOrd="2" destOrd="0" parTransId="{D763BAB7-C44F-4462-A64B-261FA34BF26B}" sibTransId="{3214270C-8D2D-4585-A362-4A0167812946}"/>
    <dgm:cxn modelId="{5EA1F6A1-2FDB-47F6-BD27-2432A1F0DBEE}" type="presOf" srcId="{E690C533-4B7D-4C0F-9B67-796B1928E681}" destId="{E78098C4-6FC7-4E57-AEA4-A94BB065F414}" srcOrd="1" destOrd="0" presId="urn:microsoft.com/office/officeart/2005/8/layout/pyramid1"/>
    <dgm:cxn modelId="{7A2EBAA5-641E-48DA-A44D-4A2589F9BE35}" srcId="{BDB15DCA-525A-4C83-97C1-79962D86FB1A}" destId="{96A9D872-EC84-4B76-86BC-A5980064D99B}" srcOrd="4" destOrd="0" parTransId="{CFF7E089-F7FE-4565-8CE8-35865FA38937}" sibTransId="{7412BE91-E39B-4C1E-A62B-8F92E9A49862}"/>
    <dgm:cxn modelId="{77A23FA6-DFAD-49A9-B43F-E3B5099927F1}" type="presOf" srcId="{D19F56D2-4D38-49D3-924E-E3C9F1DA105A}" destId="{EC9F244F-DE06-4F68-8B22-E7CA786165DC}" srcOrd="0" destOrd="0" presId="urn:microsoft.com/office/officeart/2005/8/layout/pyramid1"/>
    <dgm:cxn modelId="{379A7DB3-C66A-422E-9ACD-EBFAF707514F}" type="presOf" srcId="{E690C533-4B7D-4C0F-9B67-796B1928E681}" destId="{D8689D9A-1D25-4AC2-8BED-E43DFF467DA2}" srcOrd="0" destOrd="0" presId="urn:microsoft.com/office/officeart/2005/8/layout/pyramid1"/>
    <dgm:cxn modelId="{FC089FB4-E1EC-4457-A15A-4BFFB8C858FD}" srcId="{BDB15DCA-525A-4C83-97C1-79962D86FB1A}" destId="{D19F56D2-4D38-49D3-924E-E3C9F1DA105A}" srcOrd="1" destOrd="0" parTransId="{1BA0C51B-AB9D-4A0B-9814-9706713933E2}" sibTransId="{FC8AA99D-EB7C-40D9-B60C-8B01B8C33281}"/>
    <dgm:cxn modelId="{4654DEB5-EFCB-40BB-8630-A7F51B7277E9}" type="presOf" srcId="{955028B4-CDF8-4C26-976A-4C77223AC210}" destId="{21657435-D943-4F16-8F28-1A7E7694583B}" srcOrd="1" destOrd="0" presId="urn:microsoft.com/office/officeart/2005/8/layout/pyramid1"/>
    <dgm:cxn modelId="{124950EE-4F05-411F-B982-7BF2B1B5BA73}" type="presOf" srcId="{D19F56D2-4D38-49D3-924E-E3C9F1DA105A}" destId="{E9F55E81-F552-4EE8-AFDB-608BA3941121}" srcOrd="1" destOrd="0" presId="urn:microsoft.com/office/officeart/2005/8/layout/pyramid1"/>
    <dgm:cxn modelId="{FE3BF4EE-702B-4053-B44D-3D3E9FC4D206}" type="presOf" srcId="{BDB15DCA-525A-4C83-97C1-79962D86FB1A}" destId="{689202FE-116B-44F4-897C-0DAA84569AF7}" srcOrd="0" destOrd="0" presId="urn:microsoft.com/office/officeart/2005/8/layout/pyramid1"/>
    <dgm:cxn modelId="{8552B3C6-9D7F-4FBB-B364-2A2BABC27F08}" type="presParOf" srcId="{689202FE-116B-44F4-897C-0DAA84569AF7}" destId="{6AE35DA8-7ED1-480F-9D2B-A83BCFE8A09F}" srcOrd="0" destOrd="0" presId="urn:microsoft.com/office/officeart/2005/8/layout/pyramid1"/>
    <dgm:cxn modelId="{67D471D4-3E4F-4A8B-86E0-D636ACEDFD7D}" type="presParOf" srcId="{6AE35DA8-7ED1-480F-9D2B-A83BCFE8A09F}" destId="{D8689D9A-1D25-4AC2-8BED-E43DFF467DA2}" srcOrd="0" destOrd="0" presId="urn:microsoft.com/office/officeart/2005/8/layout/pyramid1"/>
    <dgm:cxn modelId="{E420627A-6321-4E3B-A7AC-5114893B3914}" type="presParOf" srcId="{6AE35DA8-7ED1-480F-9D2B-A83BCFE8A09F}" destId="{E78098C4-6FC7-4E57-AEA4-A94BB065F414}" srcOrd="1" destOrd="0" presId="urn:microsoft.com/office/officeart/2005/8/layout/pyramid1"/>
    <dgm:cxn modelId="{55973120-69A5-47CE-88AD-B155E0B38F18}" type="presParOf" srcId="{689202FE-116B-44F4-897C-0DAA84569AF7}" destId="{29631B16-9B42-44FC-9B64-8BC98DE6E7C0}" srcOrd="1" destOrd="0" presId="urn:microsoft.com/office/officeart/2005/8/layout/pyramid1"/>
    <dgm:cxn modelId="{EE7BCBB1-004A-4D6E-A983-02E024E64EC6}" type="presParOf" srcId="{29631B16-9B42-44FC-9B64-8BC98DE6E7C0}" destId="{EC9F244F-DE06-4F68-8B22-E7CA786165DC}" srcOrd="0" destOrd="0" presId="urn:microsoft.com/office/officeart/2005/8/layout/pyramid1"/>
    <dgm:cxn modelId="{05B76A63-26C5-4773-A361-CF4AD11DD826}" type="presParOf" srcId="{29631B16-9B42-44FC-9B64-8BC98DE6E7C0}" destId="{E9F55E81-F552-4EE8-AFDB-608BA3941121}" srcOrd="1" destOrd="0" presId="urn:microsoft.com/office/officeart/2005/8/layout/pyramid1"/>
    <dgm:cxn modelId="{30239002-DF5D-4688-8B9C-0679FA5920A2}" type="presParOf" srcId="{689202FE-116B-44F4-897C-0DAA84569AF7}" destId="{B565609D-D039-4F11-8245-6BA31EFB45E5}" srcOrd="2" destOrd="0" presId="urn:microsoft.com/office/officeart/2005/8/layout/pyramid1"/>
    <dgm:cxn modelId="{A24B7DB6-B322-4704-85D6-935A323312B6}" type="presParOf" srcId="{B565609D-D039-4F11-8245-6BA31EFB45E5}" destId="{FF8B835C-3ED5-43F9-A64A-41EE3CCD9321}" srcOrd="0" destOrd="0" presId="urn:microsoft.com/office/officeart/2005/8/layout/pyramid1"/>
    <dgm:cxn modelId="{E15C2536-C5DD-402C-B911-149C936B36D7}" type="presParOf" srcId="{B565609D-D039-4F11-8245-6BA31EFB45E5}" destId="{21657435-D943-4F16-8F28-1A7E7694583B}" srcOrd="1" destOrd="0" presId="urn:microsoft.com/office/officeart/2005/8/layout/pyramid1"/>
    <dgm:cxn modelId="{CA9E38BD-7588-4D43-8A13-9FB154F03303}" type="presParOf" srcId="{689202FE-116B-44F4-897C-0DAA84569AF7}" destId="{669C5CA7-7970-406E-A269-0DC711D17939}" srcOrd="3" destOrd="0" presId="urn:microsoft.com/office/officeart/2005/8/layout/pyramid1"/>
    <dgm:cxn modelId="{58933F7D-7505-4185-A844-7F92111C326E}" type="presParOf" srcId="{669C5CA7-7970-406E-A269-0DC711D17939}" destId="{CDAF5001-26A7-4D71-9269-BC7109C92D4F}" srcOrd="0" destOrd="0" presId="urn:microsoft.com/office/officeart/2005/8/layout/pyramid1"/>
    <dgm:cxn modelId="{EFEBEE8E-7DFA-45E9-85E8-517740A2C68D}" type="presParOf" srcId="{669C5CA7-7970-406E-A269-0DC711D17939}" destId="{1FFD5CFB-B610-45F5-89CC-683D52D68CD9}" srcOrd="1" destOrd="0" presId="urn:microsoft.com/office/officeart/2005/8/layout/pyramid1"/>
    <dgm:cxn modelId="{508B882D-5EB3-4C38-BB2D-DC925756A811}" type="presParOf" srcId="{689202FE-116B-44F4-897C-0DAA84569AF7}" destId="{227D5DDB-24E9-4D56-9785-E78B62F8465A}" srcOrd="4" destOrd="0" presId="urn:microsoft.com/office/officeart/2005/8/layout/pyramid1"/>
    <dgm:cxn modelId="{B8B0EADC-E613-4FA5-B41B-89EBE97D4BC3}" type="presParOf" srcId="{227D5DDB-24E9-4D56-9785-E78B62F8465A}" destId="{0445763C-E254-4205-B15B-D5D479FB2FB1}" srcOrd="0" destOrd="0" presId="urn:microsoft.com/office/officeart/2005/8/layout/pyramid1"/>
    <dgm:cxn modelId="{A7612D97-E1C2-4870-97E3-F3A8A07234B1}" type="presParOf" srcId="{227D5DDB-24E9-4D56-9785-E78B62F8465A}" destId="{157DE55F-041D-4289-A5D0-F4A99A4A4A4D}" srcOrd="1" destOrd="0" presId="urn:microsoft.com/office/officeart/2005/8/layout/pyramid1"/>
    <dgm:cxn modelId="{3CECAA63-BFAA-413B-94ED-8C143D8749F9}" type="presParOf" srcId="{689202FE-116B-44F4-897C-0DAA84569AF7}" destId="{9D32251D-DB6D-450D-86B8-1151AFF73728}" srcOrd="5" destOrd="0" presId="urn:microsoft.com/office/officeart/2005/8/layout/pyramid1"/>
    <dgm:cxn modelId="{BF1B0DA0-F302-4EF5-B5D3-A4F239D7FC04}" type="presParOf" srcId="{9D32251D-DB6D-450D-86B8-1151AFF73728}" destId="{AB5E4FCE-E664-4D2D-9341-304EAB349721}" srcOrd="0" destOrd="0" presId="urn:microsoft.com/office/officeart/2005/8/layout/pyramid1"/>
    <dgm:cxn modelId="{5BAEE001-5020-41B9-AD5C-030AF3D837F8}" type="presParOf" srcId="{9D32251D-DB6D-450D-86B8-1151AFF73728}" destId="{AA73BA99-FF74-4F40-B1C2-FD453E6F82F4}" srcOrd="1" destOrd="0" presId="urn:microsoft.com/office/officeart/2005/8/layout/pyramid1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DB15DCA-525A-4C83-97C1-79962D86FB1A}" type="doc">
      <dgm:prSet loTypeId="urn:microsoft.com/office/officeart/2005/8/layout/pyramid1" loCatId="pyramid" qsTypeId="urn:microsoft.com/office/officeart/2005/8/quickstyle/simple1" qsCatId="simple" csTypeId="urn:microsoft.com/office/officeart/2005/8/colors/accent1_2" csCatId="accent1" phldr="1"/>
      <dgm:spPr/>
    </dgm:pt>
    <dgm:pt modelId="{E690C533-4B7D-4C0F-9B67-796B1928E681}">
      <dgm:prSet phldrT="[Text]" custT="1"/>
      <dgm:spPr>
        <a:solidFill>
          <a:schemeClr val="accent1">
            <a:lumMod val="50000"/>
          </a:schemeClr>
        </a:solidFill>
      </dgm:spPr>
      <dgm:t>
        <a:bodyPr/>
        <a:lstStyle/>
        <a:p>
          <a:pPr>
            <a:buFont typeface="Courier New" panose="02070309020205020404" pitchFamily="49" charset="0"/>
            <a:buNone/>
          </a:pPr>
          <a:endParaRPr lang="en-GB" sz="1400" dirty="0">
            <a:solidFill>
              <a:schemeClr val="bg1"/>
            </a:solidFill>
            <a:latin typeface="+mn-lt"/>
          </a:endParaRPr>
        </a:p>
      </dgm:t>
    </dgm:pt>
    <dgm:pt modelId="{D849CAC8-527A-473E-8298-8742F56238FC}" type="parTrans" cxnId="{D7F83324-B98F-4F03-964D-09FE142E78E6}">
      <dgm:prSet/>
      <dgm:spPr/>
      <dgm:t>
        <a:bodyPr/>
        <a:lstStyle/>
        <a:p>
          <a:endParaRPr lang="en-GB" sz="1400">
            <a:latin typeface="+mn-lt"/>
          </a:endParaRPr>
        </a:p>
      </dgm:t>
    </dgm:pt>
    <dgm:pt modelId="{A5F1ABCE-D4AC-4CB1-A70E-51EFF77DDA8D}" type="sibTrans" cxnId="{D7F83324-B98F-4F03-964D-09FE142E78E6}">
      <dgm:prSet/>
      <dgm:spPr/>
      <dgm:t>
        <a:bodyPr/>
        <a:lstStyle/>
        <a:p>
          <a:endParaRPr lang="en-GB" sz="1400">
            <a:latin typeface="+mn-lt"/>
          </a:endParaRPr>
        </a:p>
      </dgm:t>
    </dgm:pt>
    <dgm:pt modelId="{D19F56D2-4D38-49D3-924E-E3C9F1DA105A}">
      <dgm:prSet custT="1"/>
      <dgm:spPr>
        <a:solidFill>
          <a:schemeClr val="accent1">
            <a:lumMod val="75000"/>
          </a:schemeClr>
        </a:solidFill>
      </dgm:spPr>
      <dgm:t>
        <a:bodyPr/>
        <a:lstStyle/>
        <a:p>
          <a:endParaRPr lang="en-GB" sz="1400" dirty="0">
            <a:solidFill>
              <a:schemeClr val="bg1"/>
            </a:solidFill>
            <a:effectLst/>
            <a:latin typeface="+mn-lt"/>
            <a:ea typeface="Times New Roman" panose="02020603050405020304" pitchFamily="18" charset="0"/>
          </a:endParaRPr>
        </a:p>
      </dgm:t>
    </dgm:pt>
    <dgm:pt modelId="{FC8AA99D-EB7C-40D9-B60C-8B01B8C33281}" type="sibTrans" cxnId="{FC089FB4-E1EC-4457-A15A-4BFFB8C858FD}">
      <dgm:prSet/>
      <dgm:spPr/>
      <dgm:t>
        <a:bodyPr/>
        <a:lstStyle/>
        <a:p>
          <a:endParaRPr lang="en-GB" sz="1400">
            <a:latin typeface="+mn-lt"/>
          </a:endParaRPr>
        </a:p>
      </dgm:t>
    </dgm:pt>
    <dgm:pt modelId="{1BA0C51B-AB9D-4A0B-9814-9706713933E2}" type="parTrans" cxnId="{FC089FB4-E1EC-4457-A15A-4BFFB8C858FD}">
      <dgm:prSet/>
      <dgm:spPr/>
      <dgm:t>
        <a:bodyPr/>
        <a:lstStyle/>
        <a:p>
          <a:endParaRPr lang="en-GB" sz="1400">
            <a:latin typeface="+mn-lt"/>
          </a:endParaRPr>
        </a:p>
      </dgm:t>
    </dgm:pt>
    <dgm:pt modelId="{955028B4-CDF8-4C26-976A-4C77223AC210}">
      <dgm:prSet custT="1"/>
      <dgm:spPr>
        <a:solidFill>
          <a:srgbClr val="7915FF"/>
        </a:solidFill>
      </dgm:spPr>
      <dgm:t>
        <a:bodyPr/>
        <a:lstStyle/>
        <a:p>
          <a:endParaRPr lang="en-GB" sz="1400" dirty="0">
            <a:solidFill>
              <a:schemeClr val="bg1"/>
            </a:solidFill>
            <a:effectLst/>
            <a:latin typeface="+mn-lt"/>
            <a:ea typeface="Times New Roman" panose="02020603050405020304" pitchFamily="18" charset="0"/>
          </a:endParaRPr>
        </a:p>
      </dgm:t>
    </dgm:pt>
    <dgm:pt modelId="{3214270C-8D2D-4585-A362-4A0167812946}" type="sibTrans" cxnId="{C3035698-F7EC-4EE6-A6C2-A7B39C89173B}">
      <dgm:prSet/>
      <dgm:spPr/>
      <dgm:t>
        <a:bodyPr/>
        <a:lstStyle/>
        <a:p>
          <a:endParaRPr lang="en-GB" sz="1400">
            <a:latin typeface="+mn-lt"/>
          </a:endParaRPr>
        </a:p>
      </dgm:t>
    </dgm:pt>
    <dgm:pt modelId="{D763BAB7-C44F-4462-A64B-261FA34BF26B}" type="parTrans" cxnId="{C3035698-F7EC-4EE6-A6C2-A7B39C89173B}">
      <dgm:prSet/>
      <dgm:spPr/>
      <dgm:t>
        <a:bodyPr/>
        <a:lstStyle/>
        <a:p>
          <a:endParaRPr lang="en-GB" sz="1400">
            <a:latin typeface="+mn-lt"/>
          </a:endParaRPr>
        </a:p>
      </dgm:t>
    </dgm:pt>
    <dgm:pt modelId="{570CA61C-0CB2-4380-A526-691BFCFD7D1F}">
      <dgm:prSet custT="1"/>
      <dgm:spPr>
        <a:solidFill>
          <a:schemeClr val="accent1">
            <a:lumMod val="20000"/>
            <a:lumOff val="80000"/>
          </a:schemeClr>
        </a:solidFill>
      </dgm:spPr>
      <dgm:t>
        <a:bodyPr/>
        <a:lstStyle/>
        <a:p>
          <a:r>
            <a:rPr lang="en-GB" sz="1400">
              <a:effectLst/>
              <a:latin typeface="+mn-lt"/>
              <a:ea typeface="Times New Roman" panose="02020603050405020304" pitchFamily="18" charset="0"/>
            </a:rPr>
            <a:t>Asymptomatic</a:t>
          </a:r>
        </a:p>
      </dgm:t>
    </dgm:pt>
    <dgm:pt modelId="{BE8FE4EB-6AE8-4D18-ACC9-784BBD10D532}" type="sibTrans" cxnId="{8618CD8D-FA2B-40BB-BF2A-CC027ADB9E37}">
      <dgm:prSet/>
      <dgm:spPr/>
      <dgm:t>
        <a:bodyPr/>
        <a:lstStyle/>
        <a:p>
          <a:endParaRPr lang="en-GB" sz="1400">
            <a:latin typeface="+mn-lt"/>
          </a:endParaRPr>
        </a:p>
      </dgm:t>
    </dgm:pt>
    <dgm:pt modelId="{8DC5D612-EFA4-4B35-B004-F503504A3C61}" type="parTrans" cxnId="{8618CD8D-FA2B-40BB-BF2A-CC027ADB9E37}">
      <dgm:prSet/>
      <dgm:spPr/>
      <dgm:t>
        <a:bodyPr/>
        <a:lstStyle/>
        <a:p>
          <a:endParaRPr lang="en-GB" sz="1400">
            <a:latin typeface="+mn-lt"/>
          </a:endParaRPr>
        </a:p>
      </dgm:t>
    </dgm:pt>
    <dgm:pt modelId="{96A9D872-EC84-4B76-86BC-A5980064D99B}">
      <dgm:prSet custT="1"/>
      <dgm:spPr>
        <a:solidFill>
          <a:schemeClr val="accent1">
            <a:lumMod val="40000"/>
            <a:lumOff val="60000"/>
          </a:schemeClr>
        </a:solidFill>
      </dgm:spPr>
      <dgm:t>
        <a:bodyPr/>
        <a:lstStyle/>
        <a:p>
          <a:r>
            <a:rPr lang="en-GB" sz="1400" dirty="0" err="1">
              <a:effectLst/>
              <a:latin typeface="+mn-lt"/>
              <a:ea typeface="Times New Roman" panose="02020603050405020304" pitchFamily="18" charset="0"/>
            </a:rPr>
            <a:t>Paucisymptomatic</a:t>
          </a:r>
          <a:endParaRPr lang="en-GB" sz="1400" dirty="0">
            <a:effectLst/>
            <a:latin typeface="+mn-lt"/>
            <a:ea typeface="Times New Roman" panose="02020603050405020304" pitchFamily="18" charset="0"/>
          </a:endParaRPr>
        </a:p>
      </dgm:t>
    </dgm:pt>
    <dgm:pt modelId="{7412BE91-E39B-4C1E-A62B-8F92E9A49862}" type="sibTrans" cxnId="{7A2EBAA5-641E-48DA-A44D-4A2589F9BE35}">
      <dgm:prSet/>
      <dgm:spPr/>
      <dgm:t>
        <a:bodyPr/>
        <a:lstStyle/>
        <a:p>
          <a:endParaRPr lang="en-GB" sz="1400">
            <a:latin typeface="+mn-lt"/>
          </a:endParaRPr>
        </a:p>
      </dgm:t>
    </dgm:pt>
    <dgm:pt modelId="{CFF7E089-F7FE-4565-8CE8-35865FA38937}" type="parTrans" cxnId="{7A2EBAA5-641E-48DA-A44D-4A2589F9BE35}">
      <dgm:prSet/>
      <dgm:spPr/>
      <dgm:t>
        <a:bodyPr/>
        <a:lstStyle/>
        <a:p>
          <a:endParaRPr lang="en-GB" sz="1400">
            <a:latin typeface="+mn-lt"/>
          </a:endParaRPr>
        </a:p>
      </dgm:t>
    </dgm:pt>
    <dgm:pt modelId="{689202FE-116B-44F4-897C-0DAA84569AF7}" type="pres">
      <dgm:prSet presAssocID="{BDB15DCA-525A-4C83-97C1-79962D86FB1A}" presName="Name0" presStyleCnt="0">
        <dgm:presLayoutVars>
          <dgm:dir/>
          <dgm:animLvl val="lvl"/>
          <dgm:resizeHandles val="exact"/>
        </dgm:presLayoutVars>
      </dgm:prSet>
      <dgm:spPr/>
    </dgm:pt>
    <dgm:pt modelId="{6AE35DA8-7ED1-480F-9D2B-A83BCFE8A09F}" type="pres">
      <dgm:prSet presAssocID="{E690C533-4B7D-4C0F-9B67-796B1928E681}" presName="Name8" presStyleCnt="0"/>
      <dgm:spPr/>
    </dgm:pt>
    <dgm:pt modelId="{D8689D9A-1D25-4AC2-8BED-E43DFF467DA2}" type="pres">
      <dgm:prSet presAssocID="{E690C533-4B7D-4C0F-9B67-796B1928E681}" presName="level" presStyleLbl="node1" presStyleIdx="0" presStyleCnt="5" custScaleY="23562">
        <dgm:presLayoutVars>
          <dgm:chMax val="1"/>
          <dgm:bulletEnabled val="1"/>
        </dgm:presLayoutVars>
      </dgm:prSet>
      <dgm:spPr/>
    </dgm:pt>
    <dgm:pt modelId="{E78098C4-6FC7-4E57-AEA4-A94BB065F414}" type="pres">
      <dgm:prSet presAssocID="{E690C533-4B7D-4C0F-9B67-796B1928E681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29631B16-9B42-44FC-9B64-8BC98DE6E7C0}" type="pres">
      <dgm:prSet presAssocID="{D19F56D2-4D38-49D3-924E-E3C9F1DA105A}" presName="Name8" presStyleCnt="0"/>
      <dgm:spPr/>
    </dgm:pt>
    <dgm:pt modelId="{EC9F244F-DE06-4F68-8B22-E7CA786165DC}" type="pres">
      <dgm:prSet presAssocID="{D19F56D2-4D38-49D3-924E-E3C9F1DA105A}" presName="level" presStyleLbl="node1" presStyleIdx="1" presStyleCnt="5" custScaleY="22553">
        <dgm:presLayoutVars>
          <dgm:chMax val="1"/>
          <dgm:bulletEnabled val="1"/>
        </dgm:presLayoutVars>
      </dgm:prSet>
      <dgm:spPr/>
    </dgm:pt>
    <dgm:pt modelId="{E9F55E81-F552-4EE8-AFDB-608BA3941121}" type="pres">
      <dgm:prSet presAssocID="{D19F56D2-4D38-49D3-924E-E3C9F1DA105A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B565609D-D039-4F11-8245-6BA31EFB45E5}" type="pres">
      <dgm:prSet presAssocID="{955028B4-CDF8-4C26-976A-4C77223AC210}" presName="Name8" presStyleCnt="0"/>
      <dgm:spPr/>
    </dgm:pt>
    <dgm:pt modelId="{FF8B835C-3ED5-43F9-A64A-41EE3CCD9321}" type="pres">
      <dgm:prSet presAssocID="{955028B4-CDF8-4C26-976A-4C77223AC210}" presName="level" presStyleLbl="node1" presStyleIdx="2" presStyleCnt="5" custScaleY="18846">
        <dgm:presLayoutVars>
          <dgm:chMax val="1"/>
          <dgm:bulletEnabled val="1"/>
        </dgm:presLayoutVars>
      </dgm:prSet>
      <dgm:spPr/>
    </dgm:pt>
    <dgm:pt modelId="{21657435-D943-4F16-8F28-1A7E7694583B}" type="pres">
      <dgm:prSet presAssocID="{955028B4-CDF8-4C26-976A-4C77223AC210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227D5DDB-24E9-4D56-9785-E78B62F8465A}" type="pres">
      <dgm:prSet presAssocID="{96A9D872-EC84-4B76-86BC-A5980064D99B}" presName="Name8" presStyleCnt="0"/>
      <dgm:spPr/>
    </dgm:pt>
    <dgm:pt modelId="{0445763C-E254-4205-B15B-D5D479FB2FB1}" type="pres">
      <dgm:prSet presAssocID="{96A9D872-EC84-4B76-86BC-A5980064D99B}" presName="level" presStyleLbl="node1" presStyleIdx="3" presStyleCnt="5">
        <dgm:presLayoutVars>
          <dgm:chMax val="1"/>
          <dgm:bulletEnabled val="1"/>
        </dgm:presLayoutVars>
      </dgm:prSet>
      <dgm:spPr/>
    </dgm:pt>
    <dgm:pt modelId="{157DE55F-041D-4289-A5D0-F4A99A4A4A4D}" type="pres">
      <dgm:prSet presAssocID="{96A9D872-EC84-4B76-86BC-A5980064D99B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9D32251D-DB6D-450D-86B8-1151AFF73728}" type="pres">
      <dgm:prSet presAssocID="{570CA61C-0CB2-4380-A526-691BFCFD7D1F}" presName="Name8" presStyleCnt="0"/>
      <dgm:spPr/>
    </dgm:pt>
    <dgm:pt modelId="{AB5E4FCE-E664-4D2D-9341-304EAB349721}" type="pres">
      <dgm:prSet presAssocID="{570CA61C-0CB2-4380-A526-691BFCFD7D1F}" presName="level" presStyleLbl="node1" presStyleIdx="4" presStyleCnt="5" custScaleY="178129" custLinFactNeighborX="-656" custLinFactNeighborY="1245">
        <dgm:presLayoutVars>
          <dgm:chMax val="1"/>
          <dgm:bulletEnabled val="1"/>
        </dgm:presLayoutVars>
      </dgm:prSet>
      <dgm:spPr/>
    </dgm:pt>
    <dgm:pt modelId="{AA73BA99-FF74-4F40-B1C2-FD453E6F82F4}" type="pres">
      <dgm:prSet presAssocID="{570CA61C-0CB2-4380-A526-691BFCFD7D1F}" presName="levelTx" presStyleLbl="revTx" presStyleIdx="0" presStyleCnt="0">
        <dgm:presLayoutVars>
          <dgm:chMax val="1"/>
          <dgm:bulletEnabled val="1"/>
        </dgm:presLayoutVars>
      </dgm:prSet>
      <dgm:spPr/>
    </dgm:pt>
  </dgm:ptLst>
  <dgm:cxnLst>
    <dgm:cxn modelId="{C8E7310B-4CA2-473A-8A18-95534F0E5F21}" type="presOf" srcId="{96A9D872-EC84-4B76-86BC-A5980064D99B}" destId="{157DE55F-041D-4289-A5D0-F4A99A4A4A4D}" srcOrd="1" destOrd="0" presId="urn:microsoft.com/office/officeart/2005/8/layout/pyramid1"/>
    <dgm:cxn modelId="{BCE55B0C-AA36-4F72-A098-94E24ACFDCA2}" type="presOf" srcId="{570CA61C-0CB2-4380-A526-691BFCFD7D1F}" destId="{AA73BA99-FF74-4F40-B1C2-FD453E6F82F4}" srcOrd="1" destOrd="0" presId="urn:microsoft.com/office/officeart/2005/8/layout/pyramid1"/>
    <dgm:cxn modelId="{D7F83324-B98F-4F03-964D-09FE142E78E6}" srcId="{BDB15DCA-525A-4C83-97C1-79962D86FB1A}" destId="{E690C533-4B7D-4C0F-9B67-796B1928E681}" srcOrd="0" destOrd="0" parTransId="{D849CAC8-527A-473E-8298-8742F56238FC}" sibTransId="{A5F1ABCE-D4AC-4CB1-A70E-51EFF77DDA8D}"/>
    <dgm:cxn modelId="{F225DB39-BE7D-4AB3-9FF5-B8DFC871883C}" type="presOf" srcId="{570CA61C-0CB2-4380-A526-691BFCFD7D1F}" destId="{AB5E4FCE-E664-4D2D-9341-304EAB349721}" srcOrd="0" destOrd="0" presId="urn:microsoft.com/office/officeart/2005/8/layout/pyramid1"/>
    <dgm:cxn modelId="{34453B4D-85B9-443B-A941-5E4873B20397}" type="presOf" srcId="{96A9D872-EC84-4B76-86BC-A5980064D99B}" destId="{0445763C-E254-4205-B15B-D5D479FB2FB1}" srcOrd="0" destOrd="0" presId="urn:microsoft.com/office/officeart/2005/8/layout/pyramid1"/>
    <dgm:cxn modelId="{536A9451-93F9-4C5F-BAC1-D489316F0384}" type="presOf" srcId="{955028B4-CDF8-4C26-976A-4C77223AC210}" destId="{FF8B835C-3ED5-43F9-A64A-41EE3CCD9321}" srcOrd="0" destOrd="0" presId="urn:microsoft.com/office/officeart/2005/8/layout/pyramid1"/>
    <dgm:cxn modelId="{8618CD8D-FA2B-40BB-BF2A-CC027ADB9E37}" srcId="{BDB15DCA-525A-4C83-97C1-79962D86FB1A}" destId="{570CA61C-0CB2-4380-A526-691BFCFD7D1F}" srcOrd="4" destOrd="0" parTransId="{8DC5D612-EFA4-4B35-B004-F503504A3C61}" sibTransId="{BE8FE4EB-6AE8-4D18-ACC9-784BBD10D532}"/>
    <dgm:cxn modelId="{C3035698-F7EC-4EE6-A6C2-A7B39C89173B}" srcId="{BDB15DCA-525A-4C83-97C1-79962D86FB1A}" destId="{955028B4-CDF8-4C26-976A-4C77223AC210}" srcOrd="2" destOrd="0" parTransId="{D763BAB7-C44F-4462-A64B-261FA34BF26B}" sibTransId="{3214270C-8D2D-4585-A362-4A0167812946}"/>
    <dgm:cxn modelId="{5EA1F6A1-2FDB-47F6-BD27-2432A1F0DBEE}" type="presOf" srcId="{E690C533-4B7D-4C0F-9B67-796B1928E681}" destId="{E78098C4-6FC7-4E57-AEA4-A94BB065F414}" srcOrd="1" destOrd="0" presId="urn:microsoft.com/office/officeart/2005/8/layout/pyramid1"/>
    <dgm:cxn modelId="{7A2EBAA5-641E-48DA-A44D-4A2589F9BE35}" srcId="{BDB15DCA-525A-4C83-97C1-79962D86FB1A}" destId="{96A9D872-EC84-4B76-86BC-A5980064D99B}" srcOrd="3" destOrd="0" parTransId="{CFF7E089-F7FE-4565-8CE8-35865FA38937}" sibTransId="{7412BE91-E39B-4C1E-A62B-8F92E9A49862}"/>
    <dgm:cxn modelId="{77A23FA6-DFAD-49A9-B43F-E3B5099927F1}" type="presOf" srcId="{D19F56D2-4D38-49D3-924E-E3C9F1DA105A}" destId="{EC9F244F-DE06-4F68-8B22-E7CA786165DC}" srcOrd="0" destOrd="0" presId="urn:microsoft.com/office/officeart/2005/8/layout/pyramid1"/>
    <dgm:cxn modelId="{379A7DB3-C66A-422E-9ACD-EBFAF707514F}" type="presOf" srcId="{E690C533-4B7D-4C0F-9B67-796B1928E681}" destId="{D8689D9A-1D25-4AC2-8BED-E43DFF467DA2}" srcOrd="0" destOrd="0" presId="urn:microsoft.com/office/officeart/2005/8/layout/pyramid1"/>
    <dgm:cxn modelId="{FC089FB4-E1EC-4457-A15A-4BFFB8C858FD}" srcId="{BDB15DCA-525A-4C83-97C1-79962D86FB1A}" destId="{D19F56D2-4D38-49D3-924E-E3C9F1DA105A}" srcOrd="1" destOrd="0" parTransId="{1BA0C51B-AB9D-4A0B-9814-9706713933E2}" sibTransId="{FC8AA99D-EB7C-40D9-B60C-8B01B8C33281}"/>
    <dgm:cxn modelId="{4654DEB5-EFCB-40BB-8630-A7F51B7277E9}" type="presOf" srcId="{955028B4-CDF8-4C26-976A-4C77223AC210}" destId="{21657435-D943-4F16-8F28-1A7E7694583B}" srcOrd="1" destOrd="0" presId="urn:microsoft.com/office/officeart/2005/8/layout/pyramid1"/>
    <dgm:cxn modelId="{124950EE-4F05-411F-B982-7BF2B1B5BA73}" type="presOf" srcId="{D19F56D2-4D38-49D3-924E-E3C9F1DA105A}" destId="{E9F55E81-F552-4EE8-AFDB-608BA3941121}" srcOrd="1" destOrd="0" presId="urn:microsoft.com/office/officeart/2005/8/layout/pyramid1"/>
    <dgm:cxn modelId="{FE3BF4EE-702B-4053-B44D-3D3E9FC4D206}" type="presOf" srcId="{BDB15DCA-525A-4C83-97C1-79962D86FB1A}" destId="{689202FE-116B-44F4-897C-0DAA84569AF7}" srcOrd="0" destOrd="0" presId="urn:microsoft.com/office/officeart/2005/8/layout/pyramid1"/>
    <dgm:cxn modelId="{8552B3C6-9D7F-4FBB-B364-2A2BABC27F08}" type="presParOf" srcId="{689202FE-116B-44F4-897C-0DAA84569AF7}" destId="{6AE35DA8-7ED1-480F-9D2B-A83BCFE8A09F}" srcOrd="0" destOrd="0" presId="urn:microsoft.com/office/officeart/2005/8/layout/pyramid1"/>
    <dgm:cxn modelId="{67D471D4-3E4F-4A8B-86E0-D636ACEDFD7D}" type="presParOf" srcId="{6AE35DA8-7ED1-480F-9D2B-A83BCFE8A09F}" destId="{D8689D9A-1D25-4AC2-8BED-E43DFF467DA2}" srcOrd="0" destOrd="0" presId="urn:microsoft.com/office/officeart/2005/8/layout/pyramid1"/>
    <dgm:cxn modelId="{E420627A-6321-4E3B-A7AC-5114893B3914}" type="presParOf" srcId="{6AE35DA8-7ED1-480F-9D2B-A83BCFE8A09F}" destId="{E78098C4-6FC7-4E57-AEA4-A94BB065F414}" srcOrd="1" destOrd="0" presId="urn:microsoft.com/office/officeart/2005/8/layout/pyramid1"/>
    <dgm:cxn modelId="{55973120-69A5-47CE-88AD-B155E0B38F18}" type="presParOf" srcId="{689202FE-116B-44F4-897C-0DAA84569AF7}" destId="{29631B16-9B42-44FC-9B64-8BC98DE6E7C0}" srcOrd="1" destOrd="0" presId="urn:microsoft.com/office/officeart/2005/8/layout/pyramid1"/>
    <dgm:cxn modelId="{EE7BCBB1-004A-4D6E-A983-02E024E64EC6}" type="presParOf" srcId="{29631B16-9B42-44FC-9B64-8BC98DE6E7C0}" destId="{EC9F244F-DE06-4F68-8B22-E7CA786165DC}" srcOrd="0" destOrd="0" presId="urn:microsoft.com/office/officeart/2005/8/layout/pyramid1"/>
    <dgm:cxn modelId="{05B76A63-26C5-4773-A361-CF4AD11DD826}" type="presParOf" srcId="{29631B16-9B42-44FC-9B64-8BC98DE6E7C0}" destId="{E9F55E81-F552-4EE8-AFDB-608BA3941121}" srcOrd="1" destOrd="0" presId="urn:microsoft.com/office/officeart/2005/8/layout/pyramid1"/>
    <dgm:cxn modelId="{30239002-DF5D-4688-8B9C-0679FA5920A2}" type="presParOf" srcId="{689202FE-116B-44F4-897C-0DAA84569AF7}" destId="{B565609D-D039-4F11-8245-6BA31EFB45E5}" srcOrd="2" destOrd="0" presId="urn:microsoft.com/office/officeart/2005/8/layout/pyramid1"/>
    <dgm:cxn modelId="{A24B7DB6-B322-4704-85D6-935A323312B6}" type="presParOf" srcId="{B565609D-D039-4F11-8245-6BA31EFB45E5}" destId="{FF8B835C-3ED5-43F9-A64A-41EE3CCD9321}" srcOrd="0" destOrd="0" presId="urn:microsoft.com/office/officeart/2005/8/layout/pyramid1"/>
    <dgm:cxn modelId="{E15C2536-C5DD-402C-B911-149C936B36D7}" type="presParOf" srcId="{B565609D-D039-4F11-8245-6BA31EFB45E5}" destId="{21657435-D943-4F16-8F28-1A7E7694583B}" srcOrd="1" destOrd="0" presId="urn:microsoft.com/office/officeart/2005/8/layout/pyramid1"/>
    <dgm:cxn modelId="{508B882D-5EB3-4C38-BB2D-DC925756A811}" type="presParOf" srcId="{689202FE-116B-44F4-897C-0DAA84569AF7}" destId="{227D5DDB-24E9-4D56-9785-E78B62F8465A}" srcOrd="3" destOrd="0" presId="urn:microsoft.com/office/officeart/2005/8/layout/pyramid1"/>
    <dgm:cxn modelId="{B8B0EADC-E613-4FA5-B41B-89EBE97D4BC3}" type="presParOf" srcId="{227D5DDB-24E9-4D56-9785-E78B62F8465A}" destId="{0445763C-E254-4205-B15B-D5D479FB2FB1}" srcOrd="0" destOrd="0" presId="urn:microsoft.com/office/officeart/2005/8/layout/pyramid1"/>
    <dgm:cxn modelId="{A7612D97-E1C2-4870-97E3-F3A8A07234B1}" type="presParOf" srcId="{227D5DDB-24E9-4D56-9785-E78B62F8465A}" destId="{157DE55F-041D-4289-A5D0-F4A99A4A4A4D}" srcOrd="1" destOrd="0" presId="urn:microsoft.com/office/officeart/2005/8/layout/pyramid1"/>
    <dgm:cxn modelId="{3CECAA63-BFAA-413B-94ED-8C143D8749F9}" type="presParOf" srcId="{689202FE-116B-44F4-897C-0DAA84569AF7}" destId="{9D32251D-DB6D-450D-86B8-1151AFF73728}" srcOrd="4" destOrd="0" presId="urn:microsoft.com/office/officeart/2005/8/layout/pyramid1"/>
    <dgm:cxn modelId="{BF1B0DA0-F302-4EF5-B5D3-A4F239D7FC04}" type="presParOf" srcId="{9D32251D-DB6D-450D-86B8-1151AFF73728}" destId="{AB5E4FCE-E664-4D2D-9341-304EAB349721}" srcOrd="0" destOrd="0" presId="urn:microsoft.com/office/officeart/2005/8/layout/pyramid1"/>
    <dgm:cxn modelId="{5BAEE001-5020-41B9-AD5C-030AF3D837F8}" type="presParOf" srcId="{9D32251D-DB6D-450D-86B8-1151AFF73728}" destId="{AA73BA99-FF74-4F40-B1C2-FD453E6F82F4}" srcOrd="1" destOrd="0" presId="urn:microsoft.com/office/officeart/2005/8/layout/pyramid1"/>
  </dgm:cxnLst>
  <dgm:bg/>
  <dgm:whole/>
  <dgm:extLst>
    <a:ext uri="http://schemas.microsoft.com/office/drawing/2008/diagram">
      <dsp:dataModelExt xmlns:dsp="http://schemas.microsoft.com/office/drawing/2008/diagram" relId="rId14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EEFB9FC8-421F-428D-9370-1F1A1D6A3D88}" type="doc">
      <dgm:prSet loTypeId="urn:microsoft.com/office/officeart/2005/8/layout/radial1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AE0CA471-127C-4811-8A4D-5946440047E3}">
      <dgm:prSet phldrT="[Text]" custT="1"/>
      <dgm:spPr>
        <a:solidFill>
          <a:schemeClr val="accent3"/>
        </a:solidFill>
        <a:ln>
          <a:solidFill>
            <a:schemeClr val="accent3"/>
          </a:solidFill>
        </a:ln>
      </dgm:spPr>
      <dgm:t>
        <a:bodyPr/>
        <a:lstStyle/>
        <a:p>
          <a:r>
            <a:rPr lang="fr-FR" sz="2000" noProof="0" dirty="0"/>
            <a:t>Comparés aux adultes</a:t>
          </a:r>
        </a:p>
      </dgm:t>
    </dgm:pt>
    <dgm:pt modelId="{1981B3BF-9A96-4195-AAE6-DCA96A007A35}" type="parTrans" cxnId="{78701F82-082C-4060-944F-5EE4290FCF61}">
      <dgm:prSet/>
      <dgm:spPr/>
      <dgm:t>
        <a:bodyPr/>
        <a:lstStyle/>
        <a:p>
          <a:endParaRPr lang="en-GB"/>
        </a:p>
      </dgm:t>
    </dgm:pt>
    <dgm:pt modelId="{41008558-6D35-4B21-8E2D-D8374E706BAF}" type="sibTrans" cxnId="{78701F82-082C-4060-944F-5EE4290FCF61}">
      <dgm:prSet/>
      <dgm:spPr/>
      <dgm:t>
        <a:bodyPr/>
        <a:lstStyle/>
        <a:p>
          <a:endParaRPr lang="en-GB"/>
        </a:p>
      </dgm:t>
    </dgm:pt>
    <dgm:pt modelId="{32B346A6-153C-4657-83B2-C1353E0A0AE2}">
      <dgm:prSet phldrT="[Text]" custT="1"/>
      <dgm:spPr>
        <a:solidFill>
          <a:schemeClr val="accent1">
            <a:lumMod val="20000"/>
            <a:lumOff val="80000"/>
          </a:schemeClr>
        </a:solidFill>
        <a:ln w="28575">
          <a:solidFill>
            <a:schemeClr val="accent1"/>
          </a:solidFill>
        </a:ln>
      </dgm:spPr>
      <dgm:t>
        <a:bodyPr/>
        <a:lstStyle/>
        <a:p>
          <a:r>
            <a:rPr lang="fr-FR" sz="1400" noProof="0" dirty="0">
              <a:solidFill>
                <a:schemeClr val="tx1">
                  <a:lumMod val="65000"/>
                  <a:lumOff val="35000"/>
                </a:schemeClr>
              </a:solidFill>
            </a:rPr>
            <a:t>Réduction de l’exposition au SARS-CoV-2 </a:t>
          </a:r>
          <a:r>
            <a:rPr lang="fr-FR" sz="1400" baseline="30000" noProof="0" dirty="0">
              <a:solidFill>
                <a:schemeClr val="tx1">
                  <a:lumMod val="65000"/>
                  <a:lumOff val="35000"/>
                </a:schemeClr>
              </a:solidFill>
            </a:rPr>
            <a:t>1</a:t>
          </a:r>
        </a:p>
      </dgm:t>
    </dgm:pt>
    <dgm:pt modelId="{1C3E77EA-FB43-44CF-9AD0-B5663882AA69}" type="parTrans" cxnId="{FBDB5244-B4B4-4C11-B5AB-4AC57A3A827A}">
      <dgm:prSet/>
      <dgm:spPr/>
      <dgm:t>
        <a:bodyPr/>
        <a:lstStyle/>
        <a:p>
          <a:endParaRPr lang="fr-FR" noProof="0" dirty="0"/>
        </a:p>
      </dgm:t>
    </dgm:pt>
    <dgm:pt modelId="{72ACC174-0420-40F5-921C-D400FAC7418C}" type="sibTrans" cxnId="{FBDB5244-B4B4-4C11-B5AB-4AC57A3A827A}">
      <dgm:prSet/>
      <dgm:spPr/>
      <dgm:t>
        <a:bodyPr/>
        <a:lstStyle/>
        <a:p>
          <a:endParaRPr lang="en-GB"/>
        </a:p>
      </dgm:t>
    </dgm:pt>
    <dgm:pt modelId="{A1C8A3F3-4446-4A6B-A189-04CC30DC3800}">
      <dgm:prSet phldrT="[Text]" custT="1"/>
      <dgm:spPr>
        <a:solidFill>
          <a:schemeClr val="accent1">
            <a:lumMod val="20000"/>
            <a:lumOff val="80000"/>
          </a:schemeClr>
        </a:solidFill>
        <a:ln w="28575">
          <a:solidFill>
            <a:schemeClr val="accent1"/>
          </a:solidFill>
        </a:ln>
      </dgm:spPr>
      <dgm:t>
        <a:bodyPr/>
        <a:lstStyle/>
        <a:p>
          <a:r>
            <a:rPr lang="fr-FR" sz="1300" noProof="0" dirty="0">
              <a:solidFill>
                <a:schemeClr val="tx1">
                  <a:lumMod val="65000"/>
                  <a:lumOff val="35000"/>
                </a:schemeClr>
              </a:solidFill>
            </a:rPr>
            <a:t>Réduction de  l’expression de    l’ ACE2 </a:t>
          </a:r>
          <a:r>
            <a:rPr lang="fr-FR" sz="1300" baseline="30000" noProof="0" dirty="0">
              <a:solidFill>
                <a:schemeClr val="tx1">
                  <a:lumMod val="65000"/>
                  <a:lumOff val="35000"/>
                </a:schemeClr>
              </a:solidFill>
            </a:rPr>
            <a:t>2</a:t>
          </a:r>
        </a:p>
      </dgm:t>
    </dgm:pt>
    <dgm:pt modelId="{93709DAA-A591-42AC-95FC-D3884BD15511}" type="parTrans" cxnId="{B2BD774A-D701-48C7-882B-EED9B28014F2}">
      <dgm:prSet/>
      <dgm:spPr/>
      <dgm:t>
        <a:bodyPr/>
        <a:lstStyle/>
        <a:p>
          <a:endParaRPr lang="fr-FR" noProof="0" dirty="0"/>
        </a:p>
      </dgm:t>
    </dgm:pt>
    <dgm:pt modelId="{2EB7C5B6-4133-4348-8613-7E11F02A681E}" type="sibTrans" cxnId="{B2BD774A-D701-48C7-882B-EED9B28014F2}">
      <dgm:prSet/>
      <dgm:spPr/>
      <dgm:t>
        <a:bodyPr/>
        <a:lstStyle/>
        <a:p>
          <a:endParaRPr lang="en-GB"/>
        </a:p>
      </dgm:t>
    </dgm:pt>
    <dgm:pt modelId="{8C0E741B-3CA7-4270-B7DE-E0FCC5A4A423}">
      <dgm:prSet phldrT="[Text]" custT="1"/>
      <dgm:spPr>
        <a:solidFill>
          <a:schemeClr val="accent1">
            <a:lumMod val="20000"/>
            <a:lumOff val="80000"/>
          </a:schemeClr>
        </a:solidFill>
        <a:ln w="28575">
          <a:solidFill>
            <a:schemeClr val="accent1"/>
          </a:solidFill>
        </a:ln>
      </dgm:spPr>
      <dgm:t>
        <a:bodyPr/>
        <a:lstStyle/>
        <a:p>
          <a:r>
            <a:rPr lang="fr-FR" sz="1400" noProof="0" dirty="0">
              <a:solidFill>
                <a:schemeClr val="tx1">
                  <a:lumMod val="65000"/>
                  <a:lumOff val="35000"/>
                </a:schemeClr>
              </a:solidFill>
            </a:rPr>
            <a:t>Meilleure</a:t>
          </a:r>
          <a:r>
            <a:rPr lang="fr-FR" sz="1400" baseline="0" noProof="0" dirty="0">
              <a:solidFill>
                <a:schemeClr val="tx1">
                  <a:lumMod val="65000"/>
                  <a:lumOff val="35000"/>
                </a:schemeClr>
              </a:solidFill>
            </a:rPr>
            <a:t> immunité “innée” entrainée</a:t>
          </a:r>
          <a:endParaRPr lang="fr-FR" sz="1400" noProof="0" dirty="0">
            <a:solidFill>
              <a:schemeClr val="tx1">
                <a:lumMod val="65000"/>
                <a:lumOff val="35000"/>
              </a:schemeClr>
            </a:solidFill>
          </a:endParaRPr>
        </a:p>
      </dgm:t>
    </dgm:pt>
    <dgm:pt modelId="{8EED3925-AD2E-4A17-B6CF-0BD4B3E108C0}" type="parTrans" cxnId="{F12DC5EB-2340-4B6B-9857-7F715F9CACD3}">
      <dgm:prSet/>
      <dgm:spPr/>
      <dgm:t>
        <a:bodyPr/>
        <a:lstStyle/>
        <a:p>
          <a:endParaRPr lang="fr-FR" noProof="0" dirty="0"/>
        </a:p>
      </dgm:t>
    </dgm:pt>
    <dgm:pt modelId="{CC8AFBAF-E576-4A35-8195-BE0367FB2FB7}" type="sibTrans" cxnId="{F12DC5EB-2340-4B6B-9857-7F715F9CACD3}">
      <dgm:prSet/>
      <dgm:spPr/>
      <dgm:t>
        <a:bodyPr/>
        <a:lstStyle/>
        <a:p>
          <a:endParaRPr lang="en-GB"/>
        </a:p>
      </dgm:t>
    </dgm:pt>
    <dgm:pt modelId="{F854865B-403F-4F37-B1D1-4F749C65EA93}">
      <dgm:prSet phldrT="[Text]" custT="1"/>
      <dgm:spPr>
        <a:solidFill>
          <a:schemeClr val="accent1">
            <a:lumMod val="20000"/>
            <a:lumOff val="80000"/>
          </a:schemeClr>
        </a:solidFill>
        <a:ln w="28575">
          <a:solidFill>
            <a:schemeClr val="accent1"/>
          </a:solidFill>
        </a:ln>
      </dgm:spPr>
      <dgm:t>
        <a:bodyPr/>
        <a:lstStyle/>
        <a:p>
          <a:r>
            <a:rPr lang="fr-FR" sz="1400" noProof="0" dirty="0">
              <a:solidFill>
                <a:schemeClr val="tx1">
                  <a:lumMod val="65000"/>
                  <a:lumOff val="35000"/>
                </a:schemeClr>
              </a:solidFill>
            </a:rPr>
            <a:t>Réduction des réactions immuno-pathologiques</a:t>
          </a:r>
          <a:r>
            <a:rPr lang="fr-FR" sz="1400" baseline="30000" noProof="0" dirty="0">
              <a:solidFill>
                <a:schemeClr val="tx1">
                  <a:lumMod val="65000"/>
                  <a:lumOff val="35000"/>
                </a:schemeClr>
              </a:solidFill>
            </a:rPr>
            <a:t>1</a:t>
          </a:r>
        </a:p>
      </dgm:t>
    </dgm:pt>
    <dgm:pt modelId="{B9EC4661-F0DB-41F8-A874-75067BFFBCA2}" type="parTrans" cxnId="{57DE28DE-3C89-4ABE-9766-96B20128B1C7}">
      <dgm:prSet/>
      <dgm:spPr/>
      <dgm:t>
        <a:bodyPr/>
        <a:lstStyle/>
        <a:p>
          <a:endParaRPr lang="fr-FR" noProof="0" dirty="0"/>
        </a:p>
      </dgm:t>
    </dgm:pt>
    <dgm:pt modelId="{72336C13-DEAA-44DD-8380-04A4E60C65AF}" type="sibTrans" cxnId="{57DE28DE-3C89-4ABE-9766-96B20128B1C7}">
      <dgm:prSet/>
      <dgm:spPr/>
      <dgm:t>
        <a:bodyPr/>
        <a:lstStyle/>
        <a:p>
          <a:endParaRPr lang="en-GB"/>
        </a:p>
      </dgm:t>
    </dgm:pt>
    <dgm:pt modelId="{427761D0-4834-4EA7-B432-DEEED32AEF3B}">
      <dgm:prSet phldrT="[Text]" custT="1"/>
      <dgm:spPr>
        <a:solidFill>
          <a:schemeClr val="accent1">
            <a:lumMod val="20000"/>
            <a:lumOff val="80000"/>
          </a:schemeClr>
        </a:solidFill>
        <a:ln w="28575">
          <a:solidFill>
            <a:schemeClr val="accent1"/>
          </a:solidFill>
        </a:ln>
      </dgm:spPr>
      <dgm:t>
        <a:bodyPr/>
        <a:lstStyle/>
        <a:p>
          <a:r>
            <a:rPr lang="fr-FR" sz="1400" noProof="0" dirty="0">
              <a:solidFill>
                <a:schemeClr val="tx1">
                  <a:lumMod val="65000"/>
                  <a:lumOff val="35000"/>
                </a:schemeClr>
              </a:solidFill>
            </a:rPr>
            <a:t>Meilleure réparation tissulaire</a:t>
          </a:r>
          <a:r>
            <a:rPr lang="fr-FR" sz="1400" baseline="30000" noProof="0" dirty="0">
              <a:solidFill>
                <a:schemeClr val="tx1">
                  <a:lumMod val="65000"/>
                  <a:lumOff val="35000"/>
                </a:schemeClr>
              </a:solidFill>
            </a:rPr>
            <a:t>4</a:t>
          </a:r>
        </a:p>
      </dgm:t>
    </dgm:pt>
    <dgm:pt modelId="{726C8321-E646-484C-9D2E-CBB5ECB1DB5C}" type="parTrans" cxnId="{F9CF0C12-3F0F-4120-87A9-C91617BF661D}">
      <dgm:prSet/>
      <dgm:spPr/>
      <dgm:t>
        <a:bodyPr/>
        <a:lstStyle/>
        <a:p>
          <a:endParaRPr lang="fr-FR" noProof="0" dirty="0"/>
        </a:p>
      </dgm:t>
    </dgm:pt>
    <dgm:pt modelId="{0B53DE8A-8925-4788-9030-C729BACFCC5F}" type="sibTrans" cxnId="{F9CF0C12-3F0F-4120-87A9-C91617BF661D}">
      <dgm:prSet/>
      <dgm:spPr/>
      <dgm:t>
        <a:bodyPr/>
        <a:lstStyle/>
        <a:p>
          <a:endParaRPr lang="en-GB"/>
        </a:p>
      </dgm:t>
    </dgm:pt>
    <dgm:pt modelId="{AE7EC2BC-C647-464C-8D9E-FEC20ED5CADC}">
      <dgm:prSet phldrT="[Text]" custT="1"/>
      <dgm:spPr>
        <a:solidFill>
          <a:schemeClr val="accent1">
            <a:lumMod val="20000"/>
            <a:lumOff val="80000"/>
          </a:schemeClr>
        </a:solidFill>
        <a:ln w="28575">
          <a:solidFill>
            <a:schemeClr val="accent1"/>
          </a:solidFill>
        </a:ln>
      </dgm:spPr>
      <dgm:t>
        <a:bodyPr/>
        <a:lstStyle/>
        <a:p>
          <a:r>
            <a:rPr lang="fr-FR" sz="1400" noProof="0" dirty="0">
              <a:solidFill>
                <a:schemeClr val="tx1">
                  <a:lumMod val="65000"/>
                  <a:lumOff val="35000"/>
                </a:schemeClr>
              </a:solidFill>
            </a:rPr>
            <a:t>Moins de comorbidités</a:t>
          </a:r>
          <a:r>
            <a:rPr lang="fr-FR" sz="1400" baseline="30000" noProof="0" dirty="0">
              <a:solidFill>
                <a:schemeClr val="tx1">
                  <a:lumMod val="65000"/>
                  <a:lumOff val="35000"/>
                </a:schemeClr>
              </a:solidFill>
            </a:rPr>
            <a:t>4</a:t>
          </a:r>
        </a:p>
      </dgm:t>
    </dgm:pt>
    <dgm:pt modelId="{E151108F-9288-4479-87E3-649125C9187E}" type="parTrans" cxnId="{632CE0EB-3F5E-4565-AD9E-88398265150A}">
      <dgm:prSet/>
      <dgm:spPr/>
      <dgm:t>
        <a:bodyPr/>
        <a:lstStyle/>
        <a:p>
          <a:endParaRPr lang="fr-FR" noProof="0" dirty="0"/>
        </a:p>
      </dgm:t>
    </dgm:pt>
    <dgm:pt modelId="{B069D563-1A26-45C8-BCA6-3B5FAC3E3B8E}" type="sibTrans" cxnId="{632CE0EB-3F5E-4565-AD9E-88398265150A}">
      <dgm:prSet/>
      <dgm:spPr/>
      <dgm:t>
        <a:bodyPr/>
        <a:lstStyle/>
        <a:p>
          <a:endParaRPr lang="en-GB"/>
        </a:p>
      </dgm:t>
    </dgm:pt>
    <dgm:pt modelId="{A408CA09-09C9-412A-BDEE-1AD7FF650182}">
      <dgm:prSet phldrT="[Text]" custT="1"/>
      <dgm:spPr>
        <a:solidFill>
          <a:schemeClr val="accent1">
            <a:lumMod val="20000"/>
            <a:lumOff val="80000"/>
          </a:schemeClr>
        </a:solidFill>
        <a:ln w="28575">
          <a:solidFill>
            <a:schemeClr val="accent1"/>
          </a:solidFill>
        </a:ln>
      </dgm:spPr>
      <dgm:t>
        <a:bodyPr/>
        <a:lstStyle/>
        <a:p>
          <a:r>
            <a:rPr lang="fr-FR" sz="1400" noProof="0" dirty="0">
              <a:solidFill>
                <a:schemeClr val="tx1">
                  <a:lumMod val="65000"/>
                  <a:lumOff val="35000"/>
                </a:schemeClr>
              </a:solidFill>
            </a:rPr>
            <a:t>Contrôle  plus rapide de l’infection</a:t>
          </a:r>
          <a:endParaRPr lang="fr-FR" sz="1400" baseline="30000" noProof="0" dirty="0">
            <a:solidFill>
              <a:schemeClr val="tx1">
                <a:lumMod val="65000"/>
                <a:lumOff val="35000"/>
              </a:schemeClr>
            </a:solidFill>
          </a:endParaRPr>
        </a:p>
      </dgm:t>
    </dgm:pt>
    <dgm:pt modelId="{C3F1F145-14E6-403D-9E62-CA083AD9E63C}" type="parTrans" cxnId="{F9A38E58-A137-4A93-9807-C26866029C75}">
      <dgm:prSet/>
      <dgm:spPr/>
      <dgm:t>
        <a:bodyPr/>
        <a:lstStyle/>
        <a:p>
          <a:endParaRPr lang="fr-FR" noProof="0" dirty="0"/>
        </a:p>
      </dgm:t>
    </dgm:pt>
    <dgm:pt modelId="{00B8741B-1EC4-4021-A45F-02BACE9218E0}" type="sibTrans" cxnId="{F9A38E58-A137-4A93-9807-C26866029C75}">
      <dgm:prSet/>
      <dgm:spPr/>
      <dgm:t>
        <a:bodyPr/>
        <a:lstStyle/>
        <a:p>
          <a:endParaRPr lang="en-GB"/>
        </a:p>
      </dgm:t>
    </dgm:pt>
    <dgm:pt modelId="{860E5B97-7634-4FD2-B7CA-593E477A69A8}" type="pres">
      <dgm:prSet presAssocID="{EEFB9FC8-421F-428D-9370-1F1A1D6A3D88}" presName="cycle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60AF179C-6D78-468D-93AA-4050FC4550BE}" type="pres">
      <dgm:prSet presAssocID="{AE0CA471-127C-4811-8A4D-5946440047E3}" presName="centerShape" presStyleLbl="node0" presStyleIdx="0" presStyleCnt="1" custScaleX="158476" custLinFactNeighborX="840"/>
      <dgm:spPr/>
    </dgm:pt>
    <dgm:pt modelId="{0DEA264E-BB55-498A-A620-FAFFC0F0D510}" type="pres">
      <dgm:prSet presAssocID="{1C3E77EA-FB43-44CF-9AD0-B5663882AA69}" presName="Name9" presStyleLbl="parChTrans1D2" presStyleIdx="0" presStyleCnt="7"/>
      <dgm:spPr/>
    </dgm:pt>
    <dgm:pt modelId="{90F67C12-30A5-4BA2-907B-5CD053EB36E2}" type="pres">
      <dgm:prSet presAssocID="{1C3E77EA-FB43-44CF-9AD0-B5663882AA69}" presName="connTx" presStyleLbl="parChTrans1D2" presStyleIdx="0" presStyleCnt="7"/>
      <dgm:spPr/>
    </dgm:pt>
    <dgm:pt modelId="{6498D73C-3A74-4047-ADCB-63204AC84A46}" type="pres">
      <dgm:prSet presAssocID="{32B346A6-153C-4657-83B2-C1353E0A0AE2}" presName="node" presStyleLbl="node1" presStyleIdx="0" presStyleCnt="7" custScaleX="161912" custRadScaleRad="101287" custRadScaleInc="762">
        <dgm:presLayoutVars>
          <dgm:bulletEnabled val="1"/>
        </dgm:presLayoutVars>
      </dgm:prSet>
      <dgm:spPr/>
    </dgm:pt>
    <dgm:pt modelId="{3DAEE13C-42D1-459E-85F6-A2517F775B05}" type="pres">
      <dgm:prSet presAssocID="{93709DAA-A591-42AC-95FC-D3884BD15511}" presName="Name9" presStyleLbl="parChTrans1D2" presStyleIdx="1" presStyleCnt="7"/>
      <dgm:spPr/>
    </dgm:pt>
    <dgm:pt modelId="{138E1BF8-56BD-4B26-A5D5-CB70B408ADEE}" type="pres">
      <dgm:prSet presAssocID="{93709DAA-A591-42AC-95FC-D3884BD15511}" presName="connTx" presStyleLbl="parChTrans1D2" presStyleIdx="1" presStyleCnt="7"/>
      <dgm:spPr/>
    </dgm:pt>
    <dgm:pt modelId="{134B5F18-EB99-441F-9378-7AA27D32A6FD}" type="pres">
      <dgm:prSet presAssocID="{A1C8A3F3-4446-4A6B-A189-04CC30DC3800}" presName="node" presStyleLbl="node1" presStyleIdx="1" presStyleCnt="7" custScaleX="166812" custScaleY="97699" custRadScaleRad="140370" custRadScaleInc="31195">
        <dgm:presLayoutVars>
          <dgm:bulletEnabled val="1"/>
        </dgm:presLayoutVars>
      </dgm:prSet>
      <dgm:spPr/>
    </dgm:pt>
    <dgm:pt modelId="{F2DA46B1-21E3-42CC-B11B-4490895D71FB}" type="pres">
      <dgm:prSet presAssocID="{8EED3925-AD2E-4A17-B6CF-0BD4B3E108C0}" presName="Name9" presStyleLbl="parChTrans1D2" presStyleIdx="2" presStyleCnt="7"/>
      <dgm:spPr/>
    </dgm:pt>
    <dgm:pt modelId="{F45A0E14-6D20-47D6-9040-9A635F9BFE05}" type="pres">
      <dgm:prSet presAssocID="{8EED3925-AD2E-4A17-B6CF-0BD4B3E108C0}" presName="connTx" presStyleLbl="parChTrans1D2" presStyleIdx="2" presStyleCnt="7"/>
      <dgm:spPr/>
    </dgm:pt>
    <dgm:pt modelId="{12AD0C59-0520-4E0F-A9D6-1A355A15DFD6}" type="pres">
      <dgm:prSet presAssocID="{8C0E741B-3CA7-4270-B7DE-E0FCC5A4A423}" presName="node" presStyleLbl="node1" presStyleIdx="2" presStyleCnt="7" custScaleX="161912" custRadScaleRad="138361" custRadScaleInc="-28862">
        <dgm:presLayoutVars>
          <dgm:bulletEnabled val="1"/>
        </dgm:presLayoutVars>
      </dgm:prSet>
      <dgm:spPr/>
    </dgm:pt>
    <dgm:pt modelId="{2AC87B66-1342-4D4C-BEE9-3B7175C2C5CA}" type="pres">
      <dgm:prSet presAssocID="{C3F1F145-14E6-403D-9E62-CA083AD9E63C}" presName="Name9" presStyleLbl="parChTrans1D2" presStyleIdx="3" presStyleCnt="7"/>
      <dgm:spPr/>
    </dgm:pt>
    <dgm:pt modelId="{85DCAA65-EFCA-4153-86A0-2946111EBBC9}" type="pres">
      <dgm:prSet presAssocID="{C3F1F145-14E6-403D-9E62-CA083AD9E63C}" presName="connTx" presStyleLbl="parChTrans1D2" presStyleIdx="3" presStyleCnt="7"/>
      <dgm:spPr/>
    </dgm:pt>
    <dgm:pt modelId="{01B0A20E-DC79-4BF6-B6EB-B983E8D51E55}" type="pres">
      <dgm:prSet presAssocID="{A408CA09-09C9-412A-BDEE-1AD7FF650182}" presName="node" presStyleLbl="node1" presStyleIdx="3" presStyleCnt="7" custScaleX="161844" custRadScaleRad="112369" custRadScaleInc="-63225">
        <dgm:presLayoutVars>
          <dgm:bulletEnabled val="1"/>
        </dgm:presLayoutVars>
      </dgm:prSet>
      <dgm:spPr/>
    </dgm:pt>
    <dgm:pt modelId="{D4233EB2-1CFC-450E-AEEF-47D6197E3C23}" type="pres">
      <dgm:prSet presAssocID="{B9EC4661-F0DB-41F8-A874-75067BFFBCA2}" presName="Name9" presStyleLbl="parChTrans1D2" presStyleIdx="4" presStyleCnt="7"/>
      <dgm:spPr/>
    </dgm:pt>
    <dgm:pt modelId="{63CEDFB4-29CA-4D1F-B7A5-4BB321C8F640}" type="pres">
      <dgm:prSet presAssocID="{B9EC4661-F0DB-41F8-A874-75067BFFBCA2}" presName="connTx" presStyleLbl="parChTrans1D2" presStyleIdx="4" presStyleCnt="7"/>
      <dgm:spPr/>
    </dgm:pt>
    <dgm:pt modelId="{80690879-0E23-489B-ABF7-7ADA97D6379D}" type="pres">
      <dgm:prSet presAssocID="{F854865B-403F-4F37-B1D1-4F749C65EA93}" presName="node" presStyleLbl="node1" presStyleIdx="4" presStyleCnt="7" custScaleX="161912" custRadScaleRad="102150" custRadScaleInc="23118">
        <dgm:presLayoutVars>
          <dgm:bulletEnabled val="1"/>
        </dgm:presLayoutVars>
      </dgm:prSet>
      <dgm:spPr/>
    </dgm:pt>
    <dgm:pt modelId="{B71CC394-C170-43BC-BF6B-7A1A9AEC66DD}" type="pres">
      <dgm:prSet presAssocID="{726C8321-E646-484C-9D2E-CBB5ECB1DB5C}" presName="Name9" presStyleLbl="parChTrans1D2" presStyleIdx="5" presStyleCnt="7"/>
      <dgm:spPr/>
    </dgm:pt>
    <dgm:pt modelId="{A672837B-D79F-4340-9F43-BEA5EAE959FF}" type="pres">
      <dgm:prSet presAssocID="{726C8321-E646-484C-9D2E-CBB5ECB1DB5C}" presName="connTx" presStyleLbl="parChTrans1D2" presStyleIdx="5" presStyleCnt="7"/>
      <dgm:spPr/>
    </dgm:pt>
    <dgm:pt modelId="{09F01462-7534-4D9B-9076-E2A9DD7FF094}" type="pres">
      <dgm:prSet presAssocID="{427761D0-4834-4EA7-B432-DEEED32AEF3B}" presName="node" presStyleLbl="node1" presStyleIdx="5" presStyleCnt="7" custScaleX="161912" custRadScaleRad="128585" custRadScaleInc="11898">
        <dgm:presLayoutVars>
          <dgm:bulletEnabled val="1"/>
        </dgm:presLayoutVars>
      </dgm:prSet>
      <dgm:spPr/>
    </dgm:pt>
    <dgm:pt modelId="{2AFD588A-8CE9-4D1E-8C06-0394742B3E26}" type="pres">
      <dgm:prSet presAssocID="{E151108F-9288-4479-87E3-649125C9187E}" presName="Name9" presStyleLbl="parChTrans1D2" presStyleIdx="6" presStyleCnt="7"/>
      <dgm:spPr/>
    </dgm:pt>
    <dgm:pt modelId="{9D8A7D6F-C870-49F8-93E4-F497352825DA}" type="pres">
      <dgm:prSet presAssocID="{E151108F-9288-4479-87E3-649125C9187E}" presName="connTx" presStyleLbl="parChTrans1D2" presStyleIdx="6" presStyleCnt="7"/>
      <dgm:spPr/>
    </dgm:pt>
    <dgm:pt modelId="{5176F011-05F0-4D33-BD8F-5F362AFB4940}" type="pres">
      <dgm:prSet presAssocID="{AE7EC2BC-C647-464C-8D9E-FEC20ED5CADC}" presName="node" presStyleLbl="node1" presStyleIdx="6" presStyleCnt="7" custScaleX="161912" custRadScaleRad="123143" custRadScaleInc="-38962">
        <dgm:presLayoutVars>
          <dgm:bulletEnabled val="1"/>
        </dgm:presLayoutVars>
      </dgm:prSet>
      <dgm:spPr/>
    </dgm:pt>
  </dgm:ptLst>
  <dgm:cxnLst>
    <dgm:cxn modelId="{30B33E05-7C32-6148-80D3-5BDFF1DDD7C9}" type="presOf" srcId="{93709DAA-A591-42AC-95FC-D3884BD15511}" destId="{3DAEE13C-42D1-459E-85F6-A2517F775B05}" srcOrd="0" destOrd="0" presId="urn:microsoft.com/office/officeart/2005/8/layout/radial1"/>
    <dgm:cxn modelId="{AEC9B60C-7594-CA45-8515-C92D59586452}" type="presOf" srcId="{AE0CA471-127C-4811-8A4D-5946440047E3}" destId="{60AF179C-6D78-468D-93AA-4050FC4550BE}" srcOrd="0" destOrd="0" presId="urn:microsoft.com/office/officeart/2005/8/layout/radial1"/>
    <dgm:cxn modelId="{F9CF0C12-3F0F-4120-87A9-C91617BF661D}" srcId="{AE0CA471-127C-4811-8A4D-5946440047E3}" destId="{427761D0-4834-4EA7-B432-DEEED32AEF3B}" srcOrd="5" destOrd="0" parTransId="{726C8321-E646-484C-9D2E-CBB5ECB1DB5C}" sibTransId="{0B53DE8A-8925-4788-9030-C729BACFCC5F}"/>
    <dgm:cxn modelId="{7F92D91B-1DFB-194F-B844-75F634F51401}" type="presOf" srcId="{32B346A6-153C-4657-83B2-C1353E0A0AE2}" destId="{6498D73C-3A74-4047-ADCB-63204AC84A46}" srcOrd="0" destOrd="0" presId="urn:microsoft.com/office/officeart/2005/8/layout/radial1"/>
    <dgm:cxn modelId="{FBBF5038-A894-6947-9D3F-1CCA7A7965EE}" type="presOf" srcId="{E151108F-9288-4479-87E3-649125C9187E}" destId="{9D8A7D6F-C870-49F8-93E4-F497352825DA}" srcOrd="1" destOrd="0" presId="urn:microsoft.com/office/officeart/2005/8/layout/radial1"/>
    <dgm:cxn modelId="{FBDB5244-B4B4-4C11-B5AB-4AC57A3A827A}" srcId="{AE0CA471-127C-4811-8A4D-5946440047E3}" destId="{32B346A6-153C-4657-83B2-C1353E0A0AE2}" srcOrd="0" destOrd="0" parTransId="{1C3E77EA-FB43-44CF-9AD0-B5663882AA69}" sibTransId="{72ACC174-0420-40F5-921C-D400FAC7418C}"/>
    <dgm:cxn modelId="{B2BD774A-D701-48C7-882B-EED9B28014F2}" srcId="{AE0CA471-127C-4811-8A4D-5946440047E3}" destId="{A1C8A3F3-4446-4A6B-A189-04CC30DC3800}" srcOrd="1" destOrd="0" parTransId="{93709DAA-A591-42AC-95FC-D3884BD15511}" sibTransId="{2EB7C5B6-4133-4348-8613-7E11F02A681E}"/>
    <dgm:cxn modelId="{F9A38E58-A137-4A93-9807-C26866029C75}" srcId="{AE0CA471-127C-4811-8A4D-5946440047E3}" destId="{A408CA09-09C9-412A-BDEE-1AD7FF650182}" srcOrd="3" destOrd="0" parTransId="{C3F1F145-14E6-403D-9E62-CA083AD9E63C}" sibTransId="{00B8741B-1EC4-4021-A45F-02BACE9218E0}"/>
    <dgm:cxn modelId="{0FDDA75E-1D7B-8E43-AC6C-6C10111838DF}" type="presOf" srcId="{E151108F-9288-4479-87E3-649125C9187E}" destId="{2AFD588A-8CE9-4D1E-8C06-0394742B3E26}" srcOrd="0" destOrd="0" presId="urn:microsoft.com/office/officeart/2005/8/layout/radial1"/>
    <dgm:cxn modelId="{0CA75C6C-110B-5C45-A052-8646AFE745B2}" type="presOf" srcId="{8EED3925-AD2E-4A17-B6CF-0BD4B3E108C0}" destId="{F45A0E14-6D20-47D6-9040-9A635F9BFE05}" srcOrd="1" destOrd="0" presId="urn:microsoft.com/office/officeart/2005/8/layout/radial1"/>
    <dgm:cxn modelId="{7BE5C874-8D6E-BF43-AF40-B5C428E18EC6}" type="presOf" srcId="{8EED3925-AD2E-4A17-B6CF-0BD4B3E108C0}" destId="{F2DA46B1-21E3-42CC-B11B-4490895D71FB}" srcOrd="0" destOrd="0" presId="urn:microsoft.com/office/officeart/2005/8/layout/radial1"/>
    <dgm:cxn modelId="{4B699F7A-9DA7-4842-9F5D-0E5F6C72F038}" type="presOf" srcId="{1C3E77EA-FB43-44CF-9AD0-B5663882AA69}" destId="{0DEA264E-BB55-498A-A620-FAFFC0F0D510}" srcOrd="0" destOrd="0" presId="urn:microsoft.com/office/officeart/2005/8/layout/radial1"/>
    <dgm:cxn modelId="{234E6181-5146-624D-AD60-61EADB52648D}" type="presOf" srcId="{8C0E741B-3CA7-4270-B7DE-E0FCC5A4A423}" destId="{12AD0C59-0520-4E0F-A9D6-1A355A15DFD6}" srcOrd="0" destOrd="0" presId="urn:microsoft.com/office/officeart/2005/8/layout/radial1"/>
    <dgm:cxn modelId="{78701F82-082C-4060-944F-5EE4290FCF61}" srcId="{EEFB9FC8-421F-428D-9370-1F1A1D6A3D88}" destId="{AE0CA471-127C-4811-8A4D-5946440047E3}" srcOrd="0" destOrd="0" parTransId="{1981B3BF-9A96-4195-AAE6-DCA96A007A35}" sibTransId="{41008558-6D35-4B21-8E2D-D8374E706BAF}"/>
    <dgm:cxn modelId="{327F7C97-C75C-C54C-AF3E-FE09EDE119C6}" type="presOf" srcId="{1C3E77EA-FB43-44CF-9AD0-B5663882AA69}" destId="{90F67C12-30A5-4BA2-907B-5CD053EB36E2}" srcOrd="1" destOrd="0" presId="urn:microsoft.com/office/officeart/2005/8/layout/radial1"/>
    <dgm:cxn modelId="{185067A3-F56A-ED41-8F91-746629E0DFF2}" type="presOf" srcId="{B9EC4661-F0DB-41F8-A874-75067BFFBCA2}" destId="{D4233EB2-1CFC-450E-AEEF-47D6197E3C23}" srcOrd="0" destOrd="0" presId="urn:microsoft.com/office/officeart/2005/8/layout/radial1"/>
    <dgm:cxn modelId="{D666CAA7-22DA-8843-AE89-6C392D9A06FD}" type="presOf" srcId="{C3F1F145-14E6-403D-9E62-CA083AD9E63C}" destId="{2AC87B66-1342-4D4C-BEE9-3B7175C2C5CA}" srcOrd="0" destOrd="0" presId="urn:microsoft.com/office/officeart/2005/8/layout/radial1"/>
    <dgm:cxn modelId="{93D05AB8-112C-3243-B6D7-848C9D1BFC99}" type="presOf" srcId="{93709DAA-A591-42AC-95FC-D3884BD15511}" destId="{138E1BF8-56BD-4B26-A5D5-CB70B408ADEE}" srcOrd="1" destOrd="0" presId="urn:microsoft.com/office/officeart/2005/8/layout/radial1"/>
    <dgm:cxn modelId="{7296FDB8-B6F9-F44C-BEC0-0BDC2427C3DB}" type="presOf" srcId="{726C8321-E646-484C-9D2E-CBB5ECB1DB5C}" destId="{A672837B-D79F-4340-9F43-BEA5EAE959FF}" srcOrd="1" destOrd="0" presId="urn:microsoft.com/office/officeart/2005/8/layout/radial1"/>
    <dgm:cxn modelId="{231231C2-19BD-D54A-AD95-E0C7E16D9C25}" type="presOf" srcId="{A1C8A3F3-4446-4A6B-A189-04CC30DC3800}" destId="{134B5F18-EB99-441F-9378-7AA27D32A6FD}" srcOrd="0" destOrd="0" presId="urn:microsoft.com/office/officeart/2005/8/layout/radial1"/>
    <dgm:cxn modelId="{BBC956CC-96E3-074D-9A0B-342473713F29}" type="presOf" srcId="{B9EC4661-F0DB-41F8-A874-75067BFFBCA2}" destId="{63CEDFB4-29CA-4D1F-B7A5-4BB321C8F640}" srcOrd="1" destOrd="0" presId="urn:microsoft.com/office/officeart/2005/8/layout/radial1"/>
    <dgm:cxn modelId="{BD4681CC-6240-2346-92B5-02398E0A24E6}" type="presOf" srcId="{726C8321-E646-484C-9D2E-CBB5ECB1DB5C}" destId="{B71CC394-C170-43BC-BF6B-7A1A9AEC66DD}" srcOrd="0" destOrd="0" presId="urn:microsoft.com/office/officeart/2005/8/layout/radial1"/>
    <dgm:cxn modelId="{891E7FCD-5AFD-4062-8A98-F1DE155DE66C}" type="presOf" srcId="{EEFB9FC8-421F-428D-9370-1F1A1D6A3D88}" destId="{860E5B97-7634-4FD2-B7CA-593E477A69A8}" srcOrd="0" destOrd="0" presId="urn:microsoft.com/office/officeart/2005/8/layout/radial1"/>
    <dgm:cxn modelId="{B48E91D2-FCE4-9449-874D-4BE85F013D8C}" type="presOf" srcId="{A408CA09-09C9-412A-BDEE-1AD7FF650182}" destId="{01B0A20E-DC79-4BF6-B6EB-B983E8D51E55}" srcOrd="0" destOrd="0" presId="urn:microsoft.com/office/officeart/2005/8/layout/radial1"/>
    <dgm:cxn modelId="{57DE28DE-3C89-4ABE-9766-96B20128B1C7}" srcId="{AE0CA471-127C-4811-8A4D-5946440047E3}" destId="{F854865B-403F-4F37-B1D1-4F749C65EA93}" srcOrd="4" destOrd="0" parTransId="{B9EC4661-F0DB-41F8-A874-75067BFFBCA2}" sibTransId="{72336C13-DEAA-44DD-8380-04A4E60C65AF}"/>
    <dgm:cxn modelId="{F12DC5EB-2340-4B6B-9857-7F715F9CACD3}" srcId="{AE0CA471-127C-4811-8A4D-5946440047E3}" destId="{8C0E741B-3CA7-4270-B7DE-E0FCC5A4A423}" srcOrd="2" destOrd="0" parTransId="{8EED3925-AD2E-4A17-B6CF-0BD4B3E108C0}" sibTransId="{CC8AFBAF-E576-4A35-8195-BE0367FB2FB7}"/>
    <dgm:cxn modelId="{632CE0EB-3F5E-4565-AD9E-88398265150A}" srcId="{AE0CA471-127C-4811-8A4D-5946440047E3}" destId="{AE7EC2BC-C647-464C-8D9E-FEC20ED5CADC}" srcOrd="6" destOrd="0" parTransId="{E151108F-9288-4479-87E3-649125C9187E}" sibTransId="{B069D563-1A26-45C8-BCA6-3B5FAC3E3B8E}"/>
    <dgm:cxn modelId="{2E0BD6EE-53B9-CF49-8B23-8A7A08B88A79}" type="presOf" srcId="{427761D0-4834-4EA7-B432-DEEED32AEF3B}" destId="{09F01462-7534-4D9B-9076-E2A9DD7FF094}" srcOrd="0" destOrd="0" presId="urn:microsoft.com/office/officeart/2005/8/layout/radial1"/>
    <dgm:cxn modelId="{E60F26F3-FAE8-FA43-9B28-3E3062FA11CD}" type="presOf" srcId="{F854865B-403F-4F37-B1D1-4F749C65EA93}" destId="{80690879-0E23-489B-ABF7-7ADA97D6379D}" srcOrd="0" destOrd="0" presId="urn:microsoft.com/office/officeart/2005/8/layout/radial1"/>
    <dgm:cxn modelId="{F0644BF5-5AD0-0348-BBD5-FDC72E2AEABB}" type="presOf" srcId="{AE7EC2BC-C647-464C-8D9E-FEC20ED5CADC}" destId="{5176F011-05F0-4D33-BD8F-5F362AFB4940}" srcOrd="0" destOrd="0" presId="urn:microsoft.com/office/officeart/2005/8/layout/radial1"/>
    <dgm:cxn modelId="{F29D3FFB-E81C-C74A-8D42-2D8F217713A6}" type="presOf" srcId="{C3F1F145-14E6-403D-9E62-CA083AD9E63C}" destId="{85DCAA65-EFCA-4153-86A0-2946111EBBC9}" srcOrd="1" destOrd="0" presId="urn:microsoft.com/office/officeart/2005/8/layout/radial1"/>
    <dgm:cxn modelId="{577B88FD-20DA-4347-8AFA-5DAD885D3FB7}" type="presParOf" srcId="{860E5B97-7634-4FD2-B7CA-593E477A69A8}" destId="{60AF179C-6D78-468D-93AA-4050FC4550BE}" srcOrd="0" destOrd="0" presId="urn:microsoft.com/office/officeart/2005/8/layout/radial1"/>
    <dgm:cxn modelId="{A567BE47-16C1-6140-A331-F5A05666D9C0}" type="presParOf" srcId="{860E5B97-7634-4FD2-B7CA-593E477A69A8}" destId="{0DEA264E-BB55-498A-A620-FAFFC0F0D510}" srcOrd="1" destOrd="0" presId="urn:microsoft.com/office/officeart/2005/8/layout/radial1"/>
    <dgm:cxn modelId="{BBBAFFD9-88A8-E248-AE29-EA13F2C15B6E}" type="presParOf" srcId="{0DEA264E-BB55-498A-A620-FAFFC0F0D510}" destId="{90F67C12-30A5-4BA2-907B-5CD053EB36E2}" srcOrd="0" destOrd="0" presId="urn:microsoft.com/office/officeart/2005/8/layout/radial1"/>
    <dgm:cxn modelId="{B4C80960-749A-DF45-9301-54367AB3AD36}" type="presParOf" srcId="{860E5B97-7634-4FD2-B7CA-593E477A69A8}" destId="{6498D73C-3A74-4047-ADCB-63204AC84A46}" srcOrd="2" destOrd="0" presId="urn:microsoft.com/office/officeart/2005/8/layout/radial1"/>
    <dgm:cxn modelId="{6AE342E1-2253-934E-B6BC-2FDFF2CDCA36}" type="presParOf" srcId="{860E5B97-7634-4FD2-B7CA-593E477A69A8}" destId="{3DAEE13C-42D1-459E-85F6-A2517F775B05}" srcOrd="3" destOrd="0" presId="urn:microsoft.com/office/officeart/2005/8/layout/radial1"/>
    <dgm:cxn modelId="{BF8F79C1-3725-2E4C-9FD7-0BA31FEC0B50}" type="presParOf" srcId="{3DAEE13C-42D1-459E-85F6-A2517F775B05}" destId="{138E1BF8-56BD-4B26-A5D5-CB70B408ADEE}" srcOrd="0" destOrd="0" presId="urn:microsoft.com/office/officeart/2005/8/layout/radial1"/>
    <dgm:cxn modelId="{A40A4516-9204-424C-845F-1069B673E8E6}" type="presParOf" srcId="{860E5B97-7634-4FD2-B7CA-593E477A69A8}" destId="{134B5F18-EB99-441F-9378-7AA27D32A6FD}" srcOrd="4" destOrd="0" presId="urn:microsoft.com/office/officeart/2005/8/layout/radial1"/>
    <dgm:cxn modelId="{D62F59B7-6D9B-6743-A05A-91C3186360EE}" type="presParOf" srcId="{860E5B97-7634-4FD2-B7CA-593E477A69A8}" destId="{F2DA46B1-21E3-42CC-B11B-4490895D71FB}" srcOrd="5" destOrd="0" presId="urn:microsoft.com/office/officeart/2005/8/layout/radial1"/>
    <dgm:cxn modelId="{EB56BDF8-FD92-F547-8B74-93DF4F68F584}" type="presParOf" srcId="{F2DA46B1-21E3-42CC-B11B-4490895D71FB}" destId="{F45A0E14-6D20-47D6-9040-9A635F9BFE05}" srcOrd="0" destOrd="0" presId="urn:microsoft.com/office/officeart/2005/8/layout/radial1"/>
    <dgm:cxn modelId="{1B4929BB-B1A5-0D42-88A9-E110CFB549CC}" type="presParOf" srcId="{860E5B97-7634-4FD2-B7CA-593E477A69A8}" destId="{12AD0C59-0520-4E0F-A9D6-1A355A15DFD6}" srcOrd="6" destOrd="0" presId="urn:microsoft.com/office/officeart/2005/8/layout/radial1"/>
    <dgm:cxn modelId="{08B7E522-8B86-C14E-9D26-89E652EC107B}" type="presParOf" srcId="{860E5B97-7634-4FD2-B7CA-593E477A69A8}" destId="{2AC87B66-1342-4D4C-BEE9-3B7175C2C5CA}" srcOrd="7" destOrd="0" presId="urn:microsoft.com/office/officeart/2005/8/layout/radial1"/>
    <dgm:cxn modelId="{6DD995DA-7A37-744C-BC36-83C415FF0103}" type="presParOf" srcId="{2AC87B66-1342-4D4C-BEE9-3B7175C2C5CA}" destId="{85DCAA65-EFCA-4153-86A0-2946111EBBC9}" srcOrd="0" destOrd="0" presId="urn:microsoft.com/office/officeart/2005/8/layout/radial1"/>
    <dgm:cxn modelId="{1A5F2826-F95E-0049-8775-C24EC8124792}" type="presParOf" srcId="{860E5B97-7634-4FD2-B7CA-593E477A69A8}" destId="{01B0A20E-DC79-4BF6-B6EB-B983E8D51E55}" srcOrd="8" destOrd="0" presId="urn:microsoft.com/office/officeart/2005/8/layout/radial1"/>
    <dgm:cxn modelId="{BE5D3B32-68E4-804A-B9A4-F7CA1FA72DF4}" type="presParOf" srcId="{860E5B97-7634-4FD2-B7CA-593E477A69A8}" destId="{D4233EB2-1CFC-450E-AEEF-47D6197E3C23}" srcOrd="9" destOrd="0" presId="urn:microsoft.com/office/officeart/2005/8/layout/radial1"/>
    <dgm:cxn modelId="{A0BC5DF8-F42B-D148-A806-29557D83B342}" type="presParOf" srcId="{D4233EB2-1CFC-450E-AEEF-47D6197E3C23}" destId="{63CEDFB4-29CA-4D1F-B7A5-4BB321C8F640}" srcOrd="0" destOrd="0" presId="urn:microsoft.com/office/officeart/2005/8/layout/radial1"/>
    <dgm:cxn modelId="{C6BF61A8-C8F1-9A46-A704-EFA17D88A6E9}" type="presParOf" srcId="{860E5B97-7634-4FD2-B7CA-593E477A69A8}" destId="{80690879-0E23-489B-ABF7-7ADA97D6379D}" srcOrd="10" destOrd="0" presId="urn:microsoft.com/office/officeart/2005/8/layout/radial1"/>
    <dgm:cxn modelId="{BFD10FE8-0454-3746-89AE-A72FC11AE652}" type="presParOf" srcId="{860E5B97-7634-4FD2-B7CA-593E477A69A8}" destId="{B71CC394-C170-43BC-BF6B-7A1A9AEC66DD}" srcOrd="11" destOrd="0" presId="urn:microsoft.com/office/officeart/2005/8/layout/radial1"/>
    <dgm:cxn modelId="{67AA7BF3-D2C3-344F-AFC8-720EF9D6E459}" type="presParOf" srcId="{B71CC394-C170-43BC-BF6B-7A1A9AEC66DD}" destId="{A672837B-D79F-4340-9F43-BEA5EAE959FF}" srcOrd="0" destOrd="0" presId="urn:microsoft.com/office/officeart/2005/8/layout/radial1"/>
    <dgm:cxn modelId="{9A16C4F0-DF69-4B48-B0BD-5CBD20275A62}" type="presParOf" srcId="{860E5B97-7634-4FD2-B7CA-593E477A69A8}" destId="{09F01462-7534-4D9B-9076-E2A9DD7FF094}" srcOrd="12" destOrd="0" presId="urn:microsoft.com/office/officeart/2005/8/layout/radial1"/>
    <dgm:cxn modelId="{C6221030-8600-DA46-B3AD-58765B37BF3A}" type="presParOf" srcId="{860E5B97-7634-4FD2-B7CA-593E477A69A8}" destId="{2AFD588A-8CE9-4D1E-8C06-0394742B3E26}" srcOrd="13" destOrd="0" presId="urn:microsoft.com/office/officeart/2005/8/layout/radial1"/>
    <dgm:cxn modelId="{1A9395E6-E5C9-9440-B41F-25BC2FF7AC91}" type="presParOf" srcId="{2AFD588A-8CE9-4D1E-8C06-0394742B3E26}" destId="{9D8A7D6F-C870-49F8-93E4-F497352825DA}" srcOrd="0" destOrd="0" presId="urn:microsoft.com/office/officeart/2005/8/layout/radial1"/>
    <dgm:cxn modelId="{286ADEF9-A6EB-9A4D-85B0-7BF479390A41}" type="presParOf" srcId="{860E5B97-7634-4FD2-B7CA-593E477A69A8}" destId="{5176F011-05F0-4D33-BD8F-5F362AFB4940}" srcOrd="14" destOrd="0" presId="urn:microsoft.com/office/officeart/2005/8/layout/radial1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BDB15DCA-525A-4C83-97C1-79962D86FB1A}" type="doc">
      <dgm:prSet loTypeId="urn:microsoft.com/office/officeart/2005/8/layout/pyramid1" loCatId="pyramid" qsTypeId="urn:microsoft.com/office/officeart/2005/8/quickstyle/simple1" qsCatId="simple" csTypeId="urn:microsoft.com/office/officeart/2005/8/colors/accent1_2" csCatId="accent1" phldr="1"/>
      <dgm:spPr/>
    </dgm:pt>
    <dgm:pt modelId="{E690C533-4B7D-4C0F-9B67-796B1928E681}">
      <dgm:prSet phldrT="[Text]" custT="1"/>
      <dgm:spPr>
        <a:solidFill>
          <a:schemeClr val="accent1">
            <a:lumMod val="50000"/>
          </a:schemeClr>
        </a:solidFill>
      </dgm:spPr>
      <dgm:t>
        <a:bodyPr/>
        <a:lstStyle/>
        <a:p>
          <a:pPr>
            <a:buFont typeface="Courier New" panose="02070309020205020404" pitchFamily="49" charset="0"/>
            <a:buNone/>
          </a:pPr>
          <a:endParaRPr lang="en-GB" sz="1400" dirty="0">
            <a:solidFill>
              <a:schemeClr val="bg1"/>
            </a:solidFill>
            <a:latin typeface="+mn-lt"/>
          </a:endParaRPr>
        </a:p>
      </dgm:t>
    </dgm:pt>
    <dgm:pt modelId="{D849CAC8-527A-473E-8298-8742F56238FC}" type="parTrans" cxnId="{D7F83324-B98F-4F03-964D-09FE142E78E6}">
      <dgm:prSet/>
      <dgm:spPr/>
      <dgm:t>
        <a:bodyPr/>
        <a:lstStyle/>
        <a:p>
          <a:endParaRPr lang="en-GB" sz="1400">
            <a:latin typeface="+mn-lt"/>
          </a:endParaRPr>
        </a:p>
      </dgm:t>
    </dgm:pt>
    <dgm:pt modelId="{A5F1ABCE-D4AC-4CB1-A70E-51EFF77DDA8D}" type="sibTrans" cxnId="{D7F83324-B98F-4F03-964D-09FE142E78E6}">
      <dgm:prSet/>
      <dgm:spPr/>
      <dgm:t>
        <a:bodyPr/>
        <a:lstStyle/>
        <a:p>
          <a:endParaRPr lang="en-GB" sz="1400">
            <a:latin typeface="+mn-lt"/>
          </a:endParaRPr>
        </a:p>
      </dgm:t>
    </dgm:pt>
    <dgm:pt modelId="{D19F56D2-4D38-49D3-924E-E3C9F1DA105A}">
      <dgm:prSet custT="1"/>
      <dgm:spPr>
        <a:solidFill>
          <a:schemeClr val="accent1">
            <a:lumMod val="75000"/>
          </a:schemeClr>
        </a:solidFill>
      </dgm:spPr>
      <dgm:t>
        <a:bodyPr/>
        <a:lstStyle/>
        <a:p>
          <a:endParaRPr lang="en-GB" sz="1400" dirty="0">
            <a:solidFill>
              <a:schemeClr val="bg1"/>
            </a:solidFill>
            <a:effectLst/>
            <a:latin typeface="+mn-lt"/>
            <a:ea typeface="Times New Roman" panose="02020603050405020304" pitchFamily="18" charset="0"/>
          </a:endParaRPr>
        </a:p>
      </dgm:t>
    </dgm:pt>
    <dgm:pt modelId="{FC8AA99D-EB7C-40D9-B60C-8B01B8C33281}" type="sibTrans" cxnId="{FC089FB4-E1EC-4457-A15A-4BFFB8C858FD}">
      <dgm:prSet/>
      <dgm:spPr/>
      <dgm:t>
        <a:bodyPr/>
        <a:lstStyle/>
        <a:p>
          <a:endParaRPr lang="en-GB" sz="1400">
            <a:latin typeface="+mn-lt"/>
          </a:endParaRPr>
        </a:p>
      </dgm:t>
    </dgm:pt>
    <dgm:pt modelId="{1BA0C51B-AB9D-4A0B-9814-9706713933E2}" type="parTrans" cxnId="{FC089FB4-E1EC-4457-A15A-4BFFB8C858FD}">
      <dgm:prSet/>
      <dgm:spPr/>
      <dgm:t>
        <a:bodyPr/>
        <a:lstStyle/>
        <a:p>
          <a:endParaRPr lang="en-GB" sz="1400">
            <a:latin typeface="+mn-lt"/>
          </a:endParaRPr>
        </a:p>
      </dgm:t>
    </dgm:pt>
    <dgm:pt modelId="{955028B4-CDF8-4C26-976A-4C77223AC210}">
      <dgm:prSet custT="1"/>
      <dgm:spPr>
        <a:solidFill>
          <a:srgbClr val="7915FF"/>
        </a:solidFill>
      </dgm:spPr>
      <dgm:t>
        <a:bodyPr/>
        <a:lstStyle/>
        <a:p>
          <a:endParaRPr lang="en-GB" sz="1400" dirty="0">
            <a:solidFill>
              <a:schemeClr val="bg1"/>
            </a:solidFill>
            <a:effectLst/>
            <a:latin typeface="+mn-lt"/>
            <a:ea typeface="Times New Roman" panose="02020603050405020304" pitchFamily="18" charset="0"/>
          </a:endParaRPr>
        </a:p>
      </dgm:t>
    </dgm:pt>
    <dgm:pt modelId="{3214270C-8D2D-4585-A362-4A0167812946}" type="sibTrans" cxnId="{C3035698-F7EC-4EE6-A6C2-A7B39C89173B}">
      <dgm:prSet/>
      <dgm:spPr/>
      <dgm:t>
        <a:bodyPr/>
        <a:lstStyle/>
        <a:p>
          <a:endParaRPr lang="en-GB" sz="1400">
            <a:latin typeface="+mn-lt"/>
          </a:endParaRPr>
        </a:p>
      </dgm:t>
    </dgm:pt>
    <dgm:pt modelId="{D763BAB7-C44F-4462-A64B-261FA34BF26B}" type="parTrans" cxnId="{C3035698-F7EC-4EE6-A6C2-A7B39C89173B}">
      <dgm:prSet/>
      <dgm:spPr/>
      <dgm:t>
        <a:bodyPr/>
        <a:lstStyle/>
        <a:p>
          <a:endParaRPr lang="en-GB" sz="1400">
            <a:latin typeface="+mn-lt"/>
          </a:endParaRPr>
        </a:p>
      </dgm:t>
    </dgm:pt>
    <dgm:pt modelId="{570CA61C-0CB2-4380-A526-691BFCFD7D1F}">
      <dgm:prSet custT="1"/>
      <dgm:spPr>
        <a:solidFill>
          <a:schemeClr val="accent1">
            <a:lumMod val="20000"/>
            <a:lumOff val="80000"/>
          </a:schemeClr>
        </a:solidFill>
      </dgm:spPr>
      <dgm:t>
        <a:bodyPr/>
        <a:lstStyle/>
        <a:p>
          <a:r>
            <a:rPr lang="en-GB" sz="1400">
              <a:effectLst/>
              <a:latin typeface="+mn-lt"/>
              <a:ea typeface="Times New Roman" panose="02020603050405020304" pitchFamily="18" charset="0"/>
            </a:rPr>
            <a:t>Asymptomatic</a:t>
          </a:r>
        </a:p>
      </dgm:t>
    </dgm:pt>
    <dgm:pt modelId="{BE8FE4EB-6AE8-4D18-ACC9-784BBD10D532}" type="sibTrans" cxnId="{8618CD8D-FA2B-40BB-BF2A-CC027ADB9E37}">
      <dgm:prSet/>
      <dgm:spPr/>
      <dgm:t>
        <a:bodyPr/>
        <a:lstStyle/>
        <a:p>
          <a:endParaRPr lang="en-GB" sz="1400">
            <a:latin typeface="+mn-lt"/>
          </a:endParaRPr>
        </a:p>
      </dgm:t>
    </dgm:pt>
    <dgm:pt modelId="{8DC5D612-EFA4-4B35-B004-F503504A3C61}" type="parTrans" cxnId="{8618CD8D-FA2B-40BB-BF2A-CC027ADB9E37}">
      <dgm:prSet/>
      <dgm:spPr/>
      <dgm:t>
        <a:bodyPr/>
        <a:lstStyle/>
        <a:p>
          <a:endParaRPr lang="en-GB" sz="1400">
            <a:latin typeface="+mn-lt"/>
          </a:endParaRPr>
        </a:p>
      </dgm:t>
    </dgm:pt>
    <dgm:pt modelId="{96A9D872-EC84-4B76-86BC-A5980064D99B}">
      <dgm:prSet custT="1"/>
      <dgm:spPr>
        <a:solidFill>
          <a:schemeClr val="accent1">
            <a:lumMod val="40000"/>
            <a:lumOff val="60000"/>
          </a:schemeClr>
        </a:solidFill>
      </dgm:spPr>
      <dgm:t>
        <a:bodyPr/>
        <a:lstStyle/>
        <a:p>
          <a:r>
            <a:rPr lang="en-GB" sz="1400" dirty="0" err="1">
              <a:effectLst/>
              <a:latin typeface="+mn-lt"/>
              <a:ea typeface="Times New Roman" panose="02020603050405020304" pitchFamily="18" charset="0"/>
            </a:rPr>
            <a:t>Paucisymptomatic</a:t>
          </a:r>
          <a:endParaRPr lang="en-GB" sz="1400" dirty="0">
            <a:effectLst/>
            <a:latin typeface="+mn-lt"/>
            <a:ea typeface="Times New Roman" panose="02020603050405020304" pitchFamily="18" charset="0"/>
          </a:endParaRPr>
        </a:p>
      </dgm:t>
    </dgm:pt>
    <dgm:pt modelId="{7412BE91-E39B-4C1E-A62B-8F92E9A49862}" type="sibTrans" cxnId="{7A2EBAA5-641E-48DA-A44D-4A2589F9BE35}">
      <dgm:prSet/>
      <dgm:spPr/>
      <dgm:t>
        <a:bodyPr/>
        <a:lstStyle/>
        <a:p>
          <a:endParaRPr lang="en-GB" sz="1400">
            <a:latin typeface="+mn-lt"/>
          </a:endParaRPr>
        </a:p>
      </dgm:t>
    </dgm:pt>
    <dgm:pt modelId="{CFF7E089-F7FE-4565-8CE8-35865FA38937}" type="parTrans" cxnId="{7A2EBAA5-641E-48DA-A44D-4A2589F9BE35}">
      <dgm:prSet/>
      <dgm:spPr/>
      <dgm:t>
        <a:bodyPr/>
        <a:lstStyle/>
        <a:p>
          <a:endParaRPr lang="en-GB" sz="1400">
            <a:latin typeface="+mn-lt"/>
          </a:endParaRPr>
        </a:p>
      </dgm:t>
    </dgm:pt>
    <dgm:pt modelId="{689202FE-116B-44F4-897C-0DAA84569AF7}" type="pres">
      <dgm:prSet presAssocID="{BDB15DCA-525A-4C83-97C1-79962D86FB1A}" presName="Name0" presStyleCnt="0">
        <dgm:presLayoutVars>
          <dgm:dir/>
          <dgm:animLvl val="lvl"/>
          <dgm:resizeHandles val="exact"/>
        </dgm:presLayoutVars>
      </dgm:prSet>
      <dgm:spPr/>
    </dgm:pt>
    <dgm:pt modelId="{6AE35DA8-7ED1-480F-9D2B-A83BCFE8A09F}" type="pres">
      <dgm:prSet presAssocID="{E690C533-4B7D-4C0F-9B67-796B1928E681}" presName="Name8" presStyleCnt="0"/>
      <dgm:spPr/>
    </dgm:pt>
    <dgm:pt modelId="{D8689D9A-1D25-4AC2-8BED-E43DFF467DA2}" type="pres">
      <dgm:prSet presAssocID="{E690C533-4B7D-4C0F-9B67-796B1928E681}" presName="level" presStyleLbl="node1" presStyleIdx="0" presStyleCnt="5" custScaleY="23562">
        <dgm:presLayoutVars>
          <dgm:chMax val="1"/>
          <dgm:bulletEnabled val="1"/>
        </dgm:presLayoutVars>
      </dgm:prSet>
      <dgm:spPr/>
    </dgm:pt>
    <dgm:pt modelId="{E78098C4-6FC7-4E57-AEA4-A94BB065F414}" type="pres">
      <dgm:prSet presAssocID="{E690C533-4B7D-4C0F-9B67-796B1928E681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29631B16-9B42-44FC-9B64-8BC98DE6E7C0}" type="pres">
      <dgm:prSet presAssocID="{D19F56D2-4D38-49D3-924E-E3C9F1DA105A}" presName="Name8" presStyleCnt="0"/>
      <dgm:spPr/>
    </dgm:pt>
    <dgm:pt modelId="{EC9F244F-DE06-4F68-8B22-E7CA786165DC}" type="pres">
      <dgm:prSet presAssocID="{D19F56D2-4D38-49D3-924E-E3C9F1DA105A}" presName="level" presStyleLbl="node1" presStyleIdx="1" presStyleCnt="5" custScaleY="22553">
        <dgm:presLayoutVars>
          <dgm:chMax val="1"/>
          <dgm:bulletEnabled val="1"/>
        </dgm:presLayoutVars>
      </dgm:prSet>
      <dgm:spPr/>
    </dgm:pt>
    <dgm:pt modelId="{E9F55E81-F552-4EE8-AFDB-608BA3941121}" type="pres">
      <dgm:prSet presAssocID="{D19F56D2-4D38-49D3-924E-E3C9F1DA105A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B565609D-D039-4F11-8245-6BA31EFB45E5}" type="pres">
      <dgm:prSet presAssocID="{955028B4-CDF8-4C26-976A-4C77223AC210}" presName="Name8" presStyleCnt="0"/>
      <dgm:spPr/>
    </dgm:pt>
    <dgm:pt modelId="{FF8B835C-3ED5-43F9-A64A-41EE3CCD9321}" type="pres">
      <dgm:prSet presAssocID="{955028B4-CDF8-4C26-976A-4C77223AC210}" presName="level" presStyleLbl="node1" presStyleIdx="2" presStyleCnt="5" custScaleY="18846">
        <dgm:presLayoutVars>
          <dgm:chMax val="1"/>
          <dgm:bulletEnabled val="1"/>
        </dgm:presLayoutVars>
      </dgm:prSet>
      <dgm:spPr/>
    </dgm:pt>
    <dgm:pt modelId="{21657435-D943-4F16-8F28-1A7E7694583B}" type="pres">
      <dgm:prSet presAssocID="{955028B4-CDF8-4C26-976A-4C77223AC210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227D5DDB-24E9-4D56-9785-E78B62F8465A}" type="pres">
      <dgm:prSet presAssocID="{96A9D872-EC84-4B76-86BC-A5980064D99B}" presName="Name8" presStyleCnt="0"/>
      <dgm:spPr/>
    </dgm:pt>
    <dgm:pt modelId="{0445763C-E254-4205-B15B-D5D479FB2FB1}" type="pres">
      <dgm:prSet presAssocID="{96A9D872-EC84-4B76-86BC-A5980064D99B}" presName="level" presStyleLbl="node1" presStyleIdx="3" presStyleCnt="5">
        <dgm:presLayoutVars>
          <dgm:chMax val="1"/>
          <dgm:bulletEnabled val="1"/>
        </dgm:presLayoutVars>
      </dgm:prSet>
      <dgm:spPr/>
    </dgm:pt>
    <dgm:pt modelId="{157DE55F-041D-4289-A5D0-F4A99A4A4A4D}" type="pres">
      <dgm:prSet presAssocID="{96A9D872-EC84-4B76-86BC-A5980064D99B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9D32251D-DB6D-450D-86B8-1151AFF73728}" type="pres">
      <dgm:prSet presAssocID="{570CA61C-0CB2-4380-A526-691BFCFD7D1F}" presName="Name8" presStyleCnt="0"/>
      <dgm:spPr/>
    </dgm:pt>
    <dgm:pt modelId="{AB5E4FCE-E664-4D2D-9341-304EAB349721}" type="pres">
      <dgm:prSet presAssocID="{570CA61C-0CB2-4380-A526-691BFCFD7D1F}" presName="level" presStyleLbl="node1" presStyleIdx="4" presStyleCnt="5" custScaleY="178129" custLinFactNeighborY="-2167">
        <dgm:presLayoutVars>
          <dgm:chMax val="1"/>
          <dgm:bulletEnabled val="1"/>
        </dgm:presLayoutVars>
      </dgm:prSet>
      <dgm:spPr/>
    </dgm:pt>
    <dgm:pt modelId="{AA73BA99-FF74-4F40-B1C2-FD453E6F82F4}" type="pres">
      <dgm:prSet presAssocID="{570CA61C-0CB2-4380-A526-691BFCFD7D1F}" presName="levelTx" presStyleLbl="revTx" presStyleIdx="0" presStyleCnt="0">
        <dgm:presLayoutVars>
          <dgm:chMax val="1"/>
          <dgm:bulletEnabled val="1"/>
        </dgm:presLayoutVars>
      </dgm:prSet>
      <dgm:spPr/>
    </dgm:pt>
  </dgm:ptLst>
  <dgm:cxnLst>
    <dgm:cxn modelId="{C8E7310B-4CA2-473A-8A18-95534F0E5F21}" type="presOf" srcId="{96A9D872-EC84-4B76-86BC-A5980064D99B}" destId="{157DE55F-041D-4289-A5D0-F4A99A4A4A4D}" srcOrd="1" destOrd="0" presId="urn:microsoft.com/office/officeart/2005/8/layout/pyramid1"/>
    <dgm:cxn modelId="{BCE55B0C-AA36-4F72-A098-94E24ACFDCA2}" type="presOf" srcId="{570CA61C-0CB2-4380-A526-691BFCFD7D1F}" destId="{AA73BA99-FF74-4F40-B1C2-FD453E6F82F4}" srcOrd="1" destOrd="0" presId="urn:microsoft.com/office/officeart/2005/8/layout/pyramid1"/>
    <dgm:cxn modelId="{D7F83324-B98F-4F03-964D-09FE142E78E6}" srcId="{BDB15DCA-525A-4C83-97C1-79962D86FB1A}" destId="{E690C533-4B7D-4C0F-9B67-796B1928E681}" srcOrd="0" destOrd="0" parTransId="{D849CAC8-527A-473E-8298-8742F56238FC}" sibTransId="{A5F1ABCE-D4AC-4CB1-A70E-51EFF77DDA8D}"/>
    <dgm:cxn modelId="{F225DB39-BE7D-4AB3-9FF5-B8DFC871883C}" type="presOf" srcId="{570CA61C-0CB2-4380-A526-691BFCFD7D1F}" destId="{AB5E4FCE-E664-4D2D-9341-304EAB349721}" srcOrd="0" destOrd="0" presId="urn:microsoft.com/office/officeart/2005/8/layout/pyramid1"/>
    <dgm:cxn modelId="{34453B4D-85B9-443B-A941-5E4873B20397}" type="presOf" srcId="{96A9D872-EC84-4B76-86BC-A5980064D99B}" destId="{0445763C-E254-4205-B15B-D5D479FB2FB1}" srcOrd="0" destOrd="0" presId="urn:microsoft.com/office/officeart/2005/8/layout/pyramid1"/>
    <dgm:cxn modelId="{536A9451-93F9-4C5F-BAC1-D489316F0384}" type="presOf" srcId="{955028B4-CDF8-4C26-976A-4C77223AC210}" destId="{FF8B835C-3ED5-43F9-A64A-41EE3CCD9321}" srcOrd="0" destOrd="0" presId="urn:microsoft.com/office/officeart/2005/8/layout/pyramid1"/>
    <dgm:cxn modelId="{8618CD8D-FA2B-40BB-BF2A-CC027ADB9E37}" srcId="{BDB15DCA-525A-4C83-97C1-79962D86FB1A}" destId="{570CA61C-0CB2-4380-A526-691BFCFD7D1F}" srcOrd="4" destOrd="0" parTransId="{8DC5D612-EFA4-4B35-B004-F503504A3C61}" sibTransId="{BE8FE4EB-6AE8-4D18-ACC9-784BBD10D532}"/>
    <dgm:cxn modelId="{C3035698-F7EC-4EE6-A6C2-A7B39C89173B}" srcId="{BDB15DCA-525A-4C83-97C1-79962D86FB1A}" destId="{955028B4-CDF8-4C26-976A-4C77223AC210}" srcOrd="2" destOrd="0" parTransId="{D763BAB7-C44F-4462-A64B-261FA34BF26B}" sibTransId="{3214270C-8D2D-4585-A362-4A0167812946}"/>
    <dgm:cxn modelId="{5EA1F6A1-2FDB-47F6-BD27-2432A1F0DBEE}" type="presOf" srcId="{E690C533-4B7D-4C0F-9B67-796B1928E681}" destId="{E78098C4-6FC7-4E57-AEA4-A94BB065F414}" srcOrd="1" destOrd="0" presId="urn:microsoft.com/office/officeart/2005/8/layout/pyramid1"/>
    <dgm:cxn modelId="{7A2EBAA5-641E-48DA-A44D-4A2589F9BE35}" srcId="{BDB15DCA-525A-4C83-97C1-79962D86FB1A}" destId="{96A9D872-EC84-4B76-86BC-A5980064D99B}" srcOrd="3" destOrd="0" parTransId="{CFF7E089-F7FE-4565-8CE8-35865FA38937}" sibTransId="{7412BE91-E39B-4C1E-A62B-8F92E9A49862}"/>
    <dgm:cxn modelId="{77A23FA6-DFAD-49A9-B43F-E3B5099927F1}" type="presOf" srcId="{D19F56D2-4D38-49D3-924E-E3C9F1DA105A}" destId="{EC9F244F-DE06-4F68-8B22-E7CA786165DC}" srcOrd="0" destOrd="0" presId="urn:microsoft.com/office/officeart/2005/8/layout/pyramid1"/>
    <dgm:cxn modelId="{379A7DB3-C66A-422E-9ACD-EBFAF707514F}" type="presOf" srcId="{E690C533-4B7D-4C0F-9B67-796B1928E681}" destId="{D8689D9A-1D25-4AC2-8BED-E43DFF467DA2}" srcOrd="0" destOrd="0" presId="urn:microsoft.com/office/officeart/2005/8/layout/pyramid1"/>
    <dgm:cxn modelId="{FC089FB4-E1EC-4457-A15A-4BFFB8C858FD}" srcId="{BDB15DCA-525A-4C83-97C1-79962D86FB1A}" destId="{D19F56D2-4D38-49D3-924E-E3C9F1DA105A}" srcOrd="1" destOrd="0" parTransId="{1BA0C51B-AB9D-4A0B-9814-9706713933E2}" sibTransId="{FC8AA99D-EB7C-40D9-B60C-8B01B8C33281}"/>
    <dgm:cxn modelId="{4654DEB5-EFCB-40BB-8630-A7F51B7277E9}" type="presOf" srcId="{955028B4-CDF8-4C26-976A-4C77223AC210}" destId="{21657435-D943-4F16-8F28-1A7E7694583B}" srcOrd="1" destOrd="0" presId="urn:microsoft.com/office/officeart/2005/8/layout/pyramid1"/>
    <dgm:cxn modelId="{124950EE-4F05-411F-B982-7BF2B1B5BA73}" type="presOf" srcId="{D19F56D2-4D38-49D3-924E-E3C9F1DA105A}" destId="{E9F55E81-F552-4EE8-AFDB-608BA3941121}" srcOrd="1" destOrd="0" presId="urn:microsoft.com/office/officeart/2005/8/layout/pyramid1"/>
    <dgm:cxn modelId="{FE3BF4EE-702B-4053-B44D-3D3E9FC4D206}" type="presOf" srcId="{BDB15DCA-525A-4C83-97C1-79962D86FB1A}" destId="{689202FE-116B-44F4-897C-0DAA84569AF7}" srcOrd="0" destOrd="0" presId="urn:microsoft.com/office/officeart/2005/8/layout/pyramid1"/>
    <dgm:cxn modelId="{8552B3C6-9D7F-4FBB-B364-2A2BABC27F08}" type="presParOf" srcId="{689202FE-116B-44F4-897C-0DAA84569AF7}" destId="{6AE35DA8-7ED1-480F-9D2B-A83BCFE8A09F}" srcOrd="0" destOrd="0" presId="urn:microsoft.com/office/officeart/2005/8/layout/pyramid1"/>
    <dgm:cxn modelId="{67D471D4-3E4F-4A8B-86E0-D636ACEDFD7D}" type="presParOf" srcId="{6AE35DA8-7ED1-480F-9D2B-A83BCFE8A09F}" destId="{D8689D9A-1D25-4AC2-8BED-E43DFF467DA2}" srcOrd="0" destOrd="0" presId="urn:microsoft.com/office/officeart/2005/8/layout/pyramid1"/>
    <dgm:cxn modelId="{E420627A-6321-4E3B-A7AC-5114893B3914}" type="presParOf" srcId="{6AE35DA8-7ED1-480F-9D2B-A83BCFE8A09F}" destId="{E78098C4-6FC7-4E57-AEA4-A94BB065F414}" srcOrd="1" destOrd="0" presId="urn:microsoft.com/office/officeart/2005/8/layout/pyramid1"/>
    <dgm:cxn modelId="{55973120-69A5-47CE-88AD-B155E0B38F18}" type="presParOf" srcId="{689202FE-116B-44F4-897C-0DAA84569AF7}" destId="{29631B16-9B42-44FC-9B64-8BC98DE6E7C0}" srcOrd="1" destOrd="0" presId="urn:microsoft.com/office/officeart/2005/8/layout/pyramid1"/>
    <dgm:cxn modelId="{EE7BCBB1-004A-4D6E-A983-02E024E64EC6}" type="presParOf" srcId="{29631B16-9B42-44FC-9B64-8BC98DE6E7C0}" destId="{EC9F244F-DE06-4F68-8B22-E7CA786165DC}" srcOrd="0" destOrd="0" presId="urn:microsoft.com/office/officeart/2005/8/layout/pyramid1"/>
    <dgm:cxn modelId="{05B76A63-26C5-4773-A361-CF4AD11DD826}" type="presParOf" srcId="{29631B16-9B42-44FC-9B64-8BC98DE6E7C0}" destId="{E9F55E81-F552-4EE8-AFDB-608BA3941121}" srcOrd="1" destOrd="0" presId="urn:microsoft.com/office/officeart/2005/8/layout/pyramid1"/>
    <dgm:cxn modelId="{30239002-DF5D-4688-8B9C-0679FA5920A2}" type="presParOf" srcId="{689202FE-116B-44F4-897C-0DAA84569AF7}" destId="{B565609D-D039-4F11-8245-6BA31EFB45E5}" srcOrd="2" destOrd="0" presId="urn:microsoft.com/office/officeart/2005/8/layout/pyramid1"/>
    <dgm:cxn modelId="{A24B7DB6-B322-4704-85D6-935A323312B6}" type="presParOf" srcId="{B565609D-D039-4F11-8245-6BA31EFB45E5}" destId="{FF8B835C-3ED5-43F9-A64A-41EE3CCD9321}" srcOrd="0" destOrd="0" presId="urn:microsoft.com/office/officeart/2005/8/layout/pyramid1"/>
    <dgm:cxn modelId="{E15C2536-C5DD-402C-B911-149C936B36D7}" type="presParOf" srcId="{B565609D-D039-4F11-8245-6BA31EFB45E5}" destId="{21657435-D943-4F16-8F28-1A7E7694583B}" srcOrd="1" destOrd="0" presId="urn:microsoft.com/office/officeart/2005/8/layout/pyramid1"/>
    <dgm:cxn modelId="{508B882D-5EB3-4C38-BB2D-DC925756A811}" type="presParOf" srcId="{689202FE-116B-44F4-897C-0DAA84569AF7}" destId="{227D5DDB-24E9-4D56-9785-E78B62F8465A}" srcOrd="3" destOrd="0" presId="urn:microsoft.com/office/officeart/2005/8/layout/pyramid1"/>
    <dgm:cxn modelId="{B8B0EADC-E613-4FA5-B41B-89EBE97D4BC3}" type="presParOf" srcId="{227D5DDB-24E9-4D56-9785-E78B62F8465A}" destId="{0445763C-E254-4205-B15B-D5D479FB2FB1}" srcOrd="0" destOrd="0" presId="urn:microsoft.com/office/officeart/2005/8/layout/pyramid1"/>
    <dgm:cxn modelId="{A7612D97-E1C2-4870-97E3-F3A8A07234B1}" type="presParOf" srcId="{227D5DDB-24E9-4D56-9785-E78B62F8465A}" destId="{157DE55F-041D-4289-A5D0-F4A99A4A4A4D}" srcOrd="1" destOrd="0" presId="urn:microsoft.com/office/officeart/2005/8/layout/pyramid1"/>
    <dgm:cxn modelId="{3CECAA63-BFAA-413B-94ED-8C143D8749F9}" type="presParOf" srcId="{689202FE-116B-44F4-897C-0DAA84569AF7}" destId="{9D32251D-DB6D-450D-86B8-1151AFF73728}" srcOrd="4" destOrd="0" presId="urn:microsoft.com/office/officeart/2005/8/layout/pyramid1"/>
    <dgm:cxn modelId="{BF1B0DA0-F302-4EF5-B5D3-A4F239D7FC04}" type="presParOf" srcId="{9D32251D-DB6D-450D-86B8-1151AFF73728}" destId="{AB5E4FCE-E664-4D2D-9341-304EAB349721}" srcOrd="0" destOrd="0" presId="urn:microsoft.com/office/officeart/2005/8/layout/pyramid1"/>
    <dgm:cxn modelId="{5BAEE001-5020-41B9-AD5C-030AF3D837F8}" type="presParOf" srcId="{9D32251D-DB6D-450D-86B8-1151AFF73728}" destId="{AA73BA99-FF74-4F40-B1C2-FD453E6F82F4}" srcOrd="1" destOrd="0" presId="urn:microsoft.com/office/officeart/2005/8/layout/pyramid1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8689D9A-1D25-4AC2-8BED-E43DFF467DA2}">
      <dsp:nvSpPr>
        <dsp:cNvPr id="0" name=""/>
        <dsp:cNvSpPr/>
      </dsp:nvSpPr>
      <dsp:spPr>
        <a:xfrm>
          <a:off x="1567660" y="0"/>
          <a:ext cx="627064" cy="788991"/>
        </a:xfrm>
        <a:prstGeom prst="trapezoid">
          <a:avLst>
            <a:gd name="adj" fmla="val 50000"/>
          </a:avLst>
        </a:prstGeom>
        <a:solidFill>
          <a:schemeClr val="accent1">
            <a:lumMod val="5000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Courier New" panose="02070309020205020404" pitchFamily="49" charset="0"/>
            <a:buNone/>
          </a:pPr>
          <a:endParaRPr lang="en-GB" sz="1400" kern="1200" dirty="0">
            <a:effectLst/>
            <a:latin typeface="+mn-lt"/>
            <a:ea typeface="Times New Roman" panose="02020603050405020304" pitchFamily="18" charset="0"/>
          </a:endParaRP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Courier New" panose="02070309020205020404" pitchFamily="49" charset="0"/>
            <a:buNone/>
          </a:pPr>
          <a:endParaRPr lang="en-GB" sz="1400" kern="1200" dirty="0">
            <a:effectLst/>
            <a:latin typeface="+mn-lt"/>
            <a:ea typeface="Times New Roman" panose="02020603050405020304" pitchFamily="18" charset="0"/>
          </a:endParaRP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Courier New" panose="02070309020205020404" pitchFamily="49" charset="0"/>
            <a:buNone/>
          </a:pPr>
          <a:r>
            <a:rPr lang="en-GB" sz="1400" kern="1200" dirty="0">
              <a:solidFill>
                <a:schemeClr val="bg1"/>
              </a:solidFill>
              <a:effectLst/>
              <a:latin typeface="+mn-lt"/>
              <a:ea typeface="Times New Roman" panose="02020603050405020304" pitchFamily="18" charset="0"/>
            </a:rPr>
            <a:t>Deaths</a:t>
          </a:r>
          <a:endParaRPr lang="en-GB" sz="1400" kern="1200" dirty="0">
            <a:solidFill>
              <a:schemeClr val="bg1"/>
            </a:solidFill>
            <a:latin typeface="+mn-lt"/>
          </a:endParaRPr>
        </a:p>
      </dsp:txBody>
      <dsp:txXfrm>
        <a:off x="1567660" y="0"/>
        <a:ext cx="627064" cy="788991"/>
      </dsp:txXfrm>
    </dsp:sp>
    <dsp:sp modelId="{EC9F244F-DE06-4F68-8B22-E7CA786165DC}">
      <dsp:nvSpPr>
        <dsp:cNvPr id="0" name=""/>
        <dsp:cNvSpPr/>
      </dsp:nvSpPr>
      <dsp:spPr>
        <a:xfrm>
          <a:off x="1254128" y="788991"/>
          <a:ext cx="1254128" cy="788991"/>
        </a:xfrm>
        <a:prstGeom prst="trapezoid">
          <a:avLst>
            <a:gd name="adj" fmla="val 39738"/>
          </a:avLst>
        </a:prstGeom>
        <a:solidFill>
          <a:schemeClr val="accent1">
            <a:lumMod val="7500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>
              <a:solidFill>
                <a:schemeClr val="bg1"/>
              </a:solidFill>
              <a:effectLst/>
              <a:latin typeface="+mn-lt"/>
              <a:ea typeface="Times New Roman" panose="02020603050405020304" pitchFamily="18" charset="0"/>
            </a:rPr>
            <a:t>Severe </a:t>
          </a:r>
          <a:br>
            <a:rPr lang="en-GB" sz="1400" kern="1200" dirty="0">
              <a:solidFill>
                <a:schemeClr val="bg1"/>
              </a:solidFill>
              <a:effectLst/>
              <a:latin typeface="+mn-lt"/>
              <a:ea typeface="Times New Roman" panose="02020603050405020304" pitchFamily="18" charset="0"/>
            </a:rPr>
          </a:br>
          <a:r>
            <a:rPr lang="en-GB" sz="1400" kern="1200" dirty="0">
              <a:solidFill>
                <a:schemeClr val="bg1"/>
              </a:solidFill>
              <a:effectLst/>
              <a:latin typeface="+mn-lt"/>
              <a:ea typeface="Times New Roman" panose="02020603050405020304" pitchFamily="18" charset="0"/>
            </a:rPr>
            <a:t>in intensive care</a:t>
          </a:r>
        </a:p>
      </dsp:txBody>
      <dsp:txXfrm>
        <a:off x="1473600" y="788991"/>
        <a:ext cx="815183" cy="788991"/>
      </dsp:txXfrm>
    </dsp:sp>
    <dsp:sp modelId="{FF8B835C-3ED5-43F9-A64A-41EE3CCD9321}">
      <dsp:nvSpPr>
        <dsp:cNvPr id="0" name=""/>
        <dsp:cNvSpPr/>
      </dsp:nvSpPr>
      <dsp:spPr>
        <a:xfrm>
          <a:off x="940596" y="1577982"/>
          <a:ext cx="1881192" cy="788991"/>
        </a:xfrm>
        <a:prstGeom prst="trapezoid">
          <a:avLst>
            <a:gd name="adj" fmla="val 39738"/>
          </a:avLst>
        </a:prstGeom>
        <a:solidFill>
          <a:srgbClr val="7915FF"/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>
              <a:solidFill>
                <a:schemeClr val="bg1"/>
              </a:solidFill>
              <a:effectLst/>
              <a:latin typeface="+mn-lt"/>
              <a:ea typeface="Times New Roman" panose="02020603050405020304" pitchFamily="18" charset="0"/>
            </a:rPr>
            <a:t>Severe hospitalised</a:t>
          </a:r>
        </a:p>
      </dsp:txBody>
      <dsp:txXfrm>
        <a:off x="1269804" y="1577982"/>
        <a:ext cx="1222775" cy="788991"/>
      </dsp:txXfrm>
    </dsp:sp>
    <dsp:sp modelId="{CDAF5001-26A7-4D71-9269-BC7109C92D4F}">
      <dsp:nvSpPr>
        <dsp:cNvPr id="0" name=""/>
        <dsp:cNvSpPr/>
      </dsp:nvSpPr>
      <dsp:spPr>
        <a:xfrm>
          <a:off x="627064" y="2366973"/>
          <a:ext cx="2508256" cy="788991"/>
        </a:xfrm>
        <a:prstGeom prst="trapezoid">
          <a:avLst>
            <a:gd name="adj" fmla="val 39738"/>
          </a:avLst>
        </a:prstGeom>
        <a:solidFill>
          <a:schemeClr val="accent1">
            <a:lumMod val="60000"/>
            <a:lumOff val="4000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>
              <a:effectLst/>
              <a:latin typeface="+mn-lt"/>
              <a:ea typeface="Times New Roman" panose="02020603050405020304" pitchFamily="18" charset="0"/>
            </a:rPr>
            <a:t>Symptomatic, ambulatory</a:t>
          </a:r>
        </a:p>
      </dsp:txBody>
      <dsp:txXfrm>
        <a:off x="1066009" y="2366973"/>
        <a:ext cx="1630366" cy="788991"/>
      </dsp:txXfrm>
    </dsp:sp>
    <dsp:sp modelId="{0445763C-E254-4205-B15B-D5D479FB2FB1}">
      <dsp:nvSpPr>
        <dsp:cNvPr id="0" name=""/>
        <dsp:cNvSpPr/>
      </dsp:nvSpPr>
      <dsp:spPr>
        <a:xfrm>
          <a:off x="313532" y="3155964"/>
          <a:ext cx="3135320" cy="788991"/>
        </a:xfrm>
        <a:prstGeom prst="trapezoid">
          <a:avLst>
            <a:gd name="adj" fmla="val 39738"/>
          </a:avLst>
        </a:prstGeom>
        <a:solidFill>
          <a:schemeClr val="accent1">
            <a:lumMod val="40000"/>
            <a:lumOff val="6000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 err="1">
              <a:effectLst/>
              <a:latin typeface="+mn-lt"/>
              <a:ea typeface="Times New Roman" panose="02020603050405020304" pitchFamily="18" charset="0"/>
            </a:rPr>
            <a:t>Paucisymptomatic</a:t>
          </a:r>
          <a:endParaRPr lang="en-GB" sz="1400" kern="1200" dirty="0">
            <a:effectLst/>
            <a:latin typeface="+mn-lt"/>
            <a:ea typeface="Times New Roman" panose="02020603050405020304" pitchFamily="18" charset="0"/>
          </a:endParaRPr>
        </a:p>
      </dsp:txBody>
      <dsp:txXfrm>
        <a:off x="862213" y="3155964"/>
        <a:ext cx="2037958" cy="788991"/>
      </dsp:txXfrm>
    </dsp:sp>
    <dsp:sp modelId="{AB5E4FCE-E664-4D2D-9341-304EAB349721}">
      <dsp:nvSpPr>
        <dsp:cNvPr id="0" name=""/>
        <dsp:cNvSpPr/>
      </dsp:nvSpPr>
      <dsp:spPr>
        <a:xfrm>
          <a:off x="0" y="3944955"/>
          <a:ext cx="3762385" cy="788991"/>
        </a:xfrm>
        <a:prstGeom prst="trapezoid">
          <a:avLst>
            <a:gd name="adj" fmla="val 39738"/>
          </a:avLst>
        </a:prstGeom>
        <a:solidFill>
          <a:schemeClr val="accent1">
            <a:lumMod val="20000"/>
            <a:lumOff val="8000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>
              <a:effectLst/>
              <a:latin typeface="+mn-lt"/>
              <a:ea typeface="Times New Roman" panose="02020603050405020304" pitchFamily="18" charset="0"/>
            </a:rPr>
            <a:t>Asymptomatic</a:t>
          </a:r>
        </a:p>
      </dsp:txBody>
      <dsp:txXfrm>
        <a:off x="658417" y="3944955"/>
        <a:ext cx="2445550" cy="788991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8689D9A-1D25-4AC2-8BED-E43DFF467DA2}">
      <dsp:nvSpPr>
        <dsp:cNvPr id="0" name=""/>
        <dsp:cNvSpPr/>
      </dsp:nvSpPr>
      <dsp:spPr>
        <a:xfrm>
          <a:off x="2630521" y="0"/>
          <a:ext cx="387949" cy="118376"/>
        </a:xfrm>
        <a:prstGeom prst="trapezoid">
          <a:avLst>
            <a:gd name="adj" fmla="val 163863"/>
          </a:avLst>
        </a:prstGeom>
        <a:solidFill>
          <a:schemeClr val="accent1">
            <a:lumMod val="5000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Courier New" panose="02070309020205020404" pitchFamily="49" charset="0"/>
            <a:buNone/>
          </a:pPr>
          <a:endParaRPr lang="en-GB" sz="1400" kern="1200" dirty="0">
            <a:solidFill>
              <a:schemeClr val="bg1"/>
            </a:solidFill>
            <a:latin typeface="+mn-lt"/>
          </a:endParaRPr>
        </a:p>
      </dsp:txBody>
      <dsp:txXfrm>
        <a:off x="2630521" y="0"/>
        <a:ext cx="387949" cy="118376"/>
      </dsp:txXfrm>
    </dsp:sp>
    <dsp:sp modelId="{EC9F244F-DE06-4F68-8B22-E7CA786165DC}">
      <dsp:nvSpPr>
        <dsp:cNvPr id="0" name=""/>
        <dsp:cNvSpPr/>
      </dsp:nvSpPr>
      <dsp:spPr>
        <a:xfrm>
          <a:off x="2444853" y="118376"/>
          <a:ext cx="759285" cy="113307"/>
        </a:xfrm>
        <a:prstGeom prst="trapezoid">
          <a:avLst>
            <a:gd name="adj" fmla="val 163863"/>
          </a:avLst>
        </a:prstGeom>
        <a:solidFill>
          <a:schemeClr val="accent1">
            <a:lumMod val="7500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400" kern="1200" dirty="0">
            <a:solidFill>
              <a:schemeClr val="bg1"/>
            </a:solidFill>
            <a:effectLst/>
            <a:latin typeface="+mn-lt"/>
            <a:ea typeface="Times New Roman" panose="02020603050405020304" pitchFamily="18" charset="0"/>
          </a:endParaRPr>
        </a:p>
      </dsp:txBody>
      <dsp:txXfrm>
        <a:off x="2577728" y="118376"/>
        <a:ext cx="493535" cy="113307"/>
      </dsp:txXfrm>
    </dsp:sp>
    <dsp:sp modelId="{FF8B835C-3ED5-43F9-A64A-41EE3CCD9321}">
      <dsp:nvSpPr>
        <dsp:cNvPr id="0" name=""/>
        <dsp:cNvSpPr/>
      </dsp:nvSpPr>
      <dsp:spPr>
        <a:xfrm>
          <a:off x="2289703" y="231683"/>
          <a:ext cx="1069585" cy="94683"/>
        </a:xfrm>
        <a:prstGeom prst="trapezoid">
          <a:avLst>
            <a:gd name="adj" fmla="val 163863"/>
          </a:avLst>
        </a:prstGeom>
        <a:solidFill>
          <a:srgbClr val="7915FF"/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400" kern="1200" dirty="0">
            <a:solidFill>
              <a:schemeClr val="bg1"/>
            </a:solidFill>
            <a:effectLst/>
            <a:latin typeface="+mn-lt"/>
            <a:ea typeface="Times New Roman" panose="02020603050405020304" pitchFamily="18" charset="0"/>
          </a:endParaRPr>
        </a:p>
      </dsp:txBody>
      <dsp:txXfrm>
        <a:off x="2476880" y="231683"/>
        <a:ext cx="695230" cy="94683"/>
      </dsp:txXfrm>
    </dsp:sp>
    <dsp:sp modelId="{0445763C-E254-4205-B15B-D5D479FB2FB1}">
      <dsp:nvSpPr>
        <dsp:cNvPr id="0" name=""/>
        <dsp:cNvSpPr/>
      </dsp:nvSpPr>
      <dsp:spPr>
        <a:xfrm>
          <a:off x="1466450" y="326366"/>
          <a:ext cx="2716090" cy="502403"/>
        </a:xfrm>
        <a:prstGeom prst="trapezoid">
          <a:avLst>
            <a:gd name="adj" fmla="val 163863"/>
          </a:avLst>
        </a:prstGeom>
        <a:solidFill>
          <a:schemeClr val="accent1">
            <a:lumMod val="40000"/>
            <a:lumOff val="6000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 err="1">
              <a:effectLst/>
              <a:latin typeface="+mn-lt"/>
              <a:ea typeface="Times New Roman" panose="02020603050405020304" pitchFamily="18" charset="0"/>
            </a:rPr>
            <a:t>Paucisymptomatic</a:t>
          </a:r>
          <a:endParaRPr lang="en-GB" sz="1400" kern="1200" dirty="0">
            <a:effectLst/>
            <a:latin typeface="+mn-lt"/>
            <a:ea typeface="Times New Roman" panose="02020603050405020304" pitchFamily="18" charset="0"/>
          </a:endParaRPr>
        </a:p>
      </dsp:txBody>
      <dsp:txXfrm>
        <a:off x="1941766" y="326366"/>
        <a:ext cx="1765458" cy="502403"/>
      </dsp:txXfrm>
    </dsp:sp>
    <dsp:sp modelId="{AB5E4FCE-E664-4D2D-9341-304EAB349721}">
      <dsp:nvSpPr>
        <dsp:cNvPr id="0" name=""/>
        <dsp:cNvSpPr/>
      </dsp:nvSpPr>
      <dsp:spPr>
        <a:xfrm>
          <a:off x="0" y="828770"/>
          <a:ext cx="5648992" cy="894926"/>
        </a:xfrm>
        <a:prstGeom prst="trapezoid">
          <a:avLst>
            <a:gd name="adj" fmla="val 163863"/>
          </a:avLst>
        </a:prstGeom>
        <a:solidFill>
          <a:schemeClr val="accent1">
            <a:lumMod val="20000"/>
            <a:lumOff val="8000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>
              <a:effectLst/>
              <a:latin typeface="+mn-lt"/>
              <a:ea typeface="Times New Roman" panose="02020603050405020304" pitchFamily="18" charset="0"/>
            </a:rPr>
            <a:t>Asymptomatic</a:t>
          </a:r>
        </a:p>
      </dsp:txBody>
      <dsp:txXfrm>
        <a:off x="988573" y="828770"/>
        <a:ext cx="3671844" cy="894926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0AF179C-6D78-468D-93AA-4050FC4550BE}">
      <dsp:nvSpPr>
        <dsp:cNvPr id="0" name=""/>
        <dsp:cNvSpPr/>
      </dsp:nvSpPr>
      <dsp:spPr>
        <a:xfrm>
          <a:off x="4321298" y="1776489"/>
          <a:ext cx="1855387" cy="1170768"/>
        </a:xfrm>
        <a:prstGeom prst="ellipse">
          <a:avLst/>
        </a:prstGeom>
        <a:solidFill>
          <a:schemeClr val="accent3"/>
        </a:solidFill>
        <a:ln w="19050" cap="rnd" cmpd="sng" algn="ctr">
          <a:solidFill>
            <a:schemeClr val="accent3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2000" kern="1200" noProof="0" dirty="0"/>
            <a:t>Comparés aux adultes</a:t>
          </a:r>
        </a:p>
      </dsp:txBody>
      <dsp:txXfrm>
        <a:off x="4593013" y="1947944"/>
        <a:ext cx="1311957" cy="827858"/>
      </dsp:txXfrm>
    </dsp:sp>
    <dsp:sp modelId="{0DEA264E-BB55-498A-A620-FAFFC0F0D510}">
      <dsp:nvSpPr>
        <dsp:cNvPr id="0" name=""/>
        <dsp:cNvSpPr/>
      </dsp:nvSpPr>
      <dsp:spPr>
        <a:xfrm rot="16154651">
          <a:off x="4934367" y="1463535"/>
          <a:ext cx="605813" cy="20187"/>
        </a:xfrm>
        <a:custGeom>
          <a:avLst/>
          <a:gdLst/>
          <a:ahLst/>
          <a:cxnLst/>
          <a:rect l="0" t="0" r="0" b="0"/>
          <a:pathLst>
            <a:path>
              <a:moveTo>
                <a:pt x="0" y="10093"/>
              </a:moveTo>
              <a:lnTo>
                <a:pt x="605813" y="10093"/>
              </a:lnTo>
            </a:path>
          </a:pathLst>
        </a:custGeom>
        <a:noFill/>
        <a:ln w="19050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fr-FR" sz="500" kern="1200" noProof="0" dirty="0"/>
        </a:p>
      </dsp:txBody>
      <dsp:txXfrm rot="10800000">
        <a:off x="5222129" y="1458484"/>
        <a:ext cx="30290" cy="30290"/>
      </dsp:txXfrm>
    </dsp:sp>
    <dsp:sp modelId="{6498D73C-3A74-4047-ADCB-63204AC84A46}">
      <dsp:nvSpPr>
        <dsp:cNvPr id="0" name=""/>
        <dsp:cNvSpPr/>
      </dsp:nvSpPr>
      <dsp:spPr>
        <a:xfrm>
          <a:off x="4277748" y="0"/>
          <a:ext cx="1895615" cy="1170768"/>
        </a:xfrm>
        <a:prstGeom prst="ellipse">
          <a:avLst/>
        </a:prstGeom>
        <a:solidFill>
          <a:schemeClr val="accent1">
            <a:lumMod val="20000"/>
            <a:lumOff val="80000"/>
          </a:schemeClr>
        </a:solidFill>
        <a:ln w="28575" cap="rnd" cmpd="sng" algn="ctr">
          <a:solidFill>
            <a:schemeClr val="accent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400" kern="1200" noProof="0" dirty="0">
              <a:solidFill>
                <a:schemeClr val="tx1">
                  <a:lumMod val="65000"/>
                  <a:lumOff val="35000"/>
                </a:schemeClr>
              </a:solidFill>
            </a:rPr>
            <a:t>Réduction de l’exposition au SARS-CoV-2 </a:t>
          </a:r>
          <a:r>
            <a:rPr lang="fr-FR" sz="1400" kern="1200" baseline="30000" noProof="0" dirty="0">
              <a:solidFill>
                <a:schemeClr val="tx1">
                  <a:lumMod val="65000"/>
                  <a:lumOff val="35000"/>
                </a:schemeClr>
              </a:solidFill>
            </a:rPr>
            <a:t>1</a:t>
          </a:r>
        </a:p>
      </dsp:txBody>
      <dsp:txXfrm>
        <a:off x="4555354" y="171455"/>
        <a:ext cx="1340403" cy="827858"/>
      </dsp:txXfrm>
    </dsp:sp>
    <dsp:sp modelId="{3DAEE13C-42D1-459E-85F6-A2517F775B05}">
      <dsp:nvSpPr>
        <dsp:cNvPr id="0" name=""/>
        <dsp:cNvSpPr/>
      </dsp:nvSpPr>
      <dsp:spPr>
        <a:xfrm rot="19745878">
          <a:off x="5860949" y="1727826"/>
          <a:ext cx="861018" cy="20187"/>
        </a:xfrm>
        <a:custGeom>
          <a:avLst/>
          <a:gdLst/>
          <a:ahLst/>
          <a:cxnLst/>
          <a:rect l="0" t="0" r="0" b="0"/>
          <a:pathLst>
            <a:path>
              <a:moveTo>
                <a:pt x="0" y="10093"/>
              </a:moveTo>
              <a:lnTo>
                <a:pt x="861018" y="10093"/>
              </a:lnTo>
            </a:path>
          </a:pathLst>
        </a:custGeom>
        <a:noFill/>
        <a:ln w="19050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fr-FR" sz="500" kern="1200" noProof="0" dirty="0"/>
        </a:p>
      </dsp:txBody>
      <dsp:txXfrm>
        <a:off x="6269933" y="1716395"/>
        <a:ext cx="43050" cy="43050"/>
      </dsp:txXfrm>
    </dsp:sp>
    <dsp:sp modelId="{134B5F18-EB99-441F-9378-7AA27D32A6FD}">
      <dsp:nvSpPr>
        <dsp:cNvPr id="0" name=""/>
        <dsp:cNvSpPr/>
      </dsp:nvSpPr>
      <dsp:spPr>
        <a:xfrm>
          <a:off x="6367314" y="536138"/>
          <a:ext cx="1952982" cy="1143829"/>
        </a:xfrm>
        <a:prstGeom prst="ellipse">
          <a:avLst/>
        </a:prstGeom>
        <a:solidFill>
          <a:schemeClr val="accent1">
            <a:lumMod val="20000"/>
            <a:lumOff val="80000"/>
          </a:schemeClr>
        </a:solidFill>
        <a:ln w="28575" cap="rnd" cmpd="sng" algn="ctr">
          <a:solidFill>
            <a:schemeClr val="accent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300" kern="1200" noProof="0" dirty="0">
              <a:solidFill>
                <a:schemeClr val="tx1">
                  <a:lumMod val="65000"/>
                  <a:lumOff val="35000"/>
                </a:schemeClr>
              </a:solidFill>
            </a:rPr>
            <a:t>Réduction de  l’expression de    l’ ACE2 </a:t>
          </a:r>
          <a:r>
            <a:rPr lang="fr-FR" sz="1300" kern="1200" baseline="30000" noProof="0" dirty="0">
              <a:solidFill>
                <a:schemeClr val="tx1">
                  <a:lumMod val="65000"/>
                  <a:lumOff val="35000"/>
                </a:schemeClr>
              </a:solidFill>
            </a:rPr>
            <a:t>2</a:t>
          </a:r>
        </a:p>
      </dsp:txBody>
      <dsp:txXfrm>
        <a:off x="6653322" y="703648"/>
        <a:ext cx="1380966" cy="808809"/>
      </dsp:txXfrm>
    </dsp:sp>
    <dsp:sp modelId="{F2DA46B1-21E3-42CC-B11B-4490895D71FB}">
      <dsp:nvSpPr>
        <dsp:cNvPr id="0" name=""/>
        <dsp:cNvSpPr/>
      </dsp:nvSpPr>
      <dsp:spPr>
        <a:xfrm rot="330131">
          <a:off x="6164818" y="2466004"/>
          <a:ext cx="539924" cy="20187"/>
        </a:xfrm>
        <a:custGeom>
          <a:avLst/>
          <a:gdLst/>
          <a:ahLst/>
          <a:cxnLst/>
          <a:rect l="0" t="0" r="0" b="0"/>
          <a:pathLst>
            <a:path>
              <a:moveTo>
                <a:pt x="0" y="10093"/>
              </a:moveTo>
              <a:lnTo>
                <a:pt x="539924" y="10093"/>
              </a:lnTo>
            </a:path>
          </a:pathLst>
        </a:custGeom>
        <a:noFill/>
        <a:ln w="19050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fr-FR" sz="500" kern="1200" noProof="0" dirty="0"/>
        </a:p>
      </dsp:txBody>
      <dsp:txXfrm>
        <a:off x="6421282" y="2462600"/>
        <a:ext cx="26996" cy="26996"/>
      </dsp:txXfrm>
    </dsp:sp>
    <dsp:sp modelId="{12AD0C59-0520-4E0F-A9D6-1A355A15DFD6}">
      <dsp:nvSpPr>
        <dsp:cNvPr id="0" name=""/>
        <dsp:cNvSpPr/>
      </dsp:nvSpPr>
      <dsp:spPr>
        <a:xfrm>
          <a:off x="6692177" y="2006808"/>
          <a:ext cx="1895615" cy="1170768"/>
        </a:xfrm>
        <a:prstGeom prst="ellipse">
          <a:avLst/>
        </a:prstGeom>
        <a:solidFill>
          <a:schemeClr val="accent1">
            <a:lumMod val="20000"/>
            <a:lumOff val="80000"/>
          </a:schemeClr>
        </a:solidFill>
        <a:ln w="28575" cap="rnd" cmpd="sng" algn="ctr">
          <a:solidFill>
            <a:schemeClr val="accent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400" kern="1200" noProof="0" dirty="0">
              <a:solidFill>
                <a:schemeClr val="tx1">
                  <a:lumMod val="65000"/>
                  <a:lumOff val="35000"/>
                </a:schemeClr>
              </a:solidFill>
            </a:rPr>
            <a:t>Meilleure</a:t>
          </a:r>
          <a:r>
            <a:rPr lang="fr-FR" sz="1400" kern="1200" baseline="0" noProof="0" dirty="0">
              <a:solidFill>
                <a:schemeClr val="tx1">
                  <a:lumMod val="65000"/>
                  <a:lumOff val="35000"/>
                </a:schemeClr>
              </a:solidFill>
            </a:rPr>
            <a:t> immunité “innée” entrainée</a:t>
          </a:r>
          <a:endParaRPr lang="fr-FR" sz="1400" kern="1200" noProof="0" dirty="0">
            <a:solidFill>
              <a:schemeClr val="tx1">
                <a:lumMod val="65000"/>
                <a:lumOff val="35000"/>
              </a:schemeClr>
            </a:solidFill>
          </a:endParaRPr>
        </a:p>
      </dsp:txBody>
      <dsp:txXfrm>
        <a:off x="6969783" y="2178263"/>
        <a:ext cx="1340403" cy="827858"/>
      </dsp:txXfrm>
    </dsp:sp>
    <dsp:sp modelId="{2AC87B66-1342-4D4C-BEE9-3B7175C2C5CA}">
      <dsp:nvSpPr>
        <dsp:cNvPr id="0" name=""/>
        <dsp:cNvSpPr/>
      </dsp:nvSpPr>
      <dsp:spPr>
        <a:xfrm rot="2920268">
          <a:off x="5599196" y="3084590"/>
          <a:ext cx="588478" cy="20187"/>
        </a:xfrm>
        <a:custGeom>
          <a:avLst/>
          <a:gdLst/>
          <a:ahLst/>
          <a:cxnLst/>
          <a:rect l="0" t="0" r="0" b="0"/>
          <a:pathLst>
            <a:path>
              <a:moveTo>
                <a:pt x="0" y="10093"/>
              </a:moveTo>
              <a:lnTo>
                <a:pt x="588478" y="10093"/>
              </a:lnTo>
            </a:path>
          </a:pathLst>
        </a:custGeom>
        <a:noFill/>
        <a:ln w="19050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fr-FR" sz="500" kern="1200" noProof="0" dirty="0"/>
        </a:p>
      </dsp:txBody>
      <dsp:txXfrm>
        <a:off x="5878724" y="3079972"/>
        <a:ext cx="29423" cy="29423"/>
      </dsp:txXfrm>
    </dsp:sp>
    <dsp:sp modelId="{01B0A20E-DC79-4BF6-B6EB-B983E8D51E55}">
      <dsp:nvSpPr>
        <dsp:cNvPr id="0" name=""/>
        <dsp:cNvSpPr/>
      </dsp:nvSpPr>
      <dsp:spPr>
        <a:xfrm>
          <a:off x="5592668" y="3244609"/>
          <a:ext cx="1894819" cy="1170768"/>
        </a:xfrm>
        <a:prstGeom prst="ellipse">
          <a:avLst/>
        </a:prstGeom>
        <a:solidFill>
          <a:schemeClr val="accent1">
            <a:lumMod val="20000"/>
            <a:lumOff val="80000"/>
          </a:schemeClr>
        </a:solidFill>
        <a:ln w="28575" cap="rnd" cmpd="sng" algn="ctr">
          <a:solidFill>
            <a:schemeClr val="accent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400" kern="1200" noProof="0" dirty="0">
              <a:solidFill>
                <a:schemeClr val="tx1">
                  <a:lumMod val="65000"/>
                  <a:lumOff val="35000"/>
                </a:schemeClr>
              </a:solidFill>
            </a:rPr>
            <a:t>Contrôle  plus rapide de l’infection</a:t>
          </a:r>
          <a:endParaRPr lang="fr-FR" sz="1400" kern="1200" baseline="30000" noProof="0" dirty="0">
            <a:solidFill>
              <a:schemeClr val="tx1">
                <a:lumMod val="65000"/>
                <a:lumOff val="35000"/>
              </a:schemeClr>
            </a:solidFill>
          </a:endParaRPr>
        </a:p>
      </dsp:txBody>
      <dsp:txXfrm>
        <a:off x="5870158" y="3416064"/>
        <a:ext cx="1339839" cy="827858"/>
      </dsp:txXfrm>
    </dsp:sp>
    <dsp:sp modelId="{D4233EB2-1CFC-450E-AEEF-47D6197E3C23}">
      <dsp:nvSpPr>
        <dsp:cNvPr id="0" name=""/>
        <dsp:cNvSpPr/>
      </dsp:nvSpPr>
      <dsp:spPr>
        <a:xfrm rot="7347245">
          <a:off x="4503025" y="3114971"/>
          <a:ext cx="521239" cy="20187"/>
        </a:xfrm>
        <a:custGeom>
          <a:avLst/>
          <a:gdLst/>
          <a:ahLst/>
          <a:cxnLst/>
          <a:rect l="0" t="0" r="0" b="0"/>
          <a:pathLst>
            <a:path>
              <a:moveTo>
                <a:pt x="0" y="10093"/>
              </a:moveTo>
              <a:lnTo>
                <a:pt x="521239" y="10093"/>
              </a:lnTo>
            </a:path>
          </a:pathLst>
        </a:custGeom>
        <a:noFill/>
        <a:ln w="19050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fr-FR" sz="500" kern="1200" noProof="0" dirty="0"/>
        </a:p>
      </dsp:txBody>
      <dsp:txXfrm rot="10800000">
        <a:off x="4750614" y="3112034"/>
        <a:ext cx="26061" cy="26061"/>
      </dsp:txXfrm>
    </dsp:sp>
    <dsp:sp modelId="{80690879-0E23-489B-ABF7-7ADA97D6379D}">
      <dsp:nvSpPr>
        <dsp:cNvPr id="0" name=""/>
        <dsp:cNvSpPr/>
      </dsp:nvSpPr>
      <dsp:spPr>
        <a:xfrm>
          <a:off x="3329480" y="3304460"/>
          <a:ext cx="1895615" cy="1170768"/>
        </a:xfrm>
        <a:prstGeom prst="ellipse">
          <a:avLst/>
        </a:prstGeom>
        <a:solidFill>
          <a:schemeClr val="accent1">
            <a:lumMod val="20000"/>
            <a:lumOff val="80000"/>
          </a:schemeClr>
        </a:solidFill>
        <a:ln w="28575" cap="rnd" cmpd="sng" algn="ctr">
          <a:solidFill>
            <a:schemeClr val="accent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400" kern="1200" noProof="0" dirty="0">
              <a:solidFill>
                <a:schemeClr val="tx1">
                  <a:lumMod val="65000"/>
                  <a:lumOff val="35000"/>
                </a:schemeClr>
              </a:solidFill>
            </a:rPr>
            <a:t>Réduction des réactions immuno-pathologiques</a:t>
          </a:r>
          <a:r>
            <a:rPr lang="fr-FR" sz="1400" kern="1200" baseline="30000" noProof="0" dirty="0">
              <a:solidFill>
                <a:schemeClr val="tx1">
                  <a:lumMod val="65000"/>
                  <a:lumOff val="35000"/>
                </a:schemeClr>
              </a:solidFill>
            </a:rPr>
            <a:t>1</a:t>
          </a:r>
        </a:p>
      </dsp:txBody>
      <dsp:txXfrm>
        <a:off x="3607086" y="3475915"/>
        <a:ext cx="1340403" cy="827858"/>
      </dsp:txXfrm>
    </dsp:sp>
    <dsp:sp modelId="{B71CC394-C170-43BC-BF6B-7A1A9AEC66DD}">
      <dsp:nvSpPr>
        <dsp:cNvPr id="0" name=""/>
        <dsp:cNvSpPr/>
      </dsp:nvSpPr>
      <dsp:spPr>
        <a:xfrm rot="10219687">
          <a:off x="3903212" y="2542503"/>
          <a:ext cx="453399" cy="20187"/>
        </a:xfrm>
        <a:custGeom>
          <a:avLst/>
          <a:gdLst/>
          <a:ahLst/>
          <a:cxnLst/>
          <a:rect l="0" t="0" r="0" b="0"/>
          <a:pathLst>
            <a:path>
              <a:moveTo>
                <a:pt x="0" y="10093"/>
              </a:moveTo>
              <a:lnTo>
                <a:pt x="453399" y="10093"/>
              </a:lnTo>
            </a:path>
          </a:pathLst>
        </a:custGeom>
        <a:noFill/>
        <a:ln w="19050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fr-FR" sz="500" kern="1200" noProof="0" dirty="0"/>
        </a:p>
      </dsp:txBody>
      <dsp:txXfrm rot="10800000">
        <a:off x="4118577" y="2541262"/>
        <a:ext cx="22669" cy="22669"/>
      </dsp:txXfrm>
    </dsp:sp>
    <dsp:sp modelId="{09F01462-7534-4D9B-9076-E2A9DD7FF094}">
      <dsp:nvSpPr>
        <dsp:cNvPr id="0" name=""/>
        <dsp:cNvSpPr/>
      </dsp:nvSpPr>
      <dsp:spPr>
        <a:xfrm>
          <a:off x="2044966" y="2161013"/>
          <a:ext cx="1895615" cy="1170768"/>
        </a:xfrm>
        <a:prstGeom prst="ellipse">
          <a:avLst/>
        </a:prstGeom>
        <a:solidFill>
          <a:schemeClr val="accent1">
            <a:lumMod val="20000"/>
            <a:lumOff val="80000"/>
          </a:schemeClr>
        </a:solidFill>
        <a:ln w="28575" cap="rnd" cmpd="sng" algn="ctr">
          <a:solidFill>
            <a:schemeClr val="accent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400" kern="1200" noProof="0" dirty="0">
              <a:solidFill>
                <a:schemeClr val="tx1">
                  <a:lumMod val="65000"/>
                  <a:lumOff val="35000"/>
                </a:schemeClr>
              </a:solidFill>
            </a:rPr>
            <a:t>Meilleure réparation tissulaire</a:t>
          </a:r>
          <a:r>
            <a:rPr lang="fr-FR" sz="1400" kern="1200" baseline="30000" noProof="0" dirty="0">
              <a:solidFill>
                <a:schemeClr val="tx1">
                  <a:lumMod val="65000"/>
                  <a:lumOff val="35000"/>
                </a:schemeClr>
              </a:solidFill>
            </a:rPr>
            <a:t>4</a:t>
          </a:r>
        </a:p>
      </dsp:txBody>
      <dsp:txXfrm>
        <a:off x="2322572" y="2332468"/>
        <a:ext cx="1340403" cy="827858"/>
      </dsp:txXfrm>
    </dsp:sp>
    <dsp:sp modelId="{2AFD588A-8CE9-4D1E-8C06-0394742B3E26}">
      <dsp:nvSpPr>
        <dsp:cNvPr id="0" name=""/>
        <dsp:cNvSpPr/>
      </dsp:nvSpPr>
      <dsp:spPr>
        <a:xfrm rot="12491007">
          <a:off x="4000455" y="1836971"/>
          <a:ext cx="575510" cy="20187"/>
        </a:xfrm>
        <a:custGeom>
          <a:avLst/>
          <a:gdLst/>
          <a:ahLst/>
          <a:cxnLst/>
          <a:rect l="0" t="0" r="0" b="0"/>
          <a:pathLst>
            <a:path>
              <a:moveTo>
                <a:pt x="0" y="10093"/>
              </a:moveTo>
              <a:lnTo>
                <a:pt x="575510" y="10093"/>
              </a:lnTo>
            </a:path>
          </a:pathLst>
        </a:custGeom>
        <a:noFill/>
        <a:ln w="19050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fr-FR" sz="500" kern="1200" noProof="0" dirty="0"/>
        </a:p>
      </dsp:txBody>
      <dsp:txXfrm rot="10800000">
        <a:off x="4273823" y="1832677"/>
        <a:ext cx="28775" cy="28775"/>
      </dsp:txXfrm>
    </dsp:sp>
    <dsp:sp modelId="{5176F011-05F0-4D33-BD8F-5F362AFB4940}">
      <dsp:nvSpPr>
        <dsp:cNvPr id="0" name=""/>
        <dsp:cNvSpPr/>
      </dsp:nvSpPr>
      <dsp:spPr>
        <a:xfrm>
          <a:off x="2370833" y="742162"/>
          <a:ext cx="1895615" cy="1170768"/>
        </a:xfrm>
        <a:prstGeom prst="ellipse">
          <a:avLst/>
        </a:prstGeom>
        <a:solidFill>
          <a:schemeClr val="accent1">
            <a:lumMod val="20000"/>
            <a:lumOff val="80000"/>
          </a:schemeClr>
        </a:solidFill>
        <a:ln w="28575" cap="rnd" cmpd="sng" algn="ctr">
          <a:solidFill>
            <a:schemeClr val="accent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400" kern="1200" noProof="0" dirty="0">
              <a:solidFill>
                <a:schemeClr val="tx1">
                  <a:lumMod val="65000"/>
                  <a:lumOff val="35000"/>
                </a:schemeClr>
              </a:solidFill>
            </a:rPr>
            <a:t>Moins de comorbidités</a:t>
          </a:r>
          <a:r>
            <a:rPr lang="fr-FR" sz="1400" kern="1200" baseline="30000" noProof="0" dirty="0">
              <a:solidFill>
                <a:schemeClr val="tx1">
                  <a:lumMod val="65000"/>
                  <a:lumOff val="35000"/>
                </a:schemeClr>
              </a:solidFill>
            </a:rPr>
            <a:t>4</a:t>
          </a:r>
        </a:p>
      </dsp:txBody>
      <dsp:txXfrm>
        <a:off x="2648439" y="913617"/>
        <a:ext cx="1340403" cy="827858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8689D9A-1D25-4AC2-8BED-E43DFF467DA2}">
      <dsp:nvSpPr>
        <dsp:cNvPr id="0" name=""/>
        <dsp:cNvSpPr/>
      </dsp:nvSpPr>
      <dsp:spPr>
        <a:xfrm>
          <a:off x="2630521" y="0"/>
          <a:ext cx="387949" cy="118376"/>
        </a:xfrm>
        <a:prstGeom prst="trapezoid">
          <a:avLst>
            <a:gd name="adj" fmla="val 163863"/>
          </a:avLst>
        </a:prstGeom>
        <a:solidFill>
          <a:schemeClr val="accent1">
            <a:lumMod val="5000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Courier New" panose="02070309020205020404" pitchFamily="49" charset="0"/>
            <a:buNone/>
          </a:pPr>
          <a:endParaRPr lang="en-GB" sz="1400" kern="1200" dirty="0">
            <a:solidFill>
              <a:schemeClr val="bg1"/>
            </a:solidFill>
            <a:latin typeface="+mn-lt"/>
          </a:endParaRPr>
        </a:p>
      </dsp:txBody>
      <dsp:txXfrm>
        <a:off x="2630521" y="0"/>
        <a:ext cx="387949" cy="118376"/>
      </dsp:txXfrm>
    </dsp:sp>
    <dsp:sp modelId="{EC9F244F-DE06-4F68-8B22-E7CA786165DC}">
      <dsp:nvSpPr>
        <dsp:cNvPr id="0" name=""/>
        <dsp:cNvSpPr/>
      </dsp:nvSpPr>
      <dsp:spPr>
        <a:xfrm>
          <a:off x="2444853" y="118376"/>
          <a:ext cx="759285" cy="113307"/>
        </a:xfrm>
        <a:prstGeom prst="trapezoid">
          <a:avLst>
            <a:gd name="adj" fmla="val 163863"/>
          </a:avLst>
        </a:prstGeom>
        <a:solidFill>
          <a:schemeClr val="accent1">
            <a:lumMod val="7500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400" kern="1200" dirty="0">
            <a:solidFill>
              <a:schemeClr val="bg1"/>
            </a:solidFill>
            <a:effectLst/>
            <a:latin typeface="+mn-lt"/>
            <a:ea typeface="Times New Roman" panose="02020603050405020304" pitchFamily="18" charset="0"/>
          </a:endParaRPr>
        </a:p>
      </dsp:txBody>
      <dsp:txXfrm>
        <a:off x="2577728" y="118376"/>
        <a:ext cx="493535" cy="113307"/>
      </dsp:txXfrm>
    </dsp:sp>
    <dsp:sp modelId="{FF8B835C-3ED5-43F9-A64A-41EE3CCD9321}">
      <dsp:nvSpPr>
        <dsp:cNvPr id="0" name=""/>
        <dsp:cNvSpPr/>
      </dsp:nvSpPr>
      <dsp:spPr>
        <a:xfrm>
          <a:off x="2289703" y="231683"/>
          <a:ext cx="1069585" cy="94683"/>
        </a:xfrm>
        <a:prstGeom prst="trapezoid">
          <a:avLst>
            <a:gd name="adj" fmla="val 163863"/>
          </a:avLst>
        </a:prstGeom>
        <a:solidFill>
          <a:srgbClr val="7915FF"/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400" kern="1200" dirty="0">
            <a:solidFill>
              <a:schemeClr val="bg1"/>
            </a:solidFill>
            <a:effectLst/>
            <a:latin typeface="+mn-lt"/>
            <a:ea typeface="Times New Roman" panose="02020603050405020304" pitchFamily="18" charset="0"/>
          </a:endParaRPr>
        </a:p>
      </dsp:txBody>
      <dsp:txXfrm>
        <a:off x="2476880" y="231683"/>
        <a:ext cx="695230" cy="94683"/>
      </dsp:txXfrm>
    </dsp:sp>
    <dsp:sp modelId="{0445763C-E254-4205-B15B-D5D479FB2FB1}">
      <dsp:nvSpPr>
        <dsp:cNvPr id="0" name=""/>
        <dsp:cNvSpPr/>
      </dsp:nvSpPr>
      <dsp:spPr>
        <a:xfrm>
          <a:off x="1466450" y="326366"/>
          <a:ext cx="2716090" cy="502403"/>
        </a:xfrm>
        <a:prstGeom prst="trapezoid">
          <a:avLst>
            <a:gd name="adj" fmla="val 163863"/>
          </a:avLst>
        </a:prstGeom>
        <a:solidFill>
          <a:schemeClr val="accent1">
            <a:lumMod val="40000"/>
            <a:lumOff val="6000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 err="1">
              <a:effectLst/>
              <a:latin typeface="+mn-lt"/>
              <a:ea typeface="Times New Roman" panose="02020603050405020304" pitchFamily="18" charset="0"/>
            </a:rPr>
            <a:t>Paucisymptomatic</a:t>
          </a:r>
          <a:endParaRPr lang="en-GB" sz="1400" kern="1200" dirty="0">
            <a:effectLst/>
            <a:latin typeface="+mn-lt"/>
            <a:ea typeface="Times New Roman" panose="02020603050405020304" pitchFamily="18" charset="0"/>
          </a:endParaRPr>
        </a:p>
      </dsp:txBody>
      <dsp:txXfrm>
        <a:off x="1941766" y="326366"/>
        <a:ext cx="1765458" cy="502403"/>
      </dsp:txXfrm>
    </dsp:sp>
    <dsp:sp modelId="{AB5E4FCE-E664-4D2D-9341-304EAB349721}">
      <dsp:nvSpPr>
        <dsp:cNvPr id="0" name=""/>
        <dsp:cNvSpPr/>
      </dsp:nvSpPr>
      <dsp:spPr>
        <a:xfrm>
          <a:off x="0" y="817883"/>
          <a:ext cx="5648992" cy="894926"/>
        </a:xfrm>
        <a:prstGeom prst="trapezoid">
          <a:avLst>
            <a:gd name="adj" fmla="val 163863"/>
          </a:avLst>
        </a:prstGeom>
        <a:solidFill>
          <a:schemeClr val="accent1">
            <a:lumMod val="20000"/>
            <a:lumOff val="8000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>
              <a:effectLst/>
              <a:latin typeface="+mn-lt"/>
              <a:ea typeface="Times New Roman" panose="02020603050405020304" pitchFamily="18" charset="0"/>
            </a:rPr>
            <a:t>Asymptomatic</a:t>
          </a:r>
        </a:p>
      </dsp:txBody>
      <dsp:txXfrm>
        <a:off x="988573" y="817883"/>
        <a:ext cx="3671844" cy="89492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1">
  <dgm:title val=""/>
  <dgm:desc val=""/>
  <dgm:catLst>
    <dgm:cat type="pyramid" pri="1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linDir" val="fromB"/>
          <dgm:param type="txDir" val="fromT"/>
          <dgm:param type="pyraAcctPos" val="aft"/>
          <dgm:param type="pyraAcctTxMar" val="step"/>
          <dgm:param type="pyraAcctBkgdNode" val="acctBkgd"/>
          <dgm:param type="pyraAcctTxNode" val="acctTx"/>
          <dgm:param type="pyraLvlNode" val="level"/>
        </dgm:alg>
      </dgm:if>
      <dgm:else name="Name3">
        <dgm:alg type="pyra">
          <dgm:param type="linDir" val="fromB"/>
          <dgm:param type="txDir" val="fromT"/>
          <dgm:param type="pyraAcctPos" val="bef"/>
          <dgm:param type="pyraAcctTxMar" val="step"/>
          <dgm:param type="pyraAcctBkgdNode" val="acctBkgd"/>
          <dgm:param type="pyraAcctTxNode" val="acctTx"/>
          <dgm:param type="pyraLvlNode" val="level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yramid1">
  <dgm:title val=""/>
  <dgm:desc val=""/>
  <dgm:catLst>
    <dgm:cat type="pyramid" pri="1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linDir" val="fromB"/>
          <dgm:param type="txDir" val="fromT"/>
          <dgm:param type="pyraAcctPos" val="aft"/>
          <dgm:param type="pyraAcctTxMar" val="step"/>
          <dgm:param type="pyraAcctBkgdNode" val="acctBkgd"/>
          <dgm:param type="pyraAcctTxNode" val="acctTx"/>
          <dgm:param type="pyraLvlNode" val="level"/>
        </dgm:alg>
      </dgm:if>
      <dgm:else name="Name3">
        <dgm:alg type="pyra">
          <dgm:param type="linDir" val="fromB"/>
          <dgm:param type="txDir" val="fromT"/>
          <dgm:param type="pyraAcctPos" val="bef"/>
          <dgm:param type="pyraAcctTxMar" val="step"/>
          <dgm:param type="pyraAcctBkgdNode" val="acctBkgd"/>
          <dgm:param type="pyraAcctTxNode" val="acctTx"/>
          <dgm:param type="pyraLvlNode" val="level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pyramid1">
  <dgm:title val=""/>
  <dgm:desc val=""/>
  <dgm:catLst>
    <dgm:cat type="pyramid" pri="1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linDir" val="fromB"/>
          <dgm:param type="txDir" val="fromT"/>
          <dgm:param type="pyraAcctPos" val="aft"/>
          <dgm:param type="pyraAcctTxMar" val="step"/>
          <dgm:param type="pyraAcctBkgdNode" val="acctBkgd"/>
          <dgm:param type="pyraAcctTxNode" val="acctTx"/>
          <dgm:param type="pyraLvlNode" val="level"/>
        </dgm:alg>
      </dgm:if>
      <dgm:else name="Name3">
        <dgm:alg type="pyra">
          <dgm:param type="linDir" val="fromB"/>
          <dgm:param type="txDir" val="fromT"/>
          <dgm:param type="pyraAcctPos" val="bef"/>
          <dgm:param type="pyraAcctTxMar" val="step"/>
          <dgm:param type="pyraAcctBkgdNode" val="acctBkgd"/>
          <dgm:param type="pyraAcctTxNode" val="acctTx"/>
          <dgm:param type="pyraLvlNode" val="level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DFC9147-B15C-D949-8850-809991F1BD22}" type="datetimeFigureOut">
              <a:rPr lang="fr-FR" smtClean="0"/>
              <a:t>08/10/2020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B1D64C-6000-1141-B1F7-53818D92AE6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90080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20E3593-A09B-7441-8B22-9363E8EC9C0B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6602542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6B1D64C-6000-1141-B1F7-53818D92AE6B}" type="slidenum">
              <a:rPr lang="fr-FR" smtClean="0"/>
              <a:t>31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7243187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6B1D64C-6000-1141-B1F7-53818D92AE6B}" type="slidenum">
              <a:rPr lang="fr-FR" smtClean="0"/>
              <a:t>32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5989540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20E3593-A09B-7441-8B22-9363E8EC9C0B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9483774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20E3593-A09B-7441-8B22-9363E8EC9C0B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3090469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20E3593-A09B-7441-8B22-9363E8EC9C0B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24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8774492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20E3593-A09B-7441-8B22-9363E8EC9C0B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25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8102198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6B1D64C-6000-1141-B1F7-53818D92AE6B}" type="slidenum">
              <a:rPr lang="fr-FR" smtClean="0"/>
              <a:t>27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8730476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6B1D64C-6000-1141-B1F7-53818D92AE6B}" type="slidenum">
              <a:rPr lang="fr-FR" smtClean="0"/>
              <a:t>28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3012052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6B1D64C-6000-1141-B1F7-53818D92AE6B}" type="slidenum">
              <a:rPr lang="fr-FR" smtClean="0"/>
              <a:t>29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504332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6B1D64C-6000-1141-B1F7-53818D92AE6B}" type="slidenum">
              <a:rPr lang="fr-FR" smtClean="0"/>
              <a:t>30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33480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03AB43-204A-EF47-808D-04B4E381252F}" type="datetime1">
              <a:rPr lang="fr-FR" smtClean="0"/>
              <a:t>08/10/2020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505485" y="6450154"/>
            <a:ext cx="683339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et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2890E-B6AE-A443-9446-EEA8DB62BBA2}" type="datetime1">
              <a:rPr lang="fr-FR" smtClean="0"/>
              <a:t>08/10/2020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tion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8AC2B1-EFC8-1B44-AB2E-D4B3D0303F48}" type="datetime1">
              <a:rPr lang="fr-FR" smtClean="0"/>
              <a:t>08/10/2020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D02419-2486-F749-A132-C349AA3ED541}" type="datetime1">
              <a:rPr lang="fr-FR" smtClean="0"/>
              <a:t>08/10/2020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 ci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5A2AE3-6FE0-2244-B7C7-79FE214A51D7}" type="datetime1">
              <a:rPr lang="fr-FR" smtClean="0"/>
              <a:t>08/10/2020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rai ou fau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AAFC4E-E1D4-B44D-9032-C216296062CD}" type="datetime1">
              <a:rPr lang="fr-FR" smtClean="0"/>
              <a:t>08/10/2020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75519F-6939-C84A-9F37-C0A5FF6E5E67}" type="datetime1">
              <a:rPr lang="fr-FR" smtClean="0"/>
              <a:t>08/10/2020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01283-0BF2-B040-A5B0-B02F368000D6}" type="datetime1">
              <a:rPr lang="fr-FR" smtClean="0"/>
              <a:t>08/10/2020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BEAF30-432C-E649-88ED-1859C653B39A}" type="datetime1">
              <a:rPr lang="fr-FR" smtClean="0"/>
              <a:t>08/10/2020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5D3FE-0733-F247-93C1-43067A0A39AD}" type="datetime1">
              <a:rPr lang="fr-FR" smtClean="0"/>
              <a:t>08/10/2020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90D7D-1E0D-C144-B05A-5179DBAB46CE}" type="datetime1">
              <a:rPr lang="fr-FR" smtClean="0"/>
              <a:t>08/10/2020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dirty="0"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F71126-6922-9345-A32E-FD0766905AD7}" type="datetime1">
              <a:rPr lang="fr-FR" smtClean="0"/>
              <a:t>08/10/2020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5A9846-6D49-BC4C-834B-7D8F9D95705D}" type="datetime1">
              <a:rPr lang="fr-FR" smtClean="0"/>
              <a:t>08/10/2020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5DE98A-CF38-004A-8F35-7E44628C1A81}" type="datetime1">
              <a:rPr lang="fr-FR" smtClean="0"/>
              <a:t>08/10/2020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99957F-5D00-0B4D-B290-8C96E956F92E}" type="datetime1">
              <a:rPr lang="fr-FR" smtClean="0"/>
              <a:t>08/10/2020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869E1-51A7-2B4C-B85F-2ED3FB901472}" type="datetime1">
              <a:rPr lang="fr-FR" smtClean="0"/>
              <a:t>08/10/2020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387EAA-8374-1041-8537-C44C13C8465E}" type="datetime1">
              <a:rPr lang="fr-FR" smtClean="0"/>
              <a:t>08/10/2020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5" r:id="rId4"/>
    <p:sldLayoutId id="2147483653" r:id="rId5"/>
    <p:sldLayoutId id="2147483654" r:id="rId6"/>
    <p:sldLayoutId id="2147483655" r:id="rId7"/>
    <p:sldLayoutId id="214748366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7" r:id="rId15"/>
    <p:sldLayoutId id="2147483659" r:id="rId16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5" Type="http://schemas.openxmlformats.org/officeDocument/2006/relationships/image" Target="../media/image20.png"/><Relationship Id="rId4" Type="http://schemas.openxmlformats.org/officeDocument/2006/relationships/image" Target="../media/image2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7" Type="http://schemas.openxmlformats.org/officeDocument/2006/relationships/image" Target="../media/image28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7" Type="http://schemas.openxmlformats.org/officeDocument/2006/relationships/image" Target="../media/image20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7" Type="http://schemas.openxmlformats.org/officeDocument/2006/relationships/image" Target="../media/image20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9.png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7" Type="http://schemas.openxmlformats.org/officeDocument/2006/relationships/image" Target="../media/image20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5.png"/><Relationship Id="rId5" Type="http://schemas.openxmlformats.org/officeDocument/2006/relationships/image" Target="../media/image42.png"/><Relationship Id="rId4" Type="http://schemas.openxmlformats.org/officeDocument/2006/relationships/image" Target="../media/image41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45.png"/><Relationship Id="rId4" Type="http://schemas.openxmlformats.org/officeDocument/2006/relationships/image" Target="../media/image44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6.png"/><Relationship Id="rId4" Type="http://schemas.openxmlformats.org/officeDocument/2006/relationships/image" Target="../media/image6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48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0.png"/><Relationship Id="rId4" Type="http://schemas.openxmlformats.org/officeDocument/2006/relationships/image" Target="../media/image49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0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1.xml"/><Relationship Id="rId13" Type="http://schemas.openxmlformats.org/officeDocument/2006/relationships/diagramColors" Target="../diagrams/colors2.xml"/><Relationship Id="rId3" Type="http://schemas.openxmlformats.org/officeDocument/2006/relationships/image" Target="../media/image4.png"/><Relationship Id="rId7" Type="http://schemas.openxmlformats.org/officeDocument/2006/relationships/diagramQuickStyle" Target="../diagrams/quickStyle1.xml"/><Relationship Id="rId12" Type="http://schemas.openxmlformats.org/officeDocument/2006/relationships/diagramQuickStyle" Target="../diagrams/quickStyle2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Layout" Target="../diagrams/layout1.xml"/><Relationship Id="rId11" Type="http://schemas.openxmlformats.org/officeDocument/2006/relationships/diagramLayout" Target="../diagrams/layout2.xml"/><Relationship Id="rId5" Type="http://schemas.openxmlformats.org/officeDocument/2006/relationships/diagramData" Target="../diagrams/data1.xml"/><Relationship Id="rId10" Type="http://schemas.openxmlformats.org/officeDocument/2006/relationships/diagramData" Target="../diagrams/data2.xml"/><Relationship Id="rId4" Type="http://schemas.openxmlformats.org/officeDocument/2006/relationships/image" Target="../media/image6.png"/><Relationship Id="rId9" Type="http://schemas.microsoft.com/office/2007/relationships/diagramDrawing" Target="../diagrams/drawing1.xml"/><Relationship Id="rId14" Type="http://schemas.microsoft.com/office/2007/relationships/diagramDrawing" Target="../diagrams/drawing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3.xml"/><Relationship Id="rId3" Type="http://schemas.openxmlformats.org/officeDocument/2006/relationships/image" Target="../media/image4.png"/><Relationship Id="rId7" Type="http://schemas.openxmlformats.org/officeDocument/2006/relationships/diagramQuickStyle" Target="../diagrams/quickStyle3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Layout" Target="../diagrams/layout3.xml"/><Relationship Id="rId5" Type="http://schemas.openxmlformats.org/officeDocument/2006/relationships/diagramData" Target="../diagrams/data3.xml"/><Relationship Id="rId4" Type="http://schemas.openxmlformats.org/officeDocument/2006/relationships/image" Target="../media/image6.png"/><Relationship Id="rId9" Type="http://schemas.microsoft.com/office/2007/relationships/diagramDrawing" Target="../diagrams/drawing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4.xml"/><Relationship Id="rId3" Type="http://schemas.openxmlformats.org/officeDocument/2006/relationships/image" Target="../media/image4.png"/><Relationship Id="rId7" Type="http://schemas.openxmlformats.org/officeDocument/2006/relationships/diagramQuickStyle" Target="../diagrams/quickStyle4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Layout" Target="../diagrams/layout4.xml"/><Relationship Id="rId11" Type="http://schemas.openxmlformats.org/officeDocument/2006/relationships/image" Target="../media/image10.png"/><Relationship Id="rId5" Type="http://schemas.openxmlformats.org/officeDocument/2006/relationships/diagramData" Target="../diagrams/data4.xml"/><Relationship Id="rId10" Type="http://schemas.openxmlformats.org/officeDocument/2006/relationships/image" Target="../media/image9.png"/><Relationship Id="rId4" Type="http://schemas.openxmlformats.org/officeDocument/2006/relationships/image" Target="../media/image6.png"/><Relationship Id="rId9" Type="http://schemas.microsoft.com/office/2007/relationships/diagramDrawing" Target="../diagrams/drawing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AA5AED1-0B75-854D-B611-F754B666F45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994837" y="2273867"/>
            <a:ext cx="5523624" cy="1553172"/>
          </a:xfrm>
        </p:spPr>
        <p:txBody>
          <a:bodyPr>
            <a:normAutofit fontScale="90000"/>
          </a:bodyPr>
          <a:lstStyle/>
          <a:p>
            <a:pPr algn="l"/>
            <a:r>
              <a:rPr lang="fr-FR" sz="4400" dirty="0"/>
              <a:t>Pandémie COVID–19</a:t>
            </a:r>
            <a:br>
              <a:rPr lang="fr-FR" sz="4400" dirty="0"/>
            </a:br>
            <a:r>
              <a:rPr lang="fr-FR" sz="4400" dirty="0"/>
              <a:t>(SARS-CoV-2)</a:t>
            </a:r>
            <a:br>
              <a:rPr lang="fr-FR" sz="4400" dirty="0"/>
            </a:br>
            <a:endParaRPr lang="fr-FR" sz="4400" dirty="0"/>
          </a:p>
        </p:txBody>
      </p:sp>
      <p:pic>
        <p:nvPicPr>
          <p:cNvPr id="3" name="Image 3">
            <a:extLst>
              <a:ext uri="{FF2B5EF4-FFF2-40B4-BE49-F238E27FC236}">
                <a16:creationId xmlns:a16="http://schemas.microsoft.com/office/drawing/2014/main" id="{8261DCEE-DC61-4341-AA27-6CA103C8C198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2557" y="19484"/>
            <a:ext cx="3765692" cy="555439"/>
          </a:xfrm>
          <a:prstGeom prst="rect">
            <a:avLst/>
          </a:prstGeom>
          <a:ln>
            <a:noFill/>
          </a:ln>
        </p:spPr>
      </p:pic>
      <p:sp>
        <p:nvSpPr>
          <p:cNvPr id="7" name="ZoneTexte 6">
            <a:extLst>
              <a:ext uri="{FF2B5EF4-FFF2-40B4-BE49-F238E27FC236}">
                <a16:creationId xmlns:a16="http://schemas.microsoft.com/office/drawing/2014/main" id="{C977948B-78EC-D545-9EA1-0A2829AFAAE5}"/>
              </a:ext>
            </a:extLst>
          </p:cNvPr>
          <p:cNvSpPr txBox="1"/>
          <p:nvPr/>
        </p:nvSpPr>
        <p:spPr>
          <a:xfrm>
            <a:off x="156929" y="6469184"/>
            <a:ext cx="247741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fr-FR" sz="1400" dirty="0" err="1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Màj</a:t>
            </a:r>
            <a:r>
              <a:rPr lang="fr-FR" sz="140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07 Octobre 2020</a:t>
            </a:r>
            <a:endParaRPr lang="fr-FR" sz="1400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Image 7" descr="Une image contenant intérieur, sombre, assis, fermer&#10;&#10;Description générée automatiquement">
            <a:extLst>
              <a:ext uri="{FF2B5EF4-FFF2-40B4-BE49-F238E27FC236}">
                <a16:creationId xmlns:a16="http://schemas.microsoft.com/office/drawing/2014/main" id="{A57DDB1C-0119-4442-81E2-B27393003812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90602" y="897191"/>
            <a:ext cx="3352798" cy="2484193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6C574523-BA22-5840-BEE9-9039FA9A6C64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9104" b="-13599"/>
          <a:stretch/>
        </p:blipFill>
        <p:spPr>
          <a:xfrm>
            <a:off x="7939574" y="5781408"/>
            <a:ext cx="1128767" cy="1219471"/>
          </a:xfrm>
          <a:prstGeom prst="rect">
            <a:avLst/>
          </a:prstGeom>
        </p:spPr>
      </p:pic>
      <p:sp>
        <p:nvSpPr>
          <p:cNvPr id="4" name="ZoneTexte 3">
            <a:extLst>
              <a:ext uri="{FF2B5EF4-FFF2-40B4-BE49-F238E27FC236}">
                <a16:creationId xmlns:a16="http://schemas.microsoft.com/office/drawing/2014/main" id="{21CBC920-1E81-8340-9F01-71F2C0863584}"/>
              </a:ext>
            </a:extLst>
          </p:cNvPr>
          <p:cNvSpPr txBox="1"/>
          <p:nvPr/>
        </p:nvSpPr>
        <p:spPr>
          <a:xfrm>
            <a:off x="102499" y="5213035"/>
            <a:ext cx="3115339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b="1" dirty="0"/>
              <a:t>Robert COHEN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200" dirty="0" err="1"/>
              <a:t>InfoVac</a:t>
            </a:r>
            <a:r>
              <a:rPr lang="fr-FR" sz="1200" dirty="0"/>
              <a:t>-France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200" dirty="0"/>
              <a:t>ACTIV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200" dirty="0"/>
              <a:t>GPIP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200" dirty="0"/>
              <a:t>CHI-Créteil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200" dirty="0"/>
              <a:t>UPEC</a:t>
            </a:r>
            <a:endParaRPr lang="fr-FR" dirty="0"/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B297C064-35B6-D44A-B06A-4561C99CDF6E}"/>
              </a:ext>
            </a:extLst>
          </p:cNvPr>
          <p:cNvSpPr txBox="1"/>
          <p:nvPr/>
        </p:nvSpPr>
        <p:spPr>
          <a:xfrm>
            <a:off x="2274859" y="3703652"/>
            <a:ext cx="8591924" cy="1492716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 anchor="ctr">
            <a:spAutoFit/>
          </a:bodyPr>
          <a:lstStyle/>
          <a:p>
            <a:pPr lvl="1">
              <a:spcBef>
                <a:spcPts val="1600"/>
              </a:spcBef>
              <a:spcAft>
                <a:spcPts val="1200"/>
              </a:spcAft>
              <a:buClr>
                <a:srgbClr val="90C226"/>
              </a:buClr>
              <a:buSzPct val="80000"/>
            </a:pPr>
            <a:r>
              <a:rPr lang="fr-FR" sz="2800" dirty="0">
                <a:solidFill>
                  <a:schemeClr val="accent2"/>
                </a:solidFill>
              </a:rPr>
              <a:t>I. Enfants</a:t>
            </a:r>
          </a:p>
          <a:p>
            <a:pPr marL="342900" indent="-342900">
              <a:spcAft>
                <a:spcPts val="600"/>
              </a:spcAft>
              <a:buFont typeface="Wingdings" pitchFamily="2" charset="2"/>
              <a:buChar char="q"/>
            </a:pPr>
            <a:r>
              <a:rPr lang="fr-FR" sz="2400" dirty="0">
                <a:solidFill>
                  <a:schemeClr val="accent2"/>
                </a:solidFill>
              </a:rPr>
              <a:t>Clinique</a:t>
            </a:r>
          </a:p>
          <a:p>
            <a:pPr marL="342900" indent="-342900">
              <a:buFont typeface="Wingdings" pitchFamily="2" charset="2"/>
              <a:buChar char="q"/>
            </a:pPr>
            <a:r>
              <a:rPr lang="fr-FR" sz="2400" dirty="0">
                <a:solidFill>
                  <a:schemeClr val="accent2"/>
                </a:solidFill>
              </a:rPr>
              <a:t>Stratégie de dépistage des clusters à partir des enfants</a:t>
            </a:r>
          </a:p>
        </p:txBody>
      </p:sp>
    </p:spTree>
    <p:extLst>
      <p:ext uri="{BB962C8B-B14F-4D97-AF65-F5344CB8AC3E}">
        <p14:creationId xmlns:p14="http://schemas.microsoft.com/office/powerpoint/2010/main" val="72339033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E80B86A7-A1EC-475B-9166-88902B033A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9C85DC36-932C-4A4A-8FE3-04C4DEEA49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5543" y="532805"/>
            <a:ext cx="11227981" cy="1009874"/>
          </a:xfrm>
        </p:spPr>
        <p:txBody>
          <a:bodyPr>
            <a:noAutofit/>
          </a:bodyPr>
          <a:lstStyle/>
          <a:p>
            <a:r>
              <a:rPr lang="fr-FR" sz="2400" dirty="0"/>
              <a:t>Formes cliniques des infections à SARS-CoV-2 chez l’enfant, hors période néo-natale (patients hospitalisés, France, Etude PANDOR n ± 400)</a:t>
            </a:r>
          </a:p>
        </p:txBody>
      </p:sp>
      <p:sp>
        <p:nvSpPr>
          <p:cNvPr id="10" name="Isosceles Triangle 9">
            <a:extLst>
              <a:ext uri="{FF2B5EF4-FFF2-40B4-BE49-F238E27FC236}">
                <a16:creationId xmlns:a16="http://schemas.microsoft.com/office/drawing/2014/main" id="{C2C29CB1-9F74-4879-A6AF-AEA67B6F1F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0" y="0"/>
            <a:ext cx="842596" cy="5666154"/>
          </a:xfrm>
          <a:prstGeom prst="triangle">
            <a:avLst>
              <a:gd name="adj" fmla="val 10000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Isosceles Triangle 11">
            <a:extLst>
              <a:ext uri="{FF2B5EF4-FFF2-40B4-BE49-F238E27FC236}">
                <a16:creationId xmlns:a16="http://schemas.microsoft.com/office/drawing/2014/main" id="{7E2C7115-5336-410C-AD71-0F0952A2E5A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1743267" y="4013200"/>
            <a:ext cx="448733" cy="2844800"/>
          </a:xfrm>
          <a:prstGeom prst="triangle">
            <a:avLst>
              <a:gd name="adj" fmla="val 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F4151A2D-C5C3-1F4F-899E-65C8048F89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12483" y="6518277"/>
            <a:ext cx="683339" cy="365125"/>
          </a:xfrm>
        </p:spPr>
        <p:txBody>
          <a:bodyPr/>
          <a:lstStyle/>
          <a:p>
            <a:fld id="{D57F1E4F-1CFF-5643-939E-217C01CDF565}" type="slidenum">
              <a:rPr lang="en-US" smtClean="0">
                <a:solidFill>
                  <a:schemeClr val="bg1"/>
                </a:solidFill>
              </a:rPr>
              <a:pPr/>
              <a:t>10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1" name="Image 3">
            <a:extLst>
              <a:ext uri="{FF2B5EF4-FFF2-40B4-BE49-F238E27FC236}">
                <a16:creationId xmlns:a16="http://schemas.microsoft.com/office/drawing/2014/main" id="{CEC14FC4-C990-B947-9152-8CF13B2AEC6C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94408" y="30366"/>
            <a:ext cx="2426354" cy="357887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285216B3-DAFB-3C4D-9CAE-3FD60861C42D}"/>
              </a:ext>
            </a:extLst>
          </p:cNvPr>
          <p:cNvSpPr/>
          <p:nvPr/>
        </p:nvSpPr>
        <p:spPr>
          <a:xfrm>
            <a:off x="531663" y="1994490"/>
            <a:ext cx="11202549" cy="43755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spcBef>
                <a:spcPts val="1000"/>
              </a:spcBef>
              <a:buClr>
                <a:srgbClr val="90C226"/>
              </a:buClr>
              <a:buSzPct val="80000"/>
              <a:buFont typeface="Wingdings 3" charset="2"/>
              <a:buChar char=""/>
            </a:pPr>
            <a:r>
              <a:rPr lang="fr-FR" sz="2000" b="1" dirty="0">
                <a:solidFill>
                  <a:prstClr val="black">
                    <a:lumMod val="75000"/>
                    <a:lumOff val="25000"/>
                  </a:prstClr>
                </a:solidFill>
              </a:rPr>
              <a:t>30 à 40 % sont des formes pauci-symptomatiques, hospitalisées pour surveillance : </a:t>
            </a:r>
            <a:r>
              <a:rPr lang="fr-FR" sz="2000" dirty="0">
                <a:solidFill>
                  <a:prstClr val="black">
                    <a:lumMod val="75000"/>
                    <a:lumOff val="25000"/>
                  </a:prstClr>
                </a:solidFill>
              </a:rPr>
              <a:t>dans ce groupe on retrouve essentiellement des patients en début d’épidémie ou des moins de 3 mois qui sont volontiers hospitalisés en cas de fièvre</a:t>
            </a:r>
          </a:p>
          <a:p>
            <a:pPr marL="342900" lvl="0" indent="-342900">
              <a:spcBef>
                <a:spcPts val="1000"/>
              </a:spcBef>
              <a:buClr>
                <a:srgbClr val="90C226"/>
              </a:buClr>
              <a:buSzPct val="80000"/>
              <a:buFont typeface="Wingdings 3" charset="2"/>
              <a:buChar char=""/>
            </a:pPr>
            <a:r>
              <a:rPr lang="fr-FR" sz="2000" b="1" dirty="0">
                <a:solidFill>
                  <a:prstClr val="black">
                    <a:lumMod val="75000"/>
                    <a:lumOff val="25000"/>
                  </a:prstClr>
                </a:solidFill>
              </a:rPr>
              <a:t>30 à 40 % sont des patients suffisamment malades pour que l’hospitalisation soit justifiée par un besoin médical (surveillance rapprochée ou traitement)</a:t>
            </a:r>
          </a:p>
          <a:p>
            <a:pPr marL="800100" lvl="1" indent="-342900">
              <a:spcBef>
                <a:spcPts val="1000"/>
              </a:spcBef>
              <a:buClr>
                <a:srgbClr val="90C226"/>
              </a:buClr>
              <a:buSzPct val="80000"/>
              <a:buFont typeface="Wingdings 3" charset="2"/>
              <a:buChar char=""/>
            </a:pPr>
            <a:r>
              <a:rPr lang="fr-FR" sz="2000" b="1" dirty="0">
                <a:solidFill>
                  <a:prstClr val="black">
                    <a:lumMod val="75000"/>
                    <a:lumOff val="25000"/>
                  </a:prstClr>
                </a:solidFill>
              </a:rPr>
              <a:t>Formes pulmonaires  (±50%)</a:t>
            </a:r>
          </a:p>
          <a:p>
            <a:pPr marL="800100" lvl="1" indent="-342900">
              <a:spcBef>
                <a:spcPts val="1000"/>
              </a:spcBef>
              <a:buClr>
                <a:srgbClr val="90C226"/>
              </a:buClr>
              <a:buSzPct val="80000"/>
              <a:buFont typeface="Wingdings 3" charset="2"/>
              <a:buChar char=""/>
            </a:pPr>
            <a:r>
              <a:rPr lang="fr-FR" sz="2000" b="1" dirty="0">
                <a:solidFill>
                  <a:prstClr val="black">
                    <a:lumMod val="75000"/>
                    <a:lumOff val="25000"/>
                  </a:prstClr>
                </a:solidFill>
              </a:rPr>
              <a:t>Syndrome de Kawasaki atypique (± 15%)</a:t>
            </a:r>
          </a:p>
          <a:p>
            <a:pPr marL="800100" lvl="1" indent="-342900">
              <a:spcBef>
                <a:spcPts val="1000"/>
              </a:spcBef>
              <a:buClr>
                <a:srgbClr val="90C226"/>
              </a:buClr>
              <a:buSzPct val="80000"/>
              <a:buFont typeface="Wingdings 3" charset="2"/>
              <a:buChar char=""/>
            </a:pPr>
            <a:r>
              <a:rPr lang="fr-FR" sz="2000" b="1" dirty="0">
                <a:solidFill>
                  <a:prstClr val="black">
                    <a:lumMod val="75000"/>
                    <a:lumOff val="25000"/>
                  </a:prstClr>
                </a:solidFill>
              </a:rPr>
              <a:t>Fièvre isolée (±15%)</a:t>
            </a:r>
          </a:p>
          <a:p>
            <a:pPr marL="800100" lvl="1" indent="-342900">
              <a:spcBef>
                <a:spcPts val="1000"/>
              </a:spcBef>
              <a:buClr>
                <a:srgbClr val="90C226"/>
              </a:buClr>
              <a:buSzPct val="80000"/>
              <a:buFont typeface="Wingdings 3" charset="2"/>
              <a:buChar char=""/>
            </a:pPr>
            <a:r>
              <a:rPr lang="fr-FR" sz="2000" b="1" dirty="0">
                <a:solidFill>
                  <a:prstClr val="black">
                    <a:lumMod val="75000"/>
                    <a:lumOff val="25000"/>
                  </a:prstClr>
                </a:solidFill>
              </a:rPr>
              <a:t>Forme  digestive (± 15%)</a:t>
            </a:r>
          </a:p>
          <a:p>
            <a:pPr marL="342900" lvl="0" indent="-342900">
              <a:spcBef>
                <a:spcPts val="1000"/>
              </a:spcBef>
              <a:buClr>
                <a:srgbClr val="90C226"/>
              </a:buClr>
              <a:buSzPct val="80000"/>
              <a:buFont typeface="Wingdings 3" charset="2"/>
              <a:buChar char=""/>
            </a:pPr>
            <a:r>
              <a:rPr lang="fr-FR" sz="2000" b="1" dirty="0">
                <a:solidFill>
                  <a:prstClr val="black">
                    <a:lumMod val="75000"/>
                    <a:lumOff val="25000"/>
                  </a:prstClr>
                </a:solidFill>
              </a:rPr>
              <a:t>10 à 20 % ont une pathologie sous jacente grave possiblement aggravée par l’infection</a:t>
            </a:r>
          </a:p>
          <a:p>
            <a:pPr marL="342900" lvl="0" indent="-342900">
              <a:spcBef>
                <a:spcPts val="1000"/>
              </a:spcBef>
              <a:buClr>
                <a:srgbClr val="90C226"/>
              </a:buClr>
              <a:buSzPct val="80000"/>
              <a:buFont typeface="Wingdings 3" charset="2"/>
              <a:buChar char=""/>
            </a:pPr>
            <a:r>
              <a:rPr lang="fr-FR" sz="2000" b="1" dirty="0">
                <a:solidFill>
                  <a:prstClr val="black">
                    <a:lumMod val="75000"/>
                    <a:lumOff val="25000"/>
                  </a:prstClr>
                </a:solidFill>
              </a:rPr>
              <a:t>1 % de décès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64BB2081-ED0B-A343-8B67-DF05B10C00B8}"/>
              </a:ext>
            </a:extLst>
          </p:cNvPr>
          <p:cNvSpPr/>
          <p:nvPr/>
        </p:nvSpPr>
        <p:spPr>
          <a:xfrm>
            <a:off x="6379533" y="3986402"/>
            <a:ext cx="5647267" cy="112822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Les formes graves justifiant assistance ventilatoire et/ou circulatoire appartiennent à ces 2 groupes</a:t>
            </a:r>
          </a:p>
        </p:txBody>
      </p:sp>
      <p:pic>
        <p:nvPicPr>
          <p:cNvPr id="15" name="Image 14" descr="Une image contenant dessin, table&#10;&#10;Description générée automatiquement">
            <a:extLst>
              <a:ext uri="{FF2B5EF4-FFF2-40B4-BE49-F238E27FC236}">
                <a16:creationId xmlns:a16="http://schemas.microsoft.com/office/drawing/2014/main" id="{89CD07A3-1B8F-8341-9199-5F54B8556AE1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36741" y="1047333"/>
            <a:ext cx="779432" cy="5221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972138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E80B86A7-A1EC-475B-9166-88902B033A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Isosceles Triangle 9">
            <a:extLst>
              <a:ext uri="{FF2B5EF4-FFF2-40B4-BE49-F238E27FC236}">
                <a16:creationId xmlns:a16="http://schemas.microsoft.com/office/drawing/2014/main" id="{C2C29CB1-9F74-4879-A6AF-AEA67B6F1F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0" y="0"/>
            <a:ext cx="842596" cy="5666154"/>
          </a:xfrm>
          <a:prstGeom prst="triangle">
            <a:avLst>
              <a:gd name="adj" fmla="val 10000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Isosceles Triangle 11">
            <a:extLst>
              <a:ext uri="{FF2B5EF4-FFF2-40B4-BE49-F238E27FC236}">
                <a16:creationId xmlns:a16="http://schemas.microsoft.com/office/drawing/2014/main" id="{7E2C7115-5336-410C-AD71-0F0952A2E5A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1743267" y="4013200"/>
            <a:ext cx="448733" cy="2844800"/>
          </a:xfrm>
          <a:prstGeom prst="triangle">
            <a:avLst>
              <a:gd name="adj" fmla="val 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F4151A2D-C5C3-1F4F-899E-65C8048F89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12483" y="6518277"/>
            <a:ext cx="683339" cy="365125"/>
          </a:xfrm>
        </p:spPr>
        <p:txBody>
          <a:bodyPr/>
          <a:lstStyle/>
          <a:p>
            <a:fld id="{D57F1E4F-1CFF-5643-939E-217C01CDF565}" type="slidenum">
              <a:rPr lang="en-US" smtClean="0">
                <a:solidFill>
                  <a:schemeClr val="bg1"/>
                </a:solidFill>
              </a:rPr>
              <a:pPr/>
              <a:t>11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1" name="Image 3">
            <a:extLst>
              <a:ext uri="{FF2B5EF4-FFF2-40B4-BE49-F238E27FC236}">
                <a16:creationId xmlns:a16="http://schemas.microsoft.com/office/drawing/2014/main" id="{CEC14FC4-C990-B947-9152-8CF13B2AEC6C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94408" y="30366"/>
            <a:ext cx="2426354" cy="357887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285216B3-DAFB-3C4D-9CAE-3FD60861C42D}"/>
              </a:ext>
            </a:extLst>
          </p:cNvPr>
          <p:cNvSpPr/>
          <p:nvPr/>
        </p:nvSpPr>
        <p:spPr>
          <a:xfrm>
            <a:off x="540718" y="1788444"/>
            <a:ext cx="10661831" cy="42729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spcBef>
                <a:spcPts val="1000"/>
              </a:spcBef>
              <a:buClr>
                <a:srgbClr val="90C226"/>
              </a:buClr>
              <a:buSzPct val="80000"/>
              <a:buFont typeface="Wingdings 3" charset="2"/>
              <a:buChar char=""/>
            </a:pPr>
            <a:r>
              <a:rPr lang="fr-FR" sz="2000" b="1" dirty="0">
                <a:solidFill>
                  <a:prstClr val="black">
                    <a:lumMod val="75000"/>
                    <a:lumOff val="25000"/>
                  </a:prstClr>
                </a:solidFill>
              </a:rPr>
              <a:t>Signes cliniques principaux</a:t>
            </a:r>
          </a:p>
          <a:p>
            <a:pPr marL="800100" lvl="1" indent="-342900">
              <a:spcBef>
                <a:spcPts val="400"/>
              </a:spcBef>
              <a:buClr>
                <a:srgbClr val="90C226"/>
              </a:buClr>
              <a:buSzPct val="80000"/>
              <a:buFont typeface="Wingdings 3" charset="2"/>
              <a:buChar char=""/>
            </a:pPr>
            <a:r>
              <a:rPr lang="fr-FR" dirty="0"/>
              <a:t>Fièvre  (±75%)</a:t>
            </a:r>
          </a:p>
          <a:p>
            <a:pPr marL="800100" lvl="1" indent="-342900">
              <a:spcBef>
                <a:spcPts val="400"/>
              </a:spcBef>
              <a:buClr>
                <a:srgbClr val="90C226"/>
              </a:buClr>
              <a:buSzPct val="80000"/>
              <a:buFont typeface="Wingdings 3" charset="2"/>
              <a:buChar char=""/>
            </a:pPr>
            <a:r>
              <a:rPr lang="fr-FR" dirty="0"/>
              <a:t>Toux (±40%)</a:t>
            </a:r>
          </a:p>
          <a:p>
            <a:pPr marL="800100" lvl="1" indent="-342900">
              <a:spcBef>
                <a:spcPts val="400"/>
              </a:spcBef>
              <a:buClr>
                <a:srgbClr val="90C226"/>
              </a:buClr>
              <a:buSzPct val="80000"/>
              <a:buFont typeface="Wingdings 3" charset="2"/>
              <a:buChar char=""/>
            </a:pPr>
            <a:r>
              <a:rPr lang="fr-FR" dirty="0"/>
              <a:t>Dyspnée-tachypnée (±30%) </a:t>
            </a:r>
          </a:p>
          <a:p>
            <a:pPr marL="800100" lvl="1" indent="-342900">
              <a:spcBef>
                <a:spcPts val="400"/>
              </a:spcBef>
              <a:buClr>
                <a:srgbClr val="90C226"/>
              </a:buClr>
              <a:buSzPct val="80000"/>
              <a:buFont typeface="Wingdings 3" charset="2"/>
              <a:buChar char=""/>
            </a:pPr>
            <a:r>
              <a:rPr lang="fr-FR" dirty="0"/>
              <a:t>Difficultés alimentaires (±40%)</a:t>
            </a:r>
          </a:p>
          <a:p>
            <a:pPr marL="800100" lvl="1" indent="-342900">
              <a:spcBef>
                <a:spcPts val="400"/>
              </a:spcBef>
              <a:buClr>
                <a:srgbClr val="90C226"/>
              </a:buClr>
              <a:buSzPct val="80000"/>
              <a:buFont typeface="Wingdings 3" charset="2"/>
              <a:buChar char=""/>
            </a:pPr>
            <a:r>
              <a:rPr lang="fr-FR" dirty="0"/>
              <a:t>Diarrhée (±25%)</a:t>
            </a:r>
          </a:p>
          <a:p>
            <a:pPr marL="342900" lvl="0" indent="-342900">
              <a:spcBef>
                <a:spcPts val="1000"/>
              </a:spcBef>
              <a:buClr>
                <a:srgbClr val="90C226"/>
              </a:buClr>
              <a:buSzPct val="80000"/>
              <a:buFont typeface="Wingdings 3" charset="2"/>
              <a:buChar char=""/>
            </a:pPr>
            <a:r>
              <a:rPr lang="fr-FR" sz="2000" b="1" dirty="0">
                <a:solidFill>
                  <a:prstClr val="black">
                    <a:lumMod val="75000"/>
                    <a:lumOff val="25000"/>
                  </a:prstClr>
                </a:solidFill>
              </a:rPr>
              <a:t>Signes biologiques</a:t>
            </a:r>
          </a:p>
          <a:p>
            <a:pPr marL="800100" lvl="1" indent="-342900">
              <a:spcBef>
                <a:spcPts val="400"/>
              </a:spcBef>
              <a:buClr>
                <a:srgbClr val="90C226"/>
              </a:buClr>
              <a:buSzPct val="80000"/>
              <a:buFont typeface="Wingdings 3" charset="2"/>
              <a:buChar char=""/>
            </a:pPr>
            <a:r>
              <a:rPr lang="fr-FR" sz="2000" dirty="0"/>
              <a:t>CRP = 5 mg/L {IQR, 2–36} sauf formes grave type Kawasaki atypique</a:t>
            </a:r>
          </a:p>
          <a:p>
            <a:pPr marL="800100" lvl="1" indent="-342900">
              <a:spcBef>
                <a:spcPts val="400"/>
              </a:spcBef>
              <a:buClr>
                <a:srgbClr val="90C226"/>
              </a:buClr>
              <a:buSzPct val="80000"/>
              <a:buFont typeface="Wingdings 3" charset="2"/>
              <a:buChar char=""/>
            </a:pPr>
            <a:r>
              <a:rPr lang="fr-FR" sz="2000" b="1" dirty="0">
                <a:solidFill>
                  <a:prstClr val="black">
                    <a:lumMod val="75000"/>
                    <a:lumOff val="25000"/>
                  </a:prstClr>
                </a:solidFill>
              </a:rPr>
              <a:t>PCT = </a:t>
            </a:r>
            <a:r>
              <a:rPr lang="fr-FR" sz="2000" dirty="0"/>
              <a:t>0.15 </a:t>
            </a:r>
            <a:r>
              <a:rPr lang="fr-FR" sz="2000" dirty="0" err="1"/>
              <a:t>ng</a:t>
            </a:r>
            <a:r>
              <a:rPr lang="fr-FR" sz="2000" dirty="0"/>
              <a:t>/</a:t>
            </a:r>
            <a:r>
              <a:rPr lang="fr-FR" sz="2000" dirty="0" err="1"/>
              <a:t>mL</a:t>
            </a:r>
            <a:r>
              <a:rPr lang="fr-FR" sz="2000" dirty="0"/>
              <a:t> [IQR, 0.1–0.37]</a:t>
            </a:r>
          </a:p>
          <a:p>
            <a:pPr marL="800100" lvl="1" indent="-342900">
              <a:spcBef>
                <a:spcPts val="400"/>
              </a:spcBef>
              <a:buClr>
                <a:srgbClr val="90C226"/>
              </a:buClr>
              <a:buSzPct val="80000"/>
              <a:buFont typeface="Wingdings 3" charset="2"/>
              <a:buChar char=""/>
            </a:pPr>
            <a:r>
              <a:rPr lang="fr-FR" sz="2000" b="1" dirty="0">
                <a:solidFill>
                  <a:prstClr val="black">
                    <a:lumMod val="75000"/>
                    <a:lumOff val="25000"/>
                  </a:prstClr>
                </a:solidFill>
              </a:rPr>
              <a:t>PNN = </a:t>
            </a:r>
            <a:r>
              <a:rPr lang="fr-FR" sz="2000" dirty="0"/>
              <a:t>3.8 g/L [IQR, 2.1–7.1]</a:t>
            </a:r>
          </a:p>
          <a:p>
            <a:pPr marL="800100" lvl="1" indent="-342900">
              <a:spcBef>
                <a:spcPts val="400"/>
              </a:spcBef>
              <a:buClr>
                <a:srgbClr val="90C226"/>
              </a:buClr>
              <a:buSzPct val="80000"/>
              <a:buFont typeface="Wingdings 3" charset="2"/>
              <a:buChar char=""/>
            </a:pPr>
            <a:r>
              <a:rPr lang="fr-FR" sz="2000" b="1" dirty="0">
                <a:solidFill>
                  <a:prstClr val="black">
                    <a:lumMod val="75000"/>
                    <a:lumOff val="25000"/>
                  </a:prstClr>
                </a:solidFill>
              </a:rPr>
              <a:t>Lymphopénie 27 %</a:t>
            </a:r>
          </a:p>
          <a:p>
            <a:pPr marL="800100" lvl="1" indent="-342900">
              <a:spcBef>
                <a:spcPts val="400"/>
              </a:spcBef>
              <a:buClr>
                <a:srgbClr val="90C226"/>
              </a:buClr>
              <a:buSzPct val="80000"/>
              <a:buFont typeface="Wingdings 3" charset="2"/>
              <a:buChar char=""/>
            </a:pPr>
            <a:r>
              <a:rPr lang="fr-FR" sz="2000" b="1" dirty="0" err="1">
                <a:solidFill>
                  <a:prstClr val="black">
                    <a:lumMod val="75000"/>
                    <a:lumOff val="25000"/>
                  </a:prstClr>
                </a:solidFill>
              </a:rPr>
              <a:t>Thrombocytémie</a:t>
            </a:r>
            <a:r>
              <a:rPr lang="fr-FR" sz="2000" b="1" dirty="0">
                <a:solidFill>
                  <a:prstClr val="black">
                    <a:lumMod val="75000"/>
                    <a:lumOff val="25000"/>
                  </a:prstClr>
                </a:solidFill>
              </a:rPr>
              <a:t> 9% </a:t>
            </a:r>
          </a:p>
        </p:txBody>
      </p:sp>
      <p:pic>
        <p:nvPicPr>
          <p:cNvPr id="9" name="Image 8" descr="Une image contenant dessin, table&#10;&#10;Description générée automatiquement">
            <a:extLst>
              <a:ext uri="{FF2B5EF4-FFF2-40B4-BE49-F238E27FC236}">
                <a16:creationId xmlns:a16="http://schemas.microsoft.com/office/drawing/2014/main" id="{33FED682-6AA9-A142-A5F7-3EB72D53EC77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47342" y="1562029"/>
            <a:ext cx="851133" cy="570176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9C85DC36-932C-4A4A-8FE3-04C4DEEA49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5544" y="508138"/>
            <a:ext cx="11227981" cy="1053891"/>
          </a:xfrm>
        </p:spPr>
        <p:txBody>
          <a:bodyPr>
            <a:noAutofit/>
          </a:bodyPr>
          <a:lstStyle/>
          <a:p>
            <a:r>
              <a:rPr lang="fr-FR" sz="2800" dirty="0"/>
              <a:t>Formes cliniques des infections à SARS-CoV-2 chez l’enfant, hors période néo-natale (patients hospitalisés, France, Etude PANDOR)</a:t>
            </a:r>
          </a:p>
        </p:txBody>
      </p:sp>
    </p:spTree>
    <p:extLst>
      <p:ext uri="{BB962C8B-B14F-4D97-AF65-F5344CB8AC3E}">
        <p14:creationId xmlns:p14="http://schemas.microsoft.com/office/powerpoint/2010/main" val="363228489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E80B86A7-A1EC-475B-9166-88902B033A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Isosceles Triangle 9">
            <a:extLst>
              <a:ext uri="{FF2B5EF4-FFF2-40B4-BE49-F238E27FC236}">
                <a16:creationId xmlns:a16="http://schemas.microsoft.com/office/drawing/2014/main" id="{C2C29CB1-9F74-4879-A6AF-AEA67B6F1F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0" y="0"/>
            <a:ext cx="842596" cy="5666154"/>
          </a:xfrm>
          <a:prstGeom prst="triangle">
            <a:avLst>
              <a:gd name="adj" fmla="val 10000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Isosceles Triangle 11">
            <a:extLst>
              <a:ext uri="{FF2B5EF4-FFF2-40B4-BE49-F238E27FC236}">
                <a16:creationId xmlns:a16="http://schemas.microsoft.com/office/drawing/2014/main" id="{7E2C7115-5336-410C-AD71-0F0952A2E5A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1743267" y="4013200"/>
            <a:ext cx="448733" cy="2844800"/>
          </a:xfrm>
          <a:prstGeom prst="triangle">
            <a:avLst>
              <a:gd name="adj" fmla="val 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F4151A2D-C5C3-1F4F-899E-65C8048F89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12483" y="6518277"/>
            <a:ext cx="683339" cy="365125"/>
          </a:xfrm>
        </p:spPr>
        <p:txBody>
          <a:bodyPr/>
          <a:lstStyle/>
          <a:p>
            <a:fld id="{D57F1E4F-1CFF-5643-939E-217C01CDF565}" type="slidenum">
              <a:rPr lang="en-US" smtClean="0">
                <a:solidFill>
                  <a:schemeClr val="bg1"/>
                </a:solidFill>
              </a:rPr>
              <a:pPr/>
              <a:t>12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1" name="Image 3">
            <a:extLst>
              <a:ext uri="{FF2B5EF4-FFF2-40B4-BE49-F238E27FC236}">
                <a16:creationId xmlns:a16="http://schemas.microsoft.com/office/drawing/2014/main" id="{CEC14FC4-C990-B947-9152-8CF13B2AEC6C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94408" y="30366"/>
            <a:ext cx="2426354" cy="357887"/>
          </a:xfrm>
          <a:prstGeom prst="rect">
            <a:avLst/>
          </a:prstGeom>
        </p:spPr>
      </p:pic>
      <p:graphicFrame>
        <p:nvGraphicFramePr>
          <p:cNvPr id="3" name="Tableau 2">
            <a:extLst>
              <a:ext uri="{FF2B5EF4-FFF2-40B4-BE49-F238E27FC236}">
                <a16:creationId xmlns:a16="http://schemas.microsoft.com/office/drawing/2014/main" id="{E0D097BF-D27A-664E-AAF5-FB308B3DC01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89797476"/>
              </p:ext>
            </p:extLst>
          </p:nvPr>
        </p:nvGraphicFramePr>
        <p:xfrm>
          <a:off x="1976100" y="2699215"/>
          <a:ext cx="7201473" cy="354478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01453">
                  <a:extLst>
                    <a:ext uri="{9D8B030D-6E8A-4147-A177-3AD203B41FA5}">
                      <a16:colId xmlns:a16="http://schemas.microsoft.com/office/drawing/2014/main" val="4237184464"/>
                    </a:ext>
                  </a:extLst>
                </a:gridCol>
                <a:gridCol w="3200020">
                  <a:extLst>
                    <a:ext uri="{9D8B030D-6E8A-4147-A177-3AD203B41FA5}">
                      <a16:colId xmlns:a16="http://schemas.microsoft.com/office/drawing/2014/main" val="1111431038"/>
                    </a:ext>
                  </a:extLst>
                </a:gridCol>
              </a:tblGrid>
              <a:tr h="589016">
                <a:tc>
                  <a:txBody>
                    <a:bodyPr/>
                    <a:lstStyle/>
                    <a:p>
                      <a:r>
                        <a:rPr lang="fr-FR" dirty="0"/>
                        <a:t>Formes cliniques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21888672"/>
                  </a:ext>
                </a:extLst>
              </a:tr>
              <a:tr h="589016">
                <a:tc>
                  <a:txBody>
                    <a:bodyPr/>
                    <a:lstStyle/>
                    <a:p>
                      <a:r>
                        <a:rPr lang="fr-FR" dirty="0"/>
                        <a:t>Pauci-symptomatique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60%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81853344"/>
                  </a:ext>
                </a:extLst>
              </a:tr>
              <a:tr h="589016">
                <a:tc>
                  <a:txBody>
                    <a:bodyPr/>
                    <a:lstStyle/>
                    <a:p>
                      <a:r>
                        <a:rPr lang="fr-FR" dirty="0"/>
                        <a:t>Formes symptomatiques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fr-FR" dirty="0"/>
                        <a:t>Respiratoire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fr-FR" dirty="0"/>
                        <a:t>Digestif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fr-FR" dirty="0"/>
                        <a:t>Fièvre isolée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30 %</a:t>
                      </a:r>
                    </a:p>
                    <a:p>
                      <a:pPr algn="ctr"/>
                      <a:r>
                        <a:rPr lang="fr-FR" dirty="0"/>
                        <a:t>12 %</a:t>
                      </a:r>
                    </a:p>
                    <a:p>
                      <a:pPr algn="ctr"/>
                      <a:r>
                        <a:rPr lang="fr-FR" dirty="0"/>
                        <a:t>8 %</a:t>
                      </a:r>
                    </a:p>
                    <a:p>
                      <a:pPr algn="ctr"/>
                      <a:r>
                        <a:rPr lang="fr-FR" dirty="0"/>
                        <a:t>10 %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12962935"/>
                  </a:ext>
                </a:extLst>
              </a:tr>
              <a:tr h="589016">
                <a:tc>
                  <a:txBody>
                    <a:bodyPr/>
                    <a:lstStyle/>
                    <a:p>
                      <a:r>
                        <a:rPr lang="fr-FR" dirty="0"/>
                        <a:t>Transfert en réanimation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6 %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25786984"/>
                  </a:ext>
                </a:extLst>
              </a:tr>
              <a:tr h="589016">
                <a:tc>
                  <a:txBody>
                    <a:bodyPr/>
                    <a:lstStyle/>
                    <a:p>
                      <a:r>
                        <a:rPr lang="fr-FR" dirty="0"/>
                        <a:t>Durée d’hospitalisation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3 J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54016227"/>
                  </a:ext>
                </a:extLst>
              </a:tr>
            </a:tbl>
          </a:graphicData>
        </a:graphic>
      </p:graphicFrame>
      <p:pic>
        <p:nvPicPr>
          <p:cNvPr id="9" name="Image 8" descr="Une image contenant dessin, table&#10;&#10;Description générée automatiquement">
            <a:extLst>
              <a:ext uri="{FF2B5EF4-FFF2-40B4-BE49-F238E27FC236}">
                <a16:creationId xmlns:a16="http://schemas.microsoft.com/office/drawing/2014/main" id="{256938D0-502E-CA49-8F10-402732499BA1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78370" y="1294152"/>
            <a:ext cx="753817" cy="504984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9C85DC36-932C-4A4A-8FE3-04C4DEEA49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9652" y="685800"/>
            <a:ext cx="11227981" cy="1320800"/>
          </a:xfrm>
        </p:spPr>
        <p:txBody>
          <a:bodyPr>
            <a:noAutofit/>
          </a:bodyPr>
          <a:lstStyle/>
          <a:p>
            <a:r>
              <a:rPr lang="fr-FR" sz="2400" dirty="0"/>
              <a:t>Formes cliniques des infections à SARS-CoV-2 chez l’enfant,</a:t>
            </a:r>
            <a:br>
              <a:rPr lang="fr-FR" sz="2400" dirty="0"/>
            </a:br>
            <a:r>
              <a:rPr lang="fr-FR" sz="2400" dirty="0"/>
              <a:t>	hors période néo-natale</a:t>
            </a:r>
            <a:br>
              <a:rPr lang="fr-FR" sz="2400" dirty="0"/>
            </a:br>
            <a:r>
              <a:rPr lang="fr-FR" sz="2000" dirty="0"/>
              <a:t>(patients hospitalisés, France, Etude PANDOR, &lt; 3 mois &gt; 40% des patients</a:t>
            </a:r>
            <a:r>
              <a:rPr lang="fr-FR" sz="1800" dirty="0"/>
              <a:t>)</a:t>
            </a:r>
            <a:endParaRPr lang="fr-FR" sz="2000" dirty="0"/>
          </a:p>
        </p:txBody>
      </p:sp>
    </p:spTree>
    <p:extLst>
      <p:ext uri="{BB962C8B-B14F-4D97-AF65-F5344CB8AC3E}">
        <p14:creationId xmlns:p14="http://schemas.microsoft.com/office/powerpoint/2010/main" val="53355689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E80B86A7-A1EC-475B-9166-88902B033A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9C85DC36-932C-4A4A-8FE3-04C4DEEA49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2597" y="449385"/>
            <a:ext cx="11227981" cy="1475534"/>
          </a:xfrm>
        </p:spPr>
        <p:txBody>
          <a:bodyPr>
            <a:noAutofit/>
          </a:bodyPr>
          <a:lstStyle/>
          <a:p>
            <a:pPr algn="ctr"/>
            <a:r>
              <a:rPr lang="fr-FR" sz="2400" dirty="0"/>
              <a:t>Formes cliniques des infections à SARS-CoV-2 chez l’enfant</a:t>
            </a:r>
            <a:endParaRPr lang="fr-FR" sz="2000" dirty="0"/>
          </a:p>
        </p:txBody>
      </p:sp>
      <p:sp>
        <p:nvSpPr>
          <p:cNvPr id="10" name="Isosceles Triangle 9">
            <a:extLst>
              <a:ext uri="{FF2B5EF4-FFF2-40B4-BE49-F238E27FC236}">
                <a16:creationId xmlns:a16="http://schemas.microsoft.com/office/drawing/2014/main" id="{C2C29CB1-9F74-4879-A6AF-AEA67B6F1F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0" y="0"/>
            <a:ext cx="842596" cy="5666154"/>
          </a:xfrm>
          <a:prstGeom prst="triangle">
            <a:avLst>
              <a:gd name="adj" fmla="val 10000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Isosceles Triangle 11">
            <a:extLst>
              <a:ext uri="{FF2B5EF4-FFF2-40B4-BE49-F238E27FC236}">
                <a16:creationId xmlns:a16="http://schemas.microsoft.com/office/drawing/2014/main" id="{7E2C7115-5336-410C-AD71-0F0952A2E5A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1743267" y="4013200"/>
            <a:ext cx="448733" cy="2844800"/>
          </a:xfrm>
          <a:prstGeom prst="triangle">
            <a:avLst>
              <a:gd name="adj" fmla="val 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F4151A2D-C5C3-1F4F-899E-65C8048F89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12483" y="6518277"/>
            <a:ext cx="683339" cy="365125"/>
          </a:xfrm>
        </p:spPr>
        <p:txBody>
          <a:bodyPr/>
          <a:lstStyle/>
          <a:p>
            <a:fld id="{D57F1E4F-1CFF-5643-939E-217C01CDF565}" type="slidenum">
              <a:rPr lang="en-US" smtClean="0">
                <a:solidFill>
                  <a:schemeClr val="bg1"/>
                </a:solidFill>
              </a:rPr>
              <a:pPr/>
              <a:t>13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1" name="Image 3">
            <a:extLst>
              <a:ext uri="{FF2B5EF4-FFF2-40B4-BE49-F238E27FC236}">
                <a16:creationId xmlns:a16="http://schemas.microsoft.com/office/drawing/2014/main" id="{CEC14FC4-C990-B947-9152-8CF13B2AEC6C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94408" y="30366"/>
            <a:ext cx="2426354" cy="357887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A9806578-1872-AE44-8F63-C5D73D319C7E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95755" y="3680274"/>
            <a:ext cx="4178300" cy="3086100"/>
          </a:xfrm>
          <a:prstGeom prst="rect">
            <a:avLst/>
          </a:prstGeom>
        </p:spPr>
      </p:pic>
      <p:pic>
        <p:nvPicPr>
          <p:cNvPr id="15" name="Image 14" descr="Une image contenant capture d’écran&#10;&#10;Description générée automatiquement">
            <a:extLst>
              <a:ext uri="{FF2B5EF4-FFF2-40B4-BE49-F238E27FC236}">
                <a16:creationId xmlns:a16="http://schemas.microsoft.com/office/drawing/2014/main" id="{01B38B04-7F74-B74C-AD31-9CBE002B45F4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55322" y="3615291"/>
            <a:ext cx="4325327" cy="3150698"/>
          </a:xfrm>
          <a:prstGeom prst="rect">
            <a:avLst/>
          </a:prstGeom>
        </p:spPr>
      </p:pic>
      <p:pic>
        <p:nvPicPr>
          <p:cNvPr id="17" name="Image 16" descr="Une image contenant signe&#10;&#10;Description générée automatiquement">
            <a:extLst>
              <a:ext uri="{FF2B5EF4-FFF2-40B4-BE49-F238E27FC236}">
                <a16:creationId xmlns:a16="http://schemas.microsoft.com/office/drawing/2014/main" id="{AEDC0D6B-9AA8-DE44-9FE6-4BE6996A0521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68968" y="968695"/>
            <a:ext cx="4325327" cy="1017356"/>
          </a:xfrm>
          <a:prstGeom prst="rect">
            <a:avLst/>
          </a:prstGeom>
        </p:spPr>
      </p:pic>
      <p:pic>
        <p:nvPicPr>
          <p:cNvPr id="19" name="Image 18">
            <a:extLst>
              <a:ext uri="{FF2B5EF4-FFF2-40B4-BE49-F238E27FC236}">
                <a16:creationId xmlns:a16="http://schemas.microsoft.com/office/drawing/2014/main" id="{FFEA26B5-6009-794A-9626-97003C59D66C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19624" y="2115039"/>
            <a:ext cx="5905500" cy="1739900"/>
          </a:xfrm>
          <a:prstGeom prst="rect">
            <a:avLst/>
          </a:prstGeom>
        </p:spPr>
      </p:pic>
      <p:sp>
        <p:nvSpPr>
          <p:cNvPr id="20" name="Rectangle 19">
            <a:extLst>
              <a:ext uri="{FF2B5EF4-FFF2-40B4-BE49-F238E27FC236}">
                <a16:creationId xmlns:a16="http://schemas.microsoft.com/office/drawing/2014/main" id="{A21C40B0-91C4-A44A-B4B6-99F877EC67F9}"/>
              </a:ext>
            </a:extLst>
          </p:cNvPr>
          <p:cNvSpPr/>
          <p:nvPr/>
        </p:nvSpPr>
        <p:spPr>
          <a:xfrm>
            <a:off x="8839200" y="1324709"/>
            <a:ext cx="3275123" cy="25567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dirty="0"/>
              <a:t>Cette étude confirme que l’anosmie et/ou agueusie sont moins fréquentes chez l’enfant que chez l’adulte mais ↑ ↑ avec l’âge.</a:t>
            </a:r>
          </a:p>
          <a:p>
            <a:r>
              <a:rPr lang="fr-FR" dirty="0"/>
              <a:t>Elle suggère aussi une relation entre ces symptômes et l’expression des récepteurs ACE2</a:t>
            </a:r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19F05740-A1E1-CE40-8FC5-75C59B0D9D9E}"/>
              </a:ext>
            </a:extLst>
          </p:cNvPr>
          <p:cNvSpPr txBox="1"/>
          <p:nvPr/>
        </p:nvSpPr>
        <p:spPr>
          <a:xfrm>
            <a:off x="9942385" y="878317"/>
            <a:ext cx="173784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i="1" dirty="0"/>
              <a:t>PIDJ August 2020</a:t>
            </a:r>
          </a:p>
        </p:txBody>
      </p:sp>
    </p:spTree>
    <p:extLst>
      <p:ext uri="{BB962C8B-B14F-4D97-AF65-F5344CB8AC3E}">
        <p14:creationId xmlns:p14="http://schemas.microsoft.com/office/powerpoint/2010/main" val="140143035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E80B86A7-A1EC-475B-9166-88902B033A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Isosceles Triangle 9">
            <a:extLst>
              <a:ext uri="{FF2B5EF4-FFF2-40B4-BE49-F238E27FC236}">
                <a16:creationId xmlns:a16="http://schemas.microsoft.com/office/drawing/2014/main" id="{C2C29CB1-9F74-4879-A6AF-AEA67B6F1F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0" y="0"/>
            <a:ext cx="842596" cy="5666154"/>
          </a:xfrm>
          <a:prstGeom prst="triangle">
            <a:avLst>
              <a:gd name="adj" fmla="val 10000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Isosceles Triangle 11">
            <a:extLst>
              <a:ext uri="{FF2B5EF4-FFF2-40B4-BE49-F238E27FC236}">
                <a16:creationId xmlns:a16="http://schemas.microsoft.com/office/drawing/2014/main" id="{7E2C7115-5336-410C-AD71-0F0952A2E5A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1743267" y="4013200"/>
            <a:ext cx="448733" cy="2844800"/>
          </a:xfrm>
          <a:prstGeom prst="triangle">
            <a:avLst>
              <a:gd name="adj" fmla="val 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F4151A2D-C5C3-1F4F-899E-65C8048F89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12483" y="6518277"/>
            <a:ext cx="683339" cy="365125"/>
          </a:xfrm>
        </p:spPr>
        <p:txBody>
          <a:bodyPr/>
          <a:lstStyle/>
          <a:p>
            <a:fld id="{D57F1E4F-1CFF-5643-939E-217C01CDF565}" type="slidenum">
              <a:rPr lang="en-US" smtClean="0">
                <a:solidFill>
                  <a:schemeClr val="bg1"/>
                </a:solidFill>
              </a:rPr>
              <a:pPr/>
              <a:t>14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1" name="Image 3">
            <a:extLst>
              <a:ext uri="{FF2B5EF4-FFF2-40B4-BE49-F238E27FC236}">
                <a16:creationId xmlns:a16="http://schemas.microsoft.com/office/drawing/2014/main" id="{CEC14FC4-C990-B947-9152-8CF13B2AEC6C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94408" y="30366"/>
            <a:ext cx="2426354" cy="357887"/>
          </a:xfrm>
          <a:prstGeom prst="rect">
            <a:avLst/>
          </a:prstGeom>
        </p:spPr>
      </p:pic>
      <p:pic>
        <p:nvPicPr>
          <p:cNvPr id="6" name="Image 5" descr="Une image contenant capture d’écran&#10;&#10;Description générée automatiquement">
            <a:extLst>
              <a:ext uri="{FF2B5EF4-FFF2-40B4-BE49-F238E27FC236}">
                <a16:creationId xmlns:a16="http://schemas.microsoft.com/office/drawing/2014/main" id="{21D069E9-3912-D94C-B241-208D366F4EBD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57730" y="982299"/>
            <a:ext cx="3499413" cy="1152135"/>
          </a:xfrm>
          <a:prstGeom prst="rect">
            <a:avLst/>
          </a:prstGeom>
        </p:spPr>
      </p:pic>
      <p:pic>
        <p:nvPicPr>
          <p:cNvPr id="15" name="Image 14" descr="Une image contenant capture d’écran&#10;&#10;Description générée automatiquement">
            <a:extLst>
              <a:ext uri="{FF2B5EF4-FFF2-40B4-BE49-F238E27FC236}">
                <a16:creationId xmlns:a16="http://schemas.microsoft.com/office/drawing/2014/main" id="{387932F4-2DAB-454E-A6A3-D636B5C4EAB0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57249" y="2717592"/>
            <a:ext cx="5896903" cy="3622530"/>
          </a:xfrm>
          <a:prstGeom prst="rect">
            <a:avLst/>
          </a:prstGeom>
        </p:spPr>
      </p:pic>
      <p:pic>
        <p:nvPicPr>
          <p:cNvPr id="17" name="Image 16" descr="Une image contenant dessin&#10;&#10;Description générée automatiquement">
            <a:extLst>
              <a:ext uri="{FF2B5EF4-FFF2-40B4-BE49-F238E27FC236}">
                <a16:creationId xmlns:a16="http://schemas.microsoft.com/office/drawing/2014/main" id="{5CE2732F-A093-7D4E-9A51-CD5703FA2700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14652" y="782717"/>
            <a:ext cx="877399" cy="495166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9C85DC36-932C-4A4A-8FE3-04C4DEEA49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5544" y="375618"/>
            <a:ext cx="11227981" cy="1320800"/>
          </a:xfrm>
        </p:spPr>
        <p:txBody>
          <a:bodyPr>
            <a:noAutofit/>
          </a:bodyPr>
          <a:lstStyle/>
          <a:p>
            <a:r>
              <a:rPr lang="fr-FR" sz="2400" dirty="0"/>
              <a:t>Formes cliniques des infections à SARS-CoV-2 chez l’enfant </a:t>
            </a:r>
            <a:r>
              <a:rPr lang="fr-FR" sz="2000" dirty="0"/>
              <a:t>(patients hospitalisés, Etude COVID-NET USA)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6328CEA7-3D83-EA4E-AE58-398C255176AB}"/>
              </a:ext>
            </a:extLst>
          </p:cNvPr>
          <p:cNvSpPr txBox="1"/>
          <p:nvPr/>
        </p:nvSpPr>
        <p:spPr>
          <a:xfrm>
            <a:off x="437848" y="2659888"/>
            <a:ext cx="5384075" cy="3139321"/>
          </a:xfrm>
          <a:prstGeom prst="rect">
            <a:avLst/>
          </a:prstGeom>
          <a:solidFill>
            <a:schemeClr val="accent1"/>
          </a:solidFill>
          <a:ln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r>
              <a:rPr lang="fr-FR" dirty="0">
                <a:solidFill>
                  <a:schemeClr val="bg1"/>
                </a:solidFill>
              </a:rPr>
              <a:t>Cette étude rapporte les hospitalisations en pédiatrie dues à la COVID-19dans 14 des 50 états  américains.</a:t>
            </a:r>
          </a:p>
          <a:p>
            <a:r>
              <a:rPr lang="fr-FR" dirty="0">
                <a:solidFill>
                  <a:schemeClr val="bg1"/>
                </a:solidFill>
              </a:rPr>
              <a:t>L’incidence des hospitalisations et la gravité semblent plus importantes aux USA qu’en Europe.</a:t>
            </a:r>
          </a:p>
          <a:p>
            <a:r>
              <a:rPr lang="fr-FR" dirty="0">
                <a:solidFill>
                  <a:schemeClr val="bg1"/>
                </a:solidFill>
              </a:rPr>
              <a:t>Elle montre que l’incidence d’hospitalisation est 5 à 15 fois plus élevée chez les hispaniques ou les sujets afro-américains.</a:t>
            </a:r>
            <a:br>
              <a:rPr lang="fr-FR" dirty="0">
                <a:solidFill>
                  <a:schemeClr val="bg1"/>
                </a:solidFill>
              </a:rPr>
            </a:br>
            <a:r>
              <a:rPr lang="fr-FR" dirty="0">
                <a:solidFill>
                  <a:schemeClr val="bg1"/>
                </a:solidFill>
              </a:rPr>
              <a:t>Ceci n’est pas forcément lié à des facteurs génétiques mais à des conditions socio-économiques et au système de santé américain.</a:t>
            </a:r>
          </a:p>
        </p:txBody>
      </p:sp>
    </p:spTree>
    <p:extLst>
      <p:ext uri="{BB962C8B-B14F-4D97-AF65-F5344CB8AC3E}">
        <p14:creationId xmlns:p14="http://schemas.microsoft.com/office/powerpoint/2010/main" val="130114301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E80B86A7-A1EC-475B-9166-88902B033A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Isosceles Triangle 9">
            <a:extLst>
              <a:ext uri="{FF2B5EF4-FFF2-40B4-BE49-F238E27FC236}">
                <a16:creationId xmlns:a16="http://schemas.microsoft.com/office/drawing/2014/main" id="{C2C29CB1-9F74-4879-A6AF-AEA67B6F1F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0" y="0"/>
            <a:ext cx="842596" cy="5666154"/>
          </a:xfrm>
          <a:prstGeom prst="triangle">
            <a:avLst>
              <a:gd name="adj" fmla="val 10000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Isosceles Triangle 11">
            <a:extLst>
              <a:ext uri="{FF2B5EF4-FFF2-40B4-BE49-F238E27FC236}">
                <a16:creationId xmlns:a16="http://schemas.microsoft.com/office/drawing/2014/main" id="{7E2C7115-5336-410C-AD71-0F0952A2E5A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1743267" y="4013200"/>
            <a:ext cx="448733" cy="2844800"/>
          </a:xfrm>
          <a:prstGeom prst="triangle">
            <a:avLst>
              <a:gd name="adj" fmla="val 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F4151A2D-C5C3-1F4F-899E-65C8048F89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12483" y="6518277"/>
            <a:ext cx="683339" cy="365125"/>
          </a:xfrm>
        </p:spPr>
        <p:txBody>
          <a:bodyPr/>
          <a:lstStyle/>
          <a:p>
            <a:fld id="{D57F1E4F-1CFF-5643-939E-217C01CDF565}" type="slidenum">
              <a:rPr lang="en-US" smtClean="0">
                <a:solidFill>
                  <a:schemeClr val="bg1"/>
                </a:solidFill>
              </a:rPr>
              <a:pPr/>
              <a:t>15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1" name="Image 3">
            <a:extLst>
              <a:ext uri="{FF2B5EF4-FFF2-40B4-BE49-F238E27FC236}">
                <a16:creationId xmlns:a16="http://schemas.microsoft.com/office/drawing/2014/main" id="{CEC14FC4-C990-B947-9152-8CF13B2AEC6C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94408" y="30366"/>
            <a:ext cx="2426354" cy="357887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285216B3-DAFB-3C4D-9CAE-3FD60861C42D}"/>
              </a:ext>
            </a:extLst>
          </p:cNvPr>
          <p:cNvSpPr/>
          <p:nvPr/>
        </p:nvSpPr>
        <p:spPr>
          <a:xfrm>
            <a:off x="540718" y="1623718"/>
            <a:ext cx="10661831" cy="48885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spcBef>
                <a:spcPts val="1000"/>
              </a:spcBef>
              <a:buClr>
                <a:srgbClr val="90C226"/>
              </a:buClr>
              <a:buSzPct val="80000"/>
              <a:buFont typeface="Wingdings 3" charset="2"/>
              <a:buChar char=""/>
            </a:pPr>
            <a:r>
              <a:rPr lang="fr-FR" sz="2000" dirty="0">
                <a:solidFill>
                  <a:prstClr val="black">
                    <a:lumMod val="75000"/>
                    <a:lumOff val="25000"/>
                  </a:prstClr>
                </a:solidFill>
              </a:rPr>
              <a:t>Depuis début mai 2020 dans différents pays (Angleterre, Italie, France, USA…) sont décrits des </a:t>
            </a:r>
            <a:r>
              <a:rPr lang="fr-FR" sz="2000" b="1" dirty="0">
                <a:solidFill>
                  <a:prstClr val="black">
                    <a:lumMod val="75000"/>
                    <a:lumOff val="25000"/>
                  </a:prstClr>
                </a:solidFill>
              </a:rPr>
              <a:t>syndromes post infectieux appelés tour à tour Kawasaki atypique, Kawasaki avec choc ou PIMS </a:t>
            </a:r>
            <a:r>
              <a:rPr lang="fr-FR" sz="2000" b="1" dirty="0"/>
              <a:t>(maladie inflammatoire multi-systémique pédiatrique)</a:t>
            </a:r>
          </a:p>
          <a:p>
            <a:pPr marL="342900" lvl="0" indent="-342900">
              <a:spcBef>
                <a:spcPts val="1000"/>
              </a:spcBef>
              <a:buClr>
                <a:srgbClr val="90C226"/>
              </a:buClr>
              <a:buSzPct val="80000"/>
              <a:buFont typeface="Wingdings 3" charset="2"/>
              <a:buChar char=""/>
            </a:pPr>
            <a:r>
              <a:rPr lang="fr-FR" sz="2000" dirty="0">
                <a:solidFill>
                  <a:prstClr val="black">
                    <a:lumMod val="75000"/>
                    <a:lumOff val="25000"/>
                  </a:prstClr>
                </a:solidFill>
              </a:rPr>
              <a:t>Ces syndromes </a:t>
            </a:r>
            <a:r>
              <a:rPr lang="fr-FR" sz="2000" b="1" dirty="0">
                <a:solidFill>
                  <a:prstClr val="black">
                    <a:lumMod val="75000"/>
                    <a:lumOff val="25000"/>
                  </a:prstClr>
                </a:solidFill>
              </a:rPr>
              <a:t>surviennent 2 à 4 semaines après la contamination </a:t>
            </a:r>
            <a:r>
              <a:rPr lang="fr-FR" sz="2000" dirty="0">
                <a:solidFill>
                  <a:prstClr val="black">
                    <a:lumMod val="75000"/>
                    <a:lumOff val="25000"/>
                  </a:prstClr>
                </a:solidFill>
              </a:rPr>
              <a:t>(le pic du nombre de cas est décalé par rapport au pic épidémique)</a:t>
            </a:r>
          </a:p>
          <a:p>
            <a:pPr marL="342900" lvl="0" indent="-342900">
              <a:spcBef>
                <a:spcPts val="1000"/>
              </a:spcBef>
              <a:buClr>
                <a:srgbClr val="90C226"/>
              </a:buClr>
              <a:buSzPct val="80000"/>
              <a:buFont typeface="Wingdings 3" charset="2"/>
              <a:buChar char=""/>
            </a:pPr>
            <a:r>
              <a:rPr lang="fr-FR" sz="2000" dirty="0">
                <a:solidFill>
                  <a:prstClr val="black">
                    <a:lumMod val="75000"/>
                    <a:lumOff val="25000"/>
                  </a:prstClr>
                </a:solidFill>
              </a:rPr>
              <a:t>Ils témoignent d’une </a:t>
            </a:r>
            <a:r>
              <a:rPr lang="fr-FR" sz="2000" b="1" dirty="0">
                <a:solidFill>
                  <a:prstClr val="black">
                    <a:lumMod val="75000"/>
                    <a:lumOff val="25000"/>
                  </a:prstClr>
                </a:solidFill>
              </a:rPr>
              <a:t>réaction immunitaire </a:t>
            </a:r>
            <a:r>
              <a:rPr lang="fr-FR" sz="2000" b="1" dirty="0"/>
              <a:t>de réponses immunitaires inappropriées, excessives et/ou inadéquates chez ces enfants</a:t>
            </a:r>
            <a:endParaRPr lang="fr-FR" sz="2000" b="1" dirty="0">
              <a:solidFill>
                <a:prstClr val="black">
                  <a:lumMod val="75000"/>
                  <a:lumOff val="25000"/>
                </a:prstClr>
              </a:solidFill>
            </a:endParaRPr>
          </a:p>
          <a:p>
            <a:pPr marL="342900" lvl="0" indent="-342900">
              <a:spcBef>
                <a:spcPts val="1000"/>
              </a:spcBef>
              <a:buClr>
                <a:srgbClr val="90C226"/>
              </a:buClr>
              <a:buSzPct val="80000"/>
              <a:buFont typeface="Wingdings 3" charset="2"/>
              <a:buChar char=""/>
            </a:pPr>
            <a:r>
              <a:rPr lang="fr-FR" sz="2000" dirty="0">
                <a:solidFill>
                  <a:prstClr val="black">
                    <a:lumMod val="75000"/>
                    <a:lumOff val="25000"/>
                  </a:prstClr>
                </a:solidFill>
              </a:rPr>
              <a:t>Ils sont rattachés au </a:t>
            </a:r>
            <a:r>
              <a:rPr lang="fr-FR" sz="2000" b="1" dirty="0">
                <a:solidFill>
                  <a:prstClr val="black">
                    <a:lumMod val="75000"/>
                    <a:lumOff val="25000"/>
                  </a:prstClr>
                </a:solidFill>
              </a:rPr>
              <a:t>SARS-CoV-2</a:t>
            </a:r>
            <a:r>
              <a:rPr lang="fr-FR" sz="2000" dirty="0">
                <a:solidFill>
                  <a:prstClr val="black">
                    <a:lumMod val="75000"/>
                    <a:lumOff val="25000"/>
                  </a:prstClr>
                </a:solidFill>
              </a:rPr>
              <a:t> soit :</a:t>
            </a:r>
          </a:p>
          <a:p>
            <a:pPr marL="800100" lvl="1" indent="-342900">
              <a:spcBef>
                <a:spcPts val="400"/>
              </a:spcBef>
              <a:buClr>
                <a:srgbClr val="90C226"/>
              </a:buClr>
              <a:buSzPct val="80000"/>
              <a:buFont typeface="Wingdings 3" charset="2"/>
              <a:buChar char=""/>
            </a:pPr>
            <a:r>
              <a:rPr lang="fr-FR" sz="2000" b="1" dirty="0">
                <a:solidFill>
                  <a:prstClr val="black">
                    <a:lumMod val="75000"/>
                    <a:lumOff val="25000"/>
                  </a:prstClr>
                </a:solidFill>
              </a:rPr>
              <a:t>Parce que la PCR est positive</a:t>
            </a:r>
          </a:p>
          <a:p>
            <a:pPr marL="800100" lvl="1" indent="-342900">
              <a:spcBef>
                <a:spcPts val="400"/>
              </a:spcBef>
              <a:buClr>
                <a:srgbClr val="90C226"/>
              </a:buClr>
              <a:buSzPct val="80000"/>
              <a:buFont typeface="Wingdings 3" charset="2"/>
              <a:buChar char=""/>
            </a:pPr>
            <a:r>
              <a:rPr lang="fr-FR" sz="2000" b="1" dirty="0">
                <a:solidFill>
                  <a:prstClr val="black">
                    <a:lumMod val="75000"/>
                    <a:lumOff val="25000"/>
                  </a:prstClr>
                </a:solidFill>
              </a:rPr>
              <a:t>La sérologie est positive</a:t>
            </a:r>
          </a:p>
          <a:p>
            <a:pPr marL="800100" lvl="1" indent="-342900">
              <a:spcBef>
                <a:spcPts val="400"/>
              </a:spcBef>
              <a:buClr>
                <a:srgbClr val="90C226"/>
              </a:buClr>
              <a:buSzPct val="80000"/>
              <a:buFont typeface="Wingdings 3" charset="2"/>
              <a:buChar char=""/>
            </a:pPr>
            <a:r>
              <a:rPr lang="fr-FR" sz="2000" b="1" dirty="0">
                <a:solidFill>
                  <a:prstClr val="black">
                    <a:lumMod val="75000"/>
                    <a:lumOff val="25000"/>
                  </a:prstClr>
                </a:solidFill>
              </a:rPr>
              <a:t>Ou qu’un lien épidémiologique familial fort a été mis en évidence</a:t>
            </a:r>
          </a:p>
          <a:p>
            <a:pPr marL="342900" lvl="0" indent="-342900">
              <a:spcBef>
                <a:spcPts val="1000"/>
              </a:spcBef>
              <a:buClr>
                <a:srgbClr val="90C226"/>
              </a:buClr>
              <a:buSzPct val="80000"/>
              <a:buFont typeface="Wingdings 3" charset="2"/>
              <a:buChar char=""/>
            </a:pPr>
            <a:r>
              <a:rPr lang="fr-FR" sz="2000" dirty="0">
                <a:solidFill>
                  <a:prstClr val="black">
                    <a:lumMod val="75000"/>
                    <a:lumOff val="25000"/>
                  </a:prstClr>
                </a:solidFill>
              </a:rPr>
              <a:t>Ce n’est pas la première infection virale qui se complique de syndrome de </a:t>
            </a:r>
            <a:r>
              <a:rPr lang="fr-FR" sz="2000" dirty="0" err="1">
                <a:solidFill>
                  <a:prstClr val="black">
                    <a:lumMod val="75000"/>
                    <a:lumOff val="25000"/>
                  </a:prstClr>
                </a:solidFill>
              </a:rPr>
              <a:t>Kawazaki</a:t>
            </a:r>
            <a:r>
              <a:rPr lang="fr-FR" sz="2000" dirty="0">
                <a:solidFill>
                  <a:prstClr val="black">
                    <a:lumMod val="75000"/>
                    <a:lumOff val="25000"/>
                  </a:prstClr>
                </a:solidFill>
              </a:rPr>
              <a:t> </a:t>
            </a:r>
          </a:p>
          <a:p>
            <a:pPr lvl="0">
              <a:spcBef>
                <a:spcPts val="1000"/>
              </a:spcBef>
              <a:buClr>
                <a:srgbClr val="90C226"/>
              </a:buClr>
              <a:buSzPct val="80000"/>
            </a:pPr>
            <a:r>
              <a:rPr lang="fr-FR" sz="2000" dirty="0">
                <a:solidFill>
                  <a:prstClr val="black">
                    <a:lumMod val="75000"/>
                    <a:lumOff val="25000"/>
                  </a:prstClr>
                </a:solidFill>
              </a:rPr>
              <a:t>Après l’épidémie de Grippe AH1N1 de 2009 un pic épidémique avait aussi été observé</a:t>
            </a:r>
          </a:p>
        </p:txBody>
      </p:sp>
      <p:pic>
        <p:nvPicPr>
          <p:cNvPr id="13" name="Image 12" descr="Une image contenant personne, jeune, intérieur, habits&#10;&#10;Description générée automatiquement">
            <a:extLst>
              <a:ext uri="{FF2B5EF4-FFF2-40B4-BE49-F238E27FC236}">
                <a16:creationId xmlns:a16="http://schemas.microsoft.com/office/drawing/2014/main" id="{812111F9-E0FB-FE43-9E61-DE9B3539B511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02647" y="442427"/>
            <a:ext cx="1340620" cy="1203822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A24E10B0-8F70-6048-A724-7E555D32FD44}"/>
              </a:ext>
            </a:extLst>
          </p:cNvPr>
          <p:cNvSpPr/>
          <p:nvPr/>
        </p:nvSpPr>
        <p:spPr>
          <a:xfrm rot="5400000">
            <a:off x="11294027" y="811257"/>
            <a:ext cx="85418" cy="491996"/>
          </a:xfrm>
          <a:prstGeom prst="rect">
            <a:avLst/>
          </a:prstGeom>
          <a:pattFill prst="pct60">
            <a:fgClr>
              <a:schemeClr val="accent6">
                <a:lumMod val="75000"/>
              </a:schemeClr>
            </a:fgClr>
            <a:bgClr>
              <a:schemeClr val="bg1"/>
            </a:bgClr>
          </a:patt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6" name="Image 5" descr="Une image contenant texte, carte&#10;&#10;Description générée automatiquement">
            <a:extLst>
              <a:ext uri="{FF2B5EF4-FFF2-40B4-BE49-F238E27FC236}">
                <a16:creationId xmlns:a16="http://schemas.microsoft.com/office/drawing/2014/main" id="{3E42ACAC-7179-E948-A2F6-58ECC38C9D61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04739" y="3801166"/>
            <a:ext cx="2863814" cy="1422400"/>
          </a:xfrm>
          <a:prstGeom prst="rect">
            <a:avLst/>
          </a:prstGeom>
          <a:ln>
            <a:solidFill>
              <a:schemeClr val="tx2"/>
            </a:solidFill>
          </a:ln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9C85DC36-932C-4A4A-8FE3-04C4DEEA49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5544" y="375618"/>
            <a:ext cx="11227981" cy="1320800"/>
          </a:xfrm>
        </p:spPr>
        <p:txBody>
          <a:bodyPr>
            <a:noAutofit/>
          </a:bodyPr>
          <a:lstStyle/>
          <a:p>
            <a:r>
              <a:rPr lang="fr-FR" sz="2400" dirty="0"/>
              <a:t>Kawasaki « atypique » &amp; PIMS</a:t>
            </a:r>
            <a:br>
              <a:rPr lang="fr-FR" sz="2400" dirty="0"/>
            </a:br>
            <a:r>
              <a:rPr lang="fr-FR" sz="2000" dirty="0"/>
              <a:t>(Maladie inflammatoire multi-systémique pédiatrique)</a:t>
            </a:r>
            <a:endParaRPr lang="fr-FR" sz="2400" dirty="0"/>
          </a:p>
        </p:txBody>
      </p:sp>
    </p:spTree>
    <p:extLst>
      <p:ext uri="{BB962C8B-B14F-4D97-AF65-F5344CB8AC3E}">
        <p14:creationId xmlns:p14="http://schemas.microsoft.com/office/powerpoint/2010/main" val="72150504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E80B86A7-A1EC-475B-9166-88902B033A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9C85DC36-932C-4A4A-8FE3-04C4DEEA49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5544" y="375618"/>
            <a:ext cx="11227981" cy="1320800"/>
          </a:xfrm>
        </p:spPr>
        <p:txBody>
          <a:bodyPr>
            <a:noAutofit/>
          </a:bodyPr>
          <a:lstStyle/>
          <a:p>
            <a:r>
              <a:rPr lang="fr-FR" sz="2800" dirty="0"/>
              <a:t>Kawasaki « atypique » &amp; PIMS </a:t>
            </a:r>
            <a:br>
              <a:rPr lang="fr-FR" sz="2800" dirty="0"/>
            </a:br>
            <a:r>
              <a:rPr lang="fr-FR" sz="2000" dirty="0"/>
              <a:t>(Maladie inflammatoire multi-systémique pédiatrique)</a:t>
            </a:r>
            <a:endParaRPr lang="fr-FR" sz="2400" dirty="0"/>
          </a:p>
        </p:txBody>
      </p:sp>
      <p:sp>
        <p:nvSpPr>
          <p:cNvPr id="10" name="Isosceles Triangle 9">
            <a:extLst>
              <a:ext uri="{FF2B5EF4-FFF2-40B4-BE49-F238E27FC236}">
                <a16:creationId xmlns:a16="http://schemas.microsoft.com/office/drawing/2014/main" id="{C2C29CB1-9F74-4879-A6AF-AEA67B6F1F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0" y="0"/>
            <a:ext cx="842596" cy="5666154"/>
          </a:xfrm>
          <a:prstGeom prst="triangle">
            <a:avLst>
              <a:gd name="adj" fmla="val 10000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Isosceles Triangle 11">
            <a:extLst>
              <a:ext uri="{FF2B5EF4-FFF2-40B4-BE49-F238E27FC236}">
                <a16:creationId xmlns:a16="http://schemas.microsoft.com/office/drawing/2014/main" id="{7E2C7115-5336-410C-AD71-0F0952A2E5A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1743267" y="4013200"/>
            <a:ext cx="448733" cy="2844800"/>
          </a:xfrm>
          <a:prstGeom prst="triangle">
            <a:avLst>
              <a:gd name="adj" fmla="val 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F4151A2D-C5C3-1F4F-899E-65C8048F89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12483" y="6518277"/>
            <a:ext cx="683339" cy="365125"/>
          </a:xfrm>
        </p:spPr>
        <p:txBody>
          <a:bodyPr/>
          <a:lstStyle/>
          <a:p>
            <a:fld id="{D57F1E4F-1CFF-5643-939E-217C01CDF565}" type="slidenum">
              <a:rPr lang="en-US" smtClean="0">
                <a:solidFill>
                  <a:schemeClr val="bg1"/>
                </a:solidFill>
              </a:rPr>
              <a:pPr/>
              <a:t>16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1" name="Image 3">
            <a:extLst>
              <a:ext uri="{FF2B5EF4-FFF2-40B4-BE49-F238E27FC236}">
                <a16:creationId xmlns:a16="http://schemas.microsoft.com/office/drawing/2014/main" id="{CEC14FC4-C990-B947-9152-8CF13B2AEC6C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94408" y="30366"/>
            <a:ext cx="2426354" cy="357887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285216B3-DAFB-3C4D-9CAE-3FD60861C42D}"/>
              </a:ext>
            </a:extLst>
          </p:cNvPr>
          <p:cNvSpPr/>
          <p:nvPr/>
        </p:nvSpPr>
        <p:spPr>
          <a:xfrm>
            <a:off x="540718" y="1404164"/>
            <a:ext cx="10661831" cy="40677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spcBef>
                <a:spcPts val="1000"/>
              </a:spcBef>
              <a:buClr>
                <a:srgbClr val="90C226"/>
              </a:buClr>
              <a:buSzPct val="80000"/>
              <a:buFont typeface="Wingdings 3" charset="2"/>
              <a:buChar char=""/>
            </a:pPr>
            <a:r>
              <a:rPr lang="fr-FR" sz="2000" b="1" dirty="0">
                <a:solidFill>
                  <a:prstClr val="black">
                    <a:lumMod val="75000"/>
                    <a:lumOff val="25000"/>
                  </a:prstClr>
                </a:solidFill>
              </a:rPr>
              <a:t>Par rapport au syndrome de Kawasaki habituel</a:t>
            </a:r>
          </a:p>
          <a:p>
            <a:pPr marL="800100" lvl="1" indent="-342900">
              <a:spcBef>
                <a:spcPts val="1000"/>
              </a:spcBef>
              <a:buClr>
                <a:srgbClr val="90C226"/>
              </a:buClr>
              <a:buSzPct val="80000"/>
              <a:buFont typeface="Wingdings 3" charset="2"/>
              <a:buChar char=""/>
            </a:pPr>
            <a:r>
              <a:rPr lang="fr-FR" sz="2000" dirty="0">
                <a:solidFill>
                  <a:prstClr val="black">
                    <a:lumMod val="75000"/>
                    <a:lumOff val="25000"/>
                  </a:prstClr>
                </a:solidFill>
              </a:rPr>
              <a:t>Touche plus volontiers des enfants plus âgés (&gt; 5 ans)</a:t>
            </a:r>
          </a:p>
          <a:p>
            <a:pPr marL="800100" lvl="1" indent="-342900">
              <a:spcBef>
                <a:spcPts val="1000"/>
              </a:spcBef>
              <a:buClr>
                <a:srgbClr val="90C226"/>
              </a:buClr>
              <a:buSzPct val="80000"/>
              <a:buFont typeface="Wingdings 3" charset="2"/>
              <a:buChar char=""/>
            </a:pPr>
            <a:r>
              <a:rPr lang="fr-FR" sz="2000" dirty="0">
                <a:solidFill>
                  <a:prstClr val="black">
                    <a:lumMod val="75000"/>
                    <a:lumOff val="25000"/>
                  </a:prstClr>
                </a:solidFill>
              </a:rPr>
              <a:t>Touche plus fréquemment des minorités (notamment afro-caribéen)</a:t>
            </a:r>
          </a:p>
          <a:p>
            <a:pPr marL="800100" lvl="1" indent="-342900">
              <a:spcBef>
                <a:spcPts val="1000"/>
              </a:spcBef>
              <a:buClr>
                <a:srgbClr val="90C226"/>
              </a:buClr>
              <a:buSzPct val="80000"/>
              <a:buFont typeface="Wingdings 3" charset="2"/>
              <a:buChar char=""/>
            </a:pPr>
            <a:r>
              <a:rPr lang="fr-FR" sz="2000" dirty="0">
                <a:solidFill>
                  <a:prstClr val="black">
                    <a:lumMod val="75000"/>
                    <a:lumOff val="25000"/>
                  </a:prstClr>
                </a:solidFill>
              </a:rPr>
              <a:t>Entraine volontiers des formes plus graves (justifiant des séjours en réanimation) avec myocardite, mais peu ou pas d’atteinte coronarienne</a:t>
            </a:r>
          </a:p>
          <a:p>
            <a:pPr marL="800100" lvl="1" indent="-342900">
              <a:spcBef>
                <a:spcPts val="1000"/>
              </a:spcBef>
              <a:buClr>
                <a:srgbClr val="90C226"/>
              </a:buClr>
              <a:buSzPct val="80000"/>
              <a:buFont typeface="Wingdings 3" charset="2"/>
              <a:buChar char=""/>
            </a:pPr>
            <a:r>
              <a:rPr lang="fr-FR" sz="2000" dirty="0">
                <a:solidFill>
                  <a:prstClr val="black">
                    <a:lumMod val="75000"/>
                    <a:lumOff val="25000"/>
                  </a:prstClr>
                </a:solidFill>
              </a:rPr>
              <a:t>Les formes abdominales pseudo-chirurgicale ne sont pas rares</a:t>
            </a:r>
          </a:p>
          <a:p>
            <a:pPr marL="342900" lvl="0" indent="-342900">
              <a:spcBef>
                <a:spcPts val="1000"/>
              </a:spcBef>
              <a:buClr>
                <a:srgbClr val="90C226"/>
              </a:buClr>
              <a:buSzPct val="80000"/>
              <a:buFont typeface="Wingdings 3" charset="2"/>
              <a:buChar char=""/>
            </a:pPr>
            <a:r>
              <a:rPr lang="fr-FR" sz="2000" b="1" dirty="0">
                <a:solidFill>
                  <a:prstClr val="black">
                    <a:lumMod val="75000"/>
                    <a:lumOff val="25000"/>
                  </a:prstClr>
                </a:solidFill>
              </a:rPr>
              <a:t>L’évolution</a:t>
            </a:r>
          </a:p>
          <a:p>
            <a:pPr marL="800100" lvl="1" indent="-342900">
              <a:spcBef>
                <a:spcPts val="1000"/>
              </a:spcBef>
              <a:buClr>
                <a:srgbClr val="90C226"/>
              </a:buClr>
              <a:buSzPct val="80000"/>
              <a:buFont typeface="Wingdings 3" charset="2"/>
              <a:buChar char=""/>
            </a:pPr>
            <a:r>
              <a:rPr lang="fr-FR" sz="2000" dirty="0"/>
              <a:t>Dans l’ensemble ils répondent (comme les syndromes de Kawasaki classiques) aux perfusions d’immunoglobulines</a:t>
            </a:r>
          </a:p>
          <a:p>
            <a:pPr marL="800100" lvl="1" indent="-342900">
              <a:spcBef>
                <a:spcPts val="1000"/>
              </a:spcBef>
              <a:buClr>
                <a:srgbClr val="90C226"/>
              </a:buClr>
              <a:buSzPct val="80000"/>
              <a:buFont typeface="Wingdings 3" charset="2"/>
              <a:buChar char=""/>
            </a:pPr>
            <a:r>
              <a:rPr lang="fr-FR" sz="2000" dirty="0"/>
              <a:t>L’évolution est favorable (1 décès pour plus de 100 cas en France)</a:t>
            </a:r>
            <a:endParaRPr lang="fr-FR" sz="2000" b="1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pic>
        <p:nvPicPr>
          <p:cNvPr id="9" name="Image 8" descr="Une image contenant personne, jeune, intérieur, habits&#10;&#10;Description générée automatiquement">
            <a:extLst>
              <a:ext uri="{FF2B5EF4-FFF2-40B4-BE49-F238E27FC236}">
                <a16:creationId xmlns:a16="http://schemas.microsoft.com/office/drawing/2014/main" id="{A4AC5D60-0D05-364E-9118-CBC372A80F61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02647" y="442427"/>
            <a:ext cx="1340620" cy="1203822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3B7F0437-FDA4-444E-9290-E70DE860FE08}"/>
              </a:ext>
            </a:extLst>
          </p:cNvPr>
          <p:cNvSpPr/>
          <p:nvPr/>
        </p:nvSpPr>
        <p:spPr>
          <a:xfrm rot="5400000">
            <a:off x="11294027" y="811257"/>
            <a:ext cx="85418" cy="491996"/>
          </a:xfrm>
          <a:prstGeom prst="rect">
            <a:avLst/>
          </a:prstGeom>
          <a:pattFill prst="pct60">
            <a:fgClr>
              <a:schemeClr val="accent6">
                <a:lumMod val="75000"/>
              </a:schemeClr>
            </a:fgClr>
            <a:bgClr>
              <a:schemeClr val="bg1"/>
            </a:bgClr>
          </a:patt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5E7D0D05-9F54-D04D-BD7D-68C157183593}"/>
              </a:ext>
            </a:extLst>
          </p:cNvPr>
          <p:cNvSpPr/>
          <p:nvPr/>
        </p:nvSpPr>
        <p:spPr>
          <a:xfrm>
            <a:off x="940743" y="5519281"/>
            <a:ext cx="10310514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 Il est probable que le PIMS soit une maladie </a:t>
            </a:r>
            <a:r>
              <a:rPr lang="fr-FR" dirty="0" err="1"/>
              <a:t>immunopathogènique</a:t>
            </a:r>
            <a:r>
              <a:rPr lang="fr-FR" dirty="0"/>
              <a:t> distincte associée au SRAS-CoV-2, la maladie étant plus grave chez les enfants séropositifs. Les mécanismes qui sous-tendent ces anomalies immunitaires sont encore à élucider.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7F38279C-B6F4-C74B-9557-842DE721B53A}"/>
              </a:ext>
            </a:extLst>
          </p:cNvPr>
          <p:cNvSpPr txBox="1"/>
          <p:nvPr/>
        </p:nvSpPr>
        <p:spPr>
          <a:xfrm>
            <a:off x="2084492" y="6547278"/>
            <a:ext cx="664245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i="1" dirty="0">
                <a:solidFill>
                  <a:schemeClr val="accent1"/>
                </a:solidFill>
              </a:rPr>
              <a:t>Carter : Nature </a:t>
            </a:r>
            <a:r>
              <a:rPr lang="fr-FR" sz="1200" i="1" dirty="0" err="1">
                <a:solidFill>
                  <a:schemeClr val="accent1"/>
                </a:solidFill>
              </a:rPr>
              <a:t>medecine</a:t>
            </a:r>
            <a:r>
              <a:rPr lang="fr-FR" sz="1200" i="1" dirty="0">
                <a:solidFill>
                  <a:schemeClr val="accent1"/>
                </a:solidFill>
              </a:rPr>
              <a:t> Aout 2020https://</a:t>
            </a:r>
            <a:r>
              <a:rPr lang="fr-FR" sz="1200" i="1" dirty="0" err="1">
                <a:solidFill>
                  <a:schemeClr val="accent1"/>
                </a:solidFill>
              </a:rPr>
              <a:t>www.nature.com</a:t>
            </a:r>
            <a:r>
              <a:rPr lang="fr-FR" sz="1200" i="1" dirty="0">
                <a:solidFill>
                  <a:schemeClr val="accent1"/>
                </a:solidFill>
              </a:rPr>
              <a:t>/articles/s41591-020-1054-6.pdf</a:t>
            </a:r>
          </a:p>
        </p:txBody>
      </p:sp>
    </p:spTree>
    <p:extLst>
      <p:ext uri="{BB962C8B-B14F-4D97-AF65-F5344CB8AC3E}">
        <p14:creationId xmlns:p14="http://schemas.microsoft.com/office/powerpoint/2010/main" val="57329227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E80B86A7-A1EC-475B-9166-88902B033A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Isosceles Triangle 9">
            <a:extLst>
              <a:ext uri="{FF2B5EF4-FFF2-40B4-BE49-F238E27FC236}">
                <a16:creationId xmlns:a16="http://schemas.microsoft.com/office/drawing/2014/main" id="{C2C29CB1-9F74-4879-A6AF-AEA67B6F1F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0" y="0"/>
            <a:ext cx="842596" cy="5666154"/>
          </a:xfrm>
          <a:prstGeom prst="triangle">
            <a:avLst>
              <a:gd name="adj" fmla="val 10000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Isosceles Triangle 11">
            <a:extLst>
              <a:ext uri="{FF2B5EF4-FFF2-40B4-BE49-F238E27FC236}">
                <a16:creationId xmlns:a16="http://schemas.microsoft.com/office/drawing/2014/main" id="{7E2C7115-5336-410C-AD71-0F0952A2E5A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1743267" y="4013200"/>
            <a:ext cx="448733" cy="2844800"/>
          </a:xfrm>
          <a:prstGeom prst="triangle">
            <a:avLst>
              <a:gd name="adj" fmla="val 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1DBB7145-D48A-1A43-941A-587E57999EE1}"/>
              </a:ext>
            </a:extLst>
          </p:cNvPr>
          <p:cNvSpPr txBox="1"/>
          <p:nvPr/>
        </p:nvSpPr>
        <p:spPr>
          <a:xfrm>
            <a:off x="6670863" y="3428999"/>
            <a:ext cx="5288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endParaRPr lang="fr-FR" dirty="0"/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7EA09776-5BE1-CA40-875E-1AC078C86EB4}"/>
              </a:ext>
            </a:extLst>
          </p:cNvPr>
          <p:cNvSpPr txBox="1"/>
          <p:nvPr/>
        </p:nvSpPr>
        <p:spPr>
          <a:xfrm>
            <a:off x="5186891" y="2514600"/>
            <a:ext cx="1828800" cy="18288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endParaRPr lang="fr-FR" dirty="0"/>
          </a:p>
        </p:txBody>
      </p:sp>
      <p:sp>
        <p:nvSpPr>
          <p:cNvPr id="11" name="Espace réservé du numéro de diapositive 4">
            <a:extLst>
              <a:ext uri="{FF2B5EF4-FFF2-40B4-BE49-F238E27FC236}">
                <a16:creationId xmlns:a16="http://schemas.microsoft.com/office/drawing/2014/main" id="{C2B0F206-C1C2-004D-9904-65C90650F1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12483" y="6518277"/>
            <a:ext cx="683339" cy="365125"/>
          </a:xfrm>
        </p:spPr>
        <p:txBody>
          <a:bodyPr/>
          <a:lstStyle/>
          <a:p>
            <a:fld id="{D57F1E4F-1CFF-5643-939E-217C01CDF565}" type="slidenum">
              <a:rPr lang="en-US" smtClean="0">
                <a:solidFill>
                  <a:schemeClr val="bg1"/>
                </a:solidFill>
              </a:rPr>
              <a:pPr/>
              <a:t>17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3" name="Image 3">
            <a:extLst>
              <a:ext uri="{FF2B5EF4-FFF2-40B4-BE49-F238E27FC236}">
                <a16:creationId xmlns:a16="http://schemas.microsoft.com/office/drawing/2014/main" id="{69F77346-4620-474C-A09F-847B8DDCF5DD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94408" y="30366"/>
            <a:ext cx="2426354" cy="357887"/>
          </a:xfrm>
          <a:prstGeom prst="rect">
            <a:avLst/>
          </a:prstGeom>
        </p:spPr>
      </p:pic>
      <p:sp useBgFill="1">
        <p:nvSpPr>
          <p:cNvPr id="37" name="Rectangle 36">
            <a:extLst>
              <a:ext uri="{FF2B5EF4-FFF2-40B4-BE49-F238E27FC236}">
                <a16:creationId xmlns:a16="http://schemas.microsoft.com/office/drawing/2014/main" id="{C0D0698A-8CAC-7B41-AF31-5400F76BB0F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Isosceles Triangle 9">
            <a:extLst>
              <a:ext uri="{FF2B5EF4-FFF2-40B4-BE49-F238E27FC236}">
                <a16:creationId xmlns:a16="http://schemas.microsoft.com/office/drawing/2014/main" id="{69D5DFCB-2DC4-5D4B-9267-1F9401EFABB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0" y="0"/>
            <a:ext cx="842596" cy="5666154"/>
          </a:xfrm>
          <a:prstGeom prst="triangle">
            <a:avLst>
              <a:gd name="adj" fmla="val 10000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9" name="Isosceles Triangle 11">
            <a:extLst>
              <a:ext uri="{FF2B5EF4-FFF2-40B4-BE49-F238E27FC236}">
                <a16:creationId xmlns:a16="http://schemas.microsoft.com/office/drawing/2014/main" id="{5DC5FFE1-2F3F-0649-9AB5-72C5BB4E30D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1743267" y="4013200"/>
            <a:ext cx="448733" cy="2844800"/>
          </a:xfrm>
          <a:prstGeom prst="triangle">
            <a:avLst>
              <a:gd name="adj" fmla="val 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0" name="ZoneTexte 39">
            <a:extLst>
              <a:ext uri="{FF2B5EF4-FFF2-40B4-BE49-F238E27FC236}">
                <a16:creationId xmlns:a16="http://schemas.microsoft.com/office/drawing/2014/main" id="{2D40B445-6D51-1B42-9F12-05403C6CA8D1}"/>
              </a:ext>
            </a:extLst>
          </p:cNvPr>
          <p:cNvSpPr txBox="1"/>
          <p:nvPr/>
        </p:nvSpPr>
        <p:spPr>
          <a:xfrm>
            <a:off x="6670863" y="3428999"/>
            <a:ext cx="5288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endParaRPr lang="fr-FR" dirty="0"/>
          </a:p>
        </p:txBody>
      </p:sp>
      <p:sp>
        <p:nvSpPr>
          <p:cNvPr id="41" name="ZoneTexte 40">
            <a:extLst>
              <a:ext uri="{FF2B5EF4-FFF2-40B4-BE49-F238E27FC236}">
                <a16:creationId xmlns:a16="http://schemas.microsoft.com/office/drawing/2014/main" id="{959C490E-5B58-8842-810F-2C8928AD4208}"/>
              </a:ext>
            </a:extLst>
          </p:cNvPr>
          <p:cNvSpPr txBox="1"/>
          <p:nvPr/>
        </p:nvSpPr>
        <p:spPr>
          <a:xfrm>
            <a:off x="5186891" y="2514600"/>
            <a:ext cx="1828800" cy="18288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endParaRPr lang="fr-FR" dirty="0"/>
          </a:p>
        </p:txBody>
      </p:sp>
      <p:sp>
        <p:nvSpPr>
          <p:cNvPr id="42" name="Espace réservé du numéro de diapositive 4">
            <a:extLst>
              <a:ext uri="{FF2B5EF4-FFF2-40B4-BE49-F238E27FC236}">
                <a16:creationId xmlns:a16="http://schemas.microsoft.com/office/drawing/2014/main" id="{C5074EE4-9D52-1447-BE4A-C940542EE805}"/>
              </a:ext>
            </a:extLst>
          </p:cNvPr>
          <p:cNvSpPr txBox="1">
            <a:spLocks/>
          </p:cNvSpPr>
          <p:nvPr/>
        </p:nvSpPr>
        <p:spPr>
          <a:xfrm>
            <a:off x="11412483" y="6518277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9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57F1E4F-1CFF-5643-939E-217C01CDF565}" type="slidenum">
              <a:rPr lang="en-US" smtClean="0">
                <a:solidFill>
                  <a:schemeClr val="bg1"/>
                </a:solidFill>
              </a:rPr>
              <a:pPr/>
              <a:t>17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43" name="Image 3">
            <a:extLst>
              <a:ext uri="{FF2B5EF4-FFF2-40B4-BE49-F238E27FC236}">
                <a16:creationId xmlns:a16="http://schemas.microsoft.com/office/drawing/2014/main" id="{984440B3-56B7-9E46-AB99-352F03AF8057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94408" y="30366"/>
            <a:ext cx="2426354" cy="357887"/>
          </a:xfrm>
          <a:prstGeom prst="rect">
            <a:avLst/>
          </a:prstGeom>
        </p:spPr>
      </p:pic>
      <p:sp>
        <p:nvSpPr>
          <p:cNvPr id="44" name="ZoneTexte 43">
            <a:extLst>
              <a:ext uri="{FF2B5EF4-FFF2-40B4-BE49-F238E27FC236}">
                <a16:creationId xmlns:a16="http://schemas.microsoft.com/office/drawing/2014/main" id="{E4828132-675D-184B-9349-8EA9980AFE1D}"/>
              </a:ext>
            </a:extLst>
          </p:cNvPr>
          <p:cNvSpPr txBox="1"/>
          <p:nvPr/>
        </p:nvSpPr>
        <p:spPr>
          <a:xfrm>
            <a:off x="6597742" y="4297350"/>
            <a:ext cx="5288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endParaRPr lang="fr-FR" dirty="0"/>
          </a:p>
        </p:txBody>
      </p:sp>
      <p:sp>
        <p:nvSpPr>
          <p:cNvPr id="45" name="ZoneTexte 44">
            <a:extLst>
              <a:ext uri="{FF2B5EF4-FFF2-40B4-BE49-F238E27FC236}">
                <a16:creationId xmlns:a16="http://schemas.microsoft.com/office/drawing/2014/main" id="{2951244A-A0E8-594D-8A39-A243DA669FB5}"/>
              </a:ext>
            </a:extLst>
          </p:cNvPr>
          <p:cNvSpPr txBox="1"/>
          <p:nvPr/>
        </p:nvSpPr>
        <p:spPr>
          <a:xfrm>
            <a:off x="5113770" y="3382951"/>
            <a:ext cx="1828800" cy="18288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endParaRPr lang="fr-FR" dirty="0"/>
          </a:p>
        </p:txBody>
      </p:sp>
      <p:sp>
        <p:nvSpPr>
          <p:cNvPr id="46" name="Espace réservé du numéro de diapositive 4">
            <a:extLst>
              <a:ext uri="{FF2B5EF4-FFF2-40B4-BE49-F238E27FC236}">
                <a16:creationId xmlns:a16="http://schemas.microsoft.com/office/drawing/2014/main" id="{4139F50B-418E-4740-BD50-67E0CAC0DB62}"/>
              </a:ext>
            </a:extLst>
          </p:cNvPr>
          <p:cNvSpPr txBox="1">
            <a:spLocks/>
          </p:cNvSpPr>
          <p:nvPr/>
        </p:nvSpPr>
        <p:spPr>
          <a:xfrm>
            <a:off x="11339362" y="7386628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9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57F1E4F-1CFF-5643-939E-217C01CDF565}" type="slidenum">
              <a:rPr lang="en-US" smtClean="0">
                <a:solidFill>
                  <a:schemeClr val="bg1"/>
                </a:solidFill>
              </a:rPr>
              <a:pPr/>
              <a:t>17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7" name="Titre 1">
            <a:extLst>
              <a:ext uri="{FF2B5EF4-FFF2-40B4-BE49-F238E27FC236}">
                <a16:creationId xmlns:a16="http://schemas.microsoft.com/office/drawing/2014/main" id="{8A5A8509-A2D8-C34D-8D0D-5424C8476248}"/>
              </a:ext>
            </a:extLst>
          </p:cNvPr>
          <p:cNvSpPr txBox="1">
            <a:spLocks/>
          </p:cNvSpPr>
          <p:nvPr/>
        </p:nvSpPr>
        <p:spPr>
          <a:xfrm>
            <a:off x="-454026" y="142187"/>
            <a:ext cx="11281833" cy="872359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fr-FR" sz="3200" dirty="0"/>
              <a:t>COVID-19 et enfant :</a:t>
            </a:r>
          </a:p>
          <a:p>
            <a:pPr algn="ctr"/>
            <a:r>
              <a:rPr lang="fr-FR" sz="3200" dirty="0"/>
              <a:t>« Maladies inflammatoires, post-infectieuses »</a:t>
            </a:r>
          </a:p>
        </p:txBody>
      </p:sp>
      <p:pic>
        <p:nvPicPr>
          <p:cNvPr id="7" name="Image 6" descr="Une image contenant texte&#10;&#10;Description générée automatiquement">
            <a:extLst>
              <a:ext uri="{FF2B5EF4-FFF2-40B4-BE49-F238E27FC236}">
                <a16:creationId xmlns:a16="http://schemas.microsoft.com/office/drawing/2014/main" id="{3794068C-D999-F546-8B00-12B6EAB3C4AB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0436" y="1457377"/>
            <a:ext cx="9457889" cy="4627666"/>
          </a:xfrm>
          <a:prstGeom prst="rect">
            <a:avLst/>
          </a:prstGeom>
        </p:spPr>
      </p:pic>
      <p:pic>
        <p:nvPicPr>
          <p:cNvPr id="14" name="Image 13" descr="Une image contenant couteau&#10;&#10;Description générée automatiquement">
            <a:extLst>
              <a:ext uri="{FF2B5EF4-FFF2-40B4-BE49-F238E27FC236}">
                <a16:creationId xmlns:a16="http://schemas.microsoft.com/office/drawing/2014/main" id="{DBAC3DB6-23A5-424A-824A-5B764D449A07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11158" y="1910549"/>
            <a:ext cx="1709604" cy="996951"/>
          </a:xfrm>
          <a:prstGeom prst="rect">
            <a:avLst/>
          </a:prstGeom>
        </p:spPr>
      </p:pic>
      <p:sp>
        <p:nvSpPr>
          <p:cNvPr id="17" name="Rectangle 16">
            <a:extLst>
              <a:ext uri="{FF2B5EF4-FFF2-40B4-BE49-F238E27FC236}">
                <a16:creationId xmlns:a16="http://schemas.microsoft.com/office/drawing/2014/main" id="{EF5FDFA6-2CBE-1E4F-BBC0-9D4E785513F6}"/>
              </a:ext>
            </a:extLst>
          </p:cNvPr>
          <p:cNvSpPr/>
          <p:nvPr/>
        </p:nvSpPr>
        <p:spPr>
          <a:xfrm>
            <a:off x="1347812" y="5897397"/>
            <a:ext cx="1157787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br>
              <a:rPr lang="fr-FR" dirty="0">
                <a:latin typeface="Helvetica" pitchFamily="2" charset="0"/>
              </a:rPr>
            </a:br>
            <a:endParaRPr lang="fr-FR" dirty="0">
              <a:latin typeface="Helvetica" pitchFamily="2" charset="0"/>
            </a:endParaRPr>
          </a:p>
          <a:p>
            <a:r>
              <a:rPr lang="fr-FR" sz="1600" dirty="0">
                <a:solidFill>
                  <a:schemeClr val="accent1"/>
                </a:solidFill>
                <a:latin typeface="Helvetica" pitchFamily="2" charset="0"/>
              </a:rPr>
              <a:t> </a:t>
            </a:r>
            <a:r>
              <a:rPr lang="fr-FR" sz="1200" i="1" dirty="0" err="1">
                <a:solidFill>
                  <a:schemeClr val="accent1"/>
                </a:solidFill>
              </a:rPr>
              <a:t>www.thelancet.com</a:t>
            </a:r>
            <a:r>
              <a:rPr lang="fr-FR" sz="1200" i="1" dirty="0">
                <a:solidFill>
                  <a:schemeClr val="accent1"/>
                </a:solidFill>
              </a:rPr>
              <a:t> </a:t>
            </a:r>
            <a:r>
              <a:rPr lang="fr-FR" sz="1200" b="1" i="1" dirty="0" err="1">
                <a:solidFill>
                  <a:schemeClr val="accent1"/>
                </a:solidFill>
              </a:rPr>
              <a:t>Published</a:t>
            </a:r>
            <a:r>
              <a:rPr lang="fr-FR" sz="1200" b="1" i="1" dirty="0">
                <a:solidFill>
                  <a:schemeClr val="accent1"/>
                </a:solidFill>
              </a:rPr>
              <a:t> online May 6, 2020 https://</a:t>
            </a:r>
            <a:r>
              <a:rPr lang="fr-FR" sz="1200" b="1" i="1" dirty="0" err="1">
                <a:solidFill>
                  <a:schemeClr val="accent1"/>
                </a:solidFill>
              </a:rPr>
              <a:t>doi.org</a:t>
            </a:r>
            <a:r>
              <a:rPr lang="fr-FR" sz="1200" b="1" i="1" dirty="0">
                <a:solidFill>
                  <a:schemeClr val="accent1"/>
                </a:solidFill>
              </a:rPr>
              <a:t>/10.1016/S0140-6736(20)31094-1 </a:t>
            </a:r>
            <a:endParaRPr lang="fr-FR" sz="1200" i="1" dirty="0">
              <a:solidFill>
                <a:schemeClr val="accent1"/>
              </a:solidFill>
              <a:effectLst/>
            </a:endParaRPr>
          </a:p>
        </p:txBody>
      </p:sp>
      <p:pic>
        <p:nvPicPr>
          <p:cNvPr id="23" name="Image 22" descr="Une image contenant personne, jeune, intérieur, habits&#10;&#10;Description générée automatiquement">
            <a:extLst>
              <a:ext uri="{FF2B5EF4-FFF2-40B4-BE49-F238E27FC236}">
                <a16:creationId xmlns:a16="http://schemas.microsoft.com/office/drawing/2014/main" id="{EF9D7EDE-E4B5-D04E-9A39-F3E48CDE52C0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02647" y="442427"/>
            <a:ext cx="1340620" cy="1203822"/>
          </a:xfrm>
          <a:prstGeom prst="rect">
            <a:avLst/>
          </a:prstGeom>
        </p:spPr>
      </p:pic>
      <p:sp>
        <p:nvSpPr>
          <p:cNvPr id="24" name="Rectangle 23">
            <a:extLst>
              <a:ext uri="{FF2B5EF4-FFF2-40B4-BE49-F238E27FC236}">
                <a16:creationId xmlns:a16="http://schemas.microsoft.com/office/drawing/2014/main" id="{2A2C2CB9-066F-CC4C-9CBC-02A70199E75C}"/>
              </a:ext>
            </a:extLst>
          </p:cNvPr>
          <p:cNvSpPr/>
          <p:nvPr/>
        </p:nvSpPr>
        <p:spPr>
          <a:xfrm rot="5400000">
            <a:off x="11294027" y="811257"/>
            <a:ext cx="85418" cy="491996"/>
          </a:xfrm>
          <a:prstGeom prst="rect">
            <a:avLst/>
          </a:prstGeom>
          <a:pattFill prst="pct60">
            <a:fgClr>
              <a:schemeClr val="accent6">
                <a:lumMod val="75000"/>
              </a:schemeClr>
            </a:fgClr>
            <a:bgClr>
              <a:schemeClr val="bg1"/>
            </a:bgClr>
          </a:patt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5" name="Image 24" descr="Une image contenant joueur, signe, arrêt, oscillant&#10;&#10;Description générée automatiquement">
            <a:extLst>
              <a:ext uri="{FF2B5EF4-FFF2-40B4-BE49-F238E27FC236}">
                <a16:creationId xmlns:a16="http://schemas.microsoft.com/office/drawing/2014/main" id="{BD95F82E-F571-914F-A4E9-FE129FD6ED4E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694820" y="3086035"/>
            <a:ext cx="1029601" cy="6493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734175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E80B86A7-A1EC-475B-9166-88902B033A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Isosceles Triangle 9">
            <a:extLst>
              <a:ext uri="{FF2B5EF4-FFF2-40B4-BE49-F238E27FC236}">
                <a16:creationId xmlns:a16="http://schemas.microsoft.com/office/drawing/2014/main" id="{C2C29CB1-9F74-4879-A6AF-AEA67B6F1F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0" y="0"/>
            <a:ext cx="842596" cy="5666154"/>
          </a:xfrm>
          <a:prstGeom prst="triangle">
            <a:avLst>
              <a:gd name="adj" fmla="val 10000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Isosceles Triangle 11">
            <a:extLst>
              <a:ext uri="{FF2B5EF4-FFF2-40B4-BE49-F238E27FC236}">
                <a16:creationId xmlns:a16="http://schemas.microsoft.com/office/drawing/2014/main" id="{7E2C7115-5336-410C-AD71-0F0952A2E5A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1743267" y="4013200"/>
            <a:ext cx="448733" cy="2844800"/>
          </a:xfrm>
          <a:prstGeom prst="triangle">
            <a:avLst>
              <a:gd name="adj" fmla="val 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1DBB7145-D48A-1A43-941A-587E57999EE1}"/>
              </a:ext>
            </a:extLst>
          </p:cNvPr>
          <p:cNvSpPr txBox="1"/>
          <p:nvPr/>
        </p:nvSpPr>
        <p:spPr>
          <a:xfrm>
            <a:off x="6670863" y="3428999"/>
            <a:ext cx="5288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endParaRPr lang="fr-FR" dirty="0"/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7EA09776-5BE1-CA40-875E-1AC078C86EB4}"/>
              </a:ext>
            </a:extLst>
          </p:cNvPr>
          <p:cNvSpPr txBox="1"/>
          <p:nvPr/>
        </p:nvSpPr>
        <p:spPr>
          <a:xfrm>
            <a:off x="5186891" y="2514600"/>
            <a:ext cx="1828800" cy="18288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endParaRPr lang="fr-FR" dirty="0"/>
          </a:p>
        </p:txBody>
      </p:sp>
      <p:sp>
        <p:nvSpPr>
          <p:cNvPr id="11" name="Espace réservé du numéro de diapositive 4">
            <a:extLst>
              <a:ext uri="{FF2B5EF4-FFF2-40B4-BE49-F238E27FC236}">
                <a16:creationId xmlns:a16="http://schemas.microsoft.com/office/drawing/2014/main" id="{C2B0F206-C1C2-004D-9904-65C90650F1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12483" y="6518277"/>
            <a:ext cx="683339" cy="365125"/>
          </a:xfrm>
        </p:spPr>
        <p:txBody>
          <a:bodyPr/>
          <a:lstStyle/>
          <a:p>
            <a:fld id="{D57F1E4F-1CFF-5643-939E-217C01CDF565}" type="slidenum">
              <a:rPr lang="en-US" smtClean="0">
                <a:solidFill>
                  <a:schemeClr val="bg1"/>
                </a:solidFill>
              </a:rPr>
              <a:pPr/>
              <a:t>18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3" name="Image 3">
            <a:extLst>
              <a:ext uri="{FF2B5EF4-FFF2-40B4-BE49-F238E27FC236}">
                <a16:creationId xmlns:a16="http://schemas.microsoft.com/office/drawing/2014/main" id="{69F77346-4620-474C-A09F-847B8DDCF5DD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94408" y="30366"/>
            <a:ext cx="2426354" cy="357887"/>
          </a:xfrm>
          <a:prstGeom prst="rect">
            <a:avLst/>
          </a:prstGeom>
        </p:spPr>
      </p:pic>
      <p:sp useBgFill="1">
        <p:nvSpPr>
          <p:cNvPr id="37" name="Rectangle 36">
            <a:extLst>
              <a:ext uri="{FF2B5EF4-FFF2-40B4-BE49-F238E27FC236}">
                <a16:creationId xmlns:a16="http://schemas.microsoft.com/office/drawing/2014/main" id="{C0D0698A-8CAC-7B41-AF31-5400F76BB0F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Isosceles Triangle 9">
            <a:extLst>
              <a:ext uri="{FF2B5EF4-FFF2-40B4-BE49-F238E27FC236}">
                <a16:creationId xmlns:a16="http://schemas.microsoft.com/office/drawing/2014/main" id="{69D5DFCB-2DC4-5D4B-9267-1F9401EFABB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0" y="0"/>
            <a:ext cx="842596" cy="5666154"/>
          </a:xfrm>
          <a:prstGeom prst="triangle">
            <a:avLst>
              <a:gd name="adj" fmla="val 10000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9" name="Isosceles Triangle 11">
            <a:extLst>
              <a:ext uri="{FF2B5EF4-FFF2-40B4-BE49-F238E27FC236}">
                <a16:creationId xmlns:a16="http://schemas.microsoft.com/office/drawing/2014/main" id="{5DC5FFE1-2F3F-0649-9AB5-72C5BB4E30D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1743267" y="4013200"/>
            <a:ext cx="448733" cy="2844800"/>
          </a:xfrm>
          <a:prstGeom prst="triangle">
            <a:avLst>
              <a:gd name="adj" fmla="val 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0" name="ZoneTexte 39">
            <a:extLst>
              <a:ext uri="{FF2B5EF4-FFF2-40B4-BE49-F238E27FC236}">
                <a16:creationId xmlns:a16="http://schemas.microsoft.com/office/drawing/2014/main" id="{2D40B445-6D51-1B42-9F12-05403C6CA8D1}"/>
              </a:ext>
            </a:extLst>
          </p:cNvPr>
          <p:cNvSpPr txBox="1"/>
          <p:nvPr/>
        </p:nvSpPr>
        <p:spPr>
          <a:xfrm>
            <a:off x="6670863" y="3428999"/>
            <a:ext cx="5288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endParaRPr lang="fr-FR" dirty="0"/>
          </a:p>
        </p:txBody>
      </p:sp>
      <p:sp>
        <p:nvSpPr>
          <p:cNvPr id="41" name="ZoneTexte 40">
            <a:extLst>
              <a:ext uri="{FF2B5EF4-FFF2-40B4-BE49-F238E27FC236}">
                <a16:creationId xmlns:a16="http://schemas.microsoft.com/office/drawing/2014/main" id="{959C490E-5B58-8842-810F-2C8928AD4208}"/>
              </a:ext>
            </a:extLst>
          </p:cNvPr>
          <p:cNvSpPr txBox="1"/>
          <p:nvPr/>
        </p:nvSpPr>
        <p:spPr>
          <a:xfrm>
            <a:off x="5186891" y="2514600"/>
            <a:ext cx="1828800" cy="18288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endParaRPr lang="fr-FR" dirty="0"/>
          </a:p>
        </p:txBody>
      </p:sp>
      <p:sp>
        <p:nvSpPr>
          <p:cNvPr id="42" name="Espace réservé du numéro de diapositive 4">
            <a:extLst>
              <a:ext uri="{FF2B5EF4-FFF2-40B4-BE49-F238E27FC236}">
                <a16:creationId xmlns:a16="http://schemas.microsoft.com/office/drawing/2014/main" id="{C5074EE4-9D52-1447-BE4A-C940542EE805}"/>
              </a:ext>
            </a:extLst>
          </p:cNvPr>
          <p:cNvSpPr txBox="1">
            <a:spLocks/>
          </p:cNvSpPr>
          <p:nvPr/>
        </p:nvSpPr>
        <p:spPr>
          <a:xfrm>
            <a:off x="11412483" y="6518277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9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57F1E4F-1CFF-5643-939E-217C01CDF565}" type="slidenum">
              <a:rPr lang="en-US" smtClean="0">
                <a:solidFill>
                  <a:schemeClr val="bg1"/>
                </a:solidFill>
              </a:rPr>
              <a:pPr/>
              <a:t>18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43" name="Image 3">
            <a:extLst>
              <a:ext uri="{FF2B5EF4-FFF2-40B4-BE49-F238E27FC236}">
                <a16:creationId xmlns:a16="http://schemas.microsoft.com/office/drawing/2014/main" id="{984440B3-56B7-9E46-AB99-352F03AF8057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94408" y="30366"/>
            <a:ext cx="2426354" cy="357887"/>
          </a:xfrm>
          <a:prstGeom prst="rect">
            <a:avLst/>
          </a:prstGeom>
        </p:spPr>
      </p:pic>
      <p:sp>
        <p:nvSpPr>
          <p:cNvPr id="44" name="ZoneTexte 43">
            <a:extLst>
              <a:ext uri="{FF2B5EF4-FFF2-40B4-BE49-F238E27FC236}">
                <a16:creationId xmlns:a16="http://schemas.microsoft.com/office/drawing/2014/main" id="{E4828132-675D-184B-9349-8EA9980AFE1D}"/>
              </a:ext>
            </a:extLst>
          </p:cNvPr>
          <p:cNvSpPr txBox="1"/>
          <p:nvPr/>
        </p:nvSpPr>
        <p:spPr>
          <a:xfrm>
            <a:off x="6597742" y="4297350"/>
            <a:ext cx="5288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endParaRPr lang="fr-FR" dirty="0"/>
          </a:p>
        </p:txBody>
      </p:sp>
      <p:sp>
        <p:nvSpPr>
          <p:cNvPr id="45" name="ZoneTexte 44">
            <a:extLst>
              <a:ext uri="{FF2B5EF4-FFF2-40B4-BE49-F238E27FC236}">
                <a16:creationId xmlns:a16="http://schemas.microsoft.com/office/drawing/2014/main" id="{2951244A-A0E8-594D-8A39-A243DA669FB5}"/>
              </a:ext>
            </a:extLst>
          </p:cNvPr>
          <p:cNvSpPr txBox="1"/>
          <p:nvPr/>
        </p:nvSpPr>
        <p:spPr>
          <a:xfrm>
            <a:off x="5113770" y="3382951"/>
            <a:ext cx="1828800" cy="18288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endParaRPr lang="fr-FR" dirty="0"/>
          </a:p>
        </p:txBody>
      </p:sp>
      <p:sp>
        <p:nvSpPr>
          <p:cNvPr id="46" name="Espace réservé du numéro de diapositive 4">
            <a:extLst>
              <a:ext uri="{FF2B5EF4-FFF2-40B4-BE49-F238E27FC236}">
                <a16:creationId xmlns:a16="http://schemas.microsoft.com/office/drawing/2014/main" id="{4139F50B-418E-4740-BD50-67E0CAC0DB62}"/>
              </a:ext>
            </a:extLst>
          </p:cNvPr>
          <p:cNvSpPr txBox="1">
            <a:spLocks/>
          </p:cNvSpPr>
          <p:nvPr/>
        </p:nvSpPr>
        <p:spPr>
          <a:xfrm>
            <a:off x="11339362" y="7386628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9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57F1E4F-1CFF-5643-939E-217C01CDF565}" type="slidenum">
              <a:rPr lang="en-US" smtClean="0">
                <a:solidFill>
                  <a:schemeClr val="bg1"/>
                </a:solidFill>
              </a:rPr>
              <a:pPr/>
              <a:t>18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7" name="Titre 1">
            <a:extLst>
              <a:ext uri="{FF2B5EF4-FFF2-40B4-BE49-F238E27FC236}">
                <a16:creationId xmlns:a16="http://schemas.microsoft.com/office/drawing/2014/main" id="{8A5A8509-A2D8-C34D-8D0D-5424C8476248}"/>
              </a:ext>
            </a:extLst>
          </p:cNvPr>
          <p:cNvSpPr txBox="1">
            <a:spLocks/>
          </p:cNvSpPr>
          <p:nvPr/>
        </p:nvSpPr>
        <p:spPr>
          <a:xfrm>
            <a:off x="-454026" y="142187"/>
            <a:ext cx="11281833" cy="872359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fr-FR" sz="3200" dirty="0"/>
              <a:t>COVID-19 et enfant :</a:t>
            </a:r>
          </a:p>
          <a:p>
            <a:pPr algn="ctr"/>
            <a:r>
              <a:rPr lang="fr-FR" sz="3200" dirty="0"/>
              <a:t>« Maladies inflammatoires, post-infectieuses »</a:t>
            </a:r>
          </a:p>
        </p:txBody>
      </p:sp>
      <p:pic>
        <p:nvPicPr>
          <p:cNvPr id="50" name="Image 49" descr="Une image contenant personne, jeune, intérieur, habits&#10;&#10;Description générée automatiquement">
            <a:extLst>
              <a:ext uri="{FF2B5EF4-FFF2-40B4-BE49-F238E27FC236}">
                <a16:creationId xmlns:a16="http://schemas.microsoft.com/office/drawing/2014/main" id="{946EA62D-EA96-7E4A-B81C-27054A29A3E7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02647" y="442427"/>
            <a:ext cx="1340620" cy="1203822"/>
          </a:xfrm>
          <a:prstGeom prst="rect">
            <a:avLst/>
          </a:prstGeom>
        </p:spPr>
      </p:pic>
      <p:sp>
        <p:nvSpPr>
          <p:cNvPr id="51" name="Rectangle 50">
            <a:extLst>
              <a:ext uri="{FF2B5EF4-FFF2-40B4-BE49-F238E27FC236}">
                <a16:creationId xmlns:a16="http://schemas.microsoft.com/office/drawing/2014/main" id="{04151A6B-A037-A342-82E0-A03DAFEFFB41}"/>
              </a:ext>
            </a:extLst>
          </p:cNvPr>
          <p:cNvSpPr/>
          <p:nvPr/>
        </p:nvSpPr>
        <p:spPr>
          <a:xfrm rot="5400000">
            <a:off x="11294027" y="811257"/>
            <a:ext cx="85418" cy="491996"/>
          </a:xfrm>
          <a:prstGeom prst="rect">
            <a:avLst/>
          </a:prstGeom>
          <a:pattFill prst="pct60">
            <a:fgClr>
              <a:schemeClr val="accent6">
                <a:lumMod val="75000"/>
              </a:schemeClr>
            </a:fgClr>
            <a:bgClr>
              <a:schemeClr val="bg1"/>
            </a:bgClr>
          </a:patt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59446634-3C05-0748-AAFD-861E81B39233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16120" y="1237681"/>
            <a:ext cx="5159760" cy="1082381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558BD78F-3D86-6C4F-9D3B-E89C8077417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537252" y="2320062"/>
            <a:ext cx="8854537" cy="4198215"/>
          </a:xfrm>
          <a:prstGeom prst="rect">
            <a:avLst/>
          </a:prstGeom>
        </p:spPr>
      </p:pic>
      <p:pic>
        <p:nvPicPr>
          <p:cNvPr id="19" name="Image 18">
            <a:extLst>
              <a:ext uri="{FF2B5EF4-FFF2-40B4-BE49-F238E27FC236}">
                <a16:creationId xmlns:a16="http://schemas.microsoft.com/office/drawing/2014/main" id="{0CF9BC4D-B3DE-B949-AE1A-5D66112DDF24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25847" y="2370206"/>
            <a:ext cx="5791200" cy="317500"/>
          </a:xfrm>
          <a:prstGeom prst="rect">
            <a:avLst/>
          </a:prstGeom>
        </p:spPr>
      </p:pic>
      <p:pic>
        <p:nvPicPr>
          <p:cNvPr id="14" name="Image 13" descr="Une image contenant lotion, alimentation&#10;&#10;Description générée automatiquement">
            <a:extLst>
              <a:ext uri="{FF2B5EF4-FFF2-40B4-BE49-F238E27FC236}">
                <a16:creationId xmlns:a16="http://schemas.microsoft.com/office/drawing/2014/main" id="{54615AB2-FEB6-F544-BC08-B5AA117A1ABD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84696" y="1837102"/>
            <a:ext cx="858571" cy="5701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205447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E80B86A7-A1EC-475B-9166-88902B033A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10" name="Isosceles Triangle 9">
            <a:extLst>
              <a:ext uri="{FF2B5EF4-FFF2-40B4-BE49-F238E27FC236}">
                <a16:creationId xmlns:a16="http://schemas.microsoft.com/office/drawing/2014/main" id="{C2C29CB1-9F74-4879-A6AF-AEA67B6F1F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0" y="0"/>
            <a:ext cx="842596" cy="5666154"/>
          </a:xfrm>
          <a:prstGeom prst="triangle">
            <a:avLst>
              <a:gd name="adj" fmla="val 10000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Isosceles Triangle 11">
            <a:extLst>
              <a:ext uri="{FF2B5EF4-FFF2-40B4-BE49-F238E27FC236}">
                <a16:creationId xmlns:a16="http://schemas.microsoft.com/office/drawing/2014/main" id="{7E2C7115-5336-410C-AD71-0F0952A2E5A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1743267" y="4013200"/>
            <a:ext cx="448733" cy="2844800"/>
          </a:xfrm>
          <a:prstGeom prst="triangle">
            <a:avLst>
              <a:gd name="adj" fmla="val 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F4151A2D-C5C3-1F4F-899E-65C8048F89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12483" y="6518277"/>
            <a:ext cx="683339" cy="365125"/>
          </a:xfrm>
        </p:spPr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57F1E4F-1CFF-5643-939E-217C01CDF565}" type="slidenum"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19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pic>
        <p:nvPicPr>
          <p:cNvPr id="11" name="Image 3">
            <a:extLst>
              <a:ext uri="{FF2B5EF4-FFF2-40B4-BE49-F238E27FC236}">
                <a16:creationId xmlns:a16="http://schemas.microsoft.com/office/drawing/2014/main" id="{CEC14FC4-C990-B947-9152-8CF13B2AEC6C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94408" y="30366"/>
            <a:ext cx="2426354" cy="357887"/>
          </a:xfrm>
          <a:prstGeom prst="rect">
            <a:avLst/>
          </a:prstGeom>
        </p:spPr>
      </p:pic>
      <p:pic>
        <p:nvPicPr>
          <p:cNvPr id="13" name="Image 12" descr="Une image contenant bouteille, bleu&#10;&#10;Description générée automatiquement">
            <a:extLst>
              <a:ext uri="{FF2B5EF4-FFF2-40B4-BE49-F238E27FC236}">
                <a16:creationId xmlns:a16="http://schemas.microsoft.com/office/drawing/2014/main" id="{D563CE19-C534-1645-9B14-F1450B50EF47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63329" y="703399"/>
            <a:ext cx="8414205" cy="1790128"/>
          </a:xfrm>
          <a:prstGeom prst="rect">
            <a:avLst/>
          </a:prstGeom>
        </p:spPr>
      </p:pic>
      <p:pic>
        <p:nvPicPr>
          <p:cNvPr id="15" name="Image 14" descr="Une image contenant oiseau&#10;&#10;Description générée automatiquement">
            <a:extLst>
              <a:ext uri="{FF2B5EF4-FFF2-40B4-BE49-F238E27FC236}">
                <a16:creationId xmlns:a16="http://schemas.microsoft.com/office/drawing/2014/main" id="{B9750E4E-A6D2-2440-85A2-C06AF705BF99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54267" y="2752623"/>
            <a:ext cx="6650659" cy="3740400"/>
          </a:xfrm>
          <a:prstGeom prst="rect">
            <a:avLst/>
          </a:prstGeom>
          <a:ln>
            <a:solidFill>
              <a:schemeClr val="tx2"/>
            </a:solidFill>
          </a:ln>
        </p:spPr>
      </p:pic>
      <p:pic>
        <p:nvPicPr>
          <p:cNvPr id="17" name="Image 16" descr="Une image contenant signe, boule, bleu, joueur&#10;&#10;Description générée automatiquement">
            <a:extLst>
              <a:ext uri="{FF2B5EF4-FFF2-40B4-BE49-F238E27FC236}">
                <a16:creationId xmlns:a16="http://schemas.microsoft.com/office/drawing/2014/main" id="{0EE50242-E3A5-0448-AB1D-519D6A1C572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66165" y="37903"/>
            <a:ext cx="1549400" cy="406400"/>
          </a:xfrm>
          <a:prstGeom prst="rect">
            <a:avLst/>
          </a:prstGeom>
        </p:spPr>
      </p:pic>
      <p:pic>
        <p:nvPicPr>
          <p:cNvPr id="3" name="Image 2" descr="Une image contenant dessin, table&#10;&#10;Description générée automatiquement">
            <a:extLst>
              <a:ext uri="{FF2B5EF4-FFF2-40B4-BE49-F238E27FC236}">
                <a16:creationId xmlns:a16="http://schemas.microsoft.com/office/drawing/2014/main" id="{85634EE3-5DF7-7A45-A290-2599815732DC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76832" y="1894659"/>
            <a:ext cx="966435" cy="647418"/>
          </a:xfrm>
          <a:prstGeom prst="rect">
            <a:avLst/>
          </a:prstGeom>
        </p:spPr>
      </p:pic>
      <p:pic>
        <p:nvPicPr>
          <p:cNvPr id="18" name="Image 17" descr="Une image contenant personne, jeune, intérieur, habits&#10;&#10;Description générée automatiquement">
            <a:extLst>
              <a:ext uri="{FF2B5EF4-FFF2-40B4-BE49-F238E27FC236}">
                <a16:creationId xmlns:a16="http://schemas.microsoft.com/office/drawing/2014/main" id="{3365C997-76C2-2442-A45E-B89EECEA844B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02647" y="442427"/>
            <a:ext cx="1340620" cy="1203822"/>
          </a:xfrm>
          <a:prstGeom prst="rect">
            <a:avLst/>
          </a:prstGeom>
        </p:spPr>
      </p:pic>
      <p:sp>
        <p:nvSpPr>
          <p:cNvPr id="19" name="Rectangle 18">
            <a:extLst>
              <a:ext uri="{FF2B5EF4-FFF2-40B4-BE49-F238E27FC236}">
                <a16:creationId xmlns:a16="http://schemas.microsoft.com/office/drawing/2014/main" id="{D5CCAF4C-67E3-0A4D-82E7-7347B412F245}"/>
              </a:ext>
            </a:extLst>
          </p:cNvPr>
          <p:cNvSpPr/>
          <p:nvPr/>
        </p:nvSpPr>
        <p:spPr>
          <a:xfrm rot="5400000">
            <a:off x="11294027" y="811257"/>
            <a:ext cx="85418" cy="491996"/>
          </a:xfrm>
          <a:prstGeom prst="rect">
            <a:avLst/>
          </a:prstGeom>
          <a:pattFill prst="pct60">
            <a:fgClr>
              <a:schemeClr val="accent6">
                <a:lumMod val="75000"/>
              </a:schemeClr>
            </a:fgClr>
            <a:bgClr>
              <a:schemeClr val="bg1"/>
            </a:bgClr>
          </a:patt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B4C7CCCB-7862-BD4F-A8D6-E0BA9DB43128}"/>
              </a:ext>
            </a:extLst>
          </p:cNvPr>
          <p:cNvSpPr txBox="1"/>
          <p:nvPr/>
        </p:nvSpPr>
        <p:spPr>
          <a:xfrm>
            <a:off x="431713" y="3306128"/>
            <a:ext cx="2497800" cy="1200329"/>
          </a:xfrm>
          <a:prstGeom prst="rect">
            <a:avLst/>
          </a:prstGeom>
          <a:solidFill>
            <a:schemeClr val="accent1"/>
          </a:solidFill>
          <a:ln>
            <a:solidFill>
              <a:schemeClr val="accent2"/>
            </a:solidFill>
          </a:ln>
        </p:spPr>
        <p:txBody>
          <a:bodyPr wrap="none" rtlCol="0">
            <a:spAutoFit/>
          </a:bodyPr>
          <a:lstStyle/>
          <a:p>
            <a:r>
              <a:rPr lang="fr-FR" dirty="0">
                <a:solidFill>
                  <a:schemeClr val="bg1"/>
                </a:solidFill>
              </a:rPr>
              <a:t>Surveillance nationale</a:t>
            </a:r>
          </a:p>
          <a:p>
            <a:r>
              <a:rPr lang="fr-FR" dirty="0">
                <a:solidFill>
                  <a:schemeClr val="bg1"/>
                </a:solidFill>
              </a:rPr>
              <a:t>Santé publique France</a:t>
            </a:r>
          </a:p>
          <a:p>
            <a:r>
              <a:rPr lang="fr-FR" dirty="0">
                <a:solidFill>
                  <a:schemeClr val="bg1"/>
                </a:solidFill>
              </a:rPr>
              <a:t>GPIP, SFP…</a:t>
            </a:r>
          </a:p>
          <a:p>
            <a:r>
              <a:rPr lang="fr-FR" dirty="0">
                <a:solidFill>
                  <a:schemeClr val="bg1"/>
                </a:solidFill>
              </a:rPr>
              <a:t>156 cas…</a:t>
            </a:r>
          </a:p>
        </p:txBody>
      </p:sp>
    </p:spTree>
    <p:extLst>
      <p:ext uri="{BB962C8B-B14F-4D97-AF65-F5344CB8AC3E}">
        <p14:creationId xmlns:p14="http://schemas.microsoft.com/office/powerpoint/2010/main" val="37163205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E80B86A7-A1EC-475B-9166-88902B033A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9C85DC36-932C-4A4A-8FE3-04C4DEEA49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03823" y="1036018"/>
            <a:ext cx="10280429" cy="1320800"/>
          </a:xfrm>
        </p:spPr>
        <p:txBody>
          <a:bodyPr>
            <a:normAutofit/>
          </a:bodyPr>
          <a:lstStyle/>
          <a:p>
            <a:r>
              <a:rPr lang="fr-FR" dirty="0"/>
              <a:t>Ont contribué à la réalisation de ce diaporama</a:t>
            </a:r>
          </a:p>
        </p:txBody>
      </p:sp>
      <p:sp>
        <p:nvSpPr>
          <p:cNvPr id="10" name="Isosceles Triangle 9">
            <a:extLst>
              <a:ext uri="{FF2B5EF4-FFF2-40B4-BE49-F238E27FC236}">
                <a16:creationId xmlns:a16="http://schemas.microsoft.com/office/drawing/2014/main" id="{C2C29CB1-9F74-4879-A6AF-AEA67B6F1F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0" y="0"/>
            <a:ext cx="842596" cy="5666154"/>
          </a:xfrm>
          <a:prstGeom prst="triangle">
            <a:avLst>
              <a:gd name="adj" fmla="val 10000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Isosceles Triangle 11">
            <a:extLst>
              <a:ext uri="{FF2B5EF4-FFF2-40B4-BE49-F238E27FC236}">
                <a16:creationId xmlns:a16="http://schemas.microsoft.com/office/drawing/2014/main" id="{7E2C7115-5336-410C-AD71-0F0952A2E5A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1743267" y="4013200"/>
            <a:ext cx="448733" cy="2844800"/>
          </a:xfrm>
          <a:prstGeom prst="triangle">
            <a:avLst>
              <a:gd name="adj" fmla="val 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F4151A2D-C5C3-1F4F-899E-65C8048F89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12483" y="6518277"/>
            <a:ext cx="683339" cy="365125"/>
          </a:xfrm>
        </p:spPr>
        <p:txBody>
          <a:bodyPr/>
          <a:lstStyle/>
          <a:p>
            <a:fld id="{D57F1E4F-1CFF-5643-939E-217C01CDF565}" type="slidenum">
              <a:rPr lang="en-US" smtClean="0">
                <a:solidFill>
                  <a:schemeClr val="bg1"/>
                </a:solidFill>
              </a:rPr>
              <a:pPr/>
              <a:t>2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1" name="Image 3">
            <a:extLst>
              <a:ext uri="{FF2B5EF4-FFF2-40B4-BE49-F238E27FC236}">
                <a16:creationId xmlns:a16="http://schemas.microsoft.com/office/drawing/2014/main" id="{CEC14FC4-C990-B947-9152-8CF13B2AEC6C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94408" y="30366"/>
            <a:ext cx="2426354" cy="357887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285216B3-DAFB-3C4D-9CAE-3FD60861C42D}"/>
              </a:ext>
            </a:extLst>
          </p:cNvPr>
          <p:cNvSpPr/>
          <p:nvPr/>
        </p:nvSpPr>
        <p:spPr>
          <a:xfrm>
            <a:off x="750652" y="1578463"/>
            <a:ext cx="10661831" cy="49398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ts val="1000"/>
              </a:spcBef>
              <a:buClr>
                <a:srgbClr val="90C226"/>
              </a:buClr>
              <a:buSzPct val="80000"/>
            </a:pPr>
            <a:endParaRPr lang="fr-FR" sz="2400" b="1" dirty="0"/>
          </a:p>
          <a:p>
            <a:pPr marL="342900" lvl="0" indent="-342900">
              <a:spcBef>
                <a:spcPts val="1000"/>
              </a:spcBef>
              <a:buClr>
                <a:srgbClr val="90C226"/>
              </a:buClr>
              <a:buSzPct val="80000"/>
              <a:buFont typeface="Wingdings 3" charset="2"/>
              <a:buChar char=""/>
            </a:pPr>
            <a:r>
              <a:rPr lang="fr-FR" sz="2400" b="1" dirty="0"/>
              <a:t>Yves Gillet</a:t>
            </a:r>
          </a:p>
          <a:p>
            <a:pPr marL="342900" lvl="0" indent="-342900">
              <a:spcBef>
                <a:spcPts val="1000"/>
              </a:spcBef>
              <a:buClr>
                <a:srgbClr val="90C226"/>
              </a:buClr>
              <a:buSzPct val="80000"/>
              <a:buFont typeface="Wingdings 3" charset="2"/>
              <a:buChar char=""/>
            </a:pPr>
            <a:r>
              <a:rPr lang="fr-FR" sz="2400" b="1" dirty="0"/>
              <a:t>Olivier Romain</a:t>
            </a:r>
          </a:p>
          <a:p>
            <a:pPr marL="342900" lvl="0" indent="-342900">
              <a:spcBef>
                <a:spcPts val="1000"/>
              </a:spcBef>
              <a:buClr>
                <a:srgbClr val="90C226"/>
              </a:buClr>
              <a:buSzPct val="80000"/>
              <a:buFont typeface="Wingdings 3" charset="2"/>
              <a:buChar char=""/>
            </a:pPr>
            <a:r>
              <a:rPr lang="fr-FR" sz="2400" b="1" dirty="0"/>
              <a:t>Emmanuel </a:t>
            </a:r>
            <a:r>
              <a:rPr lang="fr-FR" sz="2400" b="1" dirty="0" err="1"/>
              <a:t>Grimprel</a:t>
            </a:r>
            <a:endParaRPr lang="fr-FR" sz="2400" b="1" dirty="0"/>
          </a:p>
          <a:p>
            <a:pPr marL="342900" lvl="0" indent="-342900">
              <a:spcBef>
                <a:spcPts val="1000"/>
              </a:spcBef>
              <a:buClr>
                <a:srgbClr val="90C226"/>
              </a:buClr>
              <a:buSzPct val="80000"/>
              <a:buFont typeface="Wingdings 3" charset="2"/>
              <a:buChar char=""/>
            </a:pPr>
            <a:r>
              <a:rPr lang="fr-FR" sz="2400" b="1" dirty="0"/>
              <a:t>Vincent </a:t>
            </a:r>
            <a:r>
              <a:rPr lang="fr-FR" sz="2400" b="1" dirty="0" err="1"/>
              <a:t>Gajdos</a:t>
            </a:r>
            <a:endParaRPr lang="fr-FR" sz="2400" b="1" dirty="0"/>
          </a:p>
          <a:p>
            <a:pPr marL="342900" lvl="0" indent="-342900">
              <a:spcBef>
                <a:spcPts val="1000"/>
              </a:spcBef>
              <a:buClr>
                <a:srgbClr val="90C226"/>
              </a:buClr>
              <a:buSzPct val="80000"/>
              <a:buFont typeface="Wingdings 3" charset="2"/>
              <a:buChar char=""/>
            </a:pPr>
            <a:r>
              <a:rPr lang="fr-FR" sz="2400" b="1" dirty="0"/>
              <a:t>Marie-Aliette </a:t>
            </a:r>
            <a:r>
              <a:rPr lang="fr-FR" sz="2400" b="1" dirty="0" err="1"/>
              <a:t>Dommergues</a:t>
            </a:r>
            <a:endParaRPr lang="fr-FR" sz="2400" b="1" dirty="0"/>
          </a:p>
          <a:p>
            <a:pPr marL="342900" lvl="0" indent="-342900">
              <a:spcBef>
                <a:spcPts val="1000"/>
              </a:spcBef>
              <a:buClr>
                <a:srgbClr val="90C226"/>
              </a:buClr>
              <a:buSzPct val="80000"/>
              <a:buFont typeface="Wingdings 3" charset="2"/>
              <a:buChar char=""/>
            </a:pPr>
            <a:r>
              <a:rPr lang="fr-FR" sz="2400" b="1" dirty="0"/>
              <a:t>François Vie Le Sage</a:t>
            </a:r>
          </a:p>
          <a:p>
            <a:pPr marL="342900" lvl="0" indent="-342900">
              <a:spcBef>
                <a:spcPts val="1000"/>
              </a:spcBef>
              <a:buClr>
                <a:srgbClr val="90C226"/>
              </a:buClr>
              <a:buSzPct val="80000"/>
              <a:buFont typeface="Wingdings 3" charset="2"/>
              <a:buChar char=""/>
            </a:pPr>
            <a:r>
              <a:rPr lang="fr-FR" sz="2400" b="1" dirty="0"/>
              <a:t>Geneviève </a:t>
            </a:r>
            <a:r>
              <a:rPr lang="fr-FR" sz="2400" b="1" dirty="0" err="1"/>
              <a:t>Monguillot</a:t>
            </a:r>
            <a:endParaRPr lang="fr-FR" sz="2400" b="1" dirty="0"/>
          </a:p>
          <a:p>
            <a:pPr marL="342900" lvl="0" indent="-342900">
              <a:spcBef>
                <a:spcPts val="1000"/>
              </a:spcBef>
              <a:buClr>
                <a:srgbClr val="90C226"/>
              </a:buClr>
              <a:buSzPct val="80000"/>
              <a:buFont typeface="Wingdings 3" charset="2"/>
              <a:buChar char=""/>
            </a:pPr>
            <a:endParaRPr lang="fr-FR" sz="2400" dirty="0">
              <a:solidFill>
                <a:srgbClr val="0070C0"/>
              </a:solidFill>
            </a:endParaRPr>
          </a:p>
          <a:p>
            <a:pPr marL="342900" lvl="0" indent="-342900">
              <a:spcBef>
                <a:spcPts val="1000"/>
              </a:spcBef>
              <a:buClr>
                <a:srgbClr val="90C226"/>
              </a:buClr>
              <a:buSzPct val="80000"/>
              <a:buFont typeface="Wingdings 3" charset="2"/>
              <a:buChar char=""/>
            </a:pPr>
            <a:endParaRPr lang="fr-FR" sz="2400" b="1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sp>
        <p:nvSpPr>
          <p:cNvPr id="3" name="Rectangle : coins arrondis 2">
            <a:extLst>
              <a:ext uri="{FF2B5EF4-FFF2-40B4-BE49-F238E27FC236}">
                <a16:creationId xmlns:a16="http://schemas.microsoft.com/office/drawing/2014/main" id="{43B34F06-8D24-9148-9B19-9F97F43852CA}"/>
              </a:ext>
            </a:extLst>
          </p:cNvPr>
          <p:cNvSpPr/>
          <p:nvPr/>
        </p:nvSpPr>
        <p:spPr>
          <a:xfrm>
            <a:off x="5752214" y="2041670"/>
            <a:ext cx="5689134" cy="36244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>
              <a:spcBef>
                <a:spcPts val="1000"/>
              </a:spcBef>
              <a:buClr>
                <a:srgbClr val="90C226"/>
              </a:buClr>
              <a:buSzPct val="80000"/>
              <a:buFont typeface="Wingdings 3" charset="2"/>
              <a:buChar char=""/>
            </a:pPr>
            <a:r>
              <a:rPr lang="fr-FR" sz="2400" b="1" i="1" dirty="0"/>
              <a:t>Avertissement : </a:t>
            </a:r>
            <a:r>
              <a:rPr lang="fr-FR" sz="2200" b="1" i="1" dirty="0"/>
              <a:t>Il persiste encore de très nombreuses inconnues sur </a:t>
            </a:r>
          </a:p>
          <a:p>
            <a:pPr marL="742950" lvl="1" indent="-285750">
              <a:spcBef>
                <a:spcPts val="1000"/>
              </a:spcBef>
              <a:buClr>
                <a:schemeClr val="bg1"/>
              </a:buClr>
              <a:buSzPct val="80000"/>
              <a:buFont typeface="Wingdings" pitchFamily="2" charset="2"/>
              <a:buChar char="§"/>
            </a:pPr>
            <a:r>
              <a:rPr lang="fr-FR" i="1" dirty="0"/>
              <a:t>ce virus</a:t>
            </a:r>
          </a:p>
          <a:p>
            <a:pPr marL="742950" lvl="1" indent="-285750">
              <a:spcBef>
                <a:spcPts val="1000"/>
              </a:spcBef>
              <a:buClr>
                <a:schemeClr val="bg1"/>
              </a:buClr>
              <a:buSzPct val="80000"/>
              <a:buFont typeface="Wingdings" pitchFamily="2" charset="2"/>
              <a:buChar char="§"/>
            </a:pPr>
            <a:r>
              <a:rPr lang="fr-FR" i="1" dirty="0"/>
              <a:t>cette pandémie</a:t>
            </a:r>
          </a:p>
          <a:p>
            <a:pPr marL="742950" lvl="1" indent="-285750">
              <a:spcBef>
                <a:spcPts val="1000"/>
              </a:spcBef>
              <a:buClr>
                <a:schemeClr val="bg1"/>
              </a:buClr>
              <a:buSzPct val="80000"/>
              <a:buFont typeface="Wingdings" pitchFamily="2" charset="2"/>
              <a:buChar char="§"/>
            </a:pPr>
            <a:r>
              <a:rPr lang="fr-FR" i="1" dirty="0"/>
              <a:t>les traitements</a:t>
            </a:r>
          </a:p>
        </p:txBody>
      </p:sp>
    </p:spTree>
    <p:extLst>
      <p:ext uri="{BB962C8B-B14F-4D97-AF65-F5344CB8AC3E}">
        <p14:creationId xmlns:p14="http://schemas.microsoft.com/office/powerpoint/2010/main" val="82338848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E80B86A7-A1EC-475B-9166-88902B033A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10" name="Isosceles Triangle 9">
            <a:extLst>
              <a:ext uri="{FF2B5EF4-FFF2-40B4-BE49-F238E27FC236}">
                <a16:creationId xmlns:a16="http://schemas.microsoft.com/office/drawing/2014/main" id="{C2C29CB1-9F74-4879-A6AF-AEA67B6F1F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0" y="0"/>
            <a:ext cx="842596" cy="5666154"/>
          </a:xfrm>
          <a:prstGeom prst="triangle">
            <a:avLst>
              <a:gd name="adj" fmla="val 10000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Isosceles Triangle 11">
            <a:extLst>
              <a:ext uri="{FF2B5EF4-FFF2-40B4-BE49-F238E27FC236}">
                <a16:creationId xmlns:a16="http://schemas.microsoft.com/office/drawing/2014/main" id="{7E2C7115-5336-410C-AD71-0F0952A2E5A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1743267" y="4013200"/>
            <a:ext cx="448733" cy="2844800"/>
          </a:xfrm>
          <a:prstGeom prst="triangle">
            <a:avLst>
              <a:gd name="adj" fmla="val 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F4151A2D-C5C3-1F4F-899E-65C8048F89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12483" y="6518277"/>
            <a:ext cx="683339" cy="365125"/>
          </a:xfrm>
        </p:spPr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57F1E4F-1CFF-5643-939E-217C01CDF565}" type="slidenum"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pic>
        <p:nvPicPr>
          <p:cNvPr id="11" name="Image 3">
            <a:extLst>
              <a:ext uri="{FF2B5EF4-FFF2-40B4-BE49-F238E27FC236}">
                <a16:creationId xmlns:a16="http://schemas.microsoft.com/office/drawing/2014/main" id="{CEC14FC4-C990-B947-9152-8CF13B2AEC6C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94408" y="30366"/>
            <a:ext cx="2426354" cy="357887"/>
          </a:xfrm>
          <a:prstGeom prst="rect">
            <a:avLst/>
          </a:prstGeom>
        </p:spPr>
      </p:pic>
      <p:pic>
        <p:nvPicPr>
          <p:cNvPr id="3" name="Image 2" descr="Une image contenant intérieur, table&#10;&#10;Description générée automatiquement">
            <a:extLst>
              <a:ext uri="{FF2B5EF4-FFF2-40B4-BE49-F238E27FC236}">
                <a16:creationId xmlns:a16="http://schemas.microsoft.com/office/drawing/2014/main" id="{88FC6644-8C0E-EF4D-8D36-95B40EB1C184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9595" y="30366"/>
            <a:ext cx="6404658" cy="2048162"/>
          </a:xfrm>
          <a:prstGeom prst="rect">
            <a:avLst/>
          </a:prstGeom>
        </p:spPr>
      </p:pic>
      <p:pic>
        <p:nvPicPr>
          <p:cNvPr id="6" name="Image 5" descr="Une image contenant bouteille, texte, papier&#10;&#10;Description générée automatiquement">
            <a:extLst>
              <a:ext uri="{FF2B5EF4-FFF2-40B4-BE49-F238E27FC236}">
                <a16:creationId xmlns:a16="http://schemas.microsoft.com/office/drawing/2014/main" id="{8D3E47F5-4CF0-5C4F-AE2A-A38AC61186C8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51526" y="1984746"/>
            <a:ext cx="4741569" cy="4670984"/>
          </a:xfrm>
          <a:prstGeom prst="rect">
            <a:avLst/>
          </a:prstGeom>
          <a:ln>
            <a:solidFill>
              <a:schemeClr val="tx2"/>
            </a:solidFill>
          </a:ln>
        </p:spPr>
      </p:pic>
      <p:sp>
        <p:nvSpPr>
          <p:cNvPr id="2" name="ZoneTexte 1">
            <a:extLst>
              <a:ext uri="{FF2B5EF4-FFF2-40B4-BE49-F238E27FC236}">
                <a16:creationId xmlns:a16="http://schemas.microsoft.com/office/drawing/2014/main" id="{EC25FB42-787F-0D47-9EEA-A189F55D0B3F}"/>
              </a:ext>
            </a:extLst>
          </p:cNvPr>
          <p:cNvSpPr txBox="1"/>
          <p:nvPr/>
        </p:nvSpPr>
        <p:spPr>
          <a:xfrm>
            <a:off x="4301924" y="829599"/>
            <a:ext cx="157607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>
                <a:solidFill>
                  <a:schemeClr val="accent1"/>
                </a:solidFill>
              </a:rPr>
              <a:t>BMJ2020;369:m2094</a:t>
            </a:r>
          </a:p>
        </p:txBody>
      </p:sp>
      <p:pic>
        <p:nvPicPr>
          <p:cNvPr id="15" name="Image 14" descr="Une image contenant dessin, table&#10;&#10;Description générée automatiquement">
            <a:extLst>
              <a:ext uri="{FF2B5EF4-FFF2-40B4-BE49-F238E27FC236}">
                <a16:creationId xmlns:a16="http://schemas.microsoft.com/office/drawing/2014/main" id="{043C6979-D914-D34F-990B-A3CFE674E898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651079" y="1861666"/>
            <a:ext cx="956771" cy="640944"/>
          </a:xfrm>
          <a:prstGeom prst="rect">
            <a:avLst/>
          </a:prstGeom>
        </p:spPr>
      </p:pic>
      <p:pic>
        <p:nvPicPr>
          <p:cNvPr id="16" name="Image 15" descr="Une image contenant personne, jeune, intérieur, habits&#10;&#10;Description générée automatiquement">
            <a:extLst>
              <a:ext uri="{FF2B5EF4-FFF2-40B4-BE49-F238E27FC236}">
                <a16:creationId xmlns:a16="http://schemas.microsoft.com/office/drawing/2014/main" id="{39F67A7F-4E96-1842-B55C-2D9FFFEA0219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02647" y="442427"/>
            <a:ext cx="1340620" cy="1203822"/>
          </a:xfrm>
          <a:prstGeom prst="rect">
            <a:avLst/>
          </a:prstGeom>
        </p:spPr>
      </p:pic>
      <p:sp>
        <p:nvSpPr>
          <p:cNvPr id="17" name="Rectangle 16">
            <a:extLst>
              <a:ext uri="{FF2B5EF4-FFF2-40B4-BE49-F238E27FC236}">
                <a16:creationId xmlns:a16="http://schemas.microsoft.com/office/drawing/2014/main" id="{01762852-56DF-D743-A724-1F21545395F3}"/>
              </a:ext>
            </a:extLst>
          </p:cNvPr>
          <p:cNvSpPr/>
          <p:nvPr/>
        </p:nvSpPr>
        <p:spPr>
          <a:xfrm rot="5400000">
            <a:off x="11294027" y="811257"/>
            <a:ext cx="85418" cy="491996"/>
          </a:xfrm>
          <a:prstGeom prst="rect">
            <a:avLst/>
          </a:prstGeom>
          <a:pattFill prst="pct60">
            <a:fgClr>
              <a:schemeClr val="accent6">
                <a:lumMod val="75000"/>
              </a:schemeClr>
            </a:fgClr>
            <a:bgClr>
              <a:schemeClr val="bg1"/>
            </a:bgClr>
          </a:patt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F1A7A869-D214-1C40-9205-1541D46BF63B}"/>
              </a:ext>
            </a:extLst>
          </p:cNvPr>
          <p:cNvSpPr txBox="1"/>
          <p:nvPr/>
        </p:nvSpPr>
        <p:spPr>
          <a:xfrm>
            <a:off x="8414795" y="3669175"/>
            <a:ext cx="1859805" cy="646331"/>
          </a:xfrm>
          <a:prstGeom prst="rect">
            <a:avLst/>
          </a:prstGeom>
          <a:solidFill>
            <a:schemeClr val="accent1"/>
          </a:solidFill>
        </p:spPr>
        <p:txBody>
          <a:bodyPr wrap="none" rtlCol="0">
            <a:spAutoFit/>
          </a:bodyPr>
          <a:lstStyle/>
          <a:p>
            <a:r>
              <a:rPr lang="fr-FR" dirty="0">
                <a:solidFill>
                  <a:schemeClr val="bg1"/>
                </a:solidFill>
              </a:rPr>
              <a:t>Necker</a:t>
            </a:r>
          </a:p>
          <a:p>
            <a:r>
              <a:rPr lang="fr-FR" dirty="0">
                <a:solidFill>
                  <a:schemeClr val="bg1"/>
                </a:solidFill>
              </a:rPr>
              <a:t>Enfants-Malades</a:t>
            </a:r>
          </a:p>
        </p:txBody>
      </p:sp>
    </p:spTree>
    <p:extLst>
      <p:ext uri="{BB962C8B-B14F-4D97-AF65-F5344CB8AC3E}">
        <p14:creationId xmlns:p14="http://schemas.microsoft.com/office/powerpoint/2010/main" val="331420539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E80B86A7-A1EC-475B-9166-88902B033A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10" name="Isosceles Triangle 9">
            <a:extLst>
              <a:ext uri="{FF2B5EF4-FFF2-40B4-BE49-F238E27FC236}">
                <a16:creationId xmlns:a16="http://schemas.microsoft.com/office/drawing/2014/main" id="{C2C29CB1-9F74-4879-A6AF-AEA67B6F1F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0" y="0"/>
            <a:ext cx="842596" cy="5666154"/>
          </a:xfrm>
          <a:prstGeom prst="triangle">
            <a:avLst>
              <a:gd name="adj" fmla="val 10000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Isosceles Triangle 11">
            <a:extLst>
              <a:ext uri="{FF2B5EF4-FFF2-40B4-BE49-F238E27FC236}">
                <a16:creationId xmlns:a16="http://schemas.microsoft.com/office/drawing/2014/main" id="{7E2C7115-5336-410C-AD71-0F0952A2E5A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1743267" y="4013200"/>
            <a:ext cx="448733" cy="2844800"/>
          </a:xfrm>
          <a:prstGeom prst="triangle">
            <a:avLst>
              <a:gd name="adj" fmla="val 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F4151A2D-C5C3-1F4F-899E-65C8048F89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12483" y="6518277"/>
            <a:ext cx="683339" cy="365125"/>
          </a:xfrm>
        </p:spPr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57F1E4F-1CFF-5643-939E-217C01CDF565}" type="slidenum"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21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pic>
        <p:nvPicPr>
          <p:cNvPr id="11" name="Image 3">
            <a:extLst>
              <a:ext uri="{FF2B5EF4-FFF2-40B4-BE49-F238E27FC236}">
                <a16:creationId xmlns:a16="http://schemas.microsoft.com/office/drawing/2014/main" id="{CEC14FC4-C990-B947-9152-8CF13B2AEC6C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94408" y="30366"/>
            <a:ext cx="2426354" cy="357887"/>
          </a:xfrm>
          <a:prstGeom prst="rect">
            <a:avLst/>
          </a:prstGeom>
        </p:spPr>
      </p:pic>
      <p:pic>
        <p:nvPicPr>
          <p:cNvPr id="4" name="Image 3">
            <a:extLst>
              <a:ext uri="{FF2B5EF4-FFF2-40B4-BE49-F238E27FC236}">
                <a16:creationId xmlns:a16="http://schemas.microsoft.com/office/drawing/2014/main" id="{2B32CFBF-513E-AA47-A597-EB3F447B816B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3351" y="30366"/>
            <a:ext cx="7364607" cy="2347915"/>
          </a:xfrm>
          <a:prstGeom prst="rect">
            <a:avLst/>
          </a:prstGeom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D14D9025-DE4A-824C-BAA7-EED7B1BE0E3B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65384" y="6412537"/>
            <a:ext cx="7786069" cy="365126"/>
          </a:xfrm>
          <a:prstGeom prst="rect">
            <a:avLst/>
          </a:prstGeom>
        </p:spPr>
      </p:pic>
      <p:pic>
        <p:nvPicPr>
          <p:cNvPr id="15" name="Image 14" descr="Une image contenant bouteille, texte, journal, papier&#10;&#10;Description générée automatiquement">
            <a:extLst>
              <a:ext uri="{FF2B5EF4-FFF2-40B4-BE49-F238E27FC236}">
                <a16:creationId xmlns:a16="http://schemas.microsoft.com/office/drawing/2014/main" id="{B1AFC294-5A62-7440-914D-CE5DFE78DE9C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713" b="-1"/>
          <a:stretch/>
        </p:blipFill>
        <p:spPr>
          <a:xfrm>
            <a:off x="2549024" y="2525569"/>
            <a:ext cx="5775767" cy="3684876"/>
          </a:xfrm>
          <a:prstGeom prst="rect">
            <a:avLst/>
          </a:prstGeom>
          <a:ln>
            <a:solidFill>
              <a:schemeClr val="tx2"/>
            </a:solidFill>
          </a:ln>
        </p:spPr>
      </p:pic>
      <p:pic>
        <p:nvPicPr>
          <p:cNvPr id="16" name="Image 15" descr="Une image contenant dessin, table&#10;&#10;Description générée automatiquement">
            <a:extLst>
              <a:ext uri="{FF2B5EF4-FFF2-40B4-BE49-F238E27FC236}">
                <a16:creationId xmlns:a16="http://schemas.microsoft.com/office/drawing/2014/main" id="{4A373518-690F-304F-A4BD-3AA66BBF1544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631289" y="1899680"/>
            <a:ext cx="951445" cy="637376"/>
          </a:xfrm>
          <a:prstGeom prst="rect">
            <a:avLst/>
          </a:prstGeom>
        </p:spPr>
      </p:pic>
      <p:pic>
        <p:nvPicPr>
          <p:cNvPr id="17" name="Image 16" descr="Une image contenant personne, jeune, intérieur, habits&#10;&#10;Description générée automatiquement">
            <a:extLst>
              <a:ext uri="{FF2B5EF4-FFF2-40B4-BE49-F238E27FC236}">
                <a16:creationId xmlns:a16="http://schemas.microsoft.com/office/drawing/2014/main" id="{D67966B7-AD7D-5C4A-97B9-9C031265FDE9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02647" y="442427"/>
            <a:ext cx="1340620" cy="1203822"/>
          </a:xfrm>
          <a:prstGeom prst="rect">
            <a:avLst/>
          </a:prstGeom>
        </p:spPr>
      </p:pic>
      <p:sp>
        <p:nvSpPr>
          <p:cNvPr id="18" name="Rectangle 17">
            <a:extLst>
              <a:ext uri="{FF2B5EF4-FFF2-40B4-BE49-F238E27FC236}">
                <a16:creationId xmlns:a16="http://schemas.microsoft.com/office/drawing/2014/main" id="{6D6D2CD6-62C7-EE4E-AB94-604D533DC304}"/>
              </a:ext>
            </a:extLst>
          </p:cNvPr>
          <p:cNvSpPr/>
          <p:nvPr/>
        </p:nvSpPr>
        <p:spPr>
          <a:xfrm rot="5400000">
            <a:off x="11294027" y="811257"/>
            <a:ext cx="85418" cy="491996"/>
          </a:xfrm>
          <a:prstGeom prst="rect">
            <a:avLst/>
          </a:prstGeom>
          <a:pattFill prst="pct60">
            <a:fgClr>
              <a:schemeClr val="accent6">
                <a:lumMod val="75000"/>
              </a:schemeClr>
            </a:fgClr>
            <a:bgClr>
              <a:schemeClr val="bg1"/>
            </a:bgClr>
          </a:patt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ZoneTexte 18">
            <a:extLst>
              <a:ext uri="{FF2B5EF4-FFF2-40B4-BE49-F238E27FC236}">
                <a16:creationId xmlns:a16="http://schemas.microsoft.com/office/drawing/2014/main" id="{FFB6B2AC-EF7E-6341-83AE-CBF3F537B0FD}"/>
              </a:ext>
            </a:extLst>
          </p:cNvPr>
          <p:cNvSpPr txBox="1"/>
          <p:nvPr/>
        </p:nvSpPr>
        <p:spPr>
          <a:xfrm>
            <a:off x="8997116" y="3413539"/>
            <a:ext cx="1550681" cy="369332"/>
          </a:xfrm>
          <a:prstGeom prst="rect">
            <a:avLst/>
          </a:prstGeom>
          <a:solidFill>
            <a:schemeClr val="accent1"/>
          </a:solidFill>
          <a:ln>
            <a:solidFill>
              <a:schemeClr val="accent2"/>
            </a:solidFill>
          </a:ln>
        </p:spPr>
        <p:txBody>
          <a:bodyPr wrap="none" rtlCol="0">
            <a:spAutoFit/>
          </a:bodyPr>
          <a:lstStyle/>
          <a:p>
            <a:r>
              <a:rPr lang="fr-FR" dirty="0">
                <a:solidFill>
                  <a:schemeClr val="bg1"/>
                </a:solidFill>
              </a:rPr>
              <a:t>Robert Debré</a:t>
            </a:r>
          </a:p>
        </p:txBody>
      </p:sp>
    </p:spTree>
    <p:extLst>
      <p:ext uri="{BB962C8B-B14F-4D97-AF65-F5344CB8AC3E}">
        <p14:creationId xmlns:p14="http://schemas.microsoft.com/office/powerpoint/2010/main" val="244297746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E80B86A7-A1EC-475B-9166-88902B033A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10" name="Isosceles Triangle 9">
            <a:extLst>
              <a:ext uri="{FF2B5EF4-FFF2-40B4-BE49-F238E27FC236}">
                <a16:creationId xmlns:a16="http://schemas.microsoft.com/office/drawing/2014/main" id="{C2C29CB1-9F74-4879-A6AF-AEA67B6F1F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0" y="0"/>
            <a:ext cx="842596" cy="5666154"/>
          </a:xfrm>
          <a:prstGeom prst="triangle">
            <a:avLst>
              <a:gd name="adj" fmla="val 10000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Isosceles Triangle 11">
            <a:extLst>
              <a:ext uri="{FF2B5EF4-FFF2-40B4-BE49-F238E27FC236}">
                <a16:creationId xmlns:a16="http://schemas.microsoft.com/office/drawing/2014/main" id="{7E2C7115-5336-410C-AD71-0F0952A2E5A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1743267" y="4013200"/>
            <a:ext cx="448733" cy="2844800"/>
          </a:xfrm>
          <a:prstGeom prst="triangle">
            <a:avLst>
              <a:gd name="adj" fmla="val 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F4151A2D-C5C3-1F4F-899E-65C8048F89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12483" y="6518277"/>
            <a:ext cx="683339" cy="365125"/>
          </a:xfrm>
        </p:spPr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57F1E4F-1CFF-5643-939E-217C01CDF565}" type="slidenum"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22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pic>
        <p:nvPicPr>
          <p:cNvPr id="11" name="Image 3">
            <a:extLst>
              <a:ext uri="{FF2B5EF4-FFF2-40B4-BE49-F238E27FC236}">
                <a16:creationId xmlns:a16="http://schemas.microsoft.com/office/drawing/2014/main" id="{CEC14FC4-C990-B947-9152-8CF13B2AEC6C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94408" y="30366"/>
            <a:ext cx="2426354" cy="357887"/>
          </a:xfrm>
          <a:prstGeom prst="rect">
            <a:avLst/>
          </a:prstGeom>
        </p:spPr>
      </p:pic>
      <p:pic>
        <p:nvPicPr>
          <p:cNvPr id="3" name="Image 2">
            <a:extLst>
              <a:ext uri="{FF2B5EF4-FFF2-40B4-BE49-F238E27FC236}">
                <a16:creationId xmlns:a16="http://schemas.microsoft.com/office/drawing/2014/main" id="{82020976-7153-E046-92B2-9FA67AB0FDBB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48224" y="1679724"/>
            <a:ext cx="6458674" cy="4749704"/>
          </a:xfrm>
          <a:prstGeom prst="rect">
            <a:avLst/>
          </a:prstGeom>
        </p:spPr>
      </p:pic>
      <p:pic>
        <p:nvPicPr>
          <p:cNvPr id="7" name="Image 6" descr="Une image contenant dessin&#10;&#10;Description générée automatiquement">
            <a:extLst>
              <a:ext uri="{FF2B5EF4-FFF2-40B4-BE49-F238E27FC236}">
                <a16:creationId xmlns:a16="http://schemas.microsoft.com/office/drawing/2014/main" id="{219FFBAD-5661-404D-80C5-16C93550EBE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96706" y="6501478"/>
            <a:ext cx="3035300" cy="317500"/>
          </a:xfrm>
          <a:prstGeom prst="rect">
            <a:avLst/>
          </a:prstGeom>
        </p:spPr>
      </p:pic>
      <p:pic>
        <p:nvPicPr>
          <p:cNvPr id="14" name="Image 13" descr="Une image contenant oiseau, couteau, table&#10;&#10;Description générée automatiquement">
            <a:extLst>
              <a:ext uri="{FF2B5EF4-FFF2-40B4-BE49-F238E27FC236}">
                <a16:creationId xmlns:a16="http://schemas.microsoft.com/office/drawing/2014/main" id="{D2E916E0-BF45-BE44-B870-59A88243CF3D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20611" y="45146"/>
            <a:ext cx="7191737" cy="1435272"/>
          </a:xfrm>
          <a:prstGeom prst="rect">
            <a:avLst/>
          </a:prstGeom>
        </p:spPr>
      </p:pic>
      <p:pic>
        <p:nvPicPr>
          <p:cNvPr id="16" name="Image 15" descr="Une image contenant dessin, table&#10;&#10;Description générée automatiquement">
            <a:extLst>
              <a:ext uri="{FF2B5EF4-FFF2-40B4-BE49-F238E27FC236}">
                <a16:creationId xmlns:a16="http://schemas.microsoft.com/office/drawing/2014/main" id="{DCFB1264-E3F1-6641-9116-223D4FF0BB4E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627189" y="1864084"/>
            <a:ext cx="955545" cy="640122"/>
          </a:xfrm>
          <a:prstGeom prst="rect">
            <a:avLst/>
          </a:prstGeom>
        </p:spPr>
      </p:pic>
      <p:pic>
        <p:nvPicPr>
          <p:cNvPr id="17" name="Image 16" descr="Une image contenant personne, jeune, intérieur, habits&#10;&#10;Description générée automatiquement">
            <a:extLst>
              <a:ext uri="{FF2B5EF4-FFF2-40B4-BE49-F238E27FC236}">
                <a16:creationId xmlns:a16="http://schemas.microsoft.com/office/drawing/2014/main" id="{DF2DD8A4-06A1-DF4A-BBEE-108DD2CC4EB8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02647" y="442427"/>
            <a:ext cx="1340620" cy="1203822"/>
          </a:xfrm>
          <a:prstGeom prst="rect">
            <a:avLst/>
          </a:prstGeom>
        </p:spPr>
      </p:pic>
      <p:sp>
        <p:nvSpPr>
          <p:cNvPr id="18" name="Rectangle 17">
            <a:extLst>
              <a:ext uri="{FF2B5EF4-FFF2-40B4-BE49-F238E27FC236}">
                <a16:creationId xmlns:a16="http://schemas.microsoft.com/office/drawing/2014/main" id="{3F6FAB9B-D4B6-7A46-A43E-5B18A832436E}"/>
              </a:ext>
            </a:extLst>
          </p:cNvPr>
          <p:cNvSpPr/>
          <p:nvPr/>
        </p:nvSpPr>
        <p:spPr>
          <a:xfrm rot="5400000">
            <a:off x="11294027" y="811257"/>
            <a:ext cx="85418" cy="491996"/>
          </a:xfrm>
          <a:prstGeom prst="rect">
            <a:avLst/>
          </a:prstGeom>
          <a:pattFill prst="pct60">
            <a:fgClr>
              <a:schemeClr val="accent6">
                <a:lumMod val="75000"/>
              </a:schemeClr>
            </a:fgClr>
            <a:bgClr>
              <a:schemeClr val="bg1"/>
            </a:bgClr>
          </a:patt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ZoneTexte 18">
            <a:extLst>
              <a:ext uri="{FF2B5EF4-FFF2-40B4-BE49-F238E27FC236}">
                <a16:creationId xmlns:a16="http://schemas.microsoft.com/office/drawing/2014/main" id="{5FA93818-4C41-9346-B150-1048A14E271B}"/>
              </a:ext>
            </a:extLst>
          </p:cNvPr>
          <p:cNvSpPr txBox="1"/>
          <p:nvPr/>
        </p:nvSpPr>
        <p:spPr>
          <a:xfrm>
            <a:off x="8414795" y="3669175"/>
            <a:ext cx="1882631" cy="923330"/>
          </a:xfrm>
          <a:prstGeom prst="rect">
            <a:avLst/>
          </a:prstGeom>
          <a:solidFill>
            <a:schemeClr val="accent1"/>
          </a:solidFill>
          <a:ln>
            <a:solidFill>
              <a:schemeClr val="accent2"/>
            </a:solidFill>
          </a:ln>
        </p:spPr>
        <p:txBody>
          <a:bodyPr wrap="none" rtlCol="0">
            <a:spAutoFit/>
          </a:bodyPr>
          <a:lstStyle/>
          <a:p>
            <a:r>
              <a:rPr lang="fr-FR" dirty="0">
                <a:solidFill>
                  <a:schemeClr val="bg1"/>
                </a:solidFill>
              </a:rPr>
              <a:t>Robert Debré</a:t>
            </a:r>
          </a:p>
          <a:p>
            <a:r>
              <a:rPr lang="fr-FR" dirty="0">
                <a:solidFill>
                  <a:schemeClr val="bg1"/>
                </a:solidFill>
              </a:rPr>
              <a:t>Pic déjà observé</a:t>
            </a:r>
          </a:p>
          <a:p>
            <a:r>
              <a:rPr lang="fr-FR" dirty="0">
                <a:solidFill>
                  <a:schemeClr val="bg1"/>
                </a:solidFill>
              </a:rPr>
              <a:t>Après AH1N1</a:t>
            </a:r>
          </a:p>
        </p:txBody>
      </p:sp>
    </p:spTree>
    <p:extLst>
      <p:ext uri="{BB962C8B-B14F-4D97-AF65-F5344CB8AC3E}">
        <p14:creationId xmlns:p14="http://schemas.microsoft.com/office/powerpoint/2010/main" val="82737208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E80B86A7-A1EC-475B-9166-88902B033A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10" name="Isosceles Triangle 9">
            <a:extLst>
              <a:ext uri="{FF2B5EF4-FFF2-40B4-BE49-F238E27FC236}">
                <a16:creationId xmlns:a16="http://schemas.microsoft.com/office/drawing/2014/main" id="{C2C29CB1-9F74-4879-A6AF-AEA67B6F1F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0" y="0"/>
            <a:ext cx="842596" cy="5666154"/>
          </a:xfrm>
          <a:prstGeom prst="triangle">
            <a:avLst>
              <a:gd name="adj" fmla="val 10000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Isosceles Triangle 11">
            <a:extLst>
              <a:ext uri="{FF2B5EF4-FFF2-40B4-BE49-F238E27FC236}">
                <a16:creationId xmlns:a16="http://schemas.microsoft.com/office/drawing/2014/main" id="{7E2C7115-5336-410C-AD71-0F0952A2E5A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1743267" y="4013200"/>
            <a:ext cx="448733" cy="2844800"/>
          </a:xfrm>
          <a:prstGeom prst="triangle">
            <a:avLst>
              <a:gd name="adj" fmla="val 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F4151A2D-C5C3-1F4F-899E-65C8048F89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12483" y="6518277"/>
            <a:ext cx="683339" cy="365125"/>
          </a:xfrm>
        </p:spPr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57F1E4F-1CFF-5643-939E-217C01CDF565}" type="slidenum"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23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pic>
        <p:nvPicPr>
          <p:cNvPr id="11" name="Image 3">
            <a:extLst>
              <a:ext uri="{FF2B5EF4-FFF2-40B4-BE49-F238E27FC236}">
                <a16:creationId xmlns:a16="http://schemas.microsoft.com/office/drawing/2014/main" id="{CEC14FC4-C990-B947-9152-8CF13B2AEC6C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94408" y="30366"/>
            <a:ext cx="2426354" cy="357887"/>
          </a:xfrm>
          <a:prstGeom prst="rect">
            <a:avLst/>
          </a:prstGeom>
        </p:spPr>
      </p:pic>
      <p:pic>
        <p:nvPicPr>
          <p:cNvPr id="4" name="Image 3">
            <a:extLst>
              <a:ext uri="{FF2B5EF4-FFF2-40B4-BE49-F238E27FC236}">
                <a16:creationId xmlns:a16="http://schemas.microsoft.com/office/drawing/2014/main" id="{67796B64-1401-2445-852C-CF0A9BEE3D8E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2597" y="30366"/>
            <a:ext cx="8637971" cy="839626"/>
          </a:xfrm>
          <a:prstGeom prst="rect">
            <a:avLst/>
          </a:prstGeom>
        </p:spPr>
      </p:pic>
      <p:pic>
        <p:nvPicPr>
          <p:cNvPr id="9" name="Image 8" descr="Une image contenant couteau&#10;&#10;Description générée automatiquement">
            <a:extLst>
              <a:ext uri="{FF2B5EF4-FFF2-40B4-BE49-F238E27FC236}">
                <a16:creationId xmlns:a16="http://schemas.microsoft.com/office/drawing/2014/main" id="{954A466C-2CE5-0B44-99DA-FA636FF0ECCB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2597" y="900358"/>
            <a:ext cx="8637971" cy="1479427"/>
          </a:xfrm>
          <a:prstGeom prst="rect">
            <a:avLst/>
          </a:prstGeom>
        </p:spPr>
      </p:pic>
      <p:pic>
        <p:nvPicPr>
          <p:cNvPr id="15" name="Image 14">
            <a:extLst>
              <a:ext uri="{FF2B5EF4-FFF2-40B4-BE49-F238E27FC236}">
                <a16:creationId xmlns:a16="http://schemas.microsoft.com/office/drawing/2014/main" id="{1C75FF53-DBE1-C94F-9A63-D8C7D449A1B2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2597" y="2437964"/>
            <a:ext cx="6648278" cy="3519677"/>
          </a:xfrm>
          <a:prstGeom prst="rect">
            <a:avLst/>
          </a:prstGeom>
        </p:spPr>
      </p:pic>
      <p:sp>
        <p:nvSpPr>
          <p:cNvPr id="20" name="ZoneTexte 19">
            <a:extLst>
              <a:ext uri="{FF2B5EF4-FFF2-40B4-BE49-F238E27FC236}">
                <a16:creationId xmlns:a16="http://schemas.microsoft.com/office/drawing/2014/main" id="{29A7FEB9-2696-F442-B86B-0E3CB8B8EA90}"/>
              </a:ext>
            </a:extLst>
          </p:cNvPr>
          <p:cNvSpPr txBox="1"/>
          <p:nvPr/>
        </p:nvSpPr>
        <p:spPr>
          <a:xfrm>
            <a:off x="1951969" y="6540616"/>
            <a:ext cx="664245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i="1" dirty="0">
                <a:solidFill>
                  <a:schemeClr val="accent1"/>
                </a:solidFill>
              </a:rPr>
              <a:t>Carter : Nature </a:t>
            </a:r>
            <a:r>
              <a:rPr lang="fr-FR" sz="1200" i="1" dirty="0" err="1">
                <a:solidFill>
                  <a:schemeClr val="accent1"/>
                </a:solidFill>
              </a:rPr>
              <a:t>medecine</a:t>
            </a:r>
            <a:r>
              <a:rPr lang="fr-FR" sz="1200" i="1" dirty="0">
                <a:solidFill>
                  <a:schemeClr val="accent1"/>
                </a:solidFill>
              </a:rPr>
              <a:t> Aout 2020https://</a:t>
            </a:r>
            <a:r>
              <a:rPr lang="fr-FR" sz="1200" i="1" dirty="0" err="1">
                <a:solidFill>
                  <a:schemeClr val="accent1"/>
                </a:solidFill>
              </a:rPr>
              <a:t>www.nature.com</a:t>
            </a:r>
            <a:r>
              <a:rPr lang="fr-FR" sz="1200" i="1" dirty="0">
                <a:solidFill>
                  <a:schemeClr val="accent1"/>
                </a:solidFill>
              </a:rPr>
              <a:t>/articles/s41591-020-1054-6.pdf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AC8A3384-67F6-DD47-9B67-BC28668DA106}"/>
              </a:ext>
            </a:extLst>
          </p:cNvPr>
          <p:cNvSpPr/>
          <p:nvPr/>
        </p:nvSpPr>
        <p:spPr>
          <a:xfrm>
            <a:off x="7490875" y="1914586"/>
            <a:ext cx="4396325" cy="418141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600" b="1" dirty="0"/>
              <a:t>Dans la phase aiguë </a:t>
            </a:r>
          </a:p>
          <a:p>
            <a:pPr marL="285750" indent="-285750">
              <a:buFontTx/>
              <a:buChar char="-"/>
            </a:pPr>
            <a:r>
              <a:rPr lang="fr-FR" sz="1600" dirty="0"/>
              <a:t>⇧ ⇧  IL-1</a:t>
            </a:r>
            <a:r>
              <a:rPr lang="el-GR" sz="1600" dirty="0"/>
              <a:t>β</a:t>
            </a:r>
            <a:r>
              <a:rPr lang="fr-FR" sz="1600" dirty="0"/>
              <a:t>, IL-6, IL-8, IL-10, 'IL-17, d'interféron-</a:t>
            </a:r>
            <a:r>
              <a:rPr lang="el-GR" sz="1600" dirty="0"/>
              <a:t>γ </a:t>
            </a:r>
            <a:r>
              <a:rPr lang="fr-FR" sz="1600" dirty="0"/>
              <a:t>et </a:t>
            </a:r>
          </a:p>
          <a:p>
            <a:pPr marL="285750" indent="-285750">
              <a:buFontTx/>
              <a:buChar char="-"/>
            </a:pPr>
            <a:r>
              <a:rPr lang="fr-FR" sz="1600" dirty="0"/>
              <a:t>lymphopénie de cellules </a:t>
            </a:r>
            <a:r>
              <a:rPr lang="fr-FR" sz="1600" dirty="0" err="1"/>
              <a:t>T</a:t>
            </a:r>
            <a:r>
              <a:rPr lang="fr-FR" sz="1600" dirty="0"/>
              <a:t> et B</a:t>
            </a:r>
          </a:p>
          <a:p>
            <a:pPr marL="285750" indent="-285750">
              <a:buFontTx/>
              <a:buChar char="-"/>
            </a:pPr>
            <a:r>
              <a:rPr lang="fr-FR" sz="1600" dirty="0"/>
              <a:t>Expression élevée de CD64 sur les neutrophiles et les monocytes</a:t>
            </a:r>
          </a:p>
          <a:p>
            <a:pPr marL="285750" indent="-285750">
              <a:buFontTx/>
              <a:buChar char="-"/>
            </a:pPr>
            <a:r>
              <a:rPr lang="fr-FR" sz="1600" dirty="0"/>
              <a:t>expression élevée de HLA-DR </a:t>
            </a:r>
          </a:p>
          <a:p>
            <a:pPr marL="285750" indent="-285750">
              <a:buFontTx/>
              <a:buChar char="-"/>
            </a:pPr>
            <a:r>
              <a:rPr lang="fr-FR" sz="1600" dirty="0"/>
              <a:t>faible expression de HLA-DR et de CD86 sur les cellules présentatrice d’ag. </a:t>
            </a:r>
          </a:p>
          <a:p>
            <a:pPr marL="285750" indent="-285750">
              <a:buFontTx/>
              <a:buChar char="-"/>
            </a:pPr>
            <a:endParaRPr lang="fr-FR" sz="1600" dirty="0"/>
          </a:p>
          <a:p>
            <a:pPr algn="ctr"/>
            <a:r>
              <a:rPr lang="fr-FR" sz="1600" b="1" dirty="0"/>
              <a:t>Normalisation au cours des phases de résolution et de convalescence. </a:t>
            </a:r>
          </a:p>
          <a:p>
            <a:pPr marL="285750" indent="-285750">
              <a:buFontTx/>
              <a:buChar char="-"/>
            </a:pPr>
            <a:endParaRPr lang="fr-FR" sz="1600" dirty="0"/>
          </a:p>
          <a:p>
            <a:pPr algn="ctr"/>
            <a:r>
              <a:rPr lang="fr-FR" sz="1600" b="1" dirty="0"/>
              <a:t>Dans l'ensemble, la MIS-C se présente comme une maladie immunopathogène1 et semble distincte de la maladie de Kawasaki.</a:t>
            </a:r>
          </a:p>
        </p:txBody>
      </p:sp>
      <p:sp>
        <p:nvSpPr>
          <p:cNvPr id="23" name="ZoneTexte 22">
            <a:extLst>
              <a:ext uri="{FF2B5EF4-FFF2-40B4-BE49-F238E27FC236}">
                <a16:creationId xmlns:a16="http://schemas.microsoft.com/office/drawing/2014/main" id="{87D96A4F-B703-E346-9FC5-15F69860DD0D}"/>
              </a:ext>
            </a:extLst>
          </p:cNvPr>
          <p:cNvSpPr txBox="1"/>
          <p:nvPr/>
        </p:nvSpPr>
        <p:spPr>
          <a:xfrm>
            <a:off x="11157" y="6548696"/>
            <a:ext cx="247741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spcAft>
                <a:spcPts val="600"/>
              </a:spcAft>
            </a:pPr>
            <a:r>
              <a:rPr lang="fr-FR" sz="14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31 Août 2020</a:t>
            </a:r>
          </a:p>
        </p:txBody>
      </p:sp>
      <p:pic>
        <p:nvPicPr>
          <p:cNvPr id="24" name="Image 23" descr="Une image contenant dessin, signe, parapluie&#10;&#10;Description générée automatiquement">
            <a:extLst>
              <a:ext uri="{FF2B5EF4-FFF2-40B4-BE49-F238E27FC236}">
                <a16:creationId xmlns:a16="http://schemas.microsoft.com/office/drawing/2014/main" id="{5B271033-1EBF-DC47-A1C5-DCA98E2C6454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" y="0"/>
            <a:ext cx="1063331" cy="5824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370390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E80B86A7-A1EC-475B-9166-88902B033A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10" name="Isosceles Triangle 9">
            <a:extLst>
              <a:ext uri="{FF2B5EF4-FFF2-40B4-BE49-F238E27FC236}">
                <a16:creationId xmlns:a16="http://schemas.microsoft.com/office/drawing/2014/main" id="{C2C29CB1-9F74-4879-A6AF-AEA67B6F1F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0" y="0"/>
            <a:ext cx="842596" cy="5666154"/>
          </a:xfrm>
          <a:prstGeom prst="triangle">
            <a:avLst>
              <a:gd name="adj" fmla="val 10000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Isosceles Triangle 11">
            <a:extLst>
              <a:ext uri="{FF2B5EF4-FFF2-40B4-BE49-F238E27FC236}">
                <a16:creationId xmlns:a16="http://schemas.microsoft.com/office/drawing/2014/main" id="{7E2C7115-5336-410C-AD71-0F0952A2E5A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1743267" y="4013200"/>
            <a:ext cx="448733" cy="2844800"/>
          </a:xfrm>
          <a:prstGeom prst="triangle">
            <a:avLst>
              <a:gd name="adj" fmla="val 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F4151A2D-C5C3-1F4F-899E-65C8048F89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12483" y="6518277"/>
            <a:ext cx="683339" cy="365125"/>
          </a:xfrm>
        </p:spPr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57F1E4F-1CFF-5643-939E-217C01CDF565}" type="slidenum"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24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pic>
        <p:nvPicPr>
          <p:cNvPr id="11" name="Image 3">
            <a:extLst>
              <a:ext uri="{FF2B5EF4-FFF2-40B4-BE49-F238E27FC236}">
                <a16:creationId xmlns:a16="http://schemas.microsoft.com/office/drawing/2014/main" id="{CEC14FC4-C990-B947-9152-8CF13B2AEC6C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94408" y="30366"/>
            <a:ext cx="2426354" cy="357887"/>
          </a:xfrm>
          <a:prstGeom prst="rect">
            <a:avLst/>
          </a:prstGeom>
        </p:spPr>
      </p:pic>
      <p:sp>
        <p:nvSpPr>
          <p:cNvPr id="2" name="ZoneTexte 1">
            <a:extLst>
              <a:ext uri="{FF2B5EF4-FFF2-40B4-BE49-F238E27FC236}">
                <a16:creationId xmlns:a16="http://schemas.microsoft.com/office/drawing/2014/main" id="{9DAA3208-2BE8-D542-81D6-87E5C840A178}"/>
              </a:ext>
            </a:extLst>
          </p:cNvPr>
          <p:cNvSpPr txBox="1"/>
          <p:nvPr/>
        </p:nvSpPr>
        <p:spPr>
          <a:xfrm>
            <a:off x="1207746" y="578944"/>
            <a:ext cx="671209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200" b="0" i="0" u="none" strike="noStrike" kern="1200" cap="none" spc="0" normalizeH="0" baseline="0" noProof="0" dirty="0">
                <a:ln>
                  <a:noFill/>
                </a:ln>
                <a:solidFill>
                  <a:srgbClr val="90C226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Chez quels enfants faire une PCR* ?</a:t>
            </a:r>
          </a:p>
        </p:txBody>
      </p:sp>
      <p:sp>
        <p:nvSpPr>
          <p:cNvPr id="123" name="Espace réservé du contenu 8">
            <a:extLst>
              <a:ext uri="{FF2B5EF4-FFF2-40B4-BE49-F238E27FC236}">
                <a16:creationId xmlns:a16="http://schemas.microsoft.com/office/drawing/2014/main" id="{1BA0180B-DC16-0D49-AA0D-262D7137612D}"/>
              </a:ext>
            </a:extLst>
          </p:cNvPr>
          <p:cNvSpPr>
            <a:spLocks noGrp="1"/>
          </p:cNvSpPr>
          <p:nvPr/>
        </p:nvSpPr>
        <p:spPr>
          <a:xfrm>
            <a:off x="936813" y="1347900"/>
            <a:ext cx="10817339" cy="5082397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90C226"/>
              </a:buClr>
              <a:buSzPct val="80000"/>
              <a:buFont typeface="Wingdings 3" charset="2"/>
              <a:buChar char=""/>
              <a:tabLst/>
              <a:defRPr/>
            </a:pP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A </a:t>
            </a:r>
            <a:r>
              <a:rPr kumimoji="0" lang="fr-FR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tout âge</a:t>
            </a: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, en présence de </a:t>
            </a:r>
            <a:r>
              <a:rPr kumimoji="0" lang="fr-FR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symptômes infectieux inhabituels </a:t>
            </a: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par leur </a:t>
            </a:r>
            <a:r>
              <a:rPr kumimoji="0" lang="fr-FR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durée</a:t>
            </a: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, leur </a:t>
            </a:r>
            <a:r>
              <a:rPr kumimoji="0" lang="fr-FR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nature</a:t>
            </a: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, ou leur </a:t>
            </a:r>
            <a:r>
              <a:rPr kumimoji="0" lang="fr-FR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gravité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90C226"/>
              </a:buClr>
              <a:buSzPct val="80000"/>
              <a:buFont typeface="Wingdings 3" charset="2"/>
              <a:buChar char=""/>
              <a:tabLst/>
              <a:defRPr/>
            </a:pP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Tous les </a:t>
            </a:r>
            <a:r>
              <a:rPr kumimoji="0" lang="fr-FR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enfants hospitalisés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90C226"/>
              </a:buClr>
              <a:buSzPct val="80000"/>
              <a:buFont typeface="Wingdings 3" charset="2"/>
              <a:buChar char=""/>
              <a:tabLst/>
              <a:defRPr/>
            </a:pP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Chez les </a:t>
            </a:r>
            <a:r>
              <a:rPr kumimoji="0" lang="fr-FR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enfants de plus de 6 ans</a:t>
            </a: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, devant tout </a:t>
            </a:r>
            <a:r>
              <a:rPr kumimoji="0" lang="fr-FR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syndrome infectieux </a:t>
            </a: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dont le tableau clinique et/ou biologique </a:t>
            </a:r>
            <a:r>
              <a:rPr kumimoji="0" lang="fr-FR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n’a pas permis un diagnostic précis </a:t>
            </a: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(angine à SGA, pneumonie, infection urinaire…)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90C226"/>
              </a:buClr>
              <a:buSzPct val="80000"/>
              <a:buFont typeface="Wingdings 3" charset="2"/>
              <a:buChar char=""/>
              <a:tabLst/>
              <a:defRPr/>
            </a:pP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Tous les enfants, quel que soit l’âge, lorsqu’un cas </a:t>
            </a:r>
            <a:r>
              <a:rPr kumimoji="0" lang="fr-FR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contact intra familial ou un contact prolongé</a:t>
            </a: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 (internat, nuit partagée..) a été diagnostiqué, même en l’absence de tout symptôme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90C226"/>
              </a:buClr>
              <a:buSzPct val="80000"/>
              <a:buFont typeface="Wingdings 3" charset="2"/>
              <a:buChar char=""/>
              <a:tabLst/>
              <a:defRPr/>
            </a:pPr>
            <a:r>
              <a:rPr kumimoji="0" lang="fr-FR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En cas de contact** extra-familial </a:t>
            </a: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(type contact scolaire ou récréatif) avec une personne se révélant ultérieurement COVID +,  </a:t>
            </a:r>
            <a:r>
              <a:rPr kumimoji="0" lang="fr-FR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les enfants de moins de 6 ans ne seront prélevés systématiquement que lorsqu’ils sont symptomatiques</a:t>
            </a:r>
            <a:endParaRPr kumimoji="0" lang="fr-FR" sz="2000" b="1" i="1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90C226"/>
              </a:buClr>
              <a:buSzPct val="80000"/>
              <a:buFont typeface="Wingdings 3" charset="2"/>
              <a:buChar char=""/>
              <a:tabLst/>
              <a:defRPr/>
            </a:pPr>
            <a:endParaRPr kumimoji="0" lang="fr-FR" sz="1800" b="1" i="1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90C226"/>
              </a:buClr>
              <a:buSzPct val="80000"/>
              <a:buFont typeface="Wingdings 3" charset="2"/>
              <a:buChar char=""/>
              <a:tabLst/>
              <a:defRPr/>
            </a:pPr>
            <a:endParaRPr kumimoji="0" lang="fr-FR" sz="18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  <a:p>
            <a:pPr marL="457200" marR="0" lvl="1" indent="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90C226"/>
              </a:buClr>
              <a:buSzPct val="80000"/>
              <a:buFont typeface="Wingdings 3" charset="2"/>
              <a:buNone/>
              <a:tabLst/>
              <a:defRPr/>
            </a:pPr>
            <a:endParaRPr kumimoji="0" lang="fr-FR" sz="17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0DFB68B2-15F6-984F-A2DB-0D507523CD14}"/>
              </a:ext>
            </a:extLst>
          </p:cNvPr>
          <p:cNvSpPr txBox="1"/>
          <p:nvPr/>
        </p:nvSpPr>
        <p:spPr>
          <a:xfrm>
            <a:off x="1409912" y="5666154"/>
            <a:ext cx="892344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* Un test antigénique positif a la même valeur diagnostique qu’une PCR (spécificité excellente), négatif, il n’a pas la même valeur (sensibilité moindre)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**Contact : durée &gt; 15 mn, sans distancement ni port rigoureux du masque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pic>
        <p:nvPicPr>
          <p:cNvPr id="14" name="Image 13" descr="Une image contenant dessin, signe, parapluie&#10;&#10;Description générée automatiquement">
            <a:extLst>
              <a:ext uri="{FF2B5EF4-FFF2-40B4-BE49-F238E27FC236}">
                <a16:creationId xmlns:a16="http://schemas.microsoft.com/office/drawing/2014/main" id="{81D390EB-E52C-7640-AB97-2FB6D5E32113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4288" y="-3518"/>
            <a:ext cx="1063331" cy="582462"/>
          </a:xfrm>
          <a:prstGeom prst="rect">
            <a:avLst/>
          </a:prstGeom>
        </p:spPr>
      </p:pic>
      <p:sp>
        <p:nvSpPr>
          <p:cNvPr id="13" name="ZoneTexte 12">
            <a:extLst>
              <a:ext uri="{FF2B5EF4-FFF2-40B4-BE49-F238E27FC236}">
                <a16:creationId xmlns:a16="http://schemas.microsoft.com/office/drawing/2014/main" id="{817BEDB8-5AA1-0646-B32D-D96571D3349F}"/>
              </a:ext>
            </a:extLst>
          </p:cNvPr>
          <p:cNvSpPr txBox="1"/>
          <p:nvPr/>
        </p:nvSpPr>
        <p:spPr>
          <a:xfrm>
            <a:off x="14195" y="6569392"/>
            <a:ext cx="87355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0" i="0" u="none" strike="noStrike" kern="1200" cap="none" spc="0" normalizeH="0" baseline="0" noProof="0" dirty="0">
                <a:ln>
                  <a:noFill/>
                </a:ln>
                <a:solidFill>
                  <a:srgbClr val="90C226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5/10/2020</a:t>
            </a:r>
          </a:p>
        </p:txBody>
      </p:sp>
    </p:spTree>
    <p:extLst>
      <p:ext uri="{BB962C8B-B14F-4D97-AF65-F5344CB8AC3E}">
        <p14:creationId xmlns:p14="http://schemas.microsoft.com/office/powerpoint/2010/main" val="28621747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E80B86A7-A1EC-475B-9166-88902B033A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10" name="Isosceles Triangle 9">
            <a:extLst>
              <a:ext uri="{FF2B5EF4-FFF2-40B4-BE49-F238E27FC236}">
                <a16:creationId xmlns:a16="http://schemas.microsoft.com/office/drawing/2014/main" id="{C2C29CB1-9F74-4879-A6AF-AEA67B6F1F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0" y="0"/>
            <a:ext cx="842596" cy="5666154"/>
          </a:xfrm>
          <a:prstGeom prst="triangle">
            <a:avLst>
              <a:gd name="adj" fmla="val 10000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Isosceles Triangle 11">
            <a:extLst>
              <a:ext uri="{FF2B5EF4-FFF2-40B4-BE49-F238E27FC236}">
                <a16:creationId xmlns:a16="http://schemas.microsoft.com/office/drawing/2014/main" id="{7E2C7115-5336-410C-AD71-0F0952A2E5A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1743267" y="4013200"/>
            <a:ext cx="448733" cy="2844800"/>
          </a:xfrm>
          <a:prstGeom prst="triangle">
            <a:avLst>
              <a:gd name="adj" fmla="val 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F4151A2D-C5C3-1F4F-899E-65C8048F89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12483" y="6518277"/>
            <a:ext cx="683339" cy="365125"/>
          </a:xfrm>
        </p:spPr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57F1E4F-1CFF-5643-939E-217C01CDF565}" type="slidenum"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25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pic>
        <p:nvPicPr>
          <p:cNvPr id="11" name="Image 3">
            <a:extLst>
              <a:ext uri="{FF2B5EF4-FFF2-40B4-BE49-F238E27FC236}">
                <a16:creationId xmlns:a16="http://schemas.microsoft.com/office/drawing/2014/main" id="{CEC14FC4-C990-B947-9152-8CF13B2AEC6C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94408" y="30366"/>
            <a:ext cx="2426354" cy="357887"/>
          </a:xfrm>
          <a:prstGeom prst="rect">
            <a:avLst/>
          </a:prstGeom>
        </p:spPr>
      </p:pic>
      <p:sp>
        <p:nvSpPr>
          <p:cNvPr id="2" name="ZoneTexte 1">
            <a:extLst>
              <a:ext uri="{FF2B5EF4-FFF2-40B4-BE49-F238E27FC236}">
                <a16:creationId xmlns:a16="http://schemas.microsoft.com/office/drawing/2014/main" id="{9DAA3208-2BE8-D542-81D6-87E5C840A178}"/>
              </a:ext>
            </a:extLst>
          </p:cNvPr>
          <p:cNvSpPr txBox="1"/>
          <p:nvPr/>
        </p:nvSpPr>
        <p:spPr>
          <a:xfrm>
            <a:off x="1207746" y="578944"/>
            <a:ext cx="698139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200" b="0" i="0" u="none" strike="noStrike" kern="1200" cap="none" spc="0" normalizeH="0" baseline="0" noProof="0" dirty="0">
                <a:ln>
                  <a:noFill/>
                </a:ln>
                <a:solidFill>
                  <a:srgbClr val="90C226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Quand faire une PCR chez l’enfant* ?</a:t>
            </a:r>
          </a:p>
        </p:txBody>
      </p:sp>
      <p:sp>
        <p:nvSpPr>
          <p:cNvPr id="123" name="Espace réservé du contenu 8">
            <a:extLst>
              <a:ext uri="{FF2B5EF4-FFF2-40B4-BE49-F238E27FC236}">
                <a16:creationId xmlns:a16="http://schemas.microsoft.com/office/drawing/2014/main" id="{1BA0180B-DC16-0D49-AA0D-262D7137612D}"/>
              </a:ext>
            </a:extLst>
          </p:cNvPr>
          <p:cNvSpPr>
            <a:spLocks noGrp="1"/>
          </p:cNvSpPr>
          <p:nvPr/>
        </p:nvSpPr>
        <p:spPr>
          <a:xfrm>
            <a:off x="936813" y="1347900"/>
            <a:ext cx="10817339" cy="5082397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90C226"/>
              </a:buClr>
              <a:buSzPct val="80000"/>
              <a:buFont typeface="Wingdings 3" charset="2"/>
              <a:buChar char=""/>
              <a:tabLst/>
              <a:defRPr/>
            </a:pPr>
            <a:r>
              <a:rPr kumimoji="0" lang="fr-FR" sz="19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Immédiatement</a:t>
            </a:r>
          </a:p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90C226"/>
              </a:buClr>
              <a:buSzPct val="80000"/>
              <a:buFont typeface="Wingdings 3" charset="2"/>
              <a:buChar char=""/>
              <a:tabLst/>
              <a:defRPr/>
            </a:pPr>
            <a:r>
              <a:rPr kumimoji="0" lang="fr-FR" sz="17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à tout âge, en présence de symptômes infectieux inhabituels par leur durée ou par leur nature :</a:t>
            </a:r>
          </a:p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90C226"/>
              </a:buClr>
              <a:buSzPct val="80000"/>
              <a:buFont typeface="Wingdings 3" charset="2"/>
              <a:buChar char=""/>
              <a:tabLst/>
              <a:defRPr/>
            </a:pPr>
            <a:r>
              <a:rPr kumimoji="0" lang="fr-FR" sz="17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chez l’enfant de plus de 6 ans devant tout syndrome infectieux dont le diagnostic clinique et/ou biologique n’a pas permis un diagnostic précis (angine à SGA, pneumonie, infection urinaire…)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90C226"/>
              </a:buClr>
              <a:buSzPct val="80000"/>
              <a:buFont typeface="Wingdings 3" charset="2"/>
              <a:buChar char=""/>
              <a:tabLst/>
              <a:defRPr/>
            </a:pPr>
            <a:r>
              <a:rPr kumimoji="0" lang="fr-FR" sz="19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Si contact** « unique » avec une personne se révélant ultérieurement PCR + et en absence de symptômes évocateurs:</a:t>
            </a:r>
          </a:p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90C226"/>
              </a:buClr>
              <a:buSzPct val="80000"/>
              <a:buFont typeface="Wingdings 3" charset="2"/>
              <a:buChar char=""/>
              <a:tabLst/>
              <a:defRPr/>
            </a:pPr>
            <a:r>
              <a:rPr kumimoji="0" lang="fr-FR" sz="17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Effectuer PCR 6 à 8 jours après le contact</a:t>
            </a:r>
          </a:p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90C226"/>
              </a:buClr>
              <a:buSzPct val="80000"/>
              <a:buFont typeface="Wingdings 3" charset="2"/>
              <a:buChar char=""/>
              <a:tabLst/>
              <a:defRPr/>
            </a:pPr>
            <a:r>
              <a:rPr kumimoji="0" lang="fr-FR" sz="17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En mettant en place une surveillance clinique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90C226"/>
              </a:buClr>
              <a:buSzPct val="80000"/>
              <a:buFont typeface="Wingdings 3" charset="2"/>
              <a:buChar char=""/>
              <a:tabLst/>
              <a:defRPr/>
            </a:pPr>
            <a:r>
              <a:rPr kumimoji="0" lang="fr-FR" sz="19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Si contacts répétés sur une période donnée, avec une même personne se révélant ultérieurement PCR + (parents, autres membres du foyer…)</a:t>
            </a:r>
          </a:p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90C226"/>
              </a:buClr>
              <a:buSzPct val="80000"/>
              <a:buFont typeface="Wingdings 3" charset="2"/>
              <a:buChar char=""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Effectuer PCR 6 à 8 jours après le premier jour où l’on estime que le sujet contact était contaminant</a:t>
            </a:r>
          </a:p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90C226"/>
              </a:buClr>
              <a:buSzPct val="80000"/>
              <a:buFont typeface="Wingdings 3" charset="2"/>
              <a:buChar char=""/>
              <a:tabLst/>
              <a:defRPr/>
            </a:pPr>
            <a:r>
              <a:rPr kumimoji="0" lang="fr-FR" sz="1600" b="0" i="1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Refaire une PCR 6 à 8 jours après le dernier jour où l’on estime que le sujet contact était contaminant ?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90C226"/>
              </a:buClr>
              <a:buSzPct val="80000"/>
              <a:buFont typeface="Wingdings 3" charset="2"/>
              <a:buChar char=""/>
              <a:tabLst/>
              <a:defRPr/>
            </a:pPr>
            <a:endParaRPr kumimoji="0" lang="fr-FR" sz="1800" b="1" i="1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90C226"/>
              </a:buClr>
              <a:buSzPct val="80000"/>
              <a:buFont typeface="Wingdings 3" charset="2"/>
              <a:buChar char=""/>
              <a:tabLst/>
              <a:defRPr/>
            </a:pPr>
            <a:endParaRPr kumimoji="0" lang="fr-FR" sz="1800" b="1" i="1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90C226"/>
              </a:buClr>
              <a:buSzPct val="80000"/>
              <a:buFont typeface="Wingdings 3" charset="2"/>
              <a:buChar char=""/>
              <a:tabLst/>
              <a:defRPr/>
            </a:pPr>
            <a:endParaRPr kumimoji="0" lang="fr-FR" sz="18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  <a:p>
            <a:pPr marL="457200" marR="0" lvl="1" indent="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90C226"/>
              </a:buClr>
              <a:buSzPct val="80000"/>
              <a:buFont typeface="Wingdings 3" charset="2"/>
              <a:buNone/>
              <a:tabLst/>
              <a:defRPr/>
            </a:pPr>
            <a:endParaRPr kumimoji="0" lang="fr-FR" sz="17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pic>
        <p:nvPicPr>
          <p:cNvPr id="14" name="Image 13" descr="Une image contenant dessin, signe, parapluie&#10;&#10;Description générée automatiquement">
            <a:extLst>
              <a:ext uri="{FF2B5EF4-FFF2-40B4-BE49-F238E27FC236}">
                <a16:creationId xmlns:a16="http://schemas.microsoft.com/office/drawing/2014/main" id="{81D390EB-E52C-7640-AB97-2FB6D5E32113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4288" y="-3518"/>
            <a:ext cx="1063331" cy="582462"/>
          </a:xfrm>
          <a:prstGeom prst="rect">
            <a:avLst/>
          </a:prstGeom>
        </p:spPr>
      </p:pic>
      <p:sp>
        <p:nvSpPr>
          <p:cNvPr id="13" name="ZoneTexte 12">
            <a:extLst>
              <a:ext uri="{FF2B5EF4-FFF2-40B4-BE49-F238E27FC236}">
                <a16:creationId xmlns:a16="http://schemas.microsoft.com/office/drawing/2014/main" id="{817BEDB8-5AA1-0646-B32D-D96571D3349F}"/>
              </a:ext>
            </a:extLst>
          </p:cNvPr>
          <p:cNvSpPr txBox="1"/>
          <p:nvPr/>
        </p:nvSpPr>
        <p:spPr>
          <a:xfrm>
            <a:off x="14195" y="6569392"/>
            <a:ext cx="87355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0" i="0" u="none" strike="noStrike" kern="1200" cap="none" spc="0" normalizeH="0" baseline="0" noProof="0" dirty="0">
                <a:ln>
                  <a:noFill/>
                </a:ln>
                <a:solidFill>
                  <a:srgbClr val="90C226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5/10/2020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9C121921-67AD-EA48-B372-5F774D97CF47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49857" y="5829300"/>
            <a:ext cx="2142488" cy="9541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615620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D78FBEB-5740-CE49-A693-2E32CDBD291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sz="3200" dirty="0"/>
              <a:t>Diagnostic de la COVID-19 chez l’enfant </a:t>
            </a:r>
            <a:br>
              <a:rPr lang="fr-FR" sz="3200" dirty="0"/>
            </a:br>
            <a:r>
              <a:rPr lang="fr-FR" sz="3200" dirty="0"/>
              <a:t>en période de dé-confinement </a:t>
            </a:r>
            <a:br>
              <a:rPr lang="fr-FR" sz="3200" dirty="0"/>
            </a:br>
            <a:r>
              <a:rPr lang="fr-FR" sz="3200" dirty="0"/>
              <a:t>et dépistage des clusters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3F97DEE2-F928-F04F-AF35-DF546BDB904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07067" y="4315875"/>
            <a:ext cx="7766936" cy="1096899"/>
          </a:xfrm>
        </p:spPr>
        <p:txBody>
          <a:bodyPr>
            <a:noAutofit/>
          </a:bodyPr>
          <a:lstStyle/>
          <a:p>
            <a:pPr>
              <a:spcBef>
                <a:spcPts val="400"/>
              </a:spcBef>
            </a:pPr>
            <a:r>
              <a:rPr lang="fr-FR" dirty="0"/>
              <a:t>Emmanuel </a:t>
            </a:r>
            <a:r>
              <a:rPr lang="fr-FR" dirty="0" err="1"/>
              <a:t>Grimprel</a:t>
            </a:r>
            <a:endParaRPr lang="fr-FR" dirty="0"/>
          </a:p>
          <a:p>
            <a:pPr>
              <a:spcBef>
                <a:spcPts val="400"/>
              </a:spcBef>
            </a:pPr>
            <a:r>
              <a:rPr lang="fr-FR" dirty="0"/>
              <a:t>Vincent </a:t>
            </a:r>
            <a:r>
              <a:rPr lang="fr-FR" dirty="0" err="1"/>
              <a:t>Gajdos</a:t>
            </a:r>
            <a:endParaRPr lang="fr-FR" dirty="0"/>
          </a:p>
          <a:p>
            <a:pPr>
              <a:spcBef>
                <a:spcPts val="400"/>
              </a:spcBef>
            </a:pPr>
            <a:r>
              <a:rPr lang="fr-FR" dirty="0"/>
              <a:t>Robert Cohen</a:t>
            </a:r>
          </a:p>
        </p:txBody>
      </p:sp>
      <p:pic>
        <p:nvPicPr>
          <p:cNvPr id="5" name="Image 4" descr="Une image contenant dessin, table&#10;&#10;Description générée automatiquement">
            <a:extLst>
              <a:ext uri="{FF2B5EF4-FFF2-40B4-BE49-F238E27FC236}">
                <a16:creationId xmlns:a16="http://schemas.microsoft.com/office/drawing/2014/main" id="{AE2CDD98-9A2E-704E-87D4-7C9A8D0D942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2219" y="5850095"/>
            <a:ext cx="1308100" cy="87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67429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E80B86A7-A1EC-475B-9166-88902B033A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Isosceles Triangle 9">
            <a:extLst>
              <a:ext uri="{FF2B5EF4-FFF2-40B4-BE49-F238E27FC236}">
                <a16:creationId xmlns:a16="http://schemas.microsoft.com/office/drawing/2014/main" id="{C2C29CB1-9F74-4879-A6AF-AEA67B6F1F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0" y="0"/>
            <a:ext cx="842596" cy="5666154"/>
          </a:xfrm>
          <a:prstGeom prst="triangle">
            <a:avLst>
              <a:gd name="adj" fmla="val 10000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Isosceles Triangle 11">
            <a:extLst>
              <a:ext uri="{FF2B5EF4-FFF2-40B4-BE49-F238E27FC236}">
                <a16:creationId xmlns:a16="http://schemas.microsoft.com/office/drawing/2014/main" id="{7E2C7115-5336-410C-AD71-0F0952A2E5A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1743267" y="4013200"/>
            <a:ext cx="448733" cy="2844800"/>
          </a:xfrm>
          <a:prstGeom prst="triangle">
            <a:avLst>
              <a:gd name="adj" fmla="val 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1DBB7145-D48A-1A43-941A-587E57999EE1}"/>
              </a:ext>
            </a:extLst>
          </p:cNvPr>
          <p:cNvSpPr txBox="1"/>
          <p:nvPr/>
        </p:nvSpPr>
        <p:spPr>
          <a:xfrm>
            <a:off x="6670863" y="3428999"/>
            <a:ext cx="5288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endParaRPr lang="fr-FR" dirty="0"/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7EA09776-5BE1-CA40-875E-1AC078C86EB4}"/>
              </a:ext>
            </a:extLst>
          </p:cNvPr>
          <p:cNvSpPr txBox="1"/>
          <p:nvPr/>
        </p:nvSpPr>
        <p:spPr>
          <a:xfrm>
            <a:off x="5186891" y="2514600"/>
            <a:ext cx="1828800" cy="18288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endParaRPr lang="fr-FR" dirty="0"/>
          </a:p>
        </p:txBody>
      </p:sp>
      <p:sp>
        <p:nvSpPr>
          <p:cNvPr id="11" name="Espace réservé du numéro de diapositive 4">
            <a:extLst>
              <a:ext uri="{FF2B5EF4-FFF2-40B4-BE49-F238E27FC236}">
                <a16:creationId xmlns:a16="http://schemas.microsoft.com/office/drawing/2014/main" id="{C2B0F206-C1C2-004D-9904-65C90650F1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12483" y="6518277"/>
            <a:ext cx="683339" cy="365125"/>
          </a:xfrm>
        </p:spPr>
        <p:txBody>
          <a:bodyPr/>
          <a:lstStyle/>
          <a:p>
            <a:fld id="{D57F1E4F-1CFF-5643-939E-217C01CDF565}" type="slidenum">
              <a:rPr lang="en-US" smtClean="0">
                <a:solidFill>
                  <a:schemeClr val="bg1"/>
                </a:solidFill>
              </a:rPr>
              <a:pPr/>
              <a:t>27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3" name="Image 3">
            <a:extLst>
              <a:ext uri="{FF2B5EF4-FFF2-40B4-BE49-F238E27FC236}">
                <a16:creationId xmlns:a16="http://schemas.microsoft.com/office/drawing/2014/main" id="{69F77346-4620-474C-A09F-847B8DDCF5DD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94408" y="30366"/>
            <a:ext cx="2426354" cy="357887"/>
          </a:xfrm>
          <a:prstGeom prst="rect">
            <a:avLst/>
          </a:prstGeom>
        </p:spPr>
      </p:pic>
      <p:sp useBgFill="1">
        <p:nvSpPr>
          <p:cNvPr id="37" name="Rectangle 36">
            <a:extLst>
              <a:ext uri="{FF2B5EF4-FFF2-40B4-BE49-F238E27FC236}">
                <a16:creationId xmlns:a16="http://schemas.microsoft.com/office/drawing/2014/main" id="{C0D0698A-8CAC-7B41-AF31-5400F76BB0F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Isosceles Triangle 9">
            <a:extLst>
              <a:ext uri="{FF2B5EF4-FFF2-40B4-BE49-F238E27FC236}">
                <a16:creationId xmlns:a16="http://schemas.microsoft.com/office/drawing/2014/main" id="{69D5DFCB-2DC4-5D4B-9267-1F9401EFABB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0" y="0"/>
            <a:ext cx="842596" cy="5666154"/>
          </a:xfrm>
          <a:prstGeom prst="triangle">
            <a:avLst>
              <a:gd name="adj" fmla="val 10000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9" name="Isosceles Triangle 11">
            <a:extLst>
              <a:ext uri="{FF2B5EF4-FFF2-40B4-BE49-F238E27FC236}">
                <a16:creationId xmlns:a16="http://schemas.microsoft.com/office/drawing/2014/main" id="{5DC5FFE1-2F3F-0649-9AB5-72C5BB4E30D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1743267" y="4013200"/>
            <a:ext cx="448733" cy="2844800"/>
          </a:xfrm>
          <a:prstGeom prst="triangle">
            <a:avLst>
              <a:gd name="adj" fmla="val 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0" name="ZoneTexte 39">
            <a:extLst>
              <a:ext uri="{FF2B5EF4-FFF2-40B4-BE49-F238E27FC236}">
                <a16:creationId xmlns:a16="http://schemas.microsoft.com/office/drawing/2014/main" id="{2D40B445-6D51-1B42-9F12-05403C6CA8D1}"/>
              </a:ext>
            </a:extLst>
          </p:cNvPr>
          <p:cNvSpPr txBox="1"/>
          <p:nvPr/>
        </p:nvSpPr>
        <p:spPr>
          <a:xfrm>
            <a:off x="6670863" y="3428999"/>
            <a:ext cx="5288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endParaRPr lang="fr-FR" dirty="0"/>
          </a:p>
        </p:txBody>
      </p:sp>
      <p:sp>
        <p:nvSpPr>
          <p:cNvPr id="41" name="ZoneTexte 40">
            <a:extLst>
              <a:ext uri="{FF2B5EF4-FFF2-40B4-BE49-F238E27FC236}">
                <a16:creationId xmlns:a16="http://schemas.microsoft.com/office/drawing/2014/main" id="{959C490E-5B58-8842-810F-2C8928AD4208}"/>
              </a:ext>
            </a:extLst>
          </p:cNvPr>
          <p:cNvSpPr txBox="1"/>
          <p:nvPr/>
        </p:nvSpPr>
        <p:spPr>
          <a:xfrm>
            <a:off x="5186891" y="2514600"/>
            <a:ext cx="1828800" cy="18288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endParaRPr lang="fr-FR" dirty="0"/>
          </a:p>
        </p:txBody>
      </p:sp>
      <p:sp>
        <p:nvSpPr>
          <p:cNvPr id="42" name="Espace réservé du numéro de diapositive 4">
            <a:extLst>
              <a:ext uri="{FF2B5EF4-FFF2-40B4-BE49-F238E27FC236}">
                <a16:creationId xmlns:a16="http://schemas.microsoft.com/office/drawing/2014/main" id="{C5074EE4-9D52-1447-BE4A-C940542EE805}"/>
              </a:ext>
            </a:extLst>
          </p:cNvPr>
          <p:cNvSpPr txBox="1">
            <a:spLocks/>
          </p:cNvSpPr>
          <p:nvPr/>
        </p:nvSpPr>
        <p:spPr>
          <a:xfrm>
            <a:off x="11412483" y="6518277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9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57F1E4F-1CFF-5643-939E-217C01CDF565}" type="slidenum">
              <a:rPr lang="en-US" smtClean="0">
                <a:solidFill>
                  <a:schemeClr val="bg1"/>
                </a:solidFill>
              </a:rPr>
              <a:pPr/>
              <a:t>27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43" name="Image 3">
            <a:extLst>
              <a:ext uri="{FF2B5EF4-FFF2-40B4-BE49-F238E27FC236}">
                <a16:creationId xmlns:a16="http://schemas.microsoft.com/office/drawing/2014/main" id="{984440B3-56B7-9E46-AB99-352F03AF8057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94408" y="30366"/>
            <a:ext cx="2426354" cy="357887"/>
          </a:xfrm>
          <a:prstGeom prst="rect">
            <a:avLst/>
          </a:prstGeom>
        </p:spPr>
      </p:pic>
      <p:sp>
        <p:nvSpPr>
          <p:cNvPr id="44" name="ZoneTexte 43">
            <a:extLst>
              <a:ext uri="{FF2B5EF4-FFF2-40B4-BE49-F238E27FC236}">
                <a16:creationId xmlns:a16="http://schemas.microsoft.com/office/drawing/2014/main" id="{E4828132-675D-184B-9349-8EA9980AFE1D}"/>
              </a:ext>
            </a:extLst>
          </p:cNvPr>
          <p:cNvSpPr txBox="1"/>
          <p:nvPr/>
        </p:nvSpPr>
        <p:spPr>
          <a:xfrm>
            <a:off x="6597742" y="4297350"/>
            <a:ext cx="5288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endParaRPr lang="fr-FR" dirty="0"/>
          </a:p>
        </p:txBody>
      </p:sp>
      <p:sp>
        <p:nvSpPr>
          <p:cNvPr id="45" name="ZoneTexte 44">
            <a:extLst>
              <a:ext uri="{FF2B5EF4-FFF2-40B4-BE49-F238E27FC236}">
                <a16:creationId xmlns:a16="http://schemas.microsoft.com/office/drawing/2014/main" id="{2951244A-A0E8-594D-8A39-A243DA669FB5}"/>
              </a:ext>
            </a:extLst>
          </p:cNvPr>
          <p:cNvSpPr txBox="1"/>
          <p:nvPr/>
        </p:nvSpPr>
        <p:spPr>
          <a:xfrm>
            <a:off x="5113770" y="3382951"/>
            <a:ext cx="1828800" cy="18288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endParaRPr lang="fr-FR" dirty="0"/>
          </a:p>
        </p:txBody>
      </p:sp>
      <p:sp>
        <p:nvSpPr>
          <p:cNvPr id="46" name="Espace réservé du numéro de diapositive 4">
            <a:extLst>
              <a:ext uri="{FF2B5EF4-FFF2-40B4-BE49-F238E27FC236}">
                <a16:creationId xmlns:a16="http://schemas.microsoft.com/office/drawing/2014/main" id="{4139F50B-418E-4740-BD50-67E0CAC0DB62}"/>
              </a:ext>
            </a:extLst>
          </p:cNvPr>
          <p:cNvSpPr txBox="1">
            <a:spLocks/>
          </p:cNvSpPr>
          <p:nvPr/>
        </p:nvSpPr>
        <p:spPr>
          <a:xfrm>
            <a:off x="11339362" y="7386628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9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57F1E4F-1CFF-5643-939E-217C01CDF565}" type="slidenum">
              <a:rPr lang="en-US" smtClean="0">
                <a:solidFill>
                  <a:schemeClr val="bg1"/>
                </a:solidFill>
              </a:rPr>
              <a:pPr/>
              <a:t>27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7" name="Titre 1">
            <a:extLst>
              <a:ext uri="{FF2B5EF4-FFF2-40B4-BE49-F238E27FC236}">
                <a16:creationId xmlns:a16="http://schemas.microsoft.com/office/drawing/2014/main" id="{8A5A8509-A2D8-C34D-8D0D-5424C8476248}"/>
              </a:ext>
            </a:extLst>
          </p:cNvPr>
          <p:cNvSpPr txBox="1">
            <a:spLocks/>
          </p:cNvSpPr>
          <p:nvPr/>
        </p:nvSpPr>
        <p:spPr>
          <a:xfrm>
            <a:off x="740868" y="547996"/>
            <a:ext cx="11281833" cy="872359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fr-FR" sz="3200" dirty="0"/>
              <a:t>COVID-19 et enfant : « En période de dé-confinement »</a:t>
            </a: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4F285846-C3AB-9047-B8ED-760FB2C5A59E}"/>
              </a:ext>
            </a:extLst>
          </p:cNvPr>
          <p:cNvSpPr txBox="1"/>
          <p:nvPr/>
        </p:nvSpPr>
        <p:spPr>
          <a:xfrm>
            <a:off x="1594044" y="1158468"/>
            <a:ext cx="8488972" cy="400110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r>
              <a:rPr lang="fr-FR" sz="2000" b="1" dirty="0">
                <a:solidFill>
                  <a:schemeClr val="bg1"/>
                </a:solidFill>
              </a:rPr>
              <a:t>Prise en charge de l’enfant malade en collectivité (crèches, écoles)</a:t>
            </a:r>
          </a:p>
        </p:txBody>
      </p:sp>
      <p:sp>
        <p:nvSpPr>
          <p:cNvPr id="25" name="Espace réservé du contenu 8">
            <a:extLst>
              <a:ext uri="{FF2B5EF4-FFF2-40B4-BE49-F238E27FC236}">
                <a16:creationId xmlns:a16="http://schemas.microsoft.com/office/drawing/2014/main" id="{93832365-305C-2E4F-91BE-32276A8D9C22}"/>
              </a:ext>
            </a:extLst>
          </p:cNvPr>
          <p:cNvSpPr>
            <a:spLocks noGrp="1"/>
          </p:cNvSpPr>
          <p:nvPr/>
        </p:nvSpPr>
        <p:spPr>
          <a:xfrm>
            <a:off x="649220" y="1737538"/>
            <a:ext cx="10136011" cy="5145864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00" lvl="8" indent="0">
              <a:buNone/>
            </a:pPr>
            <a:r>
              <a:rPr lang="fr-FR" sz="1100" dirty="0"/>
              <a:t>                                                </a:t>
            </a:r>
          </a:p>
          <a:p>
            <a:pPr lvl="0">
              <a:buFont typeface="Wingdings 3" pitchFamily="2" charset="2"/>
              <a:buChar char=""/>
            </a:pPr>
            <a:r>
              <a:rPr lang="fr-FR" sz="2000" b="1" dirty="0"/>
              <a:t>La prise de température pose questions chez le jeune enfant:</a:t>
            </a:r>
          </a:p>
          <a:p>
            <a:pPr lvl="1">
              <a:buFont typeface="Wingdings 3" pitchFamily="2" charset="2"/>
              <a:buChar char=""/>
            </a:pPr>
            <a:r>
              <a:rPr lang="fr-FR" sz="2000" dirty="0"/>
              <a:t>De la sensibilité et de la spécificité des méthodes à infrarouge ou auriculaire </a:t>
            </a:r>
          </a:p>
          <a:p>
            <a:pPr lvl="1">
              <a:spcAft>
                <a:spcPts val="1200"/>
              </a:spcAft>
              <a:buFont typeface="Wingdings 3" pitchFamily="2" charset="2"/>
              <a:buChar char=""/>
            </a:pPr>
            <a:r>
              <a:rPr lang="fr-FR" sz="2000" dirty="0"/>
              <a:t>De la définition de la fièvre</a:t>
            </a:r>
          </a:p>
          <a:p>
            <a:pPr lvl="0">
              <a:buFont typeface="Wingdings 3" pitchFamily="2" charset="2"/>
              <a:buChar char=""/>
            </a:pPr>
            <a:r>
              <a:rPr lang="fr-FR" sz="2000" b="1" dirty="0"/>
              <a:t>Le seuil de définition de la fièvre communément admis, est 38°C.</a:t>
            </a:r>
          </a:p>
          <a:p>
            <a:pPr lvl="1">
              <a:buFont typeface="Wingdings 3" pitchFamily="2" charset="2"/>
              <a:buChar char=""/>
            </a:pPr>
            <a:r>
              <a:rPr lang="fr-FR" sz="2000" b="1" dirty="0"/>
              <a:t>En cas de fièvre peu élevée </a:t>
            </a:r>
            <a:r>
              <a:rPr lang="fr-FR" sz="2000" dirty="0"/>
              <a:t>(température inférieure à 38,2°C), une confirmation s’impose chez le jeune enfant, par une deuxième prise de température (avant toute prise de paracétamol) par une méthode plus fiable et après l’avoir découvert. </a:t>
            </a:r>
          </a:p>
          <a:p>
            <a:pPr lvl="1">
              <a:buFont typeface="Wingdings 3" pitchFamily="2" charset="2"/>
              <a:buChar char=""/>
            </a:pPr>
            <a:r>
              <a:rPr lang="fr-FR" sz="2000" b="1" dirty="0"/>
              <a:t>Si une fièvre &gt; 38°C </a:t>
            </a:r>
            <a:r>
              <a:rPr lang="fr-FR" sz="2000" dirty="0"/>
              <a:t>est constatée et ainsi confirmée, un examen médical s’avère indispensable dans tous les cas.</a:t>
            </a:r>
          </a:p>
          <a:p>
            <a:pPr lvl="2"/>
            <a:endParaRPr lang="fr-FR" sz="1600" b="1" dirty="0"/>
          </a:p>
        </p:txBody>
      </p:sp>
    </p:spTree>
    <p:extLst>
      <p:ext uri="{BB962C8B-B14F-4D97-AF65-F5344CB8AC3E}">
        <p14:creationId xmlns:p14="http://schemas.microsoft.com/office/powerpoint/2010/main" val="206385904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E80B86A7-A1EC-475B-9166-88902B033A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Isosceles Triangle 9">
            <a:extLst>
              <a:ext uri="{FF2B5EF4-FFF2-40B4-BE49-F238E27FC236}">
                <a16:creationId xmlns:a16="http://schemas.microsoft.com/office/drawing/2014/main" id="{C2C29CB1-9F74-4879-A6AF-AEA67B6F1F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0" y="0"/>
            <a:ext cx="842596" cy="5666154"/>
          </a:xfrm>
          <a:prstGeom prst="triangle">
            <a:avLst>
              <a:gd name="adj" fmla="val 10000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Isosceles Triangle 11">
            <a:extLst>
              <a:ext uri="{FF2B5EF4-FFF2-40B4-BE49-F238E27FC236}">
                <a16:creationId xmlns:a16="http://schemas.microsoft.com/office/drawing/2014/main" id="{7E2C7115-5336-410C-AD71-0F0952A2E5A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1743267" y="4013200"/>
            <a:ext cx="448733" cy="2844800"/>
          </a:xfrm>
          <a:prstGeom prst="triangle">
            <a:avLst>
              <a:gd name="adj" fmla="val 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1DBB7145-D48A-1A43-941A-587E57999EE1}"/>
              </a:ext>
            </a:extLst>
          </p:cNvPr>
          <p:cNvSpPr txBox="1"/>
          <p:nvPr/>
        </p:nvSpPr>
        <p:spPr>
          <a:xfrm>
            <a:off x="6670863" y="3428999"/>
            <a:ext cx="5288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endParaRPr lang="fr-FR" dirty="0"/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7EA09776-5BE1-CA40-875E-1AC078C86EB4}"/>
              </a:ext>
            </a:extLst>
          </p:cNvPr>
          <p:cNvSpPr txBox="1"/>
          <p:nvPr/>
        </p:nvSpPr>
        <p:spPr>
          <a:xfrm>
            <a:off x="5186891" y="2514600"/>
            <a:ext cx="1828800" cy="18288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endParaRPr lang="fr-FR" dirty="0"/>
          </a:p>
        </p:txBody>
      </p:sp>
      <p:sp>
        <p:nvSpPr>
          <p:cNvPr id="11" name="Espace réservé du numéro de diapositive 4">
            <a:extLst>
              <a:ext uri="{FF2B5EF4-FFF2-40B4-BE49-F238E27FC236}">
                <a16:creationId xmlns:a16="http://schemas.microsoft.com/office/drawing/2014/main" id="{C2B0F206-C1C2-004D-9904-65C90650F1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12483" y="6518277"/>
            <a:ext cx="683339" cy="365125"/>
          </a:xfrm>
        </p:spPr>
        <p:txBody>
          <a:bodyPr/>
          <a:lstStyle/>
          <a:p>
            <a:fld id="{D57F1E4F-1CFF-5643-939E-217C01CDF565}" type="slidenum">
              <a:rPr lang="en-US" smtClean="0">
                <a:solidFill>
                  <a:schemeClr val="bg1"/>
                </a:solidFill>
              </a:rPr>
              <a:pPr/>
              <a:t>28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3" name="Image 3">
            <a:extLst>
              <a:ext uri="{FF2B5EF4-FFF2-40B4-BE49-F238E27FC236}">
                <a16:creationId xmlns:a16="http://schemas.microsoft.com/office/drawing/2014/main" id="{69F77346-4620-474C-A09F-847B8DDCF5DD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94408" y="30366"/>
            <a:ext cx="2426354" cy="357887"/>
          </a:xfrm>
          <a:prstGeom prst="rect">
            <a:avLst/>
          </a:prstGeom>
        </p:spPr>
      </p:pic>
      <p:sp useBgFill="1">
        <p:nvSpPr>
          <p:cNvPr id="37" name="Rectangle 36">
            <a:extLst>
              <a:ext uri="{FF2B5EF4-FFF2-40B4-BE49-F238E27FC236}">
                <a16:creationId xmlns:a16="http://schemas.microsoft.com/office/drawing/2014/main" id="{C0D0698A-8CAC-7B41-AF31-5400F76BB0F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Isosceles Triangle 9">
            <a:extLst>
              <a:ext uri="{FF2B5EF4-FFF2-40B4-BE49-F238E27FC236}">
                <a16:creationId xmlns:a16="http://schemas.microsoft.com/office/drawing/2014/main" id="{69D5DFCB-2DC4-5D4B-9267-1F9401EFABB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0" y="0"/>
            <a:ext cx="842596" cy="5666154"/>
          </a:xfrm>
          <a:prstGeom prst="triangle">
            <a:avLst>
              <a:gd name="adj" fmla="val 10000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9" name="Isosceles Triangle 11">
            <a:extLst>
              <a:ext uri="{FF2B5EF4-FFF2-40B4-BE49-F238E27FC236}">
                <a16:creationId xmlns:a16="http://schemas.microsoft.com/office/drawing/2014/main" id="{5DC5FFE1-2F3F-0649-9AB5-72C5BB4E30D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1743267" y="4013200"/>
            <a:ext cx="448733" cy="2844800"/>
          </a:xfrm>
          <a:prstGeom prst="triangle">
            <a:avLst>
              <a:gd name="adj" fmla="val 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0" name="ZoneTexte 39">
            <a:extLst>
              <a:ext uri="{FF2B5EF4-FFF2-40B4-BE49-F238E27FC236}">
                <a16:creationId xmlns:a16="http://schemas.microsoft.com/office/drawing/2014/main" id="{2D40B445-6D51-1B42-9F12-05403C6CA8D1}"/>
              </a:ext>
            </a:extLst>
          </p:cNvPr>
          <p:cNvSpPr txBox="1"/>
          <p:nvPr/>
        </p:nvSpPr>
        <p:spPr>
          <a:xfrm>
            <a:off x="6670863" y="3428999"/>
            <a:ext cx="5288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endParaRPr lang="fr-FR" dirty="0"/>
          </a:p>
        </p:txBody>
      </p:sp>
      <p:sp>
        <p:nvSpPr>
          <p:cNvPr id="41" name="ZoneTexte 40">
            <a:extLst>
              <a:ext uri="{FF2B5EF4-FFF2-40B4-BE49-F238E27FC236}">
                <a16:creationId xmlns:a16="http://schemas.microsoft.com/office/drawing/2014/main" id="{959C490E-5B58-8842-810F-2C8928AD4208}"/>
              </a:ext>
            </a:extLst>
          </p:cNvPr>
          <p:cNvSpPr txBox="1"/>
          <p:nvPr/>
        </p:nvSpPr>
        <p:spPr>
          <a:xfrm>
            <a:off x="5186891" y="2514600"/>
            <a:ext cx="1828800" cy="18288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endParaRPr lang="fr-FR" dirty="0"/>
          </a:p>
        </p:txBody>
      </p:sp>
      <p:sp>
        <p:nvSpPr>
          <p:cNvPr id="42" name="Espace réservé du numéro de diapositive 4">
            <a:extLst>
              <a:ext uri="{FF2B5EF4-FFF2-40B4-BE49-F238E27FC236}">
                <a16:creationId xmlns:a16="http://schemas.microsoft.com/office/drawing/2014/main" id="{C5074EE4-9D52-1447-BE4A-C940542EE805}"/>
              </a:ext>
            </a:extLst>
          </p:cNvPr>
          <p:cNvSpPr txBox="1">
            <a:spLocks/>
          </p:cNvSpPr>
          <p:nvPr/>
        </p:nvSpPr>
        <p:spPr>
          <a:xfrm>
            <a:off x="11412483" y="6518277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9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57F1E4F-1CFF-5643-939E-217C01CDF565}" type="slidenum">
              <a:rPr lang="en-US" smtClean="0">
                <a:solidFill>
                  <a:schemeClr val="bg1"/>
                </a:solidFill>
              </a:rPr>
              <a:pPr/>
              <a:t>28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43" name="Image 3">
            <a:extLst>
              <a:ext uri="{FF2B5EF4-FFF2-40B4-BE49-F238E27FC236}">
                <a16:creationId xmlns:a16="http://schemas.microsoft.com/office/drawing/2014/main" id="{984440B3-56B7-9E46-AB99-352F03AF8057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94408" y="30366"/>
            <a:ext cx="2426354" cy="357887"/>
          </a:xfrm>
          <a:prstGeom prst="rect">
            <a:avLst/>
          </a:prstGeom>
        </p:spPr>
      </p:pic>
      <p:sp>
        <p:nvSpPr>
          <p:cNvPr id="44" name="ZoneTexte 43">
            <a:extLst>
              <a:ext uri="{FF2B5EF4-FFF2-40B4-BE49-F238E27FC236}">
                <a16:creationId xmlns:a16="http://schemas.microsoft.com/office/drawing/2014/main" id="{E4828132-675D-184B-9349-8EA9980AFE1D}"/>
              </a:ext>
            </a:extLst>
          </p:cNvPr>
          <p:cNvSpPr txBox="1"/>
          <p:nvPr/>
        </p:nvSpPr>
        <p:spPr>
          <a:xfrm>
            <a:off x="6597742" y="4297350"/>
            <a:ext cx="5288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endParaRPr lang="fr-FR" dirty="0"/>
          </a:p>
        </p:txBody>
      </p:sp>
      <p:sp>
        <p:nvSpPr>
          <p:cNvPr id="45" name="ZoneTexte 44">
            <a:extLst>
              <a:ext uri="{FF2B5EF4-FFF2-40B4-BE49-F238E27FC236}">
                <a16:creationId xmlns:a16="http://schemas.microsoft.com/office/drawing/2014/main" id="{2951244A-A0E8-594D-8A39-A243DA669FB5}"/>
              </a:ext>
            </a:extLst>
          </p:cNvPr>
          <p:cNvSpPr txBox="1"/>
          <p:nvPr/>
        </p:nvSpPr>
        <p:spPr>
          <a:xfrm>
            <a:off x="5113770" y="3382951"/>
            <a:ext cx="1828800" cy="18288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endParaRPr lang="fr-FR" dirty="0"/>
          </a:p>
        </p:txBody>
      </p:sp>
      <p:sp>
        <p:nvSpPr>
          <p:cNvPr id="46" name="Espace réservé du numéro de diapositive 4">
            <a:extLst>
              <a:ext uri="{FF2B5EF4-FFF2-40B4-BE49-F238E27FC236}">
                <a16:creationId xmlns:a16="http://schemas.microsoft.com/office/drawing/2014/main" id="{4139F50B-418E-4740-BD50-67E0CAC0DB62}"/>
              </a:ext>
            </a:extLst>
          </p:cNvPr>
          <p:cNvSpPr txBox="1">
            <a:spLocks/>
          </p:cNvSpPr>
          <p:nvPr/>
        </p:nvSpPr>
        <p:spPr>
          <a:xfrm>
            <a:off x="11339362" y="7386628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9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57F1E4F-1CFF-5643-939E-217C01CDF565}" type="slidenum">
              <a:rPr lang="en-US" smtClean="0">
                <a:solidFill>
                  <a:schemeClr val="bg1"/>
                </a:solidFill>
              </a:rPr>
              <a:pPr/>
              <a:t>28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7" name="Titre 1">
            <a:extLst>
              <a:ext uri="{FF2B5EF4-FFF2-40B4-BE49-F238E27FC236}">
                <a16:creationId xmlns:a16="http://schemas.microsoft.com/office/drawing/2014/main" id="{8A5A8509-A2D8-C34D-8D0D-5424C8476248}"/>
              </a:ext>
            </a:extLst>
          </p:cNvPr>
          <p:cNvSpPr txBox="1">
            <a:spLocks/>
          </p:cNvSpPr>
          <p:nvPr/>
        </p:nvSpPr>
        <p:spPr>
          <a:xfrm>
            <a:off x="740868" y="547996"/>
            <a:ext cx="11281833" cy="872359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fr-FR" sz="3200" dirty="0"/>
              <a:t>COVID-19 et enfant : « En période de dé-confinement »</a:t>
            </a: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4F285846-C3AB-9047-B8ED-760FB2C5A59E}"/>
              </a:ext>
            </a:extLst>
          </p:cNvPr>
          <p:cNvSpPr txBox="1"/>
          <p:nvPr/>
        </p:nvSpPr>
        <p:spPr>
          <a:xfrm>
            <a:off x="1594044" y="1158468"/>
            <a:ext cx="8488972" cy="400110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r>
              <a:rPr lang="fr-FR" sz="2000" b="1" dirty="0">
                <a:solidFill>
                  <a:schemeClr val="bg1"/>
                </a:solidFill>
              </a:rPr>
              <a:t>Prise en charge de l’enfant malade en collectivité (crèches, écoles)</a:t>
            </a:r>
          </a:p>
        </p:txBody>
      </p:sp>
      <p:sp>
        <p:nvSpPr>
          <p:cNvPr id="25" name="Espace réservé du contenu 8">
            <a:extLst>
              <a:ext uri="{FF2B5EF4-FFF2-40B4-BE49-F238E27FC236}">
                <a16:creationId xmlns:a16="http://schemas.microsoft.com/office/drawing/2014/main" id="{93832365-305C-2E4F-91BE-32276A8D9C22}"/>
              </a:ext>
            </a:extLst>
          </p:cNvPr>
          <p:cNvSpPr>
            <a:spLocks noGrp="1"/>
          </p:cNvSpPr>
          <p:nvPr/>
        </p:nvSpPr>
        <p:spPr>
          <a:xfrm>
            <a:off x="649220" y="1737538"/>
            <a:ext cx="10997869" cy="5145864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rmAutofit fontScale="77500" lnSpcReduction="20000"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00" lvl="8" indent="0">
              <a:buNone/>
            </a:pPr>
            <a:r>
              <a:rPr lang="fr-FR" sz="1100" dirty="0"/>
              <a:t>                                                </a:t>
            </a:r>
          </a:p>
          <a:p>
            <a:pPr lvl="0">
              <a:lnSpc>
                <a:spcPct val="120000"/>
              </a:lnSpc>
              <a:spcAft>
                <a:spcPts val="600"/>
              </a:spcAft>
              <a:buFont typeface="Wingdings 3" pitchFamily="2" charset="2"/>
              <a:buChar char=""/>
            </a:pPr>
            <a:r>
              <a:rPr lang="fr-FR" sz="2200" b="1" dirty="0"/>
              <a:t>La rareté observée des cas COVID-19 chez l’enfant </a:t>
            </a:r>
            <a:r>
              <a:rPr lang="fr-FR" sz="2200" dirty="0"/>
              <a:t>et la probable </a:t>
            </a:r>
            <a:r>
              <a:rPr lang="fr-FR" sz="2200" b="1" dirty="0"/>
              <a:t>faible transmission </a:t>
            </a:r>
            <a:r>
              <a:rPr lang="fr-FR" sz="2200" dirty="0"/>
              <a:t>des enfants vers la communauté laissent à penser que la stratégie de dépistage et d’identification des clusters, appliquée aux enfants en collectivité, sera peu productive au regard de celle appliquée chez les adultes.</a:t>
            </a:r>
          </a:p>
          <a:p>
            <a:pPr lvl="0">
              <a:lnSpc>
                <a:spcPct val="120000"/>
              </a:lnSpc>
              <a:spcAft>
                <a:spcPts val="600"/>
              </a:spcAft>
              <a:buFont typeface="Wingdings 3" pitchFamily="2" charset="2"/>
              <a:buChar char=""/>
            </a:pPr>
            <a:r>
              <a:rPr lang="fr-FR" sz="2200" b="1" dirty="0"/>
              <a:t>Cas de COVID-19 dans l’entourage ⇧ ⇧ ⇧ le risque de positivité de la PCR</a:t>
            </a:r>
            <a:r>
              <a:rPr lang="fr-FR" sz="2200" dirty="0"/>
              <a:t> qu’il soit malade ou non, sans préjuger d’une corrélation entre les symptômes observés.</a:t>
            </a:r>
          </a:p>
          <a:p>
            <a:pPr lvl="0">
              <a:spcAft>
                <a:spcPts val="600"/>
              </a:spcAft>
              <a:buFont typeface="Wingdings 3" pitchFamily="2" charset="2"/>
              <a:buChar char=""/>
            </a:pPr>
            <a:r>
              <a:rPr lang="fr-FR" sz="2200" dirty="0"/>
              <a:t>Il n’y a </a:t>
            </a:r>
            <a:r>
              <a:rPr lang="fr-FR" sz="2200" b="1" dirty="0"/>
              <a:t>pas de tableau clinique évocateur de COVID-19 chez le jeune enfant</a:t>
            </a:r>
          </a:p>
          <a:p>
            <a:pPr lvl="0">
              <a:buFont typeface="Wingdings 3" pitchFamily="2" charset="2"/>
              <a:buChar char=""/>
            </a:pPr>
            <a:r>
              <a:rPr lang="fr-FR" sz="2200" dirty="0"/>
              <a:t>Les </a:t>
            </a:r>
            <a:r>
              <a:rPr lang="fr-FR" sz="2200" b="1" dirty="0"/>
              <a:t>rares syndromes inflammatoires </a:t>
            </a:r>
            <a:r>
              <a:rPr lang="fr-FR" sz="2200" dirty="0"/>
              <a:t>(cas de myocardites et de syndromes de Kawasaki atypiques)</a:t>
            </a:r>
          </a:p>
          <a:p>
            <a:pPr lvl="1">
              <a:buFont typeface="Wingdings 3" pitchFamily="2" charset="2"/>
              <a:buChar char=""/>
            </a:pPr>
            <a:r>
              <a:rPr lang="fr-FR" sz="2000" dirty="0"/>
              <a:t>surviennent à distance de l’infection </a:t>
            </a:r>
          </a:p>
          <a:p>
            <a:pPr lvl="1">
              <a:buFont typeface="Wingdings 3" pitchFamily="2" charset="2"/>
              <a:buChar char=""/>
            </a:pPr>
            <a:r>
              <a:rPr lang="fr-FR" sz="2000" dirty="0"/>
              <a:t>ne sont pas utiles au dépistage des « clusters »</a:t>
            </a:r>
          </a:p>
          <a:p>
            <a:pPr lvl="1">
              <a:spcAft>
                <a:spcPts val="600"/>
              </a:spcAft>
              <a:buFont typeface="Wingdings 3" pitchFamily="2" charset="2"/>
              <a:buChar char=""/>
            </a:pPr>
            <a:r>
              <a:rPr lang="fr-FR" sz="2000" dirty="0"/>
              <a:t>dans ces situations, la sérologie est certainement plus performante que la PCR.</a:t>
            </a:r>
          </a:p>
          <a:p>
            <a:pPr lvl="0">
              <a:lnSpc>
                <a:spcPct val="120000"/>
              </a:lnSpc>
              <a:buFont typeface="Wingdings 3" pitchFamily="2" charset="2"/>
              <a:buChar char=""/>
            </a:pPr>
            <a:r>
              <a:rPr lang="fr-FR" sz="2200" dirty="0"/>
              <a:t>Durant les périodes de faible circulation virale, </a:t>
            </a:r>
            <a:r>
              <a:rPr lang="fr-FR" sz="2200" b="1" dirty="0"/>
              <a:t>le risque qu’une maladie d’apparence commune chez l’enfant soit une manifestation de la COVID-19 est très faible (&lt;&lt; 2 %) au profit des agents infectieux habituels.</a:t>
            </a:r>
          </a:p>
          <a:p>
            <a:pPr lvl="2"/>
            <a:endParaRPr lang="fr-FR" sz="1600" b="1" dirty="0"/>
          </a:p>
        </p:txBody>
      </p:sp>
    </p:spTree>
    <p:extLst>
      <p:ext uri="{BB962C8B-B14F-4D97-AF65-F5344CB8AC3E}">
        <p14:creationId xmlns:p14="http://schemas.microsoft.com/office/powerpoint/2010/main" val="122183686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E80B86A7-A1EC-475B-9166-88902B033A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Isosceles Triangle 9">
            <a:extLst>
              <a:ext uri="{FF2B5EF4-FFF2-40B4-BE49-F238E27FC236}">
                <a16:creationId xmlns:a16="http://schemas.microsoft.com/office/drawing/2014/main" id="{C2C29CB1-9F74-4879-A6AF-AEA67B6F1F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0" y="0"/>
            <a:ext cx="842596" cy="5666154"/>
          </a:xfrm>
          <a:prstGeom prst="triangle">
            <a:avLst>
              <a:gd name="adj" fmla="val 10000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Isosceles Triangle 11">
            <a:extLst>
              <a:ext uri="{FF2B5EF4-FFF2-40B4-BE49-F238E27FC236}">
                <a16:creationId xmlns:a16="http://schemas.microsoft.com/office/drawing/2014/main" id="{7E2C7115-5336-410C-AD71-0F0952A2E5A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1743267" y="4013200"/>
            <a:ext cx="448733" cy="2844800"/>
          </a:xfrm>
          <a:prstGeom prst="triangle">
            <a:avLst>
              <a:gd name="adj" fmla="val 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1DBB7145-D48A-1A43-941A-587E57999EE1}"/>
              </a:ext>
            </a:extLst>
          </p:cNvPr>
          <p:cNvSpPr txBox="1"/>
          <p:nvPr/>
        </p:nvSpPr>
        <p:spPr>
          <a:xfrm>
            <a:off x="6670863" y="3428999"/>
            <a:ext cx="5288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endParaRPr lang="fr-FR" dirty="0"/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7EA09776-5BE1-CA40-875E-1AC078C86EB4}"/>
              </a:ext>
            </a:extLst>
          </p:cNvPr>
          <p:cNvSpPr txBox="1"/>
          <p:nvPr/>
        </p:nvSpPr>
        <p:spPr>
          <a:xfrm>
            <a:off x="5186891" y="2514600"/>
            <a:ext cx="1828800" cy="18288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endParaRPr lang="fr-FR" dirty="0"/>
          </a:p>
        </p:txBody>
      </p:sp>
      <p:sp>
        <p:nvSpPr>
          <p:cNvPr id="11" name="Espace réservé du numéro de diapositive 4">
            <a:extLst>
              <a:ext uri="{FF2B5EF4-FFF2-40B4-BE49-F238E27FC236}">
                <a16:creationId xmlns:a16="http://schemas.microsoft.com/office/drawing/2014/main" id="{C2B0F206-C1C2-004D-9904-65C90650F1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12483" y="6518277"/>
            <a:ext cx="683339" cy="365125"/>
          </a:xfrm>
        </p:spPr>
        <p:txBody>
          <a:bodyPr/>
          <a:lstStyle/>
          <a:p>
            <a:fld id="{D57F1E4F-1CFF-5643-939E-217C01CDF565}" type="slidenum">
              <a:rPr lang="en-US" smtClean="0">
                <a:solidFill>
                  <a:schemeClr val="bg1"/>
                </a:solidFill>
              </a:rPr>
              <a:pPr/>
              <a:t>29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3" name="Image 3">
            <a:extLst>
              <a:ext uri="{FF2B5EF4-FFF2-40B4-BE49-F238E27FC236}">
                <a16:creationId xmlns:a16="http://schemas.microsoft.com/office/drawing/2014/main" id="{69F77346-4620-474C-A09F-847B8DDCF5DD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94408" y="30366"/>
            <a:ext cx="2426354" cy="357887"/>
          </a:xfrm>
          <a:prstGeom prst="rect">
            <a:avLst/>
          </a:prstGeom>
        </p:spPr>
      </p:pic>
      <p:sp useBgFill="1">
        <p:nvSpPr>
          <p:cNvPr id="37" name="Rectangle 36">
            <a:extLst>
              <a:ext uri="{FF2B5EF4-FFF2-40B4-BE49-F238E27FC236}">
                <a16:creationId xmlns:a16="http://schemas.microsoft.com/office/drawing/2014/main" id="{C0D0698A-8CAC-7B41-AF31-5400F76BB0F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Isosceles Triangle 9">
            <a:extLst>
              <a:ext uri="{FF2B5EF4-FFF2-40B4-BE49-F238E27FC236}">
                <a16:creationId xmlns:a16="http://schemas.microsoft.com/office/drawing/2014/main" id="{69D5DFCB-2DC4-5D4B-9267-1F9401EFABB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0" y="0"/>
            <a:ext cx="842596" cy="5666154"/>
          </a:xfrm>
          <a:prstGeom prst="triangle">
            <a:avLst>
              <a:gd name="adj" fmla="val 10000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9" name="Isosceles Triangle 11">
            <a:extLst>
              <a:ext uri="{FF2B5EF4-FFF2-40B4-BE49-F238E27FC236}">
                <a16:creationId xmlns:a16="http://schemas.microsoft.com/office/drawing/2014/main" id="{5DC5FFE1-2F3F-0649-9AB5-72C5BB4E30D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1743267" y="4013200"/>
            <a:ext cx="448733" cy="2844800"/>
          </a:xfrm>
          <a:prstGeom prst="triangle">
            <a:avLst>
              <a:gd name="adj" fmla="val 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0" name="ZoneTexte 39">
            <a:extLst>
              <a:ext uri="{FF2B5EF4-FFF2-40B4-BE49-F238E27FC236}">
                <a16:creationId xmlns:a16="http://schemas.microsoft.com/office/drawing/2014/main" id="{2D40B445-6D51-1B42-9F12-05403C6CA8D1}"/>
              </a:ext>
            </a:extLst>
          </p:cNvPr>
          <p:cNvSpPr txBox="1"/>
          <p:nvPr/>
        </p:nvSpPr>
        <p:spPr>
          <a:xfrm>
            <a:off x="6670863" y="3428999"/>
            <a:ext cx="5288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endParaRPr lang="fr-FR" dirty="0"/>
          </a:p>
        </p:txBody>
      </p:sp>
      <p:sp>
        <p:nvSpPr>
          <p:cNvPr id="41" name="ZoneTexte 40">
            <a:extLst>
              <a:ext uri="{FF2B5EF4-FFF2-40B4-BE49-F238E27FC236}">
                <a16:creationId xmlns:a16="http://schemas.microsoft.com/office/drawing/2014/main" id="{959C490E-5B58-8842-810F-2C8928AD4208}"/>
              </a:ext>
            </a:extLst>
          </p:cNvPr>
          <p:cNvSpPr txBox="1"/>
          <p:nvPr/>
        </p:nvSpPr>
        <p:spPr>
          <a:xfrm>
            <a:off x="5186891" y="2514600"/>
            <a:ext cx="1828800" cy="18288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endParaRPr lang="fr-FR" dirty="0"/>
          </a:p>
        </p:txBody>
      </p:sp>
      <p:sp>
        <p:nvSpPr>
          <p:cNvPr id="42" name="Espace réservé du numéro de diapositive 4">
            <a:extLst>
              <a:ext uri="{FF2B5EF4-FFF2-40B4-BE49-F238E27FC236}">
                <a16:creationId xmlns:a16="http://schemas.microsoft.com/office/drawing/2014/main" id="{C5074EE4-9D52-1447-BE4A-C940542EE805}"/>
              </a:ext>
            </a:extLst>
          </p:cNvPr>
          <p:cNvSpPr txBox="1">
            <a:spLocks/>
          </p:cNvSpPr>
          <p:nvPr/>
        </p:nvSpPr>
        <p:spPr>
          <a:xfrm>
            <a:off x="11412483" y="6518277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9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57F1E4F-1CFF-5643-939E-217C01CDF565}" type="slidenum">
              <a:rPr lang="en-US" smtClean="0">
                <a:solidFill>
                  <a:schemeClr val="bg1"/>
                </a:solidFill>
              </a:rPr>
              <a:pPr/>
              <a:t>29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43" name="Image 3">
            <a:extLst>
              <a:ext uri="{FF2B5EF4-FFF2-40B4-BE49-F238E27FC236}">
                <a16:creationId xmlns:a16="http://schemas.microsoft.com/office/drawing/2014/main" id="{984440B3-56B7-9E46-AB99-352F03AF8057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94408" y="30366"/>
            <a:ext cx="2426354" cy="357887"/>
          </a:xfrm>
          <a:prstGeom prst="rect">
            <a:avLst/>
          </a:prstGeom>
        </p:spPr>
      </p:pic>
      <p:sp>
        <p:nvSpPr>
          <p:cNvPr id="44" name="ZoneTexte 43">
            <a:extLst>
              <a:ext uri="{FF2B5EF4-FFF2-40B4-BE49-F238E27FC236}">
                <a16:creationId xmlns:a16="http://schemas.microsoft.com/office/drawing/2014/main" id="{E4828132-675D-184B-9349-8EA9980AFE1D}"/>
              </a:ext>
            </a:extLst>
          </p:cNvPr>
          <p:cNvSpPr txBox="1"/>
          <p:nvPr/>
        </p:nvSpPr>
        <p:spPr>
          <a:xfrm>
            <a:off x="6597742" y="4297350"/>
            <a:ext cx="5288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endParaRPr lang="fr-FR" dirty="0"/>
          </a:p>
        </p:txBody>
      </p:sp>
      <p:sp>
        <p:nvSpPr>
          <p:cNvPr id="45" name="ZoneTexte 44">
            <a:extLst>
              <a:ext uri="{FF2B5EF4-FFF2-40B4-BE49-F238E27FC236}">
                <a16:creationId xmlns:a16="http://schemas.microsoft.com/office/drawing/2014/main" id="{2951244A-A0E8-594D-8A39-A243DA669FB5}"/>
              </a:ext>
            </a:extLst>
          </p:cNvPr>
          <p:cNvSpPr txBox="1"/>
          <p:nvPr/>
        </p:nvSpPr>
        <p:spPr>
          <a:xfrm>
            <a:off x="5113770" y="3382951"/>
            <a:ext cx="1828800" cy="18288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endParaRPr lang="fr-FR" dirty="0"/>
          </a:p>
        </p:txBody>
      </p:sp>
      <p:sp>
        <p:nvSpPr>
          <p:cNvPr id="46" name="Espace réservé du numéro de diapositive 4">
            <a:extLst>
              <a:ext uri="{FF2B5EF4-FFF2-40B4-BE49-F238E27FC236}">
                <a16:creationId xmlns:a16="http://schemas.microsoft.com/office/drawing/2014/main" id="{4139F50B-418E-4740-BD50-67E0CAC0DB62}"/>
              </a:ext>
            </a:extLst>
          </p:cNvPr>
          <p:cNvSpPr txBox="1">
            <a:spLocks/>
          </p:cNvSpPr>
          <p:nvPr/>
        </p:nvSpPr>
        <p:spPr>
          <a:xfrm>
            <a:off x="11339362" y="7386628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9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57F1E4F-1CFF-5643-939E-217C01CDF565}" type="slidenum">
              <a:rPr lang="en-US" smtClean="0">
                <a:solidFill>
                  <a:schemeClr val="bg1"/>
                </a:solidFill>
              </a:rPr>
              <a:pPr/>
              <a:t>29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7" name="Titre 1">
            <a:extLst>
              <a:ext uri="{FF2B5EF4-FFF2-40B4-BE49-F238E27FC236}">
                <a16:creationId xmlns:a16="http://schemas.microsoft.com/office/drawing/2014/main" id="{8A5A8509-A2D8-C34D-8D0D-5424C8476248}"/>
              </a:ext>
            </a:extLst>
          </p:cNvPr>
          <p:cNvSpPr txBox="1">
            <a:spLocks/>
          </p:cNvSpPr>
          <p:nvPr/>
        </p:nvSpPr>
        <p:spPr>
          <a:xfrm>
            <a:off x="740868" y="547996"/>
            <a:ext cx="11281833" cy="872359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fr-FR" sz="3200" dirty="0"/>
              <a:t>COVID-19 et enfant : « En période de dé-confinement »</a:t>
            </a: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4F285846-C3AB-9047-B8ED-760FB2C5A59E}"/>
              </a:ext>
            </a:extLst>
          </p:cNvPr>
          <p:cNvSpPr txBox="1"/>
          <p:nvPr/>
        </p:nvSpPr>
        <p:spPr>
          <a:xfrm>
            <a:off x="1594044" y="1158468"/>
            <a:ext cx="8488972" cy="400110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r>
              <a:rPr lang="fr-FR" sz="2000" b="1" dirty="0">
                <a:solidFill>
                  <a:schemeClr val="bg1"/>
                </a:solidFill>
              </a:rPr>
              <a:t>Prise en charge de l’enfant malade en collectivité (crèches, écoles)</a:t>
            </a:r>
          </a:p>
        </p:txBody>
      </p:sp>
      <p:sp>
        <p:nvSpPr>
          <p:cNvPr id="25" name="Espace réservé du contenu 8">
            <a:extLst>
              <a:ext uri="{FF2B5EF4-FFF2-40B4-BE49-F238E27FC236}">
                <a16:creationId xmlns:a16="http://schemas.microsoft.com/office/drawing/2014/main" id="{93832365-305C-2E4F-91BE-32276A8D9C22}"/>
              </a:ext>
            </a:extLst>
          </p:cNvPr>
          <p:cNvSpPr>
            <a:spLocks noGrp="1"/>
          </p:cNvSpPr>
          <p:nvPr/>
        </p:nvSpPr>
        <p:spPr>
          <a:xfrm>
            <a:off x="649220" y="2095347"/>
            <a:ext cx="10997869" cy="5145864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00" lvl="8" indent="0">
              <a:buNone/>
            </a:pPr>
            <a:r>
              <a:rPr lang="fr-FR" sz="1100" dirty="0"/>
              <a:t>                                                </a:t>
            </a:r>
          </a:p>
          <a:p>
            <a:pPr lvl="0">
              <a:spcAft>
                <a:spcPts val="600"/>
              </a:spcAft>
              <a:buFont typeface="Wingdings 3" pitchFamily="2" charset="2"/>
              <a:buChar char=""/>
            </a:pPr>
            <a:r>
              <a:rPr lang="fr-FR" sz="2000" dirty="0"/>
              <a:t>La démarche </a:t>
            </a:r>
            <a:r>
              <a:rPr lang="fr-FR" sz="2000" b="1" dirty="0"/>
              <a:t>d’identification par PCR </a:t>
            </a:r>
            <a:r>
              <a:rPr lang="fr-FR" sz="2000" dirty="0"/>
              <a:t>des enfants atteints de COVID-19 </a:t>
            </a:r>
            <a:r>
              <a:rPr lang="fr-FR" sz="2000" b="1" dirty="0"/>
              <a:t>ne dispense pas de rechercher les pathologies infectieuses communes</a:t>
            </a:r>
            <a:r>
              <a:rPr lang="fr-FR" sz="2000" dirty="0"/>
              <a:t>, plus fréquentes qu’une infection à Sars-CoV-2      conserver notre </a:t>
            </a:r>
            <a:r>
              <a:rPr lang="fr-FR" sz="2000" b="1" dirty="0"/>
              <a:t>regard de clinicien </a:t>
            </a:r>
          </a:p>
          <a:p>
            <a:pPr lvl="0">
              <a:spcAft>
                <a:spcPts val="600"/>
              </a:spcAft>
              <a:buFont typeface="Wingdings 3" pitchFamily="2" charset="2"/>
              <a:buChar char=""/>
            </a:pPr>
            <a:r>
              <a:rPr lang="fr-FR" sz="2000" dirty="0"/>
              <a:t>La technique actuelle de prélèvement par </a:t>
            </a:r>
            <a:r>
              <a:rPr lang="fr-FR" sz="2000" b="1" dirty="0"/>
              <a:t>écouvillonnage </a:t>
            </a:r>
            <a:r>
              <a:rPr lang="fr-FR" sz="2000" b="1" dirty="0" err="1"/>
              <a:t>naso</a:t>
            </a:r>
            <a:r>
              <a:rPr lang="fr-FR" sz="2000" b="1" dirty="0"/>
              <a:t>-pharyngé est délicate et difficile chez les enfants</a:t>
            </a:r>
            <a:r>
              <a:rPr lang="fr-FR" sz="2000" dirty="0"/>
              <a:t>, et constitue donc un </a:t>
            </a:r>
            <a:r>
              <a:rPr lang="fr-FR" sz="2000" b="1" dirty="0"/>
              <a:t>handicap sérieux pour le dépistage en milieu communautaire</a:t>
            </a:r>
            <a:r>
              <a:rPr lang="fr-FR" sz="2000" dirty="0"/>
              <a:t>, d’autant plus que les épisodes infectieux sont fréquents chez eux. </a:t>
            </a:r>
          </a:p>
          <a:p>
            <a:pPr lvl="0">
              <a:spcAft>
                <a:spcPts val="600"/>
              </a:spcAft>
              <a:buFont typeface="Wingdings 3" pitchFamily="2" charset="2"/>
              <a:buChar char=""/>
            </a:pPr>
            <a:r>
              <a:rPr lang="fr-FR" sz="2000" dirty="0"/>
              <a:t>Elle mériterait d’être comparée à la technique de </a:t>
            </a:r>
            <a:r>
              <a:rPr lang="fr-FR" sz="2000" b="1" dirty="0"/>
              <a:t>prélèvement salivaire </a:t>
            </a:r>
            <a:r>
              <a:rPr lang="fr-FR" sz="2000" dirty="0"/>
              <a:t>qui pourrait être au moins aussi sensible et plus facilement « renouvelable » chez les jeunes enfants.</a:t>
            </a:r>
          </a:p>
          <a:p>
            <a:pPr lvl="2"/>
            <a:endParaRPr lang="fr-FR" sz="1600" b="1" dirty="0"/>
          </a:p>
        </p:txBody>
      </p:sp>
      <p:cxnSp>
        <p:nvCxnSpPr>
          <p:cNvPr id="5" name="Connecteur droit avec flèche 4">
            <a:extLst>
              <a:ext uri="{FF2B5EF4-FFF2-40B4-BE49-F238E27FC236}">
                <a16:creationId xmlns:a16="http://schemas.microsoft.com/office/drawing/2014/main" id="{F8819FD6-508B-F74A-BDD6-867D5620626F}"/>
              </a:ext>
            </a:extLst>
          </p:cNvPr>
          <p:cNvCxnSpPr>
            <a:cxnSpLocks/>
          </p:cNvCxnSpPr>
          <p:nvPr/>
        </p:nvCxnSpPr>
        <p:spPr>
          <a:xfrm>
            <a:off x="2537881" y="3231492"/>
            <a:ext cx="281353" cy="0"/>
          </a:xfrm>
          <a:prstGeom prst="straightConnector1">
            <a:avLst/>
          </a:prstGeom>
          <a:ln w="28575">
            <a:solidFill>
              <a:schemeClr val="accent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669652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E80B86A7-A1EC-475B-9166-88902B033A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10" name="Isosceles Triangle 9">
            <a:extLst>
              <a:ext uri="{FF2B5EF4-FFF2-40B4-BE49-F238E27FC236}">
                <a16:creationId xmlns:a16="http://schemas.microsoft.com/office/drawing/2014/main" id="{C2C29CB1-9F74-4879-A6AF-AEA67B6F1F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0" y="0"/>
            <a:ext cx="842596" cy="5666154"/>
          </a:xfrm>
          <a:prstGeom prst="triangle">
            <a:avLst>
              <a:gd name="adj" fmla="val 10000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Isosceles Triangle 11">
            <a:extLst>
              <a:ext uri="{FF2B5EF4-FFF2-40B4-BE49-F238E27FC236}">
                <a16:creationId xmlns:a16="http://schemas.microsoft.com/office/drawing/2014/main" id="{7E2C7115-5336-410C-AD71-0F0952A2E5A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1743267" y="4013200"/>
            <a:ext cx="448733" cy="2844800"/>
          </a:xfrm>
          <a:prstGeom prst="triangle">
            <a:avLst>
              <a:gd name="adj" fmla="val 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1DBB7145-D48A-1A43-941A-587E57999EE1}"/>
              </a:ext>
            </a:extLst>
          </p:cNvPr>
          <p:cNvSpPr txBox="1"/>
          <p:nvPr/>
        </p:nvSpPr>
        <p:spPr>
          <a:xfrm>
            <a:off x="6670863" y="3428999"/>
            <a:ext cx="5288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7EA09776-5BE1-CA40-875E-1AC078C86EB4}"/>
              </a:ext>
            </a:extLst>
          </p:cNvPr>
          <p:cNvSpPr txBox="1"/>
          <p:nvPr/>
        </p:nvSpPr>
        <p:spPr>
          <a:xfrm>
            <a:off x="5186891" y="2514600"/>
            <a:ext cx="1828800" cy="18288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11" name="Espace réservé du numéro de diapositive 4">
            <a:extLst>
              <a:ext uri="{FF2B5EF4-FFF2-40B4-BE49-F238E27FC236}">
                <a16:creationId xmlns:a16="http://schemas.microsoft.com/office/drawing/2014/main" id="{C2B0F206-C1C2-004D-9904-65C90650F1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12483" y="6518277"/>
            <a:ext cx="683339" cy="365125"/>
          </a:xfrm>
        </p:spPr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57F1E4F-1CFF-5643-939E-217C01CDF565}" type="slidenum"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pic>
        <p:nvPicPr>
          <p:cNvPr id="13" name="Image 3">
            <a:extLst>
              <a:ext uri="{FF2B5EF4-FFF2-40B4-BE49-F238E27FC236}">
                <a16:creationId xmlns:a16="http://schemas.microsoft.com/office/drawing/2014/main" id="{69F77346-4620-474C-A09F-847B8DDCF5DD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94408" y="30366"/>
            <a:ext cx="2426354" cy="357887"/>
          </a:xfrm>
          <a:prstGeom prst="rect">
            <a:avLst/>
          </a:prstGeom>
        </p:spPr>
      </p:pic>
      <p:sp>
        <p:nvSpPr>
          <p:cNvPr id="16" name="ZoneTexte 15">
            <a:extLst>
              <a:ext uri="{FF2B5EF4-FFF2-40B4-BE49-F238E27FC236}">
                <a16:creationId xmlns:a16="http://schemas.microsoft.com/office/drawing/2014/main" id="{23B600F4-6C47-A54C-81FC-3CC0361B2B9F}"/>
              </a:ext>
            </a:extLst>
          </p:cNvPr>
          <p:cNvSpPr txBox="1"/>
          <p:nvPr/>
        </p:nvSpPr>
        <p:spPr>
          <a:xfrm>
            <a:off x="6670863" y="3428999"/>
            <a:ext cx="5288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2366F1D6-F64A-C84A-99E1-B6C0A2A049BC}"/>
              </a:ext>
            </a:extLst>
          </p:cNvPr>
          <p:cNvSpPr txBox="1"/>
          <p:nvPr/>
        </p:nvSpPr>
        <p:spPr>
          <a:xfrm>
            <a:off x="5186891" y="2514600"/>
            <a:ext cx="1828800" cy="18288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18" name="Espace réservé du numéro de diapositive 4">
            <a:extLst>
              <a:ext uri="{FF2B5EF4-FFF2-40B4-BE49-F238E27FC236}">
                <a16:creationId xmlns:a16="http://schemas.microsoft.com/office/drawing/2014/main" id="{79844447-E910-1745-9732-EE010B6B59BC}"/>
              </a:ext>
            </a:extLst>
          </p:cNvPr>
          <p:cNvSpPr txBox="1">
            <a:spLocks/>
          </p:cNvSpPr>
          <p:nvPr/>
        </p:nvSpPr>
        <p:spPr>
          <a:xfrm>
            <a:off x="11412483" y="6518277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9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57F1E4F-1CFF-5643-939E-217C01CDF565}" type="slidenum"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pic>
        <p:nvPicPr>
          <p:cNvPr id="19" name="Image 3">
            <a:extLst>
              <a:ext uri="{FF2B5EF4-FFF2-40B4-BE49-F238E27FC236}">
                <a16:creationId xmlns:a16="http://schemas.microsoft.com/office/drawing/2014/main" id="{766EE636-A91A-1C4F-A23B-5312D333641A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94408" y="30366"/>
            <a:ext cx="2426354" cy="357887"/>
          </a:xfrm>
          <a:prstGeom prst="rect">
            <a:avLst/>
          </a:prstGeom>
        </p:spPr>
      </p:pic>
      <p:sp>
        <p:nvSpPr>
          <p:cNvPr id="23" name="ZoneTexte 22">
            <a:extLst>
              <a:ext uri="{FF2B5EF4-FFF2-40B4-BE49-F238E27FC236}">
                <a16:creationId xmlns:a16="http://schemas.microsoft.com/office/drawing/2014/main" id="{9D2E8A6E-E7F2-CC49-BFF2-65D39966F0FF}"/>
              </a:ext>
            </a:extLst>
          </p:cNvPr>
          <p:cNvSpPr txBox="1"/>
          <p:nvPr/>
        </p:nvSpPr>
        <p:spPr>
          <a:xfrm>
            <a:off x="6670863" y="3428999"/>
            <a:ext cx="5288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27" name="ZoneTexte 26">
            <a:extLst>
              <a:ext uri="{FF2B5EF4-FFF2-40B4-BE49-F238E27FC236}">
                <a16:creationId xmlns:a16="http://schemas.microsoft.com/office/drawing/2014/main" id="{0CBA440E-38DD-2744-8B38-B32FCB4192A6}"/>
              </a:ext>
            </a:extLst>
          </p:cNvPr>
          <p:cNvSpPr txBox="1"/>
          <p:nvPr/>
        </p:nvSpPr>
        <p:spPr>
          <a:xfrm>
            <a:off x="5186891" y="2514600"/>
            <a:ext cx="1828800" cy="18288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28" name="Espace réservé du numéro de diapositive 4">
            <a:extLst>
              <a:ext uri="{FF2B5EF4-FFF2-40B4-BE49-F238E27FC236}">
                <a16:creationId xmlns:a16="http://schemas.microsoft.com/office/drawing/2014/main" id="{D428748F-8C9F-1B45-90DA-14C2DC89D2CD}"/>
              </a:ext>
            </a:extLst>
          </p:cNvPr>
          <p:cNvSpPr txBox="1">
            <a:spLocks/>
          </p:cNvSpPr>
          <p:nvPr/>
        </p:nvSpPr>
        <p:spPr>
          <a:xfrm>
            <a:off x="11412483" y="6518277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9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57F1E4F-1CFF-5643-939E-217C01CDF565}" type="slidenum"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pic>
        <p:nvPicPr>
          <p:cNvPr id="29" name="Image 3">
            <a:extLst>
              <a:ext uri="{FF2B5EF4-FFF2-40B4-BE49-F238E27FC236}">
                <a16:creationId xmlns:a16="http://schemas.microsoft.com/office/drawing/2014/main" id="{A08A1047-AAA4-C449-95DE-636A9679D6D0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94408" y="30366"/>
            <a:ext cx="2426354" cy="357887"/>
          </a:xfrm>
          <a:prstGeom prst="rect">
            <a:avLst/>
          </a:prstGeom>
        </p:spPr>
      </p:pic>
      <p:sp>
        <p:nvSpPr>
          <p:cNvPr id="31" name="Espace réservé du numéro de diapositive 4">
            <a:extLst>
              <a:ext uri="{FF2B5EF4-FFF2-40B4-BE49-F238E27FC236}">
                <a16:creationId xmlns:a16="http://schemas.microsoft.com/office/drawing/2014/main" id="{2A83D9AF-1A4A-C247-910C-CF7854AD888F}"/>
              </a:ext>
            </a:extLst>
          </p:cNvPr>
          <p:cNvSpPr txBox="1">
            <a:spLocks/>
          </p:cNvSpPr>
          <p:nvPr/>
        </p:nvSpPr>
        <p:spPr>
          <a:xfrm>
            <a:off x="11412483" y="6518277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9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57F1E4F-1CFF-5643-939E-217C01CDF565}" type="slidenum"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pic>
        <p:nvPicPr>
          <p:cNvPr id="32" name="Image 3">
            <a:extLst>
              <a:ext uri="{FF2B5EF4-FFF2-40B4-BE49-F238E27FC236}">
                <a16:creationId xmlns:a16="http://schemas.microsoft.com/office/drawing/2014/main" id="{F276B799-77DD-7643-879F-5AD241AD1357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94408" y="30366"/>
            <a:ext cx="2426354" cy="357887"/>
          </a:xfrm>
          <a:prstGeom prst="rect">
            <a:avLst/>
          </a:prstGeom>
        </p:spPr>
      </p:pic>
      <p:sp>
        <p:nvSpPr>
          <p:cNvPr id="42" name="ZoneTexte 41">
            <a:extLst>
              <a:ext uri="{FF2B5EF4-FFF2-40B4-BE49-F238E27FC236}">
                <a16:creationId xmlns:a16="http://schemas.microsoft.com/office/drawing/2014/main" id="{A6A7C2BA-ACB9-9847-8ED6-D03650742049}"/>
              </a:ext>
            </a:extLst>
          </p:cNvPr>
          <p:cNvSpPr txBox="1"/>
          <p:nvPr/>
        </p:nvSpPr>
        <p:spPr>
          <a:xfrm>
            <a:off x="6670863" y="3428999"/>
            <a:ext cx="5288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43" name="ZoneTexte 42">
            <a:extLst>
              <a:ext uri="{FF2B5EF4-FFF2-40B4-BE49-F238E27FC236}">
                <a16:creationId xmlns:a16="http://schemas.microsoft.com/office/drawing/2014/main" id="{13E042E6-A60C-C443-8271-DDAFF073BB24}"/>
              </a:ext>
            </a:extLst>
          </p:cNvPr>
          <p:cNvSpPr txBox="1"/>
          <p:nvPr/>
        </p:nvSpPr>
        <p:spPr>
          <a:xfrm>
            <a:off x="5186891" y="2514600"/>
            <a:ext cx="1828800" cy="18288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44" name="Espace réservé du numéro de diapositive 4">
            <a:extLst>
              <a:ext uri="{FF2B5EF4-FFF2-40B4-BE49-F238E27FC236}">
                <a16:creationId xmlns:a16="http://schemas.microsoft.com/office/drawing/2014/main" id="{1305216C-B6E7-D04C-8166-57C3824E0ECF}"/>
              </a:ext>
            </a:extLst>
          </p:cNvPr>
          <p:cNvSpPr txBox="1">
            <a:spLocks/>
          </p:cNvSpPr>
          <p:nvPr/>
        </p:nvSpPr>
        <p:spPr>
          <a:xfrm>
            <a:off x="11412483" y="6518277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9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57F1E4F-1CFF-5643-939E-217C01CDF565}" type="slidenum"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pic>
        <p:nvPicPr>
          <p:cNvPr id="45" name="Image 3">
            <a:extLst>
              <a:ext uri="{FF2B5EF4-FFF2-40B4-BE49-F238E27FC236}">
                <a16:creationId xmlns:a16="http://schemas.microsoft.com/office/drawing/2014/main" id="{CE9A6748-3A79-F143-9CFE-7BBB8C5A094D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94408" y="30366"/>
            <a:ext cx="2426354" cy="357887"/>
          </a:xfrm>
          <a:prstGeom prst="rect">
            <a:avLst/>
          </a:prstGeom>
        </p:spPr>
      </p:pic>
      <p:sp>
        <p:nvSpPr>
          <p:cNvPr id="47" name="Espace réservé du numéro de diapositive 4">
            <a:extLst>
              <a:ext uri="{FF2B5EF4-FFF2-40B4-BE49-F238E27FC236}">
                <a16:creationId xmlns:a16="http://schemas.microsoft.com/office/drawing/2014/main" id="{77AC4B87-F584-8247-A1BC-C4EB250EADCF}"/>
              </a:ext>
            </a:extLst>
          </p:cNvPr>
          <p:cNvSpPr txBox="1">
            <a:spLocks/>
          </p:cNvSpPr>
          <p:nvPr/>
        </p:nvSpPr>
        <p:spPr>
          <a:xfrm>
            <a:off x="11412483" y="6518277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9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57F1E4F-1CFF-5643-939E-217C01CDF565}" type="slidenum"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pic>
        <p:nvPicPr>
          <p:cNvPr id="48" name="Image 3">
            <a:extLst>
              <a:ext uri="{FF2B5EF4-FFF2-40B4-BE49-F238E27FC236}">
                <a16:creationId xmlns:a16="http://schemas.microsoft.com/office/drawing/2014/main" id="{6C1EA5EA-36E8-3146-A222-B3940E16647B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94408" y="30366"/>
            <a:ext cx="2426354" cy="357887"/>
          </a:xfrm>
          <a:prstGeom prst="rect">
            <a:avLst/>
          </a:prstGeom>
        </p:spPr>
      </p:pic>
      <p:sp>
        <p:nvSpPr>
          <p:cNvPr id="33" name="ZoneTexte 32">
            <a:extLst>
              <a:ext uri="{FF2B5EF4-FFF2-40B4-BE49-F238E27FC236}">
                <a16:creationId xmlns:a16="http://schemas.microsoft.com/office/drawing/2014/main" id="{787AF1E2-7651-164B-9574-BCA8712CCAEB}"/>
              </a:ext>
            </a:extLst>
          </p:cNvPr>
          <p:cNvSpPr txBox="1"/>
          <p:nvPr/>
        </p:nvSpPr>
        <p:spPr>
          <a:xfrm>
            <a:off x="6670863" y="3428999"/>
            <a:ext cx="5288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34" name="ZoneTexte 33">
            <a:extLst>
              <a:ext uri="{FF2B5EF4-FFF2-40B4-BE49-F238E27FC236}">
                <a16:creationId xmlns:a16="http://schemas.microsoft.com/office/drawing/2014/main" id="{2FF9B001-D5E0-884C-BD57-28B4CBE08E19}"/>
              </a:ext>
            </a:extLst>
          </p:cNvPr>
          <p:cNvSpPr txBox="1"/>
          <p:nvPr/>
        </p:nvSpPr>
        <p:spPr>
          <a:xfrm>
            <a:off x="5186891" y="2514600"/>
            <a:ext cx="1828800" cy="18288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35" name="Espace réservé du numéro de diapositive 4">
            <a:extLst>
              <a:ext uri="{FF2B5EF4-FFF2-40B4-BE49-F238E27FC236}">
                <a16:creationId xmlns:a16="http://schemas.microsoft.com/office/drawing/2014/main" id="{301DE4D3-DE19-2D43-BF63-7CEDBA90344A}"/>
              </a:ext>
            </a:extLst>
          </p:cNvPr>
          <p:cNvSpPr txBox="1">
            <a:spLocks/>
          </p:cNvSpPr>
          <p:nvPr/>
        </p:nvSpPr>
        <p:spPr>
          <a:xfrm>
            <a:off x="11412483" y="6518277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9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57F1E4F-1CFF-5643-939E-217C01CDF565}" type="slidenum"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pic>
        <p:nvPicPr>
          <p:cNvPr id="36" name="Image 3">
            <a:extLst>
              <a:ext uri="{FF2B5EF4-FFF2-40B4-BE49-F238E27FC236}">
                <a16:creationId xmlns:a16="http://schemas.microsoft.com/office/drawing/2014/main" id="{3A341E0E-7AED-5E43-96B6-3C76A942E553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94408" y="30366"/>
            <a:ext cx="2426354" cy="357887"/>
          </a:xfrm>
          <a:prstGeom prst="rect">
            <a:avLst/>
          </a:prstGeom>
        </p:spPr>
      </p:pic>
      <p:sp>
        <p:nvSpPr>
          <p:cNvPr id="38" name="Espace réservé du numéro de diapositive 4">
            <a:extLst>
              <a:ext uri="{FF2B5EF4-FFF2-40B4-BE49-F238E27FC236}">
                <a16:creationId xmlns:a16="http://schemas.microsoft.com/office/drawing/2014/main" id="{16A4C086-ACB0-E74E-9128-E1BC1E963F7A}"/>
              </a:ext>
            </a:extLst>
          </p:cNvPr>
          <p:cNvSpPr txBox="1">
            <a:spLocks/>
          </p:cNvSpPr>
          <p:nvPr/>
        </p:nvSpPr>
        <p:spPr>
          <a:xfrm>
            <a:off x="11412483" y="6518277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9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57F1E4F-1CFF-5643-939E-217C01CDF565}" type="slidenum"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37" name="ZoneTexte 36">
            <a:extLst>
              <a:ext uri="{FF2B5EF4-FFF2-40B4-BE49-F238E27FC236}">
                <a16:creationId xmlns:a16="http://schemas.microsoft.com/office/drawing/2014/main" id="{84DA6803-8FD4-7947-8CCC-9F848A040048}"/>
              </a:ext>
            </a:extLst>
          </p:cNvPr>
          <p:cNvSpPr txBox="1"/>
          <p:nvPr/>
        </p:nvSpPr>
        <p:spPr>
          <a:xfrm>
            <a:off x="6670863" y="3428999"/>
            <a:ext cx="5288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40" name="ZoneTexte 39">
            <a:extLst>
              <a:ext uri="{FF2B5EF4-FFF2-40B4-BE49-F238E27FC236}">
                <a16:creationId xmlns:a16="http://schemas.microsoft.com/office/drawing/2014/main" id="{2BDDA75F-1ABB-2D49-B8D6-D70B874C1465}"/>
              </a:ext>
            </a:extLst>
          </p:cNvPr>
          <p:cNvSpPr txBox="1"/>
          <p:nvPr/>
        </p:nvSpPr>
        <p:spPr>
          <a:xfrm>
            <a:off x="5186891" y="2514600"/>
            <a:ext cx="1828800" cy="18288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41" name="Espace réservé du numéro de diapositive 4">
            <a:extLst>
              <a:ext uri="{FF2B5EF4-FFF2-40B4-BE49-F238E27FC236}">
                <a16:creationId xmlns:a16="http://schemas.microsoft.com/office/drawing/2014/main" id="{91EE4E44-E486-4343-A671-ABDF72F9D4E3}"/>
              </a:ext>
            </a:extLst>
          </p:cNvPr>
          <p:cNvSpPr txBox="1">
            <a:spLocks/>
          </p:cNvSpPr>
          <p:nvPr/>
        </p:nvSpPr>
        <p:spPr>
          <a:xfrm>
            <a:off x="11412483" y="6518277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9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57F1E4F-1CFF-5643-939E-217C01CDF565}" type="slidenum"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49" name="Titre 1">
            <a:extLst>
              <a:ext uri="{FF2B5EF4-FFF2-40B4-BE49-F238E27FC236}">
                <a16:creationId xmlns:a16="http://schemas.microsoft.com/office/drawing/2014/main" id="{4E26C0B8-2FED-E04F-89AD-B13EDE001165}"/>
              </a:ext>
            </a:extLst>
          </p:cNvPr>
          <p:cNvSpPr txBox="1">
            <a:spLocks/>
          </p:cNvSpPr>
          <p:nvPr/>
        </p:nvSpPr>
        <p:spPr>
          <a:xfrm>
            <a:off x="1333501" y="609600"/>
            <a:ext cx="9520545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600" b="0" i="0" u="none" strike="noStrike" kern="1200" cap="none" spc="0" normalizeH="0" baseline="0" noProof="0" dirty="0">
                <a:ln>
                  <a:noFill/>
                </a:ln>
                <a:solidFill>
                  <a:srgbClr val="90C226"/>
                </a:solidFill>
                <a:effectLst/>
                <a:uLnTx/>
                <a:uFillTx/>
                <a:latin typeface="Trebuchet MS" panose="020B0603020202020204"/>
                <a:ea typeface="+mj-ea"/>
                <a:cs typeface="+mj-cs"/>
              </a:rPr>
              <a:t>7 erreurs à propos du SARS-CoV-2</a:t>
            </a:r>
          </a:p>
        </p:txBody>
      </p:sp>
      <p:sp>
        <p:nvSpPr>
          <p:cNvPr id="50" name="Espace réservé du numéro de diapositive 4">
            <a:extLst>
              <a:ext uri="{FF2B5EF4-FFF2-40B4-BE49-F238E27FC236}">
                <a16:creationId xmlns:a16="http://schemas.microsoft.com/office/drawing/2014/main" id="{0450FC2F-2349-374C-8A24-7EEF7FED75B3}"/>
              </a:ext>
            </a:extLst>
          </p:cNvPr>
          <p:cNvSpPr txBox="1">
            <a:spLocks/>
          </p:cNvSpPr>
          <p:nvPr/>
        </p:nvSpPr>
        <p:spPr>
          <a:xfrm>
            <a:off x="11412483" y="6518277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9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57F1E4F-1CFF-5643-939E-217C01CDF565}" type="slidenum"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52" name="Espace réservé du contenu 8">
            <a:extLst>
              <a:ext uri="{FF2B5EF4-FFF2-40B4-BE49-F238E27FC236}">
                <a16:creationId xmlns:a16="http://schemas.microsoft.com/office/drawing/2014/main" id="{1C8270DE-C3AF-554F-A39B-CD72E17EDE6D}"/>
              </a:ext>
            </a:extLst>
          </p:cNvPr>
          <p:cNvSpPr>
            <a:spLocks noGrp="1"/>
          </p:cNvSpPr>
          <p:nvPr/>
        </p:nvSpPr>
        <p:spPr>
          <a:xfrm>
            <a:off x="558817" y="2069039"/>
            <a:ext cx="11253226" cy="4342271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00" marR="0" lvl="8" indent="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90C226"/>
              </a:buClr>
              <a:buSzPct val="80000"/>
              <a:buFont typeface="Wingdings 3" charset="2"/>
              <a:buNone/>
              <a:tabLst/>
              <a:defRPr/>
            </a:pPr>
            <a:r>
              <a:rPr kumimoji="0" lang="fr-FR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                                                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90C226"/>
              </a:buClr>
              <a:buSzPct val="80000"/>
              <a:buFont typeface="Wingdings 3" charset="2"/>
              <a:buChar char=""/>
              <a:tabLst/>
              <a:defRPr/>
            </a:pPr>
            <a:endParaRPr kumimoji="0" lang="fr-FR" sz="18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  <a:p>
            <a:pPr marL="2286000" marR="0" lvl="5" indent="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90C226"/>
              </a:buClr>
              <a:buSzPct val="80000"/>
              <a:buFont typeface="Wingdings 3" charset="2"/>
              <a:buNone/>
              <a:tabLst/>
              <a:defRPr/>
            </a:pPr>
            <a:r>
              <a:rPr kumimoji="0" lang="fr-FR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	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C5A57C86-2259-7E48-B674-740DCCCA2C4F}"/>
              </a:ext>
            </a:extLst>
          </p:cNvPr>
          <p:cNvSpPr/>
          <p:nvPr/>
        </p:nvSpPr>
        <p:spPr>
          <a:xfrm>
            <a:off x="411693" y="2040506"/>
            <a:ext cx="10279183" cy="38164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00100" marR="0" lvl="1" indent="-34290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90C226"/>
              </a:buClr>
              <a:buSzPct val="80000"/>
              <a:buFont typeface="Wingdings 3" charset="2"/>
              <a:buChar char=""/>
              <a:tabLst/>
              <a:defRPr/>
            </a:pPr>
            <a:r>
              <a:rPr kumimoji="0" lang="fr-FR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Il n’y a pas de transmission « air » du virus</a:t>
            </a:r>
          </a:p>
          <a:p>
            <a:pPr marL="800100" marR="0" lvl="1" indent="-34290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90C226"/>
              </a:buClr>
              <a:buSzPct val="80000"/>
              <a:buFont typeface="Wingdings 3" charset="2"/>
              <a:buChar char=""/>
              <a:tabLst/>
              <a:defRPr/>
            </a:pPr>
            <a:r>
              <a:rPr kumimoji="0" lang="fr-FR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Le masque est inutile en population générale</a:t>
            </a:r>
          </a:p>
          <a:p>
            <a:pPr marL="800100" marR="0" lvl="1" indent="-34290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90C226"/>
              </a:buClr>
              <a:buSzPct val="80000"/>
              <a:buFont typeface="Wingdings 3" charset="2"/>
              <a:buChar char=""/>
              <a:tabLst/>
              <a:defRPr/>
            </a:pPr>
            <a:r>
              <a:rPr kumimoji="0" lang="fr-FR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La PCR nasale n’est pas un examen sensible</a:t>
            </a:r>
          </a:p>
          <a:p>
            <a:pPr marL="800100" marR="0" lvl="1" indent="-34290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90C226"/>
              </a:buClr>
              <a:buSzPct val="80000"/>
              <a:buFont typeface="Wingdings 3" charset="2"/>
              <a:buChar char=""/>
              <a:tabLst/>
              <a:defRPr/>
            </a:pPr>
            <a:r>
              <a:rPr kumimoji="0" lang="fr-FR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Les tests de diagnostic rapide n’ont pas d’utilité</a:t>
            </a:r>
          </a:p>
          <a:p>
            <a:pPr marL="800100" marR="0" lvl="1" indent="-34290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90C226"/>
              </a:buClr>
              <a:buSzPct val="80000"/>
              <a:buFont typeface="Wingdings 3" charset="2"/>
              <a:buChar char=""/>
              <a:tabLst/>
              <a:defRPr/>
            </a:pPr>
            <a:r>
              <a:rPr kumimoji="0" lang="fr-FR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Une PCR + = risque de contagion</a:t>
            </a:r>
          </a:p>
          <a:p>
            <a:pPr marL="800100" marR="0" lvl="1" indent="-34290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90C226"/>
              </a:buClr>
              <a:buSzPct val="80000"/>
              <a:buFont typeface="Wingdings 3" charset="2"/>
              <a:buChar char=""/>
              <a:tabLst/>
              <a:defRPr/>
            </a:pPr>
            <a:r>
              <a:rPr kumimoji="0" lang="fr-FR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Sérologie négative = pas de maladie</a:t>
            </a:r>
          </a:p>
          <a:p>
            <a:pPr marL="800100" marR="0" lvl="1" indent="-34290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90C226"/>
              </a:buClr>
              <a:buSzPct val="80000"/>
              <a:buFont typeface="Wingdings 3" charset="2"/>
              <a:buChar char=""/>
              <a:tabLst/>
              <a:defRPr/>
            </a:pPr>
            <a:r>
              <a:rPr kumimoji="0" lang="fr-FR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Un vaccin efficace, bien toléré et en quantité suffisant va être disponible</a:t>
            </a:r>
          </a:p>
        </p:txBody>
      </p:sp>
    </p:spTree>
    <p:extLst>
      <p:ext uri="{BB962C8B-B14F-4D97-AF65-F5344CB8AC3E}">
        <p14:creationId xmlns:p14="http://schemas.microsoft.com/office/powerpoint/2010/main" val="331061236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E80B86A7-A1EC-475B-9166-88902B033A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Isosceles Triangle 9">
            <a:extLst>
              <a:ext uri="{FF2B5EF4-FFF2-40B4-BE49-F238E27FC236}">
                <a16:creationId xmlns:a16="http://schemas.microsoft.com/office/drawing/2014/main" id="{C2C29CB1-9F74-4879-A6AF-AEA67B6F1F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0" y="0"/>
            <a:ext cx="842596" cy="5666154"/>
          </a:xfrm>
          <a:prstGeom prst="triangle">
            <a:avLst>
              <a:gd name="adj" fmla="val 10000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Isosceles Triangle 11">
            <a:extLst>
              <a:ext uri="{FF2B5EF4-FFF2-40B4-BE49-F238E27FC236}">
                <a16:creationId xmlns:a16="http://schemas.microsoft.com/office/drawing/2014/main" id="{7E2C7115-5336-410C-AD71-0F0952A2E5A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1743267" y="4013200"/>
            <a:ext cx="448733" cy="2844800"/>
          </a:xfrm>
          <a:prstGeom prst="triangle">
            <a:avLst>
              <a:gd name="adj" fmla="val 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1DBB7145-D48A-1A43-941A-587E57999EE1}"/>
              </a:ext>
            </a:extLst>
          </p:cNvPr>
          <p:cNvSpPr txBox="1"/>
          <p:nvPr/>
        </p:nvSpPr>
        <p:spPr>
          <a:xfrm>
            <a:off x="6670863" y="3428999"/>
            <a:ext cx="5288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endParaRPr lang="fr-FR" dirty="0"/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7EA09776-5BE1-CA40-875E-1AC078C86EB4}"/>
              </a:ext>
            </a:extLst>
          </p:cNvPr>
          <p:cNvSpPr txBox="1"/>
          <p:nvPr/>
        </p:nvSpPr>
        <p:spPr>
          <a:xfrm>
            <a:off x="5186891" y="2514600"/>
            <a:ext cx="1828800" cy="18288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endParaRPr lang="fr-FR" dirty="0"/>
          </a:p>
        </p:txBody>
      </p:sp>
      <p:sp>
        <p:nvSpPr>
          <p:cNvPr id="11" name="Espace réservé du numéro de diapositive 4">
            <a:extLst>
              <a:ext uri="{FF2B5EF4-FFF2-40B4-BE49-F238E27FC236}">
                <a16:creationId xmlns:a16="http://schemas.microsoft.com/office/drawing/2014/main" id="{C2B0F206-C1C2-004D-9904-65C90650F1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12483" y="6518277"/>
            <a:ext cx="683339" cy="365125"/>
          </a:xfrm>
        </p:spPr>
        <p:txBody>
          <a:bodyPr/>
          <a:lstStyle/>
          <a:p>
            <a:fld id="{D57F1E4F-1CFF-5643-939E-217C01CDF565}" type="slidenum">
              <a:rPr lang="en-US" smtClean="0">
                <a:solidFill>
                  <a:schemeClr val="bg1"/>
                </a:solidFill>
              </a:rPr>
              <a:pPr/>
              <a:t>30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3" name="Image 3">
            <a:extLst>
              <a:ext uri="{FF2B5EF4-FFF2-40B4-BE49-F238E27FC236}">
                <a16:creationId xmlns:a16="http://schemas.microsoft.com/office/drawing/2014/main" id="{69F77346-4620-474C-A09F-847B8DDCF5DD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94408" y="30366"/>
            <a:ext cx="2426354" cy="357887"/>
          </a:xfrm>
          <a:prstGeom prst="rect">
            <a:avLst/>
          </a:prstGeom>
        </p:spPr>
      </p:pic>
      <p:sp useBgFill="1">
        <p:nvSpPr>
          <p:cNvPr id="37" name="Rectangle 36">
            <a:extLst>
              <a:ext uri="{FF2B5EF4-FFF2-40B4-BE49-F238E27FC236}">
                <a16:creationId xmlns:a16="http://schemas.microsoft.com/office/drawing/2014/main" id="{C0D0698A-8CAC-7B41-AF31-5400F76BB0F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Isosceles Triangle 9">
            <a:extLst>
              <a:ext uri="{FF2B5EF4-FFF2-40B4-BE49-F238E27FC236}">
                <a16:creationId xmlns:a16="http://schemas.microsoft.com/office/drawing/2014/main" id="{69D5DFCB-2DC4-5D4B-9267-1F9401EFABB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0" y="0"/>
            <a:ext cx="842596" cy="5666154"/>
          </a:xfrm>
          <a:prstGeom prst="triangle">
            <a:avLst>
              <a:gd name="adj" fmla="val 10000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9" name="Isosceles Triangle 11">
            <a:extLst>
              <a:ext uri="{FF2B5EF4-FFF2-40B4-BE49-F238E27FC236}">
                <a16:creationId xmlns:a16="http://schemas.microsoft.com/office/drawing/2014/main" id="{5DC5FFE1-2F3F-0649-9AB5-72C5BB4E30D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1743267" y="4013200"/>
            <a:ext cx="448733" cy="2844800"/>
          </a:xfrm>
          <a:prstGeom prst="triangle">
            <a:avLst>
              <a:gd name="adj" fmla="val 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0" name="ZoneTexte 39">
            <a:extLst>
              <a:ext uri="{FF2B5EF4-FFF2-40B4-BE49-F238E27FC236}">
                <a16:creationId xmlns:a16="http://schemas.microsoft.com/office/drawing/2014/main" id="{2D40B445-6D51-1B42-9F12-05403C6CA8D1}"/>
              </a:ext>
            </a:extLst>
          </p:cNvPr>
          <p:cNvSpPr txBox="1"/>
          <p:nvPr/>
        </p:nvSpPr>
        <p:spPr>
          <a:xfrm>
            <a:off x="6670863" y="3428999"/>
            <a:ext cx="5288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endParaRPr lang="fr-FR" dirty="0"/>
          </a:p>
        </p:txBody>
      </p:sp>
      <p:sp>
        <p:nvSpPr>
          <p:cNvPr id="41" name="ZoneTexte 40">
            <a:extLst>
              <a:ext uri="{FF2B5EF4-FFF2-40B4-BE49-F238E27FC236}">
                <a16:creationId xmlns:a16="http://schemas.microsoft.com/office/drawing/2014/main" id="{959C490E-5B58-8842-810F-2C8928AD4208}"/>
              </a:ext>
            </a:extLst>
          </p:cNvPr>
          <p:cNvSpPr txBox="1"/>
          <p:nvPr/>
        </p:nvSpPr>
        <p:spPr>
          <a:xfrm>
            <a:off x="5186891" y="2514600"/>
            <a:ext cx="1828800" cy="18288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endParaRPr lang="fr-FR" dirty="0"/>
          </a:p>
        </p:txBody>
      </p:sp>
      <p:sp>
        <p:nvSpPr>
          <p:cNvPr id="42" name="Espace réservé du numéro de diapositive 4">
            <a:extLst>
              <a:ext uri="{FF2B5EF4-FFF2-40B4-BE49-F238E27FC236}">
                <a16:creationId xmlns:a16="http://schemas.microsoft.com/office/drawing/2014/main" id="{C5074EE4-9D52-1447-BE4A-C940542EE805}"/>
              </a:ext>
            </a:extLst>
          </p:cNvPr>
          <p:cNvSpPr txBox="1">
            <a:spLocks/>
          </p:cNvSpPr>
          <p:nvPr/>
        </p:nvSpPr>
        <p:spPr>
          <a:xfrm>
            <a:off x="11412483" y="6518277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9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57F1E4F-1CFF-5643-939E-217C01CDF565}" type="slidenum">
              <a:rPr lang="en-US" smtClean="0">
                <a:solidFill>
                  <a:schemeClr val="bg1"/>
                </a:solidFill>
              </a:rPr>
              <a:pPr/>
              <a:t>30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43" name="Image 3">
            <a:extLst>
              <a:ext uri="{FF2B5EF4-FFF2-40B4-BE49-F238E27FC236}">
                <a16:creationId xmlns:a16="http://schemas.microsoft.com/office/drawing/2014/main" id="{984440B3-56B7-9E46-AB99-352F03AF8057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94408" y="30366"/>
            <a:ext cx="2426354" cy="357887"/>
          </a:xfrm>
          <a:prstGeom prst="rect">
            <a:avLst/>
          </a:prstGeom>
        </p:spPr>
      </p:pic>
      <p:sp>
        <p:nvSpPr>
          <p:cNvPr id="44" name="ZoneTexte 43">
            <a:extLst>
              <a:ext uri="{FF2B5EF4-FFF2-40B4-BE49-F238E27FC236}">
                <a16:creationId xmlns:a16="http://schemas.microsoft.com/office/drawing/2014/main" id="{E4828132-675D-184B-9349-8EA9980AFE1D}"/>
              </a:ext>
            </a:extLst>
          </p:cNvPr>
          <p:cNvSpPr txBox="1"/>
          <p:nvPr/>
        </p:nvSpPr>
        <p:spPr>
          <a:xfrm>
            <a:off x="6597742" y="4297350"/>
            <a:ext cx="5288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endParaRPr lang="fr-FR" dirty="0"/>
          </a:p>
        </p:txBody>
      </p:sp>
      <p:sp>
        <p:nvSpPr>
          <p:cNvPr id="45" name="ZoneTexte 44">
            <a:extLst>
              <a:ext uri="{FF2B5EF4-FFF2-40B4-BE49-F238E27FC236}">
                <a16:creationId xmlns:a16="http://schemas.microsoft.com/office/drawing/2014/main" id="{2951244A-A0E8-594D-8A39-A243DA669FB5}"/>
              </a:ext>
            </a:extLst>
          </p:cNvPr>
          <p:cNvSpPr txBox="1"/>
          <p:nvPr/>
        </p:nvSpPr>
        <p:spPr>
          <a:xfrm>
            <a:off x="5113770" y="3382951"/>
            <a:ext cx="1828800" cy="18288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endParaRPr lang="fr-FR" dirty="0"/>
          </a:p>
        </p:txBody>
      </p:sp>
      <p:sp>
        <p:nvSpPr>
          <p:cNvPr id="46" name="Espace réservé du numéro de diapositive 4">
            <a:extLst>
              <a:ext uri="{FF2B5EF4-FFF2-40B4-BE49-F238E27FC236}">
                <a16:creationId xmlns:a16="http://schemas.microsoft.com/office/drawing/2014/main" id="{4139F50B-418E-4740-BD50-67E0CAC0DB62}"/>
              </a:ext>
            </a:extLst>
          </p:cNvPr>
          <p:cNvSpPr txBox="1">
            <a:spLocks/>
          </p:cNvSpPr>
          <p:nvPr/>
        </p:nvSpPr>
        <p:spPr>
          <a:xfrm>
            <a:off x="11339362" y="7386628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9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57F1E4F-1CFF-5643-939E-217C01CDF565}" type="slidenum">
              <a:rPr lang="en-US" smtClean="0">
                <a:solidFill>
                  <a:schemeClr val="bg1"/>
                </a:solidFill>
              </a:rPr>
              <a:pPr/>
              <a:t>30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7" name="Titre 1">
            <a:extLst>
              <a:ext uri="{FF2B5EF4-FFF2-40B4-BE49-F238E27FC236}">
                <a16:creationId xmlns:a16="http://schemas.microsoft.com/office/drawing/2014/main" id="{8A5A8509-A2D8-C34D-8D0D-5424C8476248}"/>
              </a:ext>
            </a:extLst>
          </p:cNvPr>
          <p:cNvSpPr txBox="1">
            <a:spLocks/>
          </p:cNvSpPr>
          <p:nvPr/>
        </p:nvSpPr>
        <p:spPr>
          <a:xfrm>
            <a:off x="740868" y="547996"/>
            <a:ext cx="11281833" cy="872359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fr-FR" sz="3200" dirty="0"/>
              <a:t>COVID-19 et enfant : « En période de dé-confinement »</a:t>
            </a: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4F285846-C3AB-9047-B8ED-760FB2C5A59E}"/>
              </a:ext>
            </a:extLst>
          </p:cNvPr>
          <p:cNvSpPr txBox="1"/>
          <p:nvPr/>
        </p:nvSpPr>
        <p:spPr>
          <a:xfrm>
            <a:off x="1594044" y="1158468"/>
            <a:ext cx="8488972" cy="400110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r>
              <a:rPr lang="fr-FR" sz="2000" b="1" dirty="0">
                <a:solidFill>
                  <a:schemeClr val="bg1"/>
                </a:solidFill>
              </a:rPr>
              <a:t>Prise en charge de l’enfant malade en collectivité (crèches, écoles)</a:t>
            </a:r>
          </a:p>
        </p:txBody>
      </p:sp>
      <p:pic>
        <p:nvPicPr>
          <p:cNvPr id="7" name="Image 6" descr="Une image contenant capture d’écran&#10;&#10;Description générée automatiquement">
            <a:extLst>
              <a:ext uri="{FF2B5EF4-FFF2-40B4-BE49-F238E27FC236}">
                <a16:creationId xmlns:a16="http://schemas.microsoft.com/office/drawing/2014/main" id="{22CB3F45-23BA-D449-AE8E-7DFF1DC44BEA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5745" y="1743009"/>
            <a:ext cx="9022109" cy="5084625"/>
          </a:xfrm>
          <a:prstGeom prst="rect">
            <a:avLst/>
          </a:prstGeom>
        </p:spPr>
      </p:pic>
      <p:sp>
        <p:nvSpPr>
          <p:cNvPr id="22" name="ZoneTexte 21">
            <a:extLst>
              <a:ext uri="{FF2B5EF4-FFF2-40B4-BE49-F238E27FC236}">
                <a16:creationId xmlns:a16="http://schemas.microsoft.com/office/drawing/2014/main" id="{6E3500A1-E597-6E4B-A474-1392F054A947}"/>
              </a:ext>
            </a:extLst>
          </p:cNvPr>
          <p:cNvSpPr txBox="1"/>
          <p:nvPr/>
        </p:nvSpPr>
        <p:spPr>
          <a:xfrm>
            <a:off x="11157" y="6548696"/>
            <a:ext cx="247741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spcAft>
                <a:spcPts val="600"/>
              </a:spcAft>
            </a:pPr>
            <a:r>
              <a:rPr lang="fr-FR" sz="14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22 Août 2020</a:t>
            </a:r>
          </a:p>
        </p:txBody>
      </p:sp>
      <p:pic>
        <p:nvPicPr>
          <p:cNvPr id="23" name="Image 22" descr="Une image contenant dessin, signe, parapluie&#10;&#10;Description générée automatiquement">
            <a:extLst>
              <a:ext uri="{FF2B5EF4-FFF2-40B4-BE49-F238E27FC236}">
                <a16:creationId xmlns:a16="http://schemas.microsoft.com/office/drawing/2014/main" id="{3F7F6C6A-8E31-0F41-8B48-9898C62254CD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" y="0"/>
            <a:ext cx="1063331" cy="5824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380964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E80B86A7-A1EC-475B-9166-88902B033A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Isosceles Triangle 9">
            <a:extLst>
              <a:ext uri="{FF2B5EF4-FFF2-40B4-BE49-F238E27FC236}">
                <a16:creationId xmlns:a16="http://schemas.microsoft.com/office/drawing/2014/main" id="{C2C29CB1-9F74-4879-A6AF-AEA67B6F1F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0" y="0"/>
            <a:ext cx="842596" cy="5666154"/>
          </a:xfrm>
          <a:prstGeom prst="triangle">
            <a:avLst>
              <a:gd name="adj" fmla="val 10000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Isosceles Triangle 11">
            <a:extLst>
              <a:ext uri="{FF2B5EF4-FFF2-40B4-BE49-F238E27FC236}">
                <a16:creationId xmlns:a16="http://schemas.microsoft.com/office/drawing/2014/main" id="{7E2C7115-5336-410C-AD71-0F0952A2E5A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1743267" y="4013200"/>
            <a:ext cx="448733" cy="2844800"/>
          </a:xfrm>
          <a:prstGeom prst="triangle">
            <a:avLst>
              <a:gd name="adj" fmla="val 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1DBB7145-D48A-1A43-941A-587E57999EE1}"/>
              </a:ext>
            </a:extLst>
          </p:cNvPr>
          <p:cNvSpPr txBox="1"/>
          <p:nvPr/>
        </p:nvSpPr>
        <p:spPr>
          <a:xfrm>
            <a:off x="6670863" y="3428999"/>
            <a:ext cx="5288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endParaRPr lang="fr-FR" dirty="0"/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7EA09776-5BE1-CA40-875E-1AC078C86EB4}"/>
              </a:ext>
            </a:extLst>
          </p:cNvPr>
          <p:cNvSpPr txBox="1"/>
          <p:nvPr/>
        </p:nvSpPr>
        <p:spPr>
          <a:xfrm>
            <a:off x="5186891" y="2514600"/>
            <a:ext cx="1828800" cy="18288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endParaRPr lang="fr-FR" dirty="0"/>
          </a:p>
        </p:txBody>
      </p:sp>
      <p:sp>
        <p:nvSpPr>
          <p:cNvPr id="11" name="Espace réservé du numéro de diapositive 4">
            <a:extLst>
              <a:ext uri="{FF2B5EF4-FFF2-40B4-BE49-F238E27FC236}">
                <a16:creationId xmlns:a16="http://schemas.microsoft.com/office/drawing/2014/main" id="{C2B0F206-C1C2-004D-9904-65C90650F1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12483" y="6518277"/>
            <a:ext cx="683339" cy="365125"/>
          </a:xfrm>
        </p:spPr>
        <p:txBody>
          <a:bodyPr/>
          <a:lstStyle/>
          <a:p>
            <a:fld id="{D57F1E4F-1CFF-5643-939E-217C01CDF565}" type="slidenum">
              <a:rPr lang="en-US" smtClean="0">
                <a:solidFill>
                  <a:schemeClr val="bg1"/>
                </a:solidFill>
              </a:rPr>
              <a:pPr/>
              <a:t>31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3" name="Image 3">
            <a:extLst>
              <a:ext uri="{FF2B5EF4-FFF2-40B4-BE49-F238E27FC236}">
                <a16:creationId xmlns:a16="http://schemas.microsoft.com/office/drawing/2014/main" id="{69F77346-4620-474C-A09F-847B8DDCF5DD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94408" y="30366"/>
            <a:ext cx="2426354" cy="357887"/>
          </a:xfrm>
          <a:prstGeom prst="rect">
            <a:avLst/>
          </a:prstGeom>
        </p:spPr>
      </p:pic>
      <p:sp useBgFill="1">
        <p:nvSpPr>
          <p:cNvPr id="37" name="Rectangle 36">
            <a:extLst>
              <a:ext uri="{FF2B5EF4-FFF2-40B4-BE49-F238E27FC236}">
                <a16:creationId xmlns:a16="http://schemas.microsoft.com/office/drawing/2014/main" id="{C0D0698A-8CAC-7B41-AF31-5400F76BB0F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Isosceles Triangle 9">
            <a:extLst>
              <a:ext uri="{FF2B5EF4-FFF2-40B4-BE49-F238E27FC236}">
                <a16:creationId xmlns:a16="http://schemas.microsoft.com/office/drawing/2014/main" id="{69D5DFCB-2DC4-5D4B-9267-1F9401EFABB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0" y="0"/>
            <a:ext cx="842596" cy="5666154"/>
          </a:xfrm>
          <a:prstGeom prst="triangle">
            <a:avLst>
              <a:gd name="adj" fmla="val 10000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9" name="Isosceles Triangle 11">
            <a:extLst>
              <a:ext uri="{FF2B5EF4-FFF2-40B4-BE49-F238E27FC236}">
                <a16:creationId xmlns:a16="http://schemas.microsoft.com/office/drawing/2014/main" id="{5DC5FFE1-2F3F-0649-9AB5-72C5BB4E30D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1743267" y="4013200"/>
            <a:ext cx="448733" cy="2844800"/>
          </a:xfrm>
          <a:prstGeom prst="triangle">
            <a:avLst>
              <a:gd name="adj" fmla="val 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0" name="ZoneTexte 39">
            <a:extLst>
              <a:ext uri="{FF2B5EF4-FFF2-40B4-BE49-F238E27FC236}">
                <a16:creationId xmlns:a16="http://schemas.microsoft.com/office/drawing/2014/main" id="{2D40B445-6D51-1B42-9F12-05403C6CA8D1}"/>
              </a:ext>
            </a:extLst>
          </p:cNvPr>
          <p:cNvSpPr txBox="1"/>
          <p:nvPr/>
        </p:nvSpPr>
        <p:spPr>
          <a:xfrm>
            <a:off x="6670863" y="3428999"/>
            <a:ext cx="5288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endParaRPr lang="fr-FR" dirty="0"/>
          </a:p>
        </p:txBody>
      </p:sp>
      <p:sp>
        <p:nvSpPr>
          <p:cNvPr id="41" name="ZoneTexte 40">
            <a:extLst>
              <a:ext uri="{FF2B5EF4-FFF2-40B4-BE49-F238E27FC236}">
                <a16:creationId xmlns:a16="http://schemas.microsoft.com/office/drawing/2014/main" id="{959C490E-5B58-8842-810F-2C8928AD4208}"/>
              </a:ext>
            </a:extLst>
          </p:cNvPr>
          <p:cNvSpPr txBox="1"/>
          <p:nvPr/>
        </p:nvSpPr>
        <p:spPr>
          <a:xfrm>
            <a:off x="5186891" y="2514600"/>
            <a:ext cx="1828800" cy="18288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endParaRPr lang="fr-FR" dirty="0"/>
          </a:p>
        </p:txBody>
      </p:sp>
      <p:sp>
        <p:nvSpPr>
          <p:cNvPr id="42" name="Espace réservé du numéro de diapositive 4">
            <a:extLst>
              <a:ext uri="{FF2B5EF4-FFF2-40B4-BE49-F238E27FC236}">
                <a16:creationId xmlns:a16="http://schemas.microsoft.com/office/drawing/2014/main" id="{C5074EE4-9D52-1447-BE4A-C940542EE805}"/>
              </a:ext>
            </a:extLst>
          </p:cNvPr>
          <p:cNvSpPr txBox="1">
            <a:spLocks/>
          </p:cNvSpPr>
          <p:nvPr/>
        </p:nvSpPr>
        <p:spPr>
          <a:xfrm>
            <a:off x="11412483" y="6518277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9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57F1E4F-1CFF-5643-939E-217C01CDF565}" type="slidenum">
              <a:rPr lang="en-US" smtClean="0">
                <a:solidFill>
                  <a:schemeClr val="bg1"/>
                </a:solidFill>
              </a:rPr>
              <a:pPr/>
              <a:t>31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43" name="Image 3">
            <a:extLst>
              <a:ext uri="{FF2B5EF4-FFF2-40B4-BE49-F238E27FC236}">
                <a16:creationId xmlns:a16="http://schemas.microsoft.com/office/drawing/2014/main" id="{984440B3-56B7-9E46-AB99-352F03AF8057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94408" y="30366"/>
            <a:ext cx="2426354" cy="357887"/>
          </a:xfrm>
          <a:prstGeom prst="rect">
            <a:avLst/>
          </a:prstGeom>
        </p:spPr>
      </p:pic>
      <p:sp>
        <p:nvSpPr>
          <p:cNvPr id="44" name="ZoneTexte 43">
            <a:extLst>
              <a:ext uri="{FF2B5EF4-FFF2-40B4-BE49-F238E27FC236}">
                <a16:creationId xmlns:a16="http://schemas.microsoft.com/office/drawing/2014/main" id="{E4828132-675D-184B-9349-8EA9980AFE1D}"/>
              </a:ext>
            </a:extLst>
          </p:cNvPr>
          <p:cNvSpPr txBox="1"/>
          <p:nvPr/>
        </p:nvSpPr>
        <p:spPr>
          <a:xfrm>
            <a:off x="6597742" y="4297350"/>
            <a:ext cx="5288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endParaRPr lang="fr-FR" dirty="0"/>
          </a:p>
        </p:txBody>
      </p:sp>
      <p:sp>
        <p:nvSpPr>
          <p:cNvPr id="45" name="ZoneTexte 44">
            <a:extLst>
              <a:ext uri="{FF2B5EF4-FFF2-40B4-BE49-F238E27FC236}">
                <a16:creationId xmlns:a16="http://schemas.microsoft.com/office/drawing/2014/main" id="{2951244A-A0E8-594D-8A39-A243DA669FB5}"/>
              </a:ext>
            </a:extLst>
          </p:cNvPr>
          <p:cNvSpPr txBox="1"/>
          <p:nvPr/>
        </p:nvSpPr>
        <p:spPr>
          <a:xfrm>
            <a:off x="5113770" y="3382951"/>
            <a:ext cx="1828800" cy="18288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endParaRPr lang="fr-FR" dirty="0"/>
          </a:p>
        </p:txBody>
      </p:sp>
      <p:sp>
        <p:nvSpPr>
          <p:cNvPr id="46" name="Espace réservé du numéro de diapositive 4">
            <a:extLst>
              <a:ext uri="{FF2B5EF4-FFF2-40B4-BE49-F238E27FC236}">
                <a16:creationId xmlns:a16="http://schemas.microsoft.com/office/drawing/2014/main" id="{4139F50B-418E-4740-BD50-67E0CAC0DB62}"/>
              </a:ext>
            </a:extLst>
          </p:cNvPr>
          <p:cNvSpPr txBox="1">
            <a:spLocks/>
          </p:cNvSpPr>
          <p:nvPr/>
        </p:nvSpPr>
        <p:spPr>
          <a:xfrm>
            <a:off x="11339362" y="7386628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9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57F1E4F-1CFF-5643-939E-217C01CDF565}" type="slidenum">
              <a:rPr lang="en-US" smtClean="0">
                <a:solidFill>
                  <a:schemeClr val="bg1"/>
                </a:solidFill>
              </a:rPr>
              <a:pPr/>
              <a:t>31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7" name="Titre 1">
            <a:extLst>
              <a:ext uri="{FF2B5EF4-FFF2-40B4-BE49-F238E27FC236}">
                <a16:creationId xmlns:a16="http://schemas.microsoft.com/office/drawing/2014/main" id="{8A5A8509-A2D8-C34D-8D0D-5424C8476248}"/>
              </a:ext>
            </a:extLst>
          </p:cNvPr>
          <p:cNvSpPr txBox="1">
            <a:spLocks/>
          </p:cNvSpPr>
          <p:nvPr/>
        </p:nvSpPr>
        <p:spPr>
          <a:xfrm>
            <a:off x="740868" y="829350"/>
            <a:ext cx="11281833" cy="872359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fr-FR" sz="3200" dirty="0"/>
              <a:t>Distribution de l'âge (N=1562) </a:t>
            </a:r>
          </a:p>
        </p:txBody>
      </p:sp>
      <p:sp>
        <p:nvSpPr>
          <p:cNvPr id="23" name="ZoneTexte 22">
            <a:extLst>
              <a:ext uri="{FF2B5EF4-FFF2-40B4-BE49-F238E27FC236}">
                <a16:creationId xmlns:a16="http://schemas.microsoft.com/office/drawing/2014/main" id="{1B16E817-EBC2-574C-BD1E-8F79EB26A151}"/>
              </a:ext>
            </a:extLst>
          </p:cNvPr>
          <p:cNvSpPr txBox="1"/>
          <p:nvPr/>
        </p:nvSpPr>
        <p:spPr>
          <a:xfrm>
            <a:off x="2377160" y="6293503"/>
            <a:ext cx="137730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/>
              <a:t>Ages en mois</a:t>
            </a:r>
          </a:p>
        </p:txBody>
      </p:sp>
      <p:pic>
        <p:nvPicPr>
          <p:cNvPr id="26" name="Image 25">
            <a:extLst>
              <a:ext uri="{FF2B5EF4-FFF2-40B4-BE49-F238E27FC236}">
                <a16:creationId xmlns:a16="http://schemas.microsoft.com/office/drawing/2014/main" id="{02F4FD05-BB4D-5C40-8768-E3D89BDF5123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60107" y="1824773"/>
            <a:ext cx="5908432" cy="4265059"/>
          </a:xfrm>
          <a:prstGeom prst="rect">
            <a:avLst/>
          </a:prstGeom>
        </p:spPr>
      </p:pic>
      <p:sp>
        <p:nvSpPr>
          <p:cNvPr id="2" name="ZoneTexte 1">
            <a:extLst>
              <a:ext uri="{FF2B5EF4-FFF2-40B4-BE49-F238E27FC236}">
                <a16:creationId xmlns:a16="http://schemas.microsoft.com/office/drawing/2014/main" id="{6AD12B01-3347-A84E-9371-FD062B05D5C7}"/>
              </a:ext>
            </a:extLst>
          </p:cNvPr>
          <p:cNvSpPr txBox="1"/>
          <p:nvPr/>
        </p:nvSpPr>
        <p:spPr>
          <a:xfrm>
            <a:off x="9296400" y="2309446"/>
            <a:ext cx="255871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>
                <a:solidFill>
                  <a:schemeClr val="accent1"/>
                </a:solidFill>
              </a:rPr>
              <a:t>Etude VIGIL</a:t>
            </a:r>
            <a:br>
              <a:rPr lang="fr-FR" dirty="0">
                <a:solidFill>
                  <a:schemeClr val="accent1"/>
                </a:solidFill>
              </a:rPr>
            </a:br>
            <a:r>
              <a:rPr lang="fr-FR" dirty="0">
                <a:solidFill>
                  <a:schemeClr val="accent1"/>
                </a:solidFill>
              </a:rPr>
              <a:t>Résultats préliminaires</a:t>
            </a:r>
            <a:br>
              <a:rPr lang="fr-FR" dirty="0">
                <a:solidFill>
                  <a:schemeClr val="accent1"/>
                </a:solidFill>
              </a:rPr>
            </a:br>
            <a:r>
              <a:rPr lang="fr-FR" dirty="0">
                <a:solidFill>
                  <a:schemeClr val="accent1"/>
                </a:solidFill>
              </a:rPr>
              <a:t>01/08/20</a:t>
            </a:r>
          </a:p>
        </p:txBody>
      </p:sp>
      <p:pic>
        <p:nvPicPr>
          <p:cNvPr id="27" name="Image 26" descr="Une image contenant dessin, table&#10;&#10;Description générée automatiquement">
            <a:extLst>
              <a:ext uri="{FF2B5EF4-FFF2-40B4-BE49-F238E27FC236}">
                <a16:creationId xmlns:a16="http://schemas.microsoft.com/office/drawing/2014/main" id="{24C71549-668E-2A48-8DB3-8C53169511A1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951" y="5805928"/>
            <a:ext cx="1063331" cy="7123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5209427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E80B86A7-A1EC-475B-9166-88902B033A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Isosceles Triangle 9">
            <a:extLst>
              <a:ext uri="{FF2B5EF4-FFF2-40B4-BE49-F238E27FC236}">
                <a16:creationId xmlns:a16="http://schemas.microsoft.com/office/drawing/2014/main" id="{C2C29CB1-9F74-4879-A6AF-AEA67B6F1F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0" y="0"/>
            <a:ext cx="842596" cy="5666154"/>
          </a:xfrm>
          <a:prstGeom prst="triangle">
            <a:avLst>
              <a:gd name="adj" fmla="val 10000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Isosceles Triangle 11">
            <a:extLst>
              <a:ext uri="{FF2B5EF4-FFF2-40B4-BE49-F238E27FC236}">
                <a16:creationId xmlns:a16="http://schemas.microsoft.com/office/drawing/2014/main" id="{7E2C7115-5336-410C-AD71-0F0952A2E5A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1743267" y="4013200"/>
            <a:ext cx="448733" cy="2844800"/>
          </a:xfrm>
          <a:prstGeom prst="triangle">
            <a:avLst>
              <a:gd name="adj" fmla="val 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1DBB7145-D48A-1A43-941A-587E57999EE1}"/>
              </a:ext>
            </a:extLst>
          </p:cNvPr>
          <p:cNvSpPr txBox="1"/>
          <p:nvPr/>
        </p:nvSpPr>
        <p:spPr>
          <a:xfrm>
            <a:off x="6670863" y="3428999"/>
            <a:ext cx="5288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endParaRPr lang="fr-FR" dirty="0"/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7EA09776-5BE1-CA40-875E-1AC078C86EB4}"/>
              </a:ext>
            </a:extLst>
          </p:cNvPr>
          <p:cNvSpPr txBox="1"/>
          <p:nvPr/>
        </p:nvSpPr>
        <p:spPr>
          <a:xfrm>
            <a:off x="5186891" y="2514600"/>
            <a:ext cx="1828800" cy="18288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endParaRPr lang="fr-FR" dirty="0"/>
          </a:p>
        </p:txBody>
      </p:sp>
      <p:sp>
        <p:nvSpPr>
          <p:cNvPr id="11" name="Espace réservé du numéro de diapositive 4">
            <a:extLst>
              <a:ext uri="{FF2B5EF4-FFF2-40B4-BE49-F238E27FC236}">
                <a16:creationId xmlns:a16="http://schemas.microsoft.com/office/drawing/2014/main" id="{C2B0F206-C1C2-004D-9904-65C90650F1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12483" y="6518277"/>
            <a:ext cx="683339" cy="365125"/>
          </a:xfrm>
        </p:spPr>
        <p:txBody>
          <a:bodyPr/>
          <a:lstStyle/>
          <a:p>
            <a:fld id="{D57F1E4F-1CFF-5643-939E-217C01CDF565}" type="slidenum">
              <a:rPr lang="en-US" smtClean="0">
                <a:solidFill>
                  <a:schemeClr val="bg1"/>
                </a:solidFill>
              </a:rPr>
              <a:pPr/>
              <a:t>32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3" name="Image 3">
            <a:extLst>
              <a:ext uri="{FF2B5EF4-FFF2-40B4-BE49-F238E27FC236}">
                <a16:creationId xmlns:a16="http://schemas.microsoft.com/office/drawing/2014/main" id="{69F77346-4620-474C-A09F-847B8DDCF5DD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94408" y="30366"/>
            <a:ext cx="2426354" cy="357887"/>
          </a:xfrm>
          <a:prstGeom prst="rect">
            <a:avLst/>
          </a:prstGeom>
        </p:spPr>
      </p:pic>
      <p:sp useBgFill="1">
        <p:nvSpPr>
          <p:cNvPr id="37" name="Rectangle 36">
            <a:extLst>
              <a:ext uri="{FF2B5EF4-FFF2-40B4-BE49-F238E27FC236}">
                <a16:creationId xmlns:a16="http://schemas.microsoft.com/office/drawing/2014/main" id="{C0D0698A-8CAC-7B41-AF31-5400F76BB0F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Isosceles Triangle 9">
            <a:extLst>
              <a:ext uri="{FF2B5EF4-FFF2-40B4-BE49-F238E27FC236}">
                <a16:creationId xmlns:a16="http://schemas.microsoft.com/office/drawing/2014/main" id="{69D5DFCB-2DC4-5D4B-9267-1F9401EFABB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0" y="0"/>
            <a:ext cx="842596" cy="5666154"/>
          </a:xfrm>
          <a:prstGeom prst="triangle">
            <a:avLst>
              <a:gd name="adj" fmla="val 10000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9" name="Isosceles Triangle 11">
            <a:extLst>
              <a:ext uri="{FF2B5EF4-FFF2-40B4-BE49-F238E27FC236}">
                <a16:creationId xmlns:a16="http://schemas.microsoft.com/office/drawing/2014/main" id="{5DC5FFE1-2F3F-0649-9AB5-72C5BB4E30D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1743267" y="4013200"/>
            <a:ext cx="448733" cy="2844800"/>
          </a:xfrm>
          <a:prstGeom prst="triangle">
            <a:avLst>
              <a:gd name="adj" fmla="val 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0" name="ZoneTexte 39">
            <a:extLst>
              <a:ext uri="{FF2B5EF4-FFF2-40B4-BE49-F238E27FC236}">
                <a16:creationId xmlns:a16="http://schemas.microsoft.com/office/drawing/2014/main" id="{2D40B445-6D51-1B42-9F12-05403C6CA8D1}"/>
              </a:ext>
            </a:extLst>
          </p:cNvPr>
          <p:cNvSpPr txBox="1"/>
          <p:nvPr/>
        </p:nvSpPr>
        <p:spPr>
          <a:xfrm>
            <a:off x="6670863" y="3428999"/>
            <a:ext cx="5288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endParaRPr lang="fr-FR" dirty="0"/>
          </a:p>
        </p:txBody>
      </p:sp>
      <p:sp>
        <p:nvSpPr>
          <p:cNvPr id="41" name="ZoneTexte 40">
            <a:extLst>
              <a:ext uri="{FF2B5EF4-FFF2-40B4-BE49-F238E27FC236}">
                <a16:creationId xmlns:a16="http://schemas.microsoft.com/office/drawing/2014/main" id="{959C490E-5B58-8842-810F-2C8928AD4208}"/>
              </a:ext>
            </a:extLst>
          </p:cNvPr>
          <p:cNvSpPr txBox="1"/>
          <p:nvPr/>
        </p:nvSpPr>
        <p:spPr>
          <a:xfrm>
            <a:off x="5186891" y="2514600"/>
            <a:ext cx="1828800" cy="18288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endParaRPr lang="fr-FR" dirty="0"/>
          </a:p>
        </p:txBody>
      </p:sp>
      <p:sp>
        <p:nvSpPr>
          <p:cNvPr id="42" name="Espace réservé du numéro de diapositive 4">
            <a:extLst>
              <a:ext uri="{FF2B5EF4-FFF2-40B4-BE49-F238E27FC236}">
                <a16:creationId xmlns:a16="http://schemas.microsoft.com/office/drawing/2014/main" id="{C5074EE4-9D52-1447-BE4A-C940542EE805}"/>
              </a:ext>
            </a:extLst>
          </p:cNvPr>
          <p:cNvSpPr txBox="1">
            <a:spLocks/>
          </p:cNvSpPr>
          <p:nvPr/>
        </p:nvSpPr>
        <p:spPr>
          <a:xfrm>
            <a:off x="11412483" y="6518277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9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57F1E4F-1CFF-5643-939E-217C01CDF565}" type="slidenum">
              <a:rPr lang="en-US" smtClean="0">
                <a:solidFill>
                  <a:schemeClr val="bg1"/>
                </a:solidFill>
              </a:rPr>
              <a:pPr/>
              <a:t>32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43" name="Image 3">
            <a:extLst>
              <a:ext uri="{FF2B5EF4-FFF2-40B4-BE49-F238E27FC236}">
                <a16:creationId xmlns:a16="http://schemas.microsoft.com/office/drawing/2014/main" id="{984440B3-56B7-9E46-AB99-352F03AF8057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94408" y="30366"/>
            <a:ext cx="2426354" cy="357887"/>
          </a:xfrm>
          <a:prstGeom prst="rect">
            <a:avLst/>
          </a:prstGeom>
        </p:spPr>
      </p:pic>
      <p:sp>
        <p:nvSpPr>
          <p:cNvPr id="44" name="ZoneTexte 43">
            <a:extLst>
              <a:ext uri="{FF2B5EF4-FFF2-40B4-BE49-F238E27FC236}">
                <a16:creationId xmlns:a16="http://schemas.microsoft.com/office/drawing/2014/main" id="{E4828132-675D-184B-9349-8EA9980AFE1D}"/>
              </a:ext>
            </a:extLst>
          </p:cNvPr>
          <p:cNvSpPr txBox="1"/>
          <p:nvPr/>
        </p:nvSpPr>
        <p:spPr>
          <a:xfrm>
            <a:off x="6597742" y="4297350"/>
            <a:ext cx="5288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endParaRPr lang="fr-FR" dirty="0"/>
          </a:p>
        </p:txBody>
      </p:sp>
      <p:sp>
        <p:nvSpPr>
          <p:cNvPr id="45" name="ZoneTexte 44">
            <a:extLst>
              <a:ext uri="{FF2B5EF4-FFF2-40B4-BE49-F238E27FC236}">
                <a16:creationId xmlns:a16="http://schemas.microsoft.com/office/drawing/2014/main" id="{2951244A-A0E8-594D-8A39-A243DA669FB5}"/>
              </a:ext>
            </a:extLst>
          </p:cNvPr>
          <p:cNvSpPr txBox="1"/>
          <p:nvPr/>
        </p:nvSpPr>
        <p:spPr>
          <a:xfrm>
            <a:off x="5113770" y="3382951"/>
            <a:ext cx="1828800" cy="18288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endParaRPr lang="fr-FR" dirty="0"/>
          </a:p>
        </p:txBody>
      </p:sp>
      <p:sp>
        <p:nvSpPr>
          <p:cNvPr id="46" name="Espace réservé du numéro de diapositive 4">
            <a:extLst>
              <a:ext uri="{FF2B5EF4-FFF2-40B4-BE49-F238E27FC236}">
                <a16:creationId xmlns:a16="http://schemas.microsoft.com/office/drawing/2014/main" id="{4139F50B-418E-4740-BD50-67E0CAC0DB62}"/>
              </a:ext>
            </a:extLst>
          </p:cNvPr>
          <p:cNvSpPr txBox="1">
            <a:spLocks/>
          </p:cNvSpPr>
          <p:nvPr/>
        </p:nvSpPr>
        <p:spPr>
          <a:xfrm>
            <a:off x="11339362" y="7386628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9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57F1E4F-1CFF-5643-939E-217C01CDF565}" type="slidenum">
              <a:rPr lang="en-US" smtClean="0">
                <a:solidFill>
                  <a:schemeClr val="bg1"/>
                </a:solidFill>
              </a:rPr>
              <a:pPr/>
              <a:t>32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7" name="Titre 1">
            <a:extLst>
              <a:ext uri="{FF2B5EF4-FFF2-40B4-BE49-F238E27FC236}">
                <a16:creationId xmlns:a16="http://schemas.microsoft.com/office/drawing/2014/main" id="{8A5A8509-A2D8-C34D-8D0D-5424C8476248}"/>
              </a:ext>
            </a:extLst>
          </p:cNvPr>
          <p:cNvSpPr txBox="1">
            <a:spLocks/>
          </p:cNvSpPr>
          <p:nvPr/>
        </p:nvSpPr>
        <p:spPr>
          <a:xfrm>
            <a:off x="740868" y="829350"/>
            <a:ext cx="11281833" cy="872359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fr-FR" sz="3200" dirty="0"/>
              <a:t>Motifs de prescription et résultats</a:t>
            </a:r>
          </a:p>
        </p:txBody>
      </p:sp>
      <p:graphicFrame>
        <p:nvGraphicFramePr>
          <p:cNvPr id="24" name="Tableau 23">
            <a:extLst>
              <a:ext uri="{FF2B5EF4-FFF2-40B4-BE49-F238E27FC236}">
                <a16:creationId xmlns:a16="http://schemas.microsoft.com/office/drawing/2014/main" id="{9FB38CC3-86FF-E14A-9414-6EC97C2145C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59357277"/>
              </p:ext>
            </p:extLst>
          </p:nvPr>
        </p:nvGraphicFramePr>
        <p:xfrm>
          <a:off x="1754610" y="1737359"/>
          <a:ext cx="3256396" cy="3383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75796">
                  <a:extLst>
                    <a:ext uri="{9D8B030D-6E8A-4147-A177-3AD203B41FA5}">
                      <a16:colId xmlns:a16="http://schemas.microsoft.com/office/drawing/2014/main" val="390891383"/>
                    </a:ext>
                  </a:extLst>
                </a:gridCol>
                <a:gridCol w="1080600">
                  <a:extLst>
                    <a:ext uri="{9D8B030D-6E8A-4147-A177-3AD203B41FA5}">
                      <a16:colId xmlns:a16="http://schemas.microsoft.com/office/drawing/2014/main" val="295337174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fr-FR" dirty="0"/>
                        <a:t>Motif de prescription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N=1562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2686845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/>
                        <a:t>Contage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61 (3,81)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88540617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/>
                        <a:t>Pathologie infectieuse sans contage et non étiquetée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1480 (94.8%)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2932925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/>
                        <a:t>Contage + pathologie infectieuse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21 (1.3%)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868889934"/>
                  </a:ext>
                </a:extLst>
              </a:tr>
            </a:tbl>
          </a:graphicData>
        </a:graphic>
      </p:graphicFrame>
      <p:graphicFrame>
        <p:nvGraphicFramePr>
          <p:cNvPr id="25" name="Tableau 24">
            <a:extLst>
              <a:ext uri="{FF2B5EF4-FFF2-40B4-BE49-F238E27FC236}">
                <a16:creationId xmlns:a16="http://schemas.microsoft.com/office/drawing/2014/main" id="{B55EAA93-9E68-7C47-A2EA-950BA2ED98C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21626491"/>
              </p:ext>
            </p:extLst>
          </p:nvPr>
        </p:nvGraphicFramePr>
        <p:xfrm>
          <a:off x="5734038" y="2202838"/>
          <a:ext cx="4336995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97810">
                  <a:extLst>
                    <a:ext uri="{9D8B030D-6E8A-4147-A177-3AD203B41FA5}">
                      <a16:colId xmlns:a16="http://schemas.microsoft.com/office/drawing/2014/main" val="390891383"/>
                    </a:ext>
                  </a:extLst>
                </a:gridCol>
                <a:gridCol w="1439185">
                  <a:extLst>
                    <a:ext uri="{9D8B030D-6E8A-4147-A177-3AD203B41FA5}">
                      <a16:colId xmlns:a16="http://schemas.microsoft.com/office/drawing/2014/main" val="295337174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fr-FR" dirty="0"/>
                        <a:t>Résultats PCR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N=1562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2686845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/>
                        <a:t>Négatif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815 (98.6%)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88540617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/>
                        <a:t>Positif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11 (1.4%)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29329251"/>
                  </a:ext>
                </a:extLst>
              </a:tr>
            </a:tbl>
          </a:graphicData>
        </a:graphic>
      </p:graphicFrame>
      <p:graphicFrame>
        <p:nvGraphicFramePr>
          <p:cNvPr id="28" name="Tableau 27">
            <a:extLst>
              <a:ext uri="{FF2B5EF4-FFF2-40B4-BE49-F238E27FC236}">
                <a16:creationId xmlns:a16="http://schemas.microsoft.com/office/drawing/2014/main" id="{05C10E42-2E0E-F440-80F1-50178F0ACFF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07886961"/>
              </p:ext>
            </p:extLst>
          </p:nvPr>
        </p:nvGraphicFramePr>
        <p:xfrm>
          <a:off x="5774450" y="3780354"/>
          <a:ext cx="5288304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33437">
                  <a:extLst>
                    <a:ext uri="{9D8B030D-6E8A-4147-A177-3AD203B41FA5}">
                      <a16:colId xmlns:a16="http://schemas.microsoft.com/office/drawing/2014/main" val="390891383"/>
                    </a:ext>
                  </a:extLst>
                </a:gridCol>
                <a:gridCol w="1754867">
                  <a:extLst>
                    <a:ext uri="{9D8B030D-6E8A-4147-A177-3AD203B41FA5}">
                      <a16:colId xmlns:a16="http://schemas.microsoft.com/office/drawing/2014/main" val="295337174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fr-FR" dirty="0"/>
                        <a:t> PCR +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N=1562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2686845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/>
                        <a:t>Contage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6/72 (10%)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88540617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/>
                        <a:t>Pas de contage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15/1395 (1,1)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29329251"/>
                  </a:ext>
                </a:extLst>
              </a:tr>
            </a:tbl>
          </a:graphicData>
        </a:graphic>
      </p:graphicFrame>
      <p:sp>
        <p:nvSpPr>
          <p:cNvPr id="29" name="ZoneTexte 28">
            <a:extLst>
              <a:ext uri="{FF2B5EF4-FFF2-40B4-BE49-F238E27FC236}">
                <a16:creationId xmlns:a16="http://schemas.microsoft.com/office/drawing/2014/main" id="{AAD3F402-F0F1-454D-BE46-80612AB28A2F}"/>
              </a:ext>
            </a:extLst>
          </p:cNvPr>
          <p:cNvSpPr txBox="1"/>
          <p:nvPr/>
        </p:nvSpPr>
        <p:spPr>
          <a:xfrm>
            <a:off x="6670863" y="3428999"/>
            <a:ext cx="5288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endParaRPr lang="fr-FR" dirty="0"/>
          </a:p>
        </p:txBody>
      </p:sp>
      <p:sp>
        <p:nvSpPr>
          <p:cNvPr id="30" name="ZoneTexte 29">
            <a:extLst>
              <a:ext uri="{FF2B5EF4-FFF2-40B4-BE49-F238E27FC236}">
                <a16:creationId xmlns:a16="http://schemas.microsoft.com/office/drawing/2014/main" id="{BC95A17E-19C2-D54F-90EB-F83FFFED8EE6}"/>
              </a:ext>
            </a:extLst>
          </p:cNvPr>
          <p:cNvSpPr txBox="1"/>
          <p:nvPr/>
        </p:nvSpPr>
        <p:spPr>
          <a:xfrm>
            <a:off x="8991600" y="1042693"/>
            <a:ext cx="255871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>
                <a:solidFill>
                  <a:schemeClr val="accent1"/>
                </a:solidFill>
              </a:rPr>
              <a:t>Etude VIGIL</a:t>
            </a:r>
            <a:br>
              <a:rPr lang="fr-FR" dirty="0">
                <a:solidFill>
                  <a:schemeClr val="accent1"/>
                </a:solidFill>
              </a:rPr>
            </a:br>
            <a:r>
              <a:rPr lang="fr-FR" dirty="0">
                <a:solidFill>
                  <a:schemeClr val="accent1"/>
                </a:solidFill>
              </a:rPr>
              <a:t>Résultats préliminaires</a:t>
            </a:r>
            <a:br>
              <a:rPr lang="fr-FR" dirty="0">
                <a:solidFill>
                  <a:schemeClr val="accent1"/>
                </a:solidFill>
              </a:rPr>
            </a:br>
            <a:r>
              <a:rPr lang="fr-FR" dirty="0">
                <a:solidFill>
                  <a:schemeClr val="accent1"/>
                </a:solidFill>
              </a:rPr>
              <a:t>01/08/20</a:t>
            </a:r>
          </a:p>
        </p:txBody>
      </p:sp>
      <p:pic>
        <p:nvPicPr>
          <p:cNvPr id="31" name="Image 30" descr="Une image contenant dessin, table&#10;&#10;Description générée automatiquement">
            <a:extLst>
              <a:ext uri="{FF2B5EF4-FFF2-40B4-BE49-F238E27FC236}">
                <a16:creationId xmlns:a16="http://schemas.microsoft.com/office/drawing/2014/main" id="{E065F2AA-B299-9F4E-A3EF-B020B05601D3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951" y="5805928"/>
            <a:ext cx="1063331" cy="7123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91592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E80B86A7-A1EC-475B-9166-88902B033A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10" name="Isosceles Triangle 9">
            <a:extLst>
              <a:ext uri="{FF2B5EF4-FFF2-40B4-BE49-F238E27FC236}">
                <a16:creationId xmlns:a16="http://schemas.microsoft.com/office/drawing/2014/main" id="{C2C29CB1-9F74-4879-A6AF-AEA67B6F1F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0" y="0"/>
            <a:ext cx="842596" cy="5666154"/>
          </a:xfrm>
          <a:prstGeom prst="triangle">
            <a:avLst>
              <a:gd name="adj" fmla="val 10000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Isosceles Triangle 11">
            <a:extLst>
              <a:ext uri="{FF2B5EF4-FFF2-40B4-BE49-F238E27FC236}">
                <a16:creationId xmlns:a16="http://schemas.microsoft.com/office/drawing/2014/main" id="{7E2C7115-5336-410C-AD71-0F0952A2E5A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1743267" y="4013200"/>
            <a:ext cx="448733" cy="2844800"/>
          </a:xfrm>
          <a:prstGeom prst="triangle">
            <a:avLst>
              <a:gd name="adj" fmla="val 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F4151A2D-C5C3-1F4F-899E-65C8048F89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12483" y="6518277"/>
            <a:ext cx="683339" cy="365125"/>
          </a:xfrm>
        </p:spPr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57F1E4F-1CFF-5643-939E-217C01CDF565}" type="slidenum"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pic>
        <p:nvPicPr>
          <p:cNvPr id="11" name="Image 3">
            <a:extLst>
              <a:ext uri="{FF2B5EF4-FFF2-40B4-BE49-F238E27FC236}">
                <a16:creationId xmlns:a16="http://schemas.microsoft.com/office/drawing/2014/main" id="{CEC14FC4-C990-B947-9152-8CF13B2AEC6C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94408" y="30366"/>
            <a:ext cx="2426354" cy="357887"/>
          </a:xfrm>
          <a:prstGeom prst="rect">
            <a:avLst/>
          </a:prstGeom>
        </p:spPr>
      </p:pic>
      <p:sp>
        <p:nvSpPr>
          <p:cNvPr id="123" name="Espace réservé du contenu 8">
            <a:extLst>
              <a:ext uri="{FF2B5EF4-FFF2-40B4-BE49-F238E27FC236}">
                <a16:creationId xmlns:a16="http://schemas.microsoft.com/office/drawing/2014/main" id="{1BA0180B-DC16-0D49-AA0D-262D7137612D}"/>
              </a:ext>
            </a:extLst>
          </p:cNvPr>
          <p:cNvSpPr>
            <a:spLocks noGrp="1"/>
          </p:cNvSpPr>
          <p:nvPr/>
        </p:nvSpPr>
        <p:spPr>
          <a:xfrm>
            <a:off x="925928" y="1626571"/>
            <a:ext cx="10817339" cy="4039584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90C226"/>
              </a:buClr>
              <a:buSzPct val="80000"/>
              <a:buFont typeface="Wingdings 3" charset="2"/>
              <a:buChar char=""/>
              <a:tabLst/>
              <a:defRPr/>
            </a:pPr>
            <a:endParaRPr kumimoji="0" lang="fr-FR" sz="18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90C226"/>
              </a:buClr>
              <a:buSzPct val="80000"/>
              <a:buFont typeface="Wingdings 3" charset="2"/>
              <a:buChar char=""/>
              <a:tabLst/>
              <a:defRPr/>
            </a:pPr>
            <a:endParaRPr kumimoji="0" lang="fr-FR" sz="18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90C226"/>
              </a:buClr>
              <a:buSzPct val="80000"/>
              <a:buFont typeface="Wingdings 3" charset="2"/>
              <a:buChar char=""/>
              <a:tabLst/>
              <a:defRPr/>
            </a:pPr>
            <a:endParaRPr kumimoji="0" lang="fr-FR" sz="18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  <a:p>
            <a:pPr marL="457200" marR="0" lvl="1" indent="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90C226"/>
              </a:buClr>
              <a:buSzPct val="80000"/>
              <a:buFont typeface="Wingdings 3" charset="2"/>
              <a:buNone/>
              <a:tabLst/>
              <a:defRPr/>
            </a:pPr>
            <a:endParaRPr kumimoji="0" lang="fr-FR" sz="17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7" name="Rectangle 1">
            <a:extLst>
              <a:ext uri="{FF2B5EF4-FFF2-40B4-BE49-F238E27FC236}">
                <a16:creationId xmlns:a16="http://schemas.microsoft.com/office/drawing/2014/main" id="{0B628694-55B1-1940-A647-5691666FC449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7863" y="3827463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br>
              <a:rPr kumimoji="0" lang="fr-FR" altLang="fr-FR" sz="9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</a:br>
            <a:endParaRPr kumimoji="0" lang="fr-FR" altLang="fr-FR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pic>
        <p:nvPicPr>
          <p:cNvPr id="14" name="Image 13" descr="Une image contenant dessin, signe, parapluie&#10;&#10;Description générée automatiquement">
            <a:extLst>
              <a:ext uri="{FF2B5EF4-FFF2-40B4-BE49-F238E27FC236}">
                <a16:creationId xmlns:a16="http://schemas.microsoft.com/office/drawing/2014/main" id="{94E1F9EF-82EB-C44C-AEB5-5EAA2601CDE0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4288" y="-3518"/>
            <a:ext cx="1063331" cy="582462"/>
          </a:xfrm>
          <a:prstGeom prst="rect">
            <a:avLst/>
          </a:prstGeom>
        </p:spPr>
      </p:pic>
      <p:sp>
        <p:nvSpPr>
          <p:cNvPr id="13" name="ZoneTexte 12">
            <a:extLst>
              <a:ext uri="{FF2B5EF4-FFF2-40B4-BE49-F238E27FC236}">
                <a16:creationId xmlns:a16="http://schemas.microsoft.com/office/drawing/2014/main" id="{92286C4D-78B9-5540-B34C-AD465270E863}"/>
              </a:ext>
            </a:extLst>
          </p:cNvPr>
          <p:cNvSpPr txBox="1"/>
          <p:nvPr/>
        </p:nvSpPr>
        <p:spPr>
          <a:xfrm>
            <a:off x="14195" y="6569392"/>
            <a:ext cx="87355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0" i="0" u="none" strike="noStrike" kern="1200" cap="none" spc="0" normalizeH="0" baseline="0" noProof="0" dirty="0">
                <a:ln>
                  <a:noFill/>
                </a:ln>
                <a:solidFill>
                  <a:srgbClr val="90C226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5/10/2020</a:t>
            </a:r>
          </a:p>
        </p:txBody>
      </p:sp>
      <p:sp>
        <p:nvSpPr>
          <p:cNvPr id="17" name="Title 1">
            <a:extLst>
              <a:ext uri="{FF2B5EF4-FFF2-40B4-BE49-F238E27FC236}">
                <a16:creationId xmlns:a16="http://schemas.microsoft.com/office/drawing/2014/main" id="{5FF6D430-D46D-0644-8F39-C14F3CE536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2910" y="506714"/>
            <a:ext cx="10515600" cy="1325563"/>
          </a:xfrm>
        </p:spPr>
        <p:txBody>
          <a:bodyPr>
            <a:normAutofit/>
          </a:bodyPr>
          <a:lstStyle/>
          <a:p>
            <a:r>
              <a:rPr lang="en-US" sz="2800" b="1" spc="-20" dirty="0" err="1">
                <a:effectLst/>
                <a:ea typeface="Times New Roman" panose="02020603050405020304" pitchFamily="18" charset="0"/>
              </a:rPr>
              <a:t>Pyramide</a:t>
            </a:r>
            <a:r>
              <a:rPr lang="en-US" sz="2800" b="1" spc="-20" dirty="0">
                <a:effectLst/>
                <a:ea typeface="Times New Roman" panose="02020603050405020304" pitchFamily="18" charset="0"/>
              </a:rPr>
              <a:t> des manifestations </a:t>
            </a:r>
            <a:r>
              <a:rPr lang="en-US" sz="2800" b="1" spc="-20" dirty="0" err="1">
                <a:effectLst/>
                <a:ea typeface="Times New Roman" panose="02020603050405020304" pitchFamily="18" charset="0"/>
              </a:rPr>
              <a:t>cliniques</a:t>
            </a:r>
            <a:r>
              <a:rPr lang="en-US" sz="2800" b="1" spc="-20" dirty="0">
                <a:effectLst/>
                <a:ea typeface="Times New Roman" panose="02020603050405020304" pitchFamily="18" charset="0"/>
              </a:rPr>
              <a:t> du SARS-CoV-2</a:t>
            </a:r>
            <a:endParaRPr lang="en-GB" sz="2800" dirty="0"/>
          </a:p>
        </p:txBody>
      </p:sp>
      <p:sp>
        <p:nvSpPr>
          <p:cNvPr id="19" name="Footer Placeholder 3">
            <a:extLst>
              <a:ext uri="{FF2B5EF4-FFF2-40B4-BE49-F238E27FC236}">
                <a16:creationId xmlns:a16="http://schemas.microsoft.com/office/drawing/2014/main" id="{28CFF08A-4F33-CE46-BC20-9424F4D87F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38696"/>
            <a:ext cx="4114800" cy="365125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900" b="0" i="0" u="none" strike="noStrike" kern="1200" cap="none" spc="0" normalizeH="0" baseline="0" noProof="0" dirty="0">
                <a:ln>
                  <a:noFill/>
                </a:ln>
                <a:solidFill>
                  <a:srgbClr val="90C226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SARS-CoV-2, severe acute respiratory syndrome coronavirus 2</a:t>
            </a:r>
            <a:endParaRPr kumimoji="0" lang="en-GB" sz="900" b="0" i="0" u="none" strike="noStrike" kern="1200" cap="none" spc="0" normalizeH="0" baseline="0" noProof="0" dirty="0">
              <a:ln>
                <a:noFill/>
              </a:ln>
              <a:solidFill>
                <a:srgbClr val="90C226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900" b="0" i="0" u="none" strike="noStrike" kern="1200" cap="none" spc="0" normalizeH="0" baseline="0" noProof="0" dirty="0">
                <a:ln>
                  <a:noFill/>
                </a:ln>
                <a:solidFill>
                  <a:srgbClr val="90C226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1. </a:t>
            </a:r>
            <a:r>
              <a:rPr kumimoji="0" lang="en-GB" sz="900" b="0" i="0" u="none" strike="noStrike" kern="1200" cap="none" spc="0" normalizeH="0" baseline="0" noProof="0" dirty="0">
                <a:ln>
                  <a:noFill/>
                </a:ln>
                <a:solidFill>
                  <a:srgbClr val="90C226"/>
                </a:solidFill>
                <a:effectLst/>
                <a:uLnTx/>
                <a:uFillTx/>
                <a:latin typeface="Trebuchet MS" panose="020B0603020202020204"/>
                <a:ea typeface="Times New Roman" panose="02020603050405020304" pitchFamily="18" charset="0"/>
                <a:cs typeface="+mn-cs"/>
              </a:rPr>
              <a:t>Wu Z,  McGoogan JM. </a:t>
            </a:r>
            <a:r>
              <a:rPr kumimoji="0" lang="en-GB" sz="900" b="0" i="1" u="none" strike="noStrike" kern="1200" cap="none" spc="0" normalizeH="0" baseline="0" noProof="0" dirty="0">
                <a:ln>
                  <a:noFill/>
                </a:ln>
                <a:solidFill>
                  <a:srgbClr val="90C226"/>
                </a:solidFill>
                <a:effectLst/>
                <a:uLnTx/>
                <a:uFillTx/>
                <a:latin typeface="Trebuchet MS" panose="020B0603020202020204"/>
                <a:ea typeface="Times New Roman" panose="02020603050405020304" pitchFamily="18" charset="0"/>
                <a:cs typeface="+mn-cs"/>
              </a:rPr>
              <a:t>J Am Med Assoc. </a:t>
            </a:r>
            <a:r>
              <a:rPr kumimoji="0" lang="en-GB" sz="900" b="0" i="0" u="none" strike="noStrike" kern="1200" cap="none" spc="0" normalizeH="0" baseline="0" noProof="0" dirty="0">
                <a:ln>
                  <a:noFill/>
                </a:ln>
                <a:solidFill>
                  <a:srgbClr val="90C226"/>
                </a:solidFill>
                <a:effectLst/>
                <a:uLnTx/>
                <a:uFillTx/>
                <a:latin typeface="Trebuchet MS" panose="020B0603020202020204"/>
                <a:ea typeface="Times New Roman" panose="02020603050405020304" pitchFamily="18" charset="0"/>
                <a:cs typeface="+mn-cs"/>
              </a:rPr>
              <a:t>2020;323:1239–42; </a:t>
            </a:r>
            <a:br>
              <a:rPr kumimoji="0" lang="en-GB" sz="900" b="0" i="0" u="none" strike="noStrike" kern="1200" cap="none" spc="0" normalizeH="0" baseline="0" noProof="0" dirty="0">
                <a:ln>
                  <a:noFill/>
                </a:ln>
                <a:solidFill>
                  <a:srgbClr val="90C226"/>
                </a:solidFill>
                <a:effectLst/>
                <a:uLnTx/>
                <a:uFillTx/>
                <a:latin typeface="Trebuchet MS" panose="020B0603020202020204"/>
                <a:ea typeface="Times New Roman" panose="02020603050405020304" pitchFamily="18" charset="0"/>
                <a:cs typeface="+mn-cs"/>
              </a:rPr>
            </a:br>
            <a:r>
              <a:rPr kumimoji="0" lang="en-GB" sz="900" b="0" i="0" u="none" strike="noStrike" kern="1200" cap="none" spc="0" normalizeH="0" baseline="0" noProof="0" dirty="0">
                <a:ln>
                  <a:noFill/>
                </a:ln>
                <a:solidFill>
                  <a:srgbClr val="90C226"/>
                </a:solidFill>
                <a:effectLst/>
                <a:uLnTx/>
                <a:uFillTx/>
                <a:latin typeface="Trebuchet MS" panose="020B0603020202020204"/>
                <a:ea typeface="Times New Roman" panose="02020603050405020304" pitchFamily="18" charset="0"/>
                <a:cs typeface="+mn-cs"/>
              </a:rPr>
              <a:t>2. </a:t>
            </a:r>
            <a:r>
              <a:rPr kumimoji="0" lang="en-GB" sz="900" b="0" i="0" u="none" strike="noStrike" kern="1200" cap="none" spc="0" normalizeH="0" baseline="0" noProof="0" dirty="0" err="1">
                <a:ln>
                  <a:noFill/>
                </a:ln>
                <a:solidFill>
                  <a:srgbClr val="90C226"/>
                </a:solidFill>
                <a:effectLst/>
                <a:uLnTx/>
                <a:uFillTx/>
                <a:latin typeface="Trebuchet MS" panose="020B0603020202020204"/>
                <a:ea typeface="Times New Roman" panose="02020603050405020304" pitchFamily="18" charset="0"/>
                <a:cs typeface="+mn-cs"/>
              </a:rPr>
              <a:t>Götzinger</a:t>
            </a:r>
            <a:r>
              <a:rPr kumimoji="0" lang="en-GB" sz="900" b="0" i="0" u="none" strike="noStrike" kern="1200" cap="none" spc="0" normalizeH="0" baseline="0" noProof="0" dirty="0">
                <a:ln>
                  <a:noFill/>
                </a:ln>
                <a:solidFill>
                  <a:srgbClr val="90C226"/>
                </a:solidFill>
                <a:effectLst/>
                <a:uLnTx/>
                <a:uFillTx/>
                <a:latin typeface="Trebuchet MS" panose="020B0603020202020204"/>
                <a:ea typeface="Times New Roman" panose="02020603050405020304" pitchFamily="18" charset="0"/>
                <a:cs typeface="+mn-cs"/>
              </a:rPr>
              <a:t>, </a:t>
            </a:r>
            <a:r>
              <a:rPr kumimoji="0" lang="en-GB" sz="900" b="0" i="1" u="none" strike="noStrike" kern="1200" cap="none" spc="0" normalizeH="0" baseline="0" noProof="0" dirty="0">
                <a:ln>
                  <a:noFill/>
                </a:ln>
                <a:solidFill>
                  <a:srgbClr val="90C226"/>
                </a:solidFill>
                <a:effectLst/>
                <a:uLnTx/>
                <a:uFillTx/>
                <a:latin typeface="Trebuchet MS" panose="020B0603020202020204"/>
                <a:ea typeface="Times New Roman" panose="02020603050405020304" pitchFamily="18" charset="0"/>
                <a:cs typeface="+mn-cs"/>
              </a:rPr>
              <a:t>et al. Lancet Child </a:t>
            </a:r>
            <a:r>
              <a:rPr kumimoji="0" lang="en-GB" sz="900" b="0" i="1" u="none" strike="noStrike" kern="1200" cap="none" spc="0" normalizeH="0" baseline="0" noProof="0" dirty="0" err="1">
                <a:ln>
                  <a:noFill/>
                </a:ln>
                <a:solidFill>
                  <a:srgbClr val="90C226"/>
                </a:solidFill>
                <a:effectLst/>
                <a:uLnTx/>
                <a:uFillTx/>
                <a:latin typeface="Trebuchet MS" panose="020B0603020202020204"/>
                <a:ea typeface="Times New Roman" panose="02020603050405020304" pitchFamily="18" charset="0"/>
                <a:cs typeface="+mn-cs"/>
              </a:rPr>
              <a:t>Adolesc</a:t>
            </a:r>
            <a:r>
              <a:rPr kumimoji="0" lang="en-GB" sz="900" b="0" i="1" u="none" strike="noStrike" kern="1200" cap="none" spc="0" normalizeH="0" baseline="0" noProof="0" dirty="0">
                <a:ln>
                  <a:noFill/>
                </a:ln>
                <a:solidFill>
                  <a:srgbClr val="90C226"/>
                </a:solidFill>
                <a:effectLst/>
                <a:uLnTx/>
                <a:uFillTx/>
                <a:latin typeface="Trebuchet MS" panose="020B0603020202020204"/>
                <a:ea typeface="Times New Roman" panose="02020603050405020304" pitchFamily="18" charset="0"/>
                <a:cs typeface="+mn-cs"/>
              </a:rPr>
              <a:t> Health.</a:t>
            </a:r>
            <a:r>
              <a:rPr kumimoji="0" lang="en-GB" sz="900" b="0" i="0" u="none" strike="noStrike" kern="1200" cap="none" spc="0" normalizeH="0" baseline="0" noProof="0" dirty="0">
                <a:ln>
                  <a:noFill/>
                </a:ln>
                <a:solidFill>
                  <a:srgbClr val="90C226"/>
                </a:solidFill>
                <a:effectLst/>
                <a:uLnTx/>
                <a:uFillTx/>
                <a:latin typeface="Trebuchet MS" panose="020B0603020202020204"/>
                <a:ea typeface="Times New Roman" panose="02020603050405020304" pitchFamily="18" charset="0"/>
                <a:cs typeface="+mn-cs"/>
              </a:rPr>
              <a:t> 2020;4:653–61; 3. </a:t>
            </a:r>
            <a:r>
              <a:rPr kumimoji="0" lang="en-GB" sz="900" b="0" i="0" u="none" strike="noStrike" kern="1200" cap="none" spc="0" normalizeH="0" baseline="0" noProof="0" dirty="0" err="1">
                <a:ln>
                  <a:noFill/>
                </a:ln>
                <a:solidFill>
                  <a:srgbClr val="90C226"/>
                </a:solidFill>
                <a:effectLst/>
                <a:uLnTx/>
                <a:uFillTx/>
                <a:latin typeface="Trebuchet MS" panose="020B0603020202020204"/>
                <a:ea typeface="Times New Roman" panose="02020603050405020304" pitchFamily="18" charset="0"/>
                <a:cs typeface="+mn-cs"/>
              </a:rPr>
              <a:t>Ouldali</a:t>
            </a:r>
            <a:r>
              <a:rPr kumimoji="0" lang="en-GB" sz="900" b="0" i="0" u="none" strike="noStrike" kern="1200" cap="none" spc="0" normalizeH="0" baseline="0" noProof="0" dirty="0">
                <a:ln>
                  <a:noFill/>
                </a:ln>
                <a:solidFill>
                  <a:srgbClr val="90C226"/>
                </a:solidFill>
                <a:effectLst/>
                <a:uLnTx/>
                <a:uFillTx/>
                <a:latin typeface="Trebuchet MS" panose="020B0603020202020204"/>
                <a:ea typeface="Times New Roman" panose="02020603050405020304" pitchFamily="18" charset="0"/>
                <a:cs typeface="+mn-cs"/>
              </a:rPr>
              <a:t> N, </a:t>
            </a:r>
            <a:r>
              <a:rPr kumimoji="0" lang="en-GB" sz="900" b="0" i="1" u="none" strike="noStrike" kern="1200" cap="none" spc="0" normalizeH="0" baseline="0" noProof="0" dirty="0">
                <a:ln>
                  <a:noFill/>
                </a:ln>
                <a:solidFill>
                  <a:srgbClr val="90C226"/>
                </a:solidFill>
                <a:effectLst/>
                <a:uLnTx/>
                <a:uFillTx/>
                <a:latin typeface="Trebuchet MS" panose="020B0603020202020204"/>
                <a:ea typeface="Times New Roman" panose="02020603050405020304" pitchFamily="18" charset="0"/>
                <a:cs typeface="+mn-cs"/>
              </a:rPr>
              <a:t>et al. Child </a:t>
            </a:r>
            <a:r>
              <a:rPr kumimoji="0" lang="en-GB" sz="900" b="0" i="1" u="none" strike="noStrike" kern="1200" cap="none" spc="0" normalizeH="0" baseline="0" noProof="0" dirty="0" err="1">
                <a:ln>
                  <a:noFill/>
                </a:ln>
                <a:solidFill>
                  <a:srgbClr val="90C226"/>
                </a:solidFill>
                <a:effectLst/>
                <a:uLnTx/>
                <a:uFillTx/>
                <a:latin typeface="Trebuchet MS" panose="020B0603020202020204"/>
                <a:ea typeface="Times New Roman" panose="02020603050405020304" pitchFamily="18" charset="0"/>
                <a:cs typeface="+mn-cs"/>
              </a:rPr>
              <a:t>Adolesc</a:t>
            </a:r>
            <a:r>
              <a:rPr kumimoji="0" lang="en-GB" sz="900" b="0" i="1" u="none" strike="noStrike" kern="1200" cap="none" spc="0" normalizeH="0" baseline="0" noProof="0" dirty="0">
                <a:ln>
                  <a:noFill/>
                </a:ln>
                <a:solidFill>
                  <a:srgbClr val="90C226"/>
                </a:solidFill>
                <a:effectLst/>
                <a:uLnTx/>
                <a:uFillTx/>
                <a:latin typeface="Trebuchet MS" panose="020B0603020202020204"/>
                <a:ea typeface="Times New Roman" panose="02020603050405020304" pitchFamily="18" charset="0"/>
                <a:cs typeface="+mn-cs"/>
              </a:rPr>
              <a:t> Health. </a:t>
            </a:r>
            <a:r>
              <a:rPr kumimoji="0" lang="en-GB" sz="900" b="0" i="0" u="none" strike="noStrike" kern="1200" cap="none" spc="0" normalizeH="0" baseline="0" noProof="0" dirty="0">
                <a:ln>
                  <a:noFill/>
                </a:ln>
                <a:solidFill>
                  <a:srgbClr val="90C226"/>
                </a:solidFill>
                <a:effectLst/>
                <a:uLnTx/>
                <a:uFillTx/>
                <a:latin typeface="Trebuchet MS" panose="020B0603020202020204"/>
                <a:ea typeface="Times New Roman" panose="02020603050405020304" pitchFamily="18" charset="0"/>
                <a:cs typeface="+mn-cs"/>
              </a:rPr>
              <a:t>2020;4:662–8 </a:t>
            </a:r>
            <a:endParaRPr kumimoji="0" lang="en-GB" sz="900" b="0" i="0" u="none" strike="noStrike" kern="1200" cap="none" spc="0" normalizeH="0" baseline="0" noProof="0" dirty="0">
              <a:ln>
                <a:noFill/>
              </a:ln>
              <a:solidFill>
                <a:srgbClr val="90C226"/>
              </a:solidFill>
              <a:effectLst/>
              <a:uLnTx/>
              <a:uFillTx/>
              <a:latin typeface="Times New Roman" panose="02020603050405020304" pitchFamily="18" charset="0"/>
              <a:ea typeface="Times New Roman" panose="02020603050405020304" pitchFamily="18" charset="0"/>
              <a:cs typeface="+mn-cs"/>
            </a:endParaRPr>
          </a:p>
        </p:txBody>
      </p:sp>
      <p:graphicFrame>
        <p:nvGraphicFramePr>
          <p:cNvPr id="20" name="Diagram 6">
            <a:extLst>
              <a:ext uri="{FF2B5EF4-FFF2-40B4-BE49-F238E27FC236}">
                <a16:creationId xmlns:a16="http://schemas.microsoft.com/office/drawing/2014/main" id="{5B8E68DE-3B64-3342-AA90-DADCB5CD11C6}"/>
              </a:ext>
            </a:extLst>
          </p:cNvPr>
          <p:cNvGraphicFramePr/>
          <p:nvPr/>
        </p:nvGraphicFramePr>
        <p:xfrm>
          <a:off x="1412834" y="1393584"/>
          <a:ext cx="3762385" cy="473394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graphicFrame>
        <p:nvGraphicFramePr>
          <p:cNvPr id="22" name="Diagram 6">
            <a:extLst>
              <a:ext uri="{FF2B5EF4-FFF2-40B4-BE49-F238E27FC236}">
                <a16:creationId xmlns:a16="http://schemas.microsoft.com/office/drawing/2014/main" id="{ECFF00B8-A22F-4D43-9CAB-C0B368899C8A}"/>
              </a:ext>
            </a:extLst>
          </p:cNvPr>
          <p:cNvGraphicFramePr/>
          <p:nvPr/>
        </p:nvGraphicFramePr>
        <p:xfrm>
          <a:off x="5033649" y="4403834"/>
          <a:ext cx="5648992" cy="172369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0" r:lo="rId11" r:qs="rId12" r:cs="rId13"/>
          </a:graphicData>
        </a:graphic>
      </p:graphicFrame>
      <p:cxnSp>
        <p:nvCxnSpPr>
          <p:cNvPr id="23" name="Connecteur droit avec flèche 22">
            <a:extLst>
              <a:ext uri="{FF2B5EF4-FFF2-40B4-BE49-F238E27FC236}">
                <a16:creationId xmlns:a16="http://schemas.microsoft.com/office/drawing/2014/main" id="{D8564177-1E87-F34B-B056-D6249D8B4A5D}"/>
              </a:ext>
            </a:extLst>
          </p:cNvPr>
          <p:cNvCxnSpPr/>
          <p:nvPr/>
        </p:nvCxnSpPr>
        <p:spPr>
          <a:xfrm>
            <a:off x="3462034" y="1786759"/>
            <a:ext cx="4235669" cy="2617075"/>
          </a:xfrm>
          <a:prstGeom prst="straightConnector1">
            <a:avLst/>
          </a:prstGeom>
          <a:ln w="22225"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4" name="Connecteur droit avec flèche 23">
            <a:extLst>
              <a:ext uri="{FF2B5EF4-FFF2-40B4-BE49-F238E27FC236}">
                <a16:creationId xmlns:a16="http://schemas.microsoft.com/office/drawing/2014/main" id="{FF535B53-F0AC-2C46-97F3-179B8FBE38C9}"/>
              </a:ext>
            </a:extLst>
          </p:cNvPr>
          <p:cNvCxnSpPr>
            <a:cxnSpLocks/>
          </p:cNvCxnSpPr>
          <p:nvPr/>
        </p:nvCxnSpPr>
        <p:spPr>
          <a:xfrm>
            <a:off x="3622476" y="2325863"/>
            <a:ext cx="3949102" cy="2222039"/>
          </a:xfrm>
          <a:prstGeom prst="straightConnector1">
            <a:avLst/>
          </a:prstGeom>
          <a:ln w="22225"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5" name="Connecteur droit avec flèche 24">
            <a:extLst>
              <a:ext uri="{FF2B5EF4-FFF2-40B4-BE49-F238E27FC236}">
                <a16:creationId xmlns:a16="http://schemas.microsoft.com/office/drawing/2014/main" id="{68CBB4C7-D2A4-EC4B-BB31-D4571E8C085E}"/>
              </a:ext>
            </a:extLst>
          </p:cNvPr>
          <p:cNvCxnSpPr>
            <a:cxnSpLocks/>
          </p:cNvCxnSpPr>
          <p:nvPr/>
        </p:nvCxnSpPr>
        <p:spPr>
          <a:xfrm>
            <a:off x="3972761" y="3241554"/>
            <a:ext cx="3404058" cy="1467080"/>
          </a:xfrm>
          <a:prstGeom prst="straightConnector1">
            <a:avLst/>
          </a:prstGeom>
          <a:ln w="22225"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6" name="ZoneTexte 25">
            <a:extLst>
              <a:ext uri="{FF2B5EF4-FFF2-40B4-BE49-F238E27FC236}">
                <a16:creationId xmlns:a16="http://schemas.microsoft.com/office/drawing/2014/main" id="{347BCB5F-5822-EF4E-8E0F-03718E036892}"/>
              </a:ext>
            </a:extLst>
          </p:cNvPr>
          <p:cNvSpPr txBox="1"/>
          <p:nvPr/>
        </p:nvSpPr>
        <p:spPr>
          <a:xfrm>
            <a:off x="1412834" y="1713186"/>
            <a:ext cx="954107" cy="369332"/>
          </a:xfrm>
          <a:prstGeom prst="rect">
            <a:avLst/>
          </a:prstGeom>
          <a:solidFill>
            <a:schemeClr val="bg2"/>
          </a:solidFill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Adultes</a:t>
            </a:r>
          </a:p>
        </p:txBody>
      </p:sp>
      <p:sp>
        <p:nvSpPr>
          <p:cNvPr id="27" name="ZoneTexte 26">
            <a:extLst>
              <a:ext uri="{FF2B5EF4-FFF2-40B4-BE49-F238E27FC236}">
                <a16:creationId xmlns:a16="http://schemas.microsoft.com/office/drawing/2014/main" id="{9BFBF6A3-6BB7-384A-BCB2-70849B053635}"/>
              </a:ext>
            </a:extLst>
          </p:cNvPr>
          <p:cNvSpPr txBox="1"/>
          <p:nvPr/>
        </p:nvSpPr>
        <p:spPr>
          <a:xfrm>
            <a:off x="9736710" y="4547902"/>
            <a:ext cx="952505" cy="369332"/>
          </a:xfrm>
          <a:prstGeom prst="rect">
            <a:avLst/>
          </a:prstGeom>
          <a:solidFill>
            <a:schemeClr val="bg2"/>
          </a:solidFill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Enfants</a:t>
            </a:r>
          </a:p>
        </p:txBody>
      </p:sp>
    </p:spTree>
    <p:extLst>
      <p:ext uri="{BB962C8B-B14F-4D97-AF65-F5344CB8AC3E}">
        <p14:creationId xmlns:p14="http://schemas.microsoft.com/office/powerpoint/2010/main" val="7504415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E80B86A7-A1EC-475B-9166-88902B033A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10" name="Isosceles Triangle 9">
            <a:extLst>
              <a:ext uri="{FF2B5EF4-FFF2-40B4-BE49-F238E27FC236}">
                <a16:creationId xmlns:a16="http://schemas.microsoft.com/office/drawing/2014/main" id="{C2C29CB1-9F74-4879-A6AF-AEA67B6F1F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0" y="0"/>
            <a:ext cx="842596" cy="5666154"/>
          </a:xfrm>
          <a:prstGeom prst="triangle">
            <a:avLst>
              <a:gd name="adj" fmla="val 10000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Isosceles Triangle 11">
            <a:extLst>
              <a:ext uri="{FF2B5EF4-FFF2-40B4-BE49-F238E27FC236}">
                <a16:creationId xmlns:a16="http://schemas.microsoft.com/office/drawing/2014/main" id="{7E2C7115-5336-410C-AD71-0F0952A2E5A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1743267" y="4013200"/>
            <a:ext cx="448733" cy="2844800"/>
          </a:xfrm>
          <a:prstGeom prst="triangle">
            <a:avLst>
              <a:gd name="adj" fmla="val 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F4151A2D-C5C3-1F4F-899E-65C8048F89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12483" y="6518277"/>
            <a:ext cx="683339" cy="365125"/>
          </a:xfrm>
        </p:spPr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57F1E4F-1CFF-5643-939E-217C01CDF565}" type="slidenum"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pic>
        <p:nvPicPr>
          <p:cNvPr id="11" name="Image 3">
            <a:extLst>
              <a:ext uri="{FF2B5EF4-FFF2-40B4-BE49-F238E27FC236}">
                <a16:creationId xmlns:a16="http://schemas.microsoft.com/office/drawing/2014/main" id="{CEC14FC4-C990-B947-9152-8CF13B2AEC6C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94408" y="30366"/>
            <a:ext cx="2426354" cy="357887"/>
          </a:xfrm>
          <a:prstGeom prst="rect">
            <a:avLst/>
          </a:prstGeom>
        </p:spPr>
      </p:pic>
      <p:sp>
        <p:nvSpPr>
          <p:cNvPr id="123" name="Espace réservé du contenu 8">
            <a:extLst>
              <a:ext uri="{FF2B5EF4-FFF2-40B4-BE49-F238E27FC236}">
                <a16:creationId xmlns:a16="http://schemas.microsoft.com/office/drawing/2014/main" id="{1BA0180B-DC16-0D49-AA0D-262D7137612D}"/>
              </a:ext>
            </a:extLst>
          </p:cNvPr>
          <p:cNvSpPr>
            <a:spLocks noGrp="1"/>
          </p:cNvSpPr>
          <p:nvPr/>
        </p:nvSpPr>
        <p:spPr>
          <a:xfrm>
            <a:off x="925928" y="1626571"/>
            <a:ext cx="10817339" cy="4039584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90C226"/>
              </a:buClr>
              <a:buSzPct val="80000"/>
              <a:buFont typeface="Wingdings 3" charset="2"/>
              <a:buChar char=""/>
              <a:tabLst/>
              <a:defRPr/>
            </a:pPr>
            <a:endParaRPr kumimoji="0" lang="fr-FR" sz="18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90C226"/>
              </a:buClr>
              <a:buSzPct val="80000"/>
              <a:buFont typeface="Wingdings 3" charset="2"/>
              <a:buChar char=""/>
              <a:tabLst/>
              <a:defRPr/>
            </a:pPr>
            <a:endParaRPr kumimoji="0" lang="fr-FR" sz="18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90C226"/>
              </a:buClr>
              <a:buSzPct val="80000"/>
              <a:buFont typeface="Wingdings 3" charset="2"/>
              <a:buChar char=""/>
              <a:tabLst/>
              <a:defRPr/>
            </a:pPr>
            <a:endParaRPr kumimoji="0" lang="fr-FR" sz="18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  <a:p>
            <a:pPr marL="457200" marR="0" lvl="1" indent="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90C226"/>
              </a:buClr>
              <a:buSzPct val="80000"/>
              <a:buFont typeface="Wingdings 3" charset="2"/>
              <a:buNone/>
              <a:tabLst/>
              <a:defRPr/>
            </a:pPr>
            <a:endParaRPr kumimoji="0" lang="fr-FR" sz="17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7" name="Rectangle 1">
            <a:extLst>
              <a:ext uri="{FF2B5EF4-FFF2-40B4-BE49-F238E27FC236}">
                <a16:creationId xmlns:a16="http://schemas.microsoft.com/office/drawing/2014/main" id="{0B628694-55B1-1940-A647-5691666FC449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7863" y="3827463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br>
              <a:rPr kumimoji="0" lang="fr-FR" altLang="fr-FR" sz="9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</a:br>
            <a:endParaRPr kumimoji="0" lang="fr-FR" altLang="fr-FR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pic>
        <p:nvPicPr>
          <p:cNvPr id="14" name="Image 13" descr="Une image contenant dessin, signe, parapluie&#10;&#10;Description générée automatiquement">
            <a:extLst>
              <a:ext uri="{FF2B5EF4-FFF2-40B4-BE49-F238E27FC236}">
                <a16:creationId xmlns:a16="http://schemas.microsoft.com/office/drawing/2014/main" id="{94E1F9EF-82EB-C44C-AEB5-5EAA2601CDE0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4288" y="-3518"/>
            <a:ext cx="1063331" cy="582462"/>
          </a:xfrm>
          <a:prstGeom prst="rect">
            <a:avLst/>
          </a:prstGeom>
        </p:spPr>
      </p:pic>
      <p:sp>
        <p:nvSpPr>
          <p:cNvPr id="13" name="ZoneTexte 12">
            <a:extLst>
              <a:ext uri="{FF2B5EF4-FFF2-40B4-BE49-F238E27FC236}">
                <a16:creationId xmlns:a16="http://schemas.microsoft.com/office/drawing/2014/main" id="{92286C4D-78B9-5540-B34C-AD465270E863}"/>
              </a:ext>
            </a:extLst>
          </p:cNvPr>
          <p:cNvSpPr txBox="1"/>
          <p:nvPr/>
        </p:nvSpPr>
        <p:spPr>
          <a:xfrm>
            <a:off x="14195" y="6569392"/>
            <a:ext cx="87355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0" i="0" u="none" strike="noStrike" kern="1200" cap="none" spc="0" normalizeH="0" baseline="0" noProof="0" dirty="0">
                <a:ln>
                  <a:noFill/>
                </a:ln>
                <a:solidFill>
                  <a:srgbClr val="90C226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5/10/2020</a:t>
            </a:r>
          </a:p>
        </p:txBody>
      </p:sp>
      <p:sp>
        <p:nvSpPr>
          <p:cNvPr id="23" name="Title 1">
            <a:extLst>
              <a:ext uri="{FF2B5EF4-FFF2-40B4-BE49-F238E27FC236}">
                <a16:creationId xmlns:a16="http://schemas.microsoft.com/office/drawing/2014/main" id="{7F4399C8-2622-B04A-845B-31A49FBE52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9523" y="535394"/>
            <a:ext cx="10862448" cy="638175"/>
          </a:xfrm>
        </p:spPr>
        <p:txBody>
          <a:bodyPr>
            <a:normAutofit fontScale="90000"/>
          </a:bodyPr>
          <a:lstStyle/>
          <a:p>
            <a:pPr algn="ctr"/>
            <a:r>
              <a:rPr lang="en-GB" sz="2700" dirty="0">
                <a:effectLst/>
                <a:ea typeface="Times New Roman" panose="02020603050405020304" pitchFamily="18" charset="0"/>
              </a:rPr>
              <a:t>Les enfants : </a:t>
            </a:r>
            <a:r>
              <a:rPr lang="en-GB" sz="2700" dirty="0" err="1">
                <a:ea typeface="Times New Roman" panose="02020603050405020304" pitchFamily="18" charset="0"/>
              </a:rPr>
              <a:t>m</a:t>
            </a:r>
            <a:r>
              <a:rPr lang="en-GB" sz="2700" dirty="0" err="1">
                <a:effectLst/>
                <a:ea typeface="Times New Roman" panose="02020603050405020304" pitchFamily="18" charset="0"/>
              </a:rPr>
              <a:t>oins</a:t>
            </a:r>
            <a:r>
              <a:rPr lang="en-GB" sz="2700" dirty="0">
                <a:effectLst/>
                <a:ea typeface="Times New Roman" panose="02020603050405020304" pitchFamily="18" charset="0"/>
              </a:rPr>
              <a:t> </a:t>
            </a:r>
            <a:r>
              <a:rPr lang="en-GB" sz="2700" dirty="0" err="1">
                <a:effectLst/>
                <a:ea typeface="Times New Roman" panose="02020603050405020304" pitchFamily="18" charset="0"/>
              </a:rPr>
              <a:t>contaminés</a:t>
            </a:r>
            <a:r>
              <a:rPr lang="en-GB" sz="2700" dirty="0">
                <a:effectLst/>
                <a:ea typeface="Times New Roman" panose="02020603050405020304" pitchFamily="18" charset="0"/>
              </a:rPr>
              <a:t>, maladies </a:t>
            </a:r>
            <a:r>
              <a:rPr lang="en-GB" sz="2700" dirty="0" err="1">
                <a:effectLst/>
                <a:ea typeface="Times New Roman" panose="02020603050405020304" pitchFamily="18" charset="0"/>
              </a:rPr>
              <a:t>moins</a:t>
            </a:r>
            <a:r>
              <a:rPr lang="en-GB" sz="2700" dirty="0">
                <a:effectLst/>
                <a:ea typeface="Times New Roman" panose="02020603050405020304" pitchFamily="18" charset="0"/>
              </a:rPr>
              <a:t> </a:t>
            </a:r>
            <a:r>
              <a:rPr lang="en-GB" sz="2800" dirty="0">
                <a:effectLst/>
                <a:ea typeface="Times New Roman" panose="02020603050405020304" pitchFamily="18" charset="0"/>
              </a:rPr>
              <a:t>graves, </a:t>
            </a:r>
            <a:r>
              <a:rPr lang="en-GB" sz="2800" dirty="0" err="1">
                <a:effectLst/>
                <a:ea typeface="Times New Roman" panose="02020603050405020304" pitchFamily="18" charset="0"/>
              </a:rPr>
              <a:t>moins</a:t>
            </a:r>
            <a:r>
              <a:rPr lang="en-GB" sz="2800" dirty="0">
                <a:effectLst/>
                <a:ea typeface="Times New Roman" panose="02020603050405020304" pitchFamily="18" charset="0"/>
              </a:rPr>
              <a:t> contaminants</a:t>
            </a:r>
            <a:r>
              <a:rPr lang="en-GB" sz="2800" dirty="0">
                <a:ea typeface="Times New Roman" panose="02020603050405020304" pitchFamily="18" charset="0"/>
              </a:rPr>
              <a:t> </a:t>
            </a:r>
            <a:br>
              <a:rPr lang="en-GB" sz="2800" dirty="0">
                <a:ea typeface="Times New Roman" panose="02020603050405020304" pitchFamily="18" charset="0"/>
              </a:rPr>
            </a:br>
            <a:endParaRPr lang="en-GB" dirty="0"/>
          </a:p>
        </p:txBody>
      </p:sp>
      <p:graphicFrame>
        <p:nvGraphicFramePr>
          <p:cNvPr id="24" name="Content Placeholder 4">
            <a:extLst>
              <a:ext uri="{FF2B5EF4-FFF2-40B4-BE49-F238E27FC236}">
                <a16:creationId xmlns:a16="http://schemas.microsoft.com/office/drawing/2014/main" id="{59E97BA5-ABA6-DB43-ABB1-27B42ABB0E0D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224144" y="1806838"/>
          <a:ext cx="10438939" cy="454971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sp>
        <p:nvSpPr>
          <p:cNvPr id="25" name="Footer Placeholder 3">
            <a:extLst>
              <a:ext uri="{FF2B5EF4-FFF2-40B4-BE49-F238E27FC236}">
                <a16:creationId xmlns:a16="http://schemas.microsoft.com/office/drawing/2014/main" id="{924B6E54-5666-AC4C-875E-62D3E9C5B7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7639352" y="6319658"/>
            <a:ext cx="4114800" cy="365125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ACE2, Angiotensin converting enzyme 2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1. Fischer A.</a:t>
            </a:r>
            <a:r>
              <a:rPr kumimoji="0" lang="en-GB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Trebuchet MS" panose="020B0603020202020204"/>
                <a:ea typeface="Times New Roman" panose="02020603050405020304" pitchFamily="18" charset="0"/>
                <a:cs typeface="+mn-cs"/>
              </a:rPr>
              <a:t> </a:t>
            </a:r>
            <a:r>
              <a:rPr kumimoji="0" lang="en-GB" sz="900" b="0" i="1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Trebuchet MS" panose="020B0603020202020204"/>
                <a:ea typeface="Times New Roman" panose="02020603050405020304" pitchFamily="18" charset="0"/>
                <a:cs typeface="+mn-cs"/>
              </a:rPr>
              <a:t>Mucosal Immunol. </a:t>
            </a:r>
            <a:r>
              <a:rPr kumimoji="0" lang="en-GB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Trebuchet MS" panose="020B0603020202020204"/>
                <a:ea typeface="Times New Roman" panose="02020603050405020304" pitchFamily="18" charset="0"/>
                <a:cs typeface="+mn-cs"/>
              </a:rPr>
              <a:t>2020:13;563–65; 2. </a:t>
            </a:r>
            <a:r>
              <a:rPr kumimoji="0" lang="en-GB" sz="9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Bunyavanich</a:t>
            </a:r>
            <a:r>
              <a:rPr kumimoji="0" lang="en-GB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 S, </a:t>
            </a:r>
            <a:r>
              <a:rPr kumimoji="0" lang="en-GB" sz="900" b="0" i="1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et al</a:t>
            </a:r>
            <a:r>
              <a:rPr kumimoji="0" lang="en-GB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. </a:t>
            </a:r>
            <a:r>
              <a:rPr kumimoji="0" lang="en-GB" sz="900" b="0" i="1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J Am Med Assoc. </a:t>
            </a:r>
            <a:r>
              <a:rPr kumimoji="0" lang="en-GB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2020:323:2427–29; </a:t>
            </a:r>
            <a:br>
              <a:rPr kumimoji="0" lang="en-GB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</a:br>
            <a:r>
              <a:rPr kumimoji="0" lang="en-GB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3. </a:t>
            </a:r>
            <a:r>
              <a:rPr kumimoji="0" lang="en-GB" sz="9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Mantovani</a:t>
            </a:r>
            <a:r>
              <a:rPr kumimoji="0" lang="en-GB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 A, </a:t>
            </a:r>
            <a:r>
              <a:rPr kumimoji="0" lang="en-GB" sz="9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Netea</a:t>
            </a:r>
            <a:r>
              <a:rPr kumimoji="0" lang="en-GB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 MG. </a:t>
            </a:r>
            <a:r>
              <a:rPr kumimoji="0" lang="en-GB" sz="900" b="0" i="1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N </a:t>
            </a:r>
            <a:r>
              <a:rPr kumimoji="0" lang="en-GB" sz="900" b="0" i="1" u="none" strike="noStrike" kern="1200" cap="none" spc="0" normalizeH="0" baseline="0" noProof="0" dirty="0" err="1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Engl</a:t>
            </a:r>
            <a:r>
              <a:rPr kumimoji="0" lang="en-GB" sz="900" b="0" i="1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 J Med.</a:t>
            </a:r>
            <a:r>
              <a:rPr kumimoji="0" lang="en-GB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 2020;383:1078–80; 4. </a:t>
            </a:r>
            <a:r>
              <a:rPr kumimoji="0" lang="en-GB" sz="9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Dhochak</a:t>
            </a:r>
            <a:r>
              <a:rPr kumimoji="0" lang="en-GB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 N, </a:t>
            </a:r>
            <a:r>
              <a:rPr kumimoji="0" lang="en-GB" sz="900" b="0" i="1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et al</a:t>
            </a:r>
            <a:r>
              <a:rPr kumimoji="0" lang="en-GB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. </a:t>
            </a:r>
            <a:r>
              <a:rPr kumimoji="0" lang="en-GB" sz="900" b="0" i="1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Indian J </a:t>
            </a:r>
            <a:r>
              <a:rPr kumimoji="0" lang="en-GB" sz="900" b="0" i="1" u="none" strike="noStrike" kern="1200" cap="none" spc="0" normalizeH="0" baseline="0" noProof="0" dirty="0" err="1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Pediatr</a:t>
            </a:r>
            <a:r>
              <a:rPr kumimoji="0" lang="en-GB" sz="900" b="0" i="1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.</a:t>
            </a:r>
            <a:r>
              <a:rPr kumimoji="0" lang="en-GB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 2020;87:537</a:t>
            </a:r>
            <a:r>
              <a:rPr kumimoji="0" lang="en-GB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Trebuchet MS" panose="020B0603020202020204"/>
                <a:ea typeface="Times New Roman" panose="02020603050405020304" pitchFamily="18" charset="0"/>
                <a:cs typeface="+mn-cs"/>
              </a:rPr>
              <a:t>–</a:t>
            </a:r>
            <a:r>
              <a:rPr kumimoji="0" lang="en-GB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46</a:t>
            </a: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F1DA8436-6293-8042-AAEA-4A529DE12B5A}"/>
              </a:ext>
            </a:extLst>
          </p:cNvPr>
          <p:cNvSpPr txBox="1"/>
          <p:nvPr/>
        </p:nvSpPr>
        <p:spPr>
          <a:xfrm>
            <a:off x="3970166" y="1056927"/>
            <a:ext cx="3044423" cy="477054"/>
          </a:xfrm>
          <a:prstGeom prst="rect">
            <a:avLst/>
          </a:prstGeom>
          <a:solidFill>
            <a:schemeClr val="accent1"/>
          </a:solidFill>
          <a:ln>
            <a:solidFill>
              <a:schemeClr val="accent2"/>
            </a:solidFill>
          </a:ln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5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rebuchet MS" panose="020B0603020202020204"/>
                <a:ea typeface="Times New Roman" panose="02020603050405020304" pitchFamily="18" charset="0"/>
                <a:cs typeface="+mn-cs"/>
              </a:rPr>
              <a:t>Raisons </a:t>
            </a:r>
            <a:r>
              <a:rPr kumimoji="0" lang="en-GB" sz="25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rebuchet MS" panose="020B0603020202020204"/>
                <a:ea typeface="Times New Roman" panose="02020603050405020304" pitchFamily="18" charset="0"/>
                <a:cs typeface="+mn-cs"/>
              </a:rPr>
              <a:t>potentielles</a:t>
            </a: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364477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E80B86A7-A1EC-475B-9166-88902B033A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10" name="Isosceles Triangle 9">
            <a:extLst>
              <a:ext uri="{FF2B5EF4-FFF2-40B4-BE49-F238E27FC236}">
                <a16:creationId xmlns:a16="http://schemas.microsoft.com/office/drawing/2014/main" id="{C2C29CB1-9F74-4879-A6AF-AEA67B6F1F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0" y="0"/>
            <a:ext cx="842596" cy="5666154"/>
          </a:xfrm>
          <a:prstGeom prst="triangle">
            <a:avLst>
              <a:gd name="adj" fmla="val 10000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Isosceles Triangle 11">
            <a:extLst>
              <a:ext uri="{FF2B5EF4-FFF2-40B4-BE49-F238E27FC236}">
                <a16:creationId xmlns:a16="http://schemas.microsoft.com/office/drawing/2014/main" id="{7E2C7115-5336-410C-AD71-0F0952A2E5A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1743267" y="4013200"/>
            <a:ext cx="448733" cy="2844800"/>
          </a:xfrm>
          <a:prstGeom prst="triangle">
            <a:avLst>
              <a:gd name="adj" fmla="val 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1DBB7145-D48A-1A43-941A-587E57999EE1}"/>
              </a:ext>
            </a:extLst>
          </p:cNvPr>
          <p:cNvSpPr txBox="1"/>
          <p:nvPr/>
        </p:nvSpPr>
        <p:spPr>
          <a:xfrm>
            <a:off x="6670863" y="3428999"/>
            <a:ext cx="5288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7EA09776-5BE1-CA40-875E-1AC078C86EB4}"/>
              </a:ext>
            </a:extLst>
          </p:cNvPr>
          <p:cNvSpPr txBox="1"/>
          <p:nvPr/>
        </p:nvSpPr>
        <p:spPr>
          <a:xfrm>
            <a:off x="5186891" y="2514600"/>
            <a:ext cx="1828800" cy="18288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11" name="Espace réservé du numéro de diapositive 4">
            <a:extLst>
              <a:ext uri="{FF2B5EF4-FFF2-40B4-BE49-F238E27FC236}">
                <a16:creationId xmlns:a16="http://schemas.microsoft.com/office/drawing/2014/main" id="{C2B0F206-C1C2-004D-9904-65C90650F1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12483" y="6518277"/>
            <a:ext cx="683339" cy="365125"/>
          </a:xfrm>
        </p:spPr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57F1E4F-1CFF-5643-939E-217C01CDF565}" type="slidenum"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pic>
        <p:nvPicPr>
          <p:cNvPr id="13" name="Image 3">
            <a:extLst>
              <a:ext uri="{FF2B5EF4-FFF2-40B4-BE49-F238E27FC236}">
                <a16:creationId xmlns:a16="http://schemas.microsoft.com/office/drawing/2014/main" id="{69F77346-4620-474C-A09F-847B8DDCF5DD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94408" y="30366"/>
            <a:ext cx="2426354" cy="357887"/>
          </a:xfrm>
          <a:prstGeom prst="rect">
            <a:avLst/>
          </a:prstGeom>
        </p:spPr>
      </p:pic>
      <p:sp>
        <p:nvSpPr>
          <p:cNvPr id="15" name="Titre 1">
            <a:extLst>
              <a:ext uri="{FF2B5EF4-FFF2-40B4-BE49-F238E27FC236}">
                <a16:creationId xmlns:a16="http://schemas.microsoft.com/office/drawing/2014/main" id="{9DD0EFBF-90C1-3447-AA4E-C6E77378B7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609600"/>
            <a:ext cx="9454638" cy="872359"/>
          </a:xfrm>
        </p:spPr>
        <p:txBody>
          <a:bodyPr>
            <a:normAutofit/>
          </a:bodyPr>
          <a:lstStyle/>
          <a:p>
            <a:r>
              <a:rPr lang="fr-FR" dirty="0"/>
              <a:t>COVID-19 et enfant : poids de la maladie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1730240B-36BC-1B4D-9587-8099D66DFDF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sz="2400" dirty="0">
                <a:solidFill>
                  <a:schemeClr val="tx1"/>
                </a:solidFill>
              </a:rPr>
              <a:t>≠ 5 à 10.000 fois moins de décès</a:t>
            </a:r>
          </a:p>
          <a:p>
            <a:r>
              <a:rPr lang="fr-FR" sz="2400" dirty="0">
                <a:solidFill>
                  <a:schemeClr val="tx1"/>
                </a:solidFill>
              </a:rPr>
              <a:t>≠ 1000 fois moins de formes graves (réanimation)</a:t>
            </a:r>
          </a:p>
          <a:p>
            <a:r>
              <a:rPr lang="fr-FR" sz="2400" dirty="0">
                <a:solidFill>
                  <a:schemeClr val="tx1"/>
                </a:solidFill>
              </a:rPr>
              <a:t>≠ 100 fois mois d’hospitalisations</a:t>
            </a:r>
          </a:p>
          <a:p>
            <a:r>
              <a:rPr lang="fr-FR" sz="2400" dirty="0">
                <a:solidFill>
                  <a:schemeClr val="tx1"/>
                </a:solidFill>
              </a:rPr>
              <a:t>≠10 fois moins de malades</a:t>
            </a:r>
          </a:p>
          <a:p>
            <a:r>
              <a:rPr lang="fr-FR" sz="2400" dirty="0">
                <a:solidFill>
                  <a:schemeClr val="tx1"/>
                </a:solidFill>
              </a:rPr>
              <a:t> ≠2 à 5 fois moins de % de PCR positives en cas de suspicion de COVID-19 </a:t>
            </a:r>
          </a:p>
          <a:p>
            <a:r>
              <a:rPr lang="fr-FR" sz="2400" dirty="0">
                <a:solidFill>
                  <a:schemeClr val="tx1"/>
                </a:solidFill>
              </a:rPr>
              <a:t>moins contagieux (R0 chez l’enfant ?)</a:t>
            </a:r>
          </a:p>
          <a:p>
            <a:endParaRPr lang="fr-FR" dirty="0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19BEE835-6699-034D-A45D-DD30EB34614B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08290" y="2091559"/>
            <a:ext cx="3659343" cy="1850137"/>
          </a:xfrm>
          <a:prstGeom prst="rect">
            <a:avLst/>
          </a:prstGeom>
        </p:spPr>
      </p:pic>
      <p:pic>
        <p:nvPicPr>
          <p:cNvPr id="14" name="Image 13" descr="Une image contenant personne, enfant, garçon, petit&#10;&#10;Description générée automatiquement">
            <a:extLst>
              <a:ext uri="{FF2B5EF4-FFF2-40B4-BE49-F238E27FC236}">
                <a16:creationId xmlns:a16="http://schemas.microsoft.com/office/drawing/2014/main" id="{A7F470B4-D8D9-3247-BBE8-6BFB94F206DB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59410" y="4488178"/>
            <a:ext cx="2555256" cy="15551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380358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E80B86A7-A1EC-475B-9166-88902B033A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9C85DC36-932C-4A4A-8FE3-04C4DEEA49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7841" y="537201"/>
            <a:ext cx="11227981" cy="1320800"/>
          </a:xfrm>
        </p:spPr>
        <p:txBody>
          <a:bodyPr>
            <a:noAutofit/>
          </a:bodyPr>
          <a:lstStyle/>
          <a:p>
            <a:r>
              <a:rPr lang="fr-FR" sz="3200" dirty="0"/>
              <a:t>Formes cliniques des infections à SARS-CoV-2 chez l’enfant,</a:t>
            </a:r>
            <a:br>
              <a:rPr lang="fr-FR" sz="3200" dirty="0"/>
            </a:br>
            <a:r>
              <a:rPr lang="fr-FR" sz="3200" dirty="0"/>
              <a:t>hors période néo-natale </a:t>
            </a:r>
          </a:p>
        </p:txBody>
      </p:sp>
      <p:sp>
        <p:nvSpPr>
          <p:cNvPr id="10" name="Isosceles Triangle 9">
            <a:extLst>
              <a:ext uri="{FF2B5EF4-FFF2-40B4-BE49-F238E27FC236}">
                <a16:creationId xmlns:a16="http://schemas.microsoft.com/office/drawing/2014/main" id="{C2C29CB1-9F74-4879-A6AF-AEA67B6F1F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0" y="0"/>
            <a:ext cx="842596" cy="5666154"/>
          </a:xfrm>
          <a:prstGeom prst="triangle">
            <a:avLst>
              <a:gd name="adj" fmla="val 10000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Isosceles Triangle 11">
            <a:extLst>
              <a:ext uri="{FF2B5EF4-FFF2-40B4-BE49-F238E27FC236}">
                <a16:creationId xmlns:a16="http://schemas.microsoft.com/office/drawing/2014/main" id="{7E2C7115-5336-410C-AD71-0F0952A2E5A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1743267" y="4013200"/>
            <a:ext cx="448733" cy="2844800"/>
          </a:xfrm>
          <a:prstGeom prst="triangle">
            <a:avLst>
              <a:gd name="adj" fmla="val 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F4151A2D-C5C3-1F4F-899E-65C8048F89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12483" y="6518277"/>
            <a:ext cx="683339" cy="365125"/>
          </a:xfrm>
        </p:spPr>
        <p:txBody>
          <a:bodyPr/>
          <a:lstStyle/>
          <a:p>
            <a:fld id="{D57F1E4F-1CFF-5643-939E-217C01CDF565}" type="slidenum">
              <a:rPr lang="en-US" smtClean="0">
                <a:solidFill>
                  <a:schemeClr val="bg1"/>
                </a:solidFill>
              </a:rPr>
              <a:pPr/>
              <a:t>7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1" name="Image 3">
            <a:extLst>
              <a:ext uri="{FF2B5EF4-FFF2-40B4-BE49-F238E27FC236}">
                <a16:creationId xmlns:a16="http://schemas.microsoft.com/office/drawing/2014/main" id="{CEC14FC4-C990-B947-9152-8CF13B2AEC6C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94408" y="30366"/>
            <a:ext cx="2426354" cy="357887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285216B3-DAFB-3C4D-9CAE-3FD60861C42D}"/>
              </a:ext>
            </a:extLst>
          </p:cNvPr>
          <p:cNvSpPr/>
          <p:nvPr/>
        </p:nvSpPr>
        <p:spPr>
          <a:xfrm>
            <a:off x="540718" y="2134475"/>
            <a:ext cx="10661831" cy="36317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spcBef>
                <a:spcPts val="1000"/>
              </a:spcBef>
              <a:buClr>
                <a:srgbClr val="90C226"/>
              </a:buClr>
              <a:buSzPct val="80000"/>
              <a:buFont typeface="Wingdings 3" charset="2"/>
              <a:buChar char=""/>
            </a:pPr>
            <a:r>
              <a:rPr lang="fr-FR" sz="2000" b="1" dirty="0">
                <a:solidFill>
                  <a:prstClr val="black">
                    <a:lumMod val="75000"/>
                    <a:lumOff val="25000"/>
                  </a:prstClr>
                </a:solidFill>
              </a:rPr>
              <a:t>La majorité des enfants infectés sont complètement asymptomatiques, </a:t>
            </a:r>
            <a:r>
              <a:rPr lang="fr-FR" sz="2000" dirty="0">
                <a:solidFill>
                  <a:prstClr val="black">
                    <a:lumMod val="75000"/>
                    <a:lumOff val="25000"/>
                  </a:prstClr>
                </a:solidFill>
              </a:rPr>
              <a:t>la PCR étant demandée au contact d’un cas index</a:t>
            </a:r>
          </a:p>
          <a:p>
            <a:pPr marL="342900" lvl="0" indent="-342900">
              <a:spcBef>
                <a:spcPts val="1000"/>
              </a:spcBef>
              <a:buClr>
                <a:srgbClr val="90C226"/>
              </a:buClr>
              <a:buSzPct val="80000"/>
              <a:buFont typeface="Wingdings 3" charset="2"/>
              <a:buChar char=""/>
            </a:pPr>
            <a:r>
              <a:rPr lang="fr-FR" sz="2000" b="1" dirty="0">
                <a:solidFill>
                  <a:prstClr val="black">
                    <a:lumMod val="75000"/>
                    <a:lumOff val="25000"/>
                  </a:prstClr>
                </a:solidFill>
              </a:rPr>
              <a:t>Une proportion importante est pauci-symptomatique </a:t>
            </a:r>
            <a:r>
              <a:rPr lang="fr-FR" sz="2000" dirty="0">
                <a:solidFill>
                  <a:prstClr val="black">
                    <a:lumMod val="75000"/>
                    <a:lumOff val="25000"/>
                  </a:prstClr>
                </a:solidFill>
              </a:rPr>
              <a:t>ne justifiant soit pas de consultation du tout, soit une consultation ambulatoire</a:t>
            </a:r>
          </a:p>
          <a:p>
            <a:pPr marL="342900" lvl="0" indent="-342900">
              <a:spcBef>
                <a:spcPts val="1000"/>
              </a:spcBef>
              <a:buClr>
                <a:srgbClr val="90C226"/>
              </a:buClr>
              <a:buSzPct val="80000"/>
              <a:buFont typeface="Wingdings 3" charset="2"/>
              <a:buChar char=""/>
            </a:pPr>
            <a:r>
              <a:rPr lang="fr-FR" sz="2000" b="1" dirty="0">
                <a:solidFill>
                  <a:prstClr val="black">
                    <a:lumMod val="75000"/>
                    <a:lumOff val="25000"/>
                  </a:prstClr>
                </a:solidFill>
              </a:rPr>
              <a:t>Une infime minorité a été hospitalisée</a:t>
            </a:r>
          </a:p>
          <a:p>
            <a:pPr marL="342900" lvl="0" indent="-342900">
              <a:spcBef>
                <a:spcPts val="1000"/>
              </a:spcBef>
              <a:buClr>
                <a:srgbClr val="90C226"/>
              </a:buClr>
              <a:buSzPct val="80000"/>
              <a:buFont typeface="Wingdings 3" charset="2"/>
              <a:buChar char=""/>
            </a:pPr>
            <a:r>
              <a:rPr lang="fr-FR" sz="2000" b="1" dirty="0">
                <a:solidFill>
                  <a:prstClr val="black">
                    <a:lumMod val="75000"/>
                    <a:lumOff val="25000"/>
                  </a:prstClr>
                </a:solidFill>
              </a:rPr>
              <a:t>Encore moins en soins intensifs ou réanimation</a:t>
            </a:r>
          </a:p>
          <a:p>
            <a:pPr marL="342900" lvl="0" indent="-342900">
              <a:spcBef>
                <a:spcPts val="1000"/>
              </a:spcBef>
              <a:buClr>
                <a:srgbClr val="90C226"/>
              </a:buClr>
              <a:buSzPct val="80000"/>
              <a:buFont typeface="Wingdings 3" charset="2"/>
              <a:buChar char=""/>
            </a:pPr>
            <a:r>
              <a:rPr lang="fr-FR" sz="2000" b="1" dirty="0">
                <a:solidFill>
                  <a:prstClr val="black">
                    <a:lumMod val="75000"/>
                    <a:lumOff val="25000"/>
                  </a:prstClr>
                </a:solidFill>
              </a:rPr>
              <a:t>Encore moins encore sont décédés</a:t>
            </a:r>
          </a:p>
          <a:p>
            <a:pPr marL="800100" lvl="1" indent="-342900">
              <a:spcBef>
                <a:spcPts val="1000"/>
              </a:spcBef>
              <a:buClr>
                <a:srgbClr val="90C226"/>
              </a:buClr>
              <a:buSzPct val="80000"/>
              <a:buFont typeface="Wingdings 3" charset="2"/>
              <a:buChar char=""/>
            </a:pPr>
            <a:r>
              <a:rPr lang="fr-FR" sz="2000" dirty="0">
                <a:solidFill>
                  <a:prstClr val="black">
                    <a:lumMod val="75000"/>
                    <a:lumOff val="25000"/>
                  </a:prstClr>
                </a:solidFill>
              </a:rPr>
              <a:t>Sans pathologie sous jacente</a:t>
            </a:r>
          </a:p>
          <a:p>
            <a:pPr marL="800100" lvl="1" indent="-342900">
              <a:spcBef>
                <a:spcPts val="1000"/>
              </a:spcBef>
              <a:buClr>
                <a:srgbClr val="90C226"/>
              </a:buClr>
              <a:buSzPct val="80000"/>
              <a:buFont typeface="Wingdings 3" charset="2"/>
              <a:buChar char=""/>
            </a:pPr>
            <a:r>
              <a:rPr lang="fr-FR" sz="2000" dirty="0">
                <a:solidFill>
                  <a:prstClr val="black">
                    <a:lumMod val="75000"/>
                    <a:lumOff val="25000"/>
                  </a:prstClr>
                </a:solidFill>
              </a:rPr>
              <a:t>Avec pathologie sous jacente</a:t>
            </a:r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8C04B5B5-C983-1E4E-9BD6-76A9B56B5B81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82167" y="4095496"/>
            <a:ext cx="3659343" cy="18501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865030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E80B86A7-A1EC-475B-9166-88902B033A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10" name="Isosceles Triangle 9">
            <a:extLst>
              <a:ext uri="{FF2B5EF4-FFF2-40B4-BE49-F238E27FC236}">
                <a16:creationId xmlns:a16="http://schemas.microsoft.com/office/drawing/2014/main" id="{C2C29CB1-9F74-4879-A6AF-AEA67B6F1F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0" y="0"/>
            <a:ext cx="842596" cy="5666154"/>
          </a:xfrm>
          <a:prstGeom prst="triangle">
            <a:avLst>
              <a:gd name="adj" fmla="val 10000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Isosceles Triangle 11">
            <a:extLst>
              <a:ext uri="{FF2B5EF4-FFF2-40B4-BE49-F238E27FC236}">
                <a16:creationId xmlns:a16="http://schemas.microsoft.com/office/drawing/2014/main" id="{7E2C7115-5336-410C-AD71-0F0952A2E5A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1743267" y="4013200"/>
            <a:ext cx="448733" cy="2844800"/>
          </a:xfrm>
          <a:prstGeom prst="triangle">
            <a:avLst>
              <a:gd name="adj" fmla="val 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F4151A2D-C5C3-1F4F-899E-65C8048F89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12483" y="6518277"/>
            <a:ext cx="683339" cy="365125"/>
          </a:xfrm>
        </p:spPr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57F1E4F-1CFF-5643-939E-217C01CDF565}" type="slidenum"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pic>
        <p:nvPicPr>
          <p:cNvPr id="11" name="Image 3">
            <a:extLst>
              <a:ext uri="{FF2B5EF4-FFF2-40B4-BE49-F238E27FC236}">
                <a16:creationId xmlns:a16="http://schemas.microsoft.com/office/drawing/2014/main" id="{CEC14FC4-C990-B947-9152-8CF13B2AEC6C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94408" y="30366"/>
            <a:ext cx="2426354" cy="357887"/>
          </a:xfrm>
          <a:prstGeom prst="rect">
            <a:avLst/>
          </a:prstGeom>
        </p:spPr>
      </p:pic>
      <p:sp>
        <p:nvSpPr>
          <p:cNvPr id="123" name="Espace réservé du contenu 8">
            <a:extLst>
              <a:ext uri="{FF2B5EF4-FFF2-40B4-BE49-F238E27FC236}">
                <a16:creationId xmlns:a16="http://schemas.microsoft.com/office/drawing/2014/main" id="{1BA0180B-DC16-0D49-AA0D-262D7137612D}"/>
              </a:ext>
            </a:extLst>
          </p:cNvPr>
          <p:cNvSpPr>
            <a:spLocks noGrp="1"/>
          </p:cNvSpPr>
          <p:nvPr/>
        </p:nvSpPr>
        <p:spPr>
          <a:xfrm>
            <a:off x="925928" y="1626571"/>
            <a:ext cx="10817339" cy="4039584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90C226"/>
              </a:buClr>
              <a:buSzPct val="80000"/>
              <a:buFont typeface="Wingdings 3" charset="2"/>
              <a:buChar char=""/>
              <a:tabLst/>
              <a:defRPr/>
            </a:pPr>
            <a:endParaRPr kumimoji="0" lang="fr-FR" sz="18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90C226"/>
              </a:buClr>
              <a:buSzPct val="80000"/>
              <a:buFont typeface="Wingdings 3" charset="2"/>
              <a:buChar char=""/>
              <a:tabLst/>
              <a:defRPr/>
            </a:pPr>
            <a:endParaRPr kumimoji="0" lang="fr-FR" sz="18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90C226"/>
              </a:buClr>
              <a:buSzPct val="80000"/>
              <a:buFont typeface="Wingdings 3" charset="2"/>
              <a:buChar char=""/>
              <a:tabLst/>
              <a:defRPr/>
            </a:pPr>
            <a:endParaRPr kumimoji="0" lang="fr-FR" sz="18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  <a:p>
            <a:pPr marL="457200" marR="0" lvl="1" indent="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90C226"/>
              </a:buClr>
              <a:buSzPct val="80000"/>
              <a:buFont typeface="Wingdings 3" charset="2"/>
              <a:buNone/>
              <a:tabLst/>
              <a:defRPr/>
            </a:pPr>
            <a:endParaRPr kumimoji="0" lang="fr-FR" sz="17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7" name="Rectangle 1">
            <a:extLst>
              <a:ext uri="{FF2B5EF4-FFF2-40B4-BE49-F238E27FC236}">
                <a16:creationId xmlns:a16="http://schemas.microsoft.com/office/drawing/2014/main" id="{0B628694-55B1-1940-A647-5691666FC449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7863" y="3827463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br>
              <a:rPr kumimoji="0" lang="fr-FR" altLang="fr-FR" sz="9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</a:br>
            <a:endParaRPr kumimoji="0" lang="fr-FR" altLang="fr-FR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pic>
        <p:nvPicPr>
          <p:cNvPr id="14" name="Image 13" descr="Une image contenant dessin, signe, parapluie&#10;&#10;Description générée automatiquement">
            <a:extLst>
              <a:ext uri="{FF2B5EF4-FFF2-40B4-BE49-F238E27FC236}">
                <a16:creationId xmlns:a16="http://schemas.microsoft.com/office/drawing/2014/main" id="{94E1F9EF-82EB-C44C-AEB5-5EAA2601CDE0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4288" y="-3518"/>
            <a:ext cx="1063331" cy="582462"/>
          </a:xfrm>
          <a:prstGeom prst="rect">
            <a:avLst/>
          </a:prstGeom>
        </p:spPr>
      </p:pic>
      <p:sp>
        <p:nvSpPr>
          <p:cNvPr id="13" name="ZoneTexte 12">
            <a:extLst>
              <a:ext uri="{FF2B5EF4-FFF2-40B4-BE49-F238E27FC236}">
                <a16:creationId xmlns:a16="http://schemas.microsoft.com/office/drawing/2014/main" id="{92286C4D-78B9-5540-B34C-AD465270E863}"/>
              </a:ext>
            </a:extLst>
          </p:cNvPr>
          <p:cNvSpPr txBox="1"/>
          <p:nvPr/>
        </p:nvSpPr>
        <p:spPr>
          <a:xfrm>
            <a:off x="14195" y="6569392"/>
            <a:ext cx="87355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0" i="0" u="none" strike="noStrike" kern="1200" cap="none" spc="0" normalizeH="0" baseline="0" noProof="0" dirty="0">
                <a:ln>
                  <a:noFill/>
                </a:ln>
                <a:solidFill>
                  <a:srgbClr val="90C226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5/10/2020</a:t>
            </a:r>
          </a:p>
        </p:txBody>
      </p:sp>
      <p:sp>
        <p:nvSpPr>
          <p:cNvPr id="15" name="Title 1">
            <a:extLst>
              <a:ext uri="{FF2B5EF4-FFF2-40B4-BE49-F238E27FC236}">
                <a16:creationId xmlns:a16="http://schemas.microsoft.com/office/drawing/2014/main" id="{01027500-43B1-A648-ABC6-FC74D28B29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2597" y="533200"/>
            <a:ext cx="11282563" cy="730450"/>
          </a:xfrm>
        </p:spPr>
        <p:txBody>
          <a:bodyPr>
            <a:normAutofit/>
          </a:bodyPr>
          <a:lstStyle/>
          <a:p>
            <a:r>
              <a:rPr lang="fr-FR" sz="2800" b="1" spc="-20" dirty="0">
                <a:ea typeface="Times New Roman" panose="02020603050405020304" pitchFamily="18" charset="0"/>
              </a:rPr>
              <a:t>Pyramide des manifestations cliniques du SARS-CoV-2 chez l’enfant</a:t>
            </a:r>
            <a:endParaRPr lang="fr-FR" sz="2800" dirty="0"/>
          </a:p>
        </p:txBody>
      </p:sp>
      <p:graphicFrame>
        <p:nvGraphicFramePr>
          <p:cNvPr id="16" name="Diagram 6">
            <a:extLst>
              <a:ext uri="{FF2B5EF4-FFF2-40B4-BE49-F238E27FC236}">
                <a16:creationId xmlns:a16="http://schemas.microsoft.com/office/drawing/2014/main" id="{3BCD6240-35C7-2749-A951-3FAB47C092C8}"/>
              </a:ext>
            </a:extLst>
          </p:cNvPr>
          <p:cNvGraphicFramePr/>
          <p:nvPr/>
        </p:nvGraphicFramePr>
        <p:xfrm>
          <a:off x="5371309" y="4213190"/>
          <a:ext cx="5648992" cy="172369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pic>
        <p:nvPicPr>
          <p:cNvPr id="18" name="Image 17" descr="Une image contenant capture d’écran&#10;&#10;Description générée automatiquement">
            <a:extLst>
              <a:ext uri="{FF2B5EF4-FFF2-40B4-BE49-F238E27FC236}">
                <a16:creationId xmlns:a16="http://schemas.microsoft.com/office/drawing/2014/main" id="{562052BB-B2B2-BB4E-B27F-CA09D29035CA}"/>
              </a:ext>
            </a:extLst>
          </p:cNvPr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5973" y="1580107"/>
            <a:ext cx="4266145" cy="2620738"/>
          </a:xfrm>
          <a:prstGeom prst="rect">
            <a:avLst/>
          </a:prstGeom>
        </p:spPr>
      </p:pic>
      <p:sp>
        <p:nvSpPr>
          <p:cNvPr id="19" name="ZoneTexte 18">
            <a:extLst>
              <a:ext uri="{FF2B5EF4-FFF2-40B4-BE49-F238E27FC236}">
                <a16:creationId xmlns:a16="http://schemas.microsoft.com/office/drawing/2014/main" id="{8E809E91-5C55-7B45-8CA0-9E4568EBC428}"/>
              </a:ext>
            </a:extLst>
          </p:cNvPr>
          <p:cNvSpPr txBox="1"/>
          <p:nvPr/>
        </p:nvSpPr>
        <p:spPr>
          <a:xfrm>
            <a:off x="5908046" y="2160202"/>
            <a:ext cx="5803368" cy="923330"/>
          </a:xfrm>
          <a:prstGeom prst="rect">
            <a:avLst/>
          </a:prstGeom>
          <a:solidFill>
            <a:schemeClr val="accent1"/>
          </a:solidFill>
          <a:ln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La forme de la pyramide peut changer en fonction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de l’âge, de facteurs ethniques, du stade épidémique,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de facteurs sociaux…</a:t>
            </a:r>
          </a:p>
        </p:txBody>
      </p:sp>
      <p:pic>
        <p:nvPicPr>
          <p:cNvPr id="20" name="Image 19" descr="Une image contenant capture d’écran&#10;&#10;Description générée automatiquement">
            <a:extLst>
              <a:ext uri="{FF2B5EF4-FFF2-40B4-BE49-F238E27FC236}">
                <a16:creationId xmlns:a16="http://schemas.microsoft.com/office/drawing/2014/main" id="{3011CFB1-B10B-8D44-A29F-EAD19D87BD3B}"/>
              </a:ext>
            </a:extLst>
          </p:cNvPr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45968" y="4240633"/>
            <a:ext cx="3499413" cy="11521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296452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E80B86A7-A1EC-475B-9166-88902B033A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Isosceles Triangle 9">
            <a:extLst>
              <a:ext uri="{FF2B5EF4-FFF2-40B4-BE49-F238E27FC236}">
                <a16:creationId xmlns:a16="http://schemas.microsoft.com/office/drawing/2014/main" id="{C2C29CB1-9F74-4879-A6AF-AEA67B6F1F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0" y="0"/>
            <a:ext cx="842596" cy="5666154"/>
          </a:xfrm>
          <a:prstGeom prst="triangle">
            <a:avLst>
              <a:gd name="adj" fmla="val 10000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Isosceles Triangle 11">
            <a:extLst>
              <a:ext uri="{FF2B5EF4-FFF2-40B4-BE49-F238E27FC236}">
                <a16:creationId xmlns:a16="http://schemas.microsoft.com/office/drawing/2014/main" id="{7E2C7115-5336-410C-AD71-0F0952A2E5A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1743267" y="4013200"/>
            <a:ext cx="448733" cy="2844800"/>
          </a:xfrm>
          <a:prstGeom prst="triangle">
            <a:avLst>
              <a:gd name="adj" fmla="val 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1DBB7145-D48A-1A43-941A-587E57999EE1}"/>
              </a:ext>
            </a:extLst>
          </p:cNvPr>
          <p:cNvSpPr txBox="1"/>
          <p:nvPr/>
        </p:nvSpPr>
        <p:spPr>
          <a:xfrm>
            <a:off x="6670863" y="3428999"/>
            <a:ext cx="5288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endParaRPr lang="fr-FR" dirty="0"/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7EA09776-5BE1-CA40-875E-1AC078C86EB4}"/>
              </a:ext>
            </a:extLst>
          </p:cNvPr>
          <p:cNvSpPr txBox="1"/>
          <p:nvPr/>
        </p:nvSpPr>
        <p:spPr>
          <a:xfrm>
            <a:off x="5186891" y="2514600"/>
            <a:ext cx="1828800" cy="18288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endParaRPr lang="fr-FR" dirty="0"/>
          </a:p>
        </p:txBody>
      </p:sp>
      <p:sp>
        <p:nvSpPr>
          <p:cNvPr id="11" name="Espace réservé du numéro de diapositive 4">
            <a:extLst>
              <a:ext uri="{FF2B5EF4-FFF2-40B4-BE49-F238E27FC236}">
                <a16:creationId xmlns:a16="http://schemas.microsoft.com/office/drawing/2014/main" id="{C2B0F206-C1C2-004D-9904-65C90650F1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12483" y="6518277"/>
            <a:ext cx="683339" cy="365125"/>
          </a:xfrm>
        </p:spPr>
        <p:txBody>
          <a:bodyPr/>
          <a:lstStyle/>
          <a:p>
            <a:fld id="{D57F1E4F-1CFF-5643-939E-217C01CDF565}" type="slidenum">
              <a:rPr lang="en-US" smtClean="0">
                <a:solidFill>
                  <a:schemeClr val="bg1"/>
                </a:solidFill>
              </a:rPr>
              <a:pPr/>
              <a:t>9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3" name="Image 3">
            <a:extLst>
              <a:ext uri="{FF2B5EF4-FFF2-40B4-BE49-F238E27FC236}">
                <a16:creationId xmlns:a16="http://schemas.microsoft.com/office/drawing/2014/main" id="{69F77346-4620-474C-A09F-847B8DDCF5DD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94408" y="30366"/>
            <a:ext cx="2426354" cy="357887"/>
          </a:xfrm>
          <a:prstGeom prst="rect">
            <a:avLst/>
          </a:prstGeom>
        </p:spPr>
      </p:pic>
      <p:sp>
        <p:nvSpPr>
          <p:cNvPr id="15" name="Titre 1">
            <a:extLst>
              <a:ext uri="{FF2B5EF4-FFF2-40B4-BE49-F238E27FC236}">
                <a16:creationId xmlns:a16="http://schemas.microsoft.com/office/drawing/2014/main" id="{9DD0EFBF-90C1-3447-AA4E-C6E77378B7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1223" y="502873"/>
            <a:ext cx="9454638" cy="872359"/>
          </a:xfrm>
        </p:spPr>
        <p:txBody>
          <a:bodyPr>
            <a:normAutofit/>
          </a:bodyPr>
          <a:lstStyle/>
          <a:p>
            <a:r>
              <a:rPr lang="fr-FR" dirty="0"/>
              <a:t>COVID-19 et enfant : Clinique ambulatoire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1730240B-36BC-1B4D-9587-8099D66DFDF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1346" y="1488612"/>
            <a:ext cx="10175924" cy="5185565"/>
          </a:xfrm>
        </p:spPr>
        <p:txBody>
          <a:bodyPr>
            <a:normAutofit/>
          </a:bodyPr>
          <a:lstStyle/>
          <a:p>
            <a:r>
              <a:rPr lang="fr-FR" sz="2000" b="1" dirty="0">
                <a:solidFill>
                  <a:schemeClr val="tx1"/>
                </a:solidFill>
              </a:rPr>
              <a:t>Pas de signe spécifique</a:t>
            </a:r>
          </a:p>
          <a:p>
            <a:pPr lvl="1"/>
            <a:r>
              <a:rPr lang="fr-FR" sz="1800" dirty="0">
                <a:solidFill>
                  <a:schemeClr val="tx1"/>
                </a:solidFill>
              </a:rPr>
              <a:t>Fièvre</a:t>
            </a:r>
          </a:p>
          <a:p>
            <a:pPr lvl="1"/>
            <a:r>
              <a:rPr lang="fr-FR" sz="1800" dirty="0">
                <a:solidFill>
                  <a:schemeClr val="tx1"/>
                </a:solidFill>
              </a:rPr>
              <a:t>Toux, rhino, sifflements</a:t>
            </a:r>
          </a:p>
          <a:p>
            <a:pPr lvl="1"/>
            <a:r>
              <a:rPr lang="fr-FR" sz="1800" dirty="0">
                <a:solidFill>
                  <a:schemeClr val="tx1"/>
                </a:solidFill>
              </a:rPr>
              <a:t>Diarrhée, vomissements</a:t>
            </a:r>
          </a:p>
          <a:p>
            <a:pPr lvl="1"/>
            <a:r>
              <a:rPr lang="fr-FR" sz="1800" dirty="0">
                <a:solidFill>
                  <a:schemeClr val="tx1"/>
                </a:solidFill>
              </a:rPr>
              <a:t>Dysphagie</a:t>
            </a:r>
          </a:p>
          <a:p>
            <a:pPr lvl="1"/>
            <a:r>
              <a:rPr lang="fr-FR" sz="1800" dirty="0">
                <a:solidFill>
                  <a:schemeClr val="tx1"/>
                </a:solidFill>
              </a:rPr>
              <a:t>Eruptions cutanées non spécifiques</a:t>
            </a:r>
          </a:p>
          <a:p>
            <a:pPr lvl="1"/>
            <a:r>
              <a:rPr lang="fr-FR" sz="1800" dirty="0">
                <a:solidFill>
                  <a:schemeClr val="tx1"/>
                </a:solidFill>
              </a:rPr>
              <a:t>Troubles neurologiques </a:t>
            </a:r>
          </a:p>
          <a:p>
            <a:r>
              <a:rPr lang="fr-FR" sz="2000" b="1" dirty="0">
                <a:solidFill>
                  <a:schemeClr val="tx1"/>
                </a:solidFill>
              </a:rPr>
              <a:t>Les signes plus spécifiques rencontrés chez l’adulte sont plus rares avant 10 ans</a:t>
            </a:r>
          </a:p>
          <a:p>
            <a:pPr lvl="1"/>
            <a:r>
              <a:rPr lang="fr-FR" sz="1800" dirty="0">
                <a:solidFill>
                  <a:schemeClr val="tx1"/>
                </a:solidFill>
              </a:rPr>
              <a:t>Anosmie-agueusie</a:t>
            </a:r>
          </a:p>
          <a:p>
            <a:pPr lvl="1"/>
            <a:r>
              <a:rPr lang="fr-FR" sz="1800" dirty="0">
                <a:solidFill>
                  <a:schemeClr val="tx1"/>
                </a:solidFill>
              </a:rPr>
              <a:t>Acrocyanose</a:t>
            </a:r>
          </a:p>
          <a:p>
            <a:endParaRPr lang="fr-FR" dirty="0"/>
          </a:p>
        </p:txBody>
      </p:sp>
      <p:sp>
        <p:nvSpPr>
          <p:cNvPr id="14" name="Espace réservé du contenu 8">
            <a:extLst>
              <a:ext uri="{FF2B5EF4-FFF2-40B4-BE49-F238E27FC236}">
                <a16:creationId xmlns:a16="http://schemas.microsoft.com/office/drawing/2014/main" id="{9D814F18-ADE6-DF42-8549-1945C7CDD55B}"/>
              </a:ext>
            </a:extLst>
          </p:cNvPr>
          <p:cNvSpPr>
            <a:spLocks noGrp="1"/>
          </p:cNvSpPr>
          <p:nvPr/>
        </p:nvSpPr>
        <p:spPr>
          <a:xfrm>
            <a:off x="4803063" y="5242004"/>
            <a:ext cx="6176001" cy="1571348"/>
          </a:xfrm>
          <a:prstGeom prst="rect">
            <a:avLst/>
          </a:prstGeom>
          <a:solidFill>
            <a:schemeClr val="accent1"/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txBody>
          <a:bodyPr vert="horz" lIns="91440" tIns="45720" rIns="91440" bIns="45720" rtlCol="0">
            <a:normAutofit fontScale="92500" lnSpcReduction="20000"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700" b="1" dirty="0">
                <a:solidFill>
                  <a:schemeClr val="bg1"/>
                </a:solidFill>
              </a:rPr>
              <a:t>Seuls sujets considérés </a:t>
            </a:r>
            <a:r>
              <a:rPr lang="fr-FR" sz="1700" b="1" u="sng" dirty="0">
                <a:solidFill>
                  <a:schemeClr val="bg1"/>
                </a:solidFill>
              </a:rPr>
              <a:t>aujourd’hui</a:t>
            </a:r>
            <a:r>
              <a:rPr lang="fr-FR" sz="1700" b="1" dirty="0">
                <a:solidFill>
                  <a:schemeClr val="bg1"/>
                </a:solidFill>
              </a:rPr>
              <a:t> comme immunisés </a:t>
            </a:r>
          </a:p>
          <a:p>
            <a:pPr lvl="1">
              <a:buClr>
                <a:schemeClr val="bg1"/>
              </a:buClr>
              <a:buFont typeface="Wingdings" pitchFamily="2" charset="2"/>
              <a:buChar char="§"/>
            </a:pPr>
            <a:r>
              <a:rPr lang="fr-FR" sz="1500" b="1" dirty="0">
                <a:solidFill>
                  <a:schemeClr val="bg1"/>
                </a:solidFill>
              </a:rPr>
              <a:t>Test PCR positif</a:t>
            </a:r>
          </a:p>
          <a:p>
            <a:pPr lvl="1">
              <a:buClr>
                <a:schemeClr val="bg1"/>
              </a:buClr>
              <a:buFont typeface="Wingdings" pitchFamily="2" charset="2"/>
              <a:buChar char="§"/>
            </a:pPr>
            <a:r>
              <a:rPr lang="fr-FR" sz="1500" b="1" dirty="0">
                <a:solidFill>
                  <a:schemeClr val="bg1"/>
                </a:solidFill>
              </a:rPr>
              <a:t>Ou scanner typique et guérison</a:t>
            </a:r>
          </a:p>
          <a:p>
            <a:pPr lvl="1">
              <a:buClr>
                <a:schemeClr val="bg1"/>
              </a:buClr>
              <a:buFont typeface="Wingdings" pitchFamily="2" charset="2"/>
              <a:buChar char="§"/>
            </a:pPr>
            <a:r>
              <a:rPr lang="fr-FR" sz="1500" b="1" dirty="0">
                <a:solidFill>
                  <a:schemeClr val="bg1"/>
                </a:solidFill>
              </a:rPr>
              <a:t>Ou signes cliniques au contact de personne testée +</a:t>
            </a:r>
          </a:p>
          <a:p>
            <a:pPr lvl="1">
              <a:buClr>
                <a:schemeClr val="bg1"/>
              </a:buClr>
              <a:buFont typeface="Wingdings" pitchFamily="2" charset="2"/>
              <a:buChar char="§"/>
            </a:pPr>
            <a:r>
              <a:rPr lang="fr-FR" sz="1500" b="1" dirty="0">
                <a:solidFill>
                  <a:schemeClr val="bg1"/>
                </a:solidFill>
              </a:rPr>
              <a:t>Sérologie </a:t>
            </a:r>
            <a:r>
              <a:rPr lang="fr-FR" sz="1500" b="1" dirty="0" err="1">
                <a:solidFill>
                  <a:schemeClr val="bg1"/>
                </a:solidFill>
              </a:rPr>
              <a:t>IgG</a:t>
            </a:r>
            <a:r>
              <a:rPr lang="fr-FR" sz="1500" b="1" dirty="0">
                <a:solidFill>
                  <a:schemeClr val="bg1"/>
                </a:solidFill>
              </a:rPr>
              <a:t> &amp; </a:t>
            </a:r>
            <a:r>
              <a:rPr lang="fr-FR" sz="1500" b="1" dirty="0" err="1">
                <a:solidFill>
                  <a:schemeClr val="bg1"/>
                </a:solidFill>
              </a:rPr>
              <a:t>IgM</a:t>
            </a:r>
            <a:r>
              <a:rPr lang="fr-FR" sz="1500" b="1" dirty="0">
                <a:solidFill>
                  <a:schemeClr val="bg1"/>
                </a:solidFill>
              </a:rPr>
              <a:t> positives</a:t>
            </a:r>
          </a:p>
          <a:p>
            <a:pPr lvl="1"/>
            <a:endParaRPr lang="fr-FR" sz="1500" b="1" dirty="0"/>
          </a:p>
        </p:txBody>
      </p:sp>
      <p:pic>
        <p:nvPicPr>
          <p:cNvPr id="5" name="Image 4" descr="Une image contenant personne, enfant, garçon, petit&#10;&#10;Description générée automatiquement">
            <a:extLst>
              <a:ext uri="{FF2B5EF4-FFF2-40B4-BE49-F238E27FC236}">
                <a16:creationId xmlns:a16="http://schemas.microsoft.com/office/drawing/2014/main" id="{DD1F4646-F3DA-B044-834A-712672404389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09642" y="936211"/>
            <a:ext cx="2555256" cy="15551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1995274"/>
      </p:ext>
    </p:extLst>
  </p:cSld>
  <p:clrMapOvr>
    <a:masterClrMapping/>
  </p:clrMapOvr>
</p:sld>
</file>

<file path=ppt/theme/theme1.xml><?xml version="1.0" encoding="utf-8"?>
<a:theme xmlns:a="http://schemas.openxmlformats.org/drawingml/2006/main" name="Facette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webextensions/_rels/taskpanes.xml.rels><?xml version="1.0" encoding="UTF-8" standalone="yes"?>
<Relationships xmlns="http://schemas.openxmlformats.org/package/2006/relationships"><Relationship Id="rId1" Type="http://schemas.microsoft.com/office/2011/relationships/webextension" Target="webextension1.xml"/></Relationships>
</file>

<file path=ppt/webextensions/taskpanes.xml><?xml version="1.0" encoding="utf-8"?>
<wetp:taskpanes xmlns:wetp="http://schemas.microsoft.com/office/webextensions/taskpanes/2010/11">
  <wetp:taskpane dockstate="right" visibility="0" width="350" row="0">
    <wetp:webextensionref xmlns:r="http://schemas.openxmlformats.org/officeDocument/2006/relationships" r:id="rId1"/>
  </wetp:taskpane>
</wetp:taskpanes>
</file>

<file path=ppt/webextensions/webextension1.xml><?xml version="1.0" encoding="utf-8"?>
<we:webextension xmlns:we="http://schemas.microsoft.com/office/webextensions/webextension/2010/11" id="{6495FF10-241F-A54B-BE32-CEB43B99DAEA}">
  <we:reference id="wa104380050" version="3.0.0.0" store="fr-FR" storeType="OMEX"/>
  <we:alternateReferences>
    <we:reference id="WA104380050" version="3.0.0.0" store="WA104380050" storeType="OMEX"/>
  </we:alternateReferences>
  <we:properties/>
  <we:bindings/>
  <we:snapshot xmlns:r="http://schemas.openxmlformats.org/officeDocument/2006/relationships"/>
</we:webextension>
</file>

<file path=docProps/app.xml><?xml version="1.0" encoding="utf-8"?>
<Properties xmlns="http://schemas.openxmlformats.org/officeDocument/2006/extended-properties" xmlns:vt="http://schemas.openxmlformats.org/officeDocument/2006/docPropsVTypes">
  <TotalTime>21096</TotalTime>
  <Words>2496</Words>
  <Application>Microsoft Macintosh PowerPoint</Application>
  <PresentationFormat>Grand écran</PresentationFormat>
  <Paragraphs>355</Paragraphs>
  <Slides>32</Slides>
  <Notes>11</Notes>
  <HiddenSlides>7</HiddenSlides>
  <MMClips>0</MMClips>
  <ScaleCrop>false</ScaleCrop>
  <HeadingPairs>
    <vt:vector size="6" baseType="variant">
      <vt:variant>
        <vt:lpstr>Polices utilisées</vt:lpstr>
      </vt:variant>
      <vt:variant>
        <vt:i4>9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32</vt:i4>
      </vt:variant>
    </vt:vector>
  </HeadingPairs>
  <TitlesOfParts>
    <vt:vector size="42" baseType="lpstr">
      <vt:lpstr>Arial</vt:lpstr>
      <vt:lpstr>Arial</vt:lpstr>
      <vt:lpstr>Calibri</vt:lpstr>
      <vt:lpstr>Courier New</vt:lpstr>
      <vt:lpstr>Helvetica</vt:lpstr>
      <vt:lpstr>Times New Roman</vt:lpstr>
      <vt:lpstr>Trebuchet MS</vt:lpstr>
      <vt:lpstr>Wingdings</vt:lpstr>
      <vt:lpstr>Wingdings 3</vt:lpstr>
      <vt:lpstr>Facette</vt:lpstr>
      <vt:lpstr>Pandémie COVID–19 (SARS-CoV-2) </vt:lpstr>
      <vt:lpstr>Ont contribué à la réalisation de ce diaporama</vt:lpstr>
      <vt:lpstr>Présentation PowerPoint</vt:lpstr>
      <vt:lpstr>Pyramide des manifestations cliniques du SARS-CoV-2</vt:lpstr>
      <vt:lpstr>Les enfants : moins contaminés, maladies moins graves, moins contaminants  </vt:lpstr>
      <vt:lpstr>COVID-19 et enfant : poids de la maladie</vt:lpstr>
      <vt:lpstr>Formes cliniques des infections à SARS-CoV-2 chez l’enfant, hors période néo-natale </vt:lpstr>
      <vt:lpstr>Pyramide des manifestations cliniques du SARS-CoV-2 chez l’enfant</vt:lpstr>
      <vt:lpstr>COVID-19 et enfant : Clinique ambulatoire</vt:lpstr>
      <vt:lpstr>Formes cliniques des infections à SARS-CoV-2 chez l’enfant, hors période néo-natale (patients hospitalisés, France, Etude PANDOR n ± 400)</vt:lpstr>
      <vt:lpstr>Formes cliniques des infections à SARS-CoV-2 chez l’enfant, hors période néo-natale (patients hospitalisés, France, Etude PANDOR)</vt:lpstr>
      <vt:lpstr>Formes cliniques des infections à SARS-CoV-2 chez l’enfant,  hors période néo-natale (patients hospitalisés, France, Etude PANDOR, &lt; 3 mois &gt; 40% des patients)</vt:lpstr>
      <vt:lpstr>Formes cliniques des infections à SARS-CoV-2 chez l’enfant</vt:lpstr>
      <vt:lpstr>Formes cliniques des infections à SARS-CoV-2 chez l’enfant (patients hospitalisés, Etude COVID-NET USA)</vt:lpstr>
      <vt:lpstr>Kawasaki « atypique » &amp; PIMS (Maladie inflammatoire multi-systémique pédiatrique)</vt:lpstr>
      <vt:lpstr>Kawasaki « atypique » &amp; PIMS  (Maladie inflammatoire multi-systémique pédiatrique)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Diagnostic de la COVID-19 chez l’enfant  en période de dé-confinement  et dépistage des clusters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Pandémie COVID – 19</dc:title>
  <dc:creator>genevieve Monguillot</dc:creator>
  <cp:lastModifiedBy>Stéphane Béchet</cp:lastModifiedBy>
  <cp:revision>357</cp:revision>
  <dcterms:created xsi:type="dcterms:W3CDTF">2020-04-01T11:52:34Z</dcterms:created>
  <dcterms:modified xsi:type="dcterms:W3CDTF">2020-10-08T07:27:13Z</dcterms:modified>
</cp:coreProperties>
</file>