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82"/>
  </p:notesMasterIdLst>
  <p:sldIdLst>
    <p:sldId id="256" r:id="rId2"/>
    <p:sldId id="300" r:id="rId3"/>
    <p:sldId id="416" r:id="rId4"/>
    <p:sldId id="493" r:id="rId5"/>
    <p:sldId id="494" r:id="rId6"/>
    <p:sldId id="495" r:id="rId7"/>
    <p:sldId id="341" r:id="rId8"/>
    <p:sldId id="345" r:id="rId9"/>
    <p:sldId id="359" r:id="rId10"/>
    <p:sldId id="519" r:id="rId11"/>
    <p:sldId id="479" r:id="rId12"/>
    <p:sldId id="316" r:id="rId13"/>
    <p:sldId id="301" r:id="rId14"/>
    <p:sldId id="414" r:id="rId15"/>
    <p:sldId id="420" r:id="rId16"/>
    <p:sldId id="391" r:id="rId17"/>
    <p:sldId id="434" r:id="rId18"/>
    <p:sldId id="487" r:id="rId19"/>
    <p:sldId id="468" r:id="rId20"/>
    <p:sldId id="469" r:id="rId21"/>
    <p:sldId id="303" r:id="rId22"/>
    <p:sldId id="293" r:id="rId23"/>
    <p:sldId id="294" r:id="rId24"/>
    <p:sldId id="295" r:id="rId25"/>
    <p:sldId id="296" r:id="rId26"/>
    <p:sldId id="320" r:id="rId27"/>
    <p:sldId id="297" r:id="rId28"/>
    <p:sldId id="298" r:id="rId29"/>
    <p:sldId id="299" r:id="rId30"/>
    <p:sldId id="411" r:id="rId31"/>
    <p:sldId id="417" r:id="rId32"/>
    <p:sldId id="428" r:id="rId33"/>
    <p:sldId id="429" r:id="rId34"/>
    <p:sldId id="413" r:id="rId35"/>
    <p:sldId id="423" r:id="rId36"/>
    <p:sldId id="424" r:id="rId37"/>
    <p:sldId id="410" r:id="rId38"/>
    <p:sldId id="425" r:id="rId39"/>
    <p:sldId id="317" r:id="rId40"/>
    <p:sldId id="421" r:id="rId41"/>
    <p:sldId id="422" r:id="rId42"/>
    <p:sldId id="302" r:id="rId43"/>
    <p:sldId id="503" r:id="rId44"/>
    <p:sldId id="305" r:id="rId45"/>
    <p:sldId id="306" r:id="rId46"/>
    <p:sldId id="307" r:id="rId47"/>
    <p:sldId id="404" r:id="rId48"/>
    <p:sldId id="308" r:id="rId49"/>
    <p:sldId id="309" r:id="rId50"/>
    <p:sldId id="426" r:id="rId51"/>
    <p:sldId id="427" r:id="rId52"/>
    <p:sldId id="505" r:id="rId53"/>
    <p:sldId id="304" r:id="rId54"/>
    <p:sldId id="396" r:id="rId55"/>
    <p:sldId id="399" r:id="rId56"/>
    <p:sldId id="400" r:id="rId57"/>
    <p:sldId id="401" r:id="rId58"/>
    <p:sldId id="402" r:id="rId59"/>
    <p:sldId id="405" r:id="rId60"/>
    <p:sldId id="310" r:id="rId61"/>
    <p:sldId id="311" r:id="rId62"/>
    <p:sldId id="374" r:id="rId63"/>
    <p:sldId id="389" r:id="rId64"/>
    <p:sldId id="276" r:id="rId65"/>
    <p:sldId id="398" r:id="rId66"/>
    <p:sldId id="280" r:id="rId67"/>
    <p:sldId id="277" r:id="rId68"/>
    <p:sldId id="470" r:id="rId69"/>
    <p:sldId id="471" r:id="rId70"/>
    <p:sldId id="472" r:id="rId71"/>
    <p:sldId id="473" r:id="rId72"/>
    <p:sldId id="475" r:id="rId73"/>
    <p:sldId id="476" r:id="rId74"/>
    <p:sldId id="520" r:id="rId75"/>
    <p:sldId id="264" r:id="rId76"/>
    <p:sldId id="282" r:id="rId77"/>
    <p:sldId id="283" r:id="rId78"/>
    <p:sldId id="278" r:id="rId79"/>
    <p:sldId id="419" r:id="rId80"/>
    <p:sldId id="412" r:id="rId8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527"/>
    <a:srgbClr val="FFE855"/>
    <a:srgbClr val="FFDD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2"/>
    <p:restoredTop sz="94286"/>
  </p:normalViewPr>
  <p:slideViewPr>
    <p:cSldViewPr snapToGrid="0" snapToObjects="1">
      <p:cViewPr varScale="1">
        <p:scale>
          <a:sx n="116" d="100"/>
          <a:sy n="116" d="100"/>
        </p:scale>
        <p:origin x="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-139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19T18:12:14.1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C9147-B15C-D949-8850-809991F1BD22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1D64C-6000-1141-B1F7-53818D92AE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08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8366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2867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601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665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099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99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3173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5959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76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2546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916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51332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6021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96418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89703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40043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3166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956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045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6214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6727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054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3722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0041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0E3593-A09B-7441-8B22-9363E8EC9C0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47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AB43-204A-EF47-808D-04B4E381252F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5485" y="6450154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2890E-B6AE-A443-9446-EEA8DB62BBA2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C2B1-EFC8-1B44-AB2E-D4B3D0303F48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2419-2486-F749-A132-C349AA3ED541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A2AE3-6FE0-2244-B7C7-79FE214A51D7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AFC4E-E1D4-B44D-9032-C216296062CD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5519F-6939-C84A-9F37-C0A5FF6E5E67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1283-0BF2-B040-A5B0-B02F368000D6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AF30-432C-E649-88ED-1859C653B39A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D3FE-0733-F247-93C1-43067A0A39AD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90D7D-1E0D-C144-B05A-5179DBAB46CE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71126-6922-9345-A32E-FD0766905AD7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9846-6D49-BC4C-834B-7D8F9D95705D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E98A-CF38-004A-8F35-7E44628C1A81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957F-5D00-0B4D-B290-8C96E956F92E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69E1-51A7-2B4C-B85F-2ED3FB901472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87EAA-8374-1041-8537-C44C13C8465E}" type="datetime1">
              <a:rPr lang="fr-FR" smtClean="0"/>
              <a:t>08/10/2020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s://www.gouvernement.fr/info-coronavirus/carte-et-donnee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hyperlink" Target="https://www.cdc.gov/coronavirus/2019-ncov/downloads/covid-data/hospitalization-death-by-race-ethnicity.pdf?referringSource=articleShare" TargetMode="Externa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101/2020.03.30.20047217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1.png"/><Relationship Id="rId10" Type="http://schemas.openxmlformats.org/officeDocument/2006/relationships/image" Target="../media/image40.png"/><Relationship Id="rId4" Type="http://schemas.openxmlformats.org/officeDocument/2006/relationships/customXml" Target="../ink/ink1.xml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1/2020.03.30.2004721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svg"/><Relationship Id="rId3" Type="http://schemas.openxmlformats.org/officeDocument/2006/relationships/image" Target="../media/image4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penclipart.org/detail/287226/n-mesa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svg"/><Relationship Id="rId4" Type="http://schemas.openxmlformats.org/officeDocument/2006/relationships/image" Target="../media/image9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eatlantic.com/health/archive/2020/09/k-overlooked-variable-driving-pandemic/616548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77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eatlantic.com/health/archive/2020/09/k-overlooked-variable-driving-pandemic/616548/" TargetMode="External"/><Relationship Id="rId4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4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sv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9" Type="http://schemas.openxmlformats.org/officeDocument/2006/relationships/image" Target="../media/image4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A5AED1-0B75-854D-B611-F754B666F4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4837" y="2273867"/>
            <a:ext cx="5523624" cy="1553172"/>
          </a:xfrm>
        </p:spPr>
        <p:txBody>
          <a:bodyPr>
            <a:normAutofit fontScale="90000"/>
          </a:bodyPr>
          <a:lstStyle/>
          <a:p>
            <a:pPr algn="l"/>
            <a:r>
              <a:rPr lang="fr-FR" sz="4400" dirty="0"/>
              <a:t>Pandémie COVID–19</a:t>
            </a:r>
            <a:br>
              <a:rPr lang="fr-FR" sz="4400" dirty="0"/>
            </a:br>
            <a:r>
              <a:rPr lang="fr-FR" sz="4400" dirty="0"/>
              <a:t>(SARS-CoV-2)</a:t>
            </a:r>
            <a:br>
              <a:rPr lang="fr-FR" sz="4400" dirty="0"/>
            </a:br>
            <a:endParaRPr lang="fr-FR" sz="4400" dirty="0"/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8261DCEE-DC61-4341-AA27-6CA103C8C1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57" y="19484"/>
            <a:ext cx="3765692" cy="555439"/>
          </a:xfrm>
          <a:prstGeom prst="rect">
            <a:avLst/>
          </a:prstGeom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977948B-78EC-D545-9EA1-0A2829AFAAE5}"/>
              </a:ext>
            </a:extLst>
          </p:cNvPr>
          <p:cNvSpPr txBox="1"/>
          <p:nvPr/>
        </p:nvSpPr>
        <p:spPr>
          <a:xfrm>
            <a:off x="58956" y="6567158"/>
            <a:ext cx="2477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Màj</a:t>
            </a:r>
            <a:r>
              <a:rPr lang="fr-FR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07 Octobre 2020</a:t>
            </a:r>
          </a:p>
        </p:txBody>
      </p:sp>
      <p:pic>
        <p:nvPicPr>
          <p:cNvPr id="8" name="Image 7" descr="Une image contenant intérieur, sombre, assis, fermer&#10;&#10;Description générée automatiquement">
            <a:extLst>
              <a:ext uri="{FF2B5EF4-FFF2-40B4-BE49-F238E27FC236}">
                <a16:creationId xmlns:a16="http://schemas.microsoft.com/office/drawing/2014/main" id="{A57DDB1C-0119-4442-81E2-B273930038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0249" y="818168"/>
            <a:ext cx="2904065" cy="215171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574523-BA22-5840-BEE9-9039FA9A6C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104" b="-13599"/>
          <a:stretch/>
        </p:blipFill>
        <p:spPr>
          <a:xfrm>
            <a:off x="7939574" y="5781408"/>
            <a:ext cx="1128767" cy="12194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1CBC920-1E81-8340-9F01-71F2C0863584}"/>
              </a:ext>
            </a:extLst>
          </p:cNvPr>
          <p:cNvSpPr txBox="1"/>
          <p:nvPr/>
        </p:nvSpPr>
        <p:spPr>
          <a:xfrm>
            <a:off x="102499" y="5213035"/>
            <a:ext cx="311533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Robert COHEN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err="1"/>
              <a:t>InfoVac</a:t>
            </a:r>
            <a:r>
              <a:rPr lang="fr-FR" sz="1200" dirty="0"/>
              <a:t>-France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ACTIV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GPIP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CHI-Créteil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UPEC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71912D-601C-9D4B-A7A9-9DBD2143AD54}"/>
              </a:ext>
            </a:extLst>
          </p:cNvPr>
          <p:cNvSpPr txBox="1"/>
          <p:nvPr/>
        </p:nvSpPr>
        <p:spPr>
          <a:xfrm>
            <a:off x="3064653" y="3888120"/>
            <a:ext cx="4491243" cy="145680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marL="971550" lvl="1" indent="-514350">
              <a:spcBef>
                <a:spcPts val="1000"/>
              </a:spcBef>
              <a:buClr>
                <a:schemeClr val="accent2"/>
              </a:buClr>
              <a:buSzPct val="80000"/>
              <a:buAutoNum type="romanUcPeriod"/>
            </a:pPr>
            <a:r>
              <a:rPr lang="fr-FR" sz="2400" dirty="0">
                <a:solidFill>
                  <a:schemeClr val="accent2"/>
                </a:solidFill>
              </a:rPr>
              <a:t>Mesures barrières</a:t>
            </a:r>
          </a:p>
          <a:p>
            <a:pPr lvl="1">
              <a:spcBef>
                <a:spcPts val="1000"/>
              </a:spcBef>
              <a:buClr>
                <a:schemeClr val="accent2"/>
              </a:buClr>
              <a:buSzPct val="80000"/>
            </a:pPr>
            <a:r>
              <a:rPr lang="fr-FR" sz="2400" dirty="0">
                <a:solidFill>
                  <a:schemeClr val="accent2"/>
                </a:solidFill>
              </a:rPr>
              <a:t>	Transmissibilité </a:t>
            </a:r>
          </a:p>
          <a:p>
            <a:pPr lvl="1">
              <a:spcBef>
                <a:spcPts val="1000"/>
              </a:spcBef>
              <a:buClr>
                <a:schemeClr val="accent2"/>
              </a:buClr>
              <a:buSzPct val="80000"/>
            </a:pPr>
            <a:r>
              <a:rPr lang="fr-FR" sz="2400" dirty="0">
                <a:solidFill>
                  <a:schemeClr val="accent2"/>
                </a:solidFill>
              </a:rPr>
              <a:t>	Contagiosité</a:t>
            </a:r>
          </a:p>
        </p:txBody>
      </p:sp>
    </p:spTree>
    <p:extLst>
      <p:ext uri="{BB962C8B-B14F-4D97-AF65-F5344CB8AC3E}">
        <p14:creationId xmlns:p14="http://schemas.microsoft.com/office/powerpoint/2010/main" val="2119781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286C4D-78B9-5540-B34C-AD465270E863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27" name="Freeform: Shape 134">
            <a:extLst>
              <a:ext uri="{FF2B5EF4-FFF2-40B4-BE49-F238E27FC236}">
                <a16:creationId xmlns:a16="http://schemas.microsoft.com/office/drawing/2014/main" id="{0EAC2763-A569-F041-8D8C-6BB89C37A58D}"/>
              </a:ext>
            </a:extLst>
          </p:cNvPr>
          <p:cNvSpPr/>
          <p:nvPr/>
        </p:nvSpPr>
        <p:spPr>
          <a:xfrm>
            <a:off x="7679582" y="1423796"/>
            <a:ext cx="2644631" cy="954047"/>
          </a:xfrm>
          <a:custGeom>
            <a:avLst/>
            <a:gdLst>
              <a:gd name="connsiteX0" fmla="*/ 0 w 2361749"/>
              <a:gd name="connsiteY0" fmla="*/ 0 h 964422"/>
              <a:gd name="connsiteX1" fmla="*/ 2361749 w 2361749"/>
              <a:gd name="connsiteY1" fmla="*/ 0 h 964422"/>
              <a:gd name="connsiteX2" fmla="*/ 2361749 w 2361749"/>
              <a:gd name="connsiteY2" fmla="*/ 964422 h 964422"/>
              <a:gd name="connsiteX3" fmla="*/ 0 w 2361749"/>
              <a:gd name="connsiteY3" fmla="*/ 964422 h 964422"/>
              <a:gd name="connsiteX4" fmla="*/ 0 w 2361749"/>
              <a:gd name="connsiteY4" fmla="*/ 0 h 96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1749" h="964422">
                <a:moveTo>
                  <a:pt x="0" y="0"/>
                </a:moveTo>
                <a:lnTo>
                  <a:pt x="2361749" y="0"/>
                </a:lnTo>
                <a:lnTo>
                  <a:pt x="2361749" y="964422"/>
                </a:lnTo>
                <a:lnTo>
                  <a:pt x="0" y="964422"/>
                </a:lnTo>
                <a:lnTo>
                  <a:pt x="0" y="0"/>
                </a:lnTo>
                <a:close/>
              </a:path>
            </a:pathLst>
          </a:custGeom>
          <a:solidFill>
            <a:srgbClr val="E7E6E6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275" tIns="41275" rIns="41275" bIns="41275" numCol="1" spcCol="1270" anchor="ctr" anchorCtr="0">
            <a:noAutofit/>
          </a:bodyPr>
          <a:lstStyle/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6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8" name="Freeform: Shape 132">
            <a:extLst>
              <a:ext uri="{FF2B5EF4-FFF2-40B4-BE49-F238E27FC236}">
                <a16:creationId xmlns:a16="http://schemas.microsoft.com/office/drawing/2014/main" id="{9347892C-B617-784B-AD2D-4883109EC6B4}"/>
              </a:ext>
            </a:extLst>
          </p:cNvPr>
          <p:cNvSpPr/>
          <p:nvPr/>
        </p:nvSpPr>
        <p:spPr>
          <a:xfrm>
            <a:off x="4749294" y="1432833"/>
            <a:ext cx="2370820" cy="935972"/>
          </a:xfrm>
          <a:custGeom>
            <a:avLst/>
            <a:gdLst>
              <a:gd name="connsiteX0" fmla="*/ 0 w 2361749"/>
              <a:gd name="connsiteY0" fmla="*/ 0 h 964422"/>
              <a:gd name="connsiteX1" fmla="*/ 2361749 w 2361749"/>
              <a:gd name="connsiteY1" fmla="*/ 0 h 964422"/>
              <a:gd name="connsiteX2" fmla="*/ 2361749 w 2361749"/>
              <a:gd name="connsiteY2" fmla="*/ 964422 h 964422"/>
              <a:gd name="connsiteX3" fmla="*/ 0 w 2361749"/>
              <a:gd name="connsiteY3" fmla="*/ 964422 h 964422"/>
              <a:gd name="connsiteX4" fmla="*/ 0 w 2361749"/>
              <a:gd name="connsiteY4" fmla="*/ 0 h 96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1749" h="964422">
                <a:moveTo>
                  <a:pt x="0" y="0"/>
                </a:moveTo>
                <a:lnTo>
                  <a:pt x="2361749" y="0"/>
                </a:lnTo>
                <a:lnTo>
                  <a:pt x="2361749" y="964422"/>
                </a:lnTo>
                <a:lnTo>
                  <a:pt x="0" y="964422"/>
                </a:lnTo>
                <a:lnTo>
                  <a:pt x="0" y="0"/>
                </a:lnTo>
                <a:close/>
              </a:path>
            </a:pathLst>
          </a:custGeom>
          <a:solidFill>
            <a:srgbClr val="E7E6E6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275" tIns="41275" rIns="41275" bIns="41275" numCol="1" spcCol="1270" anchor="ctr" anchorCtr="0">
            <a:noAutofit/>
          </a:bodyPr>
          <a:lstStyle/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6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9" name="Freeform: Shape 130">
            <a:extLst>
              <a:ext uri="{FF2B5EF4-FFF2-40B4-BE49-F238E27FC236}">
                <a16:creationId xmlns:a16="http://schemas.microsoft.com/office/drawing/2014/main" id="{DCDAB074-452A-A34D-B7D8-76A7AE0B990E}"/>
              </a:ext>
            </a:extLst>
          </p:cNvPr>
          <p:cNvSpPr/>
          <p:nvPr/>
        </p:nvSpPr>
        <p:spPr>
          <a:xfrm>
            <a:off x="1781438" y="1432833"/>
            <a:ext cx="2370820" cy="935972"/>
          </a:xfrm>
          <a:custGeom>
            <a:avLst/>
            <a:gdLst>
              <a:gd name="connsiteX0" fmla="*/ 0 w 2361749"/>
              <a:gd name="connsiteY0" fmla="*/ 0 h 964422"/>
              <a:gd name="connsiteX1" fmla="*/ 2361749 w 2361749"/>
              <a:gd name="connsiteY1" fmla="*/ 0 h 964422"/>
              <a:gd name="connsiteX2" fmla="*/ 2361749 w 2361749"/>
              <a:gd name="connsiteY2" fmla="*/ 964422 h 964422"/>
              <a:gd name="connsiteX3" fmla="*/ 0 w 2361749"/>
              <a:gd name="connsiteY3" fmla="*/ 964422 h 964422"/>
              <a:gd name="connsiteX4" fmla="*/ 0 w 2361749"/>
              <a:gd name="connsiteY4" fmla="*/ 0 h 96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1749" h="964422">
                <a:moveTo>
                  <a:pt x="0" y="0"/>
                </a:moveTo>
                <a:lnTo>
                  <a:pt x="2361749" y="0"/>
                </a:lnTo>
                <a:lnTo>
                  <a:pt x="2361749" y="964422"/>
                </a:lnTo>
                <a:lnTo>
                  <a:pt x="0" y="964422"/>
                </a:lnTo>
                <a:lnTo>
                  <a:pt x="0" y="0"/>
                </a:lnTo>
                <a:close/>
              </a:path>
            </a:pathLst>
          </a:custGeom>
          <a:solidFill>
            <a:srgbClr val="E7E6E6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275" tIns="41275" rIns="41275" bIns="41275" numCol="1" spcCol="1270" anchor="ctr" anchorCtr="0">
            <a:noAutofit/>
          </a:bodyPr>
          <a:lstStyle/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6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22ECC285-F836-DB46-8AD5-6CEA0C3C6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043" y="484983"/>
            <a:ext cx="10515600" cy="563804"/>
          </a:xfrm>
        </p:spPr>
        <p:txBody>
          <a:bodyPr>
            <a:normAutofit fontScale="90000"/>
          </a:bodyPr>
          <a:lstStyle/>
          <a:p>
            <a:r>
              <a:rPr lang="en-GB" dirty="0"/>
              <a:t>La cascade des infections </a:t>
            </a:r>
            <a:r>
              <a:rPr lang="en-GB" dirty="0" err="1"/>
              <a:t>à</a:t>
            </a:r>
            <a:r>
              <a:rPr lang="en-GB" dirty="0"/>
              <a:t> SARS-CoV-2</a:t>
            </a: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434BD0DE-576C-0546-8237-BA8E36A1B741}"/>
              </a:ext>
            </a:extLst>
          </p:cNvPr>
          <p:cNvSpPr txBox="1"/>
          <p:nvPr/>
        </p:nvSpPr>
        <p:spPr>
          <a:xfrm>
            <a:off x="4761106" y="1625683"/>
            <a:ext cx="23471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ACE </a:t>
            </a:r>
            <a:b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Nasal expression</a:t>
            </a:r>
          </a:p>
        </p:txBody>
      </p:sp>
      <p:sp>
        <p:nvSpPr>
          <p:cNvPr id="32" name="TextBox 27">
            <a:extLst>
              <a:ext uri="{FF2B5EF4-FFF2-40B4-BE49-F238E27FC236}">
                <a16:creationId xmlns:a16="http://schemas.microsoft.com/office/drawing/2014/main" id="{E1F404C2-AD04-1547-858C-C4D21C5B0988}"/>
              </a:ext>
            </a:extLst>
          </p:cNvPr>
          <p:cNvSpPr txBox="1"/>
          <p:nvPr/>
        </p:nvSpPr>
        <p:spPr>
          <a:xfrm>
            <a:off x="1777878" y="1643689"/>
            <a:ext cx="2370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Innate immunity (trained?)</a:t>
            </a:r>
          </a:p>
        </p:txBody>
      </p:sp>
      <p:sp>
        <p:nvSpPr>
          <p:cNvPr id="33" name="TextBox 31">
            <a:extLst>
              <a:ext uri="{FF2B5EF4-FFF2-40B4-BE49-F238E27FC236}">
                <a16:creationId xmlns:a16="http://schemas.microsoft.com/office/drawing/2014/main" id="{06E174B3-42A2-284F-9D1C-F33077DA203B}"/>
              </a:ext>
            </a:extLst>
          </p:cNvPr>
          <p:cNvSpPr txBox="1"/>
          <p:nvPr/>
        </p:nvSpPr>
        <p:spPr>
          <a:xfrm>
            <a:off x="7667769" y="1656460"/>
            <a:ext cx="26446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Adaptive immunity more </a:t>
            </a:r>
            <a:b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potent and adaptive</a:t>
            </a:r>
          </a:p>
        </p:txBody>
      </p:sp>
      <p:sp>
        <p:nvSpPr>
          <p:cNvPr id="34" name="Freeform 133">
            <a:extLst>
              <a:ext uri="{FF2B5EF4-FFF2-40B4-BE49-F238E27FC236}">
                <a16:creationId xmlns:a16="http://schemas.microsoft.com/office/drawing/2014/main" id="{CBE325B8-5EB6-4A48-B401-4AE947010B14}"/>
              </a:ext>
            </a:extLst>
          </p:cNvPr>
          <p:cNvSpPr>
            <a:spLocks/>
          </p:cNvSpPr>
          <p:nvPr/>
        </p:nvSpPr>
        <p:spPr bwMode="auto">
          <a:xfrm>
            <a:off x="9356109" y="3558967"/>
            <a:ext cx="1484313" cy="781050"/>
          </a:xfrm>
          <a:custGeom>
            <a:avLst/>
            <a:gdLst>
              <a:gd name="T0" fmla="*/ 0 w 2009"/>
              <a:gd name="T1" fmla="*/ 0 h 1055"/>
              <a:gd name="T2" fmla="*/ 0 w 2009"/>
              <a:gd name="T3" fmla="*/ 0 h 1055"/>
              <a:gd name="T4" fmla="*/ 2009 w 2009"/>
              <a:gd name="T5" fmla="*/ 0 h 1055"/>
              <a:gd name="T6" fmla="*/ 2009 w 2009"/>
              <a:gd name="T7" fmla="*/ 1055 h 1055"/>
              <a:gd name="T8" fmla="*/ 0 w 2009"/>
              <a:gd name="T9" fmla="*/ 1055 h 1055"/>
              <a:gd name="T10" fmla="*/ 0 w 2009"/>
              <a:gd name="T11" fmla="*/ 0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9" h="1055">
                <a:moveTo>
                  <a:pt x="0" y="0"/>
                </a:moveTo>
                <a:lnTo>
                  <a:pt x="0" y="0"/>
                </a:lnTo>
                <a:lnTo>
                  <a:pt x="2009" y="0"/>
                </a:lnTo>
                <a:lnTo>
                  <a:pt x="2009" y="1055"/>
                </a:lnTo>
                <a:lnTo>
                  <a:pt x="0" y="1055"/>
                </a:lnTo>
                <a:lnTo>
                  <a:pt x="0" y="0"/>
                </a:lnTo>
                <a:close/>
              </a:path>
            </a:pathLst>
          </a:custGeom>
          <a:solidFill>
            <a:srgbClr val="11023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5" name="Freeform 46">
            <a:extLst>
              <a:ext uri="{FF2B5EF4-FFF2-40B4-BE49-F238E27FC236}">
                <a16:creationId xmlns:a16="http://schemas.microsoft.com/office/drawing/2014/main" id="{08D0F5AD-03A4-6744-8BAC-1B70DA0B7DDA}"/>
              </a:ext>
            </a:extLst>
          </p:cNvPr>
          <p:cNvSpPr>
            <a:spLocks/>
          </p:cNvSpPr>
          <p:nvPr/>
        </p:nvSpPr>
        <p:spPr bwMode="auto">
          <a:xfrm>
            <a:off x="1365935" y="3559761"/>
            <a:ext cx="1484313" cy="779462"/>
          </a:xfrm>
          <a:custGeom>
            <a:avLst/>
            <a:gdLst>
              <a:gd name="T0" fmla="*/ 0 w 2009"/>
              <a:gd name="T1" fmla="*/ 0 h 1055"/>
              <a:gd name="T2" fmla="*/ 0 w 2009"/>
              <a:gd name="T3" fmla="*/ 0 h 1055"/>
              <a:gd name="T4" fmla="*/ 2009 w 2009"/>
              <a:gd name="T5" fmla="*/ 0 h 1055"/>
              <a:gd name="T6" fmla="*/ 2009 w 2009"/>
              <a:gd name="T7" fmla="*/ 1055 h 1055"/>
              <a:gd name="T8" fmla="*/ 0 w 2009"/>
              <a:gd name="T9" fmla="*/ 1055 h 1055"/>
              <a:gd name="T10" fmla="*/ 0 w 2009"/>
              <a:gd name="T11" fmla="*/ 0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9" h="1055">
                <a:moveTo>
                  <a:pt x="0" y="0"/>
                </a:moveTo>
                <a:lnTo>
                  <a:pt x="0" y="0"/>
                </a:lnTo>
                <a:lnTo>
                  <a:pt x="2009" y="0"/>
                </a:lnTo>
                <a:lnTo>
                  <a:pt x="2009" y="1055"/>
                </a:lnTo>
                <a:lnTo>
                  <a:pt x="0" y="1055"/>
                </a:lnTo>
                <a:lnTo>
                  <a:pt x="0" y="0"/>
                </a:lnTo>
                <a:close/>
              </a:path>
            </a:pathLst>
          </a:custGeom>
          <a:solidFill>
            <a:srgbClr val="FF7BA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6" name="Freeform 57">
            <a:extLst>
              <a:ext uri="{FF2B5EF4-FFF2-40B4-BE49-F238E27FC236}">
                <a16:creationId xmlns:a16="http://schemas.microsoft.com/office/drawing/2014/main" id="{73C47E2C-3863-3A4B-BE14-D0D7C5623A45}"/>
              </a:ext>
            </a:extLst>
          </p:cNvPr>
          <p:cNvSpPr>
            <a:spLocks/>
          </p:cNvSpPr>
          <p:nvPr/>
        </p:nvSpPr>
        <p:spPr bwMode="auto">
          <a:xfrm>
            <a:off x="3363478" y="3559761"/>
            <a:ext cx="1484313" cy="779462"/>
          </a:xfrm>
          <a:custGeom>
            <a:avLst/>
            <a:gdLst>
              <a:gd name="T0" fmla="*/ 0 w 2010"/>
              <a:gd name="T1" fmla="*/ 0 h 1056"/>
              <a:gd name="T2" fmla="*/ 0 w 2010"/>
              <a:gd name="T3" fmla="*/ 0 h 1056"/>
              <a:gd name="T4" fmla="*/ 2010 w 2010"/>
              <a:gd name="T5" fmla="*/ 0 h 1056"/>
              <a:gd name="T6" fmla="*/ 2010 w 2010"/>
              <a:gd name="T7" fmla="*/ 1056 h 1056"/>
              <a:gd name="T8" fmla="*/ 0 w 2010"/>
              <a:gd name="T9" fmla="*/ 1056 h 1056"/>
              <a:gd name="T10" fmla="*/ 0 w 2010"/>
              <a:gd name="T11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0" h="1056">
                <a:moveTo>
                  <a:pt x="0" y="0"/>
                </a:moveTo>
                <a:lnTo>
                  <a:pt x="0" y="0"/>
                </a:lnTo>
                <a:lnTo>
                  <a:pt x="2010" y="0"/>
                </a:lnTo>
                <a:lnTo>
                  <a:pt x="2010" y="1056"/>
                </a:lnTo>
                <a:lnTo>
                  <a:pt x="0" y="1056"/>
                </a:lnTo>
                <a:lnTo>
                  <a:pt x="0" y="0"/>
                </a:lnTo>
                <a:close/>
              </a:path>
            </a:pathLst>
          </a:custGeom>
          <a:solidFill>
            <a:srgbClr val="0EDFDE"/>
          </a:solidFill>
          <a:ln w="19050" cap="flat">
            <a:solidFill>
              <a:srgbClr val="006B98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7" name="Freeform 68">
            <a:extLst>
              <a:ext uri="{FF2B5EF4-FFF2-40B4-BE49-F238E27FC236}">
                <a16:creationId xmlns:a16="http://schemas.microsoft.com/office/drawing/2014/main" id="{9631D89D-22CF-8443-8C35-D4962986EFB8}"/>
              </a:ext>
            </a:extLst>
          </p:cNvPr>
          <p:cNvSpPr>
            <a:spLocks/>
          </p:cNvSpPr>
          <p:nvPr/>
        </p:nvSpPr>
        <p:spPr bwMode="auto">
          <a:xfrm>
            <a:off x="5361021" y="3559761"/>
            <a:ext cx="1484313" cy="779462"/>
          </a:xfrm>
          <a:custGeom>
            <a:avLst/>
            <a:gdLst>
              <a:gd name="T0" fmla="*/ 0 w 2009"/>
              <a:gd name="T1" fmla="*/ 0 h 1055"/>
              <a:gd name="T2" fmla="*/ 0 w 2009"/>
              <a:gd name="T3" fmla="*/ 0 h 1055"/>
              <a:gd name="T4" fmla="*/ 2009 w 2009"/>
              <a:gd name="T5" fmla="*/ 0 h 1055"/>
              <a:gd name="T6" fmla="*/ 2009 w 2009"/>
              <a:gd name="T7" fmla="*/ 1055 h 1055"/>
              <a:gd name="T8" fmla="*/ 0 w 2009"/>
              <a:gd name="T9" fmla="*/ 1055 h 1055"/>
              <a:gd name="T10" fmla="*/ 0 w 2009"/>
              <a:gd name="T11" fmla="*/ 0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9" h="1055">
                <a:moveTo>
                  <a:pt x="0" y="0"/>
                </a:moveTo>
                <a:lnTo>
                  <a:pt x="0" y="0"/>
                </a:lnTo>
                <a:lnTo>
                  <a:pt x="2009" y="0"/>
                </a:lnTo>
                <a:lnTo>
                  <a:pt x="2009" y="1055"/>
                </a:lnTo>
                <a:lnTo>
                  <a:pt x="0" y="1055"/>
                </a:lnTo>
                <a:lnTo>
                  <a:pt x="0" y="0"/>
                </a:lnTo>
                <a:close/>
              </a:path>
            </a:pathLst>
          </a:custGeom>
          <a:solidFill>
            <a:srgbClr val="7C1AFF"/>
          </a:solidFill>
          <a:ln w="19050" cap="flat">
            <a:solidFill>
              <a:srgbClr val="006B98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Freeform 124">
            <a:extLst>
              <a:ext uri="{FF2B5EF4-FFF2-40B4-BE49-F238E27FC236}">
                <a16:creationId xmlns:a16="http://schemas.microsoft.com/office/drawing/2014/main" id="{5DDDE4D8-8484-F545-9260-B20D9EB51F28}"/>
              </a:ext>
            </a:extLst>
          </p:cNvPr>
          <p:cNvSpPr>
            <a:spLocks noEditPoints="1"/>
          </p:cNvSpPr>
          <p:nvPr/>
        </p:nvSpPr>
        <p:spPr bwMode="auto">
          <a:xfrm>
            <a:off x="2849477" y="3879389"/>
            <a:ext cx="490538" cy="139700"/>
          </a:xfrm>
          <a:custGeom>
            <a:avLst/>
            <a:gdLst>
              <a:gd name="T0" fmla="*/ 0 w 663"/>
              <a:gd name="T1" fmla="*/ 130 h 190"/>
              <a:gd name="T2" fmla="*/ 0 w 663"/>
              <a:gd name="T3" fmla="*/ 130 h 190"/>
              <a:gd name="T4" fmla="*/ 505 w 663"/>
              <a:gd name="T5" fmla="*/ 126 h 190"/>
              <a:gd name="T6" fmla="*/ 505 w 663"/>
              <a:gd name="T7" fmla="*/ 63 h 190"/>
              <a:gd name="T8" fmla="*/ 0 w 663"/>
              <a:gd name="T9" fmla="*/ 66 h 190"/>
              <a:gd name="T10" fmla="*/ 0 w 663"/>
              <a:gd name="T11" fmla="*/ 130 h 190"/>
              <a:gd name="T12" fmla="*/ 474 w 663"/>
              <a:gd name="T13" fmla="*/ 190 h 190"/>
              <a:gd name="T14" fmla="*/ 474 w 663"/>
              <a:gd name="T15" fmla="*/ 190 h 190"/>
              <a:gd name="T16" fmla="*/ 663 w 663"/>
              <a:gd name="T17" fmla="*/ 94 h 190"/>
              <a:gd name="T18" fmla="*/ 472 w 663"/>
              <a:gd name="T19" fmla="*/ 0 h 190"/>
              <a:gd name="T20" fmla="*/ 474 w 663"/>
              <a:gd name="T21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3" h="190">
                <a:moveTo>
                  <a:pt x="0" y="130"/>
                </a:moveTo>
                <a:lnTo>
                  <a:pt x="0" y="130"/>
                </a:lnTo>
                <a:lnTo>
                  <a:pt x="505" y="126"/>
                </a:lnTo>
                <a:lnTo>
                  <a:pt x="505" y="63"/>
                </a:lnTo>
                <a:lnTo>
                  <a:pt x="0" y="66"/>
                </a:lnTo>
                <a:lnTo>
                  <a:pt x="0" y="130"/>
                </a:lnTo>
                <a:close/>
                <a:moveTo>
                  <a:pt x="474" y="190"/>
                </a:moveTo>
                <a:lnTo>
                  <a:pt x="474" y="190"/>
                </a:lnTo>
                <a:lnTo>
                  <a:pt x="663" y="94"/>
                </a:lnTo>
                <a:lnTo>
                  <a:pt x="472" y="0"/>
                </a:lnTo>
                <a:lnTo>
                  <a:pt x="474" y="190"/>
                </a:lnTo>
                <a:close/>
              </a:path>
            </a:pathLst>
          </a:custGeom>
          <a:solidFill>
            <a:schemeClr val="tx2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9" name="Freeform 133">
            <a:extLst>
              <a:ext uri="{FF2B5EF4-FFF2-40B4-BE49-F238E27FC236}">
                <a16:creationId xmlns:a16="http://schemas.microsoft.com/office/drawing/2014/main" id="{83049A64-3FCE-D64C-BECE-802F79636F8E}"/>
              </a:ext>
            </a:extLst>
          </p:cNvPr>
          <p:cNvSpPr>
            <a:spLocks/>
          </p:cNvSpPr>
          <p:nvPr/>
        </p:nvSpPr>
        <p:spPr bwMode="auto">
          <a:xfrm>
            <a:off x="7358564" y="3558967"/>
            <a:ext cx="1484313" cy="781050"/>
          </a:xfrm>
          <a:custGeom>
            <a:avLst/>
            <a:gdLst>
              <a:gd name="T0" fmla="*/ 0 w 2009"/>
              <a:gd name="T1" fmla="*/ 0 h 1055"/>
              <a:gd name="T2" fmla="*/ 0 w 2009"/>
              <a:gd name="T3" fmla="*/ 0 h 1055"/>
              <a:gd name="T4" fmla="*/ 2009 w 2009"/>
              <a:gd name="T5" fmla="*/ 0 h 1055"/>
              <a:gd name="T6" fmla="*/ 2009 w 2009"/>
              <a:gd name="T7" fmla="*/ 1055 h 1055"/>
              <a:gd name="T8" fmla="*/ 0 w 2009"/>
              <a:gd name="T9" fmla="*/ 1055 h 1055"/>
              <a:gd name="T10" fmla="*/ 0 w 2009"/>
              <a:gd name="T11" fmla="*/ 0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9" h="1055">
                <a:moveTo>
                  <a:pt x="0" y="0"/>
                </a:moveTo>
                <a:lnTo>
                  <a:pt x="0" y="0"/>
                </a:lnTo>
                <a:lnTo>
                  <a:pt x="2009" y="0"/>
                </a:lnTo>
                <a:lnTo>
                  <a:pt x="2009" y="1055"/>
                </a:lnTo>
                <a:lnTo>
                  <a:pt x="0" y="1055"/>
                </a:lnTo>
                <a:lnTo>
                  <a:pt x="0" y="0"/>
                </a:lnTo>
                <a:close/>
              </a:path>
            </a:pathLst>
          </a:custGeom>
          <a:solidFill>
            <a:srgbClr val="3127B6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0" name="Freeform 124">
            <a:extLst>
              <a:ext uri="{FF2B5EF4-FFF2-40B4-BE49-F238E27FC236}">
                <a16:creationId xmlns:a16="http://schemas.microsoft.com/office/drawing/2014/main" id="{DAE8214C-A5D3-854A-B9E7-85FDE851B37E}"/>
              </a:ext>
            </a:extLst>
          </p:cNvPr>
          <p:cNvSpPr>
            <a:spLocks noEditPoints="1"/>
          </p:cNvSpPr>
          <p:nvPr/>
        </p:nvSpPr>
        <p:spPr bwMode="auto">
          <a:xfrm>
            <a:off x="4853225" y="3879389"/>
            <a:ext cx="490538" cy="139700"/>
          </a:xfrm>
          <a:custGeom>
            <a:avLst/>
            <a:gdLst>
              <a:gd name="T0" fmla="*/ 0 w 663"/>
              <a:gd name="T1" fmla="*/ 130 h 190"/>
              <a:gd name="T2" fmla="*/ 0 w 663"/>
              <a:gd name="T3" fmla="*/ 130 h 190"/>
              <a:gd name="T4" fmla="*/ 505 w 663"/>
              <a:gd name="T5" fmla="*/ 126 h 190"/>
              <a:gd name="T6" fmla="*/ 505 w 663"/>
              <a:gd name="T7" fmla="*/ 63 h 190"/>
              <a:gd name="T8" fmla="*/ 0 w 663"/>
              <a:gd name="T9" fmla="*/ 66 h 190"/>
              <a:gd name="T10" fmla="*/ 0 w 663"/>
              <a:gd name="T11" fmla="*/ 130 h 190"/>
              <a:gd name="T12" fmla="*/ 474 w 663"/>
              <a:gd name="T13" fmla="*/ 190 h 190"/>
              <a:gd name="T14" fmla="*/ 474 w 663"/>
              <a:gd name="T15" fmla="*/ 190 h 190"/>
              <a:gd name="T16" fmla="*/ 663 w 663"/>
              <a:gd name="T17" fmla="*/ 94 h 190"/>
              <a:gd name="T18" fmla="*/ 472 w 663"/>
              <a:gd name="T19" fmla="*/ 0 h 190"/>
              <a:gd name="T20" fmla="*/ 474 w 663"/>
              <a:gd name="T21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3" h="190">
                <a:moveTo>
                  <a:pt x="0" y="130"/>
                </a:moveTo>
                <a:lnTo>
                  <a:pt x="0" y="130"/>
                </a:lnTo>
                <a:lnTo>
                  <a:pt x="505" y="126"/>
                </a:lnTo>
                <a:lnTo>
                  <a:pt x="505" y="63"/>
                </a:lnTo>
                <a:lnTo>
                  <a:pt x="0" y="66"/>
                </a:lnTo>
                <a:lnTo>
                  <a:pt x="0" y="130"/>
                </a:lnTo>
                <a:close/>
                <a:moveTo>
                  <a:pt x="474" y="190"/>
                </a:moveTo>
                <a:lnTo>
                  <a:pt x="474" y="190"/>
                </a:lnTo>
                <a:lnTo>
                  <a:pt x="663" y="94"/>
                </a:lnTo>
                <a:lnTo>
                  <a:pt x="472" y="0"/>
                </a:lnTo>
                <a:lnTo>
                  <a:pt x="474" y="190"/>
                </a:lnTo>
                <a:close/>
              </a:path>
            </a:pathLst>
          </a:custGeom>
          <a:solidFill>
            <a:schemeClr val="tx2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1" name="Picture 73">
            <a:extLst>
              <a:ext uri="{FF2B5EF4-FFF2-40B4-BE49-F238E27FC236}">
                <a16:creationId xmlns:a16="http://schemas.microsoft.com/office/drawing/2014/main" id="{A8E80E29-EDB0-2549-AE78-45F50BA77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9881" y="3876081"/>
            <a:ext cx="499915" cy="146317"/>
          </a:xfrm>
          <a:prstGeom prst="rect">
            <a:avLst/>
          </a:prstGeom>
        </p:spPr>
      </p:pic>
      <p:pic>
        <p:nvPicPr>
          <p:cNvPr id="42" name="Picture 75">
            <a:extLst>
              <a:ext uri="{FF2B5EF4-FFF2-40B4-BE49-F238E27FC236}">
                <a16:creationId xmlns:a16="http://schemas.microsoft.com/office/drawing/2014/main" id="{0D5652CA-EB1C-9C43-8792-2E58D72EB2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7918" y="3876081"/>
            <a:ext cx="499915" cy="146317"/>
          </a:xfrm>
          <a:prstGeom prst="rect">
            <a:avLst/>
          </a:prstGeom>
        </p:spPr>
      </p:pic>
      <p:sp>
        <p:nvSpPr>
          <p:cNvPr id="43" name="TextBox 76">
            <a:extLst>
              <a:ext uri="{FF2B5EF4-FFF2-40B4-BE49-F238E27FC236}">
                <a16:creationId xmlns:a16="http://schemas.microsoft.com/office/drawing/2014/main" id="{4CC32280-1E86-814A-92F9-AE9302BA59F6}"/>
              </a:ext>
            </a:extLst>
          </p:cNvPr>
          <p:cNvSpPr txBox="1"/>
          <p:nvPr/>
        </p:nvSpPr>
        <p:spPr>
          <a:xfrm>
            <a:off x="1379406" y="3780215"/>
            <a:ext cx="1477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Exposure </a:t>
            </a:r>
          </a:p>
        </p:txBody>
      </p:sp>
      <p:pic>
        <p:nvPicPr>
          <p:cNvPr id="44" name="Picture 78">
            <a:extLst>
              <a:ext uri="{FF2B5EF4-FFF2-40B4-BE49-F238E27FC236}">
                <a16:creationId xmlns:a16="http://schemas.microsoft.com/office/drawing/2014/main" id="{6AE45150-C804-9B42-BCC4-5B47F0CB1A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5272" y="3179042"/>
            <a:ext cx="1481456" cy="499915"/>
          </a:xfrm>
          <a:prstGeom prst="rect">
            <a:avLst/>
          </a:prstGeom>
        </p:spPr>
      </p:pic>
      <p:sp>
        <p:nvSpPr>
          <p:cNvPr id="45" name="TextBox 79">
            <a:extLst>
              <a:ext uri="{FF2B5EF4-FFF2-40B4-BE49-F238E27FC236}">
                <a16:creationId xmlns:a16="http://schemas.microsoft.com/office/drawing/2014/main" id="{54FA7BDD-8540-0D49-9ED7-4240423917DD}"/>
              </a:ext>
            </a:extLst>
          </p:cNvPr>
          <p:cNvSpPr txBox="1"/>
          <p:nvPr/>
        </p:nvSpPr>
        <p:spPr>
          <a:xfrm>
            <a:off x="3381355" y="3780215"/>
            <a:ext cx="1534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Infection</a:t>
            </a:r>
          </a:p>
        </p:txBody>
      </p:sp>
      <p:sp>
        <p:nvSpPr>
          <p:cNvPr id="46" name="TextBox 81">
            <a:extLst>
              <a:ext uri="{FF2B5EF4-FFF2-40B4-BE49-F238E27FC236}">
                <a16:creationId xmlns:a16="http://schemas.microsoft.com/office/drawing/2014/main" id="{8132EB75-751B-3141-A5DE-BFF4DD4F5C9F}"/>
              </a:ext>
            </a:extLst>
          </p:cNvPr>
          <p:cNvSpPr txBox="1"/>
          <p:nvPr/>
        </p:nvSpPr>
        <p:spPr>
          <a:xfrm>
            <a:off x="5368685" y="3780215"/>
            <a:ext cx="1534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Disease</a:t>
            </a:r>
          </a:p>
        </p:txBody>
      </p:sp>
      <p:sp>
        <p:nvSpPr>
          <p:cNvPr id="47" name="TextBox 83">
            <a:extLst>
              <a:ext uri="{FF2B5EF4-FFF2-40B4-BE49-F238E27FC236}">
                <a16:creationId xmlns:a16="http://schemas.microsoft.com/office/drawing/2014/main" id="{30E360A4-3D7F-304E-9E5C-CC09E3F6E703}"/>
              </a:ext>
            </a:extLst>
          </p:cNvPr>
          <p:cNvSpPr txBox="1"/>
          <p:nvPr/>
        </p:nvSpPr>
        <p:spPr>
          <a:xfrm>
            <a:off x="7346662" y="3657105"/>
            <a:ext cx="1518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Severe</a:t>
            </a:r>
            <a:b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disease</a:t>
            </a:r>
          </a:p>
        </p:txBody>
      </p:sp>
      <p:sp>
        <p:nvSpPr>
          <p:cNvPr id="48" name="TextBox 85">
            <a:extLst>
              <a:ext uri="{FF2B5EF4-FFF2-40B4-BE49-F238E27FC236}">
                <a16:creationId xmlns:a16="http://schemas.microsoft.com/office/drawing/2014/main" id="{F3855C9B-31C0-2445-B3B5-E8543130AD93}"/>
              </a:ext>
            </a:extLst>
          </p:cNvPr>
          <p:cNvSpPr txBox="1"/>
          <p:nvPr/>
        </p:nvSpPr>
        <p:spPr>
          <a:xfrm>
            <a:off x="9324973" y="3780215"/>
            <a:ext cx="1534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Death</a:t>
            </a:r>
          </a:p>
        </p:txBody>
      </p:sp>
      <p:pic>
        <p:nvPicPr>
          <p:cNvPr id="49" name="Picture 67">
            <a:extLst>
              <a:ext uri="{FF2B5EF4-FFF2-40B4-BE49-F238E27FC236}">
                <a16:creationId xmlns:a16="http://schemas.microsoft.com/office/drawing/2014/main" id="{446044C6-6F7C-824A-853D-915F766889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0797" y="2969741"/>
            <a:ext cx="5986791" cy="18290"/>
          </a:xfrm>
          <a:prstGeom prst="rect">
            <a:avLst/>
          </a:prstGeom>
        </p:spPr>
      </p:pic>
      <p:cxnSp>
        <p:nvCxnSpPr>
          <p:cNvPr id="50" name="Straight Connector 88">
            <a:extLst>
              <a:ext uri="{FF2B5EF4-FFF2-40B4-BE49-F238E27FC236}">
                <a16:creationId xmlns:a16="http://schemas.microsoft.com/office/drawing/2014/main" id="{A5C43110-2B13-FE4C-9453-8F4FBAC0D1E2}"/>
              </a:ext>
            </a:extLst>
          </p:cNvPr>
          <p:cNvCxnSpPr>
            <a:cxnSpLocks/>
          </p:cNvCxnSpPr>
          <p:nvPr/>
        </p:nvCxnSpPr>
        <p:spPr>
          <a:xfrm>
            <a:off x="3150797" y="2965296"/>
            <a:ext cx="5962335" cy="109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131">
            <a:extLst>
              <a:ext uri="{FF2B5EF4-FFF2-40B4-BE49-F238E27FC236}">
                <a16:creationId xmlns:a16="http://schemas.microsoft.com/office/drawing/2014/main" id="{4B03BE33-D2A0-5946-95F1-CE3A6DD19183}"/>
              </a:ext>
            </a:extLst>
          </p:cNvPr>
          <p:cNvSpPr>
            <a:spLocks noEditPoints="1"/>
          </p:cNvSpPr>
          <p:nvPr/>
        </p:nvSpPr>
        <p:spPr bwMode="auto">
          <a:xfrm>
            <a:off x="3121048" y="2960340"/>
            <a:ext cx="105180" cy="454024"/>
          </a:xfrm>
          <a:custGeom>
            <a:avLst/>
            <a:gdLst>
              <a:gd name="T0" fmla="*/ 54 w 80"/>
              <a:gd name="T1" fmla="*/ 0 h 615"/>
              <a:gd name="T2" fmla="*/ 54 w 80"/>
              <a:gd name="T3" fmla="*/ 0 h 615"/>
              <a:gd name="T4" fmla="*/ 54 w 80"/>
              <a:gd name="T5" fmla="*/ 548 h 615"/>
              <a:gd name="T6" fmla="*/ 27 w 80"/>
              <a:gd name="T7" fmla="*/ 548 h 615"/>
              <a:gd name="T8" fmla="*/ 27 w 80"/>
              <a:gd name="T9" fmla="*/ 0 h 615"/>
              <a:gd name="T10" fmla="*/ 54 w 80"/>
              <a:gd name="T11" fmla="*/ 0 h 615"/>
              <a:gd name="T12" fmla="*/ 80 w 80"/>
              <a:gd name="T13" fmla="*/ 535 h 615"/>
              <a:gd name="T14" fmla="*/ 80 w 80"/>
              <a:gd name="T15" fmla="*/ 535 h 615"/>
              <a:gd name="T16" fmla="*/ 40 w 80"/>
              <a:gd name="T17" fmla="*/ 615 h 615"/>
              <a:gd name="T18" fmla="*/ 0 w 80"/>
              <a:gd name="T19" fmla="*/ 535 h 615"/>
              <a:gd name="T20" fmla="*/ 80 w 80"/>
              <a:gd name="T21" fmla="*/ 53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615">
                <a:moveTo>
                  <a:pt x="54" y="0"/>
                </a:moveTo>
                <a:lnTo>
                  <a:pt x="54" y="0"/>
                </a:lnTo>
                <a:lnTo>
                  <a:pt x="54" y="548"/>
                </a:lnTo>
                <a:lnTo>
                  <a:pt x="27" y="548"/>
                </a:lnTo>
                <a:lnTo>
                  <a:pt x="27" y="0"/>
                </a:lnTo>
                <a:lnTo>
                  <a:pt x="54" y="0"/>
                </a:lnTo>
                <a:close/>
                <a:moveTo>
                  <a:pt x="80" y="535"/>
                </a:moveTo>
                <a:lnTo>
                  <a:pt x="80" y="535"/>
                </a:lnTo>
                <a:lnTo>
                  <a:pt x="40" y="615"/>
                </a:lnTo>
                <a:lnTo>
                  <a:pt x="0" y="535"/>
                </a:lnTo>
                <a:lnTo>
                  <a:pt x="80" y="535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2" name="Freeform 131">
            <a:extLst>
              <a:ext uri="{FF2B5EF4-FFF2-40B4-BE49-F238E27FC236}">
                <a16:creationId xmlns:a16="http://schemas.microsoft.com/office/drawing/2014/main" id="{1C7A1038-416C-3E4C-80E5-74A9827CA537}"/>
              </a:ext>
            </a:extLst>
          </p:cNvPr>
          <p:cNvSpPr>
            <a:spLocks noEditPoints="1"/>
          </p:cNvSpPr>
          <p:nvPr/>
        </p:nvSpPr>
        <p:spPr bwMode="auto">
          <a:xfrm>
            <a:off x="5063495" y="2979730"/>
            <a:ext cx="105180" cy="454024"/>
          </a:xfrm>
          <a:custGeom>
            <a:avLst/>
            <a:gdLst>
              <a:gd name="T0" fmla="*/ 54 w 80"/>
              <a:gd name="T1" fmla="*/ 0 h 615"/>
              <a:gd name="T2" fmla="*/ 54 w 80"/>
              <a:gd name="T3" fmla="*/ 0 h 615"/>
              <a:gd name="T4" fmla="*/ 54 w 80"/>
              <a:gd name="T5" fmla="*/ 548 h 615"/>
              <a:gd name="T6" fmla="*/ 27 w 80"/>
              <a:gd name="T7" fmla="*/ 548 h 615"/>
              <a:gd name="T8" fmla="*/ 27 w 80"/>
              <a:gd name="T9" fmla="*/ 0 h 615"/>
              <a:gd name="T10" fmla="*/ 54 w 80"/>
              <a:gd name="T11" fmla="*/ 0 h 615"/>
              <a:gd name="T12" fmla="*/ 80 w 80"/>
              <a:gd name="T13" fmla="*/ 535 h 615"/>
              <a:gd name="T14" fmla="*/ 80 w 80"/>
              <a:gd name="T15" fmla="*/ 535 h 615"/>
              <a:gd name="T16" fmla="*/ 40 w 80"/>
              <a:gd name="T17" fmla="*/ 615 h 615"/>
              <a:gd name="T18" fmla="*/ 0 w 80"/>
              <a:gd name="T19" fmla="*/ 535 h 615"/>
              <a:gd name="T20" fmla="*/ 80 w 80"/>
              <a:gd name="T21" fmla="*/ 53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615">
                <a:moveTo>
                  <a:pt x="54" y="0"/>
                </a:moveTo>
                <a:lnTo>
                  <a:pt x="54" y="0"/>
                </a:lnTo>
                <a:lnTo>
                  <a:pt x="54" y="548"/>
                </a:lnTo>
                <a:lnTo>
                  <a:pt x="27" y="548"/>
                </a:lnTo>
                <a:lnTo>
                  <a:pt x="27" y="0"/>
                </a:lnTo>
                <a:lnTo>
                  <a:pt x="54" y="0"/>
                </a:lnTo>
                <a:close/>
                <a:moveTo>
                  <a:pt x="80" y="535"/>
                </a:moveTo>
                <a:lnTo>
                  <a:pt x="80" y="535"/>
                </a:lnTo>
                <a:lnTo>
                  <a:pt x="40" y="615"/>
                </a:lnTo>
                <a:lnTo>
                  <a:pt x="0" y="535"/>
                </a:lnTo>
                <a:lnTo>
                  <a:pt x="80" y="535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3" name="Freeform 131">
            <a:extLst>
              <a:ext uri="{FF2B5EF4-FFF2-40B4-BE49-F238E27FC236}">
                <a16:creationId xmlns:a16="http://schemas.microsoft.com/office/drawing/2014/main" id="{D3CF260E-6038-794C-B964-61C56DA54D9D}"/>
              </a:ext>
            </a:extLst>
          </p:cNvPr>
          <p:cNvSpPr>
            <a:spLocks noEditPoints="1"/>
          </p:cNvSpPr>
          <p:nvPr/>
        </p:nvSpPr>
        <p:spPr bwMode="auto">
          <a:xfrm>
            <a:off x="7064868" y="2972219"/>
            <a:ext cx="105180" cy="454024"/>
          </a:xfrm>
          <a:custGeom>
            <a:avLst/>
            <a:gdLst>
              <a:gd name="T0" fmla="*/ 54 w 80"/>
              <a:gd name="T1" fmla="*/ 0 h 615"/>
              <a:gd name="T2" fmla="*/ 54 w 80"/>
              <a:gd name="T3" fmla="*/ 0 h 615"/>
              <a:gd name="T4" fmla="*/ 54 w 80"/>
              <a:gd name="T5" fmla="*/ 548 h 615"/>
              <a:gd name="T6" fmla="*/ 27 w 80"/>
              <a:gd name="T7" fmla="*/ 548 h 615"/>
              <a:gd name="T8" fmla="*/ 27 w 80"/>
              <a:gd name="T9" fmla="*/ 0 h 615"/>
              <a:gd name="T10" fmla="*/ 54 w 80"/>
              <a:gd name="T11" fmla="*/ 0 h 615"/>
              <a:gd name="T12" fmla="*/ 80 w 80"/>
              <a:gd name="T13" fmla="*/ 535 h 615"/>
              <a:gd name="T14" fmla="*/ 80 w 80"/>
              <a:gd name="T15" fmla="*/ 535 h 615"/>
              <a:gd name="T16" fmla="*/ 40 w 80"/>
              <a:gd name="T17" fmla="*/ 615 h 615"/>
              <a:gd name="T18" fmla="*/ 0 w 80"/>
              <a:gd name="T19" fmla="*/ 535 h 615"/>
              <a:gd name="T20" fmla="*/ 80 w 80"/>
              <a:gd name="T21" fmla="*/ 53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615">
                <a:moveTo>
                  <a:pt x="54" y="0"/>
                </a:moveTo>
                <a:lnTo>
                  <a:pt x="54" y="0"/>
                </a:lnTo>
                <a:lnTo>
                  <a:pt x="54" y="548"/>
                </a:lnTo>
                <a:lnTo>
                  <a:pt x="27" y="548"/>
                </a:lnTo>
                <a:lnTo>
                  <a:pt x="27" y="0"/>
                </a:lnTo>
                <a:lnTo>
                  <a:pt x="54" y="0"/>
                </a:lnTo>
                <a:close/>
                <a:moveTo>
                  <a:pt x="80" y="535"/>
                </a:moveTo>
                <a:lnTo>
                  <a:pt x="80" y="535"/>
                </a:lnTo>
                <a:lnTo>
                  <a:pt x="40" y="615"/>
                </a:lnTo>
                <a:lnTo>
                  <a:pt x="0" y="535"/>
                </a:lnTo>
                <a:lnTo>
                  <a:pt x="80" y="535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4" name="Freeform 131">
            <a:extLst>
              <a:ext uri="{FF2B5EF4-FFF2-40B4-BE49-F238E27FC236}">
                <a16:creationId xmlns:a16="http://schemas.microsoft.com/office/drawing/2014/main" id="{7346C426-276E-EA4E-8C65-48CE443BC99C}"/>
              </a:ext>
            </a:extLst>
          </p:cNvPr>
          <p:cNvSpPr>
            <a:spLocks noEditPoints="1"/>
          </p:cNvSpPr>
          <p:nvPr/>
        </p:nvSpPr>
        <p:spPr bwMode="auto">
          <a:xfrm>
            <a:off x="9042135" y="2973032"/>
            <a:ext cx="105180" cy="454024"/>
          </a:xfrm>
          <a:custGeom>
            <a:avLst/>
            <a:gdLst>
              <a:gd name="T0" fmla="*/ 54 w 80"/>
              <a:gd name="T1" fmla="*/ 0 h 615"/>
              <a:gd name="T2" fmla="*/ 54 w 80"/>
              <a:gd name="T3" fmla="*/ 0 h 615"/>
              <a:gd name="T4" fmla="*/ 54 w 80"/>
              <a:gd name="T5" fmla="*/ 548 h 615"/>
              <a:gd name="T6" fmla="*/ 27 w 80"/>
              <a:gd name="T7" fmla="*/ 548 h 615"/>
              <a:gd name="T8" fmla="*/ 27 w 80"/>
              <a:gd name="T9" fmla="*/ 0 h 615"/>
              <a:gd name="T10" fmla="*/ 54 w 80"/>
              <a:gd name="T11" fmla="*/ 0 h 615"/>
              <a:gd name="T12" fmla="*/ 80 w 80"/>
              <a:gd name="T13" fmla="*/ 535 h 615"/>
              <a:gd name="T14" fmla="*/ 80 w 80"/>
              <a:gd name="T15" fmla="*/ 535 h 615"/>
              <a:gd name="T16" fmla="*/ 40 w 80"/>
              <a:gd name="T17" fmla="*/ 615 h 615"/>
              <a:gd name="T18" fmla="*/ 0 w 80"/>
              <a:gd name="T19" fmla="*/ 535 h 615"/>
              <a:gd name="T20" fmla="*/ 80 w 80"/>
              <a:gd name="T21" fmla="*/ 53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615">
                <a:moveTo>
                  <a:pt x="54" y="0"/>
                </a:moveTo>
                <a:lnTo>
                  <a:pt x="54" y="0"/>
                </a:lnTo>
                <a:lnTo>
                  <a:pt x="54" y="548"/>
                </a:lnTo>
                <a:lnTo>
                  <a:pt x="27" y="548"/>
                </a:lnTo>
                <a:lnTo>
                  <a:pt x="27" y="0"/>
                </a:lnTo>
                <a:lnTo>
                  <a:pt x="54" y="0"/>
                </a:lnTo>
                <a:close/>
                <a:moveTo>
                  <a:pt x="80" y="535"/>
                </a:moveTo>
                <a:lnTo>
                  <a:pt x="80" y="535"/>
                </a:lnTo>
                <a:lnTo>
                  <a:pt x="40" y="615"/>
                </a:lnTo>
                <a:lnTo>
                  <a:pt x="0" y="535"/>
                </a:lnTo>
                <a:lnTo>
                  <a:pt x="80" y="535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5" name="Freeform: Shape 100">
            <a:extLst>
              <a:ext uri="{FF2B5EF4-FFF2-40B4-BE49-F238E27FC236}">
                <a16:creationId xmlns:a16="http://schemas.microsoft.com/office/drawing/2014/main" id="{C0DDDDAE-A783-3A4E-AF02-DE0BCFC8A567}"/>
              </a:ext>
            </a:extLst>
          </p:cNvPr>
          <p:cNvSpPr/>
          <p:nvPr/>
        </p:nvSpPr>
        <p:spPr>
          <a:xfrm>
            <a:off x="1777878" y="5374891"/>
            <a:ext cx="2370820" cy="779462"/>
          </a:xfrm>
          <a:custGeom>
            <a:avLst/>
            <a:gdLst>
              <a:gd name="connsiteX0" fmla="*/ 0 w 2361749"/>
              <a:gd name="connsiteY0" fmla="*/ 0 h 964422"/>
              <a:gd name="connsiteX1" fmla="*/ 2361749 w 2361749"/>
              <a:gd name="connsiteY1" fmla="*/ 0 h 964422"/>
              <a:gd name="connsiteX2" fmla="*/ 2361749 w 2361749"/>
              <a:gd name="connsiteY2" fmla="*/ 964422 h 964422"/>
              <a:gd name="connsiteX3" fmla="*/ 0 w 2361749"/>
              <a:gd name="connsiteY3" fmla="*/ 964422 h 964422"/>
              <a:gd name="connsiteX4" fmla="*/ 0 w 2361749"/>
              <a:gd name="connsiteY4" fmla="*/ 0 h 96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1749" h="964422">
                <a:moveTo>
                  <a:pt x="0" y="0"/>
                </a:moveTo>
                <a:lnTo>
                  <a:pt x="2361749" y="0"/>
                </a:lnTo>
                <a:lnTo>
                  <a:pt x="2361749" y="964422"/>
                </a:lnTo>
                <a:lnTo>
                  <a:pt x="0" y="964422"/>
                </a:lnTo>
                <a:lnTo>
                  <a:pt x="0" y="0"/>
                </a:lnTo>
                <a:close/>
              </a:path>
            </a:pathLst>
          </a:custGeom>
          <a:solidFill>
            <a:srgbClr val="E7E6E6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275" tIns="41275" rIns="41275" bIns="41275" numCol="1" spcCol="1270" anchor="ctr" anchorCtr="0">
            <a:noAutofit/>
          </a:bodyPr>
          <a:lstStyle/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6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6" name="TextBox 102">
            <a:extLst>
              <a:ext uri="{FF2B5EF4-FFF2-40B4-BE49-F238E27FC236}">
                <a16:creationId xmlns:a16="http://schemas.microsoft.com/office/drawing/2014/main" id="{5D334B0E-AF89-4249-A915-5E5E5AC3FC2C}"/>
              </a:ext>
            </a:extLst>
          </p:cNvPr>
          <p:cNvSpPr txBox="1"/>
          <p:nvPr/>
        </p:nvSpPr>
        <p:spPr>
          <a:xfrm>
            <a:off x="1738413" y="5395251"/>
            <a:ext cx="2370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Reduced exposure to SARS-CoV-2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(Inoculum size)</a:t>
            </a:r>
          </a:p>
        </p:txBody>
      </p:sp>
      <p:sp>
        <p:nvSpPr>
          <p:cNvPr id="57" name="Freeform: Shape 104">
            <a:extLst>
              <a:ext uri="{FF2B5EF4-FFF2-40B4-BE49-F238E27FC236}">
                <a16:creationId xmlns:a16="http://schemas.microsoft.com/office/drawing/2014/main" id="{367775A2-A323-4745-BA62-63EC7A17C1ED}"/>
              </a:ext>
            </a:extLst>
          </p:cNvPr>
          <p:cNvSpPr/>
          <p:nvPr/>
        </p:nvSpPr>
        <p:spPr>
          <a:xfrm>
            <a:off x="4821313" y="5392242"/>
            <a:ext cx="2370820" cy="744760"/>
          </a:xfrm>
          <a:custGeom>
            <a:avLst/>
            <a:gdLst>
              <a:gd name="connsiteX0" fmla="*/ 0 w 2361749"/>
              <a:gd name="connsiteY0" fmla="*/ 0 h 964422"/>
              <a:gd name="connsiteX1" fmla="*/ 2361749 w 2361749"/>
              <a:gd name="connsiteY1" fmla="*/ 0 h 964422"/>
              <a:gd name="connsiteX2" fmla="*/ 2361749 w 2361749"/>
              <a:gd name="connsiteY2" fmla="*/ 964422 h 964422"/>
              <a:gd name="connsiteX3" fmla="*/ 0 w 2361749"/>
              <a:gd name="connsiteY3" fmla="*/ 964422 h 964422"/>
              <a:gd name="connsiteX4" fmla="*/ 0 w 2361749"/>
              <a:gd name="connsiteY4" fmla="*/ 0 h 96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1749" h="964422">
                <a:moveTo>
                  <a:pt x="0" y="0"/>
                </a:moveTo>
                <a:lnTo>
                  <a:pt x="2361749" y="0"/>
                </a:lnTo>
                <a:lnTo>
                  <a:pt x="2361749" y="964422"/>
                </a:lnTo>
                <a:lnTo>
                  <a:pt x="0" y="964422"/>
                </a:lnTo>
                <a:lnTo>
                  <a:pt x="0" y="0"/>
                </a:lnTo>
                <a:close/>
              </a:path>
            </a:pathLst>
          </a:custGeom>
          <a:solidFill>
            <a:srgbClr val="E7E6E6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275" tIns="41275" rIns="41275" bIns="41275" numCol="1" spcCol="1270" anchor="ctr" anchorCtr="0">
            <a:noAutofit/>
          </a:bodyPr>
          <a:lstStyle/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6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8" name="TextBox 106">
            <a:extLst>
              <a:ext uri="{FF2B5EF4-FFF2-40B4-BE49-F238E27FC236}">
                <a16:creationId xmlns:a16="http://schemas.microsoft.com/office/drawing/2014/main" id="{12416DFE-4236-F544-BE16-BAA53628B577}"/>
              </a:ext>
            </a:extLst>
          </p:cNvPr>
          <p:cNvSpPr txBox="1"/>
          <p:nvPr/>
        </p:nvSpPr>
        <p:spPr>
          <a:xfrm>
            <a:off x="4808216" y="5517341"/>
            <a:ext cx="2357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Characteristics </a:t>
            </a:r>
            <a:b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of viruses</a:t>
            </a:r>
          </a:p>
        </p:txBody>
      </p:sp>
      <p:sp>
        <p:nvSpPr>
          <p:cNvPr id="59" name="Freeform: Shape 108">
            <a:extLst>
              <a:ext uri="{FF2B5EF4-FFF2-40B4-BE49-F238E27FC236}">
                <a16:creationId xmlns:a16="http://schemas.microsoft.com/office/drawing/2014/main" id="{892CE936-4AC9-0C45-8CC1-39CA15F74663}"/>
              </a:ext>
            </a:extLst>
          </p:cNvPr>
          <p:cNvSpPr/>
          <p:nvPr/>
        </p:nvSpPr>
        <p:spPr>
          <a:xfrm>
            <a:off x="7706655" y="5404277"/>
            <a:ext cx="2370820" cy="720691"/>
          </a:xfrm>
          <a:custGeom>
            <a:avLst/>
            <a:gdLst>
              <a:gd name="connsiteX0" fmla="*/ 0 w 2361749"/>
              <a:gd name="connsiteY0" fmla="*/ 0 h 964422"/>
              <a:gd name="connsiteX1" fmla="*/ 2361749 w 2361749"/>
              <a:gd name="connsiteY1" fmla="*/ 0 h 964422"/>
              <a:gd name="connsiteX2" fmla="*/ 2361749 w 2361749"/>
              <a:gd name="connsiteY2" fmla="*/ 964422 h 964422"/>
              <a:gd name="connsiteX3" fmla="*/ 0 w 2361749"/>
              <a:gd name="connsiteY3" fmla="*/ 964422 h 964422"/>
              <a:gd name="connsiteX4" fmla="*/ 0 w 2361749"/>
              <a:gd name="connsiteY4" fmla="*/ 0 h 96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1749" h="964422">
                <a:moveTo>
                  <a:pt x="0" y="0"/>
                </a:moveTo>
                <a:lnTo>
                  <a:pt x="2361749" y="0"/>
                </a:lnTo>
                <a:lnTo>
                  <a:pt x="2361749" y="964422"/>
                </a:lnTo>
                <a:lnTo>
                  <a:pt x="0" y="964422"/>
                </a:lnTo>
                <a:lnTo>
                  <a:pt x="0" y="0"/>
                </a:lnTo>
                <a:close/>
              </a:path>
            </a:pathLst>
          </a:custGeom>
          <a:solidFill>
            <a:srgbClr val="E7E6E6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275" tIns="41275" rIns="41275" bIns="41275" numCol="1" spcCol="1270" anchor="ctr" anchorCtr="0">
            <a:noAutofit/>
          </a:bodyPr>
          <a:lstStyle/>
          <a:p>
            <a:pPr marL="0" marR="0" lvl="0" indent="0" algn="ctr" defTabSz="28892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6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0" name="TextBox 110">
            <a:extLst>
              <a:ext uri="{FF2B5EF4-FFF2-40B4-BE49-F238E27FC236}">
                <a16:creationId xmlns:a16="http://schemas.microsoft.com/office/drawing/2014/main" id="{C5470E42-B27E-1C4B-AA7A-835FA367BCBE}"/>
              </a:ext>
            </a:extLst>
          </p:cNvPr>
          <p:cNvSpPr txBox="1"/>
          <p:nvPr/>
        </p:nvSpPr>
        <p:spPr>
          <a:xfrm>
            <a:off x="7814042" y="5517341"/>
            <a:ext cx="2370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Co-infections </a:t>
            </a:r>
            <a:b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(virus, bacteria)</a:t>
            </a:r>
          </a:p>
        </p:txBody>
      </p:sp>
      <p:sp>
        <p:nvSpPr>
          <p:cNvPr id="61" name="Freeform 161">
            <a:extLst>
              <a:ext uri="{FF2B5EF4-FFF2-40B4-BE49-F238E27FC236}">
                <a16:creationId xmlns:a16="http://schemas.microsoft.com/office/drawing/2014/main" id="{7034809F-4115-8443-9260-F6FB48248983}"/>
              </a:ext>
            </a:extLst>
          </p:cNvPr>
          <p:cNvSpPr>
            <a:spLocks noEditPoints="1"/>
          </p:cNvSpPr>
          <p:nvPr/>
        </p:nvSpPr>
        <p:spPr bwMode="auto">
          <a:xfrm>
            <a:off x="3144269" y="4483472"/>
            <a:ext cx="58738" cy="460374"/>
          </a:xfrm>
          <a:custGeom>
            <a:avLst/>
            <a:gdLst>
              <a:gd name="T0" fmla="*/ 40 w 80"/>
              <a:gd name="T1" fmla="*/ 623 h 623"/>
              <a:gd name="T2" fmla="*/ 40 w 80"/>
              <a:gd name="T3" fmla="*/ 623 h 623"/>
              <a:gd name="T4" fmla="*/ 26 w 80"/>
              <a:gd name="T5" fmla="*/ 67 h 623"/>
              <a:gd name="T6" fmla="*/ 53 w 80"/>
              <a:gd name="T7" fmla="*/ 66 h 623"/>
              <a:gd name="T8" fmla="*/ 67 w 80"/>
              <a:gd name="T9" fmla="*/ 623 h 623"/>
              <a:gd name="T10" fmla="*/ 40 w 80"/>
              <a:gd name="T11" fmla="*/ 623 h 623"/>
              <a:gd name="T12" fmla="*/ 0 w 80"/>
              <a:gd name="T13" fmla="*/ 81 h 623"/>
              <a:gd name="T14" fmla="*/ 0 w 80"/>
              <a:gd name="T15" fmla="*/ 81 h 623"/>
              <a:gd name="T16" fmla="*/ 38 w 80"/>
              <a:gd name="T17" fmla="*/ 0 h 623"/>
              <a:gd name="T18" fmla="*/ 80 w 80"/>
              <a:gd name="T19" fmla="*/ 79 h 623"/>
              <a:gd name="T20" fmla="*/ 0 w 80"/>
              <a:gd name="T21" fmla="*/ 81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623">
                <a:moveTo>
                  <a:pt x="40" y="623"/>
                </a:moveTo>
                <a:lnTo>
                  <a:pt x="40" y="623"/>
                </a:lnTo>
                <a:lnTo>
                  <a:pt x="26" y="67"/>
                </a:lnTo>
                <a:lnTo>
                  <a:pt x="53" y="66"/>
                </a:lnTo>
                <a:lnTo>
                  <a:pt x="67" y="623"/>
                </a:lnTo>
                <a:lnTo>
                  <a:pt x="40" y="623"/>
                </a:lnTo>
                <a:close/>
                <a:moveTo>
                  <a:pt x="0" y="81"/>
                </a:moveTo>
                <a:lnTo>
                  <a:pt x="0" y="81"/>
                </a:lnTo>
                <a:lnTo>
                  <a:pt x="38" y="0"/>
                </a:lnTo>
                <a:lnTo>
                  <a:pt x="80" y="79"/>
                </a:lnTo>
                <a:lnTo>
                  <a:pt x="0" y="81"/>
                </a:lnTo>
                <a:close/>
              </a:path>
            </a:pathLst>
          </a:custGeom>
          <a:solidFill>
            <a:srgbClr val="0093D0"/>
          </a:solidFill>
          <a:ln w="25400">
            <a:solidFill>
              <a:srgbClr val="1102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62" name="Straight Connector 113">
            <a:extLst>
              <a:ext uri="{FF2B5EF4-FFF2-40B4-BE49-F238E27FC236}">
                <a16:creationId xmlns:a16="http://schemas.microsoft.com/office/drawing/2014/main" id="{F18AF5E2-5C62-BA4D-BA6B-5FF1F20D72B3}"/>
              </a:ext>
            </a:extLst>
          </p:cNvPr>
          <p:cNvCxnSpPr>
            <a:cxnSpLocks/>
            <a:stCxn id="61" idx="4"/>
          </p:cNvCxnSpPr>
          <p:nvPr/>
        </p:nvCxnSpPr>
        <p:spPr>
          <a:xfrm flipV="1">
            <a:off x="3193462" y="4939476"/>
            <a:ext cx="5884679" cy="43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reeform 161">
            <a:extLst>
              <a:ext uri="{FF2B5EF4-FFF2-40B4-BE49-F238E27FC236}">
                <a16:creationId xmlns:a16="http://schemas.microsoft.com/office/drawing/2014/main" id="{0698288E-B5D0-5642-BBCF-DC8906C929BE}"/>
              </a:ext>
            </a:extLst>
          </p:cNvPr>
          <p:cNvSpPr>
            <a:spLocks noEditPoints="1"/>
          </p:cNvSpPr>
          <p:nvPr/>
        </p:nvSpPr>
        <p:spPr bwMode="auto">
          <a:xfrm>
            <a:off x="5067258" y="4483472"/>
            <a:ext cx="58738" cy="460374"/>
          </a:xfrm>
          <a:custGeom>
            <a:avLst/>
            <a:gdLst>
              <a:gd name="T0" fmla="*/ 40 w 80"/>
              <a:gd name="T1" fmla="*/ 623 h 623"/>
              <a:gd name="T2" fmla="*/ 40 w 80"/>
              <a:gd name="T3" fmla="*/ 623 h 623"/>
              <a:gd name="T4" fmla="*/ 26 w 80"/>
              <a:gd name="T5" fmla="*/ 67 h 623"/>
              <a:gd name="T6" fmla="*/ 53 w 80"/>
              <a:gd name="T7" fmla="*/ 66 h 623"/>
              <a:gd name="T8" fmla="*/ 67 w 80"/>
              <a:gd name="T9" fmla="*/ 623 h 623"/>
              <a:gd name="T10" fmla="*/ 40 w 80"/>
              <a:gd name="T11" fmla="*/ 623 h 623"/>
              <a:gd name="T12" fmla="*/ 0 w 80"/>
              <a:gd name="T13" fmla="*/ 81 h 623"/>
              <a:gd name="T14" fmla="*/ 0 w 80"/>
              <a:gd name="T15" fmla="*/ 81 h 623"/>
              <a:gd name="T16" fmla="*/ 38 w 80"/>
              <a:gd name="T17" fmla="*/ 0 h 623"/>
              <a:gd name="T18" fmla="*/ 80 w 80"/>
              <a:gd name="T19" fmla="*/ 79 h 623"/>
              <a:gd name="T20" fmla="*/ 0 w 80"/>
              <a:gd name="T21" fmla="*/ 81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623">
                <a:moveTo>
                  <a:pt x="40" y="623"/>
                </a:moveTo>
                <a:lnTo>
                  <a:pt x="40" y="623"/>
                </a:lnTo>
                <a:lnTo>
                  <a:pt x="26" y="67"/>
                </a:lnTo>
                <a:lnTo>
                  <a:pt x="53" y="66"/>
                </a:lnTo>
                <a:lnTo>
                  <a:pt x="67" y="623"/>
                </a:lnTo>
                <a:lnTo>
                  <a:pt x="40" y="623"/>
                </a:lnTo>
                <a:close/>
                <a:moveTo>
                  <a:pt x="0" y="81"/>
                </a:moveTo>
                <a:lnTo>
                  <a:pt x="0" y="81"/>
                </a:lnTo>
                <a:lnTo>
                  <a:pt x="38" y="0"/>
                </a:lnTo>
                <a:lnTo>
                  <a:pt x="80" y="79"/>
                </a:lnTo>
                <a:lnTo>
                  <a:pt x="0" y="81"/>
                </a:lnTo>
                <a:close/>
              </a:path>
            </a:pathLst>
          </a:custGeom>
          <a:solidFill>
            <a:srgbClr val="0093D0"/>
          </a:solidFill>
          <a:ln w="25400">
            <a:solidFill>
              <a:srgbClr val="1102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4" name="Freeform 161">
            <a:extLst>
              <a:ext uri="{FF2B5EF4-FFF2-40B4-BE49-F238E27FC236}">
                <a16:creationId xmlns:a16="http://schemas.microsoft.com/office/drawing/2014/main" id="{95C086B2-57E2-614C-A396-097432832356}"/>
              </a:ext>
            </a:extLst>
          </p:cNvPr>
          <p:cNvSpPr>
            <a:spLocks noEditPoints="1"/>
          </p:cNvSpPr>
          <p:nvPr/>
        </p:nvSpPr>
        <p:spPr bwMode="auto">
          <a:xfrm>
            <a:off x="7038257" y="4483472"/>
            <a:ext cx="58738" cy="460374"/>
          </a:xfrm>
          <a:custGeom>
            <a:avLst/>
            <a:gdLst>
              <a:gd name="T0" fmla="*/ 40 w 80"/>
              <a:gd name="T1" fmla="*/ 623 h 623"/>
              <a:gd name="T2" fmla="*/ 40 w 80"/>
              <a:gd name="T3" fmla="*/ 623 h 623"/>
              <a:gd name="T4" fmla="*/ 26 w 80"/>
              <a:gd name="T5" fmla="*/ 67 h 623"/>
              <a:gd name="T6" fmla="*/ 53 w 80"/>
              <a:gd name="T7" fmla="*/ 66 h 623"/>
              <a:gd name="T8" fmla="*/ 67 w 80"/>
              <a:gd name="T9" fmla="*/ 623 h 623"/>
              <a:gd name="T10" fmla="*/ 40 w 80"/>
              <a:gd name="T11" fmla="*/ 623 h 623"/>
              <a:gd name="T12" fmla="*/ 0 w 80"/>
              <a:gd name="T13" fmla="*/ 81 h 623"/>
              <a:gd name="T14" fmla="*/ 0 w 80"/>
              <a:gd name="T15" fmla="*/ 81 h 623"/>
              <a:gd name="T16" fmla="*/ 38 w 80"/>
              <a:gd name="T17" fmla="*/ 0 h 623"/>
              <a:gd name="T18" fmla="*/ 80 w 80"/>
              <a:gd name="T19" fmla="*/ 79 h 623"/>
              <a:gd name="T20" fmla="*/ 0 w 80"/>
              <a:gd name="T21" fmla="*/ 81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623">
                <a:moveTo>
                  <a:pt x="40" y="623"/>
                </a:moveTo>
                <a:lnTo>
                  <a:pt x="40" y="623"/>
                </a:lnTo>
                <a:lnTo>
                  <a:pt x="26" y="67"/>
                </a:lnTo>
                <a:lnTo>
                  <a:pt x="53" y="66"/>
                </a:lnTo>
                <a:lnTo>
                  <a:pt x="67" y="623"/>
                </a:lnTo>
                <a:lnTo>
                  <a:pt x="40" y="623"/>
                </a:lnTo>
                <a:close/>
                <a:moveTo>
                  <a:pt x="0" y="81"/>
                </a:moveTo>
                <a:lnTo>
                  <a:pt x="0" y="81"/>
                </a:lnTo>
                <a:lnTo>
                  <a:pt x="38" y="0"/>
                </a:lnTo>
                <a:lnTo>
                  <a:pt x="80" y="79"/>
                </a:lnTo>
                <a:lnTo>
                  <a:pt x="0" y="81"/>
                </a:lnTo>
                <a:close/>
              </a:path>
            </a:pathLst>
          </a:custGeom>
          <a:solidFill>
            <a:srgbClr val="0093D0"/>
          </a:solidFill>
          <a:ln w="25400">
            <a:solidFill>
              <a:srgbClr val="11023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65" name="Picture 122">
            <a:extLst>
              <a:ext uri="{FF2B5EF4-FFF2-40B4-BE49-F238E27FC236}">
                <a16:creationId xmlns:a16="http://schemas.microsoft.com/office/drawing/2014/main" id="{532D01FD-70AD-604E-8D32-D83F4A10BB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5098" y="4472846"/>
            <a:ext cx="79255" cy="481626"/>
          </a:xfrm>
          <a:prstGeom prst="rect">
            <a:avLst/>
          </a:prstGeom>
        </p:spPr>
      </p:pic>
      <p:sp>
        <p:nvSpPr>
          <p:cNvPr id="66" name="Freeform 127">
            <a:extLst>
              <a:ext uri="{FF2B5EF4-FFF2-40B4-BE49-F238E27FC236}">
                <a16:creationId xmlns:a16="http://schemas.microsoft.com/office/drawing/2014/main" id="{0590239E-8F7A-7147-A5C5-D28852ABFCA8}"/>
              </a:ext>
            </a:extLst>
          </p:cNvPr>
          <p:cNvSpPr>
            <a:spLocks/>
          </p:cNvSpPr>
          <p:nvPr/>
        </p:nvSpPr>
        <p:spPr bwMode="auto">
          <a:xfrm>
            <a:off x="3161347" y="4966597"/>
            <a:ext cx="2956830" cy="382863"/>
          </a:xfrm>
          <a:custGeom>
            <a:avLst/>
            <a:gdLst>
              <a:gd name="T0" fmla="*/ 3842 w 3842"/>
              <a:gd name="T1" fmla="*/ 0 h 379"/>
              <a:gd name="T2" fmla="*/ 3842 w 3842"/>
              <a:gd name="T3" fmla="*/ 0 h 379"/>
              <a:gd name="T4" fmla="*/ 0 w 3842"/>
              <a:gd name="T5" fmla="*/ 379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42" h="379">
                <a:moveTo>
                  <a:pt x="3842" y="0"/>
                </a:moveTo>
                <a:lnTo>
                  <a:pt x="3842" y="0"/>
                </a:lnTo>
                <a:lnTo>
                  <a:pt x="0" y="379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7" name="Freeform 126">
            <a:extLst>
              <a:ext uri="{FF2B5EF4-FFF2-40B4-BE49-F238E27FC236}">
                <a16:creationId xmlns:a16="http://schemas.microsoft.com/office/drawing/2014/main" id="{BF9007F6-18B8-704F-B423-04F0E47B0405}"/>
              </a:ext>
            </a:extLst>
          </p:cNvPr>
          <p:cNvSpPr>
            <a:spLocks/>
          </p:cNvSpPr>
          <p:nvPr/>
        </p:nvSpPr>
        <p:spPr bwMode="auto">
          <a:xfrm>
            <a:off x="6096000" y="4964045"/>
            <a:ext cx="3084195" cy="403271"/>
          </a:xfrm>
          <a:custGeom>
            <a:avLst/>
            <a:gdLst>
              <a:gd name="T0" fmla="*/ 0 w 4409"/>
              <a:gd name="T1" fmla="*/ 0 h 370"/>
              <a:gd name="T2" fmla="*/ 0 w 4409"/>
              <a:gd name="T3" fmla="*/ 0 h 370"/>
              <a:gd name="T4" fmla="*/ 4409 w 4409"/>
              <a:gd name="T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09" h="370">
                <a:moveTo>
                  <a:pt x="0" y="0"/>
                </a:moveTo>
                <a:lnTo>
                  <a:pt x="0" y="0"/>
                </a:lnTo>
                <a:lnTo>
                  <a:pt x="4409" y="37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8" name="Freeform 187">
            <a:extLst>
              <a:ext uri="{FF2B5EF4-FFF2-40B4-BE49-F238E27FC236}">
                <a16:creationId xmlns:a16="http://schemas.microsoft.com/office/drawing/2014/main" id="{701C0DA8-1C69-104D-A5B7-45DE7514A74D}"/>
              </a:ext>
            </a:extLst>
          </p:cNvPr>
          <p:cNvSpPr>
            <a:spLocks/>
          </p:cNvSpPr>
          <p:nvPr/>
        </p:nvSpPr>
        <p:spPr bwMode="auto">
          <a:xfrm flipH="1">
            <a:off x="6051576" y="4941486"/>
            <a:ext cx="45719" cy="477434"/>
          </a:xfrm>
          <a:custGeom>
            <a:avLst/>
            <a:gdLst>
              <a:gd name="T0" fmla="*/ 0 h 391"/>
              <a:gd name="T1" fmla="*/ 0 h 391"/>
              <a:gd name="T2" fmla="*/ 391 h 3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91">
                <a:moveTo>
                  <a:pt x="0" y="0"/>
                </a:moveTo>
                <a:lnTo>
                  <a:pt x="0" y="0"/>
                </a:lnTo>
                <a:lnTo>
                  <a:pt x="0" y="391"/>
                </a:lnTo>
              </a:path>
            </a:pathLst>
          </a:custGeom>
          <a:noFill/>
          <a:ln w="22225" cap="flat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7DE45727-6016-5F43-8455-DB9315645AB0}"/>
              </a:ext>
            </a:extLst>
          </p:cNvPr>
          <p:cNvCxnSpPr>
            <a:cxnSpLocks/>
          </p:cNvCxnSpPr>
          <p:nvPr/>
        </p:nvCxnSpPr>
        <p:spPr>
          <a:xfrm>
            <a:off x="3226228" y="2368805"/>
            <a:ext cx="2708475" cy="57367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2EA306B9-198D-2342-B01B-B91F42D762F6}"/>
              </a:ext>
            </a:extLst>
          </p:cNvPr>
          <p:cNvCxnSpPr/>
          <p:nvPr/>
        </p:nvCxnSpPr>
        <p:spPr>
          <a:xfrm>
            <a:off x="5948855" y="2377843"/>
            <a:ext cx="0" cy="58249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18A1DCEA-D3EB-4640-821F-5950960B34E0}"/>
              </a:ext>
            </a:extLst>
          </p:cNvPr>
          <p:cNvCxnSpPr>
            <a:cxnSpLocks/>
          </p:cNvCxnSpPr>
          <p:nvPr/>
        </p:nvCxnSpPr>
        <p:spPr>
          <a:xfrm flipH="1">
            <a:off x="5963008" y="2385028"/>
            <a:ext cx="3036444" cy="557416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059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9" name="Image 8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541D9089-98E9-394D-8C3D-D471DBC628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grpSp>
        <p:nvGrpSpPr>
          <p:cNvPr id="19" name="Groupe 18">
            <a:extLst>
              <a:ext uri="{FF2B5EF4-FFF2-40B4-BE49-F238E27FC236}">
                <a16:creationId xmlns:a16="http://schemas.microsoft.com/office/drawing/2014/main" id="{9E01EF06-BA23-9245-8BCD-14A97F6A9102}"/>
              </a:ext>
            </a:extLst>
          </p:cNvPr>
          <p:cNvGrpSpPr/>
          <p:nvPr/>
        </p:nvGrpSpPr>
        <p:grpSpPr>
          <a:xfrm>
            <a:off x="1151542" y="436417"/>
            <a:ext cx="1556516" cy="1366179"/>
            <a:chOff x="1151542" y="-271155"/>
            <a:chExt cx="1556516" cy="1366179"/>
          </a:xfrm>
        </p:grpSpPr>
        <p:sp>
          <p:nvSpPr>
            <p:cNvPr id="54" name="Éclair 53">
              <a:extLst>
                <a:ext uri="{FF2B5EF4-FFF2-40B4-BE49-F238E27FC236}">
                  <a16:creationId xmlns:a16="http://schemas.microsoft.com/office/drawing/2014/main" id="{333A008D-7B63-954D-AF1F-18536D51EF40}"/>
                </a:ext>
              </a:extLst>
            </p:cNvPr>
            <p:cNvSpPr/>
            <p:nvPr/>
          </p:nvSpPr>
          <p:spPr>
            <a:xfrm rot="3269787">
              <a:off x="1538326" y="213309"/>
              <a:ext cx="896112" cy="867318"/>
            </a:xfrm>
            <a:prstGeom prst="lightningBolt">
              <a:avLst/>
            </a:prstGeom>
            <a:solidFill>
              <a:srgbClr val="FF0000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2B9BB865-F27D-A443-B99E-6FAC838425EB}"/>
                </a:ext>
              </a:extLst>
            </p:cNvPr>
            <p:cNvSpPr txBox="1"/>
            <p:nvPr/>
          </p:nvSpPr>
          <p:spPr>
            <a:xfrm>
              <a:off x="1151542" y="-271155"/>
              <a:ext cx="1556516" cy="3077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CONTAMINATION</a:t>
              </a:r>
            </a:p>
          </p:txBody>
        </p:sp>
      </p:grpSp>
      <p:sp>
        <p:nvSpPr>
          <p:cNvPr id="91" name="ZoneTexte 90">
            <a:extLst>
              <a:ext uri="{FF2B5EF4-FFF2-40B4-BE49-F238E27FC236}">
                <a16:creationId xmlns:a16="http://schemas.microsoft.com/office/drawing/2014/main" id="{8988F681-BEAF-114A-85D5-2F39E7D4982C}"/>
              </a:ext>
            </a:extLst>
          </p:cNvPr>
          <p:cNvSpPr txBox="1"/>
          <p:nvPr/>
        </p:nvSpPr>
        <p:spPr>
          <a:xfrm>
            <a:off x="4659337" y="3486312"/>
            <a:ext cx="39145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1250308B-F90E-1E46-B8A9-6AD3EFD937DF}"/>
              </a:ext>
            </a:extLst>
          </p:cNvPr>
          <p:cNvSpPr txBox="1"/>
          <p:nvPr/>
        </p:nvSpPr>
        <p:spPr>
          <a:xfrm>
            <a:off x="4811737" y="3638712"/>
            <a:ext cx="39145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79680E4E-2F1A-5C40-AE03-297998C35169}"/>
              </a:ext>
            </a:extLst>
          </p:cNvPr>
          <p:cNvSpPr txBox="1"/>
          <p:nvPr/>
        </p:nvSpPr>
        <p:spPr>
          <a:xfrm>
            <a:off x="4937807" y="3572966"/>
            <a:ext cx="59984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…</a:t>
            </a:r>
          </a:p>
        </p:txBody>
      </p:sp>
      <p:sp>
        <p:nvSpPr>
          <p:cNvPr id="94" name="ZoneTexte 93">
            <a:extLst>
              <a:ext uri="{FF2B5EF4-FFF2-40B4-BE49-F238E27FC236}">
                <a16:creationId xmlns:a16="http://schemas.microsoft.com/office/drawing/2014/main" id="{7A853B78-A2DE-6445-B464-37889A5422C2}"/>
              </a:ext>
            </a:extLst>
          </p:cNvPr>
          <p:cNvSpPr txBox="1"/>
          <p:nvPr/>
        </p:nvSpPr>
        <p:spPr>
          <a:xfrm>
            <a:off x="4992551" y="3649045"/>
            <a:ext cx="39145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B0719A07-9F02-CE4D-B5E9-116742BFEE9C}"/>
              </a:ext>
            </a:extLst>
          </p:cNvPr>
          <p:cNvSpPr txBox="1"/>
          <p:nvPr/>
        </p:nvSpPr>
        <p:spPr>
          <a:xfrm>
            <a:off x="4649002" y="3630965"/>
            <a:ext cx="39145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61A48ACB-5EA4-8946-A9BA-9AFA01EB747C}"/>
              </a:ext>
            </a:extLst>
          </p:cNvPr>
          <p:cNvSpPr txBox="1"/>
          <p:nvPr/>
        </p:nvSpPr>
        <p:spPr>
          <a:xfrm>
            <a:off x="4896900" y="3506146"/>
            <a:ext cx="39145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0572FB28-1CD4-0D48-B79B-108D5D88A591}"/>
              </a:ext>
            </a:extLst>
          </p:cNvPr>
          <p:cNvSpPr txBox="1"/>
          <p:nvPr/>
        </p:nvSpPr>
        <p:spPr>
          <a:xfrm>
            <a:off x="4784847" y="3501810"/>
            <a:ext cx="39145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09365956-A32E-264D-8A9F-D9411EC94583}"/>
              </a:ext>
            </a:extLst>
          </p:cNvPr>
          <p:cNvSpPr txBox="1"/>
          <p:nvPr/>
        </p:nvSpPr>
        <p:spPr>
          <a:xfrm>
            <a:off x="5043504" y="3469004"/>
            <a:ext cx="391454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2C68007E-7AC5-0044-80C8-FFEF9084101A}"/>
              </a:ext>
            </a:extLst>
          </p:cNvPr>
          <p:cNvSpPr txBox="1"/>
          <p:nvPr/>
        </p:nvSpPr>
        <p:spPr>
          <a:xfrm>
            <a:off x="6475837" y="3532902"/>
            <a:ext cx="866523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...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EB67A3B4-5CA9-0643-B1F9-55E23CFBF7BF}"/>
              </a:ext>
            </a:extLst>
          </p:cNvPr>
          <p:cNvSpPr txBox="1"/>
          <p:nvPr/>
        </p:nvSpPr>
        <p:spPr>
          <a:xfrm>
            <a:off x="7725163" y="3573614"/>
            <a:ext cx="866523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...</a:t>
            </a:r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id="{1FB14C1F-6EA1-1D44-9E4C-AD289CF52232}"/>
              </a:ext>
            </a:extLst>
          </p:cNvPr>
          <p:cNvSpPr txBox="1"/>
          <p:nvPr/>
        </p:nvSpPr>
        <p:spPr>
          <a:xfrm>
            <a:off x="8820370" y="3570406"/>
            <a:ext cx="866523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9AE08549-76E7-DD44-BFC3-CF59611CE187}"/>
              </a:ext>
            </a:extLst>
          </p:cNvPr>
          <p:cNvSpPr txBox="1"/>
          <p:nvPr/>
        </p:nvSpPr>
        <p:spPr>
          <a:xfrm>
            <a:off x="9915577" y="3567198"/>
            <a:ext cx="866523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</a:t>
            </a:r>
          </a:p>
        </p:txBody>
      </p:sp>
      <p:sp>
        <p:nvSpPr>
          <p:cNvPr id="113" name="ZoneTexte 112">
            <a:extLst>
              <a:ext uri="{FF2B5EF4-FFF2-40B4-BE49-F238E27FC236}">
                <a16:creationId xmlns:a16="http://schemas.microsoft.com/office/drawing/2014/main" id="{A5CA5834-7CCA-7549-8062-B73E6848A495}"/>
              </a:ext>
            </a:extLst>
          </p:cNvPr>
          <p:cNvSpPr txBox="1"/>
          <p:nvPr/>
        </p:nvSpPr>
        <p:spPr>
          <a:xfrm>
            <a:off x="10684613" y="3452757"/>
            <a:ext cx="144622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</a:t>
            </a:r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195A3926-137B-E949-A864-DE706B522869}"/>
              </a:ext>
            </a:extLst>
          </p:cNvPr>
          <p:cNvSpPr txBox="1"/>
          <p:nvPr/>
        </p:nvSpPr>
        <p:spPr>
          <a:xfrm>
            <a:off x="11067757" y="4483922"/>
            <a:ext cx="144622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</a:t>
            </a:r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5BE7F038-534A-0941-8795-2474665AF777}"/>
              </a:ext>
            </a:extLst>
          </p:cNvPr>
          <p:cNvSpPr txBox="1"/>
          <p:nvPr/>
        </p:nvSpPr>
        <p:spPr>
          <a:xfrm>
            <a:off x="7235846" y="3537421"/>
            <a:ext cx="866523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</a:t>
            </a:r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F9EB2179-0015-8842-8164-C70E02F7453A}"/>
              </a:ext>
            </a:extLst>
          </p:cNvPr>
          <p:cNvSpPr txBox="1"/>
          <p:nvPr/>
        </p:nvSpPr>
        <p:spPr>
          <a:xfrm>
            <a:off x="3530128" y="4498250"/>
            <a:ext cx="144622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..</a:t>
            </a:r>
          </a:p>
        </p:txBody>
      </p:sp>
      <p:sp>
        <p:nvSpPr>
          <p:cNvPr id="130" name="ZoneTexte 129">
            <a:extLst>
              <a:ext uri="{FF2B5EF4-FFF2-40B4-BE49-F238E27FC236}">
                <a16:creationId xmlns:a16="http://schemas.microsoft.com/office/drawing/2014/main" id="{A3CE4B21-612E-FA4D-A875-FB588909F6EA}"/>
              </a:ext>
            </a:extLst>
          </p:cNvPr>
          <p:cNvSpPr txBox="1"/>
          <p:nvPr/>
        </p:nvSpPr>
        <p:spPr>
          <a:xfrm>
            <a:off x="8143848" y="4473035"/>
            <a:ext cx="144622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………</a:t>
            </a:r>
          </a:p>
        </p:txBody>
      </p:sp>
      <p:sp>
        <p:nvSpPr>
          <p:cNvPr id="132" name="ZoneTexte 131">
            <a:extLst>
              <a:ext uri="{FF2B5EF4-FFF2-40B4-BE49-F238E27FC236}">
                <a16:creationId xmlns:a16="http://schemas.microsoft.com/office/drawing/2014/main" id="{871EECFA-64C7-1446-8802-67AECACDD5B3}"/>
              </a:ext>
            </a:extLst>
          </p:cNvPr>
          <p:cNvSpPr txBox="1"/>
          <p:nvPr/>
        </p:nvSpPr>
        <p:spPr>
          <a:xfrm>
            <a:off x="9528543" y="4454515"/>
            <a:ext cx="144622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……</a:t>
            </a:r>
          </a:p>
        </p:txBody>
      </p:sp>
      <p:cxnSp>
        <p:nvCxnSpPr>
          <p:cNvPr id="154" name="Connecteur droit avec flèche 153">
            <a:extLst>
              <a:ext uri="{FF2B5EF4-FFF2-40B4-BE49-F238E27FC236}">
                <a16:creationId xmlns:a16="http://schemas.microsoft.com/office/drawing/2014/main" id="{F06B6AEE-9F2A-3F42-98DC-8E80E3F92D6C}"/>
              </a:ext>
            </a:extLst>
          </p:cNvPr>
          <p:cNvCxnSpPr/>
          <p:nvPr/>
        </p:nvCxnSpPr>
        <p:spPr>
          <a:xfrm flipV="1">
            <a:off x="1896407" y="4199018"/>
            <a:ext cx="9504000" cy="29035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2516861-DBE3-6149-92EC-E057677F065D}"/>
              </a:ext>
            </a:extLst>
          </p:cNvPr>
          <p:cNvGrpSpPr/>
          <p:nvPr/>
        </p:nvGrpSpPr>
        <p:grpSpPr>
          <a:xfrm>
            <a:off x="715280" y="1995403"/>
            <a:ext cx="11258086" cy="930536"/>
            <a:chOff x="715280" y="1233400"/>
            <a:chExt cx="11258086" cy="930536"/>
          </a:xfrm>
        </p:grpSpPr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57A29F80-099D-DC40-9172-459B0337CE92}"/>
                </a:ext>
              </a:extLst>
            </p:cNvPr>
            <p:cNvSpPr txBox="1"/>
            <p:nvPr/>
          </p:nvSpPr>
          <p:spPr>
            <a:xfrm>
              <a:off x="715280" y="1513626"/>
              <a:ext cx="1093569" cy="307777"/>
            </a:xfrm>
            <a:prstGeom prst="rect">
              <a:avLst/>
            </a:prstGeom>
            <a:solidFill>
              <a:srgbClr val="FFB527"/>
            </a:solidFill>
            <a:ln>
              <a:solidFill>
                <a:srgbClr val="FFB527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Symptômes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2C4F732-CC58-EB49-A93E-F7F2D8F30C43}"/>
                </a:ext>
              </a:extLst>
            </p:cNvPr>
            <p:cNvSpPr/>
            <p:nvPr/>
          </p:nvSpPr>
          <p:spPr>
            <a:xfrm>
              <a:off x="4370522" y="1491136"/>
              <a:ext cx="2105315" cy="206357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C3C43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Graves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AE2CD54-D840-1740-823D-D4E800C0441E}"/>
                </a:ext>
              </a:extLst>
            </p:cNvPr>
            <p:cNvSpPr/>
            <p:nvPr/>
          </p:nvSpPr>
          <p:spPr>
            <a:xfrm>
              <a:off x="3017003" y="1492303"/>
              <a:ext cx="1364619" cy="216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C3C43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Bénins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F4D401A-96F2-0649-BDD7-B3CBCA0C6407}"/>
                </a:ext>
              </a:extLst>
            </p:cNvPr>
            <p:cNvSpPr/>
            <p:nvPr/>
          </p:nvSpPr>
          <p:spPr>
            <a:xfrm>
              <a:off x="1883491" y="1233400"/>
              <a:ext cx="7957933" cy="25128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C3C43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Asymptomatiques</a:t>
              </a:r>
            </a:p>
          </p:txBody>
        </p: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FF3A4470-873D-934E-8224-F933FBCCBE2B}"/>
                </a:ext>
              </a:extLst>
            </p:cNvPr>
            <p:cNvSpPr txBox="1"/>
            <p:nvPr/>
          </p:nvSpPr>
          <p:spPr>
            <a:xfrm>
              <a:off x="9858226" y="1357196"/>
              <a:ext cx="21151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54A021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Séquelles……..</a:t>
              </a:r>
            </a:p>
          </p:txBody>
        </p:sp>
        <p:cxnSp>
          <p:nvCxnSpPr>
            <p:cNvPr id="4" name="Connecteur droit avec flèche 3">
              <a:extLst>
                <a:ext uri="{FF2B5EF4-FFF2-40B4-BE49-F238E27FC236}">
                  <a16:creationId xmlns:a16="http://schemas.microsoft.com/office/drawing/2014/main" id="{3F6519D7-3135-8A42-8C53-90A85A214348}"/>
                </a:ext>
              </a:extLst>
            </p:cNvPr>
            <p:cNvCxnSpPr/>
            <p:nvPr/>
          </p:nvCxnSpPr>
          <p:spPr>
            <a:xfrm flipV="1">
              <a:off x="1883491" y="1682503"/>
              <a:ext cx="9504000" cy="29035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8E56187-3FB4-D44D-B763-75A489D03866}"/>
                </a:ext>
              </a:extLst>
            </p:cNvPr>
            <p:cNvCxnSpPr/>
            <p:nvPr/>
          </p:nvCxnSpPr>
          <p:spPr>
            <a:xfrm>
              <a:off x="3029551" y="1671046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9C06CC68-6050-7B45-8B85-AECC55B219DD}"/>
                </a:ext>
              </a:extLst>
            </p:cNvPr>
            <p:cNvCxnSpPr/>
            <p:nvPr/>
          </p:nvCxnSpPr>
          <p:spPr>
            <a:xfrm>
              <a:off x="4170341" y="1661218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8486FC5A-0531-A445-B7C7-5FBE9AD11F0F}"/>
                </a:ext>
              </a:extLst>
            </p:cNvPr>
            <p:cNvCxnSpPr/>
            <p:nvPr/>
          </p:nvCxnSpPr>
          <p:spPr>
            <a:xfrm>
              <a:off x="5296141" y="1651390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45D12508-A028-9247-8B3B-ED90F45016BE}"/>
                </a:ext>
              </a:extLst>
            </p:cNvPr>
            <p:cNvCxnSpPr/>
            <p:nvPr/>
          </p:nvCxnSpPr>
          <p:spPr>
            <a:xfrm>
              <a:off x="6452878" y="1653890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ZoneTexte 138">
              <a:extLst>
                <a:ext uri="{FF2B5EF4-FFF2-40B4-BE49-F238E27FC236}">
                  <a16:creationId xmlns:a16="http://schemas.microsoft.com/office/drawing/2014/main" id="{CF726524-ACCB-4E40-A5D4-FCBDCC0A54F3}"/>
                </a:ext>
              </a:extLst>
            </p:cNvPr>
            <p:cNvSpPr txBox="1"/>
            <p:nvPr/>
          </p:nvSpPr>
          <p:spPr>
            <a:xfrm>
              <a:off x="2902147" y="1733049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40" name="ZoneTexte 139">
              <a:extLst>
                <a:ext uri="{FF2B5EF4-FFF2-40B4-BE49-F238E27FC236}">
                  <a16:creationId xmlns:a16="http://schemas.microsoft.com/office/drawing/2014/main" id="{7D0AAA53-78AC-3D43-9307-450705C49046}"/>
                </a:ext>
              </a:extLst>
            </p:cNvPr>
            <p:cNvSpPr txBox="1"/>
            <p:nvPr/>
          </p:nvSpPr>
          <p:spPr>
            <a:xfrm>
              <a:off x="3973334" y="1733049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141" name="ZoneTexte 140">
              <a:extLst>
                <a:ext uri="{FF2B5EF4-FFF2-40B4-BE49-F238E27FC236}">
                  <a16:creationId xmlns:a16="http://schemas.microsoft.com/office/drawing/2014/main" id="{D71D8771-9F46-7E47-A38F-97EA0B55119F}"/>
                </a:ext>
              </a:extLst>
            </p:cNvPr>
            <p:cNvSpPr txBox="1"/>
            <p:nvPr/>
          </p:nvSpPr>
          <p:spPr>
            <a:xfrm>
              <a:off x="5157609" y="1733049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142" name="ZoneTexte 141">
              <a:extLst>
                <a:ext uri="{FF2B5EF4-FFF2-40B4-BE49-F238E27FC236}">
                  <a16:creationId xmlns:a16="http://schemas.microsoft.com/office/drawing/2014/main" id="{5D0213F0-F8FC-D740-B7E6-B7EBFEB06F99}"/>
                </a:ext>
              </a:extLst>
            </p:cNvPr>
            <p:cNvSpPr txBox="1"/>
            <p:nvPr/>
          </p:nvSpPr>
          <p:spPr>
            <a:xfrm>
              <a:off x="6281752" y="1733049"/>
              <a:ext cx="33214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28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66" name="ZoneTexte 165">
              <a:extLst>
                <a:ext uri="{FF2B5EF4-FFF2-40B4-BE49-F238E27FC236}">
                  <a16:creationId xmlns:a16="http://schemas.microsoft.com/office/drawing/2014/main" id="{C23AD542-AE6C-4742-AEDC-D10E181FCF2B}"/>
                </a:ext>
              </a:extLst>
            </p:cNvPr>
            <p:cNvSpPr txBox="1"/>
            <p:nvPr/>
          </p:nvSpPr>
          <p:spPr>
            <a:xfrm>
              <a:off x="1771344" y="170476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67" name="Connecteur droit 166">
              <a:extLst>
                <a:ext uri="{FF2B5EF4-FFF2-40B4-BE49-F238E27FC236}">
                  <a16:creationId xmlns:a16="http://schemas.microsoft.com/office/drawing/2014/main" id="{3E273E20-12FA-534F-928E-F9724E99C490}"/>
                </a:ext>
              </a:extLst>
            </p:cNvPr>
            <p:cNvCxnSpPr/>
            <p:nvPr/>
          </p:nvCxnSpPr>
          <p:spPr>
            <a:xfrm>
              <a:off x="1862688" y="1652771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25FA73F1-41F7-C640-8828-76DFC8A46E85}"/>
              </a:ext>
            </a:extLst>
          </p:cNvPr>
          <p:cNvGrpSpPr/>
          <p:nvPr/>
        </p:nvGrpSpPr>
        <p:grpSpPr>
          <a:xfrm>
            <a:off x="505649" y="2914200"/>
            <a:ext cx="10894758" cy="795249"/>
            <a:chOff x="505649" y="2239282"/>
            <a:chExt cx="10894758" cy="795249"/>
          </a:xfrm>
        </p:grpSpPr>
        <p:sp>
          <p:nvSpPr>
            <p:cNvPr id="144" name="ZoneTexte 143">
              <a:extLst>
                <a:ext uri="{FF2B5EF4-FFF2-40B4-BE49-F238E27FC236}">
                  <a16:creationId xmlns:a16="http://schemas.microsoft.com/office/drawing/2014/main" id="{0DB94149-3667-C14F-A2E4-E3952BA1DCE7}"/>
                </a:ext>
              </a:extLst>
            </p:cNvPr>
            <p:cNvSpPr txBox="1"/>
            <p:nvPr/>
          </p:nvSpPr>
          <p:spPr>
            <a:xfrm>
              <a:off x="2899823" y="2603644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45" name="ZoneTexte 144">
              <a:extLst>
                <a:ext uri="{FF2B5EF4-FFF2-40B4-BE49-F238E27FC236}">
                  <a16:creationId xmlns:a16="http://schemas.microsoft.com/office/drawing/2014/main" id="{5FA1B204-AD9A-704E-BF11-CE0148525DB2}"/>
                </a:ext>
              </a:extLst>
            </p:cNvPr>
            <p:cNvSpPr txBox="1"/>
            <p:nvPr/>
          </p:nvSpPr>
          <p:spPr>
            <a:xfrm>
              <a:off x="3986250" y="2603644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146" name="ZoneTexte 145">
              <a:extLst>
                <a:ext uri="{FF2B5EF4-FFF2-40B4-BE49-F238E27FC236}">
                  <a16:creationId xmlns:a16="http://schemas.microsoft.com/office/drawing/2014/main" id="{380FBD83-349D-F34D-9185-561E1146B991}"/>
                </a:ext>
              </a:extLst>
            </p:cNvPr>
            <p:cNvSpPr txBox="1"/>
            <p:nvPr/>
          </p:nvSpPr>
          <p:spPr>
            <a:xfrm>
              <a:off x="5170525" y="2603644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147" name="ZoneTexte 146">
              <a:extLst>
                <a:ext uri="{FF2B5EF4-FFF2-40B4-BE49-F238E27FC236}">
                  <a16:creationId xmlns:a16="http://schemas.microsoft.com/office/drawing/2014/main" id="{29E09347-A272-4941-A082-E1AE70B474CD}"/>
                </a:ext>
              </a:extLst>
            </p:cNvPr>
            <p:cNvSpPr txBox="1"/>
            <p:nvPr/>
          </p:nvSpPr>
          <p:spPr>
            <a:xfrm>
              <a:off x="6294668" y="2603644"/>
              <a:ext cx="33214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28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3" name="ZoneTexte 152">
              <a:extLst>
                <a:ext uri="{FF2B5EF4-FFF2-40B4-BE49-F238E27FC236}">
                  <a16:creationId xmlns:a16="http://schemas.microsoft.com/office/drawing/2014/main" id="{614E4F47-ED63-5B4A-82FF-5C11F0AB415E}"/>
                </a:ext>
              </a:extLst>
            </p:cNvPr>
            <p:cNvSpPr txBox="1"/>
            <p:nvPr/>
          </p:nvSpPr>
          <p:spPr>
            <a:xfrm>
              <a:off x="2375579" y="2603909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4</a:t>
              </a:r>
            </a:p>
          </p:txBody>
        </p: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B8FFEB41-0B1F-174F-9579-4A9CB6C4EE6A}"/>
                </a:ext>
              </a:extLst>
            </p:cNvPr>
            <p:cNvGrpSpPr/>
            <p:nvPr/>
          </p:nvGrpSpPr>
          <p:grpSpPr>
            <a:xfrm>
              <a:off x="505649" y="2239282"/>
              <a:ext cx="10894758" cy="465463"/>
              <a:chOff x="505649" y="2250166"/>
              <a:chExt cx="10894758" cy="465463"/>
            </a:xfrm>
          </p:grpSpPr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4DDE04D7-C885-5C42-BFDD-4659C91AD9B6}"/>
                  </a:ext>
                </a:extLst>
              </p:cNvPr>
              <p:cNvSpPr txBox="1"/>
              <p:nvPr/>
            </p:nvSpPr>
            <p:spPr>
              <a:xfrm>
                <a:off x="505649" y="2407852"/>
                <a:ext cx="1303200" cy="30777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Contagiosité</a:t>
                </a: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FF5DC59-E68B-A94F-8F0D-4CC93E8BB932}"/>
                  </a:ext>
                </a:extLst>
              </p:cNvPr>
              <p:cNvSpPr/>
              <p:nvPr/>
            </p:nvSpPr>
            <p:spPr>
              <a:xfrm>
                <a:off x="2476570" y="2250166"/>
                <a:ext cx="1507011" cy="329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F3A135CA-F276-FB42-9FFA-0AD0AC17FE47}"/>
                  </a:ext>
                </a:extLst>
              </p:cNvPr>
              <p:cNvSpPr/>
              <p:nvPr/>
            </p:nvSpPr>
            <p:spPr>
              <a:xfrm>
                <a:off x="3835972" y="2250166"/>
                <a:ext cx="379114" cy="329438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/>
                  </a:gs>
                  <a:gs pos="100000">
                    <a:srgbClr val="FFC000">
                      <a:tint val="44500"/>
                      <a:satMod val="160000"/>
                    </a:srgbClr>
                  </a:gs>
                  <a:gs pos="85000">
                    <a:srgbClr val="FFC00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  <p:cxnSp>
            <p:nvCxnSpPr>
              <p:cNvPr id="143" name="Connecteur droit avec flèche 142">
                <a:extLst>
                  <a:ext uri="{FF2B5EF4-FFF2-40B4-BE49-F238E27FC236}">
                    <a16:creationId xmlns:a16="http://schemas.microsoft.com/office/drawing/2014/main" id="{81284D1F-5B82-4B42-9ACC-C19DF63A1718}"/>
                  </a:ext>
                </a:extLst>
              </p:cNvPr>
              <p:cNvCxnSpPr/>
              <p:nvPr/>
            </p:nvCxnSpPr>
            <p:spPr>
              <a:xfrm flipV="1">
                <a:off x="1896407" y="2553098"/>
                <a:ext cx="9504000" cy="29035"/>
              </a:xfrm>
              <a:prstGeom prst="straightConnector1">
                <a:avLst/>
              </a:prstGeom>
              <a:ln w="28575">
                <a:solidFill>
                  <a:schemeClr val="tx1">
                    <a:lumMod val="65000"/>
                    <a:lumOff val="3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BB9EF68C-75A4-B64D-9C71-676BCBA3095C}"/>
                  </a:ext>
                </a:extLst>
              </p:cNvPr>
              <p:cNvCxnSpPr/>
              <p:nvPr/>
            </p:nvCxnSpPr>
            <p:spPr>
              <a:xfrm>
                <a:off x="3022941" y="2521451"/>
                <a:ext cx="0" cy="10800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E59839B1-3498-984E-9CDE-3AF77A91DD86}"/>
                  </a:ext>
                </a:extLst>
              </p:cNvPr>
              <p:cNvCxnSpPr/>
              <p:nvPr/>
            </p:nvCxnSpPr>
            <p:spPr>
              <a:xfrm>
                <a:off x="4165941" y="2551931"/>
                <a:ext cx="0" cy="10800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0E697DE0-45F1-BF4F-B812-B73050A3383A}"/>
                  </a:ext>
                </a:extLst>
              </p:cNvPr>
              <p:cNvCxnSpPr/>
              <p:nvPr/>
            </p:nvCxnSpPr>
            <p:spPr>
              <a:xfrm>
                <a:off x="5308941" y="2521451"/>
                <a:ext cx="0" cy="10800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231B971D-14B0-A04E-B3DF-BB82EECC270D}"/>
                  </a:ext>
                </a:extLst>
              </p:cNvPr>
              <p:cNvCxnSpPr/>
              <p:nvPr/>
            </p:nvCxnSpPr>
            <p:spPr>
              <a:xfrm>
                <a:off x="6451941" y="2521451"/>
                <a:ext cx="0" cy="10800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0740B48D-CE6B-9D43-ABB0-85B582D8D3FA}"/>
                  </a:ext>
                </a:extLst>
              </p:cNvPr>
              <p:cNvCxnSpPr/>
              <p:nvPr/>
            </p:nvCxnSpPr>
            <p:spPr>
              <a:xfrm>
                <a:off x="2489541" y="2536691"/>
                <a:ext cx="0" cy="10800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F1374027-2578-F54E-8FD3-1EEA51FDDB07}"/>
                  </a:ext>
                </a:extLst>
              </p:cNvPr>
              <p:cNvCxnSpPr/>
              <p:nvPr/>
            </p:nvCxnSpPr>
            <p:spPr>
              <a:xfrm>
                <a:off x="1895181" y="2521451"/>
                <a:ext cx="0" cy="10800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1" name="ZoneTexte 170">
              <a:extLst>
                <a:ext uri="{FF2B5EF4-FFF2-40B4-BE49-F238E27FC236}">
                  <a16:creationId xmlns:a16="http://schemas.microsoft.com/office/drawing/2014/main" id="{34511839-7B9D-4946-A60F-D1958EE7B735}"/>
                </a:ext>
              </a:extLst>
            </p:cNvPr>
            <p:cNvSpPr txBox="1"/>
            <p:nvPr/>
          </p:nvSpPr>
          <p:spPr>
            <a:xfrm>
              <a:off x="1772663" y="2588802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0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342C6780-517A-7144-A559-B24BBF657D4A}"/>
              </a:ext>
            </a:extLst>
          </p:cNvPr>
          <p:cNvSpPr txBox="1"/>
          <p:nvPr/>
        </p:nvSpPr>
        <p:spPr>
          <a:xfrm>
            <a:off x="8061854" y="4521505"/>
            <a:ext cx="5998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…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A0EC13D-7E59-DD43-ABDE-22FF8FFACBC3}"/>
              </a:ext>
            </a:extLst>
          </p:cNvPr>
          <p:cNvGrpSpPr/>
          <p:nvPr/>
        </p:nvGrpSpPr>
        <p:grpSpPr>
          <a:xfrm>
            <a:off x="505649" y="3389004"/>
            <a:ext cx="12178796" cy="1302333"/>
            <a:chOff x="505649" y="3389004"/>
            <a:chExt cx="12178796" cy="1302333"/>
          </a:xfrm>
        </p:grpSpPr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3E9A0397-421B-C241-8E2D-31DEF74D66A3}"/>
                </a:ext>
              </a:extLst>
            </p:cNvPr>
            <p:cNvSpPr txBox="1"/>
            <p:nvPr/>
          </p:nvSpPr>
          <p:spPr>
            <a:xfrm>
              <a:off x="505649" y="4020117"/>
              <a:ext cx="1303200" cy="307777"/>
            </a:xfrm>
            <a:prstGeom prst="rect">
              <a:avLst/>
            </a:prstGeom>
            <a:solidFill>
              <a:srgbClr val="9940DF"/>
            </a:solidFill>
            <a:ln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PCR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29A715A-5153-F641-A2F6-F962573842D7}"/>
                </a:ext>
              </a:extLst>
            </p:cNvPr>
            <p:cNvSpPr/>
            <p:nvPr/>
          </p:nvSpPr>
          <p:spPr>
            <a:xfrm>
              <a:off x="2642587" y="3883249"/>
              <a:ext cx="2177321" cy="327732"/>
            </a:xfrm>
            <a:prstGeom prst="rect">
              <a:avLst/>
            </a:prstGeom>
            <a:solidFill>
              <a:srgbClr val="9940DF"/>
            </a:solidFill>
            <a:ln>
              <a:solidFill>
                <a:srgbClr val="994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CDDC938B-9A53-4A4A-AC2C-04F6F3D52F3D}"/>
                </a:ext>
              </a:extLst>
            </p:cNvPr>
            <p:cNvSpPr txBox="1"/>
            <p:nvPr/>
          </p:nvSpPr>
          <p:spPr>
            <a:xfrm>
              <a:off x="4891313" y="3407298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0" name="ZoneTexte 99">
              <a:extLst>
                <a:ext uri="{FF2B5EF4-FFF2-40B4-BE49-F238E27FC236}">
                  <a16:creationId xmlns:a16="http://schemas.microsoft.com/office/drawing/2014/main" id="{A7F4667B-9910-EC4C-B4CB-22B873D8F0D7}"/>
                </a:ext>
              </a:extLst>
            </p:cNvPr>
            <p:cNvSpPr txBox="1"/>
            <p:nvPr/>
          </p:nvSpPr>
          <p:spPr>
            <a:xfrm>
              <a:off x="5216451" y="3389004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...</a:t>
              </a:r>
            </a:p>
          </p:txBody>
        </p:sp>
        <p:sp>
          <p:nvSpPr>
            <p:cNvPr id="101" name="ZoneTexte 100">
              <a:extLst>
                <a:ext uri="{FF2B5EF4-FFF2-40B4-BE49-F238E27FC236}">
                  <a16:creationId xmlns:a16="http://schemas.microsoft.com/office/drawing/2014/main" id="{ABA7493C-6C18-CD4A-820B-24C7EED7438D}"/>
                </a:ext>
              </a:extLst>
            </p:cNvPr>
            <p:cNvSpPr txBox="1"/>
            <p:nvPr/>
          </p:nvSpPr>
          <p:spPr>
            <a:xfrm>
              <a:off x="5357115" y="3555250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...</a:t>
              </a:r>
            </a:p>
          </p:txBody>
        </p:sp>
        <p:sp>
          <p:nvSpPr>
            <p:cNvPr id="102" name="ZoneTexte 101">
              <a:extLst>
                <a:ext uri="{FF2B5EF4-FFF2-40B4-BE49-F238E27FC236}">
                  <a16:creationId xmlns:a16="http://schemas.microsoft.com/office/drawing/2014/main" id="{79DFDEC0-E0C1-1C40-BE2D-3021AD7082DA}"/>
                </a:ext>
              </a:extLst>
            </p:cNvPr>
            <p:cNvSpPr txBox="1"/>
            <p:nvPr/>
          </p:nvSpPr>
          <p:spPr>
            <a:xfrm>
              <a:off x="5532328" y="3458012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...</a:t>
              </a:r>
            </a:p>
          </p:txBody>
        </p:sp>
        <p:sp>
          <p:nvSpPr>
            <p:cNvPr id="106" name="ZoneTexte 105">
              <a:extLst>
                <a:ext uri="{FF2B5EF4-FFF2-40B4-BE49-F238E27FC236}">
                  <a16:creationId xmlns:a16="http://schemas.microsoft.com/office/drawing/2014/main" id="{E1C344D0-FD85-1545-8CFA-CE7334C7E466}"/>
                </a:ext>
              </a:extLst>
            </p:cNvPr>
            <p:cNvSpPr txBox="1"/>
            <p:nvPr/>
          </p:nvSpPr>
          <p:spPr>
            <a:xfrm>
              <a:off x="6209783" y="3437330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...</a:t>
              </a:r>
            </a:p>
          </p:txBody>
        </p:sp>
        <p:sp>
          <p:nvSpPr>
            <p:cNvPr id="112" name="ZoneTexte 111">
              <a:extLst>
                <a:ext uri="{FF2B5EF4-FFF2-40B4-BE49-F238E27FC236}">
                  <a16:creationId xmlns:a16="http://schemas.microsoft.com/office/drawing/2014/main" id="{383A272B-453B-074C-8D63-721C7BCE577F}"/>
                </a:ext>
              </a:extLst>
            </p:cNvPr>
            <p:cNvSpPr txBox="1"/>
            <p:nvPr/>
          </p:nvSpPr>
          <p:spPr>
            <a:xfrm>
              <a:off x="9123407" y="3440581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sp>
          <p:nvSpPr>
            <p:cNvPr id="114" name="ZoneTexte 113">
              <a:extLst>
                <a:ext uri="{FF2B5EF4-FFF2-40B4-BE49-F238E27FC236}">
                  <a16:creationId xmlns:a16="http://schemas.microsoft.com/office/drawing/2014/main" id="{1CC2FBB6-75F7-044E-99B8-0842C4DE6CE2}"/>
                </a:ext>
              </a:extLst>
            </p:cNvPr>
            <p:cNvSpPr txBox="1"/>
            <p:nvPr/>
          </p:nvSpPr>
          <p:spPr>
            <a:xfrm>
              <a:off x="11238223" y="3558174"/>
              <a:ext cx="1446222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6C2BF59D-175C-C445-9255-BD7115058162}"/>
                </a:ext>
              </a:extLst>
            </p:cNvPr>
            <p:cNvSpPr txBox="1"/>
            <p:nvPr/>
          </p:nvSpPr>
          <p:spPr>
            <a:xfrm>
              <a:off x="8352305" y="3490277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sp>
          <p:nvSpPr>
            <p:cNvPr id="155" name="ZoneTexte 154">
              <a:extLst>
                <a:ext uri="{FF2B5EF4-FFF2-40B4-BE49-F238E27FC236}">
                  <a16:creationId xmlns:a16="http://schemas.microsoft.com/office/drawing/2014/main" id="{F1B6B316-76A6-4C4A-9EE9-BA4F880A2A03}"/>
                </a:ext>
              </a:extLst>
            </p:cNvPr>
            <p:cNvSpPr txBox="1"/>
            <p:nvPr/>
          </p:nvSpPr>
          <p:spPr>
            <a:xfrm>
              <a:off x="2884583" y="4271336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56" name="ZoneTexte 155">
              <a:extLst>
                <a:ext uri="{FF2B5EF4-FFF2-40B4-BE49-F238E27FC236}">
                  <a16:creationId xmlns:a16="http://schemas.microsoft.com/office/drawing/2014/main" id="{6043E6A5-D175-1C40-8C1E-9DCC66B6EFA0}"/>
                </a:ext>
              </a:extLst>
            </p:cNvPr>
            <p:cNvSpPr txBox="1"/>
            <p:nvPr/>
          </p:nvSpPr>
          <p:spPr>
            <a:xfrm>
              <a:off x="3971010" y="4260450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157" name="ZoneTexte 156">
              <a:extLst>
                <a:ext uri="{FF2B5EF4-FFF2-40B4-BE49-F238E27FC236}">
                  <a16:creationId xmlns:a16="http://schemas.microsoft.com/office/drawing/2014/main" id="{BABF9976-CAE8-FC48-B011-D6EB10B78A75}"/>
                </a:ext>
              </a:extLst>
            </p:cNvPr>
            <p:cNvSpPr txBox="1"/>
            <p:nvPr/>
          </p:nvSpPr>
          <p:spPr>
            <a:xfrm>
              <a:off x="5155285" y="4271336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158" name="ZoneTexte 157">
              <a:extLst>
                <a:ext uri="{FF2B5EF4-FFF2-40B4-BE49-F238E27FC236}">
                  <a16:creationId xmlns:a16="http://schemas.microsoft.com/office/drawing/2014/main" id="{903B9C6D-2370-104F-832B-A3B4DAD73362}"/>
                </a:ext>
              </a:extLst>
            </p:cNvPr>
            <p:cNvSpPr txBox="1"/>
            <p:nvPr/>
          </p:nvSpPr>
          <p:spPr>
            <a:xfrm>
              <a:off x="6301200" y="4260450"/>
              <a:ext cx="33214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28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59" name="ZoneTexte 158">
              <a:extLst>
                <a:ext uri="{FF2B5EF4-FFF2-40B4-BE49-F238E27FC236}">
                  <a16:creationId xmlns:a16="http://schemas.microsoft.com/office/drawing/2014/main" id="{2821600E-916A-2F40-A155-0C4A3558C5C6}"/>
                </a:ext>
              </a:extLst>
            </p:cNvPr>
            <p:cNvSpPr txBox="1"/>
            <p:nvPr/>
          </p:nvSpPr>
          <p:spPr>
            <a:xfrm>
              <a:off x="2295025" y="4260715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4</a:t>
              </a:r>
            </a:p>
          </p:txBody>
        </p:sp>
        <p:cxnSp>
          <p:nvCxnSpPr>
            <p:cNvPr id="169" name="Connecteur droit 168">
              <a:extLst>
                <a:ext uri="{FF2B5EF4-FFF2-40B4-BE49-F238E27FC236}">
                  <a16:creationId xmlns:a16="http://schemas.microsoft.com/office/drawing/2014/main" id="{4E63D80D-2D37-4A44-92A6-86A6E9EF9E74}"/>
                </a:ext>
              </a:extLst>
            </p:cNvPr>
            <p:cNvCxnSpPr/>
            <p:nvPr/>
          </p:nvCxnSpPr>
          <p:spPr>
            <a:xfrm>
              <a:off x="1879941" y="4182611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ZoneTexte 171">
              <a:extLst>
                <a:ext uri="{FF2B5EF4-FFF2-40B4-BE49-F238E27FC236}">
                  <a16:creationId xmlns:a16="http://schemas.microsoft.com/office/drawing/2014/main" id="{F8C9F8E1-1A33-0544-9294-E613AE317841}"/>
                </a:ext>
              </a:extLst>
            </p:cNvPr>
            <p:cNvSpPr txBox="1"/>
            <p:nvPr/>
          </p:nvSpPr>
          <p:spPr>
            <a:xfrm>
              <a:off x="1759128" y="423298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74" name="ZoneTexte 173">
              <a:extLst>
                <a:ext uri="{FF2B5EF4-FFF2-40B4-BE49-F238E27FC236}">
                  <a16:creationId xmlns:a16="http://schemas.microsoft.com/office/drawing/2014/main" id="{DCA8BABB-ED01-614B-B956-F3F10D222C72}"/>
                </a:ext>
              </a:extLst>
            </p:cNvPr>
            <p:cNvSpPr txBox="1"/>
            <p:nvPr/>
          </p:nvSpPr>
          <p:spPr>
            <a:xfrm>
              <a:off x="6024727" y="3557072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...</a:t>
              </a:r>
            </a:p>
          </p:txBody>
        </p:sp>
        <p:sp>
          <p:nvSpPr>
            <p:cNvPr id="175" name="ZoneTexte 174">
              <a:extLst>
                <a:ext uri="{FF2B5EF4-FFF2-40B4-BE49-F238E27FC236}">
                  <a16:creationId xmlns:a16="http://schemas.microsoft.com/office/drawing/2014/main" id="{C492911E-40F0-B94B-81CB-23AC3FACA093}"/>
                </a:ext>
              </a:extLst>
            </p:cNvPr>
            <p:cNvSpPr txBox="1"/>
            <p:nvPr/>
          </p:nvSpPr>
          <p:spPr>
            <a:xfrm>
              <a:off x="7073865" y="3413170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sp>
          <p:nvSpPr>
            <p:cNvPr id="176" name="ZoneTexte 175">
              <a:extLst>
                <a:ext uri="{FF2B5EF4-FFF2-40B4-BE49-F238E27FC236}">
                  <a16:creationId xmlns:a16="http://schemas.microsoft.com/office/drawing/2014/main" id="{5B031620-85E9-FF45-9D95-DAEE6BD2CE09}"/>
                </a:ext>
              </a:extLst>
            </p:cNvPr>
            <p:cNvSpPr txBox="1"/>
            <p:nvPr/>
          </p:nvSpPr>
          <p:spPr>
            <a:xfrm>
              <a:off x="7943338" y="3394809"/>
              <a:ext cx="866523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sp>
          <p:nvSpPr>
            <p:cNvPr id="177" name="ZoneTexte 176">
              <a:extLst>
                <a:ext uri="{FF2B5EF4-FFF2-40B4-BE49-F238E27FC236}">
                  <a16:creationId xmlns:a16="http://schemas.microsoft.com/office/drawing/2014/main" id="{A7BF603E-6DCC-3D41-8151-4CDDBF715AA4}"/>
                </a:ext>
              </a:extLst>
            </p:cNvPr>
            <p:cNvSpPr txBox="1"/>
            <p:nvPr/>
          </p:nvSpPr>
          <p:spPr>
            <a:xfrm>
              <a:off x="9609679" y="3407298"/>
              <a:ext cx="1446222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sp>
          <p:nvSpPr>
            <p:cNvPr id="178" name="ZoneTexte 177">
              <a:extLst>
                <a:ext uri="{FF2B5EF4-FFF2-40B4-BE49-F238E27FC236}">
                  <a16:creationId xmlns:a16="http://schemas.microsoft.com/office/drawing/2014/main" id="{5F1744AE-9282-8B4D-BFBE-2FC51682A050}"/>
                </a:ext>
              </a:extLst>
            </p:cNvPr>
            <p:cNvSpPr txBox="1"/>
            <p:nvPr/>
          </p:nvSpPr>
          <p:spPr>
            <a:xfrm>
              <a:off x="10200408" y="3441703"/>
              <a:ext cx="1446222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9940DF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A7AFCF20-36B0-0648-9F9B-4F25BF6747D7}"/>
                </a:ext>
              </a:extLst>
            </p:cNvPr>
            <p:cNvCxnSpPr/>
            <p:nvPr/>
          </p:nvCxnSpPr>
          <p:spPr>
            <a:xfrm>
              <a:off x="2424227" y="4182612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A464F128-E8DE-4249-840C-9D281141FC6A}"/>
                </a:ext>
              </a:extLst>
            </p:cNvPr>
            <p:cNvCxnSpPr/>
            <p:nvPr/>
          </p:nvCxnSpPr>
          <p:spPr>
            <a:xfrm>
              <a:off x="3001171" y="4193498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5A62E469-4C12-E648-9CC9-1C6D86F9D6EC}"/>
                </a:ext>
              </a:extLst>
            </p:cNvPr>
            <p:cNvCxnSpPr/>
            <p:nvPr/>
          </p:nvCxnSpPr>
          <p:spPr>
            <a:xfrm>
              <a:off x="4133285" y="4182610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183">
              <a:extLst>
                <a:ext uri="{FF2B5EF4-FFF2-40B4-BE49-F238E27FC236}">
                  <a16:creationId xmlns:a16="http://schemas.microsoft.com/office/drawing/2014/main" id="{FF12FD92-54BE-744E-9B99-5572F995D3A1}"/>
                </a:ext>
              </a:extLst>
            </p:cNvPr>
            <p:cNvCxnSpPr/>
            <p:nvPr/>
          </p:nvCxnSpPr>
          <p:spPr>
            <a:xfrm>
              <a:off x="5308943" y="4182609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>
              <a:extLst>
                <a:ext uri="{FF2B5EF4-FFF2-40B4-BE49-F238E27FC236}">
                  <a16:creationId xmlns:a16="http://schemas.microsoft.com/office/drawing/2014/main" id="{C81F8F56-8C5C-3D43-9D29-3C35C0A0ED8A}"/>
                </a:ext>
              </a:extLst>
            </p:cNvPr>
            <p:cNvCxnSpPr/>
            <p:nvPr/>
          </p:nvCxnSpPr>
          <p:spPr>
            <a:xfrm>
              <a:off x="6484601" y="4182608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D72B64B-F106-B34C-BC16-B6AA70DFC5B9}"/>
              </a:ext>
            </a:extLst>
          </p:cNvPr>
          <p:cNvGrpSpPr/>
          <p:nvPr/>
        </p:nvGrpSpPr>
        <p:grpSpPr>
          <a:xfrm>
            <a:off x="505287" y="4302545"/>
            <a:ext cx="11707886" cy="1292302"/>
            <a:chOff x="505287" y="4226349"/>
            <a:chExt cx="11707886" cy="1292302"/>
          </a:xfrm>
        </p:grpSpPr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368C8344-662A-7A42-B9F4-7FD96876198E}"/>
                </a:ext>
              </a:extLst>
            </p:cNvPr>
            <p:cNvSpPr txBox="1"/>
            <p:nvPr/>
          </p:nvSpPr>
          <p:spPr>
            <a:xfrm>
              <a:off x="505287" y="4877389"/>
              <a:ext cx="1303562" cy="30777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Sérologie (</a:t>
              </a:r>
              <a:r>
                <a:rPr kumimoji="0" lang="fr-FR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Ac</a:t>
              </a:r>
              <a:r>
                <a: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B2C6EC3-A8FF-5442-90AD-2ED27CCDEFA4}"/>
                </a:ext>
              </a:extLst>
            </p:cNvPr>
            <p:cNvSpPr/>
            <p:nvPr/>
          </p:nvSpPr>
          <p:spPr>
            <a:xfrm>
              <a:off x="4180979" y="4737236"/>
              <a:ext cx="3888434" cy="30600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4A15A958-6C76-DF4D-8931-696FEB787963}"/>
                </a:ext>
              </a:extLst>
            </p:cNvPr>
            <p:cNvSpPr txBox="1"/>
            <p:nvPr/>
          </p:nvSpPr>
          <p:spPr>
            <a:xfrm>
              <a:off x="3643431" y="4258612"/>
              <a:ext cx="1446222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..</a:t>
              </a:r>
            </a:p>
          </p:txBody>
        </p:sp>
        <p:sp>
          <p:nvSpPr>
            <p:cNvPr id="131" name="ZoneTexte 130">
              <a:extLst>
                <a:ext uri="{FF2B5EF4-FFF2-40B4-BE49-F238E27FC236}">
                  <a16:creationId xmlns:a16="http://schemas.microsoft.com/office/drawing/2014/main" id="{E389E458-F444-2F4B-B45E-73A0CE821B07}"/>
                </a:ext>
              </a:extLst>
            </p:cNvPr>
            <p:cNvSpPr txBox="1"/>
            <p:nvPr/>
          </p:nvSpPr>
          <p:spPr>
            <a:xfrm>
              <a:off x="8219613" y="4294958"/>
              <a:ext cx="1446222" cy="4777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	…</a:t>
              </a:r>
            </a:p>
          </p:txBody>
        </p:sp>
        <p:sp>
          <p:nvSpPr>
            <p:cNvPr id="133" name="ZoneTexte 132">
              <a:extLst>
                <a:ext uri="{FF2B5EF4-FFF2-40B4-BE49-F238E27FC236}">
                  <a16:creationId xmlns:a16="http://schemas.microsoft.com/office/drawing/2014/main" id="{E73D6DAA-13A7-7A44-AB37-AEA43020E51F}"/>
                </a:ext>
              </a:extLst>
            </p:cNvPr>
            <p:cNvSpPr txBox="1"/>
            <p:nvPr/>
          </p:nvSpPr>
          <p:spPr>
            <a:xfrm>
              <a:off x="10766951" y="4329528"/>
              <a:ext cx="1446222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…</a:t>
              </a:r>
            </a:p>
          </p:txBody>
        </p:sp>
        <p:sp>
          <p:nvSpPr>
            <p:cNvPr id="134" name="ZoneTexte 133">
              <a:extLst>
                <a:ext uri="{FF2B5EF4-FFF2-40B4-BE49-F238E27FC236}">
                  <a16:creationId xmlns:a16="http://schemas.microsoft.com/office/drawing/2014/main" id="{96012146-60B0-1F46-AE5C-24C3853F5288}"/>
                </a:ext>
              </a:extLst>
            </p:cNvPr>
            <p:cNvSpPr txBox="1"/>
            <p:nvPr/>
          </p:nvSpPr>
          <p:spPr>
            <a:xfrm>
              <a:off x="10050086" y="4226349"/>
              <a:ext cx="1446222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…</a:t>
              </a:r>
            </a:p>
          </p:txBody>
        </p:sp>
        <p:cxnSp>
          <p:nvCxnSpPr>
            <p:cNvPr id="160" name="Connecteur droit avec flèche 159">
              <a:extLst>
                <a:ext uri="{FF2B5EF4-FFF2-40B4-BE49-F238E27FC236}">
                  <a16:creationId xmlns:a16="http://schemas.microsoft.com/office/drawing/2014/main" id="{1BE1DAF6-3493-9F45-92AF-456FF543A4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96407" y="5027773"/>
              <a:ext cx="9491084" cy="38481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ZoneTexte 160">
              <a:extLst>
                <a:ext uri="{FF2B5EF4-FFF2-40B4-BE49-F238E27FC236}">
                  <a16:creationId xmlns:a16="http://schemas.microsoft.com/office/drawing/2014/main" id="{B1DF9F64-98F0-8A4D-B28E-4465C50249BA}"/>
                </a:ext>
              </a:extLst>
            </p:cNvPr>
            <p:cNvSpPr txBox="1"/>
            <p:nvPr/>
          </p:nvSpPr>
          <p:spPr>
            <a:xfrm>
              <a:off x="2884583" y="5087764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62" name="ZoneTexte 161">
              <a:extLst>
                <a:ext uri="{FF2B5EF4-FFF2-40B4-BE49-F238E27FC236}">
                  <a16:creationId xmlns:a16="http://schemas.microsoft.com/office/drawing/2014/main" id="{4DA3AC54-7A33-AE4D-9321-DB685C28F0D1}"/>
                </a:ext>
              </a:extLst>
            </p:cNvPr>
            <p:cNvSpPr txBox="1"/>
            <p:nvPr/>
          </p:nvSpPr>
          <p:spPr>
            <a:xfrm>
              <a:off x="3971010" y="5087764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163" name="ZoneTexte 162">
              <a:extLst>
                <a:ext uri="{FF2B5EF4-FFF2-40B4-BE49-F238E27FC236}">
                  <a16:creationId xmlns:a16="http://schemas.microsoft.com/office/drawing/2014/main" id="{9B6EC32E-40AC-2541-9439-BD3D322C5EAE}"/>
                </a:ext>
              </a:extLst>
            </p:cNvPr>
            <p:cNvSpPr txBox="1"/>
            <p:nvPr/>
          </p:nvSpPr>
          <p:spPr>
            <a:xfrm>
              <a:off x="5155285" y="5087764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164" name="ZoneTexte 163">
              <a:extLst>
                <a:ext uri="{FF2B5EF4-FFF2-40B4-BE49-F238E27FC236}">
                  <a16:creationId xmlns:a16="http://schemas.microsoft.com/office/drawing/2014/main" id="{31B35ACF-9E76-1747-ADE5-E0ABF426335A}"/>
                </a:ext>
              </a:extLst>
            </p:cNvPr>
            <p:cNvSpPr txBox="1"/>
            <p:nvPr/>
          </p:nvSpPr>
          <p:spPr>
            <a:xfrm>
              <a:off x="6279428" y="5087764"/>
              <a:ext cx="33214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28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65" name="ZoneTexte 164">
              <a:extLst>
                <a:ext uri="{FF2B5EF4-FFF2-40B4-BE49-F238E27FC236}">
                  <a16:creationId xmlns:a16="http://schemas.microsoft.com/office/drawing/2014/main" id="{A8AC338A-4941-6147-9177-2F99263FB3E0}"/>
                </a:ext>
              </a:extLst>
            </p:cNvPr>
            <p:cNvSpPr txBox="1"/>
            <p:nvPr/>
          </p:nvSpPr>
          <p:spPr>
            <a:xfrm>
              <a:off x="2360339" y="5088029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4</a:t>
              </a:r>
            </a:p>
          </p:txBody>
        </p:sp>
        <p:cxnSp>
          <p:nvCxnSpPr>
            <p:cNvPr id="170" name="Connecteur droit 169">
              <a:extLst>
                <a:ext uri="{FF2B5EF4-FFF2-40B4-BE49-F238E27FC236}">
                  <a16:creationId xmlns:a16="http://schemas.microsoft.com/office/drawing/2014/main" id="{5E490617-A93A-524A-A425-4CF6EF34D881}"/>
                </a:ext>
              </a:extLst>
            </p:cNvPr>
            <p:cNvCxnSpPr/>
            <p:nvPr/>
          </p:nvCxnSpPr>
          <p:spPr>
            <a:xfrm>
              <a:off x="1895181" y="5005571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ZoneTexte 172">
              <a:extLst>
                <a:ext uri="{FF2B5EF4-FFF2-40B4-BE49-F238E27FC236}">
                  <a16:creationId xmlns:a16="http://schemas.microsoft.com/office/drawing/2014/main" id="{E621CBF4-94C9-2C4A-AC11-6BBFA1481108}"/>
                </a:ext>
              </a:extLst>
            </p:cNvPr>
            <p:cNvSpPr txBox="1"/>
            <p:nvPr/>
          </p:nvSpPr>
          <p:spPr>
            <a:xfrm>
              <a:off x="1780473" y="5049739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79" name="ZoneTexte 178">
              <a:extLst>
                <a:ext uri="{FF2B5EF4-FFF2-40B4-BE49-F238E27FC236}">
                  <a16:creationId xmlns:a16="http://schemas.microsoft.com/office/drawing/2014/main" id="{040D78C7-14C1-0140-A6FD-2E0ECAB4C650}"/>
                </a:ext>
              </a:extLst>
            </p:cNvPr>
            <p:cNvSpPr txBox="1"/>
            <p:nvPr/>
          </p:nvSpPr>
          <p:spPr>
            <a:xfrm>
              <a:off x="9183241" y="4318323"/>
              <a:ext cx="59984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…</a:t>
              </a:r>
              <a:endPara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180" name="ZoneTexte 179">
              <a:extLst>
                <a:ext uri="{FF2B5EF4-FFF2-40B4-BE49-F238E27FC236}">
                  <a16:creationId xmlns:a16="http://schemas.microsoft.com/office/drawing/2014/main" id="{DDC78E9F-CC80-9449-B106-628EA04F8DF9}"/>
                </a:ext>
              </a:extLst>
            </p:cNvPr>
            <p:cNvSpPr txBox="1"/>
            <p:nvPr/>
          </p:nvSpPr>
          <p:spPr>
            <a:xfrm>
              <a:off x="10384478" y="4394107"/>
              <a:ext cx="633456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…</a:t>
              </a:r>
            </a:p>
          </p:txBody>
        </p:sp>
        <p:cxnSp>
          <p:nvCxnSpPr>
            <p:cNvPr id="186" name="Connecteur droit 185">
              <a:extLst>
                <a:ext uri="{FF2B5EF4-FFF2-40B4-BE49-F238E27FC236}">
                  <a16:creationId xmlns:a16="http://schemas.microsoft.com/office/drawing/2014/main" id="{A9BDC9DA-6A45-E245-BABA-4C7706547D74}"/>
                </a:ext>
              </a:extLst>
            </p:cNvPr>
            <p:cNvCxnSpPr/>
            <p:nvPr/>
          </p:nvCxnSpPr>
          <p:spPr>
            <a:xfrm>
              <a:off x="2478655" y="5020814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cteur droit 186">
              <a:extLst>
                <a:ext uri="{FF2B5EF4-FFF2-40B4-BE49-F238E27FC236}">
                  <a16:creationId xmlns:a16="http://schemas.microsoft.com/office/drawing/2014/main" id="{1F832AF4-6F45-7C4F-A724-EEC0B220E2DD}"/>
                </a:ext>
              </a:extLst>
            </p:cNvPr>
            <p:cNvCxnSpPr/>
            <p:nvPr/>
          </p:nvCxnSpPr>
          <p:spPr>
            <a:xfrm>
              <a:off x="3012056" y="5009928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187">
              <a:extLst>
                <a:ext uri="{FF2B5EF4-FFF2-40B4-BE49-F238E27FC236}">
                  <a16:creationId xmlns:a16="http://schemas.microsoft.com/office/drawing/2014/main" id="{956A62C9-1F93-9D41-9556-F661F54766CB}"/>
                </a:ext>
              </a:extLst>
            </p:cNvPr>
            <p:cNvCxnSpPr/>
            <p:nvPr/>
          </p:nvCxnSpPr>
          <p:spPr>
            <a:xfrm>
              <a:off x="5308946" y="5009929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813FCD8E-0C35-F841-9309-27C0DD08CBB7}"/>
                </a:ext>
              </a:extLst>
            </p:cNvPr>
            <p:cNvCxnSpPr/>
            <p:nvPr/>
          </p:nvCxnSpPr>
          <p:spPr>
            <a:xfrm>
              <a:off x="4176830" y="5009925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F9718D3-353F-0344-86C6-9F0C4E99FC74}"/>
                </a:ext>
              </a:extLst>
            </p:cNvPr>
            <p:cNvCxnSpPr/>
            <p:nvPr/>
          </p:nvCxnSpPr>
          <p:spPr>
            <a:xfrm>
              <a:off x="6441064" y="4999043"/>
              <a:ext cx="0" cy="108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ZoneTexte 190">
              <a:extLst>
                <a:ext uri="{FF2B5EF4-FFF2-40B4-BE49-F238E27FC236}">
                  <a16:creationId xmlns:a16="http://schemas.microsoft.com/office/drawing/2014/main" id="{D5C679DD-87B0-E848-B157-AD9A398FF6D5}"/>
                </a:ext>
              </a:extLst>
            </p:cNvPr>
            <p:cNvSpPr txBox="1"/>
            <p:nvPr/>
          </p:nvSpPr>
          <p:spPr>
            <a:xfrm>
              <a:off x="7792414" y="4272719"/>
              <a:ext cx="1446222" cy="4777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rPr>
                <a:t>	…</a:t>
              </a: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F465973E-895C-C142-92F7-03CC0D0B010B}"/>
              </a:ext>
            </a:extLst>
          </p:cNvPr>
          <p:cNvSpPr txBox="1"/>
          <p:nvPr/>
        </p:nvSpPr>
        <p:spPr>
          <a:xfrm>
            <a:off x="1404207" y="5535861"/>
            <a:ext cx="4319496" cy="116955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Contagiosité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 à 4 jours avant les symptômes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asymptomatiques peuvent être contagieux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Diminue après 1 semaine de symptômes et 14 jours après la contamination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EC51E7A-8537-7443-896D-E41EBEC1F46C}"/>
              </a:ext>
            </a:extLst>
          </p:cNvPr>
          <p:cNvSpPr txBox="1"/>
          <p:nvPr/>
        </p:nvSpPr>
        <p:spPr>
          <a:xfrm>
            <a:off x="5816626" y="5407374"/>
            <a:ext cx="5813834" cy="1384995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PCR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Une PCR + ne signifie pas forcément contagiosité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Tenir compte de la clinique, de l’existence ou non de symptômes et de la date estimée de contamination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Si PCR + chez asymptomatique, sans date de contact identifiée, le considérer en début de maladie (sauf si sérologie positive)</a:t>
            </a:r>
          </a:p>
        </p:txBody>
      </p:sp>
      <p:sp>
        <p:nvSpPr>
          <p:cNvPr id="120" name="Éclair 119">
            <a:extLst>
              <a:ext uri="{FF2B5EF4-FFF2-40B4-BE49-F238E27FC236}">
                <a16:creationId xmlns:a16="http://schemas.microsoft.com/office/drawing/2014/main" id="{5993D9DA-5CFF-5C4E-8BDE-16366F13CD89}"/>
              </a:ext>
            </a:extLst>
          </p:cNvPr>
          <p:cNvSpPr/>
          <p:nvPr/>
        </p:nvSpPr>
        <p:spPr>
          <a:xfrm rot="3269787">
            <a:off x="2718618" y="926078"/>
            <a:ext cx="896112" cy="867318"/>
          </a:xfrm>
          <a:prstGeom prst="lightningBol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id="{3B313F91-D256-2142-81E2-6D037DBAA371}"/>
              </a:ext>
            </a:extLst>
          </p:cNvPr>
          <p:cNvSpPr txBox="1"/>
          <p:nvPr/>
        </p:nvSpPr>
        <p:spPr>
          <a:xfrm>
            <a:off x="2856191" y="442294"/>
            <a:ext cx="91242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6B91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MALADIE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E787E7C-A5D7-F247-AD63-615FEE29F371}"/>
              </a:ext>
            </a:extLst>
          </p:cNvPr>
          <p:cNvSpPr/>
          <p:nvPr/>
        </p:nvSpPr>
        <p:spPr>
          <a:xfrm>
            <a:off x="2477077" y="2916674"/>
            <a:ext cx="230980" cy="329438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C000">
                  <a:tint val="44500"/>
                  <a:satMod val="160000"/>
                </a:srgbClr>
              </a:gs>
              <a:gs pos="85000">
                <a:srgbClr val="FFC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id="{5C4A3650-1291-B645-8041-FCFBACD3AEF4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id="{83CC4661-C047-ED45-ABE7-7F2475E8F8CE}"/>
              </a:ext>
            </a:extLst>
          </p:cNvPr>
          <p:cNvSpPr txBox="1"/>
          <p:nvPr/>
        </p:nvSpPr>
        <p:spPr>
          <a:xfrm>
            <a:off x="2343707" y="3609183"/>
            <a:ext cx="41601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127" name="ZoneTexte 126">
            <a:extLst>
              <a:ext uri="{FF2B5EF4-FFF2-40B4-BE49-F238E27FC236}">
                <a16:creationId xmlns:a16="http://schemas.microsoft.com/office/drawing/2014/main" id="{A3DC9954-E114-8C4E-99E3-5995B1D662E9}"/>
              </a:ext>
            </a:extLst>
          </p:cNvPr>
          <p:cNvSpPr txBox="1"/>
          <p:nvPr/>
        </p:nvSpPr>
        <p:spPr>
          <a:xfrm>
            <a:off x="2350900" y="3452756"/>
            <a:ext cx="34030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128" name="ZoneTexte 127">
            <a:extLst>
              <a:ext uri="{FF2B5EF4-FFF2-40B4-BE49-F238E27FC236}">
                <a16:creationId xmlns:a16="http://schemas.microsoft.com/office/drawing/2014/main" id="{ADD432FA-7577-574C-989D-4CE1C8DC73FC}"/>
              </a:ext>
            </a:extLst>
          </p:cNvPr>
          <p:cNvSpPr txBox="1"/>
          <p:nvPr/>
        </p:nvSpPr>
        <p:spPr>
          <a:xfrm>
            <a:off x="2399766" y="3519779"/>
            <a:ext cx="866523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  <p:sp>
        <p:nvSpPr>
          <p:cNvPr id="129" name="ZoneTexte 128">
            <a:extLst>
              <a:ext uri="{FF2B5EF4-FFF2-40B4-BE49-F238E27FC236}">
                <a16:creationId xmlns:a16="http://schemas.microsoft.com/office/drawing/2014/main" id="{3C2D4680-2E01-8D4B-8F6D-7649A18729A7}"/>
              </a:ext>
            </a:extLst>
          </p:cNvPr>
          <p:cNvSpPr txBox="1"/>
          <p:nvPr/>
        </p:nvSpPr>
        <p:spPr>
          <a:xfrm>
            <a:off x="2410136" y="3400430"/>
            <a:ext cx="866523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9940D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0878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1" y="609600"/>
            <a:ext cx="10280429" cy="1320800"/>
          </a:xfrm>
        </p:spPr>
        <p:txBody>
          <a:bodyPr>
            <a:normAutofit/>
          </a:bodyPr>
          <a:lstStyle/>
          <a:p>
            <a:r>
              <a:rPr lang="fr-FR" dirty="0"/>
              <a:t>La pandémie COVID-19 dans le monde </a:t>
            </a:r>
            <a:r>
              <a:rPr lang="fr-FR" sz="2000" dirty="0"/>
              <a:t>(31/08/2020)</a:t>
            </a: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5F0CF368-347D-7F4E-B416-E296CF1F5A64}"/>
              </a:ext>
            </a:extLst>
          </p:cNvPr>
          <p:cNvSpPr/>
          <p:nvPr/>
        </p:nvSpPr>
        <p:spPr>
          <a:xfrm>
            <a:off x="821802" y="5312345"/>
            <a:ext cx="10862868" cy="11833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Pour juger de l’intensité de l’épidémie, plus que le nombre de « diagnostics confirmés » qui dépend essentiellement de la capacité à faire des tests, il est préférable de s’intéresser au nombre de décès (influencé aussi par les capacités diagnostiques, le système de santé et par la transparence des régimes politiques)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1123E0D-452D-F341-9209-1D3C1AD68477}"/>
              </a:ext>
            </a:extLst>
          </p:cNvPr>
          <p:cNvSpPr txBox="1"/>
          <p:nvPr/>
        </p:nvSpPr>
        <p:spPr>
          <a:xfrm>
            <a:off x="2955852" y="6518277"/>
            <a:ext cx="5636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</a:rPr>
              <a:t>Johns</a:t>
            </a:r>
            <a:r>
              <a:rPr lang="fr-FR" sz="1400" i="1" dirty="0">
                <a:solidFill>
                  <a:schemeClr val="accent1"/>
                </a:solidFill>
              </a:rPr>
              <a:t> Hopkins </a:t>
            </a:r>
            <a:r>
              <a:rPr lang="fr-FR" sz="1400" i="1" dirty="0" err="1">
                <a:solidFill>
                  <a:schemeClr val="accent1"/>
                </a:solidFill>
              </a:rPr>
              <a:t>university</a:t>
            </a:r>
            <a:r>
              <a:rPr lang="fr-FR" sz="1400" i="1" dirty="0">
                <a:solidFill>
                  <a:schemeClr val="accent1"/>
                </a:solidFill>
              </a:rPr>
              <a:t> : https://</a:t>
            </a:r>
            <a:r>
              <a:rPr lang="fr-FR" sz="1400" i="1" dirty="0" err="1">
                <a:solidFill>
                  <a:schemeClr val="accent1"/>
                </a:solidFill>
              </a:rPr>
              <a:t>coronavirus.jhu.edu</a:t>
            </a:r>
            <a:r>
              <a:rPr lang="fr-FR" sz="1400" i="1" dirty="0">
                <a:solidFill>
                  <a:schemeClr val="accent1"/>
                </a:solidFill>
              </a:rPr>
              <a:t>/</a:t>
            </a:r>
            <a:r>
              <a:rPr lang="fr-FR" sz="1400" i="1" dirty="0" err="1">
                <a:solidFill>
                  <a:schemeClr val="accent1"/>
                </a:solidFill>
              </a:rPr>
              <a:t>map.html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pic>
        <p:nvPicPr>
          <p:cNvPr id="15" name="Image 14" descr="Une image contenant sombre, gens, allumé, homme&#10;&#10;Description générée automatiquement">
            <a:extLst>
              <a:ext uri="{FF2B5EF4-FFF2-40B4-BE49-F238E27FC236}">
                <a16:creationId xmlns:a16="http://schemas.microsoft.com/office/drawing/2014/main" id="{3443A530-CA79-3945-A05F-A753D4BFD5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1712" y="1515283"/>
            <a:ext cx="6939033" cy="3695461"/>
          </a:xfrm>
          <a:prstGeom prst="rect">
            <a:avLst/>
          </a:prstGeom>
        </p:spPr>
      </p:pic>
      <p:pic>
        <p:nvPicPr>
          <p:cNvPr id="9" name="Image 8" descr="Une image contenant texte, assis&#10;&#10;Description générée automatiquement">
            <a:extLst>
              <a:ext uri="{FF2B5EF4-FFF2-40B4-BE49-F238E27FC236}">
                <a16:creationId xmlns:a16="http://schemas.microsoft.com/office/drawing/2014/main" id="{A9B38D7B-85B3-FD43-AE22-5B5FCB5687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486" y="1521172"/>
            <a:ext cx="1933059" cy="3672000"/>
          </a:xfrm>
          <a:prstGeom prst="rect">
            <a:avLst/>
          </a:prstGeom>
        </p:spPr>
      </p:pic>
      <p:pic>
        <p:nvPicPr>
          <p:cNvPr id="16" name="Image 15" descr="Une image contenant dessin&#10;&#10;Description générée automatiquement">
            <a:extLst>
              <a:ext uri="{FF2B5EF4-FFF2-40B4-BE49-F238E27FC236}">
                <a16:creationId xmlns:a16="http://schemas.microsoft.com/office/drawing/2014/main" id="{7E2AF66F-5E6C-444C-9EF7-4A73468C36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7006" y="1526839"/>
            <a:ext cx="1620000" cy="514286"/>
          </a:xfrm>
          <a:prstGeom prst="rect">
            <a:avLst/>
          </a:prstGeom>
        </p:spPr>
      </p:pic>
      <p:pic>
        <p:nvPicPr>
          <p:cNvPr id="19" name="Image 18" descr="Une image contenant extérieur, texte, signe, assis&#10;&#10;Description générée automatiquement">
            <a:extLst>
              <a:ext uri="{FF2B5EF4-FFF2-40B4-BE49-F238E27FC236}">
                <a16:creationId xmlns:a16="http://schemas.microsoft.com/office/drawing/2014/main" id="{2C4FC31B-B6F1-2846-8AC5-C787903832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7006" y="2065959"/>
            <a:ext cx="1620000" cy="3127214"/>
          </a:xfrm>
          <a:prstGeom prst="rect">
            <a:avLst/>
          </a:prstGeom>
        </p:spPr>
      </p:pic>
      <p:pic>
        <p:nvPicPr>
          <p:cNvPr id="20" name="Image 19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A9D651D6-1180-F642-99A6-07044ABC075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6" y="15361"/>
            <a:ext cx="1063331" cy="58246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01CB8D61-5DBE-F24C-BA76-3B0967EE2A94}"/>
              </a:ext>
            </a:extLst>
          </p:cNvPr>
          <p:cNvSpPr txBox="1"/>
          <p:nvPr/>
        </p:nvSpPr>
        <p:spPr>
          <a:xfrm>
            <a:off x="20205" y="6518277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</p:spTree>
    <p:extLst>
      <p:ext uri="{BB962C8B-B14F-4D97-AF65-F5344CB8AC3E}">
        <p14:creationId xmlns:p14="http://schemas.microsoft.com/office/powerpoint/2010/main" val="1956211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7BC7994-124A-844E-A0D2-179697A45AD6}"/>
              </a:ext>
            </a:extLst>
          </p:cNvPr>
          <p:cNvSpPr txBox="1"/>
          <p:nvPr/>
        </p:nvSpPr>
        <p:spPr>
          <a:xfrm>
            <a:off x="604821" y="1747087"/>
            <a:ext cx="544174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Hémisphère NORD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E9D8538-3FAF-E24C-8019-2F3AFE21E204}"/>
              </a:ext>
            </a:extLst>
          </p:cNvPr>
          <p:cNvSpPr txBox="1"/>
          <p:nvPr/>
        </p:nvSpPr>
        <p:spPr>
          <a:xfrm>
            <a:off x="6289811" y="1747087"/>
            <a:ext cx="5571848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Hémisphère SUD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B1041745-5D97-B745-8B3B-BDB3C033A2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956790"/>
              </p:ext>
            </p:extLst>
          </p:nvPr>
        </p:nvGraphicFramePr>
        <p:xfrm>
          <a:off x="6289811" y="2208025"/>
          <a:ext cx="5571848" cy="2685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27946">
                  <a:extLst>
                    <a:ext uri="{9D8B030D-6E8A-4147-A177-3AD203B41FA5}">
                      <a16:colId xmlns:a16="http://schemas.microsoft.com/office/drawing/2014/main" val="3713008006"/>
                    </a:ext>
                  </a:extLst>
                </a:gridCol>
                <a:gridCol w="3343902">
                  <a:extLst>
                    <a:ext uri="{9D8B030D-6E8A-4147-A177-3AD203B41FA5}">
                      <a16:colId xmlns:a16="http://schemas.microsoft.com/office/drawing/2014/main" val="3594210683"/>
                    </a:ext>
                  </a:extLst>
                </a:gridCol>
              </a:tblGrid>
              <a:tr h="383680">
                <a:tc>
                  <a:txBody>
                    <a:bodyPr/>
                    <a:lstStyle/>
                    <a:p>
                      <a:r>
                        <a:rPr lang="fr-FR" dirty="0"/>
                        <a:t>PAYS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Nbre</a:t>
                      </a:r>
                      <a:r>
                        <a:rPr lang="fr-FR" dirty="0"/>
                        <a:t> de décès par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240212"/>
                  </a:ext>
                </a:extLst>
              </a:tr>
              <a:tr h="383680">
                <a:tc>
                  <a:txBody>
                    <a:bodyPr/>
                    <a:lstStyle/>
                    <a:p>
                      <a:r>
                        <a:rPr lang="fr-FR" dirty="0"/>
                        <a:t>Australie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853462"/>
                  </a:ext>
                </a:extLst>
              </a:tr>
              <a:tr h="383680">
                <a:tc>
                  <a:txBody>
                    <a:bodyPr/>
                    <a:lstStyle/>
                    <a:p>
                      <a:r>
                        <a:rPr lang="fr-FR" dirty="0"/>
                        <a:t>Nouvelle Zélande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455137"/>
                  </a:ext>
                </a:extLst>
              </a:tr>
              <a:tr h="383680">
                <a:tc>
                  <a:txBody>
                    <a:bodyPr/>
                    <a:lstStyle/>
                    <a:p>
                      <a:r>
                        <a:rPr lang="fr-FR" dirty="0"/>
                        <a:t>Chili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709396"/>
                  </a:ext>
                </a:extLst>
              </a:tr>
              <a:tr h="383680">
                <a:tc>
                  <a:txBody>
                    <a:bodyPr/>
                    <a:lstStyle/>
                    <a:p>
                      <a:r>
                        <a:rPr lang="fr-FR" dirty="0"/>
                        <a:t>Argentine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8891111"/>
                  </a:ext>
                </a:extLst>
              </a:tr>
              <a:tr h="383680">
                <a:tc>
                  <a:txBody>
                    <a:bodyPr/>
                    <a:lstStyle/>
                    <a:p>
                      <a:r>
                        <a:rPr lang="fr-FR" dirty="0"/>
                        <a:t>Brésil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898515"/>
                  </a:ext>
                </a:extLst>
              </a:tr>
              <a:tr h="383680">
                <a:tc>
                  <a:txBody>
                    <a:bodyPr/>
                    <a:lstStyle/>
                    <a:p>
                      <a:r>
                        <a:rPr lang="fr-FR" dirty="0"/>
                        <a:t>Afrique du sud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474189"/>
                  </a:ext>
                </a:extLst>
              </a:tr>
            </a:tbl>
          </a:graphicData>
        </a:graphic>
      </p:graphicFrame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BD39F3CD-C831-D04B-994C-3C5921E13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081489"/>
              </p:ext>
            </p:extLst>
          </p:nvPr>
        </p:nvGraphicFramePr>
        <p:xfrm>
          <a:off x="604821" y="2208025"/>
          <a:ext cx="5441747" cy="3826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74031">
                  <a:extLst>
                    <a:ext uri="{9D8B030D-6E8A-4147-A177-3AD203B41FA5}">
                      <a16:colId xmlns:a16="http://schemas.microsoft.com/office/drawing/2014/main" val="2487062776"/>
                    </a:ext>
                  </a:extLst>
                </a:gridCol>
                <a:gridCol w="3467716">
                  <a:extLst>
                    <a:ext uri="{9D8B030D-6E8A-4147-A177-3AD203B41FA5}">
                      <a16:colId xmlns:a16="http://schemas.microsoft.com/office/drawing/2014/main" val="1579625906"/>
                    </a:ext>
                  </a:extLst>
                </a:gridCol>
              </a:tblGrid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PAYS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Nbre</a:t>
                      </a:r>
                      <a:r>
                        <a:rPr lang="fr-FR" dirty="0"/>
                        <a:t> de décès par million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950246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303681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Espagne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044032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Italie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175755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Allemagne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172216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Belgique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981913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819487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507912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Angleterre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157448"/>
                  </a:ext>
                </a:extLst>
              </a:tr>
              <a:tr h="382604">
                <a:tc>
                  <a:txBody>
                    <a:bodyPr/>
                    <a:lstStyle/>
                    <a:p>
                      <a:r>
                        <a:rPr lang="fr-FR" dirty="0"/>
                        <a:t>Suisse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541543"/>
                  </a:ext>
                </a:extLst>
              </a:tr>
            </a:tbl>
          </a:graphicData>
        </a:graphic>
      </p:graphicFrame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5226BF3-A753-FE44-8483-BC5D698CEA9E}"/>
              </a:ext>
            </a:extLst>
          </p:cNvPr>
          <p:cNvSpPr/>
          <p:nvPr/>
        </p:nvSpPr>
        <p:spPr>
          <a:xfrm>
            <a:off x="6096000" y="5104825"/>
            <a:ext cx="5706463" cy="1588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La mortalité semblait nettement moins importante dans l’hémisphère Sud même dans des pays où le diagnostic biologique est disponible facilement.</a:t>
            </a:r>
          </a:p>
          <a:p>
            <a:pPr algn="ctr"/>
            <a:r>
              <a:rPr lang="fr-FR" sz="1600" b="1" i="1" dirty="0"/>
              <a:t>Saisonnalité ? Densité du trafic aérien ?</a:t>
            </a:r>
          </a:p>
          <a:p>
            <a:pPr algn="ctr"/>
            <a:r>
              <a:rPr lang="fr-FR" sz="1600" dirty="0"/>
              <a:t>Ces dernières semaines la mortalité a beaucoup augmenté dans plusieurs pays d’Amérique du Sud dont le Brésil</a:t>
            </a:r>
          </a:p>
        </p:txBody>
      </p:sp>
      <p:pic>
        <p:nvPicPr>
          <p:cNvPr id="15" name="Image 14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834A8908-7D96-3646-8DA8-F5A9C1ED56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6" y="15361"/>
            <a:ext cx="1063331" cy="582462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9789EDD7-9264-EC44-B285-674CD21841E3}"/>
              </a:ext>
            </a:extLst>
          </p:cNvPr>
          <p:cNvSpPr txBox="1"/>
          <p:nvPr/>
        </p:nvSpPr>
        <p:spPr>
          <a:xfrm>
            <a:off x="20205" y="6518277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84" y="106967"/>
            <a:ext cx="11256838" cy="1320800"/>
          </a:xfrm>
        </p:spPr>
        <p:txBody>
          <a:bodyPr>
            <a:normAutofit/>
          </a:bodyPr>
          <a:lstStyle/>
          <a:p>
            <a:r>
              <a:rPr lang="fr-FR" dirty="0"/>
              <a:t>La pandémie COVID-19 dans le monde </a:t>
            </a:r>
            <a:br>
              <a:rPr lang="fr-FR" dirty="0"/>
            </a:br>
            <a:r>
              <a:rPr lang="fr-FR" dirty="0"/>
              <a:t>rapportée à la population </a:t>
            </a:r>
            <a:r>
              <a:rPr lang="fr-FR" sz="2000" dirty="0"/>
              <a:t>(31/08/20)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6360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3FCECF0F-EF14-4E45-BE29-AA29BF01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739" y="109002"/>
            <a:ext cx="13214517" cy="1320800"/>
          </a:xfrm>
        </p:spPr>
        <p:txBody>
          <a:bodyPr>
            <a:normAutofit/>
          </a:bodyPr>
          <a:lstStyle/>
          <a:p>
            <a:r>
              <a:rPr lang="fr-FR" dirty="0"/>
              <a:t>COVID-19 en France </a:t>
            </a:r>
            <a:br>
              <a:rPr lang="fr-FR" dirty="0"/>
            </a:br>
            <a:r>
              <a:rPr lang="fr-FR" sz="2400" dirty="0"/>
              <a:t>(Nb de test faits pour 1000 habitants)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7BDE76D-5DD8-5648-BA74-BEAC0EFDE018}"/>
              </a:ext>
            </a:extLst>
          </p:cNvPr>
          <p:cNvSpPr txBox="1"/>
          <p:nvPr/>
        </p:nvSpPr>
        <p:spPr>
          <a:xfrm>
            <a:off x="8258847" y="1654238"/>
            <a:ext cx="3607387" cy="4247317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Lors de la première période de l’épidémie, la France faisait partie des pays européens ayant un nombre de PCR réalisées  par </a:t>
            </a:r>
          </a:p>
          <a:p>
            <a:r>
              <a:rPr lang="fr-FR" dirty="0">
                <a:solidFill>
                  <a:schemeClr val="bg1"/>
                </a:solidFill>
              </a:rPr>
              <a:t>1000 habitants parmi les plus faibles.</a:t>
            </a:r>
          </a:p>
          <a:p>
            <a:r>
              <a:rPr lang="fr-FR" b="1" dirty="0">
                <a:solidFill>
                  <a:schemeClr val="bg1"/>
                </a:solidFill>
              </a:rPr>
              <a:t>2 conséquences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Nombre de cas sous estimés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Mortalité relative surestimée</a:t>
            </a:r>
          </a:p>
          <a:p>
            <a:r>
              <a:rPr lang="fr-FR" dirty="0">
                <a:solidFill>
                  <a:schemeClr val="bg1"/>
                </a:solidFill>
              </a:rPr>
              <a:t>Ces dernières semaines, le nombre de tests effectués a beaucoup augmenté en France (&gt; 100 000/Jr) mais les délais d’obtention des résultats a été souvent prolongé.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CBE249-7BA6-E245-A31E-AF464695E662}"/>
              </a:ext>
            </a:extLst>
          </p:cNvPr>
          <p:cNvSpPr txBox="1"/>
          <p:nvPr/>
        </p:nvSpPr>
        <p:spPr>
          <a:xfrm>
            <a:off x="3761460" y="4691731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France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6E630FD-E8E5-4A41-AA74-9F1A9102B129}"/>
              </a:ext>
            </a:extLst>
          </p:cNvPr>
          <p:cNvSpPr txBox="1"/>
          <p:nvPr/>
        </p:nvSpPr>
        <p:spPr>
          <a:xfrm>
            <a:off x="1494510" y="6509098"/>
            <a:ext cx="5351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</a:rPr>
              <a:t>Jarlier</a:t>
            </a:r>
            <a:r>
              <a:rPr lang="fr-FR" sz="1200" i="1" dirty="0">
                <a:solidFill>
                  <a:schemeClr val="accent1"/>
                </a:solidFill>
              </a:rPr>
              <a:t> V : https://</a:t>
            </a:r>
            <a:r>
              <a:rPr lang="fr-FR" sz="1200" i="1" dirty="0" err="1">
                <a:solidFill>
                  <a:schemeClr val="accent1"/>
                </a:solidFill>
              </a:rPr>
              <a:t>infogram.com</a:t>
            </a:r>
            <a:r>
              <a:rPr lang="fr-FR" sz="1200" i="1" dirty="0">
                <a:solidFill>
                  <a:schemeClr val="accent1"/>
                </a:solidFill>
              </a:rPr>
              <a:t>/graphiques-covid_new-1hd12ymxl5gx2km</a:t>
            </a:r>
          </a:p>
        </p:txBody>
      </p:sp>
      <p:pic>
        <p:nvPicPr>
          <p:cNvPr id="7" name="Image 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3A5B6C09-D3F8-1A4D-80CD-9C0CF8AF2A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31" y="1600467"/>
            <a:ext cx="6521456" cy="447014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1E11F133-6DFF-6649-87CF-A77FCE8ECCEA}"/>
              </a:ext>
            </a:extLst>
          </p:cNvPr>
          <p:cNvSpPr txBox="1"/>
          <p:nvPr/>
        </p:nvSpPr>
        <p:spPr>
          <a:xfrm>
            <a:off x="3889248" y="2833077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2912716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3FCECF0F-EF14-4E45-BE29-AA29BF01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739" y="109002"/>
            <a:ext cx="13214517" cy="1320800"/>
          </a:xfrm>
        </p:spPr>
        <p:txBody>
          <a:bodyPr>
            <a:normAutofit/>
          </a:bodyPr>
          <a:lstStyle/>
          <a:p>
            <a:r>
              <a:rPr lang="fr-FR" dirty="0"/>
              <a:t>COVID-19 en France </a:t>
            </a:r>
            <a:br>
              <a:rPr lang="fr-FR" dirty="0"/>
            </a:br>
            <a:r>
              <a:rPr lang="fr-FR" sz="2400" dirty="0"/>
              <a:t>(Evolution du Nb de cas au </a:t>
            </a:r>
            <a:r>
              <a:rPr lang="fr-FR" sz="2000" dirty="0"/>
              <a:t>31/08/20</a:t>
            </a:r>
            <a:r>
              <a:rPr lang="fr-FR" sz="2400" dirty="0"/>
              <a:t>)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7A20F95-1A8E-4E47-812D-512B853E428C}"/>
              </a:ext>
            </a:extLst>
          </p:cNvPr>
          <p:cNvSpPr txBox="1"/>
          <p:nvPr/>
        </p:nvSpPr>
        <p:spPr>
          <a:xfrm>
            <a:off x="623870" y="6063725"/>
            <a:ext cx="4068743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Nombre de nouveaux patients 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hospitalisés</a:t>
            </a:r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880B8A-7413-2049-A6F4-C47D08478962}"/>
              </a:ext>
            </a:extLst>
          </p:cNvPr>
          <p:cNvSpPr/>
          <p:nvPr/>
        </p:nvSpPr>
        <p:spPr>
          <a:xfrm>
            <a:off x="1232350" y="6527103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i="1" dirty="0">
                <a:hlinkClick r:id="rId4"/>
              </a:rPr>
              <a:t>https://www.gouvernement.fr/info-coronavirus/carte-et-donnees</a:t>
            </a:r>
            <a:endParaRPr lang="fr-FR" sz="1200" i="1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BAE1107-DA9C-D242-83A6-D0BE0D2B1866}"/>
              </a:ext>
            </a:extLst>
          </p:cNvPr>
          <p:cNvSpPr txBox="1"/>
          <p:nvPr/>
        </p:nvSpPr>
        <p:spPr>
          <a:xfrm>
            <a:off x="8503324" y="6233002"/>
            <a:ext cx="1776448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Nombre de décès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F7FF7C4-BF3A-3841-A8BF-D68F785FB2F5}"/>
              </a:ext>
            </a:extLst>
          </p:cNvPr>
          <p:cNvSpPr txBox="1"/>
          <p:nvPr/>
        </p:nvSpPr>
        <p:spPr>
          <a:xfrm>
            <a:off x="3559657" y="3536992"/>
            <a:ext cx="2957451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Nombre de patients diagnostiqués</a:t>
            </a:r>
          </a:p>
        </p:txBody>
      </p:sp>
      <p:pic>
        <p:nvPicPr>
          <p:cNvPr id="3" name="Image 2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7B422575-C822-A64A-8E25-BF9DE65205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8061" y="3604895"/>
            <a:ext cx="4205206" cy="262490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1B1D4D77-FC5C-8743-8C9B-228E5A724B8E}"/>
              </a:ext>
            </a:extLst>
          </p:cNvPr>
          <p:cNvSpPr txBox="1"/>
          <p:nvPr/>
        </p:nvSpPr>
        <p:spPr>
          <a:xfrm>
            <a:off x="6965091" y="3421411"/>
            <a:ext cx="5351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 err="1">
                <a:solidFill>
                  <a:schemeClr val="accent1"/>
                </a:solidFill>
              </a:rPr>
              <a:t>Jarlier</a:t>
            </a:r>
            <a:r>
              <a:rPr lang="fr-FR" sz="1200" u="sng" dirty="0">
                <a:solidFill>
                  <a:schemeClr val="accent1"/>
                </a:solidFill>
              </a:rPr>
              <a:t> V : https://</a:t>
            </a:r>
            <a:r>
              <a:rPr lang="fr-FR" sz="1200" u="sng" dirty="0" err="1">
                <a:solidFill>
                  <a:schemeClr val="accent1"/>
                </a:solidFill>
              </a:rPr>
              <a:t>infogram.com</a:t>
            </a:r>
            <a:r>
              <a:rPr lang="fr-FR" sz="1200" u="sng" dirty="0">
                <a:solidFill>
                  <a:schemeClr val="accent1"/>
                </a:solidFill>
              </a:rPr>
              <a:t>/</a:t>
            </a:r>
            <a:r>
              <a:rPr lang="fr-FR" sz="1100" u="sng" dirty="0">
                <a:solidFill>
                  <a:schemeClr val="accent1"/>
                </a:solidFill>
              </a:rPr>
              <a:t>graphiques-covid</a:t>
            </a:r>
            <a:r>
              <a:rPr lang="fr-FR" sz="1200" u="sng" dirty="0">
                <a:solidFill>
                  <a:schemeClr val="accent1"/>
                </a:solidFill>
              </a:rPr>
              <a:t>_new-1hd12ymxl5gx2km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755ABF-378B-234A-AAA4-EABA0B779302}"/>
              </a:ext>
            </a:extLst>
          </p:cNvPr>
          <p:cNvSpPr txBox="1"/>
          <p:nvPr/>
        </p:nvSpPr>
        <p:spPr>
          <a:xfrm>
            <a:off x="7189686" y="525173"/>
            <a:ext cx="3675162" cy="2862322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1500" dirty="0">
                <a:solidFill>
                  <a:schemeClr val="bg1"/>
                </a:solidFill>
              </a:rPr>
              <a:t>Le contraste entre le nombre de </a:t>
            </a:r>
          </a:p>
          <a:p>
            <a:r>
              <a:rPr lang="fr-FR" sz="1500" dirty="0">
                <a:solidFill>
                  <a:schemeClr val="bg1"/>
                </a:solidFill>
              </a:rPr>
              <a:t>cas diagnostiqués qui ⇧ beaucoup</a:t>
            </a:r>
          </a:p>
          <a:p>
            <a:r>
              <a:rPr lang="fr-FR" sz="1500" dirty="0">
                <a:solidFill>
                  <a:schemeClr val="bg1"/>
                </a:solidFill>
              </a:rPr>
              <a:t>et le nombre d’hospitalisations et la mortalité qui sont relativement stables est dû:</a:t>
            </a:r>
          </a:p>
          <a:p>
            <a:r>
              <a:rPr lang="fr-FR" sz="1500" dirty="0">
                <a:solidFill>
                  <a:schemeClr val="bg1"/>
                </a:solidFill>
              </a:rPr>
              <a:t>- À ⇧ ⇧ du nb de test effectués</a:t>
            </a:r>
          </a:p>
          <a:p>
            <a:r>
              <a:rPr lang="fr-FR" sz="1500" dirty="0">
                <a:solidFill>
                  <a:schemeClr val="bg1"/>
                </a:solidFill>
              </a:rPr>
              <a:t>- Au plus jeune âge des cas </a:t>
            </a:r>
          </a:p>
          <a:p>
            <a:r>
              <a:rPr lang="fr-FR" sz="1500" dirty="0">
                <a:solidFill>
                  <a:schemeClr val="bg1"/>
                </a:solidFill>
              </a:rPr>
              <a:t>(les plus jeunes suivant moins les recommandations de prévention)</a:t>
            </a:r>
          </a:p>
          <a:p>
            <a:pPr marL="285750" indent="-285750">
              <a:buFontTx/>
              <a:buChar char="-"/>
            </a:pPr>
            <a:r>
              <a:rPr lang="fr-FR" sz="1500" dirty="0">
                <a:solidFill>
                  <a:schemeClr val="bg1"/>
                </a:solidFill>
              </a:rPr>
              <a:t>Au rôle des masques pour diminuer le risque de passage </a:t>
            </a:r>
          </a:p>
          <a:p>
            <a:r>
              <a:rPr lang="fr-FR" sz="1500" dirty="0">
                <a:solidFill>
                  <a:schemeClr val="bg1"/>
                </a:solidFill>
              </a:rPr>
              <a:t>        contamination</a:t>
            </a:r>
            <a:r>
              <a:rPr lang="fr-FR" sz="15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fr-FR" sz="1500" dirty="0">
                <a:solidFill>
                  <a:schemeClr val="bg1"/>
                </a:solidFill>
              </a:rPr>
              <a:t>maladie  </a:t>
            </a:r>
          </a:p>
        </p:txBody>
      </p:sp>
      <p:pic>
        <p:nvPicPr>
          <p:cNvPr id="6" name="Image 5" descr="Une image contenant clôture&#10;&#10;Description générée automatiquement">
            <a:extLst>
              <a:ext uri="{FF2B5EF4-FFF2-40B4-BE49-F238E27FC236}">
                <a16:creationId xmlns:a16="http://schemas.microsoft.com/office/drawing/2014/main" id="{AAA7EE8B-61EA-B141-8122-E9F1B59CC24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0682" y="1059659"/>
            <a:ext cx="4483862" cy="2434286"/>
          </a:xfrm>
          <a:prstGeom prst="rect">
            <a:avLst/>
          </a:prstGeom>
        </p:spPr>
      </p:pic>
      <p:pic>
        <p:nvPicPr>
          <p:cNvPr id="17" name="Image 1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766CD5C2-037E-B540-9359-6296149E3D1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28" y="3920553"/>
            <a:ext cx="4068743" cy="2057845"/>
          </a:xfrm>
          <a:prstGeom prst="rect">
            <a:avLst/>
          </a:prstGeom>
        </p:spPr>
      </p:pic>
      <p:pic>
        <p:nvPicPr>
          <p:cNvPr id="22" name="Image 21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F20444EC-2179-6C47-92BF-A8A81E0F2E5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6" y="15361"/>
            <a:ext cx="1063331" cy="582462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7D5654EB-5292-3A4C-A8FB-36EF53881E4D}"/>
              </a:ext>
            </a:extLst>
          </p:cNvPr>
          <p:cNvSpPr txBox="1"/>
          <p:nvPr/>
        </p:nvSpPr>
        <p:spPr>
          <a:xfrm>
            <a:off x="20205" y="6518277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</p:spTree>
    <p:extLst>
      <p:ext uri="{BB962C8B-B14F-4D97-AF65-F5344CB8AC3E}">
        <p14:creationId xmlns:p14="http://schemas.microsoft.com/office/powerpoint/2010/main" val="1523469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0D10045C-AE36-314C-ADBD-B8EC61293E9A}"/>
              </a:ext>
            </a:extLst>
          </p:cNvPr>
          <p:cNvSpPr txBox="1">
            <a:spLocks/>
          </p:cNvSpPr>
          <p:nvPr/>
        </p:nvSpPr>
        <p:spPr>
          <a:xfrm>
            <a:off x="1797666" y="178129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br>
              <a:rPr lang="fr-FR"/>
            </a:br>
            <a:endParaRPr lang="fr-FR" dirty="0"/>
          </a:p>
        </p:txBody>
      </p:sp>
      <p:sp>
        <p:nvSpPr>
          <p:cNvPr id="14" name="Espace réservé du numéro de diapositive 4">
            <a:extLst>
              <a:ext uri="{FF2B5EF4-FFF2-40B4-BE49-F238E27FC236}">
                <a16:creationId xmlns:a16="http://schemas.microsoft.com/office/drawing/2014/main" id="{6516187F-6834-E74E-8099-499A4AC75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Image 3">
            <a:extLst>
              <a:ext uri="{FF2B5EF4-FFF2-40B4-BE49-F238E27FC236}">
                <a16:creationId xmlns:a16="http://schemas.microsoft.com/office/drawing/2014/main" id="{4E36F4B3-7164-8C45-AD43-C6B7FCA1CB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591E76F2-31A0-8D4E-B432-13B42FD0B1CF}"/>
              </a:ext>
            </a:extLst>
          </p:cNvPr>
          <p:cNvSpPr txBox="1"/>
          <p:nvPr/>
        </p:nvSpPr>
        <p:spPr>
          <a:xfrm>
            <a:off x="5486400" y="8986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BA1E6B-09B2-F649-9D15-C6AA5D52127B}"/>
              </a:ext>
            </a:extLst>
          </p:cNvPr>
          <p:cNvSpPr/>
          <p:nvPr/>
        </p:nvSpPr>
        <p:spPr>
          <a:xfrm>
            <a:off x="1484449" y="515995"/>
            <a:ext cx="107178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200" dirty="0">
                <a:solidFill>
                  <a:srgbClr val="90C226"/>
                </a:solidFill>
                <a:ea typeface="+mj-ea"/>
                <a:cs typeface="+mj-cs"/>
              </a:rPr>
              <a:t>Covid-19 en France - </a:t>
            </a:r>
            <a:r>
              <a:rPr lang="fr-FR" sz="3200" dirty="0">
                <a:solidFill>
                  <a:srgbClr val="90C226"/>
                </a:solidFill>
                <a:ea typeface="+mj-ea"/>
                <a:cs typeface="+mj-cs"/>
              </a:rPr>
              <a:t>Facteurs de risque « Adulte »</a:t>
            </a:r>
            <a:endParaRPr lang="fr-FR" sz="1200" dirty="0"/>
          </a:p>
        </p:txBody>
      </p:sp>
      <p:pic>
        <p:nvPicPr>
          <p:cNvPr id="20" name="Image 19" descr="Capture d’écran 2020-05-18 à 21.30.47.png">
            <a:extLst>
              <a:ext uri="{FF2B5EF4-FFF2-40B4-BE49-F238E27FC236}">
                <a16:creationId xmlns:a16="http://schemas.microsoft.com/office/drawing/2014/main" id="{FC1077CC-CF21-114E-BFBC-1A5E54E2E0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2021" y="2176405"/>
            <a:ext cx="6984844" cy="434187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2EC4A686-056C-354F-804E-986565ECCC5A}"/>
              </a:ext>
            </a:extLst>
          </p:cNvPr>
          <p:cNvSpPr txBox="1"/>
          <p:nvPr/>
        </p:nvSpPr>
        <p:spPr>
          <a:xfrm>
            <a:off x="5671131" y="1500297"/>
            <a:ext cx="6221287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Décès avec mention COVID-19, du 1</a:t>
            </a:r>
            <a:r>
              <a:rPr lang="fr-FR" baseline="30000" dirty="0"/>
              <a:t>er</a:t>
            </a:r>
            <a:r>
              <a:rPr lang="fr-FR" dirty="0"/>
              <a:t> mars au 11 mai 2029</a:t>
            </a:r>
          </a:p>
          <a:p>
            <a:r>
              <a:rPr lang="fr-FR" i="1" dirty="0"/>
              <a:t>Source: Santé Publique France, Inserm-</a:t>
            </a:r>
            <a:r>
              <a:rPr lang="fr-FR" i="1" dirty="0" err="1"/>
              <a:t>CépiDC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685919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9" name="Image 8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541D9089-98E9-394D-8C3D-D471DBC628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A87F18-4898-0D42-A2D5-35860C73E0C7}"/>
              </a:ext>
            </a:extLst>
          </p:cNvPr>
          <p:cNvSpPr/>
          <p:nvPr/>
        </p:nvSpPr>
        <p:spPr>
          <a:xfrm>
            <a:off x="1591191" y="6256233"/>
            <a:ext cx="10365343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fr-FR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https://www.cdc.gov/coronavirus/2019-ncov/downloads/covid-data/hospitalization-death-by-race-ethnicity.pdf?referringSource=articleShare</a:t>
            </a: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6" name="Image 15" descr="Une image contenant capture d’écran, moniteur, extérieur, écran&#10;&#10;Description générée automatiquement">
            <a:extLst>
              <a:ext uri="{FF2B5EF4-FFF2-40B4-BE49-F238E27FC236}">
                <a16:creationId xmlns:a16="http://schemas.microsoft.com/office/drawing/2014/main" id="{A06BB101-FBFA-BB41-8248-668947286A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036" y="1530422"/>
            <a:ext cx="7539595" cy="427320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0B18400-2AE6-0445-8A7A-D3FB2A6B5D7D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BEA6EF-7481-A441-BF00-7FA00EADA101}"/>
              </a:ext>
            </a:extLst>
          </p:cNvPr>
          <p:cNvSpPr/>
          <p:nvPr/>
        </p:nvSpPr>
        <p:spPr>
          <a:xfrm>
            <a:off x="8225962" y="1781811"/>
            <a:ext cx="3833711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Cette étude rappelle que le risque de maladie  et d’hospitalisation est très augmenté dans certaines ethnies : Noirs, Hispaniques, Indiens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Sans que cela ne corresponde forcément à des facteurs génétiques (niveau socio –économique, promiscuité,  obésité…)</a:t>
            </a:r>
          </a:p>
        </p:txBody>
      </p:sp>
    </p:spTree>
    <p:extLst>
      <p:ext uri="{BB962C8B-B14F-4D97-AF65-F5344CB8AC3E}">
        <p14:creationId xmlns:p14="http://schemas.microsoft.com/office/powerpoint/2010/main" val="779239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44DD7DE3-17E3-054B-868F-550D2397A18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666" y="259292"/>
            <a:ext cx="5417692" cy="160986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3" name="Image 12" descr="Une image contenant dessin&#10;&#10;Description générée automatiquement">
            <a:extLst>
              <a:ext uri="{FF2B5EF4-FFF2-40B4-BE49-F238E27FC236}">
                <a16:creationId xmlns:a16="http://schemas.microsoft.com/office/drawing/2014/main" id="{66A77795-04B0-6049-A9E9-8DAE0E9A3A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086" y="1129193"/>
            <a:ext cx="2679915" cy="545728"/>
          </a:xfrm>
          <a:prstGeom prst="rect">
            <a:avLst/>
          </a:prstGeom>
        </p:spPr>
      </p:pic>
      <p:pic>
        <p:nvPicPr>
          <p:cNvPr id="18" name="Image 17" descr="Une image contenant table&#10;&#10;Description générée automatiquement">
            <a:extLst>
              <a:ext uri="{FF2B5EF4-FFF2-40B4-BE49-F238E27FC236}">
                <a16:creationId xmlns:a16="http://schemas.microsoft.com/office/drawing/2014/main" id="{8A912461-A853-2342-9EF9-8F95CB1A44F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696" y="2289516"/>
            <a:ext cx="6708913" cy="120620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CE5C4ED-6A99-6A48-8A56-91A574D68D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127" y="3552128"/>
            <a:ext cx="4325826" cy="3017264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42621F0-DC53-864F-8974-0F78471B5F29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90F541-2EEB-8B45-8400-B901E814DB6C}"/>
              </a:ext>
            </a:extLst>
          </p:cNvPr>
          <p:cNvSpPr/>
          <p:nvPr/>
        </p:nvSpPr>
        <p:spPr>
          <a:xfrm>
            <a:off x="7924808" y="3301492"/>
            <a:ext cx="3833711" cy="1381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Cette étude confirme que des taux de vitamine D bas sont corrélés avec un risque accru de formes graves</a:t>
            </a:r>
          </a:p>
        </p:txBody>
      </p:sp>
    </p:spTree>
    <p:extLst>
      <p:ext uri="{BB962C8B-B14F-4D97-AF65-F5344CB8AC3E}">
        <p14:creationId xmlns:p14="http://schemas.microsoft.com/office/powerpoint/2010/main" val="1929070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88782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Pourquoi y-a-t-il eu un nombre de morts aussi important dans le nord de l'Italie, mais pas dans le reste du pays ?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Pourquoi en avril, dans une ville en Équateur, beaucoup de malades sont-ils morts rapidement et les corps abandonnés sur les trottoirs ?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Pourquoi, au printemps 2020, si peu de villes représentaient-elles une part importante des décès dans le monde, alors que beaucoup d’autres, de caractéristiques similaires, ont été  peu touchées ?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Qu’avons-nous appris de la Suède, considérée comme 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 succès en raison de son faible nombre de cas durant l’été, et maintenant en automne tandis que le reste de l'Europe connaît une seconde vague ?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 échec en raison de taux de mortalité excessifs antérieurement dans la pandémie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81D390EB-E52C-7640-AB97-2FB6D5E321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C0A178A-1232-8C4A-8069-EFDD7573DC28}"/>
              </a:ext>
            </a:extLst>
          </p:cNvPr>
          <p:cNvSpPr txBox="1"/>
          <p:nvPr/>
        </p:nvSpPr>
        <p:spPr>
          <a:xfrm>
            <a:off x="1148111" y="578944"/>
            <a:ext cx="98445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Après des mois de recherches dans le monde entier, de nombreuses questions restent en suspens. Les exemples déconcertants sont nombreux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BBEDEE-A73E-A445-8446-02F9D7C8EE70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DD44383-E793-744D-9AA2-F54FB33A2999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294445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23" y="1036018"/>
            <a:ext cx="10280429" cy="1320800"/>
          </a:xfrm>
        </p:spPr>
        <p:txBody>
          <a:bodyPr>
            <a:normAutofit/>
          </a:bodyPr>
          <a:lstStyle/>
          <a:p>
            <a:r>
              <a:rPr lang="fr-FR" dirty="0"/>
              <a:t>Ont contribué à la réalisation de ce diaporama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750652" y="1551810"/>
            <a:ext cx="10661831" cy="5437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Yves Gillet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Amine Si Ali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Olivier Romain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Emmanuel </a:t>
            </a:r>
            <a:r>
              <a:rPr lang="fr-FR" sz="2400" b="1" dirty="0" err="1"/>
              <a:t>Grimprel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Vincent </a:t>
            </a:r>
            <a:r>
              <a:rPr lang="fr-FR" sz="2400" b="1" dirty="0" err="1"/>
              <a:t>Gajdos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Marie-Aliette </a:t>
            </a:r>
            <a:r>
              <a:rPr lang="fr-FR" sz="2400" b="1" dirty="0" err="1"/>
              <a:t>Dommergues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François Vie Le Sage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dirty="0"/>
              <a:t>Geneviève </a:t>
            </a:r>
            <a:r>
              <a:rPr lang="fr-FR" sz="2400" b="1" dirty="0" err="1"/>
              <a:t>Monguillot</a:t>
            </a:r>
            <a:endParaRPr lang="fr-FR" sz="2400" b="1" dirty="0"/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dirty="0">
              <a:solidFill>
                <a:srgbClr val="0070C0"/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3B34F06-8D24-9148-9B19-9F97F43852CA}"/>
              </a:ext>
            </a:extLst>
          </p:cNvPr>
          <p:cNvSpPr/>
          <p:nvPr/>
        </p:nvSpPr>
        <p:spPr>
          <a:xfrm>
            <a:off x="5752214" y="2041670"/>
            <a:ext cx="5689134" cy="36244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b="1" i="1" dirty="0"/>
              <a:t>Avertissement : </a:t>
            </a:r>
            <a:r>
              <a:rPr lang="fr-FR" sz="2200" b="1" i="1" dirty="0"/>
              <a:t>Il persiste encore de très nombreuses inconnues sur 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i="1" dirty="0"/>
              <a:t>ce virus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i="1" dirty="0"/>
              <a:t>cette pandémie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i="1" dirty="0"/>
              <a:t>les traitements</a:t>
            </a:r>
          </a:p>
        </p:txBody>
      </p:sp>
    </p:spTree>
    <p:extLst>
      <p:ext uri="{BB962C8B-B14F-4D97-AF65-F5344CB8AC3E}">
        <p14:creationId xmlns:p14="http://schemas.microsoft.com/office/powerpoint/2010/main" val="823388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82784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Toutes les explications proposées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temps et la saison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populations âgées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vitamine D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l'immunité préalable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l'immunité de groupe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suivi global, par la population, des mesures de prévention de la transmission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(nombre de contacts, distancement, masques en milieux fermés et en situation de promiscuité, hygiène des mains)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		</a:t>
            </a:r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Une des explications, peu mise en avant et issue des avancées des recherches, réside dans la compréhension des </a:t>
            </a:r>
            <a:r>
              <a:rPr kumimoji="0" lang="fr-FR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caractéristiques de la transmission de la maladie</a:t>
            </a: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avec notamment 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l’existence de </a:t>
            </a:r>
            <a:r>
              <a:rPr kumimoji="0" lang="fr-FR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super-contaminateurs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des situations de </a:t>
            </a:r>
            <a:r>
              <a:rPr kumimoji="0" lang="fr-FR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super-contamination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rôle des tests de diagnostic rapide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81D390EB-E52C-7640-AB97-2FB6D5E321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C0A178A-1232-8C4A-8069-EFDD7573DC28}"/>
              </a:ext>
            </a:extLst>
          </p:cNvPr>
          <p:cNvSpPr txBox="1"/>
          <p:nvPr/>
        </p:nvSpPr>
        <p:spPr>
          <a:xfrm>
            <a:off x="1148111" y="578944"/>
            <a:ext cx="98445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Après des mois de recherches, dans le monde entier, de nombreuses questions restent en suspens.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69CE75-6480-AB40-AC25-064FC3779ACB}"/>
              </a:ext>
            </a:extLst>
          </p:cNvPr>
          <p:cNvSpPr/>
          <p:nvPr/>
        </p:nvSpPr>
        <p:spPr>
          <a:xfrm>
            <a:off x="7412822" y="2080325"/>
            <a:ext cx="3120887" cy="878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n'expliquent pas ces différences.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31265F-A44D-B842-9562-91DF5909C43A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84D6C3E-DB54-C742-9E67-4FC02CBC67B2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596792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2" y="609600"/>
            <a:ext cx="8596668" cy="1320800"/>
          </a:xfrm>
        </p:spPr>
        <p:txBody>
          <a:bodyPr>
            <a:normAutofit/>
          </a:bodyPr>
          <a:lstStyle/>
          <a:p>
            <a:br>
              <a:rPr lang="fr-FR" dirty="0"/>
            </a:b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99C55D8-4774-6044-B75D-23A08C8A91C1}"/>
              </a:ext>
            </a:extLst>
          </p:cNvPr>
          <p:cNvSpPr txBox="1"/>
          <p:nvPr/>
        </p:nvSpPr>
        <p:spPr>
          <a:xfrm>
            <a:off x="5486400" y="8986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57F1EF-A3BA-1D49-A913-59603FF75BB7}"/>
              </a:ext>
            </a:extLst>
          </p:cNvPr>
          <p:cNvSpPr/>
          <p:nvPr/>
        </p:nvSpPr>
        <p:spPr>
          <a:xfrm>
            <a:off x="1776512" y="3085179"/>
            <a:ext cx="844654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200" dirty="0">
                <a:solidFill>
                  <a:srgbClr val="90C226"/>
                </a:solidFill>
                <a:ea typeface="+mj-ea"/>
                <a:cs typeface="+mj-cs"/>
              </a:rPr>
              <a:t>Comprendre les mesures barrières</a:t>
            </a:r>
            <a:endParaRPr lang="fr-FR" dirty="0"/>
          </a:p>
        </p:txBody>
      </p:sp>
      <p:pic>
        <p:nvPicPr>
          <p:cNvPr id="13" name="Image 5">
            <a:extLst>
              <a:ext uri="{FF2B5EF4-FFF2-40B4-BE49-F238E27FC236}">
                <a16:creationId xmlns:a16="http://schemas.microsoft.com/office/drawing/2014/main" id="{FE4C2B75-168B-3F48-9934-0936E903DC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2285" y="103267"/>
            <a:ext cx="3932323" cy="202848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4FCBCE9-669F-AC40-9C1F-EFEFF904B430}"/>
              </a:ext>
            </a:extLst>
          </p:cNvPr>
          <p:cNvSpPr/>
          <p:nvPr/>
        </p:nvSpPr>
        <p:spPr>
          <a:xfrm>
            <a:off x="1484449" y="4224001"/>
            <a:ext cx="9616966" cy="1453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Aucune mesure appliquée </a:t>
            </a:r>
            <a:r>
              <a:rPr lang="fr-FR" b="1" i="1" u="sng" dirty="0"/>
              <a:t>isolément </a:t>
            </a:r>
            <a:r>
              <a:rPr lang="fr-FR" b="1" dirty="0"/>
              <a:t>n’est suffisamment efficace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L’application de </a:t>
            </a:r>
            <a:r>
              <a:rPr lang="fr-FR" b="1" i="1" u="sng" dirty="0"/>
              <a:t>plusieurs mesures </a:t>
            </a:r>
            <a:r>
              <a:rPr lang="fr-FR" b="1" dirty="0"/>
              <a:t>« associées »  </a:t>
            </a:r>
            <a:r>
              <a:rPr lang="fr-FR" b="1" i="1" u="sng" dirty="0"/>
              <a:t>diminue considérablement </a:t>
            </a:r>
            <a:r>
              <a:rPr lang="fr-FR" b="1" dirty="0"/>
              <a:t>le risque mais </a:t>
            </a:r>
            <a:r>
              <a:rPr lang="fr-FR" b="1" i="1" u="sng" dirty="0"/>
              <a:t>ne l’élimine pas</a:t>
            </a:r>
          </a:p>
          <a:p>
            <a:r>
              <a:rPr lang="fr-FR" dirty="0"/>
              <a:t>      </a:t>
            </a:r>
            <a:r>
              <a:rPr lang="fr-FR" i="1" dirty="0"/>
              <a:t>Jefferson </a:t>
            </a:r>
            <a:r>
              <a:rPr lang="fr-FR" i="1" dirty="0" err="1"/>
              <a:t>T</a:t>
            </a:r>
            <a:r>
              <a:rPr lang="fr-FR" i="1" dirty="0"/>
              <a:t> : </a:t>
            </a:r>
            <a:r>
              <a:rPr lang="fr-FR" i="1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https://doi.org/10.1101/2020.03.30.20047217</a:t>
            </a:r>
            <a:r>
              <a:rPr lang="fr-FR" i="1" dirty="0"/>
              <a:t>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264E397-6390-D941-9ECB-A4118895460F}"/>
              </a:ext>
            </a:extLst>
          </p:cNvPr>
          <p:cNvSpPr txBox="1"/>
          <p:nvPr/>
        </p:nvSpPr>
        <p:spPr>
          <a:xfrm>
            <a:off x="4279263" y="6483784"/>
            <a:ext cx="3824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Robert COHEN, Amine Si Ali, Yves Gillet</a:t>
            </a:r>
          </a:p>
        </p:txBody>
      </p:sp>
    </p:spTree>
    <p:extLst>
      <p:ext uri="{BB962C8B-B14F-4D97-AF65-F5344CB8AC3E}">
        <p14:creationId xmlns:p14="http://schemas.microsoft.com/office/powerpoint/2010/main" val="2727959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200" dirty="0"/>
              <a:t>Ralentir l’évolution de l’épidémie</a:t>
            </a:r>
            <a:br>
              <a:rPr lang="fr-FR" sz="3200" dirty="0"/>
            </a:br>
            <a:r>
              <a:rPr lang="fr-FR" sz="3200" dirty="0"/>
              <a:t>Diminuer la contagiosité</a:t>
            </a:r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40B772FF-C4AD-3643-9CA6-F1BBF1A76EE8}"/>
              </a:ext>
            </a:extLst>
          </p:cNvPr>
          <p:cNvSpPr>
            <a:spLocks noGrp="1"/>
          </p:cNvSpPr>
          <p:nvPr/>
        </p:nvSpPr>
        <p:spPr>
          <a:xfrm>
            <a:off x="857250" y="1998927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900" b="1" dirty="0"/>
              <a:t>Seules mesures possibles aujourd’hui : Gestes barrières et mesures de distanciation</a:t>
            </a:r>
          </a:p>
          <a:p>
            <a:pPr>
              <a:spcAft>
                <a:spcPts val="1200"/>
              </a:spcAft>
            </a:pPr>
            <a:r>
              <a:rPr lang="fr-FR" sz="1900" b="1" dirty="0"/>
              <a:t>En population générale :</a:t>
            </a:r>
          </a:p>
          <a:p>
            <a:pPr marL="457200" lvl="1" indent="0">
              <a:buNone/>
            </a:pPr>
            <a:endParaRPr lang="fr-FR" sz="1700" b="1" dirty="0"/>
          </a:p>
          <a:p>
            <a:pPr marL="457200" lvl="1" indent="0">
              <a:buNone/>
            </a:pPr>
            <a:endParaRPr lang="fr-FR" sz="1700" b="1" dirty="0"/>
          </a:p>
          <a:p>
            <a:endParaRPr lang="fr-FR" sz="1900" b="1" dirty="0"/>
          </a:p>
          <a:p>
            <a:pPr marL="0" indent="0">
              <a:buNone/>
            </a:pPr>
            <a:endParaRPr lang="fr-FR" sz="1900" dirty="0"/>
          </a:p>
          <a:p>
            <a:endParaRPr lang="fr-FR" sz="1900" dirty="0"/>
          </a:p>
          <a:p>
            <a:r>
              <a:rPr lang="fr-FR" sz="1900" dirty="0"/>
              <a:t>Changement de paradigme : être capable d’expliquer (donc de comprendre) cette volte face</a:t>
            </a:r>
          </a:p>
          <a:p>
            <a:endParaRPr lang="fr-FR" sz="1700" b="1" dirty="0"/>
          </a:p>
        </p:txBody>
      </p:sp>
      <p:sp>
        <p:nvSpPr>
          <p:cNvPr id="2" name="Flèche vers la droite 1">
            <a:extLst>
              <a:ext uri="{FF2B5EF4-FFF2-40B4-BE49-F238E27FC236}">
                <a16:creationId xmlns:a16="http://schemas.microsoft.com/office/drawing/2014/main" id="{D2239088-1C0F-4544-9AEC-8A28B373AA84}"/>
              </a:ext>
            </a:extLst>
          </p:cNvPr>
          <p:cNvSpPr/>
          <p:nvPr/>
        </p:nvSpPr>
        <p:spPr>
          <a:xfrm>
            <a:off x="5641774" y="3505546"/>
            <a:ext cx="2305716" cy="525697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FC7ECF09-E9D4-DB4D-B14F-EA929A3A59D9}"/>
              </a:ext>
            </a:extLst>
          </p:cNvPr>
          <p:cNvSpPr/>
          <p:nvPr/>
        </p:nvSpPr>
        <p:spPr>
          <a:xfrm>
            <a:off x="1109843" y="3062988"/>
            <a:ext cx="4514714" cy="1551542"/>
          </a:xfrm>
          <a:prstGeom prst="roundRect">
            <a:avLst/>
          </a:prstGeom>
          <a:solidFill>
            <a:srgbClr val="FFDD38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Jusqu’à début Mai</a:t>
            </a:r>
          </a:p>
          <a:p>
            <a:pPr algn="ctr"/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Masques inutiles et masques « alternatifs » potentiellement dangereux</a:t>
            </a:r>
          </a:p>
          <a:p>
            <a:pPr algn="ctr"/>
            <a:r>
              <a:rPr lang="fr-FR" sz="1600" i="1" dirty="0">
                <a:solidFill>
                  <a:schemeClr val="accent5"/>
                </a:solidFill>
              </a:rPr>
              <a:t>=&gt; Risque de se sentir faussement protégé et de négliger le reste</a:t>
            </a:r>
          </a:p>
          <a:p>
            <a:pPr algn="ctr"/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9AFE5573-E4ED-5944-B90B-8A3D150A3287}"/>
              </a:ext>
            </a:extLst>
          </p:cNvPr>
          <p:cNvSpPr/>
          <p:nvPr/>
        </p:nvSpPr>
        <p:spPr>
          <a:xfrm>
            <a:off x="7996606" y="2943514"/>
            <a:ext cx="3951554" cy="1568163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Port d’un masque chirurgical ou « alternatif » </a:t>
            </a:r>
            <a:r>
              <a:rPr lang="fr-FR" b="1" u="sng" dirty="0">
                <a:solidFill>
                  <a:schemeClr val="bg1"/>
                </a:solidFill>
              </a:rPr>
              <a:t>obligatoire</a:t>
            </a:r>
            <a:r>
              <a:rPr lang="fr-FR" dirty="0">
                <a:solidFill>
                  <a:schemeClr val="bg1"/>
                </a:solidFill>
              </a:rPr>
              <a:t> dans tous les lieux publics « clos »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ou ceux même en extérieur où la distanciation ne peut être assurée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0094DF0-757B-0C4B-921B-D91F8B9636B5}"/>
              </a:ext>
            </a:extLst>
          </p:cNvPr>
          <p:cNvSpPr txBox="1"/>
          <p:nvPr/>
        </p:nvSpPr>
        <p:spPr>
          <a:xfrm>
            <a:off x="3611030" y="6568461"/>
            <a:ext cx="11008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u="sng" dirty="0" err="1">
                <a:solidFill>
                  <a:schemeClr val="accent1"/>
                </a:solidFill>
              </a:rPr>
              <a:t>Mahasse</a:t>
            </a:r>
            <a:r>
              <a:rPr lang="fr-FR" sz="1200" b="1" i="1" u="sng" dirty="0">
                <a:solidFill>
                  <a:schemeClr val="accent1"/>
                </a:solidFill>
              </a:rPr>
              <a:t> </a:t>
            </a:r>
            <a:r>
              <a:rPr lang="fr-FR" sz="1200" i="1" dirty="0">
                <a:solidFill>
                  <a:schemeClr val="accent1"/>
                </a:solidFill>
              </a:rPr>
              <a:t>BMJ 2020;369:m1422 </a:t>
            </a:r>
            <a:r>
              <a:rPr lang="fr-FR" sz="1200" i="1" dirty="0" err="1">
                <a:solidFill>
                  <a:schemeClr val="accent1"/>
                </a:solidFill>
              </a:rPr>
              <a:t>doi</a:t>
            </a:r>
            <a:r>
              <a:rPr lang="fr-FR" sz="1200" i="1" dirty="0">
                <a:solidFill>
                  <a:schemeClr val="accent1"/>
                </a:solidFill>
              </a:rPr>
              <a:t>: 10.1136/bmj.m1422</a:t>
            </a:r>
          </a:p>
        </p:txBody>
      </p:sp>
    </p:spTree>
    <p:extLst>
      <p:ext uri="{BB962C8B-B14F-4D97-AF65-F5344CB8AC3E}">
        <p14:creationId xmlns:p14="http://schemas.microsoft.com/office/powerpoint/2010/main" val="2777154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47834C91-03B4-D34B-A5F0-FA208874C49C}"/>
              </a:ext>
            </a:extLst>
          </p:cNvPr>
          <p:cNvCxnSpPr/>
          <p:nvPr/>
        </p:nvCxnSpPr>
        <p:spPr>
          <a:xfrm flipV="1">
            <a:off x="9526150" y="5108028"/>
            <a:ext cx="0" cy="746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re 1">
            <a:extLst>
              <a:ext uri="{FF2B5EF4-FFF2-40B4-BE49-F238E27FC236}">
                <a16:creationId xmlns:a16="http://schemas.microsoft.com/office/drawing/2014/main" id="{A89F2051-0134-3246-882A-D4EA96D24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1" y="609600"/>
            <a:ext cx="10409765" cy="1320800"/>
          </a:xfrm>
        </p:spPr>
        <p:txBody>
          <a:bodyPr>
            <a:normAutofit/>
          </a:bodyPr>
          <a:lstStyle/>
          <a:p>
            <a:r>
              <a:rPr lang="fr-FR" dirty="0"/>
              <a:t>Mécanismes du transmission du SARS-CoV-2</a:t>
            </a:r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900" b="1" dirty="0"/>
              <a:t>Transmission prédominante pour les coronavirus : le mode « gouttelettes »</a:t>
            </a:r>
          </a:p>
          <a:p>
            <a:pPr lvl="1"/>
            <a:r>
              <a:rPr lang="fr-FR" sz="1700" b="1" dirty="0"/>
              <a:t>Par inhalation des grosses ou moyennes gouttelettes </a:t>
            </a:r>
            <a:r>
              <a:rPr lang="fr-FR" sz="1700" dirty="0"/>
              <a:t>(</a:t>
            </a:r>
            <a:r>
              <a:rPr lang="fr-FR" sz="1700" i="1" dirty="0"/>
              <a:t>large or medium </a:t>
            </a:r>
            <a:r>
              <a:rPr lang="fr-FR" sz="1700" i="1" dirty="0" err="1"/>
              <a:t>droplet</a:t>
            </a:r>
            <a:r>
              <a:rPr lang="fr-FR" sz="1700" dirty="0"/>
              <a:t>)</a:t>
            </a:r>
            <a:r>
              <a:rPr lang="fr-FR" sz="1700" b="1" dirty="0"/>
              <a:t> </a:t>
            </a:r>
            <a:r>
              <a:rPr lang="fr-FR" sz="1700" dirty="0"/>
              <a:t>émises lors de toux, éternuements et en parlant </a:t>
            </a:r>
          </a:p>
          <a:p>
            <a:pPr lvl="2"/>
            <a:r>
              <a:rPr lang="fr-FR" sz="1300" b="1" dirty="0"/>
              <a:t>Arrêtées au niveau des voies aériennes supérieures, lieu de réplication primaire des virus</a:t>
            </a:r>
          </a:p>
          <a:p>
            <a:pPr lvl="2"/>
            <a:r>
              <a:rPr lang="fr-FR" sz="1500" b="1" dirty="0"/>
              <a:t>Mais aussi bouche, œil…</a:t>
            </a:r>
          </a:p>
        </p:txBody>
      </p:sp>
      <p:pic>
        <p:nvPicPr>
          <p:cNvPr id="38" name="Image 15">
            <a:extLst>
              <a:ext uri="{FF2B5EF4-FFF2-40B4-BE49-F238E27FC236}">
                <a16:creationId xmlns:a16="http://schemas.microsoft.com/office/drawing/2014/main" id="{5C8EA533-DE47-404D-8C43-1B67A2EEFD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739" y="3870974"/>
            <a:ext cx="2504784" cy="1570564"/>
          </a:xfrm>
          <a:prstGeom prst="rect">
            <a:avLst/>
          </a:prstGeom>
        </p:spPr>
      </p:pic>
      <p:pic>
        <p:nvPicPr>
          <p:cNvPr id="39" name="Image 13">
            <a:extLst>
              <a:ext uri="{FF2B5EF4-FFF2-40B4-BE49-F238E27FC236}">
                <a16:creationId xmlns:a16="http://schemas.microsoft.com/office/drawing/2014/main" id="{39C6D889-2FDD-4043-A05D-CF2F7780964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465" y="3870974"/>
            <a:ext cx="1719722" cy="1574634"/>
          </a:xfrm>
          <a:prstGeom prst="rect">
            <a:avLst/>
          </a:prstGeom>
        </p:spPr>
      </p:pic>
      <p:pic>
        <p:nvPicPr>
          <p:cNvPr id="40" name="Image 8">
            <a:extLst>
              <a:ext uri="{FF2B5EF4-FFF2-40B4-BE49-F238E27FC236}">
                <a16:creationId xmlns:a16="http://schemas.microsoft.com/office/drawing/2014/main" id="{CEEBB3AE-3C58-8C42-8A4C-1F6B4FC4A07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199" y="3870974"/>
            <a:ext cx="1719722" cy="1570564"/>
          </a:xfrm>
          <a:prstGeom prst="rect">
            <a:avLst/>
          </a:prstGeom>
        </p:spPr>
      </p:pic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393F3DEE-D9B4-A74D-9878-BC13814A16C5}"/>
              </a:ext>
            </a:extLst>
          </p:cNvPr>
          <p:cNvSpPr/>
          <p:nvPr/>
        </p:nvSpPr>
        <p:spPr>
          <a:xfrm>
            <a:off x="2292252" y="5539360"/>
            <a:ext cx="4717176" cy="11614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Grosses gouttelettes</a:t>
            </a:r>
          </a:p>
          <a:p>
            <a:pPr marL="285750" indent="-285750" algn="ctr">
              <a:buFontTx/>
              <a:buChar char="-"/>
            </a:pPr>
            <a:r>
              <a:rPr lang="fr-FR" sz="1400" dirty="0"/>
              <a:t>60 à 100 µm (moyennes : 10 à 50 µm)</a:t>
            </a:r>
          </a:p>
          <a:p>
            <a:pPr marL="285750" indent="-285750" algn="ctr">
              <a:buFontTx/>
              <a:buChar char="-"/>
            </a:pPr>
            <a:r>
              <a:rPr lang="fr-FR" sz="1400" dirty="0"/>
              <a:t>Retombent sur sol ou surface à moins de 2 m</a:t>
            </a:r>
          </a:p>
          <a:p>
            <a:pPr marL="285750" indent="-285750" algn="ctr">
              <a:buFontTx/>
              <a:buChar char="-"/>
            </a:pPr>
            <a:r>
              <a:rPr lang="fr-FR" sz="1400" dirty="0"/>
              <a:t>Persistent peu de temps dans l’atmosphère</a:t>
            </a:r>
          </a:p>
          <a:p>
            <a:pPr algn="ctr"/>
            <a:endParaRPr lang="fr-FR" dirty="0"/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5D36E009-669E-0440-BF31-86DFD1E53C01}"/>
              </a:ext>
            </a:extLst>
          </p:cNvPr>
          <p:cNvSpPr/>
          <p:nvPr/>
        </p:nvSpPr>
        <p:spPr>
          <a:xfrm>
            <a:off x="8671034" y="4013200"/>
            <a:ext cx="1710233" cy="9459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Mains</a:t>
            </a:r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F181F085-2F64-8748-AF84-A47DDC0D17EA}"/>
              </a:ext>
            </a:extLst>
          </p:cNvPr>
          <p:cNvSpPr/>
          <p:nvPr/>
        </p:nvSpPr>
        <p:spPr>
          <a:xfrm>
            <a:off x="8699993" y="5879381"/>
            <a:ext cx="1710233" cy="9459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Surfaces</a:t>
            </a:r>
          </a:p>
          <a:p>
            <a:pPr algn="ctr"/>
            <a:r>
              <a:rPr lang="fr-FR" dirty="0"/>
              <a:t>Objets</a:t>
            </a:r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274F853B-95FD-7846-8BFD-6BC0C8494EAE}"/>
              </a:ext>
            </a:extLst>
          </p:cNvPr>
          <p:cNvSpPr/>
          <p:nvPr/>
        </p:nvSpPr>
        <p:spPr>
          <a:xfrm>
            <a:off x="9415791" y="5019201"/>
            <a:ext cx="220717" cy="7635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B4FB7F93-9321-B84C-8F21-C11FCEB40A53}"/>
              </a:ext>
            </a:extLst>
          </p:cNvPr>
          <p:cNvCxnSpPr>
            <a:cxnSpLocks/>
          </p:cNvCxnSpPr>
          <p:nvPr/>
        </p:nvCxnSpPr>
        <p:spPr>
          <a:xfrm flipH="1" flipV="1">
            <a:off x="6538383" y="3062234"/>
            <a:ext cx="2810206" cy="882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F667C729-A51B-734C-B3CE-BD8B4BB4AEBA}"/>
              </a:ext>
            </a:extLst>
          </p:cNvPr>
          <p:cNvCxnSpPr>
            <a:cxnSpLocks/>
          </p:cNvCxnSpPr>
          <p:nvPr/>
        </p:nvCxnSpPr>
        <p:spPr>
          <a:xfrm flipH="1" flipV="1">
            <a:off x="4427773" y="3301830"/>
            <a:ext cx="4193706" cy="781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C61513D3-E803-8B42-BE08-12C1086310E7}"/>
              </a:ext>
            </a:extLst>
          </p:cNvPr>
          <p:cNvCxnSpPr>
            <a:cxnSpLocks/>
          </p:cNvCxnSpPr>
          <p:nvPr/>
        </p:nvCxnSpPr>
        <p:spPr>
          <a:xfrm flipV="1">
            <a:off x="6980469" y="4923500"/>
            <a:ext cx="1641010" cy="955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DE8BF391-92AB-1348-B0D8-6FFABEA75C30}"/>
              </a:ext>
            </a:extLst>
          </p:cNvPr>
          <p:cNvCxnSpPr>
            <a:cxnSpLocks/>
          </p:cNvCxnSpPr>
          <p:nvPr/>
        </p:nvCxnSpPr>
        <p:spPr>
          <a:xfrm>
            <a:off x="6994949" y="6116770"/>
            <a:ext cx="1600337" cy="145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2974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A89F2051-0134-3246-882A-D4EA96D24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1" y="609600"/>
            <a:ext cx="11010899" cy="1320800"/>
          </a:xfrm>
        </p:spPr>
        <p:txBody>
          <a:bodyPr>
            <a:normAutofit/>
          </a:bodyPr>
          <a:lstStyle/>
          <a:p>
            <a:r>
              <a:rPr lang="fr-FR" sz="3200" dirty="0"/>
              <a:t>Se protéger des grosses et moyennes gouttelettes</a:t>
            </a:r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26" name="Espace réservé du contenu 8">
            <a:extLst>
              <a:ext uri="{FF2B5EF4-FFF2-40B4-BE49-F238E27FC236}">
                <a16:creationId xmlns:a16="http://schemas.microsoft.com/office/drawing/2014/main" id="{1B96FF31-3EA6-4B4B-B756-5BEB45369D2C}"/>
              </a:ext>
            </a:extLst>
          </p:cNvPr>
          <p:cNvSpPr>
            <a:spLocks noGrp="1"/>
          </p:cNvSpPr>
          <p:nvPr/>
        </p:nvSpPr>
        <p:spPr>
          <a:xfrm>
            <a:off x="704850" y="1705886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Mesures correctives</a:t>
            </a:r>
          </a:p>
          <a:p>
            <a:pPr lvl="1"/>
            <a:r>
              <a:rPr lang="fr-FR" sz="1800" dirty="0"/>
              <a:t>Masque chirurgical</a:t>
            </a:r>
          </a:p>
          <a:p>
            <a:pPr lvl="1"/>
            <a:r>
              <a:rPr lang="fr-FR" sz="1800" dirty="0"/>
              <a:t>Hygiène des mains</a:t>
            </a:r>
          </a:p>
          <a:p>
            <a:pPr lvl="1"/>
            <a:r>
              <a:rPr lang="fr-FR" sz="1800" dirty="0"/>
              <a:t>Hygiène des surfaces</a:t>
            </a:r>
          </a:p>
          <a:p>
            <a:pPr lvl="1"/>
            <a:endParaRPr lang="fr-FR" sz="1800" dirty="0"/>
          </a:p>
          <a:p>
            <a:pPr lvl="1"/>
            <a:r>
              <a:rPr lang="fr-FR" sz="1800" dirty="0"/>
              <a:t>Lunettes</a:t>
            </a:r>
          </a:p>
          <a:p>
            <a:pPr lvl="1"/>
            <a:r>
              <a:rPr lang="fr-FR" sz="1800" dirty="0"/>
              <a:t>*</a:t>
            </a:r>
          </a:p>
        </p:txBody>
      </p:sp>
      <p:pic>
        <p:nvPicPr>
          <p:cNvPr id="3" name="Image 2" descr="Une image contenant intérieur, assis, table, blanc&#10;&#10;Description générée automatiquement">
            <a:extLst>
              <a:ext uri="{FF2B5EF4-FFF2-40B4-BE49-F238E27FC236}">
                <a16:creationId xmlns:a16="http://schemas.microsoft.com/office/drawing/2014/main" id="{EFEFBEE0-B249-224B-ACCD-86D95ACF45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703" y="1318658"/>
            <a:ext cx="3533321" cy="2240913"/>
          </a:xfrm>
          <a:prstGeom prst="rect">
            <a:avLst/>
          </a:prstGeom>
        </p:spPr>
      </p:pic>
      <p:pic>
        <p:nvPicPr>
          <p:cNvPr id="6" name="Image 5" descr="Une image contenant intérieur, personne, table, alimentation&#10;&#10;Description générée automatiquement">
            <a:extLst>
              <a:ext uri="{FF2B5EF4-FFF2-40B4-BE49-F238E27FC236}">
                <a16:creationId xmlns:a16="http://schemas.microsoft.com/office/drawing/2014/main" id="{FD0CF4A6-0FC2-0D47-81D3-2E5C3052FDD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1835" y="1586871"/>
            <a:ext cx="3295340" cy="1704486"/>
          </a:xfrm>
          <a:prstGeom prst="rect">
            <a:avLst/>
          </a:prstGeom>
        </p:spPr>
      </p:pic>
      <p:pic>
        <p:nvPicPr>
          <p:cNvPr id="9" name="Image 8" descr="Une image contenant intérieur, table, assis, petit&#10;&#10;Description générée automatiquement">
            <a:extLst>
              <a:ext uri="{FF2B5EF4-FFF2-40B4-BE49-F238E27FC236}">
                <a16:creationId xmlns:a16="http://schemas.microsoft.com/office/drawing/2014/main" id="{0CED7986-16BC-0346-93CC-D832062DB0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658" y="3827248"/>
            <a:ext cx="3223409" cy="1797957"/>
          </a:xfrm>
          <a:prstGeom prst="rect">
            <a:avLst/>
          </a:prstGeom>
        </p:spPr>
      </p:pic>
      <p:pic>
        <p:nvPicPr>
          <p:cNvPr id="15" name="Image 14" descr="Une image contenant table, blanc, assis, verre&#10;&#10;Description générée automatiquement">
            <a:extLst>
              <a:ext uri="{FF2B5EF4-FFF2-40B4-BE49-F238E27FC236}">
                <a16:creationId xmlns:a16="http://schemas.microsoft.com/office/drawing/2014/main" id="{19627180-2096-644C-A467-78DF905E348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972" y="3983511"/>
            <a:ext cx="1734396" cy="135216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F89738C-B2F0-BD4B-ACDA-08514CB97B44}"/>
              </a:ext>
            </a:extLst>
          </p:cNvPr>
          <p:cNvSpPr txBox="1"/>
          <p:nvPr/>
        </p:nvSpPr>
        <p:spPr>
          <a:xfrm>
            <a:off x="704850" y="6062360"/>
            <a:ext cx="7890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* Le port de blouse à usage unique, de gants et de charlotte sont des mesures complémentaires</a:t>
            </a:r>
          </a:p>
        </p:txBody>
      </p:sp>
    </p:spTree>
    <p:extLst>
      <p:ext uri="{BB962C8B-B14F-4D97-AF65-F5344CB8AC3E}">
        <p14:creationId xmlns:p14="http://schemas.microsoft.com/office/powerpoint/2010/main" val="355510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609600"/>
            <a:ext cx="10409238" cy="1320800"/>
          </a:xfrm>
        </p:spPr>
        <p:txBody>
          <a:bodyPr/>
          <a:lstStyle/>
          <a:p>
            <a:r>
              <a:rPr lang="fr-FR" dirty="0"/>
              <a:t>On sait maintenant que :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70B2C7-213C-B04C-B447-0935B3E4EB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85284" y="1900144"/>
            <a:ext cx="4929382" cy="2512105"/>
          </a:xfrm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r>
              <a:rPr lang="fr-FR" b="1" dirty="0"/>
              <a:t>La transmission commence avant les symptômes</a:t>
            </a:r>
          </a:p>
          <a:p>
            <a:r>
              <a:rPr lang="fr-FR" dirty="0"/>
              <a:t>Chez les </a:t>
            </a:r>
            <a:r>
              <a:rPr lang="fr-FR" b="1" dirty="0"/>
              <a:t>sujets pré-symptomatiques</a:t>
            </a:r>
            <a:r>
              <a:rPr lang="fr-FR" dirty="0"/>
              <a:t> (sans toux, sans éternuement) </a:t>
            </a:r>
            <a:r>
              <a:rPr lang="fr-FR" b="1" dirty="0"/>
              <a:t>la quantité de virus peut être très élevée</a:t>
            </a:r>
          </a:p>
          <a:p>
            <a:r>
              <a:rPr lang="fr-FR" dirty="0"/>
              <a:t>Les </a:t>
            </a:r>
            <a:r>
              <a:rPr lang="fr-FR" b="1" dirty="0"/>
              <a:t>sujets asymptomatiques peuvent être aussi contagieux</a:t>
            </a:r>
          </a:p>
        </p:txBody>
      </p:sp>
      <p:pic>
        <p:nvPicPr>
          <p:cNvPr id="20" name="Image 19" descr="Une image contenant assis, regardant, tenant, petit&#10;&#10;Description générée automatiquement">
            <a:extLst>
              <a:ext uri="{FF2B5EF4-FFF2-40B4-BE49-F238E27FC236}">
                <a16:creationId xmlns:a16="http://schemas.microsoft.com/office/drawing/2014/main" id="{F0E6AF5C-A2A0-094F-B60B-AA13344623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01" y="2106106"/>
            <a:ext cx="4502594" cy="2512105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8BBC0CA-3B3B-E741-B011-F69892B62E2E}"/>
              </a:ext>
            </a:extLst>
          </p:cNvPr>
          <p:cNvSpPr/>
          <p:nvPr/>
        </p:nvSpPr>
        <p:spPr>
          <a:xfrm>
            <a:off x="6761683" y="4884821"/>
            <a:ext cx="4560476" cy="142011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 rôle de la transmission « air » est maintenant admis par tous, bien que son importance dans la dynamique de l’épidémie ne soit pas complètement connue</a:t>
            </a:r>
          </a:p>
        </p:txBody>
      </p:sp>
      <p:sp>
        <p:nvSpPr>
          <p:cNvPr id="6" name="Flèche courbée vers la droite 5">
            <a:extLst>
              <a:ext uri="{FF2B5EF4-FFF2-40B4-BE49-F238E27FC236}">
                <a16:creationId xmlns:a16="http://schemas.microsoft.com/office/drawing/2014/main" id="{189EF7F4-3D0F-6444-BA85-87C69E33544C}"/>
              </a:ext>
            </a:extLst>
          </p:cNvPr>
          <p:cNvSpPr/>
          <p:nvPr/>
        </p:nvSpPr>
        <p:spPr>
          <a:xfrm>
            <a:off x="5233279" y="2892661"/>
            <a:ext cx="1352005" cy="3185999"/>
          </a:xfrm>
          <a:prstGeom prst="curvedRightArrow">
            <a:avLst>
              <a:gd name="adj1" fmla="val 25000"/>
              <a:gd name="adj2" fmla="val 71883"/>
              <a:gd name="adj3" fmla="val 47246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27F6D2-3756-FE49-ADE4-A920196EB67C}"/>
              </a:ext>
            </a:extLst>
          </p:cNvPr>
          <p:cNvSpPr txBox="1"/>
          <p:nvPr/>
        </p:nvSpPr>
        <p:spPr>
          <a:xfrm>
            <a:off x="4523283" y="6548071"/>
            <a:ext cx="54104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</a:rPr>
              <a:t>Azimi</a:t>
            </a:r>
            <a:r>
              <a:rPr lang="fr-FR" sz="1200" i="1" dirty="0">
                <a:solidFill>
                  <a:schemeClr val="accent1"/>
                </a:solidFill>
              </a:rPr>
              <a:t>  https://</a:t>
            </a:r>
            <a:r>
              <a:rPr lang="fr-FR" sz="1200" i="1" dirty="0" err="1">
                <a:solidFill>
                  <a:schemeClr val="accent1"/>
                </a:solidFill>
              </a:rPr>
              <a:t>doi.org</a:t>
            </a:r>
            <a:r>
              <a:rPr lang="fr-FR" sz="1200" i="1" dirty="0">
                <a:solidFill>
                  <a:schemeClr val="accent1"/>
                </a:solidFill>
              </a:rPr>
              <a:t>/10.1101/2020.07.13.20153049doi: </a:t>
            </a:r>
            <a:r>
              <a:rPr lang="fr-FR" sz="1200" i="1" dirty="0" err="1">
                <a:solidFill>
                  <a:schemeClr val="accent1"/>
                </a:solidFill>
              </a:rPr>
              <a:t>medRxiv</a:t>
            </a:r>
            <a:r>
              <a:rPr lang="fr-FR" sz="1200" i="1" dirty="0">
                <a:solidFill>
                  <a:schemeClr val="accent1"/>
                </a:solidFill>
              </a:rPr>
              <a:t> </a:t>
            </a:r>
            <a:r>
              <a:rPr lang="fr-FR" sz="1200" i="1" dirty="0" err="1">
                <a:solidFill>
                  <a:schemeClr val="accent1"/>
                </a:solidFill>
              </a:rPr>
              <a:t>preprint</a:t>
            </a:r>
            <a:r>
              <a:rPr lang="fr-FR" sz="1200" i="1" dirty="0">
                <a:solidFill>
                  <a:schemeClr val="accent1"/>
                </a:solidFill>
              </a:rPr>
              <a:t>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470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8064FAB7-2C16-0A4D-867C-DB019E64F338}"/>
              </a:ext>
            </a:extLst>
          </p:cNvPr>
          <p:cNvSpPr txBox="1"/>
          <p:nvPr/>
        </p:nvSpPr>
        <p:spPr>
          <a:xfrm>
            <a:off x="8272463" y="34147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1" name="Encre 40">
                <a:extLst>
                  <a:ext uri="{FF2B5EF4-FFF2-40B4-BE49-F238E27FC236}">
                    <a16:creationId xmlns:a16="http://schemas.microsoft.com/office/drawing/2014/main" id="{DFDDACF2-19B7-0148-9FF8-F24D3EF31AF2}"/>
                  </a:ext>
                </a:extLst>
              </p14:cNvPr>
              <p14:cNvContentPartPr/>
              <p14:nvPr/>
            </p14:nvContentPartPr>
            <p14:xfrm>
              <a:off x="4125532" y="5584432"/>
              <a:ext cx="360" cy="360"/>
            </p14:xfrm>
          </p:contentPart>
        </mc:Choice>
        <mc:Fallback xmlns="">
          <p:pic>
            <p:nvPicPr>
              <p:cNvPr id="41" name="Encre 40">
                <a:extLst>
                  <a:ext uri="{FF2B5EF4-FFF2-40B4-BE49-F238E27FC236}">
                    <a16:creationId xmlns:a16="http://schemas.microsoft.com/office/drawing/2014/main" id="{DFDDACF2-19B7-0148-9FF8-F24D3EF31AF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16892" y="5575792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11" name="ZoneTexte 110">
            <a:extLst>
              <a:ext uri="{FF2B5EF4-FFF2-40B4-BE49-F238E27FC236}">
                <a16:creationId xmlns:a16="http://schemas.microsoft.com/office/drawing/2014/main" id="{BA90EF0E-2348-2C4B-ACC1-68A2CF3C0C26}"/>
              </a:ext>
            </a:extLst>
          </p:cNvPr>
          <p:cNvSpPr txBox="1"/>
          <p:nvPr/>
        </p:nvSpPr>
        <p:spPr>
          <a:xfrm>
            <a:off x="9277082" y="4418637"/>
            <a:ext cx="121700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Contagion</a:t>
            </a:r>
          </a:p>
        </p:txBody>
      </p:sp>
      <p:pic>
        <p:nvPicPr>
          <p:cNvPr id="3" name="Image 2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192063D9-C6E3-8944-AD02-94F0B86F0BA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2756" y="294553"/>
            <a:ext cx="4281729" cy="3236400"/>
          </a:xfrm>
          <a:prstGeom prst="rect">
            <a:avLst/>
          </a:prstGeom>
        </p:spPr>
      </p:pic>
      <p:pic>
        <p:nvPicPr>
          <p:cNvPr id="15" name="Image 1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6099AD6F-51D5-2645-910F-F7F043E0652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513" y="323424"/>
            <a:ext cx="4290435" cy="3171600"/>
          </a:xfrm>
          <a:prstGeom prst="rect">
            <a:avLst/>
          </a:prstGeom>
        </p:spPr>
      </p:pic>
      <p:pic>
        <p:nvPicPr>
          <p:cNvPr id="18" name="Image 17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CDEAA678-4220-BD47-9B6C-4CE70D667115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201" y="3505963"/>
            <a:ext cx="4560000" cy="3420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DA9277B-AE46-BD48-8EE2-DA70C2496E96}"/>
              </a:ext>
            </a:extLst>
          </p:cNvPr>
          <p:cNvSpPr txBox="1"/>
          <p:nvPr/>
        </p:nvSpPr>
        <p:spPr>
          <a:xfrm>
            <a:off x="330375" y="4073639"/>
            <a:ext cx="30299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contagiosité débutant </a:t>
            </a:r>
          </a:p>
          <a:p>
            <a:r>
              <a:rPr lang="fr-FR" b="1" i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avant</a:t>
            </a:r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les symptômes est </a:t>
            </a:r>
          </a:p>
          <a:p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 fait maintenant admis </a:t>
            </a:r>
          </a:p>
          <a:p>
            <a:r>
              <a:rPr lang="fr-FR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 toutes les instances</a:t>
            </a:r>
          </a:p>
        </p:txBody>
      </p:sp>
    </p:spTree>
    <p:extLst>
      <p:ext uri="{BB962C8B-B14F-4D97-AF65-F5344CB8AC3E}">
        <p14:creationId xmlns:p14="http://schemas.microsoft.com/office/powerpoint/2010/main" val="1243721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597" y="363868"/>
            <a:ext cx="11253225" cy="1320800"/>
          </a:xfrm>
        </p:spPr>
        <p:txBody>
          <a:bodyPr>
            <a:normAutofit fontScale="90000"/>
          </a:bodyPr>
          <a:lstStyle/>
          <a:p>
            <a:r>
              <a:rPr lang="fr-FR" sz="3100" dirty="0"/>
              <a:t>Mais la </a:t>
            </a:r>
            <a:r>
              <a:rPr lang="fr-FR" sz="3100" b="1" dirty="0"/>
              <a:t>transmission « air » par microgouttelettes </a:t>
            </a:r>
            <a:r>
              <a:rPr lang="fr-FR" sz="3100" dirty="0"/>
              <a:t>(</a:t>
            </a:r>
            <a:r>
              <a:rPr lang="fr-FR" sz="3100" i="1" dirty="0" err="1"/>
              <a:t>droplet</a:t>
            </a:r>
            <a:r>
              <a:rPr lang="fr-FR" sz="3100" i="1" dirty="0"/>
              <a:t> </a:t>
            </a:r>
            <a:r>
              <a:rPr lang="fr-FR" sz="3100" i="1" dirty="0" err="1"/>
              <a:t>nuclei</a:t>
            </a:r>
            <a:r>
              <a:rPr lang="fr-FR" sz="3100" dirty="0"/>
              <a:t>) est </a:t>
            </a:r>
            <a:r>
              <a:rPr lang="fr-FR" sz="3100" b="1" dirty="0"/>
              <a:t>possible </a:t>
            </a:r>
            <a:br>
              <a:rPr lang="fr-FR" sz="3100" b="1" dirty="0"/>
            </a:br>
            <a:r>
              <a:rPr lang="fr-FR" sz="2000" dirty="0">
                <a:solidFill>
                  <a:schemeClr val="tx1"/>
                </a:solidFill>
              </a:rPr>
              <a:t>- Les petites gouttelettes sont inhalées directement dans les voies aériennes inférieures</a:t>
            </a:r>
            <a:br>
              <a:rPr lang="fr-FR" sz="2000" dirty="0"/>
            </a:br>
            <a:r>
              <a:rPr lang="fr-FR" sz="2000" dirty="0">
                <a:solidFill>
                  <a:schemeClr val="tx1"/>
                </a:solidFill>
              </a:rPr>
              <a:t>- Depuis quelques semaines on savait que de l’ARN viral y est détecté, 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- </a:t>
            </a:r>
            <a:r>
              <a:rPr lang="fr-FR" sz="2000" dirty="0">
                <a:solidFill>
                  <a:schemeClr val="accent2"/>
                </a:solidFill>
              </a:rPr>
              <a:t>Depuis peu on sait que l’on peut y cultiver le SARS-CoV-2  (</a:t>
            </a:r>
            <a:r>
              <a:rPr lang="fr-FR" sz="2000" dirty="0" err="1">
                <a:solidFill>
                  <a:schemeClr val="accent2"/>
                </a:solidFill>
              </a:rPr>
              <a:t>Santarpia</a:t>
            </a:r>
            <a:r>
              <a:rPr lang="fr-FR" sz="2000" dirty="0">
                <a:solidFill>
                  <a:schemeClr val="accent2"/>
                </a:solidFill>
              </a:rPr>
              <a:t> 			</a:t>
            </a:r>
            <a:r>
              <a:rPr lang="fr-FR" sz="1800" dirty="0">
                <a:solidFill>
                  <a:schemeClr val="accent2"/>
                </a:solidFill>
              </a:rPr>
              <a:t>https://</a:t>
            </a:r>
            <a:r>
              <a:rPr lang="fr-FR" sz="1800" dirty="0" err="1">
                <a:solidFill>
                  <a:schemeClr val="accent2"/>
                </a:solidFill>
              </a:rPr>
              <a:t>www.medrxiv.org</a:t>
            </a:r>
            <a:r>
              <a:rPr lang="fr-FR" sz="1800" dirty="0">
                <a:solidFill>
                  <a:schemeClr val="accent2"/>
                </a:solidFill>
              </a:rPr>
              <a:t>/content/10.1101/2020.07.13.20041632v2)</a:t>
            </a:r>
            <a:br>
              <a:rPr lang="fr-FR" sz="1800" b="1" dirty="0">
                <a:solidFill>
                  <a:schemeClr val="accent2"/>
                </a:solidFill>
              </a:rPr>
            </a:br>
            <a:r>
              <a:rPr lang="fr-FR" sz="2000" b="1" dirty="0">
                <a:solidFill>
                  <a:schemeClr val="tx1"/>
                </a:solidFill>
              </a:rPr>
              <a:t>- </a:t>
            </a:r>
            <a:r>
              <a:rPr lang="fr-FR" sz="2000" dirty="0">
                <a:solidFill>
                  <a:schemeClr val="tx1"/>
                </a:solidFill>
              </a:rPr>
              <a:t>Le risque « air » est accentué dans des conditions particulières, en milieu fermé (</a:t>
            </a:r>
            <a:r>
              <a:rPr lang="fr-FR" sz="2000" dirty="0" err="1">
                <a:solidFill>
                  <a:schemeClr val="tx1"/>
                </a:solidFill>
              </a:rPr>
              <a:t>aérolisation</a:t>
            </a:r>
            <a:r>
              <a:rPr lang="fr-FR" sz="2000" dirty="0">
                <a:solidFill>
                  <a:schemeClr val="tx1"/>
                </a:solidFill>
              </a:rPr>
              <a:t>). </a:t>
            </a:r>
            <a:br>
              <a:rPr lang="fr-FR" sz="2000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-</a:t>
            </a:r>
            <a:endParaRPr lang="fr-FR" sz="2000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4F7C127-2EB4-3C4C-B77E-A30EBA1D60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514" y="2705722"/>
            <a:ext cx="3634226" cy="2911877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8F5DC80-D340-9E4E-B9CE-5FD7D3B9C7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16" y="2715821"/>
            <a:ext cx="4086675" cy="289233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4583FE6A-BF3D-174D-8D96-2521C5E455C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855" y="2702620"/>
            <a:ext cx="3910196" cy="2906323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384BAA99-79F0-AD45-A7D2-37F8C44A444A}"/>
              </a:ext>
            </a:extLst>
          </p:cNvPr>
          <p:cNvSpPr/>
          <p:nvPr/>
        </p:nvSpPr>
        <p:spPr>
          <a:xfrm>
            <a:off x="2270234" y="5650815"/>
            <a:ext cx="6868322" cy="10776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  <a:p>
            <a:pPr algn="ctr"/>
            <a:r>
              <a:rPr lang="fr-FR" b="1" dirty="0"/>
              <a:t>Petites  gouttelettes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1 à 10 µm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Contiennent de l’ARN virale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Restent plusieurs heures dans l’air et se diluent dans l’atmosphère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97912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1" y="609600"/>
            <a:ext cx="11160578" cy="1320800"/>
          </a:xfrm>
        </p:spPr>
        <p:txBody>
          <a:bodyPr>
            <a:normAutofit/>
          </a:bodyPr>
          <a:lstStyle/>
          <a:p>
            <a:r>
              <a:rPr lang="fr-FR" sz="3200" dirty="0"/>
              <a:t>Petites gouttelettes: effet de l’aération </a:t>
            </a:r>
            <a:r>
              <a:rPr lang="fr-FR" sz="2400" dirty="0"/>
              <a:t>(ouverture des fenêtres)</a:t>
            </a:r>
            <a:br>
              <a:rPr lang="fr-FR" sz="3200" dirty="0"/>
            </a:br>
            <a:r>
              <a:rPr lang="fr-FR" sz="2000" i="1" dirty="0"/>
              <a:t>En quelques minutes les µgouttelettes disparaissent</a:t>
            </a:r>
            <a:endParaRPr lang="fr-FR" sz="2700" i="1" dirty="0"/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384BAA99-79F0-AD45-A7D2-37F8C44A444A}"/>
              </a:ext>
            </a:extLst>
          </p:cNvPr>
          <p:cNvSpPr/>
          <p:nvPr/>
        </p:nvSpPr>
        <p:spPr>
          <a:xfrm>
            <a:off x="3053442" y="5487529"/>
            <a:ext cx="6085114" cy="10776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  <a:p>
            <a:pPr algn="ctr"/>
            <a:r>
              <a:rPr lang="fr-FR" b="1" dirty="0"/>
              <a:t>L’aération régulière des pièces permet de chasser les petites gouttelettes vers l’extérieur</a:t>
            </a:r>
            <a:endParaRPr lang="fr-FR" dirty="0"/>
          </a:p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348D1D6-EFFA-1444-96DB-51289AB6B4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70" y="2320471"/>
            <a:ext cx="3729118" cy="261831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ACB94C1-72DE-0243-8430-29DF6DCC9DC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309" y="2320471"/>
            <a:ext cx="3732494" cy="261831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C33E9A3C-85A8-BE42-8653-FE14AFD0A90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3690" y="2320471"/>
            <a:ext cx="3729119" cy="262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8617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sz="3200" dirty="0"/>
              <a:t>Se protéger de la transmission « air »</a:t>
            </a:r>
            <a:endParaRPr lang="fr-FR" sz="2700" dirty="0"/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0" y="1608083"/>
            <a:ext cx="10477499" cy="4926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Mesures correctives</a:t>
            </a:r>
          </a:p>
          <a:p>
            <a:pPr lvl="1"/>
            <a:r>
              <a:rPr lang="fr-FR" sz="1800" b="1" dirty="0"/>
              <a:t>FFP2 </a:t>
            </a:r>
            <a:r>
              <a:rPr lang="fr-FR" sz="1800" b="1" i="1" u="sng" dirty="0"/>
              <a:t>théoriquement </a:t>
            </a:r>
            <a:r>
              <a:rPr lang="fr-FR" sz="1800" b="1" dirty="0"/>
              <a:t>&gt; Masque chirurgical </a:t>
            </a:r>
          </a:p>
          <a:p>
            <a:pPr lvl="2"/>
            <a:r>
              <a:rPr lang="fr-FR" sz="1600" dirty="0"/>
              <a:t>Une analyse Cochrane ne montre pas de ≠ significative</a:t>
            </a:r>
          </a:p>
          <a:p>
            <a:pPr lvl="3"/>
            <a:r>
              <a:rPr lang="fr-FR" dirty="0"/>
              <a:t>Jefferson </a:t>
            </a:r>
            <a:r>
              <a:rPr lang="fr-FR" dirty="0" err="1"/>
              <a:t>T</a:t>
            </a:r>
            <a:r>
              <a:rPr lang="fr-FR" dirty="0"/>
              <a:t> </a:t>
            </a:r>
            <a:r>
              <a:rPr lang="fr-FR" u="sng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https://doi.org/10.1101/2020.03.30.20047217</a:t>
            </a:r>
            <a:endParaRPr lang="fr-FR" sz="1400" dirty="0">
              <a:solidFill>
                <a:schemeClr val="accent2"/>
              </a:solidFill>
            </a:endParaRPr>
          </a:p>
          <a:p>
            <a:pPr lvl="2"/>
            <a:r>
              <a:rPr lang="fr-FR" sz="1600" dirty="0"/>
              <a:t>Un avis des hygiénistes et infectiologues de l’APHP </a:t>
            </a:r>
            <a:r>
              <a:rPr lang="fr-FR" sz="1600"/>
              <a:t>a été </a:t>
            </a:r>
            <a:r>
              <a:rPr lang="fr-FR" sz="1600" dirty="0"/>
              <a:t>publié dans ce sens</a:t>
            </a:r>
          </a:p>
          <a:p>
            <a:pPr lvl="3"/>
            <a:r>
              <a:rPr lang="fr-FR" sz="1400" u="sng" dirty="0">
                <a:solidFill>
                  <a:schemeClr val="accent2"/>
                </a:solidFill>
              </a:rPr>
              <a:t>https://</a:t>
            </a:r>
            <a:r>
              <a:rPr lang="fr-FR" sz="1400" u="sng" dirty="0" err="1">
                <a:solidFill>
                  <a:schemeClr val="accent2"/>
                </a:solidFill>
              </a:rPr>
              <a:t>www.infectiologie.com</a:t>
            </a:r>
            <a:r>
              <a:rPr lang="fr-FR" sz="1400" u="sng" dirty="0">
                <a:solidFill>
                  <a:schemeClr val="accent2"/>
                </a:solidFill>
              </a:rPr>
              <a:t>/</a:t>
            </a:r>
            <a:r>
              <a:rPr lang="fr-FR" sz="1400" u="sng" dirty="0" err="1">
                <a:solidFill>
                  <a:schemeClr val="accent2"/>
                </a:solidFill>
              </a:rPr>
              <a:t>UserFiles</a:t>
            </a:r>
            <a:r>
              <a:rPr lang="fr-FR" sz="1400" u="sng" dirty="0">
                <a:solidFill>
                  <a:schemeClr val="accent2"/>
                </a:solidFill>
              </a:rPr>
              <a:t>/File/</a:t>
            </a:r>
            <a:r>
              <a:rPr lang="fr-FR" sz="1400" u="sng" dirty="0" err="1">
                <a:solidFill>
                  <a:schemeClr val="accent2"/>
                </a:solidFill>
              </a:rPr>
              <a:t>spilf</a:t>
            </a:r>
            <a:r>
              <a:rPr lang="fr-FR" sz="1400" u="sng" dirty="0">
                <a:solidFill>
                  <a:schemeClr val="accent2"/>
                </a:solidFill>
              </a:rPr>
              <a:t>/</a:t>
            </a:r>
            <a:r>
              <a:rPr lang="fr-FR" sz="1400" u="sng" dirty="0" err="1">
                <a:solidFill>
                  <a:schemeClr val="accent2"/>
                </a:solidFill>
              </a:rPr>
              <a:t>recos</a:t>
            </a:r>
            <a:r>
              <a:rPr lang="fr-FR" sz="1400" u="sng" dirty="0">
                <a:solidFill>
                  <a:schemeClr val="accent2"/>
                </a:solidFill>
              </a:rPr>
              <a:t>/choix-des-masques-14-avril-2020.pdf</a:t>
            </a:r>
          </a:p>
          <a:p>
            <a:pPr lvl="2"/>
            <a:r>
              <a:rPr lang="fr-FR" sz="1600" dirty="0"/>
              <a:t>Enfin un avis très récent de la société d’hygiène hospitalière sur le port des masques vient d’être mis en ligne</a:t>
            </a:r>
          </a:p>
          <a:p>
            <a:pPr lvl="3"/>
            <a:r>
              <a:rPr lang="fr-FR" sz="1400" u="sng" dirty="0">
                <a:solidFill>
                  <a:schemeClr val="accent2"/>
                </a:solidFill>
              </a:rPr>
              <a:t>https://www.sf2h.net/</a:t>
            </a:r>
            <a:r>
              <a:rPr lang="fr-FR" sz="1400" u="sng" dirty="0" err="1">
                <a:solidFill>
                  <a:schemeClr val="accent2"/>
                </a:solidFill>
              </a:rPr>
              <a:t>wp</a:t>
            </a:r>
            <a:r>
              <a:rPr lang="fr-FR" sz="1400" u="sng" dirty="0">
                <a:solidFill>
                  <a:schemeClr val="accent2"/>
                </a:solidFill>
              </a:rPr>
              <a:t>-content/</a:t>
            </a:r>
            <a:r>
              <a:rPr lang="fr-FR" sz="1400" u="sng" dirty="0" err="1">
                <a:solidFill>
                  <a:schemeClr val="accent2"/>
                </a:solidFill>
              </a:rPr>
              <a:t>uploads</a:t>
            </a:r>
            <a:r>
              <a:rPr lang="fr-FR" sz="1400" u="sng" dirty="0">
                <a:solidFill>
                  <a:schemeClr val="accent2"/>
                </a:solidFill>
              </a:rPr>
              <a:t>/2020/02/</a:t>
            </a:r>
            <a:endParaRPr lang="fr-FR" sz="1800" u="sng" dirty="0">
              <a:solidFill>
                <a:schemeClr val="accent2"/>
              </a:solidFill>
            </a:endParaRPr>
          </a:p>
          <a:p>
            <a:pPr lvl="1"/>
            <a:r>
              <a:rPr lang="fr-FR" sz="1800" b="1" dirty="0"/>
              <a:t>Aération des pièces +++</a:t>
            </a:r>
          </a:p>
          <a:p>
            <a:pPr lvl="1"/>
            <a:r>
              <a:rPr lang="fr-FR" sz="1800" b="1" dirty="0"/>
              <a:t>Masque anti-projection </a:t>
            </a:r>
            <a:r>
              <a:rPr lang="fr-FR" sz="1800" dirty="0"/>
              <a:t>(Alternatif ou Masque chirurgical) </a:t>
            </a:r>
            <a:r>
              <a:rPr lang="fr-FR" sz="1800" b="1" dirty="0"/>
              <a:t>pour les patients </a:t>
            </a:r>
            <a:r>
              <a:rPr lang="fr-FR" sz="1800" dirty="0"/>
              <a:t>essentiellement pour </a:t>
            </a:r>
            <a:r>
              <a:rPr lang="fr-FR" sz="1800" b="1" u="sng" dirty="0"/>
              <a:t>limiter l’émission des gouttelettes et aérosols </a:t>
            </a:r>
            <a:r>
              <a:rPr lang="fr-FR" sz="1800" dirty="0"/>
              <a:t>potentiellement contaminants pour les autres</a:t>
            </a:r>
          </a:p>
        </p:txBody>
      </p:sp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AF2D7EB4-DF3A-A941-8E37-9181C5ED8D7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4329" y="1092048"/>
            <a:ext cx="4062710" cy="1668613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4632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3B600F4-6C47-A54C-81FC-3CC0361B2B9F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366F1D6-F64A-C84A-99E1-B6C0A2A049BC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8" name="Espace réservé du numéro de diapositive 4">
            <a:extLst>
              <a:ext uri="{FF2B5EF4-FFF2-40B4-BE49-F238E27FC236}">
                <a16:creationId xmlns:a16="http://schemas.microsoft.com/office/drawing/2014/main" id="{79844447-E910-1745-9732-EE010B6B59B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9" name="Image 3">
            <a:extLst>
              <a:ext uri="{FF2B5EF4-FFF2-40B4-BE49-F238E27FC236}">
                <a16:creationId xmlns:a16="http://schemas.microsoft.com/office/drawing/2014/main" id="{766EE636-A91A-1C4F-A23B-5312D33364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9D2E8A6E-E7F2-CC49-BFF2-65D39966F0FF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CBA440E-38DD-2744-8B38-B32FCB4192A6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8" name="Espace réservé du numéro de diapositive 4">
            <a:extLst>
              <a:ext uri="{FF2B5EF4-FFF2-40B4-BE49-F238E27FC236}">
                <a16:creationId xmlns:a16="http://schemas.microsoft.com/office/drawing/2014/main" id="{D428748F-8C9F-1B45-90DA-14C2DC89D2CD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9" name="Image 3">
            <a:extLst>
              <a:ext uri="{FF2B5EF4-FFF2-40B4-BE49-F238E27FC236}">
                <a16:creationId xmlns:a16="http://schemas.microsoft.com/office/drawing/2014/main" id="{A08A1047-AAA4-C449-95DE-636A9679D6D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1" name="Espace réservé du numéro de diapositive 4">
            <a:extLst>
              <a:ext uri="{FF2B5EF4-FFF2-40B4-BE49-F238E27FC236}">
                <a16:creationId xmlns:a16="http://schemas.microsoft.com/office/drawing/2014/main" id="{2A83D9AF-1A4A-C247-910C-CF7854AD888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32" name="Image 3">
            <a:extLst>
              <a:ext uri="{FF2B5EF4-FFF2-40B4-BE49-F238E27FC236}">
                <a16:creationId xmlns:a16="http://schemas.microsoft.com/office/drawing/2014/main" id="{F276B799-77DD-7643-879F-5AD241AD13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A6A7C2BA-ACB9-9847-8ED6-D03650742049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3E042E6-A60C-C443-8271-DDAFF073BB2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4" name="Espace réservé du numéro de diapositive 4">
            <a:extLst>
              <a:ext uri="{FF2B5EF4-FFF2-40B4-BE49-F238E27FC236}">
                <a16:creationId xmlns:a16="http://schemas.microsoft.com/office/drawing/2014/main" id="{1305216C-B6E7-D04C-8166-57C3824E0EC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5" name="Image 3">
            <a:extLst>
              <a:ext uri="{FF2B5EF4-FFF2-40B4-BE49-F238E27FC236}">
                <a16:creationId xmlns:a16="http://schemas.microsoft.com/office/drawing/2014/main" id="{CE9A6748-3A79-F143-9CFE-7BBB8C5A09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7" name="Espace réservé du numéro de diapositive 4">
            <a:extLst>
              <a:ext uri="{FF2B5EF4-FFF2-40B4-BE49-F238E27FC236}">
                <a16:creationId xmlns:a16="http://schemas.microsoft.com/office/drawing/2014/main" id="{77AC4B87-F584-8247-A1BC-C4EB250EADCF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8" name="Image 3">
            <a:extLst>
              <a:ext uri="{FF2B5EF4-FFF2-40B4-BE49-F238E27FC236}">
                <a16:creationId xmlns:a16="http://schemas.microsoft.com/office/drawing/2014/main" id="{6C1EA5EA-36E8-3146-A222-B3940E1664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787AF1E2-7651-164B-9574-BCA8712CCAEB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FF9B001-D5E0-884C-BD57-28B4CBE08E19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301DE4D3-DE19-2D43-BF63-7CEDBA90344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3A341E0E-7AED-5E43-96B6-3C76A942E5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8" name="Espace réservé du numéro de diapositive 4">
            <a:extLst>
              <a:ext uri="{FF2B5EF4-FFF2-40B4-BE49-F238E27FC236}">
                <a16:creationId xmlns:a16="http://schemas.microsoft.com/office/drawing/2014/main" id="{16A4C086-ACB0-E74E-9128-E1BC1E963F7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84DA6803-8FD4-7947-8CCC-9F848A040048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BDDA75F-1ABB-2D49-B8D6-D70B874C1465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1" name="Espace réservé du numéro de diapositive 4">
            <a:extLst>
              <a:ext uri="{FF2B5EF4-FFF2-40B4-BE49-F238E27FC236}">
                <a16:creationId xmlns:a16="http://schemas.microsoft.com/office/drawing/2014/main" id="{91EE4E44-E486-4343-A671-ABDF72F9D4E3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9" name="Titre 1">
            <a:extLst>
              <a:ext uri="{FF2B5EF4-FFF2-40B4-BE49-F238E27FC236}">
                <a16:creationId xmlns:a16="http://schemas.microsoft.com/office/drawing/2014/main" id="{4E26C0B8-2FED-E04F-89AD-B13EDE001165}"/>
              </a:ext>
            </a:extLst>
          </p:cNvPr>
          <p:cNvSpPr txBox="1">
            <a:spLocks/>
          </p:cNvSpPr>
          <p:nvPr/>
        </p:nvSpPr>
        <p:spPr>
          <a:xfrm>
            <a:off x="1333501" y="609600"/>
            <a:ext cx="9520545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7 erreurs à propos du SARS-CoV-2</a:t>
            </a:r>
          </a:p>
        </p:txBody>
      </p:sp>
      <p:sp>
        <p:nvSpPr>
          <p:cNvPr id="50" name="Espace réservé du numéro de diapositive 4">
            <a:extLst>
              <a:ext uri="{FF2B5EF4-FFF2-40B4-BE49-F238E27FC236}">
                <a16:creationId xmlns:a16="http://schemas.microsoft.com/office/drawing/2014/main" id="{0450FC2F-2349-374C-8A24-7EEF7FED75B3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1C8270DE-C3AF-554F-A39B-CD72E17EDE6D}"/>
              </a:ext>
            </a:extLst>
          </p:cNvPr>
          <p:cNvSpPr>
            <a:spLocks noGrp="1"/>
          </p:cNvSpPr>
          <p:nvPr/>
        </p:nvSpPr>
        <p:spPr>
          <a:xfrm>
            <a:off x="558817" y="2069039"/>
            <a:ext cx="11253226" cy="434227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marR="0" lvl="8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                                              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2286000" marR="0" lvl="5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	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A57C86-2259-7E48-B674-740DCCCA2C4F}"/>
              </a:ext>
            </a:extLst>
          </p:cNvPr>
          <p:cNvSpPr/>
          <p:nvPr/>
        </p:nvSpPr>
        <p:spPr>
          <a:xfrm>
            <a:off x="411693" y="2040506"/>
            <a:ext cx="1140035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Il n’y a pas de transmission « air » du virus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masque est inutile en population générale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PCR nasale n’est pas un examen sensible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tests de diagnostic rapide « antigénique » ne sont pas utiles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Une PCR + = risque élevé de contagion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Sérologie négative à distance des symptômes = pas de maladie COVID-19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 vaccin efficace, bien toléré et en quantité suffisante va être disponible avant la fin 2020</a:t>
            </a:r>
          </a:p>
        </p:txBody>
      </p:sp>
    </p:spTree>
    <p:extLst>
      <p:ext uri="{BB962C8B-B14F-4D97-AF65-F5344CB8AC3E}">
        <p14:creationId xmlns:p14="http://schemas.microsoft.com/office/powerpoint/2010/main" val="3898281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3672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sz="2700" dirty="0"/>
              <a:t>Port du masque en population générale (chirurgical ou alternatif)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0" y="1608083"/>
            <a:ext cx="10477499" cy="4926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8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2200029-6B55-314B-B31A-B867FD0E58BA}"/>
              </a:ext>
            </a:extLst>
          </p:cNvPr>
          <p:cNvSpPr txBox="1"/>
          <p:nvPr/>
        </p:nvSpPr>
        <p:spPr>
          <a:xfrm>
            <a:off x="713950" y="1680530"/>
            <a:ext cx="1062079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b="1" dirty="0"/>
              <a:t>&gt; 95 % des clusters importants ont été secondaires à des contaminations en milieu fermé </a:t>
            </a:r>
            <a:r>
              <a:rPr lang="fr-FR" sz="2000" dirty="0"/>
              <a:t>et non en extérieur</a:t>
            </a:r>
          </a:p>
          <a:p>
            <a:pPr>
              <a:buClr>
                <a:schemeClr val="accent1"/>
              </a:buClr>
            </a:pPr>
            <a:r>
              <a:rPr lang="fr-FR" sz="2000" dirty="0"/>
              <a:t>    Ceci s’explique par le fait que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dirty="0"/>
              <a:t>La distanciation est moins aisée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dirty="0"/>
              <a:t>La contamination « air » s’observe très préférentiellement en milieu fermé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dirty="0"/>
              <a:t>Le port d’un masque par chacun limite la quantité de particules émises en toussant, éternuant ou parlant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dirty="0"/>
              <a:t>Le port du masque est utile en extérieur lorsque :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dirty="0"/>
              <a:t>la distanciation n’est pas assurée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dirty="0"/>
              <a:t>il y a beaucoup de personnes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2000" dirty="0"/>
              <a:t>le temps de contact est prolongé (&gt;15’)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012255-AAED-8C49-AB4F-9D94A07EC82A}"/>
              </a:ext>
            </a:extLst>
          </p:cNvPr>
          <p:cNvSpPr txBox="1"/>
          <p:nvPr/>
        </p:nvSpPr>
        <p:spPr>
          <a:xfrm>
            <a:off x="485322" y="3985800"/>
            <a:ext cx="11221353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i="1" dirty="0"/>
              <a:t>Depuis le fin Juillet 2020, le port d’un masque est obligatoire en France dans les espaces publics clos</a:t>
            </a:r>
          </a:p>
        </p:txBody>
      </p:sp>
      <p:pic>
        <p:nvPicPr>
          <p:cNvPr id="15" name="Image 14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191D3AFC-9B3B-A74A-9D3C-499685186E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80"/>
            <a:ext cx="1063331" cy="582462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733C81B3-0A5F-DB4E-8EAA-62C9D7DD0A24}"/>
              </a:ext>
            </a:extLst>
          </p:cNvPr>
          <p:cNvSpPr txBox="1"/>
          <p:nvPr/>
        </p:nvSpPr>
        <p:spPr>
          <a:xfrm>
            <a:off x="-17242" y="6545385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17798C5-70FB-6042-B370-6AE1A7EDFB91}"/>
              </a:ext>
            </a:extLst>
          </p:cNvPr>
          <p:cNvSpPr txBox="1"/>
          <p:nvPr/>
        </p:nvSpPr>
        <p:spPr>
          <a:xfrm>
            <a:off x="6969549" y="5218808"/>
            <a:ext cx="450850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i="1" dirty="0"/>
              <a:t>Depuis Août 2020, le port d’un masque est obligatoire dans les espaces publics « extérieurs » dans de nombreuses villes de France</a:t>
            </a:r>
          </a:p>
        </p:txBody>
      </p:sp>
    </p:spTree>
    <p:extLst>
      <p:ext uri="{BB962C8B-B14F-4D97-AF65-F5344CB8AC3E}">
        <p14:creationId xmlns:p14="http://schemas.microsoft.com/office/powerpoint/2010/main" val="32491215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540718" y="2577872"/>
            <a:ext cx="6754329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/>
              <a:t>DISTANCEMENT</a:t>
            </a:r>
            <a:r>
              <a:rPr lang="fr-FR" dirty="0"/>
              <a:t> &gt; 1 M 	AOR = 0·18, 95% CI 0·09 to 0·38</a:t>
            </a: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Efficacité ⇧ avec la distance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/>
              <a:t>MASQUES </a:t>
            </a:r>
            <a:r>
              <a:rPr lang="fr-FR" dirty="0"/>
              <a:t> 			AOR = 0·15, 95% CI 0·07 to 0·34</a:t>
            </a: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FFP2 &gt; Chirurgical et alternatif</a:t>
            </a: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Soins &gt; population générale</a:t>
            </a:r>
          </a:p>
          <a:p>
            <a:pPr lvl="2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fr-FR" dirty="0"/>
              <a:t>(meilleure utilisation chez les soignants ?)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/>
              <a:t>PROTECTION OCULAIRE  </a:t>
            </a:r>
            <a:r>
              <a:rPr lang="fr-FR" dirty="0"/>
              <a:t>AOR = 0·22, 95% CI 0·12 to 0·39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5CCFB23-3D52-EC48-80B5-9EF6EB8FC9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179" y="2450660"/>
            <a:ext cx="4912390" cy="304157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14857DC-C1B5-3C45-9326-01CE86440AB9}"/>
              </a:ext>
            </a:extLst>
          </p:cNvPr>
          <p:cNvSpPr txBox="1"/>
          <p:nvPr/>
        </p:nvSpPr>
        <p:spPr>
          <a:xfrm>
            <a:off x="6109341" y="5720774"/>
            <a:ext cx="5644811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L’efficacité varie en fonction de la circulation virale</a:t>
            </a:r>
          </a:p>
          <a:p>
            <a:pPr algn="ctr"/>
            <a:r>
              <a:rPr lang="fr-FR" dirty="0">
                <a:sym typeface="Wingdings" pitchFamily="2" charset="2"/>
              </a:rPr>
              <a:t>  </a:t>
            </a:r>
            <a:r>
              <a:rPr lang="fr-FR" dirty="0"/>
              <a:t>Intérêt variable en fonction du risque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652" y="318488"/>
            <a:ext cx="11227981" cy="1320800"/>
          </a:xfrm>
        </p:spPr>
        <p:txBody>
          <a:bodyPr>
            <a:noAutofit/>
          </a:bodyPr>
          <a:lstStyle/>
          <a:p>
            <a:r>
              <a:rPr lang="en-US" sz="2400" dirty="0"/>
              <a:t>Physical distancing, face masks, and eye protection to prevent person-to-person transmission of SARS-CoV-2 a systematic review and meta-analysis </a:t>
            </a:r>
            <a:br>
              <a:rPr lang="en-US" sz="2400" dirty="0"/>
            </a:br>
            <a:r>
              <a:rPr lang="en-US" sz="2400" i="1" dirty="0"/>
              <a:t>Chu Lancet 2020; 395: 1973–87</a:t>
            </a:r>
            <a:br>
              <a:rPr lang="fr-FR" sz="2400" dirty="0"/>
            </a:b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3806376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E8A68747-6ABA-8E4F-8C85-BDD000D24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0480661" cy="1320800"/>
          </a:xfrm>
        </p:spPr>
        <p:txBody>
          <a:bodyPr>
            <a:normAutofit fontScale="90000"/>
          </a:bodyPr>
          <a:lstStyle/>
          <a:p>
            <a:r>
              <a:rPr lang="fr-FR" sz="2200" b="1" dirty="0" err="1"/>
              <a:t>Risk</a:t>
            </a:r>
            <a:r>
              <a:rPr lang="fr-FR" sz="2200" b="1" dirty="0"/>
              <a:t> of SARS-CoV-2 transmission </a:t>
            </a:r>
            <a:r>
              <a:rPr lang="fr-FR" sz="2200" b="1" dirty="0" err="1"/>
              <a:t>from</a:t>
            </a:r>
            <a:r>
              <a:rPr lang="fr-FR" sz="2200" b="1" dirty="0"/>
              <a:t> </a:t>
            </a:r>
            <a:r>
              <a:rPr lang="fr-FR" sz="2200" b="1" dirty="0" err="1"/>
              <a:t>asymptomatic</a:t>
            </a:r>
            <a:r>
              <a:rPr lang="fr-FR" sz="2200" b="1" dirty="0"/>
              <a:t> people </a:t>
            </a:r>
            <a:r>
              <a:rPr lang="fr-FR" sz="2200" dirty="0"/>
              <a:t>in </a:t>
            </a:r>
            <a:r>
              <a:rPr lang="fr-FR" sz="2200" dirty="0" err="1"/>
              <a:t>different</a:t>
            </a:r>
            <a:r>
              <a:rPr lang="fr-FR" sz="2200" dirty="0"/>
              <a:t> settings and for </a:t>
            </a:r>
            <a:r>
              <a:rPr lang="fr-FR" sz="2200" dirty="0" err="1"/>
              <a:t>different</a:t>
            </a:r>
            <a:r>
              <a:rPr lang="fr-FR" sz="2200" dirty="0"/>
              <a:t> occupation times, </a:t>
            </a:r>
            <a:r>
              <a:rPr lang="fr-FR" sz="2200" dirty="0" err="1"/>
              <a:t>venting</a:t>
            </a:r>
            <a:r>
              <a:rPr lang="fr-FR" sz="2200" dirty="0"/>
              <a:t>, and </a:t>
            </a:r>
            <a:r>
              <a:rPr lang="fr-FR" sz="2000" dirty="0" err="1"/>
              <a:t>crowding</a:t>
            </a:r>
            <a:r>
              <a:rPr lang="fr-FR" sz="2200" dirty="0"/>
              <a:t> </a:t>
            </a:r>
            <a:r>
              <a:rPr lang="fr-FR" sz="2200" dirty="0" err="1"/>
              <a:t>levels</a:t>
            </a:r>
            <a:r>
              <a:rPr lang="fr-FR" sz="2200" dirty="0"/>
              <a:t> </a:t>
            </a:r>
            <a:r>
              <a:rPr lang="fr-FR" sz="2000" dirty="0"/>
              <a:t>(</a:t>
            </a:r>
            <a:r>
              <a:rPr lang="fr-FR" sz="2000" dirty="0" err="1"/>
              <a:t>ignoring</a:t>
            </a:r>
            <a:r>
              <a:rPr lang="fr-FR" sz="2000" dirty="0"/>
              <a:t> variation in </a:t>
            </a:r>
            <a:r>
              <a:rPr lang="fr-FR" sz="2000" dirty="0" err="1"/>
              <a:t>susceptibility</a:t>
            </a:r>
            <a:r>
              <a:rPr lang="fr-FR" sz="2000" dirty="0"/>
              <a:t> and viral </a:t>
            </a:r>
            <a:r>
              <a:rPr lang="fr-FR" sz="2000" dirty="0" err="1"/>
              <a:t>shedding</a:t>
            </a:r>
            <a:r>
              <a:rPr lang="fr-FR" sz="2000" dirty="0"/>
              <a:t> rates). </a:t>
            </a:r>
            <a:br>
              <a:rPr lang="fr-FR" sz="3100" dirty="0"/>
            </a:br>
            <a:endParaRPr lang="fr-FR" dirty="0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920C46CF-FB8B-D743-A410-BF820DDD9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463" y="1681384"/>
            <a:ext cx="5738041" cy="4586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78A6DF49-C8E8-D641-A428-6F4B7C3CC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77108" y="5545569"/>
            <a:ext cx="1258888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 Box 4">
            <a:extLst>
              <a:ext uri="{FF2B5EF4-FFF2-40B4-BE49-F238E27FC236}">
                <a16:creationId xmlns:a16="http://schemas.microsoft.com/office/drawing/2014/main" id="{DBA15E9F-2A13-9448-A396-CBBB4257D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6917" y="6602413"/>
            <a:ext cx="4319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fr-FR" sz="1200" i="1" dirty="0">
                <a:solidFill>
                  <a:schemeClr val="accent1"/>
                </a:solidFill>
                <a:latin typeface="Arial" panose="020B0604020202020204" pitchFamily="34" charset="0"/>
              </a:rPr>
              <a:t>Nicholas R Jones et al. BMJ 2020;370:bmj.m3223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D7777158-0093-D946-8872-041BEA42E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4333" y="6663223"/>
            <a:ext cx="5435600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fr-FR" sz="1000" dirty="0">
                <a:latin typeface="Arial" panose="020B0604020202020204" pitchFamily="34" charset="0"/>
              </a:rPr>
              <a:t>©2020 by British Medical Journal Publishing Group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8176F22-AA85-4A43-84F0-94380681F744}"/>
              </a:ext>
            </a:extLst>
          </p:cNvPr>
          <p:cNvSpPr txBox="1"/>
          <p:nvPr/>
        </p:nvSpPr>
        <p:spPr>
          <a:xfrm>
            <a:off x="7616139" y="2151747"/>
            <a:ext cx="4496162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Cette étude montre que</a:t>
            </a:r>
          </a:p>
          <a:p>
            <a:r>
              <a:rPr lang="fr-FR" dirty="0">
                <a:solidFill>
                  <a:schemeClr val="bg1"/>
                </a:solidFill>
              </a:rPr>
              <a:t>les mesures de distancement et le port</a:t>
            </a:r>
          </a:p>
          <a:p>
            <a:r>
              <a:rPr lang="fr-FR" dirty="0">
                <a:solidFill>
                  <a:schemeClr val="bg1"/>
                </a:solidFill>
              </a:rPr>
              <a:t>du masque doivent être appliqués avec </a:t>
            </a:r>
          </a:p>
          <a:p>
            <a:r>
              <a:rPr lang="fr-FR" dirty="0">
                <a:solidFill>
                  <a:schemeClr val="bg1"/>
                </a:solidFill>
              </a:rPr>
              <a:t>quelques subtilités.</a:t>
            </a:r>
          </a:p>
          <a:p>
            <a:r>
              <a:rPr lang="fr-FR" dirty="0">
                <a:solidFill>
                  <a:schemeClr val="bg1"/>
                </a:solidFill>
              </a:rPr>
              <a:t>En effet, le risque dépend non seulement </a:t>
            </a:r>
          </a:p>
          <a:p>
            <a:r>
              <a:rPr lang="fr-FR" dirty="0">
                <a:solidFill>
                  <a:schemeClr val="bg1"/>
                </a:solidFill>
              </a:rPr>
              <a:t>de la distance mais aussi de l’activité et</a:t>
            </a:r>
          </a:p>
          <a:p>
            <a:r>
              <a:rPr lang="fr-FR" dirty="0">
                <a:solidFill>
                  <a:schemeClr val="bg1"/>
                </a:solidFill>
              </a:rPr>
              <a:t>du lieu (intérieur, extérieur, ventilation, nombre de personnes).</a:t>
            </a:r>
          </a:p>
        </p:txBody>
      </p:sp>
      <p:pic>
        <p:nvPicPr>
          <p:cNvPr id="13" name="Image 12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090517F-3610-0B41-A4BB-6326CE336A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80"/>
            <a:ext cx="1063331" cy="582462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DE8C1978-55CF-3A45-B32F-A9E52B5AAD52}"/>
              </a:ext>
            </a:extLst>
          </p:cNvPr>
          <p:cNvSpPr txBox="1"/>
          <p:nvPr/>
        </p:nvSpPr>
        <p:spPr>
          <a:xfrm>
            <a:off x="-17242" y="6545385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</p:spTree>
    <p:extLst>
      <p:ext uri="{BB962C8B-B14F-4D97-AF65-F5344CB8AC3E}">
        <p14:creationId xmlns:p14="http://schemas.microsoft.com/office/powerpoint/2010/main" val="33103494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E8A68747-6ABA-8E4F-8C85-BDD000D24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2" y="609600"/>
            <a:ext cx="11892774" cy="1320800"/>
          </a:xfrm>
        </p:spPr>
        <p:txBody>
          <a:bodyPr>
            <a:normAutofit/>
          </a:bodyPr>
          <a:lstStyle/>
          <a:p>
            <a:r>
              <a:rPr lang="fr-FR" sz="2200" b="1" dirty="0"/>
              <a:t>Recommandations pour les écoles primaires, les collèges et lycées (</a:t>
            </a:r>
            <a:r>
              <a:rPr lang="fr-FR" sz="2200" dirty="0"/>
              <a:t>Août 2020)</a:t>
            </a:r>
            <a:br>
              <a:rPr lang="fr-FR" sz="2200" dirty="0"/>
            </a:br>
            <a:r>
              <a:rPr lang="fr-FR" sz="1600" dirty="0"/>
              <a:t>Sociétés allemandes de médecine de l’enfant et de l’adolescent et Académie allemande d’hygiène hospitalière</a:t>
            </a:r>
            <a:br>
              <a:rPr lang="fr-FR" sz="1600" dirty="0"/>
            </a:br>
            <a:endParaRPr lang="fr-FR" sz="1600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855BA42-0855-CB4B-BE5D-CE4FE36FF0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04488"/>
              </p:ext>
            </p:extLst>
          </p:nvPr>
        </p:nvGraphicFramePr>
        <p:xfrm>
          <a:off x="657402" y="1488284"/>
          <a:ext cx="7895800" cy="3881432"/>
        </p:xfrm>
        <a:graphic>
          <a:graphicData uri="http://schemas.openxmlformats.org/drawingml/2006/table">
            <a:tbl>
              <a:tblPr/>
              <a:tblGrid>
                <a:gridCol w="1884376">
                  <a:extLst>
                    <a:ext uri="{9D8B030D-6E8A-4147-A177-3AD203B41FA5}">
                      <a16:colId xmlns:a16="http://schemas.microsoft.com/office/drawing/2014/main" val="3462341964"/>
                    </a:ext>
                  </a:extLst>
                </a:gridCol>
                <a:gridCol w="1001904">
                  <a:extLst>
                    <a:ext uri="{9D8B030D-6E8A-4147-A177-3AD203B41FA5}">
                      <a16:colId xmlns:a16="http://schemas.microsoft.com/office/drawing/2014/main" val="3502460677"/>
                    </a:ext>
                  </a:extLst>
                </a:gridCol>
                <a:gridCol w="1001904">
                  <a:extLst>
                    <a:ext uri="{9D8B030D-6E8A-4147-A177-3AD203B41FA5}">
                      <a16:colId xmlns:a16="http://schemas.microsoft.com/office/drawing/2014/main" val="619409635"/>
                    </a:ext>
                  </a:extLst>
                </a:gridCol>
                <a:gridCol w="1001904">
                  <a:extLst>
                    <a:ext uri="{9D8B030D-6E8A-4147-A177-3AD203B41FA5}">
                      <a16:colId xmlns:a16="http://schemas.microsoft.com/office/drawing/2014/main" val="785744131"/>
                    </a:ext>
                  </a:extLst>
                </a:gridCol>
                <a:gridCol w="1001904">
                  <a:extLst>
                    <a:ext uri="{9D8B030D-6E8A-4147-A177-3AD203B41FA5}">
                      <a16:colId xmlns:a16="http://schemas.microsoft.com/office/drawing/2014/main" val="2226859951"/>
                    </a:ext>
                  </a:extLst>
                </a:gridCol>
                <a:gridCol w="1001904">
                  <a:extLst>
                    <a:ext uri="{9D8B030D-6E8A-4147-A177-3AD203B41FA5}">
                      <a16:colId xmlns:a16="http://schemas.microsoft.com/office/drawing/2014/main" val="2114059697"/>
                    </a:ext>
                  </a:extLst>
                </a:gridCol>
                <a:gridCol w="1001904">
                  <a:extLst>
                    <a:ext uri="{9D8B030D-6E8A-4147-A177-3AD203B41FA5}">
                      <a16:colId xmlns:a16="http://schemas.microsoft.com/office/drawing/2014/main" val="2974597667"/>
                    </a:ext>
                  </a:extLst>
                </a:gridCol>
              </a:tblGrid>
              <a:tr h="248128">
                <a:tc rowSpan="2">
                  <a:txBody>
                    <a:bodyPr/>
                    <a:lstStyle/>
                    <a:p>
                      <a:pPr marL="36000" lvl="0" algn="ctr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46" marR="6646" marT="66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Incidence faible (&lt; 25 nouveaux cas *)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1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Incidence moyenne (25 - 50 nouveaux cas*)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Incidence élevée (&gt; 50 nouveaux cas *)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23742"/>
                  </a:ext>
                </a:extLst>
              </a:tr>
              <a:tr h="2481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6 - 10 ans 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 ans 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6 - 10 ans 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 ans 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6 - 10 ans 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10 ans 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402402"/>
                  </a:ext>
                </a:extLst>
              </a:tr>
              <a:tr h="24812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 du masque (1)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285313"/>
                  </a:ext>
                </a:extLst>
              </a:tr>
              <a:tr h="381054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Lavage des mains (avec eau et savon, essuie mains papier) (2)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116602"/>
                  </a:ext>
                </a:extLst>
              </a:tr>
              <a:tr h="24812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Désinfection des mains (3)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003575"/>
                  </a:ext>
                </a:extLst>
              </a:tr>
              <a:tr h="50511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Distanciation, Division des classes, enseignement présentiel complété par cours en ligne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844222"/>
                  </a:ext>
                </a:extLst>
              </a:tr>
              <a:tr h="381054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Classes fixes (pas de mélange des élèves)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 **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 **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161218"/>
                  </a:ext>
                </a:extLst>
              </a:tr>
              <a:tr h="24812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Distanciation en classe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870199"/>
                  </a:ext>
                </a:extLst>
              </a:tr>
              <a:tr h="24812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Travail en groupe au sein de la classe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***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105530"/>
                  </a:ext>
                </a:extLst>
              </a:tr>
              <a:tr h="24812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Aération des classes toutes les heures (4)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88031"/>
                  </a:ext>
                </a:extLst>
              </a:tr>
              <a:tr h="24812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Récréations séparées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159732"/>
                  </a:ext>
                </a:extLst>
              </a:tr>
              <a:tr h="248128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Cours d'éducation physique et sportive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857038"/>
                  </a:ext>
                </a:extLst>
              </a:tr>
              <a:tr h="381054">
                <a:tc>
                  <a:txBody>
                    <a:bodyPr/>
                    <a:lstStyle/>
                    <a:p>
                      <a:pPr marL="36000" lvl="0" algn="l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Désinfection non ciblée des surfaces en plus du nettoyage quotidien (5)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86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oui</a:t>
                      </a:r>
                    </a:p>
                  </a:txBody>
                  <a:tcPr marL="6646" marR="6646" marT="66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5387690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62CEDAE-1A81-AD4D-B3C3-3170A5C43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937849"/>
              </p:ext>
            </p:extLst>
          </p:nvPr>
        </p:nvGraphicFramePr>
        <p:xfrm>
          <a:off x="657402" y="5455907"/>
          <a:ext cx="9771388" cy="123751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511100">
                  <a:extLst>
                    <a:ext uri="{9D8B030D-6E8A-4147-A177-3AD203B41FA5}">
                      <a16:colId xmlns:a16="http://schemas.microsoft.com/office/drawing/2014/main" val="1621505255"/>
                    </a:ext>
                  </a:extLst>
                </a:gridCol>
                <a:gridCol w="1420096">
                  <a:extLst>
                    <a:ext uri="{9D8B030D-6E8A-4147-A177-3AD203B41FA5}">
                      <a16:colId xmlns:a16="http://schemas.microsoft.com/office/drawing/2014/main" val="2353877891"/>
                    </a:ext>
                  </a:extLst>
                </a:gridCol>
                <a:gridCol w="1420096">
                  <a:extLst>
                    <a:ext uri="{9D8B030D-6E8A-4147-A177-3AD203B41FA5}">
                      <a16:colId xmlns:a16="http://schemas.microsoft.com/office/drawing/2014/main" val="3523025954"/>
                    </a:ext>
                  </a:extLst>
                </a:gridCol>
                <a:gridCol w="1420096">
                  <a:extLst>
                    <a:ext uri="{9D8B030D-6E8A-4147-A177-3AD203B41FA5}">
                      <a16:colId xmlns:a16="http://schemas.microsoft.com/office/drawing/2014/main" val="2107801149"/>
                    </a:ext>
                  </a:extLst>
                </a:gridCol>
              </a:tblGrid>
              <a:tr h="3093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* Nombre cumulé de nouveaux cas pour 100 000 habitants  (dans la ville, l'arrondissement ..)  durant les 7 derniers jours. 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894076"/>
                  </a:ext>
                </a:extLst>
              </a:tr>
              <a:tr h="309379"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En cas de survenue de malades au sein d'un établissement, les obligations de tests et les mesures à prendre seront discutées avec les instances sanitaires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228544"/>
                  </a:ext>
                </a:extLst>
              </a:tr>
              <a:tr h="309379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** sauf pour les </a:t>
                      </a:r>
                      <a:r>
                        <a:rPr lang="fr-FR" sz="1000" u="none" strike="noStrike" dirty="0" err="1">
                          <a:effectLst/>
                        </a:rPr>
                        <a:t>éléves</a:t>
                      </a:r>
                      <a:r>
                        <a:rPr lang="fr-FR" sz="1000" u="none" strike="noStrike" dirty="0">
                          <a:effectLst/>
                        </a:rPr>
                        <a:t> des lycées si capables de respecter les mesures barrières strictes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818684"/>
                  </a:ext>
                </a:extLst>
              </a:tr>
              <a:tr h="309379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*** possible si les </a:t>
                      </a:r>
                      <a:r>
                        <a:rPr lang="fr-FR" sz="1000" u="none" strike="noStrike" dirty="0" err="1">
                          <a:effectLst/>
                        </a:rPr>
                        <a:t>régles</a:t>
                      </a:r>
                      <a:r>
                        <a:rPr lang="fr-FR" sz="1000" u="none" strike="noStrike" dirty="0">
                          <a:effectLst/>
                        </a:rPr>
                        <a:t> de distanciation peuvent être respectées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7" marR="8287" marT="8287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3981559"/>
                  </a:ext>
                </a:extLst>
              </a:tr>
            </a:tbl>
          </a:graphicData>
        </a:graphic>
      </p:graphicFrame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17C32F30-2346-5641-9B7E-6155EF4F6D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294203"/>
              </p:ext>
            </p:extLst>
          </p:nvPr>
        </p:nvGraphicFramePr>
        <p:xfrm>
          <a:off x="8788696" y="1726558"/>
          <a:ext cx="3332066" cy="3099036"/>
        </p:xfrm>
        <a:graphic>
          <a:graphicData uri="http://schemas.openxmlformats.org/drawingml/2006/table">
            <a:tbl>
              <a:tblPr/>
              <a:tblGrid>
                <a:gridCol w="2063639">
                  <a:extLst>
                    <a:ext uri="{9D8B030D-6E8A-4147-A177-3AD203B41FA5}">
                      <a16:colId xmlns:a16="http://schemas.microsoft.com/office/drawing/2014/main" val="2055961890"/>
                    </a:ext>
                  </a:extLst>
                </a:gridCol>
                <a:gridCol w="422809">
                  <a:extLst>
                    <a:ext uri="{9D8B030D-6E8A-4147-A177-3AD203B41FA5}">
                      <a16:colId xmlns:a16="http://schemas.microsoft.com/office/drawing/2014/main" val="877135971"/>
                    </a:ext>
                  </a:extLst>
                </a:gridCol>
                <a:gridCol w="422809">
                  <a:extLst>
                    <a:ext uri="{9D8B030D-6E8A-4147-A177-3AD203B41FA5}">
                      <a16:colId xmlns:a16="http://schemas.microsoft.com/office/drawing/2014/main" val="225570013"/>
                    </a:ext>
                  </a:extLst>
                </a:gridCol>
                <a:gridCol w="422809">
                  <a:extLst>
                    <a:ext uri="{9D8B030D-6E8A-4147-A177-3AD203B41FA5}">
                      <a16:colId xmlns:a16="http://schemas.microsoft.com/office/drawing/2014/main" val="3470665443"/>
                    </a:ext>
                  </a:extLst>
                </a:gridCol>
              </a:tblGrid>
              <a:tr h="116565">
                <a:tc gridSpan="2">
                  <a:txBody>
                    <a:bodyPr/>
                    <a:lstStyle/>
                    <a:p>
                      <a:pPr marL="228600" lvl="0" indent="-228600" algn="l" fontAlgn="b">
                        <a:spcAft>
                          <a:spcPts val="300"/>
                        </a:spcAft>
                        <a:buAutoNum type="arabicParenBoth"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exemple masques à plis en coton (doivent couvrir nez et bouche). Assis à  leur place, les élèves peuvent retirer le masque</a:t>
                      </a:r>
                    </a:p>
                    <a:p>
                      <a:pPr marL="0" indent="0" algn="l" fontAlgn="b">
                        <a:spcAft>
                          <a:spcPts val="300"/>
                        </a:spcAft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26745"/>
                  </a:ext>
                </a:extLst>
              </a:tr>
              <a:tr h="116565">
                <a:tc gridSpan="2">
                  <a:txBody>
                    <a:bodyPr/>
                    <a:lstStyle/>
                    <a:p>
                      <a:pPr lvl="0"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(2)   L'équipement des écoles en points d’eau                  pour lavages des mains est indépendante des recommandations liées au Sars-cov-2</a:t>
                      </a:r>
                    </a:p>
                    <a:p>
                      <a:pPr algn="l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138685"/>
                  </a:ext>
                </a:extLst>
              </a:tr>
              <a:tr h="116565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(3) Les enseignants et le personnel des écoles doivent avoir accès à des SHA pour désinfection des mains.</a:t>
                      </a: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051483"/>
                  </a:ext>
                </a:extLst>
              </a:tr>
              <a:tr h="116565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Pour les enfants de plus de 10 ans, une désinfection soigneuse des mains peut être une alternative au lavage des mains</a:t>
                      </a:r>
                    </a:p>
                    <a:p>
                      <a:pPr algn="l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489379"/>
                  </a:ext>
                </a:extLst>
              </a:tr>
              <a:tr h="116565"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(4) Pour les pièces sans ouverture vers l'extérieur, s'assurer que des mesures de ventilation efficaces peuvent être mises en place, dans le cas contraire, ne pas utiliser ces locaux</a:t>
                      </a:r>
                    </a:p>
                    <a:p>
                      <a:pPr algn="l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461254"/>
                  </a:ext>
                </a:extLst>
              </a:tr>
              <a:tr h="116565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(5) Une désinfection ciblée  en cas de souillure (sang,              vomissements, …) est prévue dans les mesures d'hygiène habituelles</a:t>
                      </a: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6" marR="7236" marT="7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784171"/>
                  </a:ext>
                </a:extLst>
              </a:tr>
            </a:tbl>
          </a:graphicData>
        </a:graphic>
      </p:graphicFrame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CBF63827-FC03-EB49-9BAE-F5F65211A1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80"/>
            <a:ext cx="1063331" cy="58246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5D428FF7-86E6-3244-A71E-C55F7197D6BD}"/>
              </a:ext>
            </a:extLst>
          </p:cNvPr>
          <p:cNvSpPr txBox="1"/>
          <p:nvPr/>
        </p:nvSpPr>
        <p:spPr>
          <a:xfrm>
            <a:off x="-17242" y="6545385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</p:spTree>
    <p:extLst>
      <p:ext uri="{BB962C8B-B14F-4D97-AF65-F5344CB8AC3E}">
        <p14:creationId xmlns:p14="http://schemas.microsoft.com/office/powerpoint/2010/main" val="15350463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23" y="375618"/>
            <a:ext cx="10872744" cy="1320800"/>
          </a:xfrm>
        </p:spPr>
        <p:txBody>
          <a:bodyPr>
            <a:normAutofit fontScale="90000"/>
          </a:bodyPr>
          <a:lstStyle/>
          <a:p>
            <a:r>
              <a:rPr lang="fr-FR" sz="3100" b="1" dirty="0"/>
              <a:t>Association </a:t>
            </a:r>
            <a:r>
              <a:rPr lang="fr-FR" sz="3100" b="1" dirty="0" err="1"/>
              <a:t>Between</a:t>
            </a:r>
            <a:r>
              <a:rPr lang="fr-FR" sz="3100" b="1" dirty="0"/>
              <a:t> Universal </a:t>
            </a:r>
            <a:r>
              <a:rPr lang="fr-FR" sz="3100" b="1" dirty="0" err="1"/>
              <a:t>Masking</a:t>
            </a:r>
            <a:r>
              <a:rPr lang="fr-FR" sz="3100" b="1" dirty="0"/>
              <a:t> in a </a:t>
            </a:r>
            <a:r>
              <a:rPr lang="fr-FR" sz="3100" b="1" dirty="0" err="1"/>
              <a:t>Health</a:t>
            </a:r>
            <a:r>
              <a:rPr lang="fr-FR" sz="3100" b="1" dirty="0"/>
              <a:t> Care System and SARS-CoV-2 </a:t>
            </a:r>
            <a:r>
              <a:rPr lang="fr-FR" sz="3100" b="1" dirty="0" err="1"/>
              <a:t>Positivity</a:t>
            </a:r>
            <a:r>
              <a:rPr lang="fr-FR" sz="3100" b="1" dirty="0"/>
              <a:t> </a:t>
            </a:r>
            <a:r>
              <a:rPr lang="fr-FR" sz="3100" b="1" dirty="0" err="1"/>
              <a:t>Among</a:t>
            </a:r>
            <a:r>
              <a:rPr lang="fr-FR" sz="3100" b="1" dirty="0"/>
              <a:t> </a:t>
            </a:r>
            <a:r>
              <a:rPr lang="fr-FR" sz="3100" b="1" dirty="0" err="1"/>
              <a:t>Health</a:t>
            </a:r>
            <a:r>
              <a:rPr lang="fr-FR" sz="3100" b="1" dirty="0"/>
              <a:t> Care </a:t>
            </a:r>
            <a:r>
              <a:rPr lang="fr-FR" sz="3100" b="1" dirty="0" err="1"/>
              <a:t>Workers</a:t>
            </a:r>
            <a:br>
              <a:rPr lang="fr-FR" b="1" dirty="0"/>
            </a:br>
            <a:br>
              <a:rPr lang="fr-FR" b="1" dirty="0"/>
            </a:b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B5A9241-D90D-AB4E-8372-36F5E7F8938A}"/>
              </a:ext>
            </a:extLst>
          </p:cNvPr>
          <p:cNvSpPr txBox="1"/>
          <p:nvPr/>
        </p:nvSpPr>
        <p:spPr>
          <a:xfrm>
            <a:off x="3532669" y="6460610"/>
            <a:ext cx="5548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 </a:t>
            </a:r>
            <a:r>
              <a:rPr lang="fr-FR" sz="1200" i="1" dirty="0">
                <a:solidFill>
                  <a:schemeClr val="accent1"/>
                </a:solidFill>
              </a:rPr>
              <a:t>Wang X JAMA. </a:t>
            </a:r>
            <a:r>
              <a:rPr lang="fr-FR" sz="1200" i="1" dirty="0" err="1">
                <a:solidFill>
                  <a:schemeClr val="accent1"/>
                </a:solidFill>
              </a:rPr>
              <a:t>Published</a:t>
            </a:r>
            <a:r>
              <a:rPr lang="fr-FR" sz="1200" i="1" dirty="0">
                <a:solidFill>
                  <a:schemeClr val="accent1"/>
                </a:solidFill>
              </a:rPr>
              <a:t> online July 14, 2020. doi:10.1001/jama.2020.12897</a:t>
            </a:r>
            <a:endParaRPr lang="fr-FR" i="1" dirty="0">
              <a:solidFill>
                <a:schemeClr val="accent1"/>
              </a:solidFill>
            </a:endParaRPr>
          </a:p>
        </p:txBody>
      </p:sp>
      <p:pic>
        <p:nvPicPr>
          <p:cNvPr id="7" name="Image 6" descr="Une image contenant carte&#10;&#10;Description générée automatiquement">
            <a:extLst>
              <a:ext uri="{FF2B5EF4-FFF2-40B4-BE49-F238E27FC236}">
                <a16:creationId xmlns:a16="http://schemas.microsoft.com/office/drawing/2014/main" id="{6EB976DF-4EA5-7F44-AB76-56BF29FA99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75" y="1867568"/>
            <a:ext cx="10872744" cy="417718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104E5A1-034B-654D-B510-15FB887122C3}"/>
              </a:ext>
            </a:extLst>
          </p:cNvPr>
          <p:cNvSpPr txBox="1"/>
          <p:nvPr/>
        </p:nvSpPr>
        <p:spPr>
          <a:xfrm>
            <a:off x="1757441" y="5843234"/>
            <a:ext cx="9563784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Effet du port du masque sur le risque de contamination des professionnels de santé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Le port du masque par les professionnels de santé et par la population diminue le risque </a:t>
            </a:r>
          </a:p>
        </p:txBody>
      </p:sp>
    </p:spTree>
    <p:extLst>
      <p:ext uri="{BB962C8B-B14F-4D97-AF65-F5344CB8AC3E}">
        <p14:creationId xmlns:p14="http://schemas.microsoft.com/office/powerpoint/2010/main" val="18905827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B5A9241-D90D-AB4E-8372-36F5E7F8938A}"/>
              </a:ext>
            </a:extLst>
          </p:cNvPr>
          <p:cNvSpPr txBox="1"/>
          <p:nvPr/>
        </p:nvSpPr>
        <p:spPr>
          <a:xfrm>
            <a:off x="3532669" y="6460610"/>
            <a:ext cx="3590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</a:t>
            </a:r>
            <a:r>
              <a:rPr lang="fr-FR" sz="1200" i="1" dirty="0" err="1">
                <a:solidFill>
                  <a:schemeClr val="accent1"/>
                </a:solidFill>
              </a:rPr>
              <a:t>Safdar</a:t>
            </a:r>
            <a:r>
              <a:rPr lang="fr-FR" sz="1200" i="1" dirty="0">
                <a:solidFill>
                  <a:schemeClr val="accent1"/>
                </a:solidFill>
              </a:rPr>
              <a:t> EID Volume 26, </a:t>
            </a:r>
            <a:r>
              <a:rPr lang="fr-FR" sz="1200" i="1" dirty="0" err="1">
                <a:solidFill>
                  <a:schemeClr val="accent1"/>
                </a:solidFill>
              </a:rPr>
              <a:t>Number</a:t>
            </a:r>
            <a:r>
              <a:rPr lang="fr-FR" sz="1200" i="1" dirty="0">
                <a:solidFill>
                  <a:schemeClr val="accent1"/>
                </a:solidFill>
              </a:rPr>
              <a:t> 10—</a:t>
            </a:r>
            <a:r>
              <a:rPr lang="fr-FR" sz="1200" i="1" dirty="0" err="1">
                <a:solidFill>
                  <a:schemeClr val="accent1"/>
                </a:solidFill>
              </a:rPr>
              <a:t>October</a:t>
            </a:r>
            <a:r>
              <a:rPr lang="fr-FR" sz="1200" i="1" dirty="0">
                <a:solidFill>
                  <a:schemeClr val="accent1"/>
                </a:solidFill>
              </a:rPr>
              <a:t> 2020</a:t>
            </a:r>
            <a:endParaRPr lang="fr-FR" i="1" dirty="0">
              <a:solidFill>
                <a:schemeClr val="accent1"/>
              </a:solidFill>
            </a:endParaRPr>
          </a:p>
          <a:p>
            <a:endParaRPr lang="fr-FR" i="1" dirty="0">
              <a:solidFill>
                <a:schemeClr val="accent1"/>
              </a:solidFill>
            </a:endParaRPr>
          </a:p>
        </p:txBody>
      </p:sp>
      <p:pic>
        <p:nvPicPr>
          <p:cNvPr id="13" name="Image 12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355E529A-2AAF-BE4F-9BA5-7FE4FBABF5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16078"/>
            <a:ext cx="1063331" cy="58246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D10E67F-791B-2345-8BA8-C3BD3515ECE7}"/>
              </a:ext>
            </a:extLst>
          </p:cNvPr>
          <p:cNvSpPr txBox="1"/>
          <p:nvPr/>
        </p:nvSpPr>
        <p:spPr>
          <a:xfrm>
            <a:off x="-1192" y="6562973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  <p:pic>
        <p:nvPicPr>
          <p:cNvPr id="9" name="Image 8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AC827EA9-773A-A541-8DAF-D7DD9A5670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902" y="2516881"/>
            <a:ext cx="4684096" cy="3846576"/>
          </a:xfrm>
          <a:prstGeom prst="rect">
            <a:avLst/>
          </a:prstGeom>
        </p:spPr>
      </p:pic>
      <p:pic>
        <p:nvPicPr>
          <p:cNvPr id="20" name="Image 19" descr="Une image contenant table&#10;&#10;Description générée automatiquement">
            <a:extLst>
              <a:ext uri="{FF2B5EF4-FFF2-40B4-BE49-F238E27FC236}">
                <a16:creationId xmlns:a16="http://schemas.microsoft.com/office/drawing/2014/main" id="{19AAF387-6605-0649-A10A-51A087CA35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159" y="388253"/>
            <a:ext cx="6527800" cy="8382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E29D835-82DB-7447-ABD1-3805790FF0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725" y="1210877"/>
            <a:ext cx="8128000" cy="82550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D3E6B4B1-8918-FB4F-84EF-E996598F21B2}"/>
              </a:ext>
            </a:extLst>
          </p:cNvPr>
          <p:cNvSpPr txBox="1"/>
          <p:nvPr/>
        </p:nvSpPr>
        <p:spPr>
          <a:xfrm>
            <a:off x="711608" y="3330938"/>
            <a:ext cx="5640933" cy="2246769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En utilisant le séquençage des virus de 2 patients et de 2 soignants, les auteurs montrent que les souches ne sont pas les mêmes, et que les protections prises au sein des structures de soins protègent le personnel d’une contamination intra-hospitalière, mais pas de contracter le SARS-CoV-2 à l’extérieur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7BAD02B8-1E04-3343-9686-D367F8B662C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002" y="2145061"/>
            <a:ext cx="11146484" cy="45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284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B5A9241-D90D-AB4E-8372-36F5E7F8938A}"/>
              </a:ext>
            </a:extLst>
          </p:cNvPr>
          <p:cNvSpPr txBox="1"/>
          <p:nvPr/>
        </p:nvSpPr>
        <p:spPr>
          <a:xfrm>
            <a:off x="3532669" y="6550550"/>
            <a:ext cx="3087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 </a:t>
            </a:r>
            <a:r>
              <a:rPr lang="fr-FR" sz="1200" dirty="0">
                <a:solidFill>
                  <a:schemeClr val="accent1"/>
                </a:solidFill>
              </a:rPr>
              <a:t>EID Volume 26, </a:t>
            </a:r>
            <a:r>
              <a:rPr lang="fr-FR" sz="1200" dirty="0" err="1">
                <a:solidFill>
                  <a:schemeClr val="accent1"/>
                </a:solidFill>
              </a:rPr>
              <a:t>Number</a:t>
            </a:r>
            <a:r>
              <a:rPr lang="fr-FR" sz="1200" dirty="0">
                <a:solidFill>
                  <a:schemeClr val="accent1"/>
                </a:solidFill>
              </a:rPr>
              <a:t> 10—</a:t>
            </a:r>
            <a:r>
              <a:rPr lang="fr-FR" sz="1200" dirty="0" err="1">
                <a:solidFill>
                  <a:schemeClr val="accent1"/>
                </a:solidFill>
              </a:rPr>
              <a:t>October</a:t>
            </a:r>
            <a:r>
              <a:rPr lang="fr-FR" sz="1200" dirty="0">
                <a:solidFill>
                  <a:schemeClr val="accent1"/>
                </a:solidFill>
              </a:rPr>
              <a:t> 2020</a:t>
            </a:r>
          </a:p>
        </p:txBody>
      </p:sp>
      <p:pic>
        <p:nvPicPr>
          <p:cNvPr id="13" name="Image 12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355E529A-2AAF-BE4F-9BA5-7FE4FBABF5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16078"/>
            <a:ext cx="1063331" cy="58246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D10E67F-791B-2345-8BA8-C3BD3515ECE7}"/>
              </a:ext>
            </a:extLst>
          </p:cNvPr>
          <p:cNvSpPr txBox="1"/>
          <p:nvPr/>
        </p:nvSpPr>
        <p:spPr>
          <a:xfrm>
            <a:off x="-1192" y="6562973"/>
            <a:ext cx="2477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  <p:pic>
        <p:nvPicPr>
          <p:cNvPr id="20" name="Image 19" descr="Une image contenant table&#10;&#10;Description générée automatiquement">
            <a:extLst>
              <a:ext uri="{FF2B5EF4-FFF2-40B4-BE49-F238E27FC236}">
                <a16:creationId xmlns:a16="http://schemas.microsoft.com/office/drawing/2014/main" id="{19AAF387-6605-0649-A10A-51A087CA35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159" y="388253"/>
            <a:ext cx="6527800" cy="8382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E29D835-82DB-7447-ABD1-3805790FF0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725" y="1210877"/>
            <a:ext cx="8128000" cy="82550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D3E6B4B1-8918-FB4F-84EF-E996598F21B2}"/>
              </a:ext>
            </a:extLst>
          </p:cNvPr>
          <p:cNvSpPr txBox="1"/>
          <p:nvPr/>
        </p:nvSpPr>
        <p:spPr>
          <a:xfrm>
            <a:off x="531663" y="3672037"/>
            <a:ext cx="4231293" cy="1938992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Comparaison culture et PCR : les auteurs montrent que chez tous les patients, la culture est négative dès le 8ème jour alors que la PCR peut rester positive pendant des semaine voire des mois.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C63C465-ED06-3D49-BBF8-46B3489ADDB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037" y="2760632"/>
            <a:ext cx="5575542" cy="33141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5E46F8C-7C77-484A-B740-B6D0C69235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663" y="1977509"/>
            <a:ext cx="11412483" cy="94731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D622405-AAA0-594B-97EE-9375388091E5}"/>
              </a:ext>
            </a:extLst>
          </p:cNvPr>
          <p:cNvSpPr txBox="1"/>
          <p:nvPr/>
        </p:nvSpPr>
        <p:spPr>
          <a:xfrm>
            <a:off x="8522396" y="3128979"/>
            <a:ext cx="2598404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Rouge : culture + &amp; PCR +</a:t>
            </a:r>
          </a:p>
          <a:p>
            <a:r>
              <a:rPr lang="fr-FR" sz="1600" dirty="0"/>
              <a:t>Jaune  : culture + &amp; PCR-</a:t>
            </a:r>
          </a:p>
          <a:p>
            <a:r>
              <a:rPr lang="fr-FR" sz="1600" dirty="0"/>
              <a:t>Vert n  : culture - &amp; PCR +</a:t>
            </a:r>
          </a:p>
        </p:txBody>
      </p:sp>
    </p:spTree>
    <p:extLst>
      <p:ext uri="{BB962C8B-B14F-4D97-AF65-F5344CB8AC3E}">
        <p14:creationId xmlns:p14="http://schemas.microsoft.com/office/powerpoint/2010/main" val="9907497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749" y="535169"/>
            <a:ext cx="11490251" cy="1320800"/>
          </a:xfrm>
        </p:spPr>
        <p:txBody>
          <a:bodyPr>
            <a:normAutofit/>
          </a:bodyPr>
          <a:lstStyle/>
          <a:p>
            <a:r>
              <a:rPr lang="fr-FR" sz="2700" dirty="0"/>
              <a:t>Port du masque en population générale </a:t>
            </a:r>
            <a:br>
              <a:rPr lang="fr-FR" sz="2700" dirty="0"/>
            </a:br>
            <a:r>
              <a:rPr lang="fr-FR" sz="2700" dirty="0"/>
              <a:t>				Efficacité dans les salons de coiffure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F630C93-3CE3-ED41-9D5D-CDF848E56A40}"/>
              </a:ext>
            </a:extLst>
          </p:cNvPr>
          <p:cNvSpPr txBox="1"/>
          <p:nvPr/>
        </p:nvSpPr>
        <p:spPr>
          <a:xfrm>
            <a:off x="1662269" y="6518277"/>
            <a:ext cx="8407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</a:rPr>
              <a:t>https://</a:t>
            </a:r>
            <a:r>
              <a:rPr lang="fr-FR" sz="1200" i="1" dirty="0" err="1">
                <a:solidFill>
                  <a:schemeClr val="accent1"/>
                </a:solidFill>
              </a:rPr>
              <a:t>www.cdc.gov</a:t>
            </a:r>
            <a:r>
              <a:rPr lang="fr-FR" sz="1200" i="1" dirty="0">
                <a:solidFill>
                  <a:schemeClr val="accent1"/>
                </a:solidFill>
              </a:rPr>
              <a:t>/</a:t>
            </a:r>
            <a:r>
              <a:rPr lang="fr-FR" sz="1200" i="1" dirty="0" err="1">
                <a:solidFill>
                  <a:schemeClr val="accent1"/>
                </a:solidFill>
              </a:rPr>
              <a:t>mmwr</a:t>
            </a:r>
            <a:r>
              <a:rPr lang="fr-FR" sz="1200" i="1" dirty="0">
                <a:solidFill>
                  <a:schemeClr val="accent1"/>
                </a:solidFill>
              </a:rPr>
              <a:t>/volumes/69/</a:t>
            </a:r>
            <a:r>
              <a:rPr lang="fr-FR" sz="1200" i="1" dirty="0" err="1">
                <a:solidFill>
                  <a:schemeClr val="accent1"/>
                </a:solidFill>
              </a:rPr>
              <a:t>wr</a:t>
            </a:r>
            <a:r>
              <a:rPr lang="fr-FR" sz="1200" i="1" dirty="0">
                <a:solidFill>
                  <a:schemeClr val="accent1"/>
                </a:solidFill>
              </a:rPr>
              <a:t>/mm6928e2.htm?s_cid=mm6928e2_e&amp;deliveryName=USCDC_921-DM32906</a:t>
            </a:r>
          </a:p>
        </p:txBody>
      </p:sp>
      <p:pic>
        <p:nvPicPr>
          <p:cNvPr id="6" name="Image 5" descr="Une image contenant capture d’écran, assis, portable, orange&#10;&#10;Description générée automatiquement">
            <a:extLst>
              <a:ext uri="{FF2B5EF4-FFF2-40B4-BE49-F238E27FC236}">
                <a16:creationId xmlns:a16="http://schemas.microsoft.com/office/drawing/2014/main" id="{ABAF9673-9EEA-1548-8CDB-6C77396794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792" y="1494553"/>
            <a:ext cx="8536637" cy="447211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50F49E8-C44C-6F44-995C-ACB56FE770DB}"/>
              </a:ext>
            </a:extLst>
          </p:cNvPr>
          <p:cNvSpPr txBox="1"/>
          <p:nvPr/>
        </p:nvSpPr>
        <p:spPr>
          <a:xfrm>
            <a:off x="1333502" y="6049153"/>
            <a:ext cx="922880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Aucune contamination n’a été observée si les coiffeurs et les clients portent un masque</a:t>
            </a:r>
          </a:p>
        </p:txBody>
      </p:sp>
    </p:spTree>
    <p:extLst>
      <p:ext uri="{BB962C8B-B14F-4D97-AF65-F5344CB8AC3E}">
        <p14:creationId xmlns:p14="http://schemas.microsoft.com/office/powerpoint/2010/main" val="6855703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173" y="696166"/>
            <a:ext cx="11490251" cy="1320800"/>
          </a:xfrm>
        </p:spPr>
        <p:txBody>
          <a:bodyPr>
            <a:normAutofit/>
          </a:bodyPr>
          <a:lstStyle/>
          <a:p>
            <a:r>
              <a:rPr lang="fr-FR" sz="2700" dirty="0"/>
              <a:t>Et les Visières de protection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4D215D8-74C5-D54D-B82C-5057BFED93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5133" y="783685"/>
            <a:ext cx="2222500" cy="24384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41A5D64-04D5-6845-90C8-C4F819E6BA15}"/>
              </a:ext>
            </a:extLst>
          </p:cNvPr>
          <p:cNvSpPr txBox="1"/>
          <p:nvPr/>
        </p:nvSpPr>
        <p:spPr>
          <a:xfrm>
            <a:off x="1031358" y="2360428"/>
            <a:ext cx="87976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Ne peuvent remplacer ni les masques, ni le distancement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Néanmoins, pour les personnes plus exposées en association aux masques et aux</a:t>
            </a:r>
          </a:p>
          <a:p>
            <a:r>
              <a:rPr lang="fr-FR" dirty="0"/>
              <a:t>	autres mesures, ils peuvent apporter une protection supplémentaire</a:t>
            </a:r>
          </a:p>
        </p:txBody>
      </p:sp>
      <p:pic>
        <p:nvPicPr>
          <p:cNvPr id="17" name="Image 1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F8B1085F-3B26-D247-8EA8-92427A29CB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49" y="3419972"/>
            <a:ext cx="4397956" cy="167483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C160AD0-0222-F74B-8DC4-5706BE17BD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175" y="3908214"/>
            <a:ext cx="6553200" cy="1019387"/>
          </a:xfrm>
          <a:prstGeom prst="rect">
            <a:avLst/>
          </a:prstGeom>
        </p:spPr>
      </p:pic>
      <p:pic>
        <p:nvPicPr>
          <p:cNvPr id="21" name="Image 20" descr="Une image contenant table&#10;&#10;Description générée automatiquement">
            <a:extLst>
              <a:ext uri="{FF2B5EF4-FFF2-40B4-BE49-F238E27FC236}">
                <a16:creationId xmlns:a16="http://schemas.microsoft.com/office/drawing/2014/main" id="{16920753-3980-2649-99DE-DF620F14B7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836" y="5756815"/>
            <a:ext cx="4876800" cy="635000"/>
          </a:xfrm>
          <a:prstGeom prst="rect">
            <a:avLst/>
          </a:prstGeom>
        </p:spPr>
      </p:pic>
      <p:pic>
        <p:nvPicPr>
          <p:cNvPr id="23" name="Image 22" descr="Une image contenant dessin&#10;&#10;Description générée automatiquement">
            <a:extLst>
              <a:ext uri="{FF2B5EF4-FFF2-40B4-BE49-F238E27FC236}">
                <a16:creationId xmlns:a16="http://schemas.microsoft.com/office/drawing/2014/main" id="{FBC96E5C-15B2-034D-B653-DB6EE022BF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358" y="5792941"/>
            <a:ext cx="36068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4129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sz="3200" dirty="0"/>
              <a:t>Se protéger de la transmission par les mains</a:t>
            </a:r>
            <a:endParaRPr lang="fr-FR" sz="2700" dirty="0"/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0" y="1784647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dirty="0"/>
              <a:t>Les mains peuvent être contaminées directement à partir des </a:t>
            </a:r>
            <a:r>
              <a:rPr lang="fr-FR" sz="2200" b="1" dirty="0"/>
              <a:t>sécrétions respiratoires, </a:t>
            </a:r>
            <a:r>
              <a:rPr lang="fr-FR" sz="2200" dirty="0"/>
              <a:t>ou par contact avec </a:t>
            </a:r>
            <a:r>
              <a:rPr lang="fr-FR" sz="2200" b="1" dirty="0"/>
              <a:t>des surfaces ou objets contaminés</a:t>
            </a:r>
          </a:p>
          <a:p>
            <a:r>
              <a:rPr lang="fr-FR" sz="2200" dirty="0"/>
              <a:t>Elles peuvent être donc </a:t>
            </a:r>
            <a:r>
              <a:rPr lang="fr-FR" sz="2200" b="1" dirty="0"/>
              <a:t>impliquées dans la transmission des virus </a:t>
            </a:r>
            <a:r>
              <a:rPr lang="fr-FR" sz="2200" dirty="0"/>
              <a:t>entre les individus, et sont responsables de la contamination à partir des objets  ou des surfaces</a:t>
            </a:r>
          </a:p>
          <a:p>
            <a:r>
              <a:rPr lang="fr-FR" sz="2200" dirty="0"/>
              <a:t>Des virus présents sur des objets ou des surfaces ne peuvent être contaminants que s’ils ont été </a:t>
            </a:r>
            <a:r>
              <a:rPr lang="fr-FR" sz="2200" b="1" dirty="0"/>
              <a:t>amenés sur les muqueuses </a:t>
            </a:r>
            <a:r>
              <a:rPr lang="fr-FR" sz="2200" dirty="0"/>
              <a:t>(nez, bouche, œil) </a:t>
            </a:r>
            <a:r>
              <a:rPr lang="fr-FR" sz="2200" b="1" dirty="0"/>
              <a:t>par les mains</a:t>
            </a:r>
          </a:p>
          <a:p>
            <a:r>
              <a:rPr lang="fr-FR" sz="2200" b="1" dirty="0"/>
              <a:t>En absence de nettoyage, les virus SARS-COV-2, peuvent persister sur les mains, les surfaces et objets pendant plusieurs heures.</a:t>
            </a:r>
          </a:p>
        </p:txBody>
      </p:sp>
    </p:spTree>
    <p:extLst>
      <p:ext uri="{BB962C8B-B14F-4D97-AF65-F5344CB8AC3E}">
        <p14:creationId xmlns:p14="http://schemas.microsoft.com/office/powerpoint/2010/main" val="3817938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286C4D-78B9-5540-B34C-AD465270E863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7FC752F-F214-7D4A-BA86-D61EE769106D}"/>
              </a:ext>
            </a:extLst>
          </p:cNvPr>
          <p:cNvSpPr txBox="1"/>
          <p:nvPr/>
        </p:nvSpPr>
        <p:spPr>
          <a:xfrm>
            <a:off x="1148112" y="388253"/>
            <a:ext cx="96503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pandémie COVID-19 a, à peu près tout changé…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et dans le monde entier</a:t>
            </a:r>
          </a:p>
        </p:txBody>
      </p:sp>
      <p:sp>
        <p:nvSpPr>
          <p:cNvPr id="18" name="Espace réservé du contenu 8">
            <a:extLst>
              <a:ext uri="{FF2B5EF4-FFF2-40B4-BE49-F238E27FC236}">
                <a16:creationId xmlns:a16="http://schemas.microsoft.com/office/drawing/2014/main" id="{34396EC8-9108-F844-8297-187EE9556438}"/>
              </a:ext>
            </a:extLst>
          </p:cNvPr>
          <p:cNvSpPr>
            <a:spLocks noGrp="1"/>
          </p:cNvSpPr>
          <p:nvPr/>
        </p:nvSpPr>
        <p:spPr>
          <a:xfrm>
            <a:off x="707985" y="1603334"/>
            <a:ext cx="11169894" cy="46757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Notre vie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Notre économie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Nos rapports aux autres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Nos pratiques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Elle a surtout fait perdre leur bon sens </a:t>
            </a: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(à beaucoup de gens) </a:t>
            </a: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et leur sens clinique </a:t>
            </a: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(à nombre de médecins)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	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Peut-on faire une médecine fondée uniquement sur les preuves pour une maladie inconnue 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Elle a mis en exergue toutes les difficultés et les faiblesses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notre société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nos administrations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notre système de santé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 l’hôpital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ville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formation des médecins (recommandations, algorithmes &gt;&gt;&gt; compréhension des maladies et de </a:t>
            </a: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leurphysiopathologie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992EB4B-77A0-6147-A955-EEA41DE1D6AF}"/>
              </a:ext>
            </a:extLst>
          </p:cNvPr>
          <p:cNvSpPr txBox="1"/>
          <p:nvPr/>
        </p:nvSpPr>
        <p:spPr>
          <a:xfrm>
            <a:off x="3061253" y="6256667"/>
            <a:ext cx="564457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L’imagination est plus importante que la connaissance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A. Einstein</a:t>
            </a:r>
          </a:p>
        </p:txBody>
      </p:sp>
    </p:spTree>
    <p:extLst>
      <p:ext uri="{BB962C8B-B14F-4D97-AF65-F5344CB8AC3E}">
        <p14:creationId xmlns:p14="http://schemas.microsoft.com/office/powerpoint/2010/main" val="41006845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sz="3200" dirty="0"/>
              <a:t>Se protéger de la transmission par les mains</a:t>
            </a:r>
            <a:endParaRPr lang="fr-FR" sz="2700" dirty="0"/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0" y="1468126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b="1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A94801B-0294-C741-AFDE-E93E0A79BB3D}"/>
              </a:ext>
            </a:extLst>
          </p:cNvPr>
          <p:cNvSpPr/>
          <p:nvPr/>
        </p:nvSpPr>
        <p:spPr>
          <a:xfrm>
            <a:off x="8632371" y="2061666"/>
            <a:ext cx="3258108" cy="2802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La durée de persistance d’une activité potentiellement </a:t>
            </a:r>
            <a:r>
              <a:rPr lang="fr-FR" sz="1400" b="1" dirty="0" err="1"/>
              <a:t>contaminante</a:t>
            </a:r>
            <a:r>
              <a:rPr lang="fr-FR" sz="1400" b="1" dirty="0"/>
              <a:t> </a:t>
            </a:r>
            <a:r>
              <a:rPr lang="fr-FR" sz="1400" dirty="0"/>
              <a:t>dépend du type de surface et des conditions environnementales</a:t>
            </a:r>
          </a:p>
        </p:txBody>
      </p:sp>
      <p:sp>
        <p:nvSpPr>
          <p:cNvPr id="7" name="Rectangle : avec coin rogné 6">
            <a:extLst>
              <a:ext uri="{FF2B5EF4-FFF2-40B4-BE49-F238E27FC236}">
                <a16:creationId xmlns:a16="http://schemas.microsoft.com/office/drawing/2014/main" id="{D2AB6957-36EA-9F47-85D7-DBD8D979A0FA}"/>
              </a:ext>
            </a:extLst>
          </p:cNvPr>
          <p:cNvSpPr/>
          <p:nvPr/>
        </p:nvSpPr>
        <p:spPr>
          <a:xfrm>
            <a:off x="842597" y="1743741"/>
            <a:ext cx="7109536" cy="3231298"/>
          </a:xfrm>
          <a:prstGeom prst="snip1Rect">
            <a:avLst/>
          </a:prstGeom>
          <a:solidFill>
            <a:srgbClr val="FFB527"/>
          </a:solidFill>
          <a:ln>
            <a:solidFill>
              <a:srgbClr val="FFB5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/>
              <a:t>Persistance sur objets et surfaces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FR" sz="2000" dirty="0"/>
              <a:t>Meilleure à 4°C qu’à températures élevées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FR" sz="2000" dirty="0"/>
              <a:t>Plus longue sur surfaces lisses que rugueuses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FR" sz="2000" dirty="0"/>
              <a:t>Au moins 3 h sur papiers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FR" sz="2000" dirty="0"/>
              <a:t>Au moins 2 jours sur bois et tissus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fr-FR" sz="2000" dirty="0"/>
              <a:t>Supérieure sur carton, plastique, aluminium, verre ou acier (poignées de porte, robinets</a:t>
            </a:r>
            <a:r>
              <a:rPr lang="fr-FR" sz="2400" dirty="0"/>
              <a:t>)</a:t>
            </a:r>
          </a:p>
          <a:p>
            <a:pPr marL="742950" lvl="1" indent="-285750">
              <a:buFont typeface="Wingdings" pitchFamily="2" charset="2"/>
              <a:buChar char="§"/>
            </a:pP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4087135-0206-8743-868F-FA8EF326BF95}"/>
              </a:ext>
            </a:extLst>
          </p:cNvPr>
          <p:cNvSpPr txBox="1"/>
          <p:nvPr/>
        </p:nvSpPr>
        <p:spPr>
          <a:xfrm>
            <a:off x="1115706" y="5765282"/>
            <a:ext cx="875996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Les virus </a:t>
            </a:r>
            <a:r>
              <a:rPr lang="fr-FR" dirty="0">
                <a:solidFill>
                  <a:schemeClr val="bg1"/>
                </a:solidFill>
              </a:rPr>
              <a:t>persistent</a:t>
            </a:r>
            <a:r>
              <a:rPr lang="fr-FR" b="1" dirty="0">
                <a:solidFill>
                  <a:schemeClr val="bg1"/>
                </a:solidFill>
              </a:rPr>
              <a:t> mieux sur les gants que sur des mains lavées régulièrement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421ED65-9A86-5348-B467-73984C119235}"/>
              </a:ext>
            </a:extLst>
          </p:cNvPr>
          <p:cNvSpPr txBox="1"/>
          <p:nvPr/>
        </p:nvSpPr>
        <p:spPr>
          <a:xfrm>
            <a:off x="1765004" y="6507789"/>
            <a:ext cx="898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</a:rPr>
              <a:t>Chin A Lancet Microbe 2020 https://</a:t>
            </a:r>
            <a:r>
              <a:rPr lang="fr-FR" sz="1200" i="1" dirty="0" err="1">
                <a:solidFill>
                  <a:schemeClr val="accent1"/>
                </a:solidFill>
              </a:rPr>
              <a:t>doi.org</a:t>
            </a:r>
            <a:r>
              <a:rPr lang="fr-FR" sz="1200" i="1" dirty="0">
                <a:solidFill>
                  <a:schemeClr val="accent1"/>
                </a:solidFill>
              </a:rPr>
              <a:t>/10.1016/S2666-5247(20)30003-3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30630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679704"/>
          </a:xfrm>
        </p:spPr>
        <p:txBody>
          <a:bodyPr>
            <a:normAutofit/>
          </a:bodyPr>
          <a:lstStyle/>
          <a:p>
            <a:r>
              <a:rPr lang="fr-FR" sz="2700" dirty="0"/>
              <a:t>Persistance du SARS-CoV-2 dans les aérosols et sur les surfaces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0" y="1468126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421ED65-9A86-5348-B467-73984C119235}"/>
              </a:ext>
            </a:extLst>
          </p:cNvPr>
          <p:cNvSpPr txBox="1"/>
          <p:nvPr/>
        </p:nvSpPr>
        <p:spPr>
          <a:xfrm>
            <a:off x="1765004" y="6507789"/>
            <a:ext cx="898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</a:rPr>
              <a:t>Van </a:t>
            </a:r>
            <a:r>
              <a:rPr lang="fr-FR" sz="1200" i="1" dirty="0" err="1">
                <a:solidFill>
                  <a:schemeClr val="accent1"/>
                </a:solidFill>
              </a:rPr>
              <a:t>Doremalen</a:t>
            </a:r>
            <a:r>
              <a:rPr lang="fr-FR" sz="1200" i="1" dirty="0">
                <a:solidFill>
                  <a:schemeClr val="accent1"/>
                </a:solidFill>
              </a:rPr>
              <a:t> N et al. NEJM 2020 </a:t>
            </a:r>
            <a:r>
              <a:rPr lang="fr-FR" sz="1200" i="1" dirty="0" err="1">
                <a:solidFill>
                  <a:schemeClr val="accent1"/>
                </a:solidFill>
              </a:rPr>
              <a:t>Apr</a:t>
            </a:r>
            <a:r>
              <a:rPr lang="fr-FR" sz="1200" i="1" dirty="0">
                <a:solidFill>
                  <a:schemeClr val="accent1"/>
                </a:solidFill>
              </a:rPr>
              <a:t> 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85C23B7-126F-574C-89D5-F4EA99F2FF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97" y="1191846"/>
            <a:ext cx="10309936" cy="5212387"/>
          </a:xfrm>
          <a:prstGeom prst="rect">
            <a:avLst/>
          </a:prstGeom>
        </p:spPr>
      </p:pic>
      <p:pic>
        <p:nvPicPr>
          <p:cNvPr id="20" name="Image 19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BEEA8F35-8ECC-044C-9B56-C079F970F8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16078"/>
            <a:ext cx="1063331" cy="58246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B6B12F8E-D6A1-BB42-981E-862C14C7C25A}"/>
              </a:ext>
            </a:extLst>
          </p:cNvPr>
          <p:cNvSpPr txBox="1"/>
          <p:nvPr/>
        </p:nvSpPr>
        <p:spPr>
          <a:xfrm>
            <a:off x="-1192" y="6562973"/>
            <a:ext cx="1334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fr-FR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Août 2020</a:t>
            </a:r>
          </a:p>
        </p:txBody>
      </p:sp>
    </p:spTree>
    <p:extLst>
      <p:ext uri="{BB962C8B-B14F-4D97-AF65-F5344CB8AC3E}">
        <p14:creationId xmlns:p14="http://schemas.microsoft.com/office/powerpoint/2010/main" val="169607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sz="3200" dirty="0"/>
              <a:t>Se protéger de la transmission par les mains</a:t>
            </a:r>
            <a:endParaRPr lang="fr-FR" sz="2700" dirty="0"/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650422" y="1310080"/>
            <a:ext cx="10684328" cy="45352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  <a:p>
            <a:r>
              <a:rPr lang="fr-FR" sz="2800" b="1" dirty="0"/>
              <a:t>Ces virus « enveloppés » sont par contre </a:t>
            </a:r>
            <a:r>
              <a:rPr lang="fr-FR" sz="2800" b="1" dirty="0">
                <a:solidFill>
                  <a:srgbClr val="FF0000"/>
                </a:solidFill>
              </a:rPr>
              <a:t>très sensibles</a:t>
            </a:r>
          </a:p>
          <a:p>
            <a:pPr lvl="1"/>
            <a:r>
              <a:rPr lang="fr-FR" sz="2400" b="1" dirty="0"/>
              <a:t>À l’hygiène des mains fréquente : 	</a:t>
            </a:r>
          </a:p>
          <a:p>
            <a:pPr lvl="2"/>
            <a:r>
              <a:rPr lang="fr-FR" sz="2200" dirty="0"/>
              <a:t>avec produits hydro-alcoolique</a:t>
            </a:r>
          </a:p>
          <a:p>
            <a:pPr lvl="2"/>
            <a:r>
              <a:rPr lang="fr-FR" sz="2400" dirty="0"/>
              <a:t>eau + savon (20’’)</a:t>
            </a:r>
          </a:p>
          <a:p>
            <a:pPr marL="857250" lvl="1" indent="-342900"/>
            <a:r>
              <a:rPr lang="fr-FR" sz="2400" b="1" dirty="0"/>
              <a:t>Aux produits de désinfection </a:t>
            </a:r>
            <a:r>
              <a:rPr lang="fr-FR" sz="2400" dirty="0"/>
              <a:t>pour surfaces et objets (résistent moins de 5 mn)</a:t>
            </a:r>
          </a:p>
          <a:p>
            <a:pPr marL="1257300" lvl="2" indent="-342900"/>
            <a:r>
              <a:rPr lang="fr-FR" sz="2400" dirty="0"/>
              <a:t>Sprays désinfectants virucides divers (NF)</a:t>
            </a:r>
          </a:p>
          <a:p>
            <a:pPr marL="1257300" lvl="2" indent="-342900"/>
            <a:r>
              <a:rPr lang="fr-FR" sz="2400" dirty="0"/>
              <a:t>Javel</a:t>
            </a:r>
          </a:p>
          <a:p>
            <a:pPr marL="1257300" lvl="2" indent="-342900"/>
            <a:r>
              <a:rPr lang="fr-FR" sz="2400" dirty="0"/>
              <a:t>Produits alcoolisés &gt; 60°</a:t>
            </a:r>
          </a:p>
        </p:txBody>
      </p:sp>
      <p:pic>
        <p:nvPicPr>
          <p:cNvPr id="3" name="Image 2" descr="Une image contenant intérieur, bouteille, eau, table&#10;&#10;Description générée automatiquement">
            <a:extLst>
              <a:ext uri="{FF2B5EF4-FFF2-40B4-BE49-F238E27FC236}">
                <a16:creationId xmlns:a16="http://schemas.microsoft.com/office/drawing/2014/main" id="{FA989843-F32D-C74B-9981-91DAAB9433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258" y="4134184"/>
            <a:ext cx="3714750" cy="232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544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3B600F4-6C47-A54C-81FC-3CC0361B2B9F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366F1D6-F64A-C84A-99E1-B6C0A2A049BC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8" name="Espace réservé du numéro de diapositive 4">
            <a:extLst>
              <a:ext uri="{FF2B5EF4-FFF2-40B4-BE49-F238E27FC236}">
                <a16:creationId xmlns:a16="http://schemas.microsoft.com/office/drawing/2014/main" id="{79844447-E910-1745-9732-EE010B6B59B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9" name="Image 3">
            <a:extLst>
              <a:ext uri="{FF2B5EF4-FFF2-40B4-BE49-F238E27FC236}">
                <a16:creationId xmlns:a16="http://schemas.microsoft.com/office/drawing/2014/main" id="{766EE636-A91A-1C4F-A23B-5312D33364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34" name="Image 3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AE39C30A-64D3-2341-91AE-6B0A9428A9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090A02C1-7C28-0E4D-9FC6-9E431297B5CA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pic>
        <p:nvPicPr>
          <p:cNvPr id="22" name="Image 21" descr="Une image contenant texte&#10;&#10;Description générée automatiquement">
            <a:extLst>
              <a:ext uri="{FF2B5EF4-FFF2-40B4-BE49-F238E27FC236}">
                <a16:creationId xmlns:a16="http://schemas.microsoft.com/office/drawing/2014/main" id="{BE0D0514-ED0F-4944-8EBD-C3CB38B34F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43" y="1337423"/>
            <a:ext cx="9718656" cy="3570252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E6DED8-3EA6-5E48-A50B-14076CEC8B0A}"/>
              </a:ext>
            </a:extLst>
          </p:cNvPr>
          <p:cNvSpPr/>
          <p:nvPr/>
        </p:nvSpPr>
        <p:spPr>
          <a:xfrm>
            <a:off x="2488019" y="5401340"/>
            <a:ext cx="6039293" cy="8718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Cette étude suggère que les objets jouent probablement un rôle mineur dans la dynamique de l’épidémie</a:t>
            </a:r>
          </a:p>
        </p:txBody>
      </p:sp>
    </p:spTree>
    <p:extLst>
      <p:ext uri="{BB962C8B-B14F-4D97-AF65-F5344CB8AC3E}">
        <p14:creationId xmlns:p14="http://schemas.microsoft.com/office/powerpoint/2010/main" val="8388714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Mesures barrières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0" y="1767279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Le port du masque</a:t>
            </a:r>
          </a:p>
          <a:p>
            <a:r>
              <a:rPr lang="fr-FR" sz="2400" b="1" dirty="0"/>
              <a:t>Les mesures d’hygiène</a:t>
            </a:r>
          </a:p>
          <a:p>
            <a:r>
              <a:rPr lang="fr-FR" sz="2400" b="1" dirty="0"/>
              <a:t>Les mesures de distanciation</a:t>
            </a:r>
          </a:p>
        </p:txBody>
      </p:sp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D55BCF49-E55A-5143-8106-CBAD312E20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854" y="993749"/>
            <a:ext cx="5205368" cy="543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9379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Trois types de masque disponibles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FE0ACA8-62B5-C64C-A3D7-8A92C3EC2EE7}"/>
              </a:ext>
            </a:extLst>
          </p:cNvPr>
          <p:cNvSpPr txBox="1"/>
          <p:nvPr/>
        </p:nvSpPr>
        <p:spPr>
          <a:xfrm>
            <a:off x="1333499" y="3428647"/>
            <a:ext cx="7378015" cy="120032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Masque FFP2 ou N95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dirty="0"/>
              <a:t>Le plus étanche et le plus efficace en cas de contamination « air »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dirty="0"/>
              <a:t>A privilégier en réanimation, dans toutes situations nécessitant gestes invasifs des voies respiratoires ou en risque d’</a:t>
            </a:r>
            <a:r>
              <a:rPr lang="fr-FR" dirty="0" err="1"/>
              <a:t>aérolisation</a:t>
            </a:r>
            <a:r>
              <a:rPr lang="fr-FR" dirty="0"/>
              <a:t>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00FBB64-043A-7C4D-8AD5-A99DB3A8FA7B}"/>
              </a:ext>
            </a:extLst>
          </p:cNvPr>
          <p:cNvSpPr txBox="1"/>
          <p:nvPr/>
        </p:nvSpPr>
        <p:spPr>
          <a:xfrm>
            <a:off x="866650" y="2028296"/>
            <a:ext cx="6619504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Masque FFP1 ou chirurgical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b="1" dirty="0"/>
              <a:t> Objectif principal </a:t>
            </a:r>
            <a:r>
              <a:rPr lang="fr-FR" dirty="0"/>
              <a:t>: éviter projections de gouttelettes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dirty="0"/>
              <a:t>Protéger des grosses gouttelettes émises de face par autrui</a:t>
            </a:r>
          </a:p>
          <a:p>
            <a:r>
              <a:rPr lang="fr-FR" b="1" dirty="0"/>
              <a:t>Doit être porté systématiquement par les soignants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67C9894-5095-0044-9D17-57940520C894}"/>
              </a:ext>
            </a:extLst>
          </p:cNvPr>
          <p:cNvSpPr txBox="1"/>
          <p:nvPr/>
        </p:nvSpPr>
        <p:spPr>
          <a:xfrm>
            <a:off x="291188" y="5423159"/>
            <a:ext cx="8460971" cy="92333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Masque « alternatifs » ou « maison »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b="1" dirty="0"/>
              <a:t>Objectif principal: </a:t>
            </a:r>
            <a:r>
              <a:rPr lang="fr-FR" dirty="0"/>
              <a:t>limiter les projections de gouttelettes dans l’atmosphère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b="1" dirty="0"/>
              <a:t>Pouvoir de protection non garanti</a:t>
            </a:r>
          </a:p>
        </p:txBody>
      </p:sp>
      <p:pic>
        <p:nvPicPr>
          <p:cNvPr id="4" name="Image 3" descr="Une image contenant intérieur, assis, table, blanc&#10;&#10;Description générée automatiquement">
            <a:extLst>
              <a:ext uri="{FF2B5EF4-FFF2-40B4-BE49-F238E27FC236}">
                <a16:creationId xmlns:a16="http://schemas.microsoft.com/office/drawing/2014/main" id="{2E7246A4-BD04-5842-BF40-14C9218F64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3359" y="1702490"/>
            <a:ext cx="2002450" cy="1270000"/>
          </a:xfrm>
          <a:prstGeom prst="rect">
            <a:avLst/>
          </a:prstGeom>
        </p:spPr>
      </p:pic>
      <p:pic>
        <p:nvPicPr>
          <p:cNvPr id="7" name="Image 6" descr="Une image contenant table, petit, blanc, assis&#10;&#10;Description générée automatiquement">
            <a:extLst>
              <a:ext uri="{FF2B5EF4-FFF2-40B4-BE49-F238E27FC236}">
                <a16:creationId xmlns:a16="http://schemas.microsoft.com/office/drawing/2014/main" id="{E9412849-44E1-3243-8C8A-804F6E91010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547" y="2987214"/>
            <a:ext cx="2070944" cy="1908517"/>
          </a:xfrm>
          <a:prstGeom prst="rect">
            <a:avLst/>
          </a:prstGeom>
        </p:spPr>
      </p:pic>
      <p:pic>
        <p:nvPicPr>
          <p:cNvPr id="13" name="Image 12" descr="Une image contenant intérieur, table, alimentation, assis&#10;&#10;Description générée automatiquement">
            <a:extLst>
              <a:ext uri="{FF2B5EF4-FFF2-40B4-BE49-F238E27FC236}">
                <a16:creationId xmlns:a16="http://schemas.microsoft.com/office/drawing/2014/main" id="{A4ED54B3-9289-6C41-A618-91283B210C8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0180" y="5264416"/>
            <a:ext cx="2261830" cy="120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23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pic>
        <p:nvPicPr>
          <p:cNvPr id="6" name="Image 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F6F1C391-86DD-764F-94B4-2A8B6E4308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92" y="1420853"/>
            <a:ext cx="8627032" cy="431050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0306A6E-3E66-C54D-BE39-D7625D49C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205" y="63467"/>
            <a:ext cx="2819400" cy="10795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1189A48-C5B2-A940-9EE0-CA01624157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6962" y="672667"/>
            <a:ext cx="2463800" cy="1168400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AC684A7-A8BD-7140-9481-65D1E0A6EA70}"/>
              </a:ext>
            </a:extLst>
          </p:cNvPr>
          <p:cNvCxnSpPr>
            <a:cxnSpLocks/>
          </p:cNvCxnSpPr>
          <p:nvPr/>
        </p:nvCxnSpPr>
        <p:spPr>
          <a:xfrm>
            <a:off x="1227177" y="5691443"/>
            <a:ext cx="3004581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8B72E5BD-43E9-6A43-97CD-DC0BA9831C71}"/>
              </a:ext>
            </a:extLst>
          </p:cNvPr>
          <p:cNvCxnSpPr>
            <a:cxnSpLocks/>
          </p:cNvCxnSpPr>
          <p:nvPr/>
        </p:nvCxnSpPr>
        <p:spPr>
          <a:xfrm>
            <a:off x="1581594" y="4568937"/>
            <a:ext cx="2809653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0DBC8B14-8F7D-EC49-8874-F1C77BBB565D}"/>
              </a:ext>
            </a:extLst>
          </p:cNvPr>
          <p:cNvCxnSpPr>
            <a:cxnSpLocks/>
          </p:cNvCxnSpPr>
          <p:nvPr/>
        </p:nvCxnSpPr>
        <p:spPr>
          <a:xfrm>
            <a:off x="1581594" y="4785130"/>
            <a:ext cx="2051623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65E5F33A-EC4B-1746-BA7C-83835AAE4317}"/>
              </a:ext>
            </a:extLst>
          </p:cNvPr>
          <p:cNvSpPr txBox="1"/>
          <p:nvPr/>
        </p:nvSpPr>
        <p:spPr>
          <a:xfrm>
            <a:off x="564596" y="5843269"/>
            <a:ext cx="10649391" cy="615553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700" dirty="0">
                <a:solidFill>
                  <a:schemeClr val="bg1"/>
                </a:solidFill>
              </a:rPr>
              <a:t>Les masques chirurgicaux réduisent l’émission de gouttelettes et d’aérosols potentiellement contaminants</a:t>
            </a:r>
          </a:p>
          <a:p>
            <a:pPr algn="ctr"/>
            <a:r>
              <a:rPr lang="fr-FR" sz="1700" dirty="0">
                <a:solidFill>
                  <a:schemeClr val="bg1"/>
                </a:solidFill>
              </a:rPr>
              <a:t>Ils diminuent le risque de transmission de SARS-CoV-2 par un effet altruiste 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DAD7BEC-90CB-3D4C-91B3-F8E275FE8B8B}"/>
              </a:ext>
            </a:extLst>
          </p:cNvPr>
          <p:cNvSpPr txBox="1"/>
          <p:nvPr/>
        </p:nvSpPr>
        <p:spPr>
          <a:xfrm>
            <a:off x="4538546" y="6568068"/>
            <a:ext cx="2887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</a:rPr>
              <a:t>Leung NHL et </a:t>
            </a:r>
            <a:r>
              <a:rPr lang="fr-FR" sz="1200" i="1" dirty="0" err="1">
                <a:solidFill>
                  <a:schemeClr val="accent1"/>
                </a:solidFill>
              </a:rPr>
              <a:t>al.Nature</a:t>
            </a:r>
            <a:r>
              <a:rPr lang="fr-FR" sz="1200" i="1" dirty="0">
                <a:solidFill>
                  <a:schemeClr val="accent1"/>
                </a:solidFill>
              </a:rPr>
              <a:t> Med. May 2020</a:t>
            </a:r>
          </a:p>
        </p:txBody>
      </p:sp>
    </p:spTree>
    <p:extLst>
      <p:ext uri="{BB962C8B-B14F-4D97-AF65-F5344CB8AC3E}">
        <p14:creationId xmlns:p14="http://schemas.microsoft.com/office/powerpoint/2010/main" val="17073302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Règles strictes d’utilisation des masques</a:t>
            </a:r>
            <a:br>
              <a:rPr lang="fr-FR" dirty="0"/>
            </a:br>
            <a:r>
              <a:rPr lang="fr-FR" dirty="0"/>
              <a:t>pour efficacité maximale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71B335-299D-6C45-92E0-70A34B06CAE1}"/>
              </a:ext>
            </a:extLst>
          </p:cNvPr>
          <p:cNvSpPr/>
          <p:nvPr/>
        </p:nvSpPr>
        <p:spPr>
          <a:xfrm>
            <a:off x="857248" y="2269938"/>
            <a:ext cx="10115551" cy="320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 positionner correctement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 en début d’utilisation et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 maintenir en place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Ne pas le toucher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fr-FR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altère les capacités de filtration et peut souiller les mains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 changer 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Toutes les 4 heures pour le masque chirurgical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Toutes les 8 heures pour le FFP2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Dès qu’il est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mouillé, abîmé ou souillé</a:t>
            </a:r>
          </a:p>
          <a:p>
            <a:pPr marL="34290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Se désinfecter ou se laver les mains lors du retrait</a:t>
            </a:r>
          </a:p>
          <a:p>
            <a:pPr marL="34290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 jeter immédiatement après usage si masque « jetable »</a:t>
            </a:r>
            <a:endParaRPr lang="fr-FR" b="1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B938F0E-74E9-B64A-AB45-58687FAFFE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517" y="3166570"/>
            <a:ext cx="3238966" cy="323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8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Les mesures d’hygiène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71B335-299D-6C45-92E0-70A34B06CAE1}"/>
              </a:ext>
            </a:extLst>
          </p:cNvPr>
          <p:cNvSpPr/>
          <p:nvPr/>
        </p:nvSpPr>
        <p:spPr>
          <a:xfrm>
            <a:off x="1065587" y="1494143"/>
            <a:ext cx="816476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Se laver les mains très régulièrement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à l’eau + savon (Au moins 20’’) ou soluté hydro-alcoolique (Mains = vecteurs importants de contamination)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Tousser ou éternuer dans son coude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(limiter propagation gouttelettes)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Utiliser mouchoir à usage unique et le jeter immédiatement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Saluer sans serrer la main, éviter embrassades et contact physique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Désinfecter souvent surfaces et objets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Aérer régulièrement lieux clos (au moins 10 mn/heure)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pour éliminer microgouttelettes restées en suspension dans l’air</a:t>
            </a:r>
          </a:p>
          <a:p>
            <a:pPr lvl="1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57F914A2-1685-E44A-BF41-5E6C45233C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649" y="4442636"/>
            <a:ext cx="3315318" cy="221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1950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Les mesures de distanciation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71B335-299D-6C45-92E0-70A34B06CAE1}"/>
              </a:ext>
            </a:extLst>
          </p:cNvPr>
          <p:cNvSpPr/>
          <p:nvPr/>
        </p:nvSpPr>
        <p:spPr>
          <a:xfrm>
            <a:off x="944336" y="2109538"/>
            <a:ext cx="10477499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 SARS-CoV-2 ne circule pas seul,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ce sont les individus qui le transportent et peuvent le transmettre sans même le savoir (porteurs asymptomatiques, pré-symptomatiques ou pauci-symptomatiques)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En population générale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Mais existent des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patients hyper-contaminateurs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D’autres forcément moins contaminateurs 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Mesures de distanciation : limiter le nombre de contacts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Se tenir au moins à 1 mètre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les uns des autres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Réduire les déplacements</a:t>
            </a:r>
          </a:p>
          <a:p>
            <a:pPr lvl="1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DF888D2C-35AE-214F-AF15-4E1C2E4A2777}"/>
              </a:ext>
            </a:extLst>
          </p:cNvPr>
          <p:cNvGrpSpPr/>
          <p:nvPr/>
        </p:nvGrpSpPr>
        <p:grpSpPr>
          <a:xfrm>
            <a:off x="3585208" y="2937755"/>
            <a:ext cx="2898366" cy="1653347"/>
            <a:chOff x="3190670" y="2220379"/>
            <a:chExt cx="2898366" cy="1653347"/>
          </a:xfrm>
        </p:grpSpPr>
        <p:pic>
          <p:nvPicPr>
            <p:cNvPr id="4" name="Graphique 3" descr="Homme">
              <a:extLst>
                <a:ext uri="{FF2B5EF4-FFF2-40B4-BE49-F238E27FC236}">
                  <a16:creationId xmlns:a16="http://schemas.microsoft.com/office/drawing/2014/main" id="{B3BD272D-9EF2-4D44-87FE-C0D1093CC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90670" y="2220379"/>
              <a:ext cx="914400" cy="914400"/>
            </a:xfrm>
            <a:prstGeom prst="rect">
              <a:avLst/>
            </a:prstGeom>
          </p:spPr>
        </p:pic>
        <p:pic>
          <p:nvPicPr>
            <p:cNvPr id="17" name="Graphique 16" descr="Homme">
              <a:extLst>
                <a:ext uri="{FF2B5EF4-FFF2-40B4-BE49-F238E27FC236}">
                  <a16:creationId xmlns:a16="http://schemas.microsoft.com/office/drawing/2014/main" id="{1C0C31AA-905E-9F47-953C-C44D11D68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74636" y="2806926"/>
              <a:ext cx="914400" cy="914400"/>
            </a:xfrm>
            <a:prstGeom prst="rect">
              <a:avLst/>
            </a:prstGeom>
          </p:spPr>
        </p:pic>
        <p:pic>
          <p:nvPicPr>
            <p:cNvPr id="18" name="Graphique 17" descr="Homme">
              <a:extLst>
                <a:ext uri="{FF2B5EF4-FFF2-40B4-BE49-F238E27FC236}">
                  <a16:creationId xmlns:a16="http://schemas.microsoft.com/office/drawing/2014/main" id="{3B33565A-2AA9-C34B-9096-C3C6297A1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642867" y="2368663"/>
              <a:ext cx="914400" cy="914400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88241782-F915-D24B-A822-F8C3DEFC0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3883" y="2472065"/>
              <a:ext cx="188352" cy="159921"/>
            </a:xfrm>
            <a:prstGeom prst="rect">
              <a:avLst/>
            </a:prstGeom>
          </p:spPr>
        </p:pic>
        <p:pic>
          <p:nvPicPr>
            <p:cNvPr id="21" name="Graphique 20" descr="Homme">
              <a:extLst>
                <a:ext uri="{FF2B5EF4-FFF2-40B4-BE49-F238E27FC236}">
                  <a16:creationId xmlns:a16="http://schemas.microsoft.com/office/drawing/2014/main" id="{8BDA7F3D-3E58-3048-9B4C-DFD0B7974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76709" y="2959326"/>
              <a:ext cx="914400" cy="914400"/>
            </a:xfrm>
            <a:prstGeom prst="rect">
              <a:avLst/>
            </a:prstGeom>
          </p:spPr>
        </p:pic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7290857F-8B1D-DB4B-889F-1EF0FDC49E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3450" y="2529221"/>
              <a:ext cx="1196329" cy="39385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68B1D716-D772-7B44-B275-BBC85C3E9581}"/>
                </a:ext>
              </a:extLst>
            </p:cNvPr>
            <p:cNvCxnSpPr>
              <a:cxnSpLocks/>
            </p:cNvCxnSpPr>
            <p:nvPr/>
          </p:nvCxnSpPr>
          <p:spPr>
            <a:xfrm>
              <a:off x="3718671" y="2631259"/>
              <a:ext cx="771797" cy="50352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CD63E83C-7313-EE40-A691-0E2C9489C803}"/>
                </a:ext>
              </a:extLst>
            </p:cNvPr>
            <p:cNvCxnSpPr>
              <a:cxnSpLocks/>
            </p:cNvCxnSpPr>
            <p:nvPr/>
          </p:nvCxnSpPr>
          <p:spPr>
            <a:xfrm>
              <a:off x="3815734" y="2643682"/>
              <a:ext cx="1624279" cy="36318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Image 32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47985911-89E0-E54B-AF60-9A41C5CE6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9809" y="3056952"/>
              <a:ext cx="188352" cy="159921"/>
            </a:xfrm>
            <a:prstGeom prst="rect">
              <a:avLst/>
            </a:prstGeom>
          </p:spPr>
        </p:pic>
        <p:pic>
          <p:nvPicPr>
            <p:cNvPr id="38" name="Image 37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8A7DF84E-8842-1145-8822-B74CD3E31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3153" y="2653295"/>
              <a:ext cx="188352" cy="159921"/>
            </a:xfrm>
            <a:prstGeom prst="rect">
              <a:avLst/>
            </a:prstGeom>
          </p:spPr>
        </p:pic>
        <p:pic>
          <p:nvPicPr>
            <p:cNvPr id="39" name="Image 38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0B710248-3520-874C-AB68-AE8FA0B59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0423" y="2912533"/>
              <a:ext cx="188352" cy="159921"/>
            </a:xfrm>
            <a:prstGeom prst="rect">
              <a:avLst/>
            </a:prstGeom>
          </p:spPr>
        </p:pic>
      </p:grpSp>
      <p:pic>
        <p:nvPicPr>
          <p:cNvPr id="40" name="Graphique 39" descr="Homme">
            <a:extLst>
              <a:ext uri="{FF2B5EF4-FFF2-40B4-BE49-F238E27FC236}">
                <a16:creationId xmlns:a16="http://schemas.microsoft.com/office/drawing/2014/main" id="{7924B6D8-5347-0A4C-8AEA-0326599BD4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97554" y="4260339"/>
            <a:ext cx="914400" cy="914400"/>
          </a:xfrm>
          <a:prstGeom prst="rect">
            <a:avLst/>
          </a:prstGeom>
        </p:spPr>
      </p:pic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C173D556-B40C-F145-8A1A-0A15B34FD93A}"/>
              </a:ext>
            </a:extLst>
          </p:cNvPr>
          <p:cNvCxnSpPr>
            <a:cxnSpLocks/>
          </p:cNvCxnSpPr>
          <p:nvPr/>
        </p:nvCxnSpPr>
        <p:spPr>
          <a:xfrm>
            <a:off x="7137707" y="4417526"/>
            <a:ext cx="1827169" cy="33362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4ADA2302-8EB2-9F41-B11C-9A7691CC264F}"/>
              </a:ext>
            </a:extLst>
          </p:cNvPr>
          <p:cNvCxnSpPr>
            <a:cxnSpLocks/>
          </p:cNvCxnSpPr>
          <p:nvPr/>
        </p:nvCxnSpPr>
        <p:spPr>
          <a:xfrm>
            <a:off x="7126203" y="4496310"/>
            <a:ext cx="1827169" cy="33362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7158DE83-79DC-C74C-97C2-95E10AAA737D}"/>
              </a:ext>
            </a:extLst>
          </p:cNvPr>
          <p:cNvCxnSpPr>
            <a:cxnSpLocks/>
          </p:cNvCxnSpPr>
          <p:nvPr/>
        </p:nvCxnSpPr>
        <p:spPr>
          <a:xfrm flipV="1">
            <a:off x="7100801" y="4370740"/>
            <a:ext cx="2015761" cy="126268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e 79">
            <a:extLst>
              <a:ext uri="{FF2B5EF4-FFF2-40B4-BE49-F238E27FC236}">
                <a16:creationId xmlns:a16="http://schemas.microsoft.com/office/drawing/2014/main" id="{AE02F54F-8DE0-5B43-AF70-B602B5A058D4}"/>
              </a:ext>
            </a:extLst>
          </p:cNvPr>
          <p:cNvGrpSpPr/>
          <p:nvPr/>
        </p:nvGrpSpPr>
        <p:grpSpPr>
          <a:xfrm>
            <a:off x="6850767" y="3453180"/>
            <a:ext cx="3627763" cy="1842958"/>
            <a:chOff x="6850767" y="2761205"/>
            <a:chExt cx="3627763" cy="1842958"/>
          </a:xfrm>
        </p:grpSpPr>
        <p:pic>
          <p:nvPicPr>
            <p:cNvPr id="41" name="Image 40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0AD3942F-6858-F84B-9031-7AD2CEFEC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0767" y="3807686"/>
              <a:ext cx="188352" cy="159921"/>
            </a:xfrm>
            <a:prstGeom prst="rect">
              <a:avLst/>
            </a:prstGeom>
          </p:spPr>
        </p:pic>
        <p:pic>
          <p:nvPicPr>
            <p:cNvPr id="31" name="Graphique 30" descr="Groupe de personnes">
              <a:extLst>
                <a:ext uri="{FF2B5EF4-FFF2-40B4-BE49-F238E27FC236}">
                  <a16:creationId xmlns:a16="http://schemas.microsoft.com/office/drawing/2014/main" id="{45CAE74B-1E8D-5B47-B3E6-04F3242FF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780008" y="2905641"/>
              <a:ext cx="1698522" cy="1698522"/>
            </a:xfrm>
            <a:prstGeom prst="rect">
              <a:avLst/>
            </a:prstGeom>
          </p:spPr>
        </p:pic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37C5262A-553B-ED43-BE32-D2A8457841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11786" y="3072454"/>
              <a:ext cx="2155782" cy="627305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A026C2E5-56B9-7240-A360-8A680FAB90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6203" y="3174126"/>
              <a:ext cx="2243104" cy="54445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3A11C294-A782-DB45-9403-D205159891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66653" y="3708912"/>
              <a:ext cx="1888458" cy="4140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>
              <a:extLst>
                <a:ext uri="{FF2B5EF4-FFF2-40B4-BE49-F238E27FC236}">
                  <a16:creationId xmlns:a16="http://schemas.microsoft.com/office/drawing/2014/main" id="{7A7789F3-91F3-7C46-A796-818D0DF8EDAE}"/>
                </a:ext>
              </a:extLst>
            </p:cNvPr>
            <p:cNvCxnSpPr>
              <a:cxnSpLocks/>
            </p:cNvCxnSpPr>
            <p:nvPr/>
          </p:nvCxnSpPr>
          <p:spPr>
            <a:xfrm>
              <a:off x="7033472" y="3812102"/>
              <a:ext cx="1971204" cy="23113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>
              <a:extLst>
                <a:ext uri="{FF2B5EF4-FFF2-40B4-BE49-F238E27FC236}">
                  <a16:creationId xmlns:a16="http://schemas.microsoft.com/office/drawing/2014/main" id="{3C8EC729-5F99-654F-9269-90780C93EB92}"/>
                </a:ext>
              </a:extLst>
            </p:cNvPr>
            <p:cNvCxnSpPr>
              <a:cxnSpLocks/>
            </p:cNvCxnSpPr>
            <p:nvPr/>
          </p:nvCxnSpPr>
          <p:spPr>
            <a:xfrm>
              <a:off x="7166653" y="3881660"/>
              <a:ext cx="1796428" cy="308931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82396B87-C5E6-7B4B-A77B-9DFB8E5624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5872" y="3608751"/>
              <a:ext cx="1869239" cy="71544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avec flèche 62">
              <a:extLst>
                <a:ext uri="{FF2B5EF4-FFF2-40B4-BE49-F238E27FC236}">
                  <a16:creationId xmlns:a16="http://schemas.microsoft.com/office/drawing/2014/main" id="{DDB450DB-02EA-CD48-BEA2-F828CF0DC4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6202" y="3320737"/>
              <a:ext cx="2030648" cy="40876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Image 6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93AFFF2C-7C41-4446-86E2-774CAF1E7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55995" y="2761205"/>
              <a:ext cx="188352" cy="159921"/>
            </a:xfrm>
            <a:prstGeom prst="rect">
              <a:avLst/>
            </a:prstGeom>
          </p:spPr>
        </p:pic>
        <p:pic>
          <p:nvPicPr>
            <p:cNvPr id="67" name="Image 6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146314DF-2112-E441-BFB7-886DEE712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62844" y="3416526"/>
              <a:ext cx="188352" cy="159921"/>
            </a:xfrm>
            <a:prstGeom prst="rect">
              <a:avLst/>
            </a:prstGeom>
          </p:spPr>
        </p:pic>
        <p:pic>
          <p:nvPicPr>
            <p:cNvPr id="68" name="Image 67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88B4ABCD-B61A-F343-91E1-54D982F58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57020" y="2841165"/>
              <a:ext cx="188352" cy="159921"/>
            </a:xfrm>
            <a:prstGeom prst="rect">
              <a:avLst/>
            </a:prstGeom>
          </p:spPr>
        </p:pic>
        <p:pic>
          <p:nvPicPr>
            <p:cNvPr id="69" name="Image 68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6EB261E3-8ED0-1645-AB64-B6C33AC84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33074" y="3927411"/>
              <a:ext cx="188352" cy="159921"/>
            </a:xfrm>
            <a:prstGeom prst="rect">
              <a:avLst/>
            </a:prstGeom>
          </p:spPr>
        </p:pic>
        <p:pic>
          <p:nvPicPr>
            <p:cNvPr id="70" name="Image 69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6028B126-1F50-0C4D-998D-153A7EFC1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55995" y="3619352"/>
              <a:ext cx="188352" cy="159921"/>
            </a:xfrm>
            <a:prstGeom prst="rect">
              <a:avLst/>
            </a:prstGeom>
          </p:spPr>
        </p:pic>
        <p:pic>
          <p:nvPicPr>
            <p:cNvPr id="71" name="Image 70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1C7A06A5-584A-934C-8280-C3B68204E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14877" y="3201458"/>
              <a:ext cx="188352" cy="159921"/>
            </a:xfrm>
            <a:prstGeom prst="rect">
              <a:avLst/>
            </a:prstGeom>
          </p:spPr>
        </p:pic>
        <p:pic>
          <p:nvPicPr>
            <p:cNvPr id="72" name="Image 71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AD74042C-6C61-B849-B6A4-9EB14FBD8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1526" y="3574932"/>
              <a:ext cx="188352" cy="159921"/>
            </a:xfrm>
            <a:prstGeom prst="rect">
              <a:avLst/>
            </a:prstGeom>
          </p:spPr>
        </p:pic>
        <p:pic>
          <p:nvPicPr>
            <p:cNvPr id="73" name="Image 72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F3467DBE-86F5-F449-9C76-9A6F5E396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68175" y="3948406"/>
              <a:ext cx="188352" cy="159921"/>
            </a:xfrm>
            <a:prstGeom prst="rect">
              <a:avLst/>
            </a:prstGeom>
          </p:spPr>
        </p:pic>
      </p:grpSp>
      <p:pic>
        <p:nvPicPr>
          <p:cNvPr id="78" name="Image 77" descr="Une image contenant texte&#10;&#10;Description générée automatiquement">
            <a:extLst>
              <a:ext uri="{FF2B5EF4-FFF2-40B4-BE49-F238E27FC236}">
                <a16:creationId xmlns:a16="http://schemas.microsoft.com/office/drawing/2014/main" id="{8AD78EC1-4890-F24A-AE25-FE04A198AD9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9072" y="351164"/>
            <a:ext cx="2351314" cy="1758374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116308F-7ED1-714B-9022-392BC95EEE8C}"/>
              </a:ext>
            </a:extLst>
          </p:cNvPr>
          <p:cNvSpPr/>
          <p:nvPr/>
        </p:nvSpPr>
        <p:spPr>
          <a:xfrm>
            <a:off x="8809421" y="5584094"/>
            <a:ext cx="231210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ym typeface="Wingdings" pitchFamily="2" charset="2"/>
              </a:rPr>
              <a:t> Confinement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5292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286C4D-78B9-5540-B34C-AD465270E863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7FC752F-F214-7D4A-BA86-D61EE769106D}"/>
              </a:ext>
            </a:extLst>
          </p:cNvPr>
          <p:cNvSpPr txBox="1"/>
          <p:nvPr/>
        </p:nvSpPr>
        <p:spPr>
          <a:xfrm>
            <a:off x="1128233" y="389897"/>
            <a:ext cx="96503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pandémie COVID-19 a, à peu près tout changé…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et dans le monde entier</a:t>
            </a:r>
          </a:p>
        </p:txBody>
      </p: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0FC67582-B4BB-3D48-BDA6-D3BBFEEEFD29}"/>
              </a:ext>
            </a:extLst>
          </p:cNvPr>
          <p:cNvSpPr>
            <a:spLocks noGrp="1"/>
          </p:cNvSpPr>
          <p:nvPr/>
        </p:nvSpPr>
        <p:spPr>
          <a:xfrm>
            <a:off x="760536" y="1490043"/>
            <a:ext cx="10817339" cy="489170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Aux USA, le nombre de morts a suggéré que la gravité du COVID est due à la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rencontre de l’épidémie de SARS-CoV-2 et de l’épidémie de l’obésité dans ce pays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C’est aussi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rencontre d’une épidémie avec la bêtise humaine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On demande à l’état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tout et son contraire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des règles simples alors que la situation est compliquée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des conduites fixes alors que les connaissances et la situation sont évolutives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Président en mars a parlé d’une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situation de guerre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as-t-il tiré les conséquences ?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Si s’en est une, c’est une guerre de mouvements et pas une guerre de tranchées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décisions prises sont souvent les bonnes, mais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Souvent à contre temps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Sans la logistique nécessaire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Bulle rectangulaire à coins arrondis 16">
            <a:extLst>
              <a:ext uri="{FF2B5EF4-FFF2-40B4-BE49-F238E27FC236}">
                <a16:creationId xmlns:a16="http://schemas.microsoft.com/office/drawing/2014/main" id="{363D0E15-DCEC-DA48-B145-C09DE934B862}"/>
              </a:ext>
            </a:extLst>
          </p:cNvPr>
          <p:cNvSpPr/>
          <p:nvPr/>
        </p:nvSpPr>
        <p:spPr>
          <a:xfrm>
            <a:off x="9054574" y="2893330"/>
            <a:ext cx="2942816" cy="84529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syndrome de la ligne Maginot</a:t>
            </a:r>
          </a:p>
        </p:txBody>
      </p:sp>
      <p:sp>
        <p:nvSpPr>
          <p:cNvPr id="20" name="Bulle rectangulaire à coins arrondis 19">
            <a:extLst>
              <a:ext uri="{FF2B5EF4-FFF2-40B4-BE49-F238E27FC236}">
                <a16:creationId xmlns:a16="http://schemas.microsoft.com/office/drawing/2014/main" id="{18329752-9D7A-E648-B6E6-C726117FF59D}"/>
              </a:ext>
            </a:extLst>
          </p:cNvPr>
          <p:cNvSpPr/>
          <p:nvPr/>
        </p:nvSpPr>
        <p:spPr>
          <a:xfrm>
            <a:off x="8223000" y="5377136"/>
            <a:ext cx="3520267" cy="12257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amateurs font de la stratégie et les professionnels de la logistique.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</a:t>
            </a:r>
            <a:r>
              <a:rPr kumimoji="0" lang="fr-FR" sz="1800" b="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al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Bradley</a:t>
            </a:r>
          </a:p>
        </p:txBody>
      </p:sp>
    </p:spTree>
    <p:extLst>
      <p:ext uri="{BB962C8B-B14F-4D97-AF65-F5344CB8AC3E}">
        <p14:creationId xmlns:p14="http://schemas.microsoft.com/office/powerpoint/2010/main" val="30711084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Efficacité des mesures d’hygiène sur la gravité de la maladie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66D15D-0E3D-4346-8360-70B085D16FC0}"/>
              </a:ext>
            </a:extLst>
          </p:cNvPr>
          <p:cNvSpPr/>
          <p:nvPr/>
        </p:nvSpPr>
        <p:spPr>
          <a:xfrm>
            <a:off x="660473" y="2308702"/>
            <a:ext cx="11249876" cy="3344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L’ensemble des mesures d’hygiène 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(distanciation, masques, lavage des mains, aération) a pour objectif de </a:t>
            </a: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limiter le risque d’être contaminé 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par le virus mais aussi celui de </a:t>
            </a: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passer d’une forme asymptomatique à une forme pauci-symptomatique ou à une forme grave</a:t>
            </a: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 effet, l’inoculum bactérien ou viral peut jouer un rôle important dans ce passage. 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Ceci est parfaitement démontré pour plusieurs maladies virales (varicelle, rougeole…)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Et vient d’être confirmé pour le SARS-CoV-2 dans une très élégante étude suisse :les auteurs ont comparé au sein de 3 casernes, l’efficacité du distancement tant sur le risque d’être contaminé que sur celui de présenter des signes cliniques. </a:t>
            </a:r>
          </a:p>
          <a:p>
            <a:pPr lvl="1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0B1CFC9-D893-084A-BAD2-69B30BDC6BDF}"/>
              </a:ext>
            </a:extLst>
          </p:cNvPr>
          <p:cNvSpPr/>
          <p:nvPr/>
        </p:nvSpPr>
        <p:spPr>
          <a:xfrm>
            <a:off x="4892038" y="6545157"/>
            <a:ext cx="19591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200" i="1" dirty="0" err="1">
                <a:solidFill>
                  <a:srgbClr val="90C226"/>
                </a:solidFill>
              </a:rPr>
              <a:t>M.Bielecki</a:t>
            </a:r>
            <a:r>
              <a:rPr lang="fr-FR" sz="1200" i="1" dirty="0">
                <a:solidFill>
                  <a:srgbClr val="90C226"/>
                </a:solidFill>
              </a:rPr>
              <a:t>- CID août 2020</a:t>
            </a:r>
          </a:p>
        </p:txBody>
      </p:sp>
    </p:spTree>
    <p:extLst>
      <p:ext uri="{BB962C8B-B14F-4D97-AF65-F5344CB8AC3E}">
        <p14:creationId xmlns:p14="http://schemas.microsoft.com/office/powerpoint/2010/main" val="5725145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Efficacité des mesures d’hygiène sur la gravité de la maladie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pic>
        <p:nvPicPr>
          <p:cNvPr id="6" name="Image 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CC1EC256-CFA8-454B-A5EC-72EB8D1EB5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663" y="1370746"/>
            <a:ext cx="4263530" cy="3202108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0" name="Image 19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FAFC8548-2D56-1A42-8429-1D222B88A9B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23" y="1930400"/>
            <a:ext cx="5026909" cy="34560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B08745C-AAF5-FF44-BD61-F9A154427350}"/>
              </a:ext>
            </a:extLst>
          </p:cNvPr>
          <p:cNvSpPr txBox="1"/>
          <p:nvPr/>
        </p:nvSpPr>
        <p:spPr>
          <a:xfrm>
            <a:off x="368522" y="5478991"/>
            <a:ext cx="5647267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La figure 1 montre la </a:t>
            </a:r>
            <a:r>
              <a:rPr lang="fr-FR" i="1" dirty="0">
                <a:solidFill>
                  <a:schemeClr val="bg1"/>
                </a:solidFill>
              </a:rPr>
              <a:t>chart flow </a:t>
            </a:r>
            <a:r>
              <a:rPr lang="fr-FR" dirty="0">
                <a:solidFill>
                  <a:schemeClr val="bg1"/>
                </a:solidFill>
              </a:rPr>
              <a:t>de l’étude : nombre de sujets dans les différentes casernes, et le pourcentage de sujets contaminés.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D2FB30-4E4F-8A48-9899-9601C4D1CE20}"/>
              </a:ext>
            </a:extLst>
          </p:cNvPr>
          <p:cNvSpPr txBox="1"/>
          <p:nvPr/>
        </p:nvSpPr>
        <p:spPr>
          <a:xfrm>
            <a:off x="7892716" y="58393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59E97A-C85E-B542-AD09-ABB2AA898789}"/>
              </a:ext>
            </a:extLst>
          </p:cNvPr>
          <p:cNvSpPr txBox="1"/>
          <p:nvPr/>
        </p:nvSpPr>
        <p:spPr>
          <a:xfrm>
            <a:off x="682737" y="5099988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Fig-1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76ECE52-8E79-E740-A86C-52DC14A78A9B}"/>
              </a:ext>
            </a:extLst>
          </p:cNvPr>
          <p:cNvSpPr txBox="1"/>
          <p:nvPr/>
        </p:nvSpPr>
        <p:spPr>
          <a:xfrm>
            <a:off x="7026251" y="4243996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Fig-2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6F18254-0989-C843-B976-1779CC26CF69}"/>
              </a:ext>
            </a:extLst>
          </p:cNvPr>
          <p:cNvSpPr txBox="1"/>
          <p:nvPr/>
        </p:nvSpPr>
        <p:spPr>
          <a:xfrm>
            <a:off x="6504517" y="4704965"/>
            <a:ext cx="5318405" cy="1754326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La figure 2 montre que non seulement le</a:t>
            </a:r>
          </a:p>
          <a:p>
            <a:r>
              <a:rPr lang="fr-FR" dirty="0">
                <a:solidFill>
                  <a:schemeClr val="bg1"/>
                </a:solidFill>
              </a:rPr>
              <a:t>pourcentage de sujets contaminés est significativement inférieur lorsqu’un distancement a été adopté, mais aussi que parmi les sujets contaminés, la proportion de sujets symptomatiques est plus faible.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2E6A06D-7506-1D4B-90A9-C58AF0248784}"/>
              </a:ext>
            </a:extLst>
          </p:cNvPr>
          <p:cNvSpPr txBox="1"/>
          <p:nvPr/>
        </p:nvSpPr>
        <p:spPr>
          <a:xfrm>
            <a:off x="5084694" y="6591542"/>
            <a:ext cx="19415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</a:rPr>
              <a:t>M.Bielecki</a:t>
            </a:r>
            <a:r>
              <a:rPr lang="fr-FR" sz="1200" i="1" dirty="0">
                <a:solidFill>
                  <a:schemeClr val="accent1"/>
                </a:solidFill>
              </a:rPr>
              <a:t>- CID août 2020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759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3B600F4-6C47-A54C-81FC-3CC0361B2B9F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366F1D6-F64A-C84A-99E1-B6C0A2A049BC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8" name="Espace réservé du numéro de diapositive 4">
            <a:extLst>
              <a:ext uri="{FF2B5EF4-FFF2-40B4-BE49-F238E27FC236}">
                <a16:creationId xmlns:a16="http://schemas.microsoft.com/office/drawing/2014/main" id="{79844447-E910-1745-9732-EE010B6B59BC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9" name="Image 3">
            <a:extLst>
              <a:ext uri="{FF2B5EF4-FFF2-40B4-BE49-F238E27FC236}">
                <a16:creationId xmlns:a16="http://schemas.microsoft.com/office/drawing/2014/main" id="{766EE636-A91A-1C4F-A23B-5312D33364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34" name="Image 3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AE39C30A-64D3-2341-91AE-6B0A9428A9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090A02C1-7C28-0E4D-9FC6-9E431297B5CA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37DB8ECB-957C-0847-9969-AF48B25B86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2090" y="6114797"/>
            <a:ext cx="5288304" cy="659987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39529A4F-A161-244A-AC4B-7CB121962B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463" y="388253"/>
            <a:ext cx="7962499" cy="1204614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6B8A426-70C1-9F45-AA05-5D5C619CAC14}"/>
              </a:ext>
            </a:extLst>
          </p:cNvPr>
          <p:cNvSpPr/>
          <p:nvPr/>
        </p:nvSpPr>
        <p:spPr>
          <a:xfrm>
            <a:off x="904953" y="1836776"/>
            <a:ext cx="6817751" cy="4760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With viral infections in which host immune responses play a predominant role in viral pathogenesis, such as SARS-CoV-2, high doses of viral inoculum can overwhelm and dysregulate innate immune defenses, increasing the severity of disease.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Viral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inocula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influencing disease manifestations, higher doses of administered virus led to more severe manifestations of Covid-19 </a:t>
            </a:r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Facial masks would be to reduce the viral inoculum to which the wearer is exposed and the subsequent clinical impact of the disease.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Since masks can filter out some virus-containing droplets (with filtering capacity determined by mask type), masking might reduce the inoculum that an exposed person inhales.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14B1B2-8C38-A445-AA7C-EF4F654DBFD6}"/>
              </a:ext>
            </a:extLst>
          </p:cNvPr>
          <p:cNvSpPr/>
          <p:nvPr/>
        </p:nvSpPr>
        <p:spPr>
          <a:xfrm>
            <a:off x="8040496" y="1731492"/>
            <a:ext cx="3964146" cy="41336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Cette analyse rappelle qu’une quantité importante d’agents pathogènes contaminants est susceptible de dépasser les capacités du système immunitaire, de le déréguler et d’augmenter la sévérité de la maladie.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masques, en diminuant la quantité de virus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Réduisent le risque de contagion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Réduisent aussi le passage contagion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sym typeface="Wingdings" pitchFamily="2" charset="2"/>
              </a:rPr>
              <a:t> maladie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sym typeface="Wingdings" pitchFamily="2" charset="2"/>
              </a:rPr>
              <a:t>Pourraient permettre d’immuniser sans maladie </a:t>
            </a: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sym typeface="Wingdings" pitchFamily="2" charset="2"/>
              </a:rPr>
              <a:t>(variolisation)</a:t>
            </a:r>
            <a:endParaRPr kumimoji="0" lang="fr-FR" sz="18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82374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F8E51DDA-02F8-1F47-B234-933E1485EBA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4368" y="592386"/>
            <a:ext cx="1141381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400" dirty="0"/>
              <a:t>Comment limiter les risques d’infection à coronavirus ?</a:t>
            </a:r>
            <a:br>
              <a:rPr lang="fr-FR" sz="3400" dirty="0"/>
            </a:br>
            <a:r>
              <a:rPr lang="fr-FR" sz="3400" dirty="0"/>
              <a:t>				</a:t>
            </a: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3" name="Image 2" descr="Une image contenant meubles, table&#10;&#10;Description générée automatiquement">
            <a:extLst>
              <a:ext uri="{FF2B5EF4-FFF2-40B4-BE49-F238E27FC236}">
                <a16:creationId xmlns:a16="http://schemas.microsoft.com/office/drawing/2014/main" id="{B8E2653A-3963-E340-AE01-BE5FBB432A0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088834" y="1870705"/>
            <a:ext cx="5565600" cy="356489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0E496ED-5A64-E246-B038-7474879DDECF}"/>
              </a:ext>
            </a:extLst>
          </p:cNvPr>
          <p:cNvSpPr txBox="1"/>
          <p:nvPr/>
        </p:nvSpPr>
        <p:spPr>
          <a:xfrm>
            <a:off x="2871386" y="5777468"/>
            <a:ext cx="684309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Pour être « stable » une table a généralement besoin de 4 pieds</a:t>
            </a:r>
          </a:p>
        </p:txBody>
      </p:sp>
    </p:spTree>
    <p:extLst>
      <p:ext uri="{BB962C8B-B14F-4D97-AF65-F5344CB8AC3E}">
        <p14:creationId xmlns:p14="http://schemas.microsoft.com/office/powerpoint/2010/main" val="23735939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99569" y="6474733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-884036"/>
            <a:ext cx="2426354" cy="357887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F3E4D3D7-BF1E-E14F-87BF-52B718C2CC3D}"/>
              </a:ext>
            </a:extLst>
          </p:cNvPr>
          <p:cNvGrpSpPr/>
          <p:nvPr/>
        </p:nvGrpSpPr>
        <p:grpSpPr>
          <a:xfrm>
            <a:off x="1043438" y="2215698"/>
            <a:ext cx="1980000" cy="3370716"/>
            <a:chOff x="983191" y="3130100"/>
            <a:chExt cx="1980000" cy="3370716"/>
          </a:xfrm>
        </p:grpSpPr>
        <p:sp>
          <p:nvSpPr>
            <p:cNvPr id="20" name="Trapèze 19">
              <a:extLst>
                <a:ext uri="{FF2B5EF4-FFF2-40B4-BE49-F238E27FC236}">
                  <a16:creationId xmlns:a16="http://schemas.microsoft.com/office/drawing/2014/main" id="{584668C2-6290-6640-840D-8056500C1933}"/>
                </a:ext>
              </a:extLst>
            </p:cNvPr>
            <p:cNvSpPr/>
            <p:nvPr/>
          </p:nvSpPr>
          <p:spPr>
            <a:xfrm>
              <a:off x="983191" y="3130100"/>
              <a:ext cx="1980000" cy="3279009"/>
            </a:xfrm>
            <a:prstGeom prst="trapezoid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endParaRPr lang="fr-FR" sz="1600" dirty="0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7E89784A-1526-2E4C-80C8-2F6B08CE61DB}"/>
                </a:ext>
              </a:extLst>
            </p:cNvPr>
            <p:cNvSpPr txBox="1"/>
            <p:nvPr/>
          </p:nvSpPr>
          <p:spPr>
            <a:xfrm>
              <a:off x="1703674" y="3172958"/>
              <a:ext cx="427809" cy="3327858"/>
            </a:xfrm>
            <a:prstGeom prst="rect">
              <a:avLst/>
            </a:prstGeom>
            <a:noFill/>
          </p:spPr>
          <p:txBody>
            <a:bodyPr vert="wordArtVert" wrap="square" rtlCol="0">
              <a:spAutoFit/>
            </a:bodyPr>
            <a:lstStyle/>
            <a:p>
              <a:r>
                <a:rPr lang="fr-FR" sz="1400" b="1" dirty="0">
                  <a:solidFill>
                    <a:schemeClr val="bg1"/>
                  </a:solidFill>
                </a:rPr>
                <a:t>DISTANCIATION</a:t>
              </a:r>
            </a:p>
          </p:txBody>
        </p:sp>
      </p:grpSp>
      <p:sp>
        <p:nvSpPr>
          <p:cNvPr id="27" name="Trapèze 26">
            <a:extLst>
              <a:ext uri="{FF2B5EF4-FFF2-40B4-BE49-F238E27FC236}">
                <a16:creationId xmlns:a16="http://schemas.microsoft.com/office/drawing/2014/main" id="{A80B2D7A-ECB5-2F46-A7D3-AC92BE5A14F8}"/>
              </a:ext>
            </a:extLst>
          </p:cNvPr>
          <p:cNvSpPr/>
          <p:nvPr/>
        </p:nvSpPr>
        <p:spPr>
          <a:xfrm>
            <a:off x="5949786" y="2224351"/>
            <a:ext cx="1980000" cy="3279009"/>
          </a:xfrm>
          <a:prstGeom prst="trapezoid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fr-FR" sz="2000" b="1" dirty="0"/>
              <a:t>TEMPS</a:t>
            </a:r>
          </a:p>
        </p:txBody>
      </p:sp>
      <p:sp>
        <p:nvSpPr>
          <p:cNvPr id="26" name="Trapèze 25">
            <a:extLst>
              <a:ext uri="{FF2B5EF4-FFF2-40B4-BE49-F238E27FC236}">
                <a16:creationId xmlns:a16="http://schemas.microsoft.com/office/drawing/2014/main" id="{DA3FFC7A-CEDC-6B49-A7FF-16AFAB10F72E}"/>
              </a:ext>
            </a:extLst>
          </p:cNvPr>
          <p:cNvSpPr/>
          <p:nvPr/>
        </p:nvSpPr>
        <p:spPr>
          <a:xfrm>
            <a:off x="3232311" y="2224351"/>
            <a:ext cx="1980000" cy="3279009"/>
          </a:xfrm>
          <a:prstGeom prst="trapezoid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fr-FR" sz="2000" b="1" dirty="0"/>
              <a:t>NOMBRE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3A35142-4982-3F45-9484-752FD09D2BAD}"/>
              </a:ext>
            </a:extLst>
          </p:cNvPr>
          <p:cNvSpPr txBox="1"/>
          <p:nvPr/>
        </p:nvSpPr>
        <p:spPr>
          <a:xfrm>
            <a:off x="6229755" y="5018779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927014C-A4CB-AF4F-A78F-A3051E2B6A48}"/>
              </a:ext>
            </a:extLst>
          </p:cNvPr>
          <p:cNvSpPr txBox="1"/>
          <p:nvPr/>
        </p:nvSpPr>
        <p:spPr>
          <a:xfrm>
            <a:off x="9554395" y="5034230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C0247F3-D4BB-4A46-BDE1-2247CD1266EA}"/>
              </a:ext>
            </a:extLst>
          </p:cNvPr>
          <p:cNvSpPr/>
          <p:nvPr/>
        </p:nvSpPr>
        <p:spPr>
          <a:xfrm>
            <a:off x="657538" y="318213"/>
            <a:ext cx="118428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  <a:t>Comment limiter les risques d’infection à coronavirus ?</a:t>
            </a:r>
            <a:b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</a:br>
            <a:endParaRPr lang="fr-FR" sz="20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CC83287-D2EC-844B-9977-A20DBC0DB586}"/>
              </a:ext>
            </a:extLst>
          </p:cNvPr>
          <p:cNvSpPr txBox="1"/>
          <p:nvPr/>
        </p:nvSpPr>
        <p:spPr>
          <a:xfrm>
            <a:off x="9442013" y="170747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</a:t>
            </a:r>
            <a:r>
              <a:rPr lang="fr-FR" baseline="30000" dirty="0"/>
              <a:t>ème</a:t>
            </a:r>
            <a:r>
              <a:rPr lang="fr-FR" dirty="0"/>
              <a:t> pied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F3F35A6-BDFC-7647-A18B-DE10E6C67B19}"/>
              </a:ext>
            </a:extLst>
          </p:cNvPr>
          <p:cNvSpPr txBox="1"/>
          <p:nvPr/>
        </p:nvSpPr>
        <p:spPr>
          <a:xfrm>
            <a:off x="6446620" y="170747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</a:t>
            </a:r>
            <a:r>
              <a:rPr lang="fr-FR" baseline="30000" dirty="0"/>
              <a:t>ème</a:t>
            </a:r>
            <a:r>
              <a:rPr lang="fr-FR" dirty="0"/>
              <a:t> pied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BF250-C9DC-674E-A252-9BF9DC32412F}"/>
              </a:ext>
            </a:extLst>
          </p:cNvPr>
          <p:cNvSpPr txBox="1"/>
          <p:nvPr/>
        </p:nvSpPr>
        <p:spPr>
          <a:xfrm>
            <a:off x="3730516" y="1707470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pied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DB31C9D-5D1D-5F49-B252-17403C37F90F}"/>
              </a:ext>
            </a:extLst>
          </p:cNvPr>
          <p:cNvSpPr txBox="1"/>
          <p:nvPr/>
        </p:nvSpPr>
        <p:spPr>
          <a:xfrm>
            <a:off x="1482638" y="170747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</a:t>
            </a:r>
            <a:r>
              <a:rPr lang="fr-FR" baseline="30000" dirty="0"/>
              <a:t>er </a:t>
            </a:r>
            <a:r>
              <a:rPr lang="fr-FR" dirty="0"/>
              <a:t>pied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F6BEFCE-DD81-C546-96B6-3265AE382DC3}"/>
              </a:ext>
            </a:extLst>
          </p:cNvPr>
          <p:cNvGrpSpPr/>
          <p:nvPr/>
        </p:nvGrpSpPr>
        <p:grpSpPr>
          <a:xfrm>
            <a:off x="8943665" y="2212132"/>
            <a:ext cx="2141280" cy="3279009"/>
            <a:chOff x="4204426" y="3130100"/>
            <a:chExt cx="2141280" cy="3279009"/>
          </a:xfrm>
        </p:grpSpPr>
        <p:sp>
          <p:nvSpPr>
            <p:cNvPr id="31" name="Trapèze 30">
              <a:extLst>
                <a:ext uri="{FF2B5EF4-FFF2-40B4-BE49-F238E27FC236}">
                  <a16:creationId xmlns:a16="http://schemas.microsoft.com/office/drawing/2014/main" id="{580AB87D-4F90-A547-93B7-1B9E7BF2A6BA}"/>
                </a:ext>
              </a:extLst>
            </p:cNvPr>
            <p:cNvSpPr/>
            <p:nvPr/>
          </p:nvSpPr>
          <p:spPr>
            <a:xfrm>
              <a:off x="4204426" y="3130100"/>
              <a:ext cx="1980000" cy="3279009"/>
            </a:xfrm>
            <a:prstGeom prst="trapezoid">
              <a:avLst/>
            </a:prstGeom>
            <a:solidFill>
              <a:srgbClr val="FFB527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endParaRPr lang="fr-FR" sz="1600" dirty="0"/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1A4A4D6B-1BC2-A04F-884E-C4FEEFF04D85}"/>
                </a:ext>
              </a:extLst>
            </p:cNvPr>
            <p:cNvSpPr txBox="1"/>
            <p:nvPr/>
          </p:nvSpPr>
          <p:spPr>
            <a:xfrm>
              <a:off x="4533704" y="5266580"/>
              <a:ext cx="1812002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1600" b="1" dirty="0">
                  <a:solidFill>
                    <a:schemeClr val="bg1"/>
                  </a:solidFill>
                </a:rPr>
                <a:t>  MASQUES</a:t>
              </a:r>
            </a:p>
            <a:p>
              <a:endParaRPr lang="fr-FR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8354A3AC-5F17-7D46-AE04-67B1AA9D3BF7}"/>
              </a:ext>
            </a:extLst>
          </p:cNvPr>
          <p:cNvSpPr txBox="1"/>
          <p:nvPr/>
        </p:nvSpPr>
        <p:spPr>
          <a:xfrm>
            <a:off x="9022055" y="2846894"/>
            <a:ext cx="1812002" cy="15696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MESURES D’HYGIENE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GESTES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BARRIÈRES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&amp;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0F4F5E5-A401-AF49-B111-E7F99490CF75}"/>
              </a:ext>
            </a:extLst>
          </p:cNvPr>
          <p:cNvSpPr txBox="1"/>
          <p:nvPr/>
        </p:nvSpPr>
        <p:spPr>
          <a:xfrm>
            <a:off x="3407099" y="5065215"/>
            <a:ext cx="165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1928673-6479-2A49-9DC4-D6D51EBDC0EF}"/>
              </a:ext>
            </a:extLst>
          </p:cNvPr>
          <p:cNvSpPr/>
          <p:nvPr/>
        </p:nvSpPr>
        <p:spPr>
          <a:xfrm>
            <a:off x="992165" y="5703064"/>
            <a:ext cx="9831811" cy="601501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 RISQUE EST TOUJOURS BEAUCOUP PLUS IMPORTANT EN MILIEU FERMÉ QU’EN EXTERIEUR</a:t>
            </a:r>
          </a:p>
        </p:txBody>
      </p:sp>
    </p:spTree>
    <p:extLst>
      <p:ext uri="{BB962C8B-B14F-4D97-AF65-F5344CB8AC3E}">
        <p14:creationId xmlns:p14="http://schemas.microsoft.com/office/powerpoint/2010/main" val="6776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19" grpId="0"/>
      <p:bldP spid="25" grpId="0"/>
      <p:bldP spid="28" grpId="0"/>
      <p:bldP spid="30" grpId="0"/>
      <p:bldP spid="3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03A35142-4982-3F45-9484-752FD09D2BAD}"/>
              </a:ext>
            </a:extLst>
          </p:cNvPr>
          <p:cNvSpPr txBox="1"/>
          <p:nvPr/>
        </p:nvSpPr>
        <p:spPr>
          <a:xfrm>
            <a:off x="6872311" y="5933181"/>
            <a:ext cx="165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927014C-A4CB-AF4F-A78F-A3051E2B6A48}"/>
              </a:ext>
            </a:extLst>
          </p:cNvPr>
          <p:cNvSpPr txBox="1"/>
          <p:nvPr/>
        </p:nvSpPr>
        <p:spPr>
          <a:xfrm>
            <a:off x="9554395" y="5948632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C0247F3-D4BB-4A46-BDE1-2247CD1266EA}"/>
              </a:ext>
            </a:extLst>
          </p:cNvPr>
          <p:cNvSpPr/>
          <p:nvPr/>
        </p:nvSpPr>
        <p:spPr>
          <a:xfrm>
            <a:off x="595894" y="740224"/>
            <a:ext cx="118428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  <a:t>Comment limiter les risques d’infection à coronavirus ?</a:t>
            </a:r>
            <a:b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</a:br>
            <a:endParaRPr lang="fr-FR" sz="20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05349EF-7CF8-E94B-A58D-6A21DBDB1916}"/>
              </a:ext>
            </a:extLst>
          </p:cNvPr>
          <p:cNvSpPr txBox="1"/>
          <p:nvPr/>
        </p:nvSpPr>
        <p:spPr>
          <a:xfrm>
            <a:off x="4282816" y="3764862"/>
            <a:ext cx="1812002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MESURES D’HYGIENE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GESTES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BARRIÈRES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7E13E5F-B7F3-F94A-B7F6-3AE5E560F78F}"/>
              </a:ext>
            </a:extLst>
          </p:cNvPr>
          <p:cNvSpPr txBox="1"/>
          <p:nvPr/>
        </p:nvSpPr>
        <p:spPr>
          <a:xfrm>
            <a:off x="555536" y="1967637"/>
            <a:ext cx="113428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fr-FR" b="1" dirty="0"/>
              <a:t>Le premier pic épidémique est derrière nous </a:t>
            </a:r>
            <a:r>
              <a:rPr lang="fr-FR" dirty="0"/>
              <a:t>en France et dans la quasi-totalité des pays d’Europe, mais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L’épidémie bat son plein dans l’hémisphère Sud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Dans l’hémisphère Nord, elle n’est pas contrôlée dans de nombreux pays : USA, Israël, Iran…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En Europe on observe une recrudescence du nombre de cas diagnostiqués ces dernières semaines, laissant craindre: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Une extension de l’épidémie si les mesures de prévention ne sont pas suffisamment appliquées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Un automne et un hiver difficiles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Le niveau de prévention doit être adapté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A l’activité en cours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Au niveau de circulation du virus</a:t>
            </a:r>
          </a:p>
          <a:p>
            <a:pPr marL="1200150" lvl="2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Au risque individuel</a:t>
            </a:r>
          </a:p>
          <a:p>
            <a:pPr marL="1657350" lvl="3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Age</a:t>
            </a:r>
          </a:p>
          <a:p>
            <a:pPr marL="1657350" lvl="3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Comorbidité</a:t>
            </a:r>
          </a:p>
        </p:txBody>
      </p:sp>
    </p:spTree>
    <p:extLst>
      <p:ext uri="{BB962C8B-B14F-4D97-AF65-F5344CB8AC3E}">
        <p14:creationId xmlns:p14="http://schemas.microsoft.com/office/powerpoint/2010/main" val="295187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03A35142-4982-3F45-9484-752FD09D2BAD}"/>
              </a:ext>
            </a:extLst>
          </p:cNvPr>
          <p:cNvSpPr txBox="1"/>
          <p:nvPr/>
        </p:nvSpPr>
        <p:spPr>
          <a:xfrm>
            <a:off x="6872311" y="5933181"/>
            <a:ext cx="165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927014C-A4CB-AF4F-A78F-A3051E2B6A48}"/>
              </a:ext>
            </a:extLst>
          </p:cNvPr>
          <p:cNvSpPr txBox="1"/>
          <p:nvPr/>
        </p:nvSpPr>
        <p:spPr>
          <a:xfrm>
            <a:off x="9554395" y="5948632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C0247F3-D4BB-4A46-BDE1-2247CD1266EA}"/>
              </a:ext>
            </a:extLst>
          </p:cNvPr>
          <p:cNvSpPr/>
          <p:nvPr/>
        </p:nvSpPr>
        <p:spPr>
          <a:xfrm>
            <a:off x="842597" y="490883"/>
            <a:ext cx="118428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90C226"/>
                </a:solidFill>
              </a:rPr>
              <a:t>Limiter les risques d’infection à coronavirus en fonction de</a:t>
            </a:r>
          </a:p>
          <a:p>
            <a:r>
              <a:rPr lang="fr-FR" sz="3200" dirty="0">
                <a:solidFill>
                  <a:srgbClr val="90C226"/>
                </a:solidFill>
              </a:rPr>
              <a:t>la circulation virale et du risque individuel de forme grave</a:t>
            </a:r>
            <a:b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</a:br>
            <a:endParaRPr lang="fr-FR" sz="20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05349EF-7CF8-E94B-A58D-6A21DBDB1916}"/>
              </a:ext>
            </a:extLst>
          </p:cNvPr>
          <p:cNvSpPr txBox="1"/>
          <p:nvPr/>
        </p:nvSpPr>
        <p:spPr>
          <a:xfrm>
            <a:off x="4282816" y="3764862"/>
            <a:ext cx="1812002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bg1"/>
                </a:solidFill>
              </a:rPr>
              <a:t>MESURES D’HYGIENE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GESTES</a:t>
            </a:r>
          </a:p>
          <a:p>
            <a:pPr algn="ctr"/>
            <a:r>
              <a:rPr lang="fr-FR" sz="1600" b="1" dirty="0">
                <a:solidFill>
                  <a:schemeClr val="bg1"/>
                </a:solidFill>
              </a:rPr>
              <a:t>BARRIÈRES</a:t>
            </a:r>
          </a:p>
        </p:txBody>
      </p:sp>
      <p:pic>
        <p:nvPicPr>
          <p:cNvPr id="6" name="Image 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3B074CD9-8973-4C47-AFCA-0E2EE439F0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129" y="1673989"/>
            <a:ext cx="9815444" cy="500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0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03A35142-4982-3F45-9484-752FD09D2BAD}"/>
              </a:ext>
            </a:extLst>
          </p:cNvPr>
          <p:cNvSpPr txBox="1"/>
          <p:nvPr/>
        </p:nvSpPr>
        <p:spPr>
          <a:xfrm>
            <a:off x="6872311" y="5933181"/>
            <a:ext cx="165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927014C-A4CB-AF4F-A78F-A3051E2B6A48}"/>
              </a:ext>
            </a:extLst>
          </p:cNvPr>
          <p:cNvSpPr txBox="1"/>
          <p:nvPr/>
        </p:nvSpPr>
        <p:spPr>
          <a:xfrm>
            <a:off x="9554395" y="5948632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5245A43-2D3C-9B4A-81C4-CA2EC3930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9453" y="1714634"/>
            <a:ext cx="5832909" cy="492096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CE37E1-D69A-8643-BB68-10E503B5D979}"/>
              </a:ext>
            </a:extLst>
          </p:cNvPr>
          <p:cNvSpPr/>
          <p:nvPr/>
        </p:nvSpPr>
        <p:spPr>
          <a:xfrm>
            <a:off x="842597" y="569510"/>
            <a:ext cx="118428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90C226"/>
                </a:solidFill>
                <a:ea typeface="+mj-ea"/>
                <a:cs typeface="+mj-cs"/>
              </a:rPr>
              <a:t>Limiter les risques d’infection à coronavirus en fonction de</a:t>
            </a:r>
          </a:p>
          <a:p>
            <a:r>
              <a:rPr lang="fr-FR" sz="3200" dirty="0">
                <a:solidFill>
                  <a:srgbClr val="90C226"/>
                </a:solidFill>
                <a:ea typeface="+mj-ea"/>
                <a:cs typeface="+mj-cs"/>
              </a:rPr>
              <a:t>la circulation virale et du risque individuel de forme grave</a:t>
            </a:r>
            <a:b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</a:br>
            <a: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929273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03A35142-4982-3F45-9484-752FD09D2BAD}"/>
              </a:ext>
            </a:extLst>
          </p:cNvPr>
          <p:cNvSpPr txBox="1"/>
          <p:nvPr/>
        </p:nvSpPr>
        <p:spPr>
          <a:xfrm>
            <a:off x="6872311" y="5933181"/>
            <a:ext cx="165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927014C-A4CB-AF4F-A78F-A3051E2B6A48}"/>
              </a:ext>
            </a:extLst>
          </p:cNvPr>
          <p:cNvSpPr txBox="1"/>
          <p:nvPr/>
        </p:nvSpPr>
        <p:spPr>
          <a:xfrm>
            <a:off x="9554395" y="5948632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</a:t>
            </a:r>
          </a:p>
        </p:txBody>
      </p:sp>
      <p:pic>
        <p:nvPicPr>
          <p:cNvPr id="6" name="Image 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6D5457F8-CCDA-3A4A-AA16-FAB90677A1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095" y="1788928"/>
            <a:ext cx="7352465" cy="377873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CB08681-4FCA-DB46-AD1C-FB6DDBE23A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15" y="63467"/>
            <a:ext cx="2819400" cy="10795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DF3A321-3C03-5949-A4BC-9ED1A77A1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6962" y="672667"/>
            <a:ext cx="2463800" cy="11684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7A02B91-30D6-114A-AB06-56F6BD3846B3}"/>
              </a:ext>
            </a:extLst>
          </p:cNvPr>
          <p:cNvSpPr txBox="1"/>
          <p:nvPr/>
        </p:nvSpPr>
        <p:spPr>
          <a:xfrm>
            <a:off x="8348560" y="2655968"/>
            <a:ext cx="3650152" cy="2585323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En l’absence de vaccin</a:t>
            </a:r>
          </a:p>
          <a:p>
            <a:r>
              <a:rPr lang="fr-FR" dirty="0">
                <a:solidFill>
                  <a:schemeClr val="bg1"/>
                </a:solidFill>
              </a:rPr>
              <a:t>le scénario le plus probable </a:t>
            </a:r>
          </a:p>
          <a:p>
            <a:r>
              <a:rPr lang="fr-FR" dirty="0">
                <a:solidFill>
                  <a:schemeClr val="bg1"/>
                </a:solidFill>
              </a:rPr>
              <a:t>est la survenue d’épidémie </a:t>
            </a:r>
          </a:p>
          <a:p>
            <a:r>
              <a:rPr lang="fr-FR" dirty="0">
                <a:solidFill>
                  <a:schemeClr val="bg1"/>
                </a:solidFill>
              </a:rPr>
              <a:t>pendant la saison froide fonction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Du degré de saisonnalité du virus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De la durée de l’immunité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De l’immunité croisée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bg1"/>
                </a:solidFill>
              </a:rPr>
              <a:t>Des mesures d’hygiènes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7F4FFAF-A962-404B-82F6-89A6E5DF8379}"/>
              </a:ext>
            </a:extLst>
          </p:cNvPr>
          <p:cNvSpPr txBox="1"/>
          <p:nvPr/>
        </p:nvSpPr>
        <p:spPr>
          <a:xfrm>
            <a:off x="4296182" y="6554517"/>
            <a:ext cx="2524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</a:rPr>
              <a:t>Kissler</a:t>
            </a:r>
            <a:r>
              <a:rPr lang="fr-FR" sz="1200" i="1" dirty="0">
                <a:solidFill>
                  <a:schemeClr val="accent1"/>
                </a:solidFill>
              </a:rPr>
              <a:t> SM et </a:t>
            </a:r>
            <a:r>
              <a:rPr lang="fr-FR" sz="1200" i="1" dirty="0" err="1">
                <a:solidFill>
                  <a:schemeClr val="accent1"/>
                </a:solidFill>
              </a:rPr>
              <a:t>al.Science</a:t>
            </a:r>
            <a:r>
              <a:rPr lang="fr-FR" sz="1200" i="1" dirty="0">
                <a:solidFill>
                  <a:schemeClr val="accent1"/>
                </a:solidFill>
              </a:rPr>
              <a:t>. </a:t>
            </a:r>
            <a:r>
              <a:rPr lang="fr-FR" sz="1200" i="1" dirty="0" err="1">
                <a:solidFill>
                  <a:schemeClr val="accent1"/>
                </a:solidFill>
              </a:rPr>
              <a:t>Apr</a:t>
            </a:r>
            <a:r>
              <a:rPr lang="fr-FR" sz="1200" i="1" dirty="0">
                <a:solidFill>
                  <a:schemeClr val="accent1"/>
                </a:solidFill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60350397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03A35142-4982-3F45-9484-752FD09D2BAD}"/>
              </a:ext>
            </a:extLst>
          </p:cNvPr>
          <p:cNvSpPr txBox="1"/>
          <p:nvPr/>
        </p:nvSpPr>
        <p:spPr>
          <a:xfrm>
            <a:off x="6872311" y="5933181"/>
            <a:ext cx="165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927014C-A4CB-AF4F-A78F-A3051E2B6A48}"/>
              </a:ext>
            </a:extLst>
          </p:cNvPr>
          <p:cNvSpPr txBox="1"/>
          <p:nvPr/>
        </p:nvSpPr>
        <p:spPr>
          <a:xfrm>
            <a:off x="9554395" y="5948632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DE CONTACT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C0247F3-D4BB-4A46-BDE1-2247CD1266EA}"/>
              </a:ext>
            </a:extLst>
          </p:cNvPr>
          <p:cNvSpPr/>
          <p:nvPr/>
        </p:nvSpPr>
        <p:spPr>
          <a:xfrm>
            <a:off x="595894" y="740224"/>
            <a:ext cx="118428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  <a:t>Comment limiter les risques d’infection à coronavirus ?</a:t>
            </a:r>
            <a:br>
              <a:rPr lang="fr-FR" sz="3600" dirty="0">
                <a:solidFill>
                  <a:srgbClr val="90C226"/>
                </a:solidFill>
                <a:ea typeface="+mj-ea"/>
                <a:cs typeface="+mj-cs"/>
              </a:rPr>
            </a:br>
            <a:endParaRPr lang="fr-FR" sz="2000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0D7A522-4601-214C-95BE-DE976AB3D1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757211"/>
              </p:ext>
            </p:extLst>
          </p:nvPr>
        </p:nvGraphicFramePr>
        <p:xfrm>
          <a:off x="2347675" y="4832933"/>
          <a:ext cx="899277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554">
                  <a:extLst>
                    <a:ext uri="{9D8B030D-6E8A-4147-A177-3AD203B41FA5}">
                      <a16:colId xmlns:a16="http://schemas.microsoft.com/office/drawing/2014/main" val="2978245448"/>
                    </a:ext>
                  </a:extLst>
                </a:gridCol>
                <a:gridCol w="1798554">
                  <a:extLst>
                    <a:ext uri="{9D8B030D-6E8A-4147-A177-3AD203B41FA5}">
                      <a16:colId xmlns:a16="http://schemas.microsoft.com/office/drawing/2014/main" val="4052924234"/>
                    </a:ext>
                  </a:extLst>
                </a:gridCol>
                <a:gridCol w="1798554">
                  <a:extLst>
                    <a:ext uri="{9D8B030D-6E8A-4147-A177-3AD203B41FA5}">
                      <a16:colId xmlns:a16="http://schemas.microsoft.com/office/drawing/2014/main" val="1303221621"/>
                    </a:ext>
                  </a:extLst>
                </a:gridCol>
                <a:gridCol w="1798554">
                  <a:extLst>
                    <a:ext uri="{9D8B030D-6E8A-4147-A177-3AD203B41FA5}">
                      <a16:colId xmlns:a16="http://schemas.microsoft.com/office/drawing/2014/main" val="3392043913"/>
                    </a:ext>
                  </a:extLst>
                </a:gridCol>
                <a:gridCol w="1798554">
                  <a:extLst>
                    <a:ext uri="{9D8B030D-6E8A-4147-A177-3AD203B41FA5}">
                      <a16:colId xmlns:a16="http://schemas.microsoft.com/office/drawing/2014/main" val="4271982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Pas de virus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Circulation virale faible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Circulation virale moyenne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Circulation virale forte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Circulation virale très forte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115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Le monde d’avant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Fin de confinement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Actuellement Sept-Octobre ?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Le monde de Décembre ?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Confinement</a:t>
                      </a:r>
                    </a:p>
                    <a:p>
                      <a:r>
                        <a:rPr lang="fr-FR" dirty="0"/>
                        <a:t>Jamais ?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662745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6EB0AD21-41EA-6542-A4DC-4E3B19A39AB9}"/>
              </a:ext>
            </a:extLst>
          </p:cNvPr>
          <p:cNvSpPr/>
          <p:nvPr/>
        </p:nvSpPr>
        <p:spPr>
          <a:xfrm>
            <a:off x="245754" y="1808215"/>
            <a:ext cx="10661831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/>
              <a:t>Le risque 0 n’existe pas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dirty="0"/>
              <a:t>En l’absence de vaccin, il faudra que </a:t>
            </a:r>
            <a:r>
              <a:rPr lang="fr-FR" sz="2000" b="1" dirty="0"/>
              <a:t>60 à 70 % de la population soit immunisée par le virus ou l’immunité croisée pour contrôler la circulation virale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/>
              <a:t>Adapter les mesures </a:t>
            </a: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Au risque de la situation</a:t>
            </a: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Aux facteurs de risque individuels</a:t>
            </a: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A la circulation virale 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374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286C4D-78B9-5540-B34C-AD465270E863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7FC752F-F214-7D4A-BA86-D61EE769106D}"/>
              </a:ext>
            </a:extLst>
          </p:cNvPr>
          <p:cNvSpPr txBox="1"/>
          <p:nvPr/>
        </p:nvSpPr>
        <p:spPr>
          <a:xfrm>
            <a:off x="1207746" y="578944"/>
            <a:ext cx="98748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pandémie COVID-19 a, à peu près tout changé…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et dans le monde entier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33F7F4-1095-A948-A55F-CB6FB1EF9438}"/>
              </a:ext>
            </a:extLst>
          </p:cNvPr>
          <p:cNvSpPr/>
          <p:nvPr/>
        </p:nvSpPr>
        <p:spPr>
          <a:xfrm>
            <a:off x="677863" y="1853722"/>
            <a:ext cx="9165384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points positifs 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 connaissances sur une maladie n’ont jamais évolué aussi rapidement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Toutes les publications sont immédiates et en accès libre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points négatifs</a:t>
            </a: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🚷 les articles, ni même les abstracts </a:t>
            </a: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ne sont plus lus </a:t>
            </a: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: la majorité se contentent du titre et des conclusions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nouvelles études sont affichés comme des </a:t>
            </a: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post-it sur un tableau</a:t>
            </a: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sans essayer de reconstituer le </a:t>
            </a:r>
            <a:r>
              <a:rPr kumimoji="0" lang="fr-F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puzzle des connaissances scientifiques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santé n’a plus de prix pour le COVID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On peut espérer que l’après-crise fera bouger notre société et nos pratiques médicales sclérosées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C4485849-9B6C-004C-BC33-BE91DBB414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2392" y="2422516"/>
            <a:ext cx="1023068" cy="129808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FD2CCC7-A3B3-C64D-B94B-C1F63CEB18D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27148" y="4093672"/>
            <a:ext cx="1774454" cy="99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764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Mesures proposées en fonction des situations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CFE262-1B63-6947-A44A-7482C9E7D9E6}"/>
              </a:ext>
            </a:extLst>
          </p:cNvPr>
          <p:cNvSpPr txBox="1"/>
          <p:nvPr/>
        </p:nvSpPr>
        <p:spPr>
          <a:xfrm>
            <a:off x="737498" y="1651038"/>
            <a:ext cx="5339154" cy="2739211"/>
          </a:xfrm>
          <a:prstGeom prst="rect">
            <a:avLst/>
          </a:prstGeom>
          <a:solidFill>
            <a:srgbClr val="FFE85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u="sng" dirty="0"/>
              <a:t>Personnel soignant en structure COVID-19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Protection maximale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Dans le service</a:t>
            </a:r>
            <a:r>
              <a:rPr lang="fr-FR" dirty="0"/>
              <a:t>: port d’un </a:t>
            </a:r>
            <a:r>
              <a:rPr lang="fr-FR" b="1" dirty="0"/>
              <a:t>masque chirurgical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Au contact des malades :  </a:t>
            </a:r>
          </a:p>
          <a:p>
            <a:pPr lvl="1"/>
            <a:r>
              <a:rPr lang="fr-FR" dirty="0"/>
              <a:t>- port d’un masque FFP2</a:t>
            </a:r>
          </a:p>
          <a:p>
            <a:r>
              <a:rPr lang="fr-FR" dirty="0"/>
              <a:t>	- lunettes</a:t>
            </a:r>
          </a:p>
          <a:p>
            <a:r>
              <a:rPr lang="fr-FR" dirty="0"/>
              <a:t>	- sur-blouses</a:t>
            </a:r>
          </a:p>
          <a:p>
            <a:r>
              <a:rPr lang="fr-FR" dirty="0"/>
              <a:t>	- gants…</a:t>
            </a:r>
          </a:p>
          <a:p>
            <a:endParaRPr lang="fr-FR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A16B2255-7635-154D-AA8F-7A0951D3EBBB}"/>
              </a:ext>
            </a:extLst>
          </p:cNvPr>
          <p:cNvSpPr txBox="1"/>
          <p:nvPr/>
        </p:nvSpPr>
        <p:spPr>
          <a:xfrm>
            <a:off x="4424464" y="3250101"/>
            <a:ext cx="6914488" cy="3293209"/>
          </a:xfrm>
          <a:prstGeom prst="rect">
            <a:avLst/>
          </a:prstGeom>
          <a:solidFill>
            <a:srgbClr val="FFB52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u="sng" dirty="0"/>
              <a:t>Personnel soignant recevant tous types de patients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Port d’un masque chirurgical </a:t>
            </a:r>
            <a:r>
              <a:rPr lang="fr-FR" dirty="0"/>
              <a:t>tout le temps de consultations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Hygiène rigoureuse des 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Désinfection rigoureuse des surfaces et matériel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Aération régulière des lieux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En cas de gestes invasifs sur les voies respiratoires</a:t>
            </a:r>
            <a:r>
              <a:rPr lang="fr-FR" dirty="0"/>
              <a:t>:</a:t>
            </a:r>
          </a:p>
          <a:p>
            <a:r>
              <a:rPr lang="fr-FR" dirty="0"/>
              <a:t>	- gants</a:t>
            </a:r>
          </a:p>
          <a:p>
            <a:r>
              <a:rPr lang="fr-FR" dirty="0"/>
              <a:t>	- lunettes</a:t>
            </a:r>
          </a:p>
          <a:p>
            <a:r>
              <a:rPr lang="fr-FR" dirty="0"/>
              <a:t>	- sur-blouses</a:t>
            </a:r>
          </a:p>
          <a:p>
            <a:r>
              <a:rPr lang="fr-FR" dirty="0"/>
              <a:t>	- éventuellement masque FFP2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Se changer après les consultations</a:t>
            </a:r>
          </a:p>
        </p:txBody>
      </p:sp>
    </p:spTree>
    <p:extLst>
      <p:ext uri="{BB962C8B-B14F-4D97-AF65-F5344CB8AC3E}">
        <p14:creationId xmlns:p14="http://schemas.microsoft.com/office/powerpoint/2010/main" val="137913934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333502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Image 3">
            <a:extLst>
              <a:ext uri="{FF2B5EF4-FFF2-40B4-BE49-F238E27FC236}">
                <a16:creationId xmlns:a16="http://schemas.microsoft.com/office/drawing/2014/main" id="{44F99D26-F882-724B-A469-EAA3623A8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857250" y="1715900"/>
            <a:ext cx="10477499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500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609600"/>
            <a:ext cx="10684329" cy="1320800"/>
          </a:xfrm>
        </p:spPr>
        <p:txBody>
          <a:bodyPr>
            <a:normAutofit/>
          </a:bodyPr>
          <a:lstStyle/>
          <a:p>
            <a:r>
              <a:rPr lang="fr-FR" dirty="0"/>
              <a:t>Mesures proposées en fonction de situations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857251" y="1767279"/>
            <a:ext cx="2775966" cy="453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b="1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A16B2255-7635-154D-AA8F-7A0951D3EBBB}"/>
              </a:ext>
            </a:extLst>
          </p:cNvPr>
          <p:cNvSpPr txBox="1"/>
          <p:nvPr/>
        </p:nvSpPr>
        <p:spPr>
          <a:xfrm>
            <a:off x="712565" y="1556731"/>
            <a:ext cx="6562192" cy="135421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u="sng" dirty="0"/>
              <a:t>Pratique d’une « activité physique »</a:t>
            </a:r>
          </a:p>
          <a:p>
            <a:pPr>
              <a:spcAft>
                <a:spcPts val="1200"/>
              </a:spcAft>
            </a:pPr>
            <a:r>
              <a:rPr lang="fr-FR" dirty="0"/>
              <a:t>Lors de déplacements en extérieur, sans intention d’entrer dans un lieu où il peut y avoir du monde, </a:t>
            </a:r>
            <a:r>
              <a:rPr lang="fr-FR" b="1" dirty="0"/>
              <a:t>le port du masque ne présente aucun intérêt.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7C0038E-99A1-5F44-A007-F417531D0840}"/>
              </a:ext>
            </a:extLst>
          </p:cNvPr>
          <p:cNvSpPr txBox="1"/>
          <p:nvPr/>
        </p:nvSpPr>
        <p:spPr>
          <a:xfrm>
            <a:off x="916475" y="3209415"/>
            <a:ext cx="10846899" cy="32008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u="sng" dirty="0"/>
              <a:t>Vie quotidienne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dirty="0"/>
              <a:t>Le port du masque</a:t>
            </a:r>
            <a:r>
              <a:rPr lang="fr-FR" b="1" dirty="0"/>
              <a:t> est nécessaire médicalement </a:t>
            </a:r>
            <a:r>
              <a:rPr lang="fr-FR" dirty="0"/>
              <a:t>dans tous les </a:t>
            </a:r>
            <a:r>
              <a:rPr lang="fr-FR" b="1" dirty="0"/>
              <a:t>lieux publics clos </a:t>
            </a:r>
            <a:r>
              <a:rPr lang="fr-FR" dirty="0"/>
              <a:t>et en extérieur lorsque la </a:t>
            </a:r>
            <a:r>
              <a:rPr lang="fr-FR" b="1" dirty="0"/>
              <a:t>distanciation ne peut être respectée.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dirty="0"/>
              <a:t>De très nombreuses villes ont imposé le port du masque partout par souci de simplification et pour éviter les manipulations de celui-ci. Le même masque, gardé en position, peut-être utilisé dans différentes boutiques ou moyens de transport, au cours d’un même déplacement.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b="1" dirty="0"/>
              <a:t>Le masque ne doit pas faire oublier qu’il n’est qu’une des mesures de préventions utiles au même titre que la distanciation et la désinfection ou lavage des mains rigoureux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b="1" dirty="0"/>
              <a:t>Le port prolongé des gants est déconseillé car persistance longue des virus sur plastique</a:t>
            </a:r>
          </a:p>
        </p:txBody>
      </p:sp>
    </p:spTree>
    <p:extLst>
      <p:ext uri="{BB962C8B-B14F-4D97-AF65-F5344CB8AC3E}">
        <p14:creationId xmlns:p14="http://schemas.microsoft.com/office/powerpoint/2010/main" val="18299047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F8E51DDA-02F8-1F47-B234-933E1485EBA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30014" y="3170619"/>
            <a:ext cx="10578406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400" dirty="0"/>
              <a:t>Comprendre la </a:t>
            </a:r>
            <a:r>
              <a:rPr lang="fr-FR" sz="3200" dirty="0"/>
              <a:t>Transmissibilité, la </a:t>
            </a:r>
            <a:r>
              <a:rPr lang="fr-FR" sz="3400" dirty="0"/>
              <a:t>Contagiosité, le  R0</a:t>
            </a:r>
            <a:br>
              <a:rPr lang="fr-FR" sz="3400" dirty="0"/>
            </a:br>
            <a:r>
              <a:rPr lang="fr-FR" sz="3400" dirty="0"/>
              <a:t>				</a:t>
            </a: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49F8AFD-E7B1-0044-8501-FF14C9F1D4BA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033" y="555696"/>
            <a:ext cx="2889646" cy="206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693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26298C47-63DB-DD41-ADD0-1D807172C10A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7FE219EE-09E3-AD49-85C4-E2054EE800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5" name="Espace réservé du numéro de diapositive 4">
            <a:extLst>
              <a:ext uri="{FF2B5EF4-FFF2-40B4-BE49-F238E27FC236}">
                <a16:creationId xmlns:a16="http://schemas.microsoft.com/office/drawing/2014/main" id="{96A36EBE-C06A-AF40-BBA7-BAD9B9666334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Image 3">
            <a:extLst>
              <a:ext uri="{FF2B5EF4-FFF2-40B4-BE49-F238E27FC236}">
                <a16:creationId xmlns:a16="http://schemas.microsoft.com/office/drawing/2014/main" id="{5B3E98E9-B1E1-A84C-B78B-73C82BB82C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7" name="Espace réservé du numéro de diapositive 4">
            <a:extLst>
              <a:ext uri="{FF2B5EF4-FFF2-40B4-BE49-F238E27FC236}">
                <a16:creationId xmlns:a16="http://schemas.microsoft.com/office/drawing/2014/main" id="{DA3471B5-48C7-E241-9EA0-D71BEADCA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Image 3">
            <a:extLst>
              <a:ext uri="{FF2B5EF4-FFF2-40B4-BE49-F238E27FC236}">
                <a16:creationId xmlns:a16="http://schemas.microsoft.com/office/drawing/2014/main" id="{090A14C1-E3AB-AC47-A5A8-6342D6FC76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9" name="Titre 13">
            <a:extLst>
              <a:ext uri="{FF2B5EF4-FFF2-40B4-BE49-F238E27FC236}">
                <a16:creationId xmlns:a16="http://schemas.microsoft.com/office/drawing/2014/main" id="{E4F04C6A-432E-4F43-A07D-6FF8D97D24AA}"/>
              </a:ext>
            </a:extLst>
          </p:cNvPr>
          <p:cNvSpPr txBox="1">
            <a:spLocks/>
          </p:cNvSpPr>
          <p:nvPr/>
        </p:nvSpPr>
        <p:spPr>
          <a:xfrm>
            <a:off x="532143" y="462787"/>
            <a:ext cx="1088034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800" dirty="0"/>
              <a:t>Facteurs pouvant favoriser ou inhiber la transmissibilité </a:t>
            </a:r>
          </a:p>
          <a:p>
            <a:pPr algn="ctr"/>
            <a:r>
              <a:rPr lang="fr-FR" sz="2800" dirty="0"/>
              <a:t>la contagiosité ou la gravité des virus respiratoires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897C8F-D808-7245-863E-490DBD915345}"/>
              </a:ext>
            </a:extLst>
          </p:cNvPr>
          <p:cNvSpPr/>
          <p:nvPr/>
        </p:nvSpPr>
        <p:spPr>
          <a:xfrm>
            <a:off x="842597" y="1962077"/>
            <a:ext cx="4559668" cy="11494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           Immunité antérieure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tx1"/>
                </a:solidFill>
              </a:rPr>
              <a:t>Immunité acquise (naturellement ou par vaccination, directe ou croisée)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tx1"/>
                </a:solidFill>
              </a:rPr>
              <a:t>Immunité « innée » +/- « entrainée »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428E6E-F9AB-0741-AC97-192C334701BF}"/>
              </a:ext>
            </a:extLst>
          </p:cNvPr>
          <p:cNvSpPr/>
          <p:nvPr/>
        </p:nvSpPr>
        <p:spPr>
          <a:xfrm>
            <a:off x="5922360" y="1925032"/>
            <a:ext cx="4671554" cy="11494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                 Facteurs individuels </a:t>
            </a:r>
          </a:p>
          <a:p>
            <a:r>
              <a:rPr lang="fr-FR" dirty="0">
                <a:solidFill>
                  <a:schemeClr val="tx1"/>
                </a:solidFill>
              </a:rPr>
              <a:t>              (génétiques ou acquis) </a:t>
            </a:r>
          </a:p>
          <a:p>
            <a:r>
              <a:rPr lang="fr-FR" dirty="0">
                <a:solidFill>
                  <a:schemeClr val="tx1"/>
                </a:solidFill>
              </a:rPr>
              <a:t>- Récepteurs viraux</a:t>
            </a:r>
          </a:p>
          <a:p>
            <a:r>
              <a:rPr lang="fr-FR" dirty="0">
                <a:solidFill>
                  <a:schemeClr val="tx1"/>
                </a:solidFill>
              </a:rPr>
              <a:t>- Immunitaires </a:t>
            </a:r>
            <a:r>
              <a:rPr lang="fr-FR" sz="1600" dirty="0">
                <a:solidFill>
                  <a:schemeClr val="tx1"/>
                </a:solidFill>
              </a:rPr>
              <a:t>(innés ou spécifiques)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7931A81-B6B8-5C4B-81EC-E2B7148FEFFF}"/>
              </a:ext>
            </a:extLst>
          </p:cNvPr>
          <p:cNvSpPr/>
          <p:nvPr/>
        </p:nvSpPr>
        <p:spPr>
          <a:xfrm>
            <a:off x="243364" y="4060576"/>
            <a:ext cx="1913854" cy="100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Exposition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D4EAF36-16EA-164C-9BD0-EC6661751394}"/>
              </a:ext>
            </a:extLst>
          </p:cNvPr>
          <p:cNvSpPr/>
          <p:nvPr/>
        </p:nvSpPr>
        <p:spPr>
          <a:xfrm>
            <a:off x="2764084" y="4035454"/>
            <a:ext cx="1913854" cy="100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Colonisation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D5C1C7F-9AED-8842-873B-69CCB4806282}"/>
              </a:ext>
            </a:extLst>
          </p:cNvPr>
          <p:cNvSpPr/>
          <p:nvPr/>
        </p:nvSpPr>
        <p:spPr>
          <a:xfrm>
            <a:off x="5402270" y="4019687"/>
            <a:ext cx="1913854" cy="100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Maladie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CB9975-83F6-E148-90D0-B4A7E8391879}"/>
              </a:ext>
            </a:extLst>
          </p:cNvPr>
          <p:cNvSpPr/>
          <p:nvPr/>
        </p:nvSpPr>
        <p:spPr>
          <a:xfrm>
            <a:off x="1217080" y="5798599"/>
            <a:ext cx="3399361" cy="5196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Inoculum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Q</a:t>
            </a:r>
            <a:r>
              <a:rPr lang="fr-FR">
                <a:solidFill>
                  <a:schemeClr val="tx1"/>
                </a:solidFill>
              </a:rPr>
              <a:t>uantité </a:t>
            </a:r>
            <a:r>
              <a:rPr lang="fr-FR" dirty="0">
                <a:solidFill>
                  <a:schemeClr val="tx1"/>
                </a:solidFill>
              </a:rPr>
              <a:t>d’agents pathogènes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8530CAA-99A2-494C-B0F6-AD57CB6203C9}"/>
              </a:ext>
            </a:extLst>
          </p:cNvPr>
          <p:cNvSpPr/>
          <p:nvPr/>
        </p:nvSpPr>
        <p:spPr>
          <a:xfrm>
            <a:off x="7892754" y="5790594"/>
            <a:ext cx="2857500" cy="5196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Co-infections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(Virus, bactéries)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E8C3748F-56EC-0E46-BB09-48658FDE2ED0}"/>
              </a:ext>
            </a:extLst>
          </p:cNvPr>
          <p:cNvCxnSpPr>
            <a:cxnSpLocks/>
          </p:cNvCxnSpPr>
          <p:nvPr/>
        </p:nvCxnSpPr>
        <p:spPr>
          <a:xfrm>
            <a:off x="4646080" y="3111501"/>
            <a:ext cx="0" cy="31749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EF3CDA49-C37F-3541-AC54-E6E96A2534E7}"/>
              </a:ext>
            </a:extLst>
          </p:cNvPr>
          <p:cNvCxnSpPr>
            <a:cxnSpLocks/>
          </p:cNvCxnSpPr>
          <p:nvPr/>
        </p:nvCxnSpPr>
        <p:spPr>
          <a:xfrm>
            <a:off x="6428308" y="3083986"/>
            <a:ext cx="0" cy="37255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BFBD03FA-9F31-FF4E-AB60-1DBEACD928E8}"/>
              </a:ext>
            </a:extLst>
          </p:cNvPr>
          <p:cNvCxnSpPr>
            <a:cxnSpLocks/>
          </p:cNvCxnSpPr>
          <p:nvPr/>
        </p:nvCxnSpPr>
        <p:spPr>
          <a:xfrm>
            <a:off x="2441906" y="3456545"/>
            <a:ext cx="7696366" cy="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14E5A46-76FD-B141-BEC5-9F0AE45CCE5C}"/>
              </a:ext>
            </a:extLst>
          </p:cNvPr>
          <p:cNvCxnSpPr>
            <a:cxnSpLocks/>
          </p:cNvCxnSpPr>
          <p:nvPr/>
        </p:nvCxnSpPr>
        <p:spPr>
          <a:xfrm flipV="1">
            <a:off x="2104336" y="4534061"/>
            <a:ext cx="631792" cy="4002"/>
          </a:xfrm>
          <a:prstGeom prst="straightConnector1">
            <a:avLst/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CB5A8AC-26D7-7444-AC39-BC25DE845EFA}"/>
              </a:ext>
            </a:extLst>
          </p:cNvPr>
          <p:cNvCxnSpPr>
            <a:cxnSpLocks/>
          </p:cNvCxnSpPr>
          <p:nvPr/>
        </p:nvCxnSpPr>
        <p:spPr>
          <a:xfrm flipV="1">
            <a:off x="4720997" y="4485677"/>
            <a:ext cx="631792" cy="40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7ABEBA91-DE67-3347-BFA3-8B8DCB0EBAA8}"/>
              </a:ext>
            </a:extLst>
          </p:cNvPr>
          <p:cNvCxnSpPr>
            <a:cxnSpLocks/>
          </p:cNvCxnSpPr>
          <p:nvPr/>
        </p:nvCxnSpPr>
        <p:spPr>
          <a:xfrm>
            <a:off x="10295452" y="5405965"/>
            <a:ext cx="0" cy="37255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4EAF6D1B-2507-B94C-8D88-2C02BCC6A24E}"/>
              </a:ext>
            </a:extLst>
          </p:cNvPr>
          <p:cNvCxnSpPr>
            <a:cxnSpLocks/>
          </p:cNvCxnSpPr>
          <p:nvPr/>
        </p:nvCxnSpPr>
        <p:spPr>
          <a:xfrm>
            <a:off x="2423583" y="5414441"/>
            <a:ext cx="0" cy="37255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CE432503-5A14-A349-9C22-5D93BC669571}"/>
              </a:ext>
            </a:extLst>
          </p:cNvPr>
          <p:cNvCxnSpPr>
            <a:cxnSpLocks/>
          </p:cNvCxnSpPr>
          <p:nvPr/>
        </p:nvCxnSpPr>
        <p:spPr>
          <a:xfrm flipV="1">
            <a:off x="2423583" y="5397703"/>
            <a:ext cx="7871869" cy="826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197D1406-C3B4-5B47-863E-F0FDEB8AF4F9}"/>
              </a:ext>
            </a:extLst>
          </p:cNvPr>
          <p:cNvCxnSpPr>
            <a:cxnSpLocks/>
          </p:cNvCxnSpPr>
          <p:nvPr/>
        </p:nvCxnSpPr>
        <p:spPr>
          <a:xfrm flipV="1">
            <a:off x="5016230" y="4820964"/>
            <a:ext cx="0" cy="5822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6290C204-21F7-6648-AB5A-B6DFDCDF5D27}"/>
              </a:ext>
            </a:extLst>
          </p:cNvPr>
          <p:cNvCxnSpPr>
            <a:cxnSpLocks/>
          </p:cNvCxnSpPr>
          <p:nvPr/>
        </p:nvCxnSpPr>
        <p:spPr>
          <a:xfrm flipV="1">
            <a:off x="10138272" y="4821249"/>
            <a:ext cx="0" cy="5767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93262EC1-6D10-DB41-9415-20DC58A9593F}"/>
              </a:ext>
            </a:extLst>
          </p:cNvPr>
          <p:cNvCxnSpPr>
            <a:cxnSpLocks/>
          </p:cNvCxnSpPr>
          <p:nvPr/>
        </p:nvCxnSpPr>
        <p:spPr>
          <a:xfrm>
            <a:off x="2441906" y="3456238"/>
            <a:ext cx="0" cy="585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2F991ADE-25EE-F04D-AEB1-849E63DE02AD}"/>
              </a:ext>
            </a:extLst>
          </p:cNvPr>
          <p:cNvCxnSpPr>
            <a:cxnSpLocks/>
          </p:cNvCxnSpPr>
          <p:nvPr/>
        </p:nvCxnSpPr>
        <p:spPr>
          <a:xfrm>
            <a:off x="10138272" y="3462459"/>
            <a:ext cx="0" cy="585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817F523-5B7A-4644-8E47-EAC00CBCEBDC}"/>
              </a:ext>
            </a:extLst>
          </p:cNvPr>
          <p:cNvSpPr/>
          <p:nvPr/>
        </p:nvSpPr>
        <p:spPr>
          <a:xfrm>
            <a:off x="7998691" y="3999553"/>
            <a:ext cx="1913854" cy="100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Maladie</a:t>
            </a:r>
          </a:p>
          <a:p>
            <a:pPr algn="ctr"/>
            <a:r>
              <a:rPr lang="fr-FR" dirty="0"/>
              <a:t>Grave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81915C25-CEA8-8349-8D47-1336D4A13723}"/>
              </a:ext>
            </a:extLst>
          </p:cNvPr>
          <p:cNvCxnSpPr>
            <a:cxnSpLocks/>
          </p:cNvCxnSpPr>
          <p:nvPr/>
        </p:nvCxnSpPr>
        <p:spPr>
          <a:xfrm flipV="1">
            <a:off x="7337913" y="4487659"/>
            <a:ext cx="631792" cy="40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2DF4BB9-1E3A-3A4B-9F8B-50C271E908D1}"/>
              </a:ext>
            </a:extLst>
          </p:cNvPr>
          <p:cNvSpPr/>
          <p:nvPr/>
        </p:nvSpPr>
        <p:spPr>
          <a:xfrm>
            <a:off x="10355944" y="4006371"/>
            <a:ext cx="1667485" cy="100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Décès</a:t>
            </a: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C652873B-D6A8-C44B-A824-E7A788FDA37F}"/>
              </a:ext>
            </a:extLst>
          </p:cNvPr>
          <p:cNvCxnSpPr>
            <a:cxnSpLocks/>
          </p:cNvCxnSpPr>
          <p:nvPr/>
        </p:nvCxnSpPr>
        <p:spPr>
          <a:xfrm flipV="1">
            <a:off x="9695166" y="4494477"/>
            <a:ext cx="631792" cy="40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0DCA80B0-A079-A444-900F-71ACFAE35206}"/>
              </a:ext>
            </a:extLst>
          </p:cNvPr>
          <p:cNvCxnSpPr>
            <a:cxnSpLocks/>
          </p:cNvCxnSpPr>
          <p:nvPr/>
        </p:nvCxnSpPr>
        <p:spPr>
          <a:xfrm>
            <a:off x="5016230" y="3463928"/>
            <a:ext cx="0" cy="585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33B99E76-E9CB-9349-AA6F-39042436F0CE}"/>
              </a:ext>
            </a:extLst>
          </p:cNvPr>
          <p:cNvCxnSpPr>
            <a:cxnSpLocks/>
          </p:cNvCxnSpPr>
          <p:nvPr/>
        </p:nvCxnSpPr>
        <p:spPr>
          <a:xfrm>
            <a:off x="7726479" y="3472141"/>
            <a:ext cx="0" cy="585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97A7D07B-75F5-194E-AB57-2305307D4E4F}"/>
              </a:ext>
            </a:extLst>
          </p:cNvPr>
          <p:cNvCxnSpPr>
            <a:cxnSpLocks/>
          </p:cNvCxnSpPr>
          <p:nvPr/>
        </p:nvCxnSpPr>
        <p:spPr>
          <a:xfrm flipV="1">
            <a:off x="7595741" y="4820964"/>
            <a:ext cx="0" cy="5767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D5658979-8A40-E246-AEE4-A687EA64A12D}"/>
              </a:ext>
            </a:extLst>
          </p:cNvPr>
          <p:cNvCxnSpPr>
            <a:cxnSpLocks/>
          </p:cNvCxnSpPr>
          <p:nvPr/>
        </p:nvCxnSpPr>
        <p:spPr>
          <a:xfrm flipH="1" flipV="1">
            <a:off x="2423583" y="4820964"/>
            <a:ext cx="14818" cy="5934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6233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740" y="142363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Comprendre le phénomène d’épidémie :</a:t>
            </a:r>
            <a:br>
              <a:rPr lang="fr-FR" dirty="0"/>
            </a:br>
            <a:r>
              <a:rPr lang="fr-FR" dirty="0"/>
              <a:t>			élément de base le R0</a:t>
            </a:r>
            <a:br>
              <a:rPr lang="fr-FR" dirty="0"/>
            </a:b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404B066-D443-F84A-8D8C-12EA9F1C0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246" y="1571886"/>
            <a:ext cx="11554516" cy="4581862"/>
          </a:xfrm>
        </p:spPr>
        <p:txBody>
          <a:bodyPr>
            <a:normAutofit lnSpcReduction="10000"/>
          </a:bodyPr>
          <a:lstStyle/>
          <a:p>
            <a:r>
              <a:rPr lang="fr-FR" sz="2000" b="1" dirty="0"/>
              <a:t>R0 c’est le taux de « reproduction » des maladies infectieuses </a:t>
            </a:r>
            <a:r>
              <a:rPr lang="fr-FR" sz="2000" dirty="0"/>
              <a:t>(nombre moyen de personnes qu’une personne contagieuse peut infecter)</a:t>
            </a:r>
          </a:p>
          <a:p>
            <a:pPr marL="0" indent="0">
              <a:buNone/>
            </a:pPr>
            <a:endParaRPr lang="fr-FR" sz="2400" dirty="0"/>
          </a:p>
          <a:p>
            <a:endParaRPr lang="fr-FR" sz="2400" dirty="0"/>
          </a:p>
          <a:p>
            <a:r>
              <a:rPr lang="fr-FR" sz="2000" dirty="0"/>
              <a:t>Dans une </a:t>
            </a:r>
            <a:r>
              <a:rPr lang="fr-FR" sz="2000" b="1" dirty="0"/>
              <a:t>population ni vaccinée ni immunisée </a:t>
            </a:r>
          </a:p>
          <a:p>
            <a:r>
              <a:rPr lang="fr-FR" sz="2000" b="1" dirty="0"/>
              <a:t>Permet de calculer </a:t>
            </a:r>
          </a:p>
          <a:p>
            <a:pPr lvl="1"/>
            <a:r>
              <a:rPr lang="fr-FR" sz="2000" dirty="0"/>
              <a:t>le temps de doublement d’une épidémie, </a:t>
            </a:r>
          </a:p>
          <a:p>
            <a:pPr lvl="1"/>
            <a:r>
              <a:rPr lang="fr-FR" sz="2000" dirty="0"/>
              <a:t>le pourcentage de la population qui devrait être immunisée pour empêcher l’épidémie de prospérer</a:t>
            </a:r>
          </a:p>
          <a:p>
            <a:r>
              <a:rPr lang="fr-FR" sz="2000" dirty="0"/>
              <a:t>Il peut varier d’une étude à l’autre en fonction de </a:t>
            </a:r>
            <a:r>
              <a:rPr lang="fr-FR" sz="2000" b="1" dirty="0"/>
              <a:t>l’environnement (intérieur, extérieur…), </a:t>
            </a:r>
          </a:p>
          <a:p>
            <a:pPr marL="0" indent="0">
              <a:buNone/>
            </a:pPr>
            <a:r>
              <a:rPr lang="fr-FR" sz="2000" dirty="0"/>
              <a:t>     des </a:t>
            </a:r>
            <a:r>
              <a:rPr lang="fr-FR" sz="2000" b="1" dirty="0"/>
              <a:t>conditions météorologiques</a:t>
            </a:r>
            <a:r>
              <a:rPr lang="fr-FR" sz="2000" dirty="0"/>
              <a:t>, </a:t>
            </a:r>
            <a:r>
              <a:rPr lang="fr-FR" sz="2000" b="1" dirty="0"/>
              <a:t>des patients</a:t>
            </a:r>
            <a:r>
              <a:rPr lang="fr-FR" sz="2000" dirty="0"/>
              <a:t>, des </a:t>
            </a:r>
            <a:r>
              <a:rPr lang="fr-FR" sz="2000" b="1" dirty="0"/>
              <a:t>mesures d’hygiène</a:t>
            </a:r>
          </a:p>
        </p:txBody>
      </p:sp>
      <p:sp>
        <p:nvSpPr>
          <p:cNvPr id="442" name="Rectangle : coins arrondis 441">
            <a:extLst>
              <a:ext uri="{FF2B5EF4-FFF2-40B4-BE49-F238E27FC236}">
                <a16:creationId xmlns:a16="http://schemas.microsoft.com/office/drawing/2014/main" id="{DC32F71E-3FEC-CE4F-A4C0-2B56512A495E}"/>
              </a:ext>
            </a:extLst>
          </p:cNvPr>
          <p:cNvSpPr/>
          <p:nvPr/>
        </p:nvSpPr>
        <p:spPr>
          <a:xfrm>
            <a:off x="2068470" y="2326890"/>
            <a:ext cx="7246545" cy="646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R0 = probabilité de transmission x taux de contact x durée de contagiosité</a:t>
            </a: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408D9592-1C65-1B42-B767-046D4F40FFED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FE07DE40-D03D-614D-8165-C2AC305075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8C87BD-1DCE-B54B-813C-CB813F0320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1011" y="5607368"/>
            <a:ext cx="2201471" cy="1162214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78EC989-875A-8840-BC95-2C710D48CDF0}"/>
              </a:ext>
            </a:extLst>
          </p:cNvPr>
          <p:cNvSpPr txBox="1"/>
          <p:nvPr/>
        </p:nvSpPr>
        <p:spPr>
          <a:xfrm>
            <a:off x="96178" y="6398733"/>
            <a:ext cx="11554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i="1" dirty="0" err="1">
                <a:solidFill>
                  <a:schemeClr val="accent2"/>
                </a:solidFill>
              </a:rPr>
              <a:t>Grifoni</a:t>
            </a:r>
            <a:r>
              <a:rPr lang="fr-FR" sz="900" i="1" dirty="0">
                <a:solidFill>
                  <a:schemeClr val="accent2"/>
                </a:solidFill>
              </a:rPr>
              <a:t> A : </a:t>
            </a:r>
            <a:r>
              <a:rPr lang="fr-FR" sz="900" i="1" dirty="0" err="1">
                <a:solidFill>
                  <a:schemeClr val="accent2"/>
                </a:solidFill>
              </a:rPr>
              <a:t>Targets</a:t>
            </a:r>
            <a:r>
              <a:rPr lang="fr-FR" sz="900" i="1" dirty="0">
                <a:solidFill>
                  <a:schemeClr val="accent2"/>
                </a:solidFill>
              </a:rPr>
              <a:t> of </a:t>
            </a:r>
            <a:r>
              <a:rPr lang="fr-FR" sz="900" i="1" dirty="0" err="1">
                <a:solidFill>
                  <a:schemeClr val="accent2"/>
                </a:solidFill>
              </a:rPr>
              <a:t>T</a:t>
            </a:r>
            <a:r>
              <a:rPr lang="fr-FR" sz="900" i="1" dirty="0">
                <a:solidFill>
                  <a:schemeClr val="accent2"/>
                </a:solidFill>
              </a:rPr>
              <a:t> </a:t>
            </a:r>
            <a:r>
              <a:rPr lang="fr-FR" sz="900" i="1" dirty="0" err="1">
                <a:solidFill>
                  <a:schemeClr val="accent2"/>
                </a:solidFill>
              </a:rPr>
              <a:t>cell</a:t>
            </a:r>
            <a:r>
              <a:rPr lang="fr-FR" sz="900" i="1" dirty="0">
                <a:solidFill>
                  <a:schemeClr val="accent2"/>
                </a:solidFill>
              </a:rPr>
              <a:t> </a:t>
            </a:r>
            <a:r>
              <a:rPr lang="fr-FR" sz="900" i="1" dirty="0" err="1">
                <a:solidFill>
                  <a:schemeClr val="accent2"/>
                </a:solidFill>
              </a:rPr>
              <a:t>responses</a:t>
            </a:r>
            <a:r>
              <a:rPr lang="fr-FR" sz="900" i="1" dirty="0">
                <a:solidFill>
                  <a:schemeClr val="accent2"/>
                </a:solidFill>
              </a:rPr>
              <a:t> to SARS-CoV-2 coronavirus in </a:t>
            </a:r>
            <a:r>
              <a:rPr lang="fr-FR" sz="900" i="1" dirty="0" err="1">
                <a:solidFill>
                  <a:schemeClr val="accent2"/>
                </a:solidFill>
              </a:rPr>
              <a:t>humans</a:t>
            </a:r>
            <a:r>
              <a:rPr lang="fr-FR" sz="900" i="1" dirty="0">
                <a:solidFill>
                  <a:schemeClr val="accent2"/>
                </a:solidFill>
              </a:rPr>
              <a:t> </a:t>
            </a:r>
            <a:r>
              <a:rPr lang="fr-FR" sz="900" i="1" dirty="0" err="1">
                <a:solidFill>
                  <a:schemeClr val="accent2"/>
                </a:solidFill>
              </a:rPr>
              <a:t>with</a:t>
            </a:r>
            <a:r>
              <a:rPr lang="fr-FR" sz="900" i="1" dirty="0">
                <a:solidFill>
                  <a:schemeClr val="accent2"/>
                </a:solidFill>
              </a:rPr>
              <a:t> COVID-19 </a:t>
            </a:r>
            <a:r>
              <a:rPr lang="fr-FR" sz="900" i="1" dirty="0" err="1">
                <a:solidFill>
                  <a:schemeClr val="accent2"/>
                </a:solidFill>
              </a:rPr>
              <a:t>disease</a:t>
            </a:r>
            <a:r>
              <a:rPr lang="fr-FR" sz="900" i="1" dirty="0">
                <a:solidFill>
                  <a:schemeClr val="accent2"/>
                </a:solidFill>
              </a:rPr>
              <a:t> and </a:t>
            </a:r>
            <a:r>
              <a:rPr lang="fr-FR" sz="900" i="1" dirty="0" err="1">
                <a:solidFill>
                  <a:schemeClr val="accent2"/>
                </a:solidFill>
              </a:rPr>
              <a:t>unexposed</a:t>
            </a:r>
            <a:r>
              <a:rPr lang="fr-FR" sz="900" i="1" dirty="0">
                <a:solidFill>
                  <a:schemeClr val="accent2"/>
                </a:solidFill>
              </a:rPr>
              <a:t> </a:t>
            </a:r>
            <a:r>
              <a:rPr lang="fr-FR" sz="900" i="1" dirty="0" err="1">
                <a:solidFill>
                  <a:schemeClr val="accent2"/>
                </a:solidFill>
              </a:rPr>
              <a:t>individuals</a:t>
            </a:r>
            <a:r>
              <a:rPr lang="fr-FR" sz="900" i="1" dirty="0">
                <a:solidFill>
                  <a:schemeClr val="accent2"/>
                </a:solidFill>
              </a:rPr>
              <a:t>. </a:t>
            </a:r>
            <a:r>
              <a:rPr lang="fr-FR" sz="900" i="1" dirty="0" err="1">
                <a:solidFill>
                  <a:schemeClr val="accent2"/>
                </a:solidFill>
              </a:rPr>
              <a:t>Cell</a:t>
            </a:r>
            <a:r>
              <a:rPr lang="fr-FR" sz="900" i="1" dirty="0">
                <a:solidFill>
                  <a:schemeClr val="accent2"/>
                </a:solidFill>
              </a:rPr>
              <a:t> 2020 :</a:t>
            </a:r>
            <a:r>
              <a:rPr lang="fr-FR" sz="900" i="1" dirty="0" err="1">
                <a:solidFill>
                  <a:schemeClr val="accent2"/>
                </a:solidFill>
              </a:rPr>
              <a:t>doi.org</a:t>
            </a:r>
            <a:r>
              <a:rPr lang="fr-FR" sz="900" i="1" dirty="0">
                <a:solidFill>
                  <a:schemeClr val="accent2"/>
                </a:solidFill>
              </a:rPr>
              <a:t>/10.1016/j.cell.2020.05.015</a:t>
            </a:r>
          </a:p>
          <a:p>
            <a:endParaRPr lang="fr-FR" sz="900" i="1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7E4F090-5D47-1D45-9AC9-D0E357A2B206}"/>
              </a:ext>
            </a:extLst>
          </p:cNvPr>
          <p:cNvSpPr txBox="1"/>
          <p:nvPr/>
        </p:nvSpPr>
        <p:spPr>
          <a:xfrm>
            <a:off x="101388" y="6574706"/>
            <a:ext cx="43845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>
                <a:solidFill>
                  <a:schemeClr val="accent2"/>
                </a:solidFill>
              </a:rPr>
              <a:t>Netea</a:t>
            </a:r>
            <a:r>
              <a:rPr lang="fr-FR" sz="1000" i="1" dirty="0">
                <a:solidFill>
                  <a:schemeClr val="accent2"/>
                </a:solidFill>
              </a:rPr>
              <a:t>. Nature in </a:t>
            </a:r>
            <a:r>
              <a:rPr lang="fr-FR" sz="1000" i="1" dirty="0" err="1">
                <a:solidFill>
                  <a:schemeClr val="accent2"/>
                </a:solidFill>
              </a:rPr>
              <a:t>Immunology</a:t>
            </a:r>
            <a:r>
              <a:rPr lang="fr-FR" sz="1000" i="1" dirty="0">
                <a:solidFill>
                  <a:schemeClr val="accent2"/>
                </a:solidFill>
              </a:rPr>
              <a:t> March 2020 / </a:t>
            </a:r>
            <a:r>
              <a:rPr lang="fr-FR" sz="1000" i="1" dirty="0" err="1">
                <a:solidFill>
                  <a:schemeClr val="accent2"/>
                </a:solidFill>
              </a:rPr>
              <a:t>Bunyavanich</a:t>
            </a:r>
            <a:r>
              <a:rPr lang="fr-FR" sz="1000" i="1" dirty="0">
                <a:solidFill>
                  <a:schemeClr val="accent2"/>
                </a:solidFill>
              </a:rPr>
              <a:t>. JAMA May2020</a:t>
            </a:r>
          </a:p>
          <a:p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144230918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064" y="24257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Comprendre le phénomène d’épidémie :</a:t>
            </a:r>
            <a:br>
              <a:rPr lang="fr-FR" dirty="0"/>
            </a:br>
            <a:r>
              <a:rPr lang="fr-FR" dirty="0"/>
              <a:t>			élément de base le R0</a:t>
            </a:r>
            <a:br>
              <a:rPr lang="fr-FR" dirty="0"/>
            </a:b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5709810" y="3298615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404B066-D443-F84A-8D8C-12EA9F1C0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306" y="1943329"/>
            <a:ext cx="11554516" cy="3788949"/>
          </a:xfrm>
        </p:spPr>
        <p:txBody>
          <a:bodyPr>
            <a:normAutofit lnSpcReduction="10000"/>
          </a:bodyPr>
          <a:lstStyle/>
          <a:p>
            <a:r>
              <a:rPr lang="fr-FR" sz="2000" b="1" dirty="0"/>
              <a:t>R0 du SARS-CoV2, est de ≠ 2 à 3 </a:t>
            </a:r>
            <a:r>
              <a:rPr lang="fr-FR" b="1" dirty="0"/>
              <a:t>(en l’absence de mesures de distanciation et d’hygiène) </a:t>
            </a:r>
            <a:endParaRPr lang="fr-FR" sz="1600" b="1" dirty="0"/>
          </a:p>
          <a:p>
            <a:endParaRPr lang="fr-FR" sz="2000" dirty="0"/>
          </a:p>
          <a:p>
            <a:endParaRPr lang="fr-FR" sz="2400" b="1" dirty="0"/>
          </a:p>
          <a:p>
            <a:r>
              <a:rPr lang="fr-FR" sz="2000" b="1" dirty="0"/>
              <a:t>Si R0= 2,5 et en l’absence d’un rôle</a:t>
            </a:r>
          </a:p>
          <a:p>
            <a:pPr lvl="1"/>
            <a:r>
              <a:rPr lang="fr-FR" sz="1800" b="1" dirty="0"/>
              <a:t>De l’immunité spécifique croisée </a:t>
            </a:r>
            <a:r>
              <a:rPr lang="fr-FR" sz="1400" i="1" dirty="0" err="1">
                <a:solidFill>
                  <a:schemeClr val="accent2"/>
                </a:solidFill>
              </a:rPr>
              <a:t>Grifoni</a:t>
            </a:r>
            <a:r>
              <a:rPr lang="fr-FR" sz="1400" i="1" dirty="0">
                <a:solidFill>
                  <a:schemeClr val="accent2"/>
                </a:solidFill>
              </a:rPr>
              <a:t> A </a:t>
            </a:r>
            <a:r>
              <a:rPr lang="fr-FR" sz="1400" i="1" dirty="0" err="1">
                <a:solidFill>
                  <a:schemeClr val="accent2"/>
                </a:solidFill>
              </a:rPr>
              <a:t>Cell</a:t>
            </a:r>
            <a:r>
              <a:rPr lang="fr-FR" sz="1400" i="1" dirty="0">
                <a:solidFill>
                  <a:schemeClr val="accent2"/>
                </a:solidFill>
              </a:rPr>
              <a:t> 2020 :</a:t>
            </a:r>
            <a:r>
              <a:rPr lang="fr-FR" sz="1400" i="1" dirty="0" err="1">
                <a:solidFill>
                  <a:schemeClr val="accent2"/>
                </a:solidFill>
              </a:rPr>
              <a:t>doi.org</a:t>
            </a:r>
            <a:r>
              <a:rPr lang="fr-FR" sz="1400" i="1" dirty="0">
                <a:solidFill>
                  <a:schemeClr val="accent2"/>
                </a:solidFill>
              </a:rPr>
              <a:t>/10.1016/j.cell.2020.05.015</a:t>
            </a:r>
            <a:endParaRPr lang="fr-FR" sz="1400" b="1" dirty="0">
              <a:solidFill>
                <a:schemeClr val="accent2"/>
              </a:solidFill>
            </a:endParaRPr>
          </a:p>
          <a:p>
            <a:pPr lvl="1"/>
            <a:r>
              <a:rPr lang="fr-FR" sz="1800" b="1" dirty="0"/>
              <a:t>De l’immunité innée « entrainée » </a:t>
            </a:r>
            <a:r>
              <a:rPr lang="fr-FR" sz="1800" i="1" dirty="0" err="1">
                <a:solidFill>
                  <a:schemeClr val="accent2"/>
                </a:solidFill>
              </a:rPr>
              <a:t>Netea</a:t>
            </a:r>
            <a:r>
              <a:rPr lang="fr-FR" sz="1800" i="1" dirty="0">
                <a:solidFill>
                  <a:schemeClr val="accent2"/>
                </a:solidFill>
              </a:rPr>
              <a:t>. Nature in </a:t>
            </a:r>
            <a:r>
              <a:rPr lang="fr-FR" sz="1800" i="1" dirty="0" err="1">
                <a:solidFill>
                  <a:schemeClr val="accent2"/>
                </a:solidFill>
              </a:rPr>
              <a:t>Immunology</a:t>
            </a:r>
            <a:r>
              <a:rPr lang="fr-FR" sz="1800" i="1" dirty="0">
                <a:solidFill>
                  <a:schemeClr val="accent2"/>
                </a:solidFill>
              </a:rPr>
              <a:t> March 2020 </a:t>
            </a:r>
            <a:endParaRPr lang="fr-FR" sz="1800" b="1" dirty="0">
              <a:solidFill>
                <a:schemeClr val="accent2"/>
              </a:solidFill>
            </a:endParaRPr>
          </a:p>
          <a:p>
            <a:pPr lvl="1"/>
            <a:r>
              <a:rPr lang="fr-FR" sz="1800" b="1" dirty="0"/>
              <a:t>ou de résistance « spécifique » au virus liée par exemple </a:t>
            </a:r>
          </a:p>
          <a:p>
            <a:pPr marL="457200" lvl="1" indent="0">
              <a:buNone/>
            </a:pPr>
            <a:r>
              <a:rPr lang="fr-FR" sz="1800" b="1" dirty="0"/>
              <a:t>  à une moindre expression des récepteurs sur les muqueuses </a:t>
            </a:r>
            <a:r>
              <a:rPr lang="fr-FR" sz="1800" i="1" dirty="0" err="1">
                <a:solidFill>
                  <a:schemeClr val="accent2"/>
                </a:solidFill>
              </a:rPr>
              <a:t>Bunyavanich</a:t>
            </a:r>
            <a:r>
              <a:rPr lang="fr-FR" sz="1800" i="1" dirty="0">
                <a:solidFill>
                  <a:schemeClr val="accent2"/>
                </a:solidFill>
              </a:rPr>
              <a:t>. JAMA May2020</a:t>
            </a:r>
            <a:endParaRPr lang="fr-FR" sz="18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sz="2400" b="1" dirty="0">
                <a:sym typeface="Wingdings" pitchFamily="2" charset="2"/>
              </a:rPr>
              <a:t>     </a:t>
            </a:r>
            <a:r>
              <a:rPr lang="fr-FR" sz="2000" b="1" dirty="0">
                <a:sym typeface="Wingdings" pitchFamily="2" charset="2"/>
              </a:rPr>
              <a:t> </a:t>
            </a:r>
            <a:r>
              <a:rPr lang="fr-FR" sz="2000" b="1" dirty="0"/>
              <a:t>60 à 70 % de la population doit être immunisée pour stopper l’épidémie</a:t>
            </a: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408D9592-1C65-1B42-B767-046D4F40FFED}"/>
              </a:ext>
            </a:extLst>
          </p:cNvPr>
          <p:cNvSpPr txBox="1">
            <a:spLocks/>
          </p:cNvSpPr>
          <p:nvPr/>
        </p:nvSpPr>
        <p:spPr>
          <a:xfrm>
            <a:off x="11412483" y="6518277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FE07DE40-D03D-614D-8165-C2AC305075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15EDC9C-BF56-6F4D-84DA-752B7F3C2F41}"/>
              </a:ext>
            </a:extLst>
          </p:cNvPr>
          <p:cNvSpPr/>
          <p:nvPr/>
        </p:nvSpPr>
        <p:spPr>
          <a:xfrm>
            <a:off x="2377844" y="2494520"/>
            <a:ext cx="6608233" cy="584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C624AA-1C1F-AE48-9E49-EBFBFFF4FAA9}"/>
              </a:ext>
            </a:extLst>
          </p:cNvPr>
          <p:cNvSpPr txBox="1"/>
          <p:nvPr/>
        </p:nvSpPr>
        <p:spPr>
          <a:xfrm>
            <a:off x="1951977" y="2458960"/>
            <a:ext cx="7549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dirty="0">
                <a:solidFill>
                  <a:schemeClr val="bg1"/>
                </a:solidFill>
              </a:rPr>
              <a:t>Certains sujets peuvent être «</a:t>
            </a:r>
            <a:r>
              <a:rPr lang="fr-FR" sz="2000" i="1" dirty="0" err="1">
                <a:solidFill>
                  <a:schemeClr val="bg1"/>
                </a:solidFill>
              </a:rPr>
              <a:t>hyper-contaminateurs</a:t>
            </a:r>
            <a:r>
              <a:rPr lang="fr-FR" sz="2000" i="1" dirty="0">
                <a:solidFill>
                  <a:schemeClr val="bg1"/>
                </a:solidFill>
              </a:rPr>
              <a:t> »</a:t>
            </a:r>
          </a:p>
          <a:p>
            <a:pPr algn="ctr"/>
            <a:r>
              <a:rPr lang="fr-FR" sz="2000" i="1" dirty="0">
                <a:solidFill>
                  <a:schemeClr val="bg1"/>
                </a:solidFill>
              </a:rPr>
              <a:t>Et d’autres faiblement </a:t>
            </a:r>
            <a:r>
              <a:rPr lang="fr-FR" sz="2000" i="1" dirty="0" err="1">
                <a:solidFill>
                  <a:schemeClr val="bg1"/>
                </a:solidFill>
              </a:rPr>
              <a:t>contaminateurs</a:t>
            </a:r>
            <a:r>
              <a:rPr lang="fr-FR" sz="2000" i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08C87BD-1DCE-B54B-813C-CB813F0320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1011" y="5607368"/>
            <a:ext cx="2201471" cy="1162214"/>
          </a:xfrm>
          <a:prstGeom prst="rect">
            <a:avLst/>
          </a:prstGeom>
        </p:spPr>
      </p:pic>
      <p:pic>
        <p:nvPicPr>
          <p:cNvPr id="18" name="Graphique 12" descr="Avertissement">
            <a:extLst>
              <a:ext uri="{FF2B5EF4-FFF2-40B4-BE49-F238E27FC236}">
                <a16:creationId xmlns:a16="http://schemas.microsoft.com/office/drawing/2014/main" id="{A6FBF98F-B305-E64B-B47D-F1DA605F50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89978" y="2374549"/>
            <a:ext cx="761999" cy="76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7615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1" y="609600"/>
            <a:ext cx="10078981" cy="693052"/>
          </a:xfrm>
        </p:spPr>
        <p:txBody>
          <a:bodyPr>
            <a:normAutofit fontScale="90000"/>
          </a:bodyPr>
          <a:lstStyle/>
          <a:p>
            <a:r>
              <a:rPr lang="fr-FR" sz="3300" dirty="0"/>
              <a:t>R0 estimé des maladies infectieuses les plus fréquentes</a:t>
            </a:r>
            <a:br>
              <a:rPr lang="fr-FR" dirty="0"/>
            </a:b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graphicFrame>
        <p:nvGraphicFramePr>
          <p:cNvPr id="9" name="Tableau 10">
            <a:extLst>
              <a:ext uri="{FF2B5EF4-FFF2-40B4-BE49-F238E27FC236}">
                <a16:creationId xmlns:a16="http://schemas.microsoft.com/office/drawing/2014/main" id="{0CCE9D4A-48D9-2145-8B43-55DE23AACC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377332"/>
              </p:ext>
            </p:extLst>
          </p:nvPr>
        </p:nvGraphicFramePr>
        <p:xfrm>
          <a:off x="2191278" y="1377434"/>
          <a:ext cx="7174229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355">
                  <a:extLst>
                    <a:ext uri="{9D8B030D-6E8A-4147-A177-3AD203B41FA5}">
                      <a16:colId xmlns:a16="http://schemas.microsoft.com/office/drawing/2014/main" val="1469929996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153554529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2056742819"/>
                    </a:ext>
                  </a:extLst>
                </a:gridCol>
              </a:tblGrid>
              <a:tr h="241114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Pourcentage de population immunisée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9051262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Rougeole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15 - 17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93 - 95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917638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Coqueluche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10 - 14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93 - 95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610316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Varicelle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10 - 12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90 - 92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04716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Oreillons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10 - 12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90 - 92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775248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Rubéole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7 - 8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024879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Diphtérie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5 - 6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526055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Polio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5 - 6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160941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Variole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4 - 7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75 - 97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559027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 err="1"/>
                        <a:t>Influenzae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50 - 60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02771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dirty="0"/>
                        <a:t>Hépatite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1,1 (bas risque)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10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388231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4 (haut risque)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98052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8 (très haut risque)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233130"/>
                  </a:ext>
                </a:extLst>
              </a:tr>
              <a:tr h="241114"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accent5"/>
                          </a:solidFill>
                        </a:rPr>
                        <a:t>SARS-CoV2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5"/>
                          </a:solidFill>
                        </a:rPr>
                        <a:t>2 - 3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accent5"/>
                          </a:solidFill>
                        </a:rPr>
                        <a:t>60 - 70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112908"/>
                  </a:ext>
                </a:extLst>
              </a:tr>
            </a:tbl>
          </a:graphicData>
        </a:graphic>
      </p:graphicFrame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Image 3">
            <a:extLst>
              <a:ext uri="{FF2B5EF4-FFF2-40B4-BE49-F238E27FC236}">
                <a16:creationId xmlns:a16="http://schemas.microsoft.com/office/drawing/2014/main" id="{69F77346-4620-474C-A09F-847B8DDCF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8582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1" y="609600"/>
            <a:ext cx="10625665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Comprendre le phénomène d’épidémie </a:t>
            </a:r>
            <a:br>
              <a:rPr lang="fr-FR" dirty="0"/>
            </a:br>
            <a:r>
              <a:rPr lang="fr-FR" dirty="0"/>
              <a:t>			Autre paramètre: l’intervalle intergénérationnel</a:t>
            </a:r>
            <a:br>
              <a:rPr lang="fr-FR" dirty="0"/>
            </a:b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05117DF-CD0E-9B42-98BB-DBE4F7DCA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28" y="2096295"/>
            <a:ext cx="6325563" cy="4421982"/>
          </a:xfrm>
        </p:spPr>
        <p:txBody>
          <a:bodyPr>
            <a:normAutofit/>
          </a:bodyPr>
          <a:lstStyle/>
          <a:p>
            <a:r>
              <a:rPr lang="fr-FR" sz="2400" b="1" dirty="0"/>
              <a:t>Intervalle </a:t>
            </a:r>
            <a:r>
              <a:rPr lang="fr-FR" sz="2400" b="1" dirty="0" err="1"/>
              <a:t>inter-générationel</a:t>
            </a:r>
            <a:r>
              <a:rPr lang="fr-FR" sz="2400" b="1" dirty="0"/>
              <a:t> </a:t>
            </a:r>
            <a:r>
              <a:rPr lang="fr-FR" sz="2400" dirty="0"/>
              <a:t> </a:t>
            </a:r>
          </a:p>
          <a:p>
            <a:pPr marL="0" indent="0">
              <a:buNone/>
            </a:pPr>
            <a:r>
              <a:rPr lang="fr-FR" sz="2000" dirty="0"/>
              <a:t>temps moyen entre le moment de la contamination d’un sujet et celle ou il devient contaminateur</a:t>
            </a:r>
          </a:p>
          <a:p>
            <a:r>
              <a:rPr lang="fr-FR" sz="2400" dirty="0"/>
              <a:t>Court pour la COVID-19 : </a:t>
            </a:r>
            <a:r>
              <a:rPr lang="fr-FR" sz="2400" b="1" dirty="0"/>
              <a:t>4 à 7 jours</a:t>
            </a:r>
          </a:p>
          <a:p>
            <a:r>
              <a:rPr lang="fr-FR" sz="2400" dirty="0"/>
              <a:t>Résultante</a:t>
            </a:r>
          </a:p>
          <a:p>
            <a:pPr lvl="1"/>
            <a:r>
              <a:rPr lang="fr-FR" sz="2000" dirty="0"/>
              <a:t>d’une durée d’incubation courte</a:t>
            </a:r>
          </a:p>
          <a:p>
            <a:pPr lvl="1"/>
            <a:r>
              <a:rPr lang="fr-FR" sz="2000" b="1" dirty="0"/>
              <a:t>d’une période de transmissibilité débute avant l’apparition des signes cliniques</a:t>
            </a:r>
          </a:p>
        </p:txBody>
      </p:sp>
      <p:sp>
        <p:nvSpPr>
          <p:cNvPr id="13" name="Espace réservé du numéro de diapositive 4">
            <a:extLst>
              <a:ext uri="{FF2B5EF4-FFF2-40B4-BE49-F238E27FC236}">
                <a16:creationId xmlns:a16="http://schemas.microsoft.com/office/drawing/2014/main" id="{953CCB0F-9CA5-6345-A10A-B7968D25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67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Image 3">
            <a:extLst>
              <a:ext uri="{FF2B5EF4-FFF2-40B4-BE49-F238E27FC236}">
                <a16:creationId xmlns:a16="http://schemas.microsoft.com/office/drawing/2014/main" id="{62C3CB54-5E6D-4448-B919-7A69670426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pic>
        <p:nvPicPr>
          <p:cNvPr id="11" name="Image 10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327736EE-73D0-564B-8DC7-2E51F6B80F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2487" y="2144492"/>
            <a:ext cx="4370817" cy="327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7843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1207746" y="578944"/>
            <a:ext cx="3028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 facteur k…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811D84B-E8DD-0946-8FA8-B26799C10D0B}"/>
                  </a:ext>
                </a:extLst>
              </p:cNvPr>
              <p:cNvSpPr/>
              <p:nvPr/>
            </p:nvSpPr>
            <p:spPr>
              <a:xfrm>
                <a:off x="677863" y="1641376"/>
                <a:ext cx="9814029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En l’absence de mesures d’hygiène le 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R0 du SARS-CoV-2 </a:t>
                </a:r>
                <a14:m>
                  <m:oMath xmlns:m="http://schemas.openxmlformats.org/officeDocument/2006/math">
                    <m:r>
                      <a:rPr kumimoji="0" lang="fr-FR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</m:oMath>
                </a14:m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 3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Le suivi rigoureux des mesures de prévention réduit globalement ce risque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endParaRPr kumimoji="0" lang="fr-F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endParaRPr kumimoji="0" lang="fr-F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Tx/>
                  <a:buNone/>
                  <a:tabLst/>
                  <a:defRPr/>
                </a:pPr>
                <a:endParaRPr kumimoji="0" lang="fr-F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Le facteur k est la façon d’évaluer cette dispersion 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Il apparait comme très dispersé pour le SARS-CoV-2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Ce virus a tendance à se propager en grappes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90C226"/>
                  </a:buClr>
                  <a:buSzPct val="110000"/>
                  <a:buFont typeface="Wingdings" pitchFamily="2" charset="2"/>
                  <a:buChar char="§"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Cette donnée n'est pas encore totalement intégrée dans les stratégies de gestion de la pandémie, en particulier dans l’application des mesures de prévention.</a:t>
                </a: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811D84B-E8DD-0946-8FA8-B26799C10D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863" y="1641376"/>
                <a:ext cx="9814029" cy="3785652"/>
              </a:xfrm>
              <a:prstGeom prst="rect">
                <a:avLst/>
              </a:prstGeom>
              <a:blipFill>
                <a:blip r:embed="rId4"/>
                <a:stretch>
                  <a:fillRect l="-517" t="-1003" r="-258" b="-16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8FF8093-3EE4-5240-BE4B-70A5212EE34D}"/>
              </a:ext>
            </a:extLst>
          </p:cNvPr>
          <p:cNvSpPr/>
          <p:nvPr/>
        </p:nvSpPr>
        <p:spPr>
          <a:xfrm>
            <a:off x="1520460" y="2552999"/>
            <a:ext cx="8119782" cy="858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Mais, d’un individu à l’autre, d’un lieu à l’autre, la capacité de transmettre les agents pathogènes est probablement très différente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3B8F1D-BB21-CA4D-8A2B-FDFC32F6651C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6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E849E07-DBB6-7C45-8DA2-10B3FFE29C86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194827963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902075" y="564206"/>
            <a:ext cx="107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Supers contaminateurs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</a:t>
            </a: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 </a:t>
            </a:r>
            <a:r>
              <a:rPr kumimoji="0" lang="fr-FR" sz="28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spreader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SARS-CoV-2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11D84B-E8DD-0946-8FA8-B26799C10D0B}"/>
              </a:ext>
            </a:extLst>
          </p:cNvPr>
          <p:cNvSpPr/>
          <p:nvPr/>
        </p:nvSpPr>
        <p:spPr>
          <a:xfrm>
            <a:off x="658266" y="2021592"/>
            <a:ext cx="7958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multiples publications montrent qu’une seule personne a pu infecter de nombreux  contacts présents dans un même lieu (en général, fermé +++) en quelques heures seulement.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Dans d’autres publications par contre, le SARS-CoV-2 apparait beaucoup moins contagieux : près de 2/3 des patients infectent entre 0 et 1 personne seulement.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Cette répartition très inégale et déséquilibrée signifie qu'une série de malchances précoces, à laquelle s’ajoutent quelques événements ou groupes de malchances, peut produire des résultats très différents, même pour des pays par ailleurs similaires. 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8CC678A-4948-C043-AE14-AEE1331227E1}"/>
              </a:ext>
            </a:extLst>
          </p:cNvPr>
          <p:cNvSpPr/>
          <p:nvPr/>
        </p:nvSpPr>
        <p:spPr>
          <a:xfrm>
            <a:off x="8883257" y="2621867"/>
            <a:ext cx="3084376" cy="191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multiples études ont suggéré que seulement 10 à 20 % des personnes infectées pourraient être responsables de 80 à 90 % de la transmission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D294B2-E41C-454E-9376-B020559F22D9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9EA2623-046C-3643-ABE6-FD7929247C52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796475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23" y="375618"/>
            <a:ext cx="10280429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PLAN</a:t>
            </a:r>
            <a:br>
              <a:rPr lang="fr-FR" dirty="0"/>
            </a:br>
            <a:br>
              <a:rPr lang="fr-FR" dirty="0"/>
            </a:br>
            <a:r>
              <a:rPr lang="fr-FR" sz="4000" b="1" dirty="0"/>
              <a:t>Réflexions sur </a:t>
            </a:r>
            <a:br>
              <a:rPr lang="fr-FR" b="1" dirty="0"/>
            </a:br>
            <a:endParaRPr lang="fr-FR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421298" y="2201079"/>
            <a:ext cx="10661831" cy="2451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dirty="0"/>
              <a:t>L’évolution de la pandémie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dirty="0"/>
              <a:t>Les mesures barrières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400" dirty="0"/>
              <a:t>La transmissibilité, la contagiosité (R0) et l’épidémie</a:t>
            </a: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endParaRPr lang="fr-FR" sz="2400" dirty="0">
              <a:solidFill>
                <a:srgbClr val="0070C0"/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B5A9241-D90D-AB4E-8372-36F5E7F8938A}"/>
              </a:ext>
            </a:extLst>
          </p:cNvPr>
          <p:cNvSpPr txBox="1"/>
          <p:nvPr/>
        </p:nvSpPr>
        <p:spPr>
          <a:xfrm>
            <a:off x="1719189" y="6458302"/>
            <a:ext cx="7903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/>
              <a:t> </a:t>
            </a:r>
            <a:r>
              <a:rPr lang="fr-FR" sz="1200" i="1" dirty="0">
                <a:solidFill>
                  <a:schemeClr val="accent1"/>
                </a:solidFill>
              </a:rPr>
              <a:t>Diaporama </a:t>
            </a:r>
            <a:r>
              <a:rPr lang="fr-FR" sz="1200" i="1" dirty="0" err="1">
                <a:solidFill>
                  <a:schemeClr val="accent1"/>
                </a:solidFill>
              </a:rPr>
              <a:t>COREBReacting</a:t>
            </a:r>
            <a:r>
              <a:rPr lang="fr-FR" sz="1200" i="1" dirty="0">
                <a:solidFill>
                  <a:schemeClr val="accent1"/>
                </a:solidFill>
              </a:rPr>
              <a:t> : https://</a:t>
            </a:r>
            <a:r>
              <a:rPr lang="fr-FR" sz="1200" i="1" dirty="0" err="1">
                <a:solidFill>
                  <a:schemeClr val="accent1"/>
                </a:solidFill>
              </a:rPr>
              <a:t>www.coreb.infectiologie.com</a:t>
            </a:r>
            <a:r>
              <a:rPr lang="fr-FR" sz="1200" i="1" dirty="0">
                <a:solidFill>
                  <a:schemeClr val="accent1"/>
                </a:solidFill>
              </a:rPr>
              <a:t>/</a:t>
            </a:r>
            <a:r>
              <a:rPr lang="fr-FR" sz="1200" i="1" dirty="0" err="1">
                <a:solidFill>
                  <a:schemeClr val="accent1"/>
                </a:solidFill>
              </a:rPr>
              <a:t>UserFiles</a:t>
            </a:r>
            <a:r>
              <a:rPr lang="fr-FR" sz="1200" i="1" dirty="0">
                <a:solidFill>
                  <a:schemeClr val="accent1"/>
                </a:solidFill>
              </a:rPr>
              <a:t>/File/coreb-reacting-26062020.pdf</a:t>
            </a:r>
          </a:p>
        </p:txBody>
      </p:sp>
    </p:spTree>
    <p:extLst>
      <p:ext uri="{BB962C8B-B14F-4D97-AF65-F5344CB8AC3E}">
        <p14:creationId xmlns:p14="http://schemas.microsoft.com/office/powerpoint/2010/main" val="127583144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902075" y="564206"/>
            <a:ext cx="107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Supers contaminateurs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</a:t>
            </a: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 </a:t>
            </a:r>
            <a:r>
              <a:rPr kumimoji="0" lang="fr-FR" sz="28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spreader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SARS-CoV-2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11D84B-E8DD-0946-8FA8-B26799C10D0B}"/>
              </a:ext>
            </a:extLst>
          </p:cNvPr>
          <p:cNvSpPr/>
          <p:nvPr/>
        </p:nvSpPr>
        <p:spPr>
          <a:xfrm>
            <a:off x="645374" y="1794790"/>
            <a:ext cx="795896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Nouvelle-Zélande, où plus de 50% des cas confirmés dans le pays ont bénéficié d’une analyse génomique, il a été montré que 277 introductions avec des virus différents se sont produites au cours des premiers mois.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même dans des maisons de retraite, des introductions multiples avec des virus ≠, peuvent se produire avant qu'une épidémie ne se déclare.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Corée du Sud, une seule femme a généré plus de 5 000 cas connus dans un groupe de méga-église. 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8CC678A-4948-C043-AE14-AEE1331227E1}"/>
              </a:ext>
            </a:extLst>
          </p:cNvPr>
          <p:cNvSpPr/>
          <p:nvPr/>
        </p:nvSpPr>
        <p:spPr>
          <a:xfrm>
            <a:off x="8794773" y="2182272"/>
            <a:ext cx="2959379" cy="1056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Seulement 19% des cas initiaux ont conduit à plus d'un cas secondaire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0EC0F6-6F6A-914F-9990-5F15A18BF4E2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569DFAA-E598-4E4A-A7BB-4616D2A0B308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177954873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902075" y="564206"/>
            <a:ext cx="107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Supers contaminateurs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</a:t>
            </a: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super </a:t>
            </a:r>
            <a:r>
              <a:rPr kumimoji="0" lang="fr-FR" sz="28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spreader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SARS-CoV-2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11D84B-E8DD-0946-8FA8-B26799C10D0B}"/>
              </a:ext>
            </a:extLst>
          </p:cNvPr>
          <p:cNvSpPr/>
          <p:nvPr/>
        </p:nvSpPr>
        <p:spPr>
          <a:xfrm>
            <a:off x="658265" y="2021592"/>
            <a:ext cx="9906761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Nombre de contacts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Type de contact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Activité (crier, chanter, parler fort…)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Lieux de contact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: du plus à risque de contamination au moindre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fermé mal ventilé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fermé ventilé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extérieur avec promiscuité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extérieur sans promiscuité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Charge virale élevée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Répartition des particules virales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(grosses gouttelettes versus aérosols) ?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4FCDFF-6269-864A-BEDA-D8D5D4E5998C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C68A9EA-56A4-684E-A4E3-88CF780C529F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FBD5369-6A80-554E-B919-1D18CFD698B3}"/>
              </a:ext>
            </a:extLst>
          </p:cNvPr>
          <p:cNvSpPr/>
          <p:nvPr/>
        </p:nvSpPr>
        <p:spPr>
          <a:xfrm rot="10800000">
            <a:off x="6615557" y="3703069"/>
            <a:ext cx="643260" cy="15758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2163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902075" y="56420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11D84B-E8DD-0946-8FA8-B26799C10D0B}"/>
              </a:ext>
            </a:extLst>
          </p:cNvPr>
          <p:cNvSpPr/>
          <p:nvPr/>
        </p:nvSpPr>
        <p:spPr>
          <a:xfrm>
            <a:off x="677863" y="1488355"/>
            <a:ext cx="1049681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grappes de COVID-19 se répandent massivement dans des environnements intérieurs mal ventilés où de nombreuses personnes se rassemblent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Mariages et autres fêtes familiales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Lieux de cultes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Chorales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Gymnases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Funérailles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Bars, pubs, restaurants, etc.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C’est la conjonction de plusieurs facteurs qui crée des contaminations de grande ampleur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 contact prolongé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une mauvaise ventilation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la promiscuité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0C226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une personne hautement infectieuse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0B628694-55B1-1940-A647-5691666FC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3" y="38274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altLang="fr-FR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br>
            <a:endParaRPr kumimoji="0" lang="fr-FR" alt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94E1F9EF-82EB-C44C-AEB5-5EAA2601CD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9CEF3AF-CA42-C843-8052-289FBC25F869}"/>
              </a:ext>
            </a:extLst>
          </p:cNvPr>
          <p:cNvSpPr/>
          <p:nvPr/>
        </p:nvSpPr>
        <p:spPr>
          <a:xfrm>
            <a:off x="1266298" y="578943"/>
            <a:ext cx="70954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Lieux de super-contamination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56817F-ADE5-204F-9736-5612DD9EBF64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31C4BCD-6A5C-5E47-824F-9FA0791D9659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166804665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1207746" y="578944"/>
            <a:ext cx="4888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Tracer les contacts* 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626571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Actuellement, quand une personne est dépistée, on recherche des cas secondaires autour de lui pour les isoler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Il est probablement plus intéressant de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remonter au contact qui l’a contaminée pour savoir s’il ne s’agit pas d’un super-contaminateur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81D390EB-E52C-7640-AB97-2FB6D5E321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2E03B60-1FD9-1542-A9BE-85A0DC9C4A06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FC4C235-E805-EB47-8D08-6D715F7E7804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C175298-409D-DD4B-9C95-A0EC735661D2}"/>
              </a:ext>
            </a:extLst>
          </p:cNvPr>
          <p:cNvSpPr txBox="1"/>
          <p:nvPr/>
        </p:nvSpPr>
        <p:spPr>
          <a:xfrm>
            <a:off x="1049043" y="4801694"/>
            <a:ext cx="6133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* Contact : durée &gt; 15 mn, sans distancement ni port rigoureux du masque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3617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DAA3208-2BE8-D542-81D6-87E5C840A178}"/>
              </a:ext>
            </a:extLst>
          </p:cNvPr>
          <p:cNvSpPr txBox="1"/>
          <p:nvPr/>
        </p:nvSpPr>
        <p:spPr>
          <a:xfrm>
            <a:off x="1207746" y="578944"/>
            <a:ext cx="103941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 n'est pas toujours le caractère restrictif des règles,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mais le fait qu'elles ciblent les dangers réels qui sont efficaces </a:t>
            </a:r>
          </a:p>
        </p:txBody>
      </p:sp>
      <p:sp>
        <p:nvSpPr>
          <p:cNvPr id="123" name="Espace réservé du contenu 8">
            <a:extLst>
              <a:ext uri="{FF2B5EF4-FFF2-40B4-BE49-F238E27FC236}">
                <a16:creationId xmlns:a16="http://schemas.microsoft.com/office/drawing/2014/main" id="{1BA0180B-DC16-0D49-AA0D-262D7137612D}"/>
              </a:ext>
            </a:extLst>
          </p:cNvPr>
          <p:cNvSpPr>
            <a:spLocks noGrp="1"/>
          </p:cNvSpPr>
          <p:nvPr/>
        </p:nvSpPr>
        <p:spPr>
          <a:xfrm>
            <a:off x="925928" y="1757196"/>
            <a:ext cx="10817339" cy="40395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Les pays qui ont ignoré la super-diffusion risquent d'obtenir le pire des deux mondes 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des restrictions lourdes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pas d’atténuation substantielle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 Exemples de restrictions lourdes, inutiles et incompréhensibles 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Royaume-Uni : 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limiter les rassemblements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en plein air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à six personnes 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pubs et bars (donc fermés) ouverts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France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Port du masque obligatoire en extérieur sans promiscuité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Interdiction de jouer au tennis sur terrain couvert (par assimilation aux salles de sports)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Image 13" descr="Une image contenant dessin, signe, parapluie&#10;&#10;Description générée automatiquement">
            <a:extLst>
              <a:ext uri="{FF2B5EF4-FFF2-40B4-BE49-F238E27FC236}">
                <a16:creationId xmlns:a16="http://schemas.microsoft.com/office/drawing/2014/main" id="{81D390EB-E52C-7640-AB97-2FB6D5E321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8" y="-3518"/>
            <a:ext cx="1063331" cy="58246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F0A879-2DB7-9E43-A041-1AA978C0CD39}"/>
              </a:ext>
            </a:extLst>
          </p:cNvPr>
          <p:cNvSpPr/>
          <p:nvPr/>
        </p:nvSpPr>
        <p:spPr>
          <a:xfrm>
            <a:off x="1768525" y="5450035"/>
            <a:ext cx="813020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Nous avons cherché la forêt, alors qu’il faut trouver notre chemin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91CEBC-F888-4046-A296-629662EA52AA}"/>
              </a:ext>
            </a:extLst>
          </p:cNvPr>
          <p:cNvSpPr/>
          <p:nvPr/>
        </p:nvSpPr>
        <p:spPr>
          <a:xfrm>
            <a:off x="2238437" y="6467649"/>
            <a:ext cx="8754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  <a:hlinkClick r:id="rId5"/>
              </a:rPr>
              <a:t>https://www.theatlantic.com/health/archive/2020/09/k-overlooked-variable-driving-pandemic/616548/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135E9A7-FD24-1548-8663-6EDF41D74340}"/>
              </a:ext>
            </a:extLst>
          </p:cNvPr>
          <p:cNvSpPr txBox="1"/>
          <p:nvPr/>
        </p:nvSpPr>
        <p:spPr>
          <a:xfrm>
            <a:off x="14195" y="6569392"/>
            <a:ext cx="873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5/10/2020</a:t>
            </a:r>
          </a:p>
        </p:txBody>
      </p:sp>
    </p:spTree>
    <p:extLst>
      <p:ext uri="{BB962C8B-B14F-4D97-AF65-F5344CB8AC3E}">
        <p14:creationId xmlns:p14="http://schemas.microsoft.com/office/powerpoint/2010/main" val="326317736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2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L’effet troupeau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 descr="MPj02275780000[1]">
            <a:extLst>
              <a:ext uri="{FF2B5EF4-FFF2-40B4-BE49-F238E27FC236}">
                <a16:creationId xmlns:a16="http://schemas.microsoft.com/office/drawing/2014/main" id="{79C48EB3-5DC8-CC4B-9746-71AB9D3CD89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869" y="2272506"/>
            <a:ext cx="363246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0B01F583-756C-814D-AC52-6851ED89C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75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9C852E6E-0A97-9746-91F4-7CEADD2F88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1652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2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Epidémie– Population susceptible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Image 10">
            <a:extLst>
              <a:ext uri="{FF2B5EF4-FFF2-40B4-BE49-F238E27FC236}">
                <a16:creationId xmlns:a16="http://schemas.microsoft.com/office/drawing/2014/main" id="{E2B81838-3D43-9F43-A4FA-98ADED0637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0010" y="5336353"/>
            <a:ext cx="1535825" cy="1129522"/>
          </a:xfrm>
          <a:prstGeom prst="rect">
            <a:avLst/>
          </a:prstGeom>
        </p:spPr>
      </p:pic>
      <p:pic>
        <p:nvPicPr>
          <p:cNvPr id="16" name="Image 10">
            <a:extLst>
              <a:ext uri="{FF2B5EF4-FFF2-40B4-BE49-F238E27FC236}">
                <a16:creationId xmlns:a16="http://schemas.microsoft.com/office/drawing/2014/main" id="{97C701CF-9461-964E-A49D-31DD4AA058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7477" y="2776117"/>
            <a:ext cx="1535825" cy="1129522"/>
          </a:xfrm>
          <a:prstGeom prst="rect">
            <a:avLst/>
          </a:prstGeom>
        </p:spPr>
      </p:pic>
      <p:pic>
        <p:nvPicPr>
          <p:cNvPr id="18" name="Image 10">
            <a:extLst>
              <a:ext uri="{FF2B5EF4-FFF2-40B4-BE49-F238E27FC236}">
                <a16:creationId xmlns:a16="http://schemas.microsoft.com/office/drawing/2014/main" id="{EC61BFD6-0E45-2447-9B13-EB3148B516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3561" y="4598956"/>
            <a:ext cx="1535825" cy="1129522"/>
          </a:xfrm>
          <a:prstGeom prst="rect">
            <a:avLst/>
          </a:prstGeom>
        </p:spPr>
      </p:pic>
      <p:pic>
        <p:nvPicPr>
          <p:cNvPr id="20" name="Image 10">
            <a:extLst>
              <a:ext uri="{FF2B5EF4-FFF2-40B4-BE49-F238E27FC236}">
                <a16:creationId xmlns:a16="http://schemas.microsoft.com/office/drawing/2014/main" id="{DD9476A4-6D8C-B541-8054-FFF8BDE46B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2376" y="5504197"/>
            <a:ext cx="1535825" cy="1129522"/>
          </a:xfrm>
          <a:prstGeom prst="rect">
            <a:avLst/>
          </a:prstGeom>
        </p:spPr>
      </p:pic>
      <p:pic>
        <p:nvPicPr>
          <p:cNvPr id="22" name="Image 10">
            <a:extLst>
              <a:ext uri="{FF2B5EF4-FFF2-40B4-BE49-F238E27FC236}">
                <a16:creationId xmlns:a16="http://schemas.microsoft.com/office/drawing/2014/main" id="{694FE823-C5A9-5945-9AFB-6CE536ACAB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0029" y="4206831"/>
            <a:ext cx="1535825" cy="1129522"/>
          </a:xfrm>
          <a:prstGeom prst="rect">
            <a:avLst/>
          </a:prstGeom>
        </p:spPr>
      </p:pic>
      <p:pic>
        <p:nvPicPr>
          <p:cNvPr id="24" name="Image 10">
            <a:extLst>
              <a:ext uri="{FF2B5EF4-FFF2-40B4-BE49-F238E27FC236}">
                <a16:creationId xmlns:a16="http://schemas.microsoft.com/office/drawing/2014/main" id="{C9B68070-2A1F-AF43-A755-0E07D53B6C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1020" y="2660639"/>
            <a:ext cx="1535825" cy="1129522"/>
          </a:xfrm>
          <a:prstGeom prst="rect">
            <a:avLst/>
          </a:prstGeom>
        </p:spPr>
      </p:pic>
      <p:pic>
        <p:nvPicPr>
          <p:cNvPr id="26" name="Image 10">
            <a:extLst>
              <a:ext uri="{FF2B5EF4-FFF2-40B4-BE49-F238E27FC236}">
                <a16:creationId xmlns:a16="http://schemas.microsoft.com/office/drawing/2014/main" id="{F9FDBB81-AB4B-344B-8143-49F3621770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3302" y="1657653"/>
            <a:ext cx="1535825" cy="1129522"/>
          </a:xfrm>
          <a:prstGeom prst="rect">
            <a:avLst/>
          </a:prstGeom>
        </p:spPr>
      </p:pic>
      <p:pic>
        <p:nvPicPr>
          <p:cNvPr id="28" name="Image 10">
            <a:extLst>
              <a:ext uri="{FF2B5EF4-FFF2-40B4-BE49-F238E27FC236}">
                <a16:creationId xmlns:a16="http://schemas.microsoft.com/office/drawing/2014/main" id="{D5D8906D-2E68-DF42-99D4-F73DF1D335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1435" y="4023069"/>
            <a:ext cx="1535825" cy="1129522"/>
          </a:xfrm>
          <a:prstGeom prst="rect">
            <a:avLst/>
          </a:prstGeom>
        </p:spPr>
      </p:pic>
      <p:pic>
        <p:nvPicPr>
          <p:cNvPr id="30" name="Image 10">
            <a:extLst>
              <a:ext uri="{FF2B5EF4-FFF2-40B4-BE49-F238E27FC236}">
                <a16:creationId xmlns:a16="http://schemas.microsoft.com/office/drawing/2014/main" id="{A323A2F2-BFD0-5147-A5CC-86B63F7CB8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685" y="3429000"/>
            <a:ext cx="1535825" cy="1129522"/>
          </a:xfrm>
          <a:prstGeom prst="rect">
            <a:avLst/>
          </a:prstGeom>
        </p:spPr>
      </p:pic>
      <p:pic>
        <p:nvPicPr>
          <p:cNvPr id="32" name="Image 10">
            <a:extLst>
              <a:ext uri="{FF2B5EF4-FFF2-40B4-BE49-F238E27FC236}">
                <a16:creationId xmlns:a16="http://schemas.microsoft.com/office/drawing/2014/main" id="{EC4379A0-B9BA-3445-93C9-B59114AE75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6520" y="1975239"/>
            <a:ext cx="1535825" cy="1129522"/>
          </a:xfrm>
          <a:prstGeom prst="rect">
            <a:avLst/>
          </a:prstGeom>
        </p:spPr>
      </p:pic>
      <p:pic>
        <p:nvPicPr>
          <p:cNvPr id="34" name="Image 10">
            <a:extLst>
              <a:ext uri="{FF2B5EF4-FFF2-40B4-BE49-F238E27FC236}">
                <a16:creationId xmlns:a16="http://schemas.microsoft.com/office/drawing/2014/main" id="{D2F19DCD-5D9A-F149-91A5-45B0F6A99A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3174" y="1410478"/>
            <a:ext cx="1535825" cy="1129522"/>
          </a:xfrm>
          <a:prstGeom prst="rect">
            <a:avLst/>
          </a:prstGeom>
        </p:spPr>
      </p:pic>
      <p:pic>
        <p:nvPicPr>
          <p:cNvPr id="39" name="Image 39">
            <a:extLst>
              <a:ext uri="{FF2B5EF4-FFF2-40B4-BE49-F238E27FC236}">
                <a16:creationId xmlns:a16="http://schemas.microsoft.com/office/drawing/2014/main" id="{69AC6CFE-19A8-8E4F-9D2B-E4E950FFE0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8685" y="1604738"/>
            <a:ext cx="456897" cy="417855"/>
          </a:xfrm>
          <a:prstGeom prst="rect">
            <a:avLst/>
          </a:prstGeom>
        </p:spPr>
      </p:pic>
      <p:pic>
        <p:nvPicPr>
          <p:cNvPr id="42" name="Image 39">
            <a:extLst>
              <a:ext uri="{FF2B5EF4-FFF2-40B4-BE49-F238E27FC236}">
                <a16:creationId xmlns:a16="http://schemas.microsoft.com/office/drawing/2014/main" id="{E380C5A2-24D0-5543-95EF-B08E6A50B8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2519" y="2185052"/>
            <a:ext cx="426398" cy="389963"/>
          </a:xfrm>
          <a:prstGeom prst="rect">
            <a:avLst/>
          </a:prstGeom>
        </p:spPr>
      </p:pic>
      <p:pic>
        <p:nvPicPr>
          <p:cNvPr id="44" name="Image 39">
            <a:extLst>
              <a:ext uri="{FF2B5EF4-FFF2-40B4-BE49-F238E27FC236}">
                <a16:creationId xmlns:a16="http://schemas.microsoft.com/office/drawing/2014/main" id="{F34F579A-9FC9-EA47-B120-C7416415D5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001" y="3670948"/>
            <a:ext cx="426398" cy="389963"/>
          </a:xfrm>
          <a:prstGeom prst="rect">
            <a:avLst/>
          </a:prstGeom>
        </p:spPr>
      </p:pic>
      <p:pic>
        <p:nvPicPr>
          <p:cNvPr id="46" name="Image 39">
            <a:extLst>
              <a:ext uri="{FF2B5EF4-FFF2-40B4-BE49-F238E27FC236}">
                <a16:creationId xmlns:a16="http://schemas.microsoft.com/office/drawing/2014/main" id="{9C6C8A07-BBCD-EC49-B786-CB7CE0850E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5900" y="5590761"/>
            <a:ext cx="355612" cy="325226"/>
          </a:xfrm>
          <a:prstGeom prst="rect">
            <a:avLst/>
          </a:prstGeom>
        </p:spPr>
      </p:pic>
      <p:pic>
        <p:nvPicPr>
          <p:cNvPr id="48" name="Image 39">
            <a:extLst>
              <a:ext uri="{FF2B5EF4-FFF2-40B4-BE49-F238E27FC236}">
                <a16:creationId xmlns:a16="http://schemas.microsoft.com/office/drawing/2014/main" id="{BBDA2C0C-8D06-6D43-B425-2EF628739C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1961" y="4864747"/>
            <a:ext cx="355612" cy="325226"/>
          </a:xfrm>
          <a:prstGeom prst="rect">
            <a:avLst/>
          </a:prstGeom>
        </p:spPr>
      </p:pic>
      <p:pic>
        <p:nvPicPr>
          <p:cNvPr id="50" name="Image 39">
            <a:extLst>
              <a:ext uri="{FF2B5EF4-FFF2-40B4-BE49-F238E27FC236}">
                <a16:creationId xmlns:a16="http://schemas.microsoft.com/office/drawing/2014/main" id="{BDE696A5-35CA-5F49-BCF1-688EEE1540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7355" y="4318649"/>
            <a:ext cx="355612" cy="325226"/>
          </a:xfrm>
          <a:prstGeom prst="rect">
            <a:avLst/>
          </a:prstGeom>
        </p:spPr>
      </p:pic>
      <p:pic>
        <p:nvPicPr>
          <p:cNvPr id="52" name="Image 39">
            <a:extLst>
              <a:ext uri="{FF2B5EF4-FFF2-40B4-BE49-F238E27FC236}">
                <a16:creationId xmlns:a16="http://schemas.microsoft.com/office/drawing/2014/main" id="{DF3FAB32-00C9-3447-A49E-D4E138A311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667" y="4449884"/>
            <a:ext cx="355612" cy="325226"/>
          </a:xfrm>
          <a:prstGeom prst="rect">
            <a:avLst/>
          </a:prstGeom>
        </p:spPr>
      </p:pic>
      <p:pic>
        <p:nvPicPr>
          <p:cNvPr id="54" name="Image 39">
            <a:extLst>
              <a:ext uri="{FF2B5EF4-FFF2-40B4-BE49-F238E27FC236}">
                <a16:creationId xmlns:a16="http://schemas.microsoft.com/office/drawing/2014/main" id="{DDDA218A-297C-6448-9822-10C55C132E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1322" y="5808783"/>
            <a:ext cx="355612" cy="325226"/>
          </a:xfrm>
          <a:prstGeom prst="rect">
            <a:avLst/>
          </a:prstGeom>
        </p:spPr>
      </p:pic>
      <p:pic>
        <p:nvPicPr>
          <p:cNvPr id="56" name="Image 39">
            <a:extLst>
              <a:ext uri="{FF2B5EF4-FFF2-40B4-BE49-F238E27FC236}">
                <a16:creationId xmlns:a16="http://schemas.microsoft.com/office/drawing/2014/main" id="{5ADF176F-D66E-5A4D-BCB3-E761A43248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5614558" y="2979049"/>
            <a:ext cx="448733" cy="410390"/>
          </a:xfrm>
          <a:prstGeom prst="rect">
            <a:avLst/>
          </a:prstGeom>
        </p:spPr>
      </p:pic>
      <p:pic>
        <p:nvPicPr>
          <p:cNvPr id="58" name="Image 39">
            <a:extLst>
              <a:ext uri="{FF2B5EF4-FFF2-40B4-BE49-F238E27FC236}">
                <a16:creationId xmlns:a16="http://schemas.microsoft.com/office/drawing/2014/main" id="{CF162390-B1D7-F34B-B98F-8E8F750BC4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6952288" y="1884980"/>
            <a:ext cx="448733" cy="410390"/>
          </a:xfrm>
          <a:prstGeom prst="rect">
            <a:avLst/>
          </a:prstGeom>
        </p:spPr>
      </p:pic>
      <p:pic>
        <p:nvPicPr>
          <p:cNvPr id="60" name="Image 39">
            <a:extLst>
              <a:ext uri="{FF2B5EF4-FFF2-40B4-BE49-F238E27FC236}">
                <a16:creationId xmlns:a16="http://schemas.microsoft.com/office/drawing/2014/main" id="{DFC3B212-6FBE-8E4D-B9E4-BA4FA6D010A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8956766" y="2844079"/>
            <a:ext cx="448733" cy="410390"/>
          </a:xfrm>
          <a:prstGeom prst="rect">
            <a:avLst/>
          </a:prstGeom>
        </p:spPr>
      </p:pic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B3A9030A-43E5-0A48-8318-67AD1784B5D1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5831417" y="4587830"/>
            <a:ext cx="1040018" cy="276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B1866D80-033F-654F-BEE0-680FDF8FF8CD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8407260" y="4598956"/>
            <a:ext cx="732769" cy="172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9E35C02D-3D9A-1444-9DCF-851F30497293}"/>
              </a:ext>
            </a:extLst>
          </p:cNvPr>
          <p:cNvCxnSpPr>
            <a:cxnSpLocks/>
          </p:cNvCxnSpPr>
          <p:nvPr/>
        </p:nvCxnSpPr>
        <p:spPr>
          <a:xfrm flipH="1" flipV="1">
            <a:off x="6270084" y="3188651"/>
            <a:ext cx="680958" cy="716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C55BD371-8E2B-5541-96BB-B98C384D595A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5104568" y="2222414"/>
            <a:ext cx="1198734" cy="5537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BDAA7632-102A-7549-B089-D63F908A94B0}"/>
              </a:ext>
            </a:extLst>
          </p:cNvPr>
          <p:cNvCxnSpPr>
            <a:cxnSpLocks/>
          </p:cNvCxnSpPr>
          <p:nvPr/>
        </p:nvCxnSpPr>
        <p:spPr>
          <a:xfrm flipH="1" flipV="1">
            <a:off x="4070137" y="2532756"/>
            <a:ext cx="582365" cy="469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5E51C44C-EC1E-F349-8195-D9935C147C75}"/>
              </a:ext>
            </a:extLst>
          </p:cNvPr>
          <p:cNvCxnSpPr>
            <a:cxnSpLocks/>
          </p:cNvCxnSpPr>
          <p:nvPr/>
        </p:nvCxnSpPr>
        <p:spPr>
          <a:xfrm flipH="1" flipV="1">
            <a:off x="2828598" y="2827910"/>
            <a:ext cx="1891709" cy="3454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D18C695F-D8EF-914D-BF41-EE6C5FA6E96B}"/>
              </a:ext>
            </a:extLst>
          </p:cNvPr>
          <p:cNvCxnSpPr>
            <a:cxnSpLocks/>
          </p:cNvCxnSpPr>
          <p:nvPr/>
        </p:nvCxnSpPr>
        <p:spPr>
          <a:xfrm flipH="1" flipV="1">
            <a:off x="3204231" y="4481262"/>
            <a:ext cx="1022902" cy="46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6" name="Connecteur droit avec flèche 115">
            <a:extLst>
              <a:ext uri="{FF2B5EF4-FFF2-40B4-BE49-F238E27FC236}">
                <a16:creationId xmlns:a16="http://schemas.microsoft.com/office/drawing/2014/main" id="{89885B8C-0388-6C48-879F-21CB12E73233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3445835" y="5163717"/>
            <a:ext cx="767726" cy="4470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4" name="Connecteur droit avec flèche 123">
            <a:extLst>
              <a:ext uri="{FF2B5EF4-FFF2-40B4-BE49-F238E27FC236}">
                <a16:creationId xmlns:a16="http://schemas.microsoft.com/office/drawing/2014/main" id="{8B4C0BED-153F-BE4B-8E78-3546F773BE3B}"/>
              </a:ext>
            </a:extLst>
          </p:cNvPr>
          <p:cNvCxnSpPr>
            <a:cxnSpLocks/>
          </p:cNvCxnSpPr>
          <p:nvPr/>
        </p:nvCxnSpPr>
        <p:spPr>
          <a:xfrm>
            <a:off x="4455165" y="5331258"/>
            <a:ext cx="1814919" cy="514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9" name="Connecteur droit avec flèche 128">
            <a:extLst>
              <a:ext uri="{FF2B5EF4-FFF2-40B4-BE49-F238E27FC236}">
                <a16:creationId xmlns:a16="http://schemas.microsoft.com/office/drawing/2014/main" id="{3854385A-A79F-5348-9B78-DBABBFABCDB6}"/>
              </a:ext>
            </a:extLst>
          </p:cNvPr>
          <p:cNvCxnSpPr>
            <a:cxnSpLocks/>
          </p:cNvCxnSpPr>
          <p:nvPr/>
        </p:nvCxnSpPr>
        <p:spPr>
          <a:xfrm flipH="1" flipV="1">
            <a:off x="8453649" y="3389439"/>
            <a:ext cx="583534" cy="10483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36" name="Image 10">
            <a:extLst>
              <a:ext uri="{FF2B5EF4-FFF2-40B4-BE49-F238E27FC236}">
                <a16:creationId xmlns:a16="http://schemas.microsoft.com/office/drawing/2014/main" id="{6098A5A0-22BC-884D-A2EB-A89D70A2A2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9869" y="2931389"/>
            <a:ext cx="1535825" cy="1129522"/>
          </a:xfrm>
          <a:prstGeom prst="rect">
            <a:avLst/>
          </a:prstGeom>
        </p:spPr>
      </p:pic>
      <p:pic>
        <p:nvPicPr>
          <p:cNvPr id="138" name="Image 39">
            <a:extLst>
              <a:ext uri="{FF2B5EF4-FFF2-40B4-BE49-F238E27FC236}">
                <a16:creationId xmlns:a16="http://schemas.microsoft.com/office/drawing/2014/main" id="{89145DAF-2146-4E45-B8B9-175C000807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28981" y="3205286"/>
            <a:ext cx="355612" cy="325226"/>
          </a:xfrm>
          <a:prstGeom prst="rect">
            <a:avLst/>
          </a:prstGeom>
        </p:spPr>
      </p:pic>
      <p:cxnSp>
        <p:nvCxnSpPr>
          <p:cNvPr id="140" name="Connecteur droit avec flèche 139">
            <a:extLst>
              <a:ext uri="{FF2B5EF4-FFF2-40B4-BE49-F238E27FC236}">
                <a16:creationId xmlns:a16="http://schemas.microsoft.com/office/drawing/2014/main" id="{21C2EB5B-5A52-3142-A6F9-9FDC6C669857}"/>
              </a:ext>
            </a:extLst>
          </p:cNvPr>
          <p:cNvCxnSpPr>
            <a:cxnSpLocks/>
            <a:endCxn id="136" idx="1"/>
          </p:cNvCxnSpPr>
          <p:nvPr/>
        </p:nvCxnSpPr>
        <p:spPr>
          <a:xfrm flipV="1">
            <a:off x="9526365" y="3496150"/>
            <a:ext cx="743504" cy="710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4" name="ZoneTexte 143">
            <a:extLst>
              <a:ext uri="{FF2B5EF4-FFF2-40B4-BE49-F238E27FC236}">
                <a16:creationId xmlns:a16="http://schemas.microsoft.com/office/drawing/2014/main" id="{56532BF0-717C-4145-B04C-97DB2E83D51C}"/>
              </a:ext>
            </a:extLst>
          </p:cNvPr>
          <p:cNvSpPr txBox="1"/>
          <p:nvPr/>
        </p:nvSpPr>
        <p:spPr>
          <a:xfrm>
            <a:off x="9311936" y="578413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b="1" dirty="0">
                <a:solidFill>
                  <a:schemeClr val="accent5"/>
                </a:solidFill>
              </a:rPr>
              <a:t>1</a:t>
            </a:r>
            <a:r>
              <a:rPr lang="fr-FR" b="1" baseline="30000" dirty="0">
                <a:solidFill>
                  <a:schemeClr val="accent5"/>
                </a:solidFill>
              </a:rPr>
              <a:t>er </a:t>
            </a:r>
            <a:r>
              <a:rPr lang="fr-FR" b="1" dirty="0">
                <a:solidFill>
                  <a:schemeClr val="accent5"/>
                </a:solidFill>
              </a:rPr>
              <a:t>cercle</a:t>
            </a:r>
          </a:p>
          <a:p>
            <a:pPr algn="l"/>
            <a:r>
              <a:rPr lang="fr-FR" b="1" dirty="0">
                <a:solidFill>
                  <a:schemeClr val="accent3"/>
                </a:solidFill>
              </a:rPr>
              <a:t>2</a:t>
            </a:r>
            <a:r>
              <a:rPr lang="fr-FR" b="1" baseline="30000" dirty="0">
                <a:solidFill>
                  <a:schemeClr val="accent3"/>
                </a:solidFill>
              </a:rPr>
              <a:t>ème</a:t>
            </a:r>
            <a:r>
              <a:rPr lang="fr-FR" b="1" dirty="0">
                <a:solidFill>
                  <a:schemeClr val="accent3"/>
                </a:solidFill>
              </a:rPr>
              <a:t> cercle</a:t>
            </a:r>
          </a:p>
        </p:txBody>
      </p:sp>
      <p:sp>
        <p:nvSpPr>
          <p:cNvPr id="43" name="Espace réservé du numéro de diapositive 4">
            <a:extLst>
              <a:ext uri="{FF2B5EF4-FFF2-40B4-BE49-F238E27FC236}">
                <a16:creationId xmlns:a16="http://schemas.microsoft.com/office/drawing/2014/main" id="{C164A7EC-1C1B-B140-9DAC-3EFB1938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76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5" name="Image 3">
            <a:extLst>
              <a:ext uri="{FF2B5EF4-FFF2-40B4-BE49-F238E27FC236}">
                <a16:creationId xmlns:a16="http://schemas.microsoft.com/office/drawing/2014/main" id="{B5C88282-EAD8-674E-B1F8-232A545496C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2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Epidémie - L’effet troupeau 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Image 10">
            <a:extLst>
              <a:ext uri="{FF2B5EF4-FFF2-40B4-BE49-F238E27FC236}">
                <a16:creationId xmlns:a16="http://schemas.microsoft.com/office/drawing/2014/main" id="{E2B81838-3D43-9F43-A4FA-98ADED0637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0010" y="5336353"/>
            <a:ext cx="1535825" cy="1129522"/>
          </a:xfrm>
          <a:prstGeom prst="rect">
            <a:avLst/>
          </a:prstGeom>
        </p:spPr>
      </p:pic>
      <p:pic>
        <p:nvPicPr>
          <p:cNvPr id="16" name="Image 10">
            <a:extLst>
              <a:ext uri="{FF2B5EF4-FFF2-40B4-BE49-F238E27FC236}">
                <a16:creationId xmlns:a16="http://schemas.microsoft.com/office/drawing/2014/main" id="{97C701CF-9461-964E-A49D-31DD4AA058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7477" y="2776117"/>
            <a:ext cx="1535825" cy="1129522"/>
          </a:xfrm>
          <a:prstGeom prst="rect">
            <a:avLst/>
          </a:prstGeom>
        </p:spPr>
      </p:pic>
      <p:pic>
        <p:nvPicPr>
          <p:cNvPr id="18" name="Image 10">
            <a:extLst>
              <a:ext uri="{FF2B5EF4-FFF2-40B4-BE49-F238E27FC236}">
                <a16:creationId xmlns:a16="http://schemas.microsoft.com/office/drawing/2014/main" id="{EC61BFD6-0E45-2447-9B13-EB3148B516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3561" y="4598956"/>
            <a:ext cx="1535825" cy="1129522"/>
          </a:xfrm>
          <a:prstGeom prst="rect">
            <a:avLst/>
          </a:prstGeom>
        </p:spPr>
      </p:pic>
      <p:pic>
        <p:nvPicPr>
          <p:cNvPr id="20" name="Image 10">
            <a:extLst>
              <a:ext uri="{FF2B5EF4-FFF2-40B4-BE49-F238E27FC236}">
                <a16:creationId xmlns:a16="http://schemas.microsoft.com/office/drawing/2014/main" id="{DD9476A4-6D8C-B541-8054-FFF8BDE46B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2376" y="5504197"/>
            <a:ext cx="1535825" cy="1129522"/>
          </a:xfrm>
          <a:prstGeom prst="rect">
            <a:avLst/>
          </a:prstGeom>
        </p:spPr>
      </p:pic>
      <p:pic>
        <p:nvPicPr>
          <p:cNvPr id="22" name="Image 10">
            <a:extLst>
              <a:ext uri="{FF2B5EF4-FFF2-40B4-BE49-F238E27FC236}">
                <a16:creationId xmlns:a16="http://schemas.microsoft.com/office/drawing/2014/main" id="{694FE823-C5A9-5945-9AFB-6CE536ACAB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0029" y="4206831"/>
            <a:ext cx="1535825" cy="1129522"/>
          </a:xfrm>
          <a:prstGeom prst="rect">
            <a:avLst/>
          </a:prstGeom>
        </p:spPr>
      </p:pic>
      <p:pic>
        <p:nvPicPr>
          <p:cNvPr id="24" name="Image 10">
            <a:extLst>
              <a:ext uri="{FF2B5EF4-FFF2-40B4-BE49-F238E27FC236}">
                <a16:creationId xmlns:a16="http://schemas.microsoft.com/office/drawing/2014/main" id="{C9B68070-2A1F-AF43-A755-0E07D53B6C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1020" y="2660639"/>
            <a:ext cx="1535825" cy="1129522"/>
          </a:xfrm>
          <a:prstGeom prst="rect">
            <a:avLst/>
          </a:prstGeom>
        </p:spPr>
      </p:pic>
      <p:pic>
        <p:nvPicPr>
          <p:cNvPr id="26" name="Image 10">
            <a:extLst>
              <a:ext uri="{FF2B5EF4-FFF2-40B4-BE49-F238E27FC236}">
                <a16:creationId xmlns:a16="http://schemas.microsoft.com/office/drawing/2014/main" id="{F9FDBB81-AB4B-344B-8143-49F3621770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3302" y="1657653"/>
            <a:ext cx="1535825" cy="1129522"/>
          </a:xfrm>
          <a:prstGeom prst="rect">
            <a:avLst/>
          </a:prstGeom>
        </p:spPr>
      </p:pic>
      <p:pic>
        <p:nvPicPr>
          <p:cNvPr id="28" name="Image 10">
            <a:extLst>
              <a:ext uri="{FF2B5EF4-FFF2-40B4-BE49-F238E27FC236}">
                <a16:creationId xmlns:a16="http://schemas.microsoft.com/office/drawing/2014/main" id="{D5D8906D-2E68-DF42-99D4-F73DF1D335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1435" y="4023069"/>
            <a:ext cx="1535825" cy="1129522"/>
          </a:xfrm>
          <a:prstGeom prst="rect">
            <a:avLst/>
          </a:prstGeom>
        </p:spPr>
      </p:pic>
      <p:pic>
        <p:nvPicPr>
          <p:cNvPr id="30" name="Image 10">
            <a:extLst>
              <a:ext uri="{FF2B5EF4-FFF2-40B4-BE49-F238E27FC236}">
                <a16:creationId xmlns:a16="http://schemas.microsoft.com/office/drawing/2014/main" id="{A323A2F2-BFD0-5147-A5CC-86B63F7CB8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685" y="3429000"/>
            <a:ext cx="1535825" cy="1129522"/>
          </a:xfrm>
          <a:prstGeom prst="rect">
            <a:avLst/>
          </a:prstGeom>
        </p:spPr>
      </p:pic>
      <p:pic>
        <p:nvPicPr>
          <p:cNvPr id="32" name="Image 10">
            <a:extLst>
              <a:ext uri="{FF2B5EF4-FFF2-40B4-BE49-F238E27FC236}">
                <a16:creationId xmlns:a16="http://schemas.microsoft.com/office/drawing/2014/main" id="{EC4379A0-B9BA-3445-93C9-B59114AE75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6520" y="1975239"/>
            <a:ext cx="1535825" cy="1129522"/>
          </a:xfrm>
          <a:prstGeom prst="rect">
            <a:avLst/>
          </a:prstGeom>
        </p:spPr>
      </p:pic>
      <p:pic>
        <p:nvPicPr>
          <p:cNvPr id="34" name="Image 10">
            <a:extLst>
              <a:ext uri="{FF2B5EF4-FFF2-40B4-BE49-F238E27FC236}">
                <a16:creationId xmlns:a16="http://schemas.microsoft.com/office/drawing/2014/main" id="{D2F19DCD-5D9A-F149-91A5-45B0F6A99A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3174" y="1410478"/>
            <a:ext cx="1535825" cy="1129522"/>
          </a:xfrm>
          <a:prstGeom prst="rect">
            <a:avLst/>
          </a:prstGeom>
        </p:spPr>
      </p:pic>
      <p:pic>
        <p:nvPicPr>
          <p:cNvPr id="39" name="Image 39">
            <a:extLst>
              <a:ext uri="{FF2B5EF4-FFF2-40B4-BE49-F238E27FC236}">
                <a16:creationId xmlns:a16="http://schemas.microsoft.com/office/drawing/2014/main" id="{69AC6CFE-19A8-8E4F-9D2B-E4E950FFE0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8685" y="1604738"/>
            <a:ext cx="456897" cy="417855"/>
          </a:xfrm>
          <a:prstGeom prst="rect">
            <a:avLst/>
          </a:prstGeom>
        </p:spPr>
      </p:pic>
      <p:pic>
        <p:nvPicPr>
          <p:cNvPr id="42" name="Image 39">
            <a:extLst>
              <a:ext uri="{FF2B5EF4-FFF2-40B4-BE49-F238E27FC236}">
                <a16:creationId xmlns:a16="http://schemas.microsoft.com/office/drawing/2014/main" id="{E380C5A2-24D0-5543-95EF-B08E6A50B8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2519" y="2185052"/>
            <a:ext cx="426398" cy="389963"/>
          </a:xfrm>
          <a:prstGeom prst="rect">
            <a:avLst/>
          </a:prstGeom>
        </p:spPr>
      </p:pic>
      <p:pic>
        <p:nvPicPr>
          <p:cNvPr id="44" name="Image 39">
            <a:extLst>
              <a:ext uri="{FF2B5EF4-FFF2-40B4-BE49-F238E27FC236}">
                <a16:creationId xmlns:a16="http://schemas.microsoft.com/office/drawing/2014/main" id="{F34F579A-9FC9-EA47-B120-C7416415D5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001" y="3670948"/>
            <a:ext cx="426398" cy="389963"/>
          </a:xfrm>
          <a:prstGeom prst="rect">
            <a:avLst/>
          </a:prstGeom>
        </p:spPr>
      </p:pic>
      <p:pic>
        <p:nvPicPr>
          <p:cNvPr id="46" name="Image 39">
            <a:extLst>
              <a:ext uri="{FF2B5EF4-FFF2-40B4-BE49-F238E27FC236}">
                <a16:creationId xmlns:a16="http://schemas.microsoft.com/office/drawing/2014/main" id="{9C6C8A07-BBCD-EC49-B786-CB7CE0850E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5900" y="5590761"/>
            <a:ext cx="355612" cy="325226"/>
          </a:xfrm>
          <a:prstGeom prst="rect">
            <a:avLst/>
          </a:prstGeom>
        </p:spPr>
      </p:pic>
      <p:pic>
        <p:nvPicPr>
          <p:cNvPr id="48" name="Image 39">
            <a:extLst>
              <a:ext uri="{FF2B5EF4-FFF2-40B4-BE49-F238E27FC236}">
                <a16:creationId xmlns:a16="http://schemas.microsoft.com/office/drawing/2014/main" id="{BBDA2C0C-8D06-6D43-B425-2EF628739C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1961" y="4864747"/>
            <a:ext cx="355612" cy="325226"/>
          </a:xfrm>
          <a:prstGeom prst="rect">
            <a:avLst/>
          </a:prstGeom>
        </p:spPr>
      </p:pic>
      <p:pic>
        <p:nvPicPr>
          <p:cNvPr id="50" name="Image 39">
            <a:extLst>
              <a:ext uri="{FF2B5EF4-FFF2-40B4-BE49-F238E27FC236}">
                <a16:creationId xmlns:a16="http://schemas.microsoft.com/office/drawing/2014/main" id="{BDE696A5-35CA-5F49-BCF1-688EEE1540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7355" y="4318649"/>
            <a:ext cx="355612" cy="325226"/>
          </a:xfrm>
          <a:prstGeom prst="rect">
            <a:avLst/>
          </a:prstGeom>
        </p:spPr>
      </p:pic>
      <p:pic>
        <p:nvPicPr>
          <p:cNvPr id="52" name="Image 39">
            <a:extLst>
              <a:ext uri="{FF2B5EF4-FFF2-40B4-BE49-F238E27FC236}">
                <a16:creationId xmlns:a16="http://schemas.microsoft.com/office/drawing/2014/main" id="{DF3FAB32-00C9-3447-A49E-D4E138A311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667" y="4449884"/>
            <a:ext cx="355612" cy="325226"/>
          </a:xfrm>
          <a:prstGeom prst="rect">
            <a:avLst/>
          </a:prstGeom>
        </p:spPr>
      </p:pic>
      <p:pic>
        <p:nvPicPr>
          <p:cNvPr id="54" name="Image 39">
            <a:extLst>
              <a:ext uri="{FF2B5EF4-FFF2-40B4-BE49-F238E27FC236}">
                <a16:creationId xmlns:a16="http://schemas.microsoft.com/office/drawing/2014/main" id="{DDDA218A-297C-6448-9822-10C55C132E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1322" y="5808783"/>
            <a:ext cx="355612" cy="325226"/>
          </a:xfrm>
          <a:prstGeom prst="rect">
            <a:avLst/>
          </a:prstGeom>
        </p:spPr>
      </p:pic>
      <p:pic>
        <p:nvPicPr>
          <p:cNvPr id="56" name="Image 39">
            <a:extLst>
              <a:ext uri="{FF2B5EF4-FFF2-40B4-BE49-F238E27FC236}">
                <a16:creationId xmlns:a16="http://schemas.microsoft.com/office/drawing/2014/main" id="{5ADF176F-D66E-5A4D-BCB3-E761A43248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5614558" y="2979049"/>
            <a:ext cx="448733" cy="410390"/>
          </a:xfrm>
          <a:prstGeom prst="rect">
            <a:avLst/>
          </a:prstGeom>
        </p:spPr>
      </p:pic>
      <p:pic>
        <p:nvPicPr>
          <p:cNvPr id="58" name="Image 39">
            <a:extLst>
              <a:ext uri="{FF2B5EF4-FFF2-40B4-BE49-F238E27FC236}">
                <a16:creationId xmlns:a16="http://schemas.microsoft.com/office/drawing/2014/main" id="{CF162390-B1D7-F34B-B98F-8E8F750BC4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6952288" y="1884980"/>
            <a:ext cx="448733" cy="410390"/>
          </a:xfrm>
          <a:prstGeom prst="rect">
            <a:avLst/>
          </a:prstGeom>
        </p:spPr>
      </p:pic>
      <p:pic>
        <p:nvPicPr>
          <p:cNvPr id="60" name="Image 39">
            <a:extLst>
              <a:ext uri="{FF2B5EF4-FFF2-40B4-BE49-F238E27FC236}">
                <a16:creationId xmlns:a16="http://schemas.microsoft.com/office/drawing/2014/main" id="{DFC3B212-6FBE-8E4D-B9E4-BA4FA6D010A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8956766" y="2844079"/>
            <a:ext cx="448733" cy="410390"/>
          </a:xfrm>
          <a:prstGeom prst="rect">
            <a:avLst/>
          </a:prstGeom>
        </p:spPr>
      </p:pic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B3A9030A-43E5-0A48-8318-67AD1784B5D1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5831417" y="4587830"/>
            <a:ext cx="1040018" cy="276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B1866D80-033F-654F-BEE0-680FDF8FF8CD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8407260" y="4598956"/>
            <a:ext cx="732769" cy="172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9E35C02D-3D9A-1444-9DCF-851F30497293}"/>
              </a:ext>
            </a:extLst>
          </p:cNvPr>
          <p:cNvCxnSpPr>
            <a:cxnSpLocks/>
          </p:cNvCxnSpPr>
          <p:nvPr/>
        </p:nvCxnSpPr>
        <p:spPr>
          <a:xfrm flipH="1" flipV="1">
            <a:off x="6270084" y="3188651"/>
            <a:ext cx="680958" cy="716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:a16="http://schemas.microsoft.com/office/drawing/2014/main" id="{C55BD371-8E2B-5541-96BB-B98C384D595A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5104568" y="2222414"/>
            <a:ext cx="1198734" cy="5537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6" name="Connecteur droit avec flèche 85">
            <a:extLst>
              <a:ext uri="{FF2B5EF4-FFF2-40B4-BE49-F238E27FC236}">
                <a16:creationId xmlns:a16="http://schemas.microsoft.com/office/drawing/2014/main" id="{BDAA7632-102A-7549-B089-D63F908A94B0}"/>
              </a:ext>
            </a:extLst>
          </p:cNvPr>
          <p:cNvCxnSpPr>
            <a:cxnSpLocks/>
          </p:cNvCxnSpPr>
          <p:nvPr/>
        </p:nvCxnSpPr>
        <p:spPr>
          <a:xfrm flipH="1" flipV="1">
            <a:off x="4070137" y="2532756"/>
            <a:ext cx="582365" cy="469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5E51C44C-EC1E-F349-8195-D9935C147C75}"/>
              </a:ext>
            </a:extLst>
          </p:cNvPr>
          <p:cNvCxnSpPr>
            <a:cxnSpLocks/>
          </p:cNvCxnSpPr>
          <p:nvPr/>
        </p:nvCxnSpPr>
        <p:spPr>
          <a:xfrm flipH="1" flipV="1">
            <a:off x="2828598" y="2827910"/>
            <a:ext cx="1891709" cy="3454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D18C695F-D8EF-914D-BF41-EE6C5FA6E96B}"/>
              </a:ext>
            </a:extLst>
          </p:cNvPr>
          <p:cNvCxnSpPr>
            <a:cxnSpLocks/>
          </p:cNvCxnSpPr>
          <p:nvPr/>
        </p:nvCxnSpPr>
        <p:spPr>
          <a:xfrm flipH="1" flipV="1">
            <a:off x="3204231" y="4481262"/>
            <a:ext cx="1022902" cy="462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6" name="Connecteur droit avec flèche 115">
            <a:extLst>
              <a:ext uri="{FF2B5EF4-FFF2-40B4-BE49-F238E27FC236}">
                <a16:creationId xmlns:a16="http://schemas.microsoft.com/office/drawing/2014/main" id="{89885B8C-0388-6C48-879F-21CB12E73233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3445835" y="5163717"/>
            <a:ext cx="767726" cy="4470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4" name="Connecteur droit avec flèche 123">
            <a:extLst>
              <a:ext uri="{FF2B5EF4-FFF2-40B4-BE49-F238E27FC236}">
                <a16:creationId xmlns:a16="http://schemas.microsoft.com/office/drawing/2014/main" id="{8B4C0BED-153F-BE4B-8E78-3546F773BE3B}"/>
              </a:ext>
            </a:extLst>
          </p:cNvPr>
          <p:cNvCxnSpPr>
            <a:cxnSpLocks/>
          </p:cNvCxnSpPr>
          <p:nvPr/>
        </p:nvCxnSpPr>
        <p:spPr>
          <a:xfrm>
            <a:off x="4455165" y="5331258"/>
            <a:ext cx="1814919" cy="514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9" name="Connecteur droit avec flèche 128">
            <a:extLst>
              <a:ext uri="{FF2B5EF4-FFF2-40B4-BE49-F238E27FC236}">
                <a16:creationId xmlns:a16="http://schemas.microsoft.com/office/drawing/2014/main" id="{3854385A-A79F-5348-9B78-DBABBFABCDB6}"/>
              </a:ext>
            </a:extLst>
          </p:cNvPr>
          <p:cNvCxnSpPr>
            <a:cxnSpLocks/>
          </p:cNvCxnSpPr>
          <p:nvPr/>
        </p:nvCxnSpPr>
        <p:spPr>
          <a:xfrm flipH="1" flipV="1">
            <a:off x="8453649" y="3389439"/>
            <a:ext cx="583534" cy="10483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36" name="Image 10">
            <a:extLst>
              <a:ext uri="{FF2B5EF4-FFF2-40B4-BE49-F238E27FC236}">
                <a16:creationId xmlns:a16="http://schemas.microsoft.com/office/drawing/2014/main" id="{6098A5A0-22BC-884D-A2EB-A89D70A2A2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9869" y="2931389"/>
            <a:ext cx="1535825" cy="1129522"/>
          </a:xfrm>
          <a:prstGeom prst="rect">
            <a:avLst/>
          </a:prstGeom>
        </p:spPr>
      </p:pic>
      <p:pic>
        <p:nvPicPr>
          <p:cNvPr id="138" name="Image 39">
            <a:extLst>
              <a:ext uri="{FF2B5EF4-FFF2-40B4-BE49-F238E27FC236}">
                <a16:creationId xmlns:a16="http://schemas.microsoft.com/office/drawing/2014/main" id="{89145DAF-2146-4E45-B8B9-175C000807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28981" y="3205286"/>
            <a:ext cx="355612" cy="325226"/>
          </a:xfrm>
          <a:prstGeom prst="rect">
            <a:avLst/>
          </a:prstGeom>
        </p:spPr>
      </p:pic>
      <p:cxnSp>
        <p:nvCxnSpPr>
          <p:cNvPr id="140" name="Connecteur droit avec flèche 139">
            <a:extLst>
              <a:ext uri="{FF2B5EF4-FFF2-40B4-BE49-F238E27FC236}">
                <a16:creationId xmlns:a16="http://schemas.microsoft.com/office/drawing/2014/main" id="{21C2EB5B-5A52-3142-A6F9-9FDC6C669857}"/>
              </a:ext>
            </a:extLst>
          </p:cNvPr>
          <p:cNvCxnSpPr>
            <a:cxnSpLocks/>
            <a:endCxn id="136" idx="1"/>
          </p:cNvCxnSpPr>
          <p:nvPr/>
        </p:nvCxnSpPr>
        <p:spPr>
          <a:xfrm flipV="1">
            <a:off x="9526365" y="3496150"/>
            <a:ext cx="743504" cy="710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4" name="ZoneTexte 143">
            <a:extLst>
              <a:ext uri="{FF2B5EF4-FFF2-40B4-BE49-F238E27FC236}">
                <a16:creationId xmlns:a16="http://schemas.microsoft.com/office/drawing/2014/main" id="{56532BF0-717C-4145-B04C-97DB2E83D51C}"/>
              </a:ext>
            </a:extLst>
          </p:cNvPr>
          <p:cNvSpPr txBox="1"/>
          <p:nvPr/>
        </p:nvSpPr>
        <p:spPr>
          <a:xfrm>
            <a:off x="9311936" y="578413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C42F1A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rgbClr val="C42F1A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er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C42F1A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cercle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E6B91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rgbClr val="E6B91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ème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E6B91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cercle</a:t>
            </a:r>
          </a:p>
        </p:txBody>
      </p:sp>
      <p:pic>
        <p:nvPicPr>
          <p:cNvPr id="4" name="Graphique 3" descr="Fermer">
            <a:extLst>
              <a:ext uri="{FF2B5EF4-FFF2-40B4-BE49-F238E27FC236}">
                <a16:creationId xmlns:a16="http://schemas.microsoft.com/office/drawing/2014/main" id="{CB3F00DE-5B1E-E34D-A9AF-874B969D830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40282" y="3479795"/>
            <a:ext cx="425844" cy="425844"/>
          </a:xfrm>
          <a:prstGeom prst="rect">
            <a:avLst/>
          </a:prstGeom>
        </p:spPr>
      </p:pic>
      <p:pic>
        <p:nvPicPr>
          <p:cNvPr id="45" name="Graphique 44" descr="Fermer">
            <a:extLst>
              <a:ext uri="{FF2B5EF4-FFF2-40B4-BE49-F238E27FC236}">
                <a16:creationId xmlns:a16="http://schemas.microsoft.com/office/drawing/2014/main" id="{9B4D811C-67D7-F14A-B208-0A3DADEE63A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02817" y="2223414"/>
            <a:ext cx="384916" cy="384916"/>
          </a:xfrm>
          <a:prstGeom prst="rect">
            <a:avLst/>
          </a:prstGeom>
        </p:spPr>
      </p:pic>
      <p:pic>
        <p:nvPicPr>
          <p:cNvPr id="47" name="Graphique 46" descr="Fermer">
            <a:extLst>
              <a:ext uri="{FF2B5EF4-FFF2-40B4-BE49-F238E27FC236}">
                <a16:creationId xmlns:a16="http://schemas.microsoft.com/office/drawing/2014/main" id="{1EDE198F-56BE-8643-8FD6-59BA1C54699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35221" y="2554473"/>
            <a:ext cx="359041" cy="359041"/>
          </a:xfrm>
          <a:prstGeom prst="rect">
            <a:avLst/>
          </a:prstGeom>
        </p:spPr>
      </p:pic>
      <p:pic>
        <p:nvPicPr>
          <p:cNvPr id="49" name="Graphique 48" descr="Fermer">
            <a:extLst>
              <a:ext uri="{FF2B5EF4-FFF2-40B4-BE49-F238E27FC236}">
                <a16:creationId xmlns:a16="http://schemas.microsoft.com/office/drawing/2014/main" id="{F24B45E6-56C5-174B-9905-F62320DF301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56919" y="4477144"/>
            <a:ext cx="383479" cy="383479"/>
          </a:xfrm>
          <a:prstGeom prst="rect">
            <a:avLst/>
          </a:prstGeom>
        </p:spPr>
      </p:pic>
      <p:pic>
        <p:nvPicPr>
          <p:cNvPr id="51" name="Graphique 50" descr="Fermer">
            <a:extLst>
              <a:ext uri="{FF2B5EF4-FFF2-40B4-BE49-F238E27FC236}">
                <a16:creationId xmlns:a16="http://schemas.microsoft.com/office/drawing/2014/main" id="{4E8255BC-14CD-4B4F-A353-3727F0709E7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66704" y="5241985"/>
            <a:ext cx="395173" cy="395173"/>
          </a:xfrm>
          <a:prstGeom prst="rect">
            <a:avLst/>
          </a:prstGeom>
        </p:spPr>
      </p:pic>
      <p:sp>
        <p:nvSpPr>
          <p:cNvPr id="53" name="Espace réservé du numéro de diapositive 4">
            <a:extLst>
              <a:ext uri="{FF2B5EF4-FFF2-40B4-BE49-F238E27FC236}">
                <a16:creationId xmlns:a16="http://schemas.microsoft.com/office/drawing/2014/main" id="{4ABE77B3-DECC-7042-8B1E-8B5AF9A8A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55" name="Image 3">
            <a:extLst>
              <a:ext uri="{FF2B5EF4-FFF2-40B4-BE49-F238E27FC236}">
                <a16:creationId xmlns:a16="http://schemas.microsoft.com/office/drawing/2014/main" id="{E96E3B82-B0FA-974B-A29F-73D1A0595B6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2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461A41C8-1493-1A44-B358-7AFB0E953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416" y="567995"/>
            <a:ext cx="9156873" cy="1320800"/>
          </a:xfrm>
        </p:spPr>
        <p:txBody>
          <a:bodyPr/>
          <a:lstStyle/>
          <a:p>
            <a:r>
              <a:rPr lang="fr-FR" dirty="0"/>
              <a:t>Objectifs des mesures barrières contre la COVID-19</a:t>
            </a: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C9DA0F59-5F84-0F4B-8D87-381AFD678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628" y="2285525"/>
            <a:ext cx="8147863" cy="2124405"/>
          </a:xfrm>
        </p:spPr>
        <p:txBody>
          <a:bodyPr>
            <a:normAutofit fontScale="92500" lnSpcReduction="20000"/>
          </a:bodyPr>
          <a:lstStyle/>
          <a:p>
            <a:r>
              <a:rPr lang="fr-FR" sz="1900" b="1" dirty="0"/>
              <a:t>Objectif</a:t>
            </a:r>
            <a:r>
              <a:rPr lang="fr-FR" sz="1900" dirty="0"/>
              <a:t> des mesures barrières : </a:t>
            </a:r>
            <a:r>
              <a:rPr lang="fr-FR" sz="1900" b="1" dirty="0"/>
              <a:t>réduire la contamination donc le R0</a:t>
            </a:r>
          </a:p>
          <a:p>
            <a:pPr lvl="1"/>
            <a:r>
              <a:rPr lang="fr-FR" sz="1700" dirty="0"/>
              <a:t>Abaisser le pic de la maladie</a:t>
            </a:r>
          </a:p>
          <a:p>
            <a:pPr lvl="1"/>
            <a:r>
              <a:rPr lang="fr-FR" sz="1700" dirty="0"/>
              <a:t>Théoriquement, ne modifie pas le nombre de patients, l’étale dans le temps</a:t>
            </a:r>
          </a:p>
          <a:p>
            <a:pPr lvl="1"/>
            <a:r>
              <a:rPr lang="fr-FR" sz="1700" dirty="0"/>
              <a:t>Permettre aux structures de santé de mieux faire face à l’épidémie</a:t>
            </a:r>
          </a:p>
          <a:p>
            <a:pPr lvl="1"/>
            <a:r>
              <a:rPr lang="fr-FR" sz="1700" dirty="0"/>
              <a:t>Permettre d’attendre une baisse naturelle du RO, si SARS-CoV2 se transmet moins facilement en période estivale</a:t>
            </a:r>
          </a:p>
          <a:p>
            <a:pPr lvl="1"/>
            <a:r>
              <a:rPr lang="fr-FR" sz="1700" dirty="0"/>
              <a:t>Permettre d’attendre vaccins et traitements efficaces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90E0AFA8-8451-8047-BF02-82BDF374BF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7959" y="1570107"/>
            <a:ext cx="3201409" cy="26198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Espace réservé du numéro de diapositive 4">
            <a:extLst>
              <a:ext uri="{FF2B5EF4-FFF2-40B4-BE49-F238E27FC236}">
                <a16:creationId xmlns:a16="http://schemas.microsoft.com/office/drawing/2014/main" id="{A70215E8-1C10-C443-A2C2-554212C7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78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Image 3">
            <a:extLst>
              <a:ext uri="{FF2B5EF4-FFF2-40B4-BE49-F238E27FC236}">
                <a16:creationId xmlns:a16="http://schemas.microsoft.com/office/drawing/2014/main" id="{CB6FB846-E49D-134C-8EB1-B89257221F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D350151-1926-8741-BDED-6407F4BF1159}"/>
              </a:ext>
            </a:extLst>
          </p:cNvPr>
          <p:cNvSpPr/>
          <p:nvPr/>
        </p:nvSpPr>
        <p:spPr>
          <a:xfrm>
            <a:off x="2010334" y="4712730"/>
            <a:ext cx="8983731" cy="17834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b="1" dirty="0"/>
              <a:t>Le 1 Juin 2020, après de 2 mois de confinement de la population et  3 semaines de dé-confinement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dirty="0"/>
              <a:t>l’estimation du % de la population ayant </a:t>
            </a:r>
            <a:r>
              <a:rPr lang="fr-FR" b="1" dirty="0" err="1"/>
              <a:t>séro</a:t>
            </a:r>
            <a:r>
              <a:rPr lang="fr-FR" b="1" dirty="0"/>
              <a:t>-converti est &lt; 5 %,  (10% dans la région parisienne) laissant craindre la possibilité de vagues épidémiques ultérieures de grande ampleur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dirty="0"/>
              <a:t>le R0 est passé de 2,9 à &lt; 0,6 ( 0,3 et l’épidémie régresse)</a:t>
            </a:r>
          </a:p>
        </p:txBody>
      </p:sp>
    </p:spTree>
    <p:extLst>
      <p:ext uri="{BB962C8B-B14F-4D97-AF65-F5344CB8AC3E}">
        <p14:creationId xmlns:p14="http://schemas.microsoft.com/office/powerpoint/2010/main" val="27325992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23" y="375618"/>
            <a:ext cx="10280429" cy="658525"/>
          </a:xfrm>
        </p:spPr>
        <p:txBody>
          <a:bodyPr>
            <a:noAutofit/>
          </a:bodyPr>
          <a:lstStyle/>
          <a:p>
            <a:r>
              <a:rPr lang="fr-FR" sz="2800" b="1" dirty="0"/>
              <a:t>Pourquoi l’épidémie repart-elle ?</a:t>
            </a:r>
            <a:endParaRPr lang="fr-FR" sz="2800" i="1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79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526345" y="1899688"/>
            <a:ext cx="10661831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fr-FR" sz="2000" b="1" dirty="0"/>
              <a:t>Plusieurs facteurs sont certainement en cause</a:t>
            </a:r>
          </a:p>
          <a:p>
            <a:pPr marL="34290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/>
              <a:t>Le relâchement généralisé des mesures barrières </a:t>
            </a:r>
            <a:r>
              <a:rPr lang="fr-FR" sz="2000" dirty="0"/>
              <a:t>: </a:t>
            </a:r>
            <a:r>
              <a:rPr lang="fr-FR" dirty="0"/>
              <a:t>conséquence de 2 mois de confinement, de l’arrivée de l’été, d’un besoin de retrouver « une vie normale », de l’impression que le virus n’était plus là, des départs en vacances…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Le relâchement des mesures « en poches »: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même si les mesures barrières restent bien appliquées chez les personnes les plus à risque (âgées ou pathologies sous-jacentes),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certains groupes ne les respectent plus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(ni masque, ni distanciation), ou plus dans certaines situations (bars, concerts, regroupements…) </a:t>
            </a: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L’apparition d’une nouvelle souche de virus ?</a:t>
            </a:r>
          </a:p>
        </p:txBody>
      </p:sp>
      <p:pic>
        <p:nvPicPr>
          <p:cNvPr id="6" name="Image 5" descr="Une image contenant horloge, air&#10;&#10;Description générée automatiquement">
            <a:extLst>
              <a:ext uri="{FF2B5EF4-FFF2-40B4-BE49-F238E27FC236}">
                <a16:creationId xmlns:a16="http://schemas.microsoft.com/office/drawing/2014/main" id="{953AA1FF-1E04-754D-96CE-733116E834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6261" y="4396336"/>
            <a:ext cx="2844655" cy="230450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DB474D1-23D6-E146-AB2C-C80E4A05FE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1404" y="763871"/>
            <a:ext cx="2544317" cy="134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26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048E5-CB4E-4143-92AC-87CAE3BD1D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8232356" cy="1646302"/>
          </a:xfrm>
        </p:spPr>
        <p:txBody>
          <a:bodyPr/>
          <a:lstStyle/>
          <a:p>
            <a:r>
              <a:rPr lang="fr-FR" dirty="0"/>
              <a:t>Evolution de la pandémie</a:t>
            </a:r>
          </a:p>
        </p:txBody>
      </p:sp>
      <p:pic>
        <p:nvPicPr>
          <p:cNvPr id="7" name="Image 6" descr="Une image contenant texte, carte, alimentation&#10;&#10;Description générée automatiquement">
            <a:extLst>
              <a:ext uri="{FF2B5EF4-FFF2-40B4-BE49-F238E27FC236}">
                <a16:creationId xmlns:a16="http://schemas.microsoft.com/office/drawing/2014/main" id="{A37340DC-1BA5-264C-BD93-2B566ABA27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826" y="130694"/>
            <a:ext cx="5020837" cy="2823243"/>
          </a:xfrm>
          <a:prstGeom prst="rect">
            <a:avLst/>
          </a:prstGeom>
        </p:spPr>
      </p:pic>
      <p:sp>
        <p:nvSpPr>
          <p:cNvPr id="4" name="Espace réservé du numéro de diapositive 4">
            <a:extLst>
              <a:ext uri="{FF2B5EF4-FFF2-40B4-BE49-F238E27FC236}">
                <a16:creationId xmlns:a16="http://schemas.microsoft.com/office/drawing/2014/main" id="{C618C7FE-CED8-FC42-93E1-4B963912F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6695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5DC36-932C-4A4A-8FE3-04C4DEEA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37" y="572757"/>
            <a:ext cx="10280429" cy="1320800"/>
          </a:xfrm>
        </p:spPr>
        <p:txBody>
          <a:bodyPr>
            <a:noAutofit/>
          </a:bodyPr>
          <a:lstStyle/>
          <a:p>
            <a:r>
              <a:rPr lang="fr-FR" sz="2800" b="1" dirty="0"/>
              <a:t>A Mutation in SARS-CoV-2 Spike </a:t>
            </a:r>
            <a:r>
              <a:rPr lang="fr-FR" sz="2800" b="1" dirty="0" err="1"/>
              <a:t>Protein</a:t>
            </a:r>
            <a:r>
              <a:rPr lang="fr-FR" sz="2800" b="1" dirty="0"/>
              <a:t> Is Associated </a:t>
            </a:r>
            <a:r>
              <a:rPr lang="fr-FR" sz="2800" b="1" dirty="0" err="1"/>
              <a:t>with</a:t>
            </a:r>
            <a:r>
              <a:rPr lang="fr-FR" sz="2800" b="1" dirty="0"/>
              <a:t> </a:t>
            </a:r>
            <a:r>
              <a:rPr lang="fr-FR" sz="2800" b="1" dirty="0" err="1"/>
              <a:t>Increased</a:t>
            </a:r>
            <a:r>
              <a:rPr lang="fr-FR" sz="2800" b="1" dirty="0"/>
              <a:t> </a:t>
            </a:r>
            <a:r>
              <a:rPr lang="fr-FR" sz="2800" b="1" dirty="0" err="1"/>
              <a:t>Infectivity</a:t>
            </a:r>
            <a:r>
              <a:rPr lang="fr-FR" sz="2800" b="1" dirty="0"/>
              <a:t>. </a:t>
            </a:r>
            <a:r>
              <a:rPr lang="fr-FR" sz="1800" i="1" dirty="0" err="1"/>
              <a:t>Korber</a:t>
            </a:r>
            <a:r>
              <a:rPr lang="fr-FR" sz="1800" i="1" dirty="0"/>
              <a:t> B et al. </a:t>
            </a:r>
            <a:r>
              <a:rPr lang="fr-FR" sz="1800" i="1" dirty="0" err="1"/>
              <a:t>Cell</a:t>
            </a:r>
            <a:r>
              <a:rPr lang="fr-FR" sz="1800" i="1" dirty="0"/>
              <a:t> 2020 </a:t>
            </a:r>
            <a:r>
              <a:rPr lang="fr-FR" sz="1800" i="1" dirty="0" err="1"/>
              <a:t>Jul</a:t>
            </a:r>
            <a:r>
              <a:rPr lang="fr-FR" sz="1800" i="1" dirty="0"/>
              <a:t> 3</a:t>
            </a:r>
            <a:endParaRPr lang="fr-FR" sz="2800" i="1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80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216B3-DAFB-3C4D-9CAE-3FD60861C42D}"/>
              </a:ext>
            </a:extLst>
          </p:cNvPr>
          <p:cNvSpPr/>
          <p:nvPr/>
        </p:nvSpPr>
        <p:spPr>
          <a:xfrm>
            <a:off x="238248" y="1893557"/>
            <a:ext cx="10661831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/>
              <a:t>La diversité génétique des SARS-CoV-2 est relativement modeste </a:t>
            </a:r>
            <a:r>
              <a:rPr lang="fr-FR" dirty="0"/>
              <a:t>(pour l’instant)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Des mutations au niveau de la protéine « </a:t>
            </a:r>
            <a:r>
              <a:rPr lang="fr-FR" dirty="0" err="1"/>
              <a:t>spike</a:t>
            </a:r>
            <a:r>
              <a:rPr lang="fr-FR" dirty="0"/>
              <a:t> » seraient inquiétantes  car c’est elle qui permet l’attachement aux récepteurs (ACE2) et qui est une des cibles principales des </a:t>
            </a:r>
            <a:r>
              <a:rPr lang="fr-FR" dirty="0" err="1"/>
              <a:t>Ac</a:t>
            </a:r>
            <a:r>
              <a:rPr lang="fr-FR" dirty="0"/>
              <a:t>. neutralisants qu’ils soient suscités par la maladie ou les vaccins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schemeClr val="accent2"/>
                </a:solidFill>
              </a:rPr>
              <a:t>Un variant au niveau de la protéine « </a:t>
            </a:r>
            <a:r>
              <a:rPr lang="fr-FR" b="1" dirty="0" err="1">
                <a:solidFill>
                  <a:schemeClr val="accent2"/>
                </a:solidFill>
              </a:rPr>
              <a:t>spike</a:t>
            </a:r>
            <a:r>
              <a:rPr lang="fr-FR" b="1" dirty="0">
                <a:solidFill>
                  <a:schemeClr val="accent2"/>
                </a:solidFill>
              </a:rPr>
              <a:t> » G614 a émergé et diffusé rapidement à travers le monde et est devenu prédominant </a:t>
            </a:r>
            <a:r>
              <a:rPr lang="fr-FR" b="1" dirty="0"/>
              <a:t>(&gt; à la souche originale D614)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b="1" dirty="0">
                <a:solidFill>
                  <a:schemeClr val="accent2"/>
                </a:solidFill>
              </a:rPr>
              <a:t>Pour l’instant ce </a:t>
            </a:r>
            <a:r>
              <a:rPr lang="fr-FR" b="1">
                <a:solidFill>
                  <a:schemeClr val="accent2"/>
                </a:solidFill>
              </a:rPr>
              <a:t>variant semble</a:t>
            </a:r>
            <a:endParaRPr lang="fr-FR" b="1" dirty="0">
              <a:solidFill>
                <a:schemeClr val="accent2"/>
              </a:solidFill>
            </a:endParaRP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600" b="1" dirty="0">
                <a:solidFill>
                  <a:schemeClr val="accent2"/>
                </a:solidFill>
              </a:rPr>
              <a:t>Etre retrouvé en quantité plus importantes dans les PCR </a:t>
            </a:r>
            <a:r>
              <a:rPr lang="fr-FR" sz="1600" dirty="0"/>
              <a:t>(moins de cycles pour la mettre en évidence)</a:t>
            </a:r>
          </a:p>
          <a:p>
            <a:pPr marL="1257300" lvl="2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600" b="1" dirty="0">
                <a:solidFill>
                  <a:schemeClr val="accent2"/>
                </a:solidFill>
              </a:rPr>
              <a:t>Etre plus contagieux</a:t>
            </a:r>
          </a:p>
          <a:p>
            <a:pPr marL="800100" lvl="1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dirty="0"/>
              <a:t>Par contre pas d’éléments pour penser</a:t>
            </a:r>
          </a:p>
          <a:p>
            <a:pPr marL="1257300" lvl="2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600" dirty="0"/>
              <a:t>1) que la souche soit plus virulente</a:t>
            </a:r>
          </a:p>
          <a:p>
            <a:pPr marL="1257300" lvl="2" indent="-342900">
              <a:spcBef>
                <a:spcPts val="4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fr-FR" sz="1600" dirty="0"/>
              <a:t>2) qu’elle échappe au </a:t>
            </a:r>
            <a:r>
              <a:rPr lang="fr-FR" sz="1600" dirty="0" err="1"/>
              <a:t>ac</a:t>
            </a:r>
            <a:r>
              <a:rPr lang="fr-FR" sz="1600" dirty="0"/>
              <a:t>. neutralisants</a:t>
            </a:r>
            <a:endParaRPr lang="fr-FR" sz="2000" dirty="0">
              <a:solidFill>
                <a:srgbClr val="0070C0"/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fr-FR" sz="24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070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151A2D-C5C3-1F4F-899E-65C8048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2483" y="6518277"/>
            <a:ext cx="683339" cy="3651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CEC14FC4-C990-B947-9152-8CF13B2AEC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4408" y="30366"/>
            <a:ext cx="2426354" cy="35788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0C60869-DD20-944D-8806-47392BD5A26A}"/>
              </a:ext>
            </a:extLst>
          </p:cNvPr>
          <p:cNvSpPr/>
          <p:nvPr/>
        </p:nvSpPr>
        <p:spPr>
          <a:xfrm>
            <a:off x="637953" y="6567721"/>
            <a:ext cx="111053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i="1" dirty="0">
                <a:solidFill>
                  <a:schemeClr val="accent1"/>
                </a:solidFill>
              </a:rPr>
              <a:t>Zimmermann &amp; Curtis</a:t>
            </a:r>
            <a:r>
              <a:rPr lang="fr-FR" sz="1200" b="1" i="1" dirty="0">
                <a:solidFill>
                  <a:schemeClr val="accent1"/>
                </a:solidFill>
              </a:rPr>
              <a:t>  </a:t>
            </a:r>
            <a:r>
              <a:rPr lang="fr-MA" sz="1200" i="1" dirty="0" err="1">
                <a:solidFill>
                  <a:schemeClr val="accent1"/>
                </a:solidFill>
              </a:rPr>
              <a:t>Pediatr</a:t>
            </a:r>
            <a:r>
              <a:rPr lang="fr-MA" sz="1200" i="1" dirty="0">
                <a:solidFill>
                  <a:schemeClr val="accent1"/>
                </a:solidFill>
              </a:rPr>
              <a:t> Infect Dis J 2020 </a:t>
            </a:r>
            <a:r>
              <a:rPr lang="de-DE" sz="1200" i="1" dirty="0">
                <a:solidFill>
                  <a:schemeClr val="accent1"/>
                </a:solidFill>
              </a:rPr>
              <a:t>https://</a:t>
            </a:r>
            <a:r>
              <a:rPr lang="de-DE" sz="1200" i="1" dirty="0" err="1">
                <a:solidFill>
                  <a:schemeClr val="accent1"/>
                </a:solidFill>
              </a:rPr>
              <a:t>journals.lww.com</a:t>
            </a:r>
            <a:r>
              <a:rPr lang="de-DE" sz="1200" i="1" dirty="0">
                <a:solidFill>
                  <a:schemeClr val="accent1"/>
                </a:solidFill>
              </a:rPr>
              <a:t>/</a:t>
            </a:r>
            <a:r>
              <a:rPr lang="de-DE" sz="1200" i="1" dirty="0" err="1">
                <a:solidFill>
                  <a:schemeClr val="accent1"/>
                </a:solidFill>
              </a:rPr>
              <a:t>pidj</a:t>
            </a:r>
            <a:r>
              <a:rPr lang="de-DE" sz="1200" i="1" dirty="0">
                <a:solidFill>
                  <a:schemeClr val="accent1"/>
                </a:solidFill>
              </a:rPr>
              <a:t>/</a:t>
            </a:r>
            <a:r>
              <a:rPr lang="de-DE" sz="1200" i="1" dirty="0" err="1">
                <a:solidFill>
                  <a:schemeClr val="accent1"/>
                </a:solidFill>
              </a:rPr>
              <a:t>FullText</a:t>
            </a:r>
            <a:r>
              <a:rPr lang="de-DE" sz="1200" i="1" dirty="0">
                <a:solidFill>
                  <a:schemeClr val="accent1"/>
                </a:solidFill>
              </a:rPr>
              <a:t>/2020/05000/Coronavirus_Infections_in_Children_Including.1.aspx</a:t>
            </a:r>
            <a:r>
              <a:rPr lang="fr-FR" sz="1200" i="1" dirty="0">
                <a:solidFill>
                  <a:schemeClr val="accent1"/>
                </a:solidFill>
              </a:rPr>
              <a:t> </a:t>
            </a:r>
            <a:r>
              <a:rPr lang="fr-MA" sz="1200" i="1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2AC9C4B-AAB8-1140-8F62-602E201374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228" y="1656692"/>
            <a:ext cx="10243777" cy="476282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A117A93-23EA-B74A-BD3A-5D316E854F9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2149" y="448161"/>
            <a:ext cx="1231891" cy="969159"/>
          </a:xfrm>
          <a:prstGeom prst="rect">
            <a:avLst/>
          </a:prstGeom>
        </p:spPr>
      </p:pic>
      <p:sp>
        <p:nvSpPr>
          <p:cNvPr id="18" name="Titre 1">
            <a:extLst>
              <a:ext uri="{FF2B5EF4-FFF2-40B4-BE49-F238E27FC236}">
                <a16:creationId xmlns:a16="http://schemas.microsoft.com/office/drawing/2014/main" id="{1F61B1A4-0030-ED41-8A92-1D6B1F761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966" y="388253"/>
            <a:ext cx="10280429" cy="1320800"/>
          </a:xfrm>
        </p:spPr>
        <p:txBody>
          <a:bodyPr>
            <a:normAutofit/>
          </a:bodyPr>
          <a:lstStyle/>
          <a:p>
            <a:r>
              <a:rPr lang="fr-FR" dirty="0"/>
              <a:t>Les maladies à coronavirus</a:t>
            </a:r>
          </a:p>
        </p:txBody>
      </p:sp>
    </p:spTree>
    <p:extLst>
      <p:ext uri="{BB962C8B-B14F-4D97-AF65-F5344CB8AC3E}">
        <p14:creationId xmlns:p14="http://schemas.microsoft.com/office/powerpoint/2010/main" val="128859344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495FF10-241F-A54B-BE32-CEB43B99DAEA}">
  <we:reference id="wa104380050" version="3.0.0.0" store="fr-FR" storeType="OMEX"/>
  <we:alternateReferences>
    <we:reference id="WA104380050" version="3.0.0.0" store="WA10438005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23418</TotalTime>
  <Words>7013</Words>
  <Application>Microsoft Macintosh PowerPoint</Application>
  <PresentationFormat>Grand écran</PresentationFormat>
  <Paragraphs>1117</Paragraphs>
  <Slides>80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80</vt:i4>
      </vt:variant>
    </vt:vector>
  </HeadingPairs>
  <TitlesOfParts>
    <vt:vector size="87" baseType="lpstr">
      <vt:lpstr>Arial</vt:lpstr>
      <vt:lpstr>Calibri</vt:lpstr>
      <vt:lpstr>Cambria Math</vt:lpstr>
      <vt:lpstr>Trebuchet MS</vt:lpstr>
      <vt:lpstr>Wingdings</vt:lpstr>
      <vt:lpstr>Wingdings 3</vt:lpstr>
      <vt:lpstr>Facette</vt:lpstr>
      <vt:lpstr>Pandémie COVID–19 (SARS-CoV-2) </vt:lpstr>
      <vt:lpstr>Ont contribué à la réalisation de ce diaporama</vt:lpstr>
      <vt:lpstr>Présentation PowerPoint</vt:lpstr>
      <vt:lpstr>Présentation PowerPoint</vt:lpstr>
      <vt:lpstr>Présentation PowerPoint</vt:lpstr>
      <vt:lpstr>Présentation PowerPoint</vt:lpstr>
      <vt:lpstr>PLAN  Réflexions sur  </vt:lpstr>
      <vt:lpstr>Evolution de la pandémie</vt:lpstr>
      <vt:lpstr>Les maladies à coronavirus</vt:lpstr>
      <vt:lpstr>La cascade des infections à SARS-CoV-2</vt:lpstr>
      <vt:lpstr>Présentation PowerPoint</vt:lpstr>
      <vt:lpstr>La pandémie COVID-19 dans le monde (31/08/2020)</vt:lpstr>
      <vt:lpstr>La pandémie COVID-19 dans le monde  rapportée à la population (31/08/20)</vt:lpstr>
      <vt:lpstr>COVID-19 en France  (Nb de test faits pour 1000 habitants)</vt:lpstr>
      <vt:lpstr>COVID-19 en France  (Evolution du Nb de cas au 31/08/20)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  <vt:lpstr>Présentation PowerPoint</vt:lpstr>
      <vt:lpstr>Mécanismes du transmission du SARS-CoV-2</vt:lpstr>
      <vt:lpstr>Se protéger des grosses et moyennes gouttelettes</vt:lpstr>
      <vt:lpstr>On sait maintenant que :</vt:lpstr>
      <vt:lpstr>Présentation PowerPoint</vt:lpstr>
      <vt:lpstr>Mais la transmission « air » par microgouttelettes (droplet nuclei) est possible  - Les petites gouttelettes sont inhalées directement dans les voies aériennes inférieures - Depuis quelques semaines on savait que de l’ARN viral y est détecté,  - Depuis peu on sait que l’on peut y cultiver le SARS-CoV-2  (Santarpia    https://www.medrxiv.org/content/10.1101/2020.07.13.20041632v2) - Le risque « air » est accentué dans des conditions particulières, en milieu fermé (aérolisation).  -</vt:lpstr>
      <vt:lpstr>Petites gouttelettes: effet de l’aération (ouverture des fenêtres) En quelques minutes les µgouttelettes disparaissent</vt:lpstr>
      <vt:lpstr>Se protéger de la transmission « air »</vt:lpstr>
      <vt:lpstr>Port du masque en population générale (chirurgical ou alternatif)</vt:lpstr>
      <vt:lpstr>Physical distancing, face masks, and eye protection to prevent person-to-person transmission of SARS-CoV-2 a systematic review and meta-analysis  Chu Lancet 2020; 395: 1973–87 </vt:lpstr>
      <vt:lpstr>Risk of SARS-CoV-2 transmission from asymptomatic people in different settings and for different occupation times, venting, and crowding levels (ignoring variation in susceptibility and viral shedding rates).  </vt:lpstr>
      <vt:lpstr>Recommandations pour les écoles primaires, les collèges et lycées (Août 2020) Sociétés allemandes de médecine de l’enfant et de l’adolescent et Académie allemande d’hygiène hospitalière </vt:lpstr>
      <vt:lpstr>Association Between Universal Masking in a Health Care System and SARS-CoV-2 Positivity Among Health Care Workers  </vt:lpstr>
      <vt:lpstr>Présentation PowerPoint</vt:lpstr>
      <vt:lpstr>Présentation PowerPoint</vt:lpstr>
      <vt:lpstr>Port du masque en population générale      Efficacité dans les salons de coiffure</vt:lpstr>
      <vt:lpstr>Et les Visières de protection</vt:lpstr>
      <vt:lpstr>Se protéger de la transmission par les mains</vt:lpstr>
      <vt:lpstr>Se protéger de la transmission par les mains</vt:lpstr>
      <vt:lpstr>Persistance du SARS-CoV-2 dans les aérosols et sur les surfaces</vt:lpstr>
      <vt:lpstr>Se protéger de la transmission par les mains</vt:lpstr>
      <vt:lpstr>Présentation PowerPoint</vt:lpstr>
      <vt:lpstr>Mesures barrières</vt:lpstr>
      <vt:lpstr>Trois types de masque disponibles</vt:lpstr>
      <vt:lpstr>Présentation PowerPoint</vt:lpstr>
      <vt:lpstr>Règles strictes d’utilisation des masques pour efficacité maximale</vt:lpstr>
      <vt:lpstr>Les mesures d’hygiène</vt:lpstr>
      <vt:lpstr>Les mesures de distanciation</vt:lpstr>
      <vt:lpstr>Efficacité des mesures d’hygiène sur la gravité de la maladie</vt:lpstr>
      <vt:lpstr>Efficacité des mesures d’hygiène sur la gravité de la maladie</vt:lpstr>
      <vt:lpstr>Présentation PowerPoint</vt:lpstr>
      <vt:lpstr>Comment limiter les risques d’infection à coronavirus ?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Mesures proposées en fonction des situations</vt:lpstr>
      <vt:lpstr>Mesures proposées en fonction de situations</vt:lpstr>
      <vt:lpstr>Comprendre la Transmissibilité, la Contagiosité, le  R0     </vt:lpstr>
      <vt:lpstr>Présentation PowerPoint</vt:lpstr>
      <vt:lpstr>Comprendre le phénomène d’épidémie :    élément de base le R0 </vt:lpstr>
      <vt:lpstr>Comprendre le phénomène d’épidémie :    élément de base le R0 </vt:lpstr>
      <vt:lpstr>R0 estimé des maladies infectieuses les plus fréquentes </vt:lpstr>
      <vt:lpstr>Comprendre le phénomène d’épidémie     Autre paramètre: l’intervalle intergénérationnel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L’effet troupeau</vt:lpstr>
      <vt:lpstr>Epidémie– Population susceptible</vt:lpstr>
      <vt:lpstr>Epidémie - L’effet troupeau </vt:lpstr>
      <vt:lpstr>Objectifs des mesures barrières contre la COVID-19</vt:lpstr>
      <vt:lpstr>Pourquoi l’épidémie repart-elle ?</vt:lpstr>
      <vt:lpstr>A Mutation in SARS-CoV-2 Spike Protein Is Associated with Increased Infectivity. Korber B et al. Cell 2020 Jul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Pandémie COVID – 19</dc:title>
  <dc:creator>genevieve Monguillot</dc:creator>
  <cp:lastModifiedBy>Stéphane Béchet</cp:lastModifiedBy>
  <cp:revision>406</cp:revision>
  <dcterms:created xsi:type="dcterms:W3CDTF">2020-04-01T11:52:34Z</dcterms:created>
  <dcterms:modified xsi:type="dcterms:W3CDTF">2020-10-08T07:26:32Z</dcterms:modified>
</cp:coreProperties>
</file>