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4"/>
  </p:notesMasterIdLst>
  <p:sldIdLst>
    <p:sldId id="256" r:id="rId2"/>
    <p:sldId id="300" r:id="rId3"/>
    <p:sldId id="416" r:id="rId4"/>
    <p:sldId id="346" r:id="rId5"/>
    <p:sldId id="334" r:id="rId6"/>
    <p:sldId id="397" r:id="rId7"/>
    <p:sldId id="438" r:id="rId8"/>
    <p:sldId id="336" r:id="rId9"/>
    <p:sldId id="502" r:id="rId10"/>
    <p:sldId id="436" r:id="rId11"/>
    <p:sldId id="461" r:id="rId12"/>
    <p:sldId id="423" r:id="rId13"/>
    <p:sldId id="503" r:id="rId14"/>
    <p:sldId id="347" r:id="rId15"/>
    <p:sldId id="413" r:id="rId16"/>
    <p:sldId id="480" r:id="rId17"/>
    <p:sldId id="528" r:id="rId18"/>
    <p:sldId id="348" r:id="rId19"/>
    <p:sldId id="412" r:id="rId20"/>
    <p:sldId id="414" r:id="rId21"/>
    <p:sldId id="435" r:id="rId22"/>
    <p:sldId id="386" r:id="rId23"/>
    <p:sldId id="422" r:id="rId24"/>
    <p:sldId id="478" r:id="rId25"/>
    <p:sldId id="529" r:id="rId26"/>
    <p:sldId id="411" r:id="rId27"/>
    <p:sldId id="499" r:id="rId28"/>
    <p:sldId id="434" r:id="rId29"/>
    <p:sldId id="443" r:id="rId30"/>
    <p:sldId id="462" r:id="rId31"/>
    <p:sldId id="420" r:id="rId32"/>
    <p:sldId id="440" r:id="rId33"/>
    <p:sldId id="481" r:id="rId34"/>
    <p:sldId id="482" r:id="rId35"/>
    <p:sldId id="514" r:id="rId36"/>
    <p:sldId id="441" r:id="rId37"/>
    <p:sldId id="424" r:id="rId38"/>
    <p:sldId id="486" r:id="rId39"/>
    <p:sldId id="352" r:id="rId40"/>
    <p:sldId id="379" r:id="rId41"/>
    <p:sldId id="351" r:id="rId42"/>
    <p:sldId id="419"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527"/>
    <a:srgbClr val="FFE855"/>
    <a:srgbClr val="FFDD3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90"/>
    <p:restoredTop sz="94422"/>
  </p:normalViewPr>
  <p:slideViewPr>
    <p:cSldViewPr snapToGrid="0" snapToObjects="1">
      <p:cViewPr varScale="1">
        <p:scale>
          <a:sx n="116" d="100"/>
          <a:sy n="116" d="100"/>
        </p:scale>
        <p:origin x="1040" y="192"/>
      </p:cViewPr>
      <p:guideLst/>
    </p:cSldViewPr>
  </p:slideViewPr>
  <p:notesTextViewPr>
    <p:cViewPr>
      <p:scale>
        <a:sx n="1" d="1"/>
        <a:sy n="1" d="1"/>
      </p:scale>
      <p:origin x="0" y="0"/>
    </p:cViewPr>
  </p:notesTextViewPr>
  <p:sorterViewPr>
    <p:cViewPr varScale="1">
      <p:scale>
        <a:sx n="100" d="100"/>
        <a:sy n="100" d="100"/>
      </p:scale>
      <p:origin x="0" y="-139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C9147-B15C-D949-8850-809991F1BD22}" type="datetimeFigureOut">
              <a:rPr lang="fr-FR" smtClean="0"/>
              <a:t>08/10/2020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1D64C-6000-1141-B1F7-53818D92AE6B}" type="slidenum">
              <a:rPr lang="fr-FR" smtClean="0"/>
              <a:t>‹N°›</a:t>
            </a:fld>
            <a:endParaRPr lang="fr-FR"/>
          </a:p>
        </p:txBody>
      </p:sp>
    </p:spTree>
    <p:extLst>
      <p:ext uri="{BB962C8B-B14F-4D97-AF65-F5344CB8AC3E}">
        <p14:creationId xmlns:p14="http://schemas.microsoft.com/office/powerpoint/2010/main" val="19900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6B1D64C-6000-1141-B1F7-53818D92AE6B}" type="slidenum">
              <a:rPr lang="fr-FR" smtClean="0"/>
              <a:t>1</a:t>
            </a:fld>
            <a:endParaRPr lang="fr-FR"/>
          </a:p>
        </p:txBody>
      </p:sp>
    </p:spTree>
    <p:extLst>
      <p:ext uri="{BB962C8B-B14F-4D97-AF65-F5344CB8AC3E}">
        <p14:creationId xmlns:p14="http://schemas.microsoft.com/office/powerpoint/2010/main" val="2290807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3021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74743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8653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54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961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6496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7427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814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14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0E3593-A09B-7441-8B22-9363E8EC9C0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9020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B1D64C-6000-1141-B1F7-53818D92AE6B}"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7297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203AB43-204A-EF47-808D-04B4E381252F}"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505485" y="6450154"/>
            <a:ext cx="683339"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632890E-B6AE-A443-9446-EEA8DB62BBA2}"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18AC2B1-EFC8-1B44-AB2E-D4B3D0303F48}"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2D02419-2486-F749-A132-C349AA3ED541}"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C5A2AE3-6FE0-2244-B7C7-79FE214A51D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FAAFC4E-E1D4-B44D-9032-C216296062C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075519F-6939-C84A-9F37-C0A5FF6E5E67}"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B301283-0BF2-B040-A5B0-B02F368000D6}"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CBEAF30-432C-E649-88ED-1859C653B39A}"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9C5D3FE-0733-F247-93C1-43067A0A39AD}" type="datetime1">
              <a:rPr lang="fr-FR" smtClean="0"/>
              <a:t>08/10/2020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3C90D7D-1E0D-C144-B05A-5179DBAB46C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F71126-6922-9345-A32E-FD0766905AD7}" type="datetime1">
              <a:rPr lang="fr-FR" smtClean="0"/>
              <a:t>08/10/2020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15A9846-6D49-BC4C-834B-7D8F9D95705D}" type="datetime1">
              <a:rPr lang="fr-FR" smtClean="0"/>
              <a:t>08/10/2020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E98A-CF38-004A-8F35-7E44628C1A81}" type="datetime1">
              <a:rPr lang="fr-FR" smtClean="0"/>
              <a:t>08/10/2020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5E99957F-5D00-0B4D-B290-8C96E956F92E}"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6869E1-51A7-2B4C-B85F-2ED3FB901472}" type="datetime1">
              <a:rPr lang="fr-FR" smtClean="0"/>
              <a:t>08/10/2020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9387EAA-8374-1041-8537-C44C13C8465E}" type="datetime1">
              <a:rPr lang="fr-FR" smtClean="0"/>
              <a:t>08/10/2020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pubmed.ncbi.nlm.nih.gov/32668444/"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1.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theatlantic.com/health/archive/2020/09/k-overlooked-variable-driving-pandemic/616548/" TargetMode="Externa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covid-19.sante.gouv.fr/tests" TargetMode="Externa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5AED1-0B75-854D-B611-F754B666F45C}"/>
              </a:ext>
            </a:extLst>
          </p:cNvPr>
          <p:cNvSpPr>
            <a:spLocks noGrp="1"/>
          </p:cNvSpPr>
          <p:nvPr>
            <p:ph type="ctrTitle"/>
          </p:nvPr>
        </p:nvSpPr>
        <p:spPr>
          <a:xfrm>
            <a:off x="4994837" y="2273867"/>
            <a:ext cx="5523624" cy="1553172"/>
          </a:xfrm>
        </p:spPr>
        <p:txBody>
          <a:bodyPr>
            <a:normAutofit fontScale="90000"/>
          </a:bodyPr>
          <a:lstStyle/>
          <a:p>
            <a:pPr algn="l"/>
            <a:r>
              <a:rPr lang="fr-FR" sz="4400" dirty="0"/>
              <a:t>Pandémie COVID–19</a:t>
            </a:r>
            <a:br>
              <a:rPr lang="fr-FR" sz="4400" dirty="0"/>
            </a:br>
            <a:r>
              <a:rPr lang="fr-FR" sz="4400" dirty="0"/>
              <a:t>(SARS-CoV-2)</a:t>
            </a:r>
            <a:br>
              <a:rPr lang="fr-FR" sz="4400" dirty="0"/>
            </a:br>
            <a:endParaRPr lang="fr-FR" sz="4400" dirty="0"/>
          </a:p>
        </p:txBody>
      </p:sp>
      <p:pic>
        <p:nvPicPr>
          <p:cNvPr id="3" name="Image 3">
            <a:extLst>
              <a:ext uri="{FF2B5EF4-FFF2-40B4-BE49-F238E27FC236}">
                <a16:creationId xmlns:a16="http://schemas.microsoft.com/office/drawing/2014/main" id="{8261DCEE-DC61-4341-AA27-6CA103C8C1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2557" y="19484"/>
            <a:ext cx="3765692" cy="555439"/>
          </a:xfrm>
          <a:prstGeom prst="rect">
            <a:avLst/>
          </a:prstGeom>
          <a:ln>
            <a:noFill/>
          </a:ln>
        </p:spPr>
      </p:pic>
      <p:pic>
        <p:nvPicPr>
          <p:cNvPr id="8" name="Image 7" descr="Une image contenant intérieur, sombre, assis, fermer&#10;&#10;Description générée automatiquement">
            <a:extLst>
              <a:ext uri="{FF2B5EF4-FFF2-40B4-BE49-F238E27FC236}">
                <a16:creationId xmlns:a16="http://schemas.microsoft.com/office/drawing/2014/main" id="{A57DDB1C-0119-4442-81E2-B2739300381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90602" y="897191"/>
            <a:ext cx="3352798" cy="2484193"/>
          </a:xfrm>
          <a:prstGeom prst="rect">
            <a:avLst/>
          </a:prstGeom>
        </p:spPr>
      </p:pic>
      <p:pic>
        <p:nvPicPr>
          <p:cNvPr id="6" name="Image 5">
            <a:extLst>
              <a:ext uri="{FF2B5EF4-FFF2-40B4-BE49-F238E27FC236}">
                <a16:creationId xmlns:a16="http://schemas.microsoft.com/office/drawing/2014/main" id="{6C574523-BA22-5840-BEE9-9039FA9A6C6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9104" b="-13599"/>
          <a:stretch/>
        </p:blipFill>
        <p:spPr>
          <a:xfrm>
            <a:off x="7939574" y="5781408"/>
            <a:ext cx="1128767" cy="1219471"/>
          </a:xfrm>
          <a:prstGeom prst="rect">
            <a:avLst/>
          </a:prstGeom>
        </p:spPr>
      </p:pic>
      <p:sp>
        <p:nvSpPr>
          <p:cNvPr id="4" name="ZoneTexte 3">
            <a:extLst>
              <a:ext uri="{FF2B5EF4-FFF2-40B4-BE49-F238E27FC236}">
                <a16:creationId xmlns:a16="http://schemas.microsoft.com/office/drawing/2014/main" id="{21CBC920-1E81-8340-9F01-71F2C0863584}"/>
              </a:ext>
            </a:extLst>
          </p:cNvPr>
          <p:cNvSpPr txBox="1"/>
          <p:nvPr/>
        </p:nvSpPr>
        <p:spPr>
          <a:xfrm>
            <a:off x="102499" y="5213035"/>
            <a:ext cx="3115339" cy="1261884"/>
          </a:xfrm>
          <a:prstGeom prst="rect">
            <a:avLst/>
          </a:prstGeom>
          <a:noFill/>
        </p:spPr>
        <p:txBody>
          <a:bodyPr wrap="square" rtlCol="0">
            <a:spAutoFit/>
          </a:bodyPr>
          <a:lstStyle/>
          <a:p>
            <a:r>
              <a:rPr lang="fr-FR" sz="1600" b="1" dirty="0"/>
              <a:t>Robert COHEN</a:t>
            </a:r>
          </a:p>
          <a:p>
            <a:pPr marL="285750" indent="-285750">
              <a:buFont typeface="Arial" panose="020B0604020202020204" pitchFamily="34" charset="0"/>
              <a:buChar char="•"/>
            </a:pPr>
            <a:r>
              <a:rPr lang="fr-FR" sz="1200" dirty="0" err="1"/>
              <a:t>InfoVac</a:t>
            </a:r>
            <a:r>
              <a:rPr lang="fr-FR" sz="1200" dirty="0"/>
              <a:t>-France</a:t>
            </a:r>
          </a:p>
          <a:p>
            <a:pPr marL="285750" indent="-285750">
              <a:buFont typeface="Arial" panose="020B0604020202020204" pitchFamily="34" charset="0"/>
              <a:buChar char="•"/>
            </a:pPr>
            <a:r>
              <a:rPr lang="fr-FR" sz="1200" dirty="0"/>
              <a:t>ACTIV</a:t>
            </a:r>
          </a:p>
          <a:p>
            <a:pPr marL="285750" indent="-285750">
              <a:buFont typeface="Arial" panose="020B0604020202020204" pitchFamily="34" charset="0"/>
              <a:buChar char="•"/>
            </a:pPr>
            <a:r>
              <a:rPr lang="fr-FR" sz="1200" dirty="0"/>
              <a:t>GPIP</a:t>
            </a:r>
          </a:p>
          <a:p>
            <a:pPr marL="285750" indent="-285750">
              <a:buFont typeface="Arial" panose="020B0604020202020204" pitchFamily="34" charset="0"/>
              <a:buChar char="•"/>
            </a:pPr>
            <a:r>
              <a:rPr lang="fr-FR" sz="1200" dirty="0"/>
              <a:t>CHI-Créteil</a:t>
            </a:r>
          </a:p>
          <a:p>
            <a:pPr marL="285750" indent="-285750">
              <a:buFont typeface="Arial" panose="020B0604020202020204" pitchFamily="34" charset="0"/>
              <a:buChar char="•"/>
            </a:pPr>
            <a:r>
              <a:rPr lang="fr-FR" sz="1200" dirty="0"/>
              <a:t>UPEC</a:t>
            </a:r>
            <a:endParaRPr lang="fr-FR" dirty="0"/>
          </a:p>
        </p:txBody>
      </p:sp>
      <p:sp>
        <p:nvSpPr>
          <p:cNvPr id="5" name="ZoneTexte 4">
            <a:extLst>
              <a:ext uri="{FF2B5EF4-FFF2-40B4-BE49-F238E27FC236}">
                <a16:creationId xmlns:a16="http://schemas.microsoft.com/office/drawing/2014/main" id="{C371912D-601C-9D4B-A7A9-9DBD2143AD54}"/>
              </a:ext>
            </a:extLst>
          </p:cNvPr>
          <p:cNvSpPr txBox="1"/>
          <p:nvPr/>
        </p:nvSpPr>
        <p:spPr>
          <a:xfrm>
            <a:off x="2722066" y="4334139"/>
            <a:ext cx="5588538" cy="461665"/>
          </a:xfrm>
          <a:prstGeom prst="rect">
            <a:avLst/>
          </a:prstGeom>
          <a:noFill/>
          <a:ln>
            <a:solidFill>
              <a:schemeClr val="accent1"/>
            </a:solidFill>
          </a:ln>
        </p:spPr>
        <p:txBody>
          <a:bodyPr wrap="none" lIns="90000" rtlCol="0" anchor="ctr">
            <a:spAutoFit/>
          </a:bodyPr>
          <a:lstStyle/>
          <a:p>
            <a:pPr marL="514350" indent="-514350">
              <a:spcBef>
                <a:spcPts val="1600"/>
              </a:spcBef>
              <a:buClr>
                <a:srgbClr val="90C226"/>
              </a:buClr>
              <a:buSzPct val="80000"/>
              <a:buAutoNum type="romanUcPeriod"/>
            </a:pPr>
            <a:r>
              <a:rPr lang="fr-FR" sz="2400" dirty="0">
                <a:solidFill>
                  <a:schemeClr val="accent2"/>
                </a:solidFill>
              </a:rPr>
              <a:t>Immunité - Méthodes diagnostiques</a:t>
            </a:r>
          </a:p>
        </p:txBody>
      </p:sp>
      <p:sp>
        <p:nvSpPr>
          <p:cNvPr id="9" name="ZoneTexte 8">
            <a:extLst>
              <a:ext uri="{FF2B5EF4-FFF2-40B4-BE49-F238E27FC236}">
                <a16:creationId xmlns:a16="http://schemas.microsoft.com/office/drawing/2014/main" id="{6B63740B-D599-CD4B-B559-524CEC2F2325}"/>
              </a:ext>
            </a:extLst>
          </p:cNvPr>
          <p:cNvSpPr txBox="1"/>
          <p:nvPr/>
        </p:nvSpPr>
        <p:spPr>
          <a:xfrm>
            <a:off x="15414" y="6545386"/>
            <a:ext cx="2477414" cy="307777"/>
          </a:xfrm>
          <a:prstGeom prst="rect">
            <a:avLst/>
          </a:prstGeom>
          <a:noFill/>
        </p:spPr>
        <p:txBody>
          <a:bodyPr wrap="square" rtlCol="0">
            <a:spAutoFit/>
          </a:bodyPr>
          <a:lstStyle/>
          <a:p>
            <a:pPr algn="l">
              <a:spcAft>
                <a:spcPts val="600"/>
              </a:spcAft>
            </a:pPr>
            <a:r>
              <a:rPr lang="fr-FR" sz="1400" dirty="0" err="1">
                <a:solidFill>
                  <a:schemeClr val="accent1"/>
                </a:solidFill>
                <a:latin typeface="Arial" panose="020B0604020202020204" pitchFamily="34" charset="0"/>
                <a:cs typeface="Arial" panose="020B0604020202020204" pitchFamily="34" charset="0"/>
              </a:rPr>
              <a:t>Màj</a:t>
            </a:r>
            <a:r>
              <a:rPr lang="fr-FR" sz="1400">
                <a:solidFill>
                  <a:schemeClr val="accent1"/>
                </a:solidFill>
                <a:latin typeface="Arial" panose="020B0604020202020204" pitchFamily="34" charset="0"/>
                <a:cs typeface="Arial" panose="020B0604020202020204" pitchFamily="34" charset="0"/>
              </a:rPr>
              <a:t> 07 Octobre 2020</a:t>
            </a:r>
            <a:endParaRPr lang="fr-FR" sz="14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978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pic>
        <p:nvPicPr>
          <p:cNvPr id="16" name="Image 15" descr="Une image contenant capture d’écran&#10;&#10;Description générée automatiquement">
            <a:extLst>
              <a:ext uri="{FF2B5EF4-FFF2-40B4-BE49-F238E27FC236}">
                <a16:creationId xmlns:a16="http://schemas.microsoft.com/office/drawing/2014/main" id="{9D01A459-D579-1545-A075-5B48604E18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1370" y="1750732"/>
            <a:ext cx="7678031" cy="4306092"/>
          </a:xfrm>
          <a:prstGeom prst="rect">
            <a:avLst/>
          </a:prstGeom>
        </p:spPr>
      </p:pic>
      <p:pic>
        <p:nvPicPr>
          <p:cNvPr id="17" name="Image 16" descr="Une image contenant dessin, signe, parapluie&#10;&#10;Description générée automatiquement">
            <a:extLst>
              <a:ext uri="{FF2B5EF4-FFF2-40B4-BE49-F238E27FC236}">
                <a16:creationId xmlns:a16="http://schemas.microsoft.com/office/drawing/2014/main" id="{92DC0841-83D9-4147-B8A7-B1F8247534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20" name="Image 19">
            <a:extLst>
              <a:ext uri="{FF2B5EF4-FFF2-40B4-BE49-F238E27FC236}">
                <a16:creationId xmlns:a16="http://schemas.microsoft.com/office/drawing/2014/main" id="{D31E9561-B8A0-3742-AC16-AAA6349C1A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51104" y="4251282"/>
            <a:ext cx="2087145" cy="1770385"/>
          </a:xfrm>
          <a:prstGeom prst="rect">
            <a:avLst/>
          </a:prstGeom>
        </p:spPr>
      </p:pic>
      <p:sp>
        <p:nvSpPr>
          <p:cNvPr id="21" name="ZoneTexte 20">
            <a:extLst>
              <a:ext uri="{FF2B5EF4-FFF2-40B4-BE49-F238E27FC236}">
                <a16:creationId xmlns:a16="http://schemas.microsoft.com/office/drawing/2014/main" id="{1E3A4E7A-3F0C-2948-B9E5-4EBB754E8483}"/>
              </a:ext>
            </a:extLst>
          </p:cNvPr>
          <p:cNvSpPr txBox="1"/>
          <p:nvPr/>
        </p:nvSpPr>
        <p:spPr>
          <a:xfrm>
            <a:off x="1643777" y="6517706"/>
            <a:ext cx="6202404"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/full/10.1056/NEJMoa2026116?query=</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featured_coronavirus</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p:txBody>
      </p:sp>
      <p:sp>
        <p:nvSpPr>
          <p:cNvPr id="19" name="ZoneTexte 18">
            <a:extLst>
              <a:ext uri="{FF2B5EF4-FFF2-40B4-BE49-F238E27FC236}">
                <a16:creationId xmlns:a16="http://schemas.microsoft.com/office/drawing/2014/main" id="{771B7399-F283-8446-804E-3C370837FE7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4" name="Rectangle 3">
            <a:extLst>
              <a:ext uri="{FF2B5EF4-FFF2-40B4-BE49-F238E27FC236}">
                <a16:creationId xmlns:a16="http://schemas.microsoft.com/office/drawing/2014/main" id="{BDC32A71-D9D1-AD49-BCBE-95A339B6DF34}"/>
              </a:ext>
            </a:extLst>
          </p:cNvPr>
          <p:cNvSpPr/>
          <p:nvPr/>
        </p:nvSpPr>
        <p:spPr>
          <a:xfrm>
            <a:off x="9084365" y="2087216"/>
            <a:ext cx="2763077" cy="3578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Cette synthèse rappelle que pour le SARS-CoV-2 comme pour bien d’autres agents pathogènes, le pic de C° d’anticorps (fabriqués par des plasmocytes de demi-vie courte) est suivi d’un plateau, descendant pus doucement, fabriqués par des cellules à longue demi-vie) </a:t>
            </a:r>
          </a:p>
        </p:txBody>
      </p:sp>
    </p:spTree>
    <p:extLst>
      <p:ext uri="{BB962C8B-B14F-4D97-AF65-F5344CB8AC3E}">
        <p14:creationId xmlns:p14="http://schemas.microsoft.com/office/powerpoint/2010/main" val="847483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objet, antenne&#10;&#10;Description générée automatiquement">
            <a:extLst>
              <a:ext uri="{FF2B5EF4-FFF2-40B4-BE49-F238E27FC236}">
                <a16:creationId xmlns:a16="http://schemas.microsoft.com/office/drawing/2014/main" id="{CEBDF845-CB5E-D548-B5C3-5D8750F0699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38" y="2055156"/>
            <a:ext cx="4698839" cy="4419167"/>
          </a:xfrm>
          <a:prstGeom prst="rect">
            <a:avLst/>
          </a:prstGeom>
        </p:spPr>
      </p:pic>
      <p:sp>
        <p:nvSpPr>
          <p:cNvPr id="4" name="ZoneTexte 3">
            <a:extLst>
              <a:ext uri="{FF2B5EF4-FFF2-40B4-BE49-F238E27FC236}">
                <a16:creationId xmlns:a16="http://schemas.microsoft.com/office/drawing/2014/main" id="{09C745FC-0745-4041-BC3F-D991BF1919DD}"/>
              </a:ext>
            </a:extLst>
          </p:cNvPr>
          <p:cNvSpPr txBox="1"/>
          <p:nvPr/>
        </p:nvSpPr>
        <p:spPr>
          <a:xfrm>
            <a:off x="5725790" y="1362175"/>
            <a:ext cx="6372257" cy="584775"/>
          </a:xfrm>
          <a:prstGeom prst="rect">
            <a:avLst/>
          </a:prstGeom>
          <a:noFill/>
          <a:ln>
            <a:solidFill>
              <a:schemeClr val="tx1">
                <a:lumMod val="75000"/>
                <a:lumOff val="25000"/>
              </a:schemeClr>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Humoral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response</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dynamics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following</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Infectionwith</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SARS-CoV-2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Granjean</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et al </a:t>
            </a: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doi</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https://</a:t>
            </a: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doi.org</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/10.1101/2020.07.16.20155663.</a:t>
            </a:r>
          </a:p>
        </p:txBody>
      </p:sp>
      <p:sp>
        <p:nvSpPr>
          <p:cNvPr id="5" name="ZoneTexte 4">
            <a:extLst>
              <a:ext uri="{FF2B5EF4-FFF2-40B4-BE49-F238E27FC236}">
                <a16:creationId xmlns:a16="http://schemas.microsoft.com/office/drawing/2014/main" id="{2E667BFF-875C-3A4C-936A-4881AE852CAE}"/>
              </a:ext>
            </a:extLst>
          </p:cNvPr>
          <p:cNvSpPr txBox="1"/>
          <p:nvPr/>
        </p:nvSpPr>
        <p:spPr>
          <a:xfrm>
            <a:off x="842597" y="1381435"/>
            <a:ext cx="4042282" cy="830997"/>
          </a:xfrm>
          <a:prstGeom prst="rect">
            <a:avLst/>
          </a:prstGeom>
          <a:noFill/>
          <a:ln>
            <a:solidFill>
              <a:schemeClr val="tx1">
                <a:lumMod val="75000"/>
                <a:lumOff val="25000"/>
              </a:schemeClr>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Rapid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Decay</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of Anti-SARS-CoV-2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antibodies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in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Persons</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with</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a:t>
            </a:r>
            <a:r>
              <a:rPr kumimoji="0" lang="fr-FR" sz="1600" b="0" i="0" u="none" strike="noStrike" kern="1200" cap="none" spc="0" normalizeH="0" baseline="0" noProof="0" dirty="0" err="1">
                <a:ln>
                  <a:noFill/>
                </a:ln>
                <a:solidFill>
                  <a:srgbClr val="54A021"/>
                </a:solidFill>
                <a:effectLst/>
                <a:uLnTx/>
                <a:uFillTx/>
                <a:latin typeface="Trebuchet MS" panose="020B0603020202020204"/>
                <a:ea typeface="+mn-ea"/>
                <a:cs typeface="+mn-cs"/>
              </a:rPr>
              <a:t>Mild</a:t>
            </a:r>
            <a:r>
              <a:rPr kumimoji="0" lang="fr-FR" sz="1600" b="0" i="0" u="none" strike="noStrike" kern="1200" cap="none" spc="0" normalizeH="0" baseline="0" noProof="0" dirty="0">
                <a:ln>
                  <a:noFill/>
                </a:ln>
                <a:solidFill>
                  <a:srgbClr val="54A021"/>
                </a:solidFill>
                <a:effectLst/>
                <a:uLnTx/>
                <a:uFillTx/>
                <a:latin typeface="Trebuchet MS" panose="020B0603020202020204"/>
                <a:ea typeface="+mn-ea"/>
                <a:cs typeface="+mn-cs"/>
              </a:rPr>
              <a:t> Covid-19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err="1">
                <a:ln>
                  <a:noFill/>
                </a:ln>
                <a:solidFill>
                  <a:prstClr val="black"/>
                </a:solidFill>
                <a:effectLst/>
                <a:uLnTx/>
                <a:uFillTx/>
                <a:latin typeface="Trebuchet MS" panose="020B0603020202020204"/>
                <a:ea typeface="+mn-ea"/>
                <a:cs typeface="+mn-cs"/>
              </a:rPr>
              <a:t>Ibarrondo</a:t>
            </a:r>
            <a:r>
              <a:rPr kumimoji="0" lang="fr-FR" sz="1600" b="0" i="0" u="none" strike="noStrike" kern="1200" cap="none" spc="0" normalizeH="0" baseline="0" noProof="0" dirty="0">
                <a:ln>
                  <a:noFill/>
                </a:ln>
                <a:solidFill>
                  <a:prstClr val="black"/>
                </a:solidFill>
                <a:effectLst/>
                <a:uLnTx/>
                <a:uFillTx/>
                <a:latin typeface="Trebuchet MS" panose="020B0603020202020204"/>
                <a:ea typeface="+mn-ea"/>
                <a:cs typeface="+mn-cs"/>
              </a:rPr>
              <a:t> et al NEJM 2020, July 21</a:t>
            </a:r>
          </a:p>
        </p:txBody>
      </p:sp>
      <p:pic>
        <p:nvPicPr>
          <p:cNvPr id="14" name="Image 13" descr="Une image contenant texte, carte&#10;&#10;Description générée automatiquement">
            <a:extLst>
              <a:ext uri="{FF2B5EF4-FFF2-40B4-BE49-F238E27FC236}">
                <a16:creationId xmlns:a16="http://schemas.microsoft.com/office/drawing/2014/main" id="{B5A843D0-BDD4-BD4F-8B9F-E031ED56D8E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21853" y="2210538"/>
            <a:ext cx="4217763" cy="3788095"/>
          </a:xfrm>
          <a:prstGeom prst="rect">
            <a:avLst/>
          </a:prstGeom>
        </p:spPr>
      </p:pic>
      <p:sp>
        <p:nvSpPr>
          <p:cNvPr id="15" name="ZoneTexte 14">
            <a:extLst>
              <a:ext uri="{FF2B5EF4-FFF2-40B4-BE49-F238E27FC236}">
                <a16:creationId xmlns:a16="http://schemas.microsoft.com/office/drawing/2014/main" id="{151906D2-F2BD-2647-8760-0602DC84487B}"/>
              </a:ext>
            </a:extLst>
          </p:cNvPr>
          <p:cNvSpPr txBox="1"/>
          <p:nvPr/>
        </p:nvSpPr>
        <p:spPr>
          <a:xfrm>
            <a:off x="6744875" y="5998002"/>
            <a:ext cx="4922886" cy="738664"/>
          </a:xfrm>
          <a:prstGeom prst="rect">
            <a:avLst/>
          </a:prstGeom>
          <a:noFill/>
          <a:ln>
            <a:solidFill>
              <a:schemeClr val="accent1"/>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Demi-vie pour</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Anti nucléoprotéine : 52 j </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sym typeface="Wingdings" pitchFamily="2" charset="2"/>
              </a:rPr>
              <a:t> 50 % négatif en 6 mois</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anti </a:t>
            </a: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spike</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 85 J</a:t>
            </a:r>
          </a:p>
        </p:txBody>
      </p:sp>
      <p:sp>
        <p:nvSpPr>
          <p:cNvPr id="2" name="ZoneTexte 1">
            <a:extLst>
              <a:ext uri="{FF2B5EF4-FFF2-40B4-BE49-F238E27FC236}">
                <a16:creationId xmlns:a16="http://schemas.microsoft.com/office/drawing/2014/main" id="{D06BC0B4-DE13-5F4A-8513-41B41C73A34B}"/>
              </a:ext>
            </a:extLst>
          </p:cNvPr>
          <p:cNvSpPr txBox="1"/>
          <p:nvPr/>
        </p:nvSpPr>
        <p:spPr>
          <a:xfrm>
            <a:off x="2094724" y="80923"/>
            <a:ext cx="6684907" cy="1200329"/>
          </a:xfrm>
          <a:prstGeom prst="rect">
            <a:avLst/>
          </a:prstGeom>
          <a:solidFill>
            <a:schemeClr val="accent1"/>
          </a:solidFill>
          <a:ln>
            <a:solidFill>
              <a:schemeClr val="accent2"/>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a:t>
            </a:r>
            <a:r>
              <a:rPr kumimoji="0" lang="fr-FR" sz="1800" b="0" i="0" u="none" strike="noStrike" kern="1200" cap="none" spc="0" normalizeH="0" baseline="0" noProof="0" dirty="0" err="1">
                <a:ln>
                  <a:noFill/>
                </a:ln>
                <a:solidFill>
                  <a:prstClr val="white"/>
                </a:solidFill>
                <a:effectLst/>
                <a:uLnTx/>
                <a:uFillTx/>
                <a:latin typeface="Trebuchet MS" panose="020B0603020202020204"/>
                <a:ea typeface="+mn-ea"/>
                <a:cs typeface="+mn-cs"/>
              </a:rPr>
              <a:t>Ac</a:t>
            </a: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induits par l’infection déclinent mais de façon variable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d’un individu à l’autre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en fonction de l’antigène</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d’une étude à l’autre</a:t>
            </a:r>
          </a:p>
        </p:txBody>
      </p:sp>
      <p:pic>
        <p:nvPicPr>
          <p:cNvPr id="13" name="Image 12" descr="Une image contenant dessin, signe, parapluie&#10;&#10;Description générée automatiquement">
            <a:extLst>
              <a:ext uri="{FF2B5EF4-FFF2-40B4-BE49-F238E27FC236}">
                <a16:creationId xmlns:a16="http://schemas.microsoft.com/office/drawing/2014/main" id="{34C279BB-394C-C74E-BA91-81C3ABBB9ED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4F57D9DB-9695-A740-8384-0841AEF69E87}"/>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883559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4" y="1633876"/>
            <a:ext cx="6284334" cy="5031480"/>
          </a:xfrm>
        </p:spPr>
        <p:txBody>
          <a:bodyPr>
            <a:noAutofit/>
          </a:bodyPr>
          <a:lstStyle/>
          <a:p>
            <a:r>
              <a:rPr lang="fr-FR" sz="2000" dirty="0">
                <a:solidFill>
                  <a:schemeClr val="tx1"/>
                </a:solidFill>
              </a:rPr>
              <a:t>Différentes études (2,3) retrouvent </a:t>
            </a:r>
            <a:r>
              <a:rPr lang="fr-FR" sz="2000" b="1" dirty="0">
                <a:solidFill>
                  <a:schemeClr val="tx1"/>
                </a:solidFill>
              </a:rPr>
              <a:t>une mémoire immunitaire forte des cellules </a:t>
            </a:r>
            <a:r>
              <a:rPr lang="fr-FR" sz="2000" b="1" dirty="0" err="1">
                <a:solidFill>
                  <a:schemeClr val="tx1"/>
                </a:solidFill>
              </a:rPr>
              <a:t>T</a:t>
            </a:r>
            <a:r>
              <a:rPr lang="fr-FR" sz="2000" b="1" dirty="0">
                <a:solidFill>
                  <a:schemeClr val="tx1"/>
                </a:solidFill>
              </a:rPr>
              <a:t> CD4 + et CD8 + induites par le SARS-CoV-2 chez des patients convalescents</a:t>
            </a:r>
          </a:p>
          <a:p>
            <a:r>
              <a:rPr lang="fr-FR" sz="2000" dirty="0">
                <a:solidFill>
                  <a:schemeClr val="tx1"/>
                </a:solidFill>
              </a:rPr>
              <a:t>D’autres, suggèrent aussi un </a:t>
            </a:r>
            <a:r>
              <a:rPr lang="fr-FR" sz="2000" b="1" dirty="0">
                <a:solidFill>
                  <a:schemeClr val="tx1"/>
                </a:solidFill>
              </a:rPr>
              <a:t>certain degré de protection croisée entre les coronavirus « habituels » et  le SARS-CoV-2</a:t>
            </a:r>
          </a:p>
          <a:p>
            <a:r>
              <a:rPr lang="fr-FR" sz="2000" dirty="0">
                <a:solidFill>
                  <a:schemeClr val="tx1"/>
                </a:solidFill>
              </a:rPr>
              <a:t>En effet, les auteurs ont détecté des cellules </a:t>
            </a:r>
            <a:r>
              <a:rPr lang="fr-FR" sz="2000" dirty="0" err="1">
                <a:solidFill>
                  <a:schemeClr val="tx1"/>
                </a:solidFill>
              </a:rPr>
              <a:t>T</a:t>
            </a:r>
            <a:r>
              <a:rPr lang="fr-FR" sz="2000" dirty="0">
                <a:solidFill>
                  <a:schemeClr val="tx1"/>
                </a:solidFill>
              </a:rPr>
              <a:t> CD4+ réagissant au SARS-CoV-2 chez environ 40 à 60 % des personnes non exposées, ce qui suggère une reconnaissance des cellules </a:t>
            </a:r>
            <a:r>
              <a:rPr lang="fr-FR" sz="2000" dirty="0" err="1">
                <a:solidFill>
                  <a:schemeClr val="tx1"/>
                </a:solidFill>
              </a:rPr>
              <a:t>T</a:t>
            </a:r>
            <a:r>
              <a:rPr lang="fr-FR" sz="2000" dirty="0">
                <a:solidFill>
                  <a:schemeClr val="tx1"/>
                </a:solidFill>
              </a:rPr>
              <a:t> chez les patients préalablement infectés par les coronavirus habituels</a:t>
            </a:r>
          </a:p>
          <a:p>
            <a:endParaRPr lang="fr-FR" sz="2000" b="1" dirty="0">
              <a:solidFill>
                <a:schemeClr val="tx1"/>
              </a:solidFill>
            </a:endParaRPr>
          </a:p>
        </p:txBody>
      </p:sp>
      <p:sp>
        <p:nvSpPr>
          <p:cNvPr id="5" name="ZoneTexte 4">
            <a:extLst>
              <a:ext uri="{FF2B5EF4-FFF2-40B4-BE49-F238E27FC236}">
                <a16:creationId xmlns:a16="http://schemas.microsoft.com/office/drawing/2014/main" id="{6EBADAEC-4D8D-6541-A5EE-891DDF0921DD}"/>
              </a:ext>
            </a:extLst>
          </p:cNvPr>
          <p:cNvSpPr txBox="1"/>
          <p:nvPr/>
        </p:nvSpPr>
        <p:spPr>
          <a:xfrm>
            <a:off x="2048544" y="6042392"/>
            <a:ext cx="5049780" cy="815608"/>
          </a:xfrm>
          <a:prstGeom prst="rect">
            <a:avLst/>
          </a:prstGeom>
          <a:noFill/>
        </p:spPr>
        <p:txBody>
          <a:bodyPr wrap="none" rtlCol="0">
            <a:spAutoFit/>
          </a:bodyPr>
          <a:lstStyle/>
          <a:p>
            <a:r>
              <a:rPr lang="fr-FR" sz="1400" i="1" dirty="0">
                <a:solidFill>
                  <a:schemeClr val="accent1"/>
                </a:solidFill>
              </a:rPr>
              <a:t>1) </a:t>
            </a:r>
            <a:r>
              <a:rPr lang="fr-FR" sz="1100" i="1" dirty="0">
                <a:solidFill>
                  <a:schemeClr val="accent1"/>
                </a:solidFill>
              </a:rPr>
              <a:t>Long </a:t>
            </a:r>
            <a:r>
              <a:rPr lang="fr-FR" sz="1100" i="1" dirty="0" err="1">
                <a:solidFill>
                  <a:schemeClr val="accent1"/>
                </a:solidFill>
              </a:rPr>
              <a:t>Qx</a:t>
            </a:r>
            <a:r>
              <a:rPr lang="fr-FR" sz="1100" i="1" dirty="0">
                <a:solidFill>
                  <a:schemeClr val="accent1"/>
                </a:solidFill>
              </a:rPr>
              <a:t>  Nature Med </a:t>
            </a:r>
            <a:r>
              <a:rPr lang="fr-FR" sz="1100" i="1" dirty="0" err="1">
                <a:solidFill>
                  <a:schemeClr val="accent1"/>
                </a:solidFill>
              </a:rPr>
              <a:t>June</a:t>
            </a:r>
            <a:r>
              <a:rPr lang="fr-FR" sz="1100" i="1" dirty="0">
                <a:solidFill>
                  <a:schemeClr val="accent1"/>
                </a:solidFill>
              </a:rPr>
              <a:t> 2020</a:t>
            </a:r>
          </a:p>
          <a:p>
            <a:r>
              <a:rPr lang="fr-FR" sz="1100" i="1" dirty="0">
                <a:solidFill>
                  <a:schemeClr val="accent1"/>
                </a:solidFill>
              </a:rPr>
              <a:t>2) Peng Y </a:t>
            </a:r>
            <a:r>
              <a:rPr lang="fr-FR" sz="1100" i="1" dirty="0" err="1">
                <a:solidFill>
                  <a:schemeClr val="accent1"/>
                </a:solidFill>
              </a:rPr>
              <a:t>BioRxiv</a:t>
            </a:r>
            <a:r>
              <a:rPr lang="fr-FR" sz="1100" i="1" dirty="0">
                <a:solidFill>
                  <a:schemeClr val="accent1"/>
                </a:solidFill>
              </a:rPr>
              <a:t> 2020 </a:t>
            </a:r>
            <a:r>
              <a:rPr lang="fr-FR" sz="1100" i="1" dirty="0" err="1">
                <a:solidFill>
                  <a:schemeClr val="accent1"/>
                </a:solidFill>
              </a:rPr>
              <a:t>June</a:t>
            </a:r>
            <a:r>
              <a:rPr lang="fr-FR" sz="1100" i="1" dirty="0">
                <a:solidFill>
                  <a:schemeClr val="accent1"/>
                </a:solidFill>
              </a:rPr>
              <a:t> https://</a:t>
            </a:r>
            <a:r>
              <a:rPr lang="fr-FR" sz="1100" i="1" dirty="0" err="1">
                <a:solidFill>
                  <a:schemeClr val="accent1"/>
                </a:solidFill>
              </a:rPr>
              <a:t>pubmed.ncbi.nlm.nih.gov</a:t>
            </a:r>
            <a:r>
              <a:rPr lang="fr-FR" sz="1100" i="1" dirty="0">
                <a:solidFill>
                  <a:schemeClr val="accent1"/>
                </a:solidFill>
              </a:rPr>
              <a:t>/32577665/</a:t>
            </a:r>
          </a:p>
          <a:p>
            <a:r>
              <a:rPr lang="fr-FR" sz="1100" i="1" dirty="0">
                <a:solidFill>
                  <a:schemeClr val="accent1"/>
                </a:solidFill>
              </a:rPr>
              <a:t>3) Le Bert N Nature </a:t>
            </a:r>
            <a:r>
              <a:rPr lang="fr-FR" sz="1100" i="1" dirty="0" err="1">
                <a:solidFill>
                  <a:schemeClr val="accent1"/>
                </a:solidFill>
              </a:rPr>
              <a:t>June</a:t>
            </a:r>
            <a:r>
              <a:rPr lang="fr-FR" sz="1100" i="1" dirty="0">
                <a:solidFill>
                  <a:schemeClr val="accent1"/>
                </a:solidFill>
              </a:rPr>
              <a:t> 2020 </a:t>
            </a:r>
            <a:r>
              <a:rPr lang="fr-FR" sz="1100" i="1" dirty="0">
                <a:solidFill>
                  <a:schemeClr val="accent1"/>
                </a:solidFill>
                <a:hlinkClick r:id="rId3"/>
              </a:rPr>
              <a:t>https://pubmed.ncbi.nlm.nih.gov/32668444/</a:t>
            </a:r>
            <a:endParaRPr lang="fr-FR" sz="1100" i="1" dirty="0">
              <a:solidFill>
                <a:schemeClr val="accent1"/>
              </a:solidFill>
            </a:endParaRPr>
          </a:p>
          <a:p>
            <a:r>
              <a:rPr lang="fr-FR" sz="1100" i="1" dirty="0">
                <a:solidFill>
                  <a:schemeClr val="accent1"/>
                </a:solidFill>
              </a:rPr>
              <a:t>4) </a:t>
            </a:r>
            <a:r>
              <a:rPr lang="fr-FR" sz="1100" i="1" dirty="0" err="1">
                <a:solidFill>
                  <a:schemeClr val="accent1"/>
                </a:solidFill>
              </a:rPr>
              <a:t>Grifoni</a:t>
            </a:r>
            <a:r>
              <a:rPr lang="fr-FR" sz="1100" i="1" dirty="0">
                <a:solidFill>
                  <a:schemeClr val="accent1"/>
                </a:solidFill>
              </a:rPr>
              <a:t> </a:t>
            </a:r>
            <a:r>
              <a:rPr lang="fr-FR" sz="1100" i="1" dirty="0" err="1">
                <a:solidFill>
                  <a:schemeClr val="accent1"/>
                </a:solidFill>
              </a:rPr>
              <a:t>Cell</a:t>
            </a:r>
            <a:r>
              <a:rPr lang="fr-FR" sz="1100" i="1" dirty="0">
                <a:solidFill>
                  <a:schemeClr val="accent1"/>
                </a:solidFill>
              </a:rPr>
              <a:t> </a:t>
            </a:r>
            <a:r>
              <a:rPr lang="fr-FR" sz="1100" i="1" dirty="0" err="1">
                <a:solidFill>
                  <a:schemeClr val="accent1"/>
                </a:solidFill>
              </a:rPr>
              <a:t>June</a:t>
            </a:r>
            <a:r>
              <a:rPr lang="fr-FR" sz="1100" i="1" dirty="0">
                <a:solidFill>
                  <a:schemeClr val="accent1"/>
                </a:solidFill>
              </a:rPr>
              <a:t> 2020</a:t>
            </a:r>
          </a:p>
        </p:txBody>
      </p:sp>
      <p:pic>
        <p:nvPicPr>
          <p:cNvPr id="14" name="Image 13" descr="Une image contenant capture d’écran&#10;&#10;Description générée automatiquement">
            <a:extLst>
              <a:ext uri="{FF2B5EF4-FFF2-40B4-BE49-F238E27FC236}">
                <a16:creationId xmlns:a16="http://schemas.microsoft.com/office/drawing/2014/main" id="{33844F0C-A449-4442-9787-19945F0008E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01551" y="1614529"/>
            <a:ext cx="4027415" cy="4338603"/>
          </a:xfrm>
          <a:prstGeom prst="rect">
            <a:avLst/>
          </a:prstGeom>
        </p:spPr>
      </p:pic>
    </p:spTree>
    <p:extLst>
      <p:ext uri="{BB962C8B-B14F-4D97-AF65-F5344CB8AC3E}">
        <p14:creationId xmlns:p14="http://schemas.microsoft.com/office/powerpoint/2010/main" val="2874556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Espace réservé du numéro de diapositive 4">
            <a:extLst>
              <a:ext uri="{FF2B5EF4-FFF2-40B4-BE49-F238E27FC236}">
                <a16:creationId xmlns:a16="http://schemas.microsoft.com/office/drawing/2014/main" id="{26298C47-63DB-DD41-ADD0-1D807172C10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7FE219EE-09E3-AD49-85C4-E2054EE80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7" name="Image 6" descr="Une image contenant capture d’écran&#10;&#10;Description générée automatiquement">
            <a:extLst>
              <a:ext uri="{FF2B5EF4-FFF2-40B4-BE49-F238E27FC236}">
                <a16:creationId xmlns:a16="http://schemas.microsoft.com/office/drawing/2014/main" id="{E8EABB8B-1817-6242-8C40-FCBCFAA4AC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1360" y="3431235"/>
            <a:ext cx="9393562" cy="2721093"/>
          </a:xfrm>
          <a:prstGeom prst="rect">
            <a:avLst/>
          </a:prstGeom>
        </p:spPr>
      </p:pic>
      <p:pic>
        <p:nvPicPr>
          <p:cNvPr id="16" name="Image 15">
            <a:extLst>
              <a:ext uri="{FF2B5EF4-FFF2-40B4-BE49-F238E27FC236}">
                <a16:creationId xmlns:a16="http://schemas.microsoft.com/office/drawing/2014/main" id="{2AF52E32-1B5F-1E49-8C76-43A8E8A6286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10813" y="99424"/>
            <a:ext cx="4396490" cy="1686448"/>
          </a:xfrm>
          <a:prstGeom prst="rect">
            <a:avLst/>
          </a:prstGeom>
          <a:ln>
            <a:solidFill>
              <a:schemeClr val="tx1">
                <a:lumMod val="65000"/>
                <a:lumOff val="35000"/>
              </a:schemeClr>
            </a:solidFill>
          </a:ln>
        </p:spPr>
      </p:pic>
      <p:sp>
        <p:nvSpPr>
          <p:cNvPr id="18" name="Rectangle 17">
            <a:extLst>
              <a:ext uri="{FF2B5EF4-FFF2-40B4-BE49-F238E27FC236}">
                <a16:creationId xmlns:a16="http://schemas.microsoft.com/office/drawing/2014/main" id="{3010B084-9F90-FC4E-91C4-D499A54BA43E}"/>
              </a:ext>
            </a:extLst>
          </p:cNvPr>
          <p:cNvSpPr/>
          <p:nvPr/>
        </p:nvSpPr>
        <p:spPr>
          <a:xfrm>
            <a:off x="739102" y="1950611"/>
            <a:ext cx="10699364" cy="1304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ZoneTexte 18">
            <a:extLst>
              <a:ext uri="{FF2B5EF4-FFF2-40B4-BE49-F238E27FC236}">
                <a16:creationId xmlns:a16="http://schemas.microsoft.com/office/drawing/2014/main" id="{ACBCD749-6F89-2043-9B1F-696FD646D7C9}"/>
              </a:ext>
            </a:extLst>
          </p:cNvPr>
          <p:cNvSpPr txBox="1"/>
          <p:nvPr/>
        </p:nvSpPr>
        <p:spPr>
          <a:xfrm>
            <a:off x="929836" y="1989853"/>
            <a:ext cx="10699364" cy="120032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1107 des 1215 (91%) patients ayant guéri d’une infection à SARS-CoV-2 ont une sérologie +</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 44% des personnes infectées n’ont pas été diagnostiquées par PCR</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taux d’anticorps ne diminuent pas dans les 4 mois</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Risque de décès : 0,3 %</a:t>
            </a:r>
          </a:p>
        </p:txBody>
      </p:sp>
      <p:pic>
        <p:nvPicPr>
          <p:cNvPr id="20" name="Image 19" descr="Une image contenant dessin, signe, parapluie&#10;&#10;Description générée automatiquement">
            <a:extLst>
              <a:ext uri="{FF2B5EF4-FFF2-40B4-BE49-F238E27FC236}">
                <a16:creationId xmlns:a16="http://schemas.microsoft.com/office/drawing/2014/main" id="{7609CAF2-C4A6-8441-B64C-68F0FA07EE4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2" name="ZoneTexte 21">
            <a:extLst>
              <a:ext uri="{FF2B5EF4-FFF2-40B4-BE49-F238E27FC236}">
                <a16:creationId xmlns:a16="http://schemas.microsoft.com/office/drawing/2014/main" id="{0A53C593-0728-BE43-8C9C-04F01C85E441}"/>
              </a:ext>
            </a:extLst>
          </p:cNvPr>
          <p:cNvSpPr txBox="1"/>
          <p:nvPr/>
        </p:nvSpPr>
        <p:spPr>
          <a:xfrm>
            <a:off x="1817914" y="6517706"/>
            <a:ext cx="630480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www.nejm.org</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doi</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/full/10.1056/NEJMoa2026116?query=</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featured_coronavirus</a:t>
            </a:r>
            <a:endPar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endParaRPr>
          </a:p>
        </p:txBody>
      </p:sp>
      <p:sp>
        <p:nvSpPr>
          <p:cNvPr id="14" name="ZoneTexte 13">
            <a:extLst>
              <a:ext uri="{FF2B5EF4-FFF2-40B4-BE49-F238E27FC236}">
                <a16:creationId xmlns:a16="http://schemas.microsoft.com/office/drawing/2014/main" id="{760BA2CB-3606-3B4A-93A8-A4CF91C02D02}"/>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787732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DB1181-2E92-EE45-BD6A-38AE9AA8D75A}"/>
              </a:ext>
            </a:extLst>
          </p:cNvPr>
          <p:cNvSpPr>
            <a:spLocks noGrp="1"/>
          </p:cNvSpPr>
          <p:nvPr>
            <p:ph type="ctrTitle"/>
          </p:nvPr>
        </p:nvSpPr>
        <p:spPr>
          <a:xfrm>
            <a:off x="1160585" y="3005048"/>
            <a:ext cx="8863695" cy="1646302"/>
          </a:xfrm>
        </p:spPr>
        <p:txBody>
          <a:bodyPr/>
          <a:lstStyle/>
          <a:p>
            <a:r>
              <a:rPr lang="fr-FR" dirty="0"/>
              <a:t>Les méthodes diagnostiques</a:t>
            </a:r>
            <a:br>
              <a:rPr lang="fr-FR" dirty="0"/>
            </a:br>
            <a:endParaRPr lang="fr-FR" dirty="0"/>
          </a:p>
        </p:txBody>
      </p:sp>
      <p:pic>
        <p:nvPicPr>
          <p:cNvPr id="4" name="Image 3">
            <a:extLst>
              <a:ext uri="{FF2B5EF4-FFF2-40B4-BE49-F238E27FC236}">
                <a16:creationId xmlns:a16="http://schemas.microsoft.com/office/drawing/2014/main" id="{F299BEE7-D1BD-EA45-BD4A-D21EB79D3D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67904"/>
            <a:ext cx="2426354" cy="357887"/>
          </a:xfrm>
          <a:prstGeom prst="rect">
            <a:avLst/>
          </a:prstGeom>
        </p:spPr>
      </p:pic>
    </p:spTree>
    <p:extLst>
      <p:ext uri="{BB962C8B-B14F-4D97-AF65-F5344CB8AC3E}">
        <p14:creationId xmlns:p14="http://schemas.microsoft.com/office/powerpoint/2010/main" val="3399080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15</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7" name="Image 6" descr="Une image contenant capture d’écran, carte&#10;&#10;Description générée automatiquement">
            <a:extLst>
              <a:ext uri="{FF2B5EF4-FFF2-40B4-BE49-F238E27FC236}">
                <a16:creationId xmlns:a16="http://schemas.microsoft.com/office/drawing/2014/main" id="{41A2F80F-A959-6544-912E-D6C0B56F8A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7051" y="1892559"/>
            <a:ext cx="7746252" cy="4912433"/>
          </a:xfrm>
          <a:prstGeom prst="rect">
            <a:avLst/>
          </a:prstGeom>
        </p:spPr>
      </p:pic>
      <p:sp>
        <p:nvSpPr>
          <p:cNvPr id="20" name="Titre 1">
            <a:extLst>
              <a:ext uri="{FF2B5EF4-FFF2-40B4-BE49-F238E27FC236}">
                <a16:creationId xmlns:a16="http://schemas.microsoft.com/office/drawing/2014/main" id="{D3FAF0D8-DFFA-5C49-AEEB-3ABBDB391A55}"/>
              </a:ext>
            </a:extLst>
          </p:cNvPr>
          <p:cNvSpPr txBox="1">
            <a:spLocks/>
          </p:cNvSpPr>
          <p:nvPr/>
        </p:nvSpPr>
        <p:spPr>
          <a:xfrm>
            <a:off x="1333502" y="472964"/>
            <a:ext cx="1018155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Interprétation des méthodes diagnostiques en fonction du stade de l’infection</a:t>
            </a:r>
          </a:p>
        </p:txBody>
      </p:sp>
    </p:spTree>
    <p:extLst>
      <p:ext uri="{BB962C8B-B14F-4D97-AF65-F5344CB8AC3E}">
        <p14:creationId xmlns:p14="http://schemas.microsoft.com/office/powerpoint/2010/main" val="576154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37777" y="108769"/>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556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 name="ZoneTexte 12">
            <a:extLst>
              <a:ext uri="{FF2B5EF4-FFF2-40B4-BE49-F238E27FC236}">
                <a16:creationId xmlns:a16="http://schemas.microsoft.com/office/drawing/2014/main" id="{53D454D1-F328-D644-914E-664CAE5C2CC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3" name="Image 2">
            <a:extLst>
              <a:ext uri="{FF2B5EF4-FFF2-40B4-BE49-F238E27FC236}">
                <a16:creationId xmlns:a16="http://schemas.microsoft.com/office/drawing/2014/main" id="{1AA9D739-ABF4-2A41-9230-DEB75E808D4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80357" y="1783733"/>
            <a:ext cx="8061986" cy="4269209"/>
          </a:xfrm>
          <a:prstGeom prst="rect">
            <a:avLst/>
          </a:prstGeom>
        </p:spPr>
      </p:pic>
      <p:pic>
        <p:nvPicPr>
          <p:cNvPr id="14" name="Image 13" descr="Une image contenant texte&#10;&#10;Description générée automatiquement">
            <a:extLst>
              <a:ext uri="{FF2B5EF4-FFF2-40B4-BE49-F238E27FC236}">
                <a16:creationId xmlns:a16="http://schemas.microsoft.com/office/drawing/2014/main" id="{30F1BB19-A845-5640-A8BE-434D9573CCD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35330" y="157614"/>
            <a:ext cx="7952041" cy="1311344"/>
          </a:xfrm>
          <a:prstGeom prst="rect">
            <a:avLst/>
          </a:prstGeom>
          <a:ln>
            <a:solidFill>
              <a:schemeClr val="tx1">
                <a:lumMod val="65000"/>
                <a:lumOff val="35000"/>
              </a:schemeClr>
            </a:solidFill>
          </a:ln>
        </p:spPr>
      </p:pic>
      <p:pic>
        <p:nvPicPr>
          <p:cNvPr id="17" name="Image 16">
            <a:extLst>
              <a:ext uri="{FF2B5EF4-FFF2-40B4-BE49-F238E27FC236}">
                <a16:creationId xmlns:a16="http://schemas.microsoft.com/office/drawing/2014/main" id="{DAA4529B-D42D-5A40-8B40-D6C075CE7B9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11273" y="6159903"/>
            <a:ext cx="4596664" cy="616494"/>
          </a:xfrm>
          <a:prstGeom prst="rect">
            <a:avLst/>
          </a:prstGeom>
        </p:spPr>
      </p:pic>
    </p:spTree>
    <p:extLst>
      <p:ext uri="{BB962C8B-B14F-4D97-AF65-F5344CB8AC3E}">
        <p14:creationId xmlns:p14="http://schemas.microsoft.com/office/powerpoint/2010/main" val="3625893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9" name="Image 8" descr="Une image contenant dessin, signe, parapluie&#10;&#10;Description générée automatiquement">
            <a:extLst>
              <a:ext uri="{FF2B5EF4-FFF2-40B4-BE49-F238E27FC236}">
                <a16:creationId xmlns:a16="http://schemas.microsoft.com/office/drawing/2014/main" id="{541D9089-98E9-394D-8C3D-D471DBC62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grpSp>
        <p:nvGrpSpPr>
          <p:cNvPr id="19" name="Groupe 18">
            <a:extLst>
              <a:ext uri="{FF2B5EF4-FFF2-40B4-BE49-F238E27FC236}">
                <a16:creationId xmlns:a16="http://schemas.microsoft.com/office/drawing/2014/main" id="{9E01EF06-BA23-9245-8BCD-14A97F6A9102}"/>
              </a:ext>
            </a:extLst>
          </p:cNvPr>
          <p:cNvGrpSpPr/>
          <p:nvPr/>
        </p:nvGrpSpPr>
        <p:grpSpPr>
          <a:xfrm>
            <a:off x="1151542" y="436417"/>
            <a:ext cx="1556516" cy="1366179"/>
            <a:chOff x="1151542" y="-271155"/>
            <a:chExt cx="1556516" cy="1366179"/>
          </a:xfrm>
        </p:grpSpPr>
        <p:sp>
          <p:nvSpPr>
            <p:cNvPr id="54" name="Éclair 53">
              <a:extLst>
                <a:ext uri="{FF2B5EF4-FFF2-40B4-BE49-F238E27FC236}">
                  <a16:creationId xmlns:a16="http://schemas.microsoft.com/office/drawing/2014/main" id="{333A008D-7B63-954D-AF1F-18536D51EF40}"/>
                </a:ext>
              </a:extLst>
            </p:cNvPr>
            <p:cNvSpPr/>
            <p:nvPr/>
          </p:nvSpPr>
          <p:spPr>
            <a:xfrm rot="3269787">
              <a:off x="1538326" y="213309"/>
              <a:ext cx="896112" cy="867318"/>
            </a:xfrm>
            <a:prstGeom prst="lightningBolt">
              <a:avLst/>
            </a:prstGeom>
            <a:solidFill>
              <a:srgbClr val="FF0000"/>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5" name="ZoneTexte 54">
              <a:extLst>
                <a:ext uri="{FF2B5EF4-FFF2-40B4-BE49-F238E27FC236}">
                  <a16:creationId xmlns:a16="http://schemas.microsoft.com/office/drawing/2014/main" id="{2B9BB865-F27D-A443-B99E-6FAC838425EB}"/>
                </a:ext>
              </a:extLst>
            </p:cNvPr>
            <p:cNvSpPr txBox="1"/>
            <p:nvPr/>
          </p:nvSpPr>
          <p:spPr>
            <a:xfrm>
              <a:off x="1151542" y="-271155"/>
              <a:ext cx="1556516"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F0000"/>
                  </a:solidFill>
                  <a:effectLst/>
                  <a:uLnTx/>
                  <a:uFillTx/>
                  <a:latin typeface="Trebuchet MS" panose="020B0603020202020204"/>
                  <a:ea typeface="+mn-ea"/>
                  <a:cs typeface="+mn-cs"/>
                </a:rPr>
                <a:t>CONTAMINATION</a:t>
              </a:r>
            </a:p>
          </p:txBody>
        </p:sp>
      </p:grpSp>
      <p:sp>
        <p:nvSpPr>
          <p:cNvPr id="91" name="ZoneTexte 90">
            <a:extLst>
              <a:ext uri="{FF2B5EF4-FFF2-40B4-BE49-F238E27FC236}">
                <a16:creationId xmlns:a16="http://schemas.microsoft.com/office/drawing/2014/main" id="{8988F681-BEAF-114A-85D5-2F39E7D4982C}"/>
              </a:ext>
            </a:extLst>
          </p:cNvPr>
          <p:cNvSpPr txBox="1"/>
          <p:nvPr/>
        </p:nvSpPr>
        <p:spPr>
          <a:xfrm>
            <a:off x="4659337" y="34863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2" name="ZoneTexte 91">
            <a:extLst>
              <a:ext uri="{FF2B5EF4-FFF2-40B4-BE49-F238E27FC236}">
                <a16:creationId xmlns:a16="http://schemas.microsoft.com/office/drawing/2014/main" id="{1250308B-F90E-1E46-B8A9-6AD3EFD937DF}"/>
              </a:ext>
            </a:extLst>
          </p:cNvPr>
          <p:cNvSpPr txBox="1"/>
          <p:nvPr/>
        </p:nvSpPr>
        <p:spPr>
          <a:xfrm>
            <a:off x="4811737" y="3638712"/>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3" name="ZoneTexte 92">
            <a:extLst>
              <a:ext uri="{FF2B5EF4-FFF2-40B4-BE49-F238E27FC236}">
                <a16:creationId xmlns:a16="http://schemas.microsoft.com/office/drawing/2014/main" id="{79680E4E-2F1A-5C40-AE03-297998C35169}"/>
              </a:ext>
            </a:extLst>
          </p:cNvPr>
          <p:cNvSpPr txBox="1"/>
          <p:nvPr/>
        </p:nvSpPr>
        <p:spPr>
          <a:xfrm>
            <a:off x="4937807" y="3572966"/>
            <a:ext cx="59984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4" name="ZoneTexte 93">
            <a:extLst>
              <a:ext uri="{FF2B5EF4-FFF2-40B4-BE49-F238E27FC236}">
                <a16:creationId xmlns:a16="http://schemas.microsoft.com/office/drawing/2014/main" id="{7A853B78-A2DE-6445-B464-37889A5422C2}"/>
              </a:ext>
            </a:extLst>
          </p:cNvPr>
          <p:cNvSpPr txBox="1"/>
          <p:nvPr/>
        </p:nvSpPr>
        <p:spPr>
          <a:xfrm>
            <a:off x="4992551" y="364904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5" name="ZoneTexte 94">
            <a:extLst>
              <a:ext uri="{FF2B5EF4-FFF2-40B4-BE49-F238E27FC236}">
                <a16:creationId xmlns:a16="http://schemas.microsoft.com/office/drawing/2014/main" id="{B0719A07-9F02-CE4D-B5E9-116742BFEE9C}"/>
              </a:ext>
            </a:extLst>
          </p:cNvPr>
          <p:cNvSpPr txBox="1"/>
          <p:nvPr/>
        </p:nvSpPr>
        <p:spPr>
          <a:xfrm>
            <a:off x="4649002" y="3630965"/>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6" name="ZoneTexte 95">
            <a:extLst>
              <a:ext uri="{FF2B5EF4-FFF2-40B4-BE49-F238E27FC236}">
                <a16:creationId xmlns:a16="http://schemas.microsoft.com/office/drawing/2014/main" id="{61A48ACB-5EA4-8946-A9BA-9AFA01EB747C}"/>
              </a:ext>
            </a:extLst>
          </p:cNvPr>
          <p:cNvSpPr txBox="1"/>
          <p:nvPr/>
        </p:nvSpPr>
        <p:spPr>
          <a:xfrm>
            <a:off x="4896900" y="3506146"/>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7" name="ZoneTexte 96">
            <a:extLst>
              <a:ext uri="{FF2B5EF4-FFF2-40B4-BE49-F238E27FC236}">
                <a16:creationId xmlns:a16="http://schemas.microsoft.com/office/drawing/2014/main" id="{0572FB28-1CD4-0D48-B79B-108D5D88A591}"/>
              </a:ext>
            </a:extLst>
          </p:cNvPr>
          <p:cNvSpPr txBox="1"/>
          <p:nvPr/>
        </p:nvSpPr>
        <p:spPr>
          <a:xfrm>
            <a:off x="4784847" y="3501810"/>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98" name="ZoneTexte 97">
            <a:extLst>
              <a:ext uri="{FF2B5EF4-FFF2-40B4-BE49-F238E27FC236}">
                <a16:creationId xmlns:a16="http://schemas.microsoft.com/office/drawing/2014/main" id="{09365956-A32E-264D-8A9F-D9411EC94583}"/>
              </a:ext>
            </a:extLst>
          </p:cNvPr>
          <p:cNvSpPr txBox="1"/>
          <p:nvPr/>
        </p:nvSpPr>
        <p:spPr>
          <a:xfrm>
            <a:off x="5043504" y="3469004"/>
            <a:ext cx="391454" cy="769441"/>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5" name="ZoneTexte 104">
            <a:extLst>
              <a:ext uri="{FF2B5EF4-FFF2-40B4-BE49-F238E27FC236}">
                <a16:creationId xmlns:a16="http://schemas.microsoft.com/office/drawing/2014/main" id="{2C68007E-7AC5-0044-80C8-FFEF9084101A}"/>
              </a:ext>
            </a:extLst>
          </p:cNvPr>
          <p:cNvSpPr txBox="1"/>
          <p:nvPr/>
        </p:nvSpPr>
        <p:spPr>
          <a:xfrm>
            <a:off x="6475837" y="353290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7" name="ZoneTexte 106">
            <a:extLst>
              <a:ext uri="{FF2B5EF4-FFF2-40B4-BE49-F238E27FC236}">
                <a16:creationId xmlns:a16="http://schemas.microsoft.com/office/drawing/2014/main" id="{EB67A3B4-5CA9-0643-B1F9-55E23CFBF7BF}"/>
              </a:ext>
            </a:extLst>
          </p:cNvPr>
          <p:cNvSpPr txBox="1"/>
          <p:nvPr/>
        </p:nvSpPr>
        <p:spPr>
          <a:xfrm>
            <a:off x="7725163" y="357361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8" name="ZoneTexte 107">
            <a:extLst>
              <a:ext uri="{FF2B5EF4-FFF2-40B4-BE49-F238E27FC236}">
                <a16:creationId xmlns:a16="http://schemas.microsoft.com/office/drawing/2014/main" id="{1FB14C1F-6EA1-1D44-9E4C-AD289CF52232}"/>
              </a:ext>
            </a:extLst>
          </p:cNvPr>
          <p:cNvSpPr txBox="1"/>
          <p:nvPr/>
        </p:nvSpPr>
        <p:spPr>
          <a:xfrm>
            <a:off x="8820370" y="3570406"/>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9" name="ZoneTexte 108">
            <a:extLst>
              <a:ext uri="{FF2B5EF4-FFF2-40B4-BE49-F238E27FC236}">
                <a16:creationId xmlns:a16="http://schemas.microsoft.com/office/drawing/2014/main" id="{9AE08549-76E7-DD44-BFC3-CF59611CE187}"/>
              </a:ext>
            </a:extLst>
          </p:cNvPr>
          <p:cNvSpPr txBox="1"/>
          <p:nvPr/>
        </p:nvSpPr>
        <p:spPr>
          <a:xfrm>
            <a:off x="9915577" y="35671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3" name="ZoneTexte 112">
            <a:extLst>
              <a:ext uri="{FF2B5EF4-FFF2-40B4-BE49-F238E27FC236}">
                <a16:creationId xmlns:a16="http://schemas.microsoft.com/office/drawing/2014/main" id="{A5CA5834-7CCA-7549-8062-B73E6848A495}"/>
              </a:ext>
            </a:extLst>
          </p:cNvPr>
          <p:cNvSpPr txBox="1"/>
          <p:nvPr/>
        </p:nvSpPr>
        <p:spPr>
          <a:xfrm>
            <a:off x="10684613" y="3452757"/>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6" name="ZoneTexte 115">
            <a:extLst>
              <a:ext uri="{FF2B5EF4-FFF2-40B4-BE49-F238E27FC236}">
                <a16:creationId xmlns:a16="http://schemas.microsoft.com/office/drawing/2014/main" id="{195A3926-137B-E949-A864-DE706B522869}"/>
              </a:ext>
            </a:extLst>
          </p:cNvPr>
          <p:cNvSpPr txBox="1"/>
          <p:nvPr/>
        </p:nvSpPr>
        <p:spPr>
          <a:xfrm>
            <a:off x="11067757" y="448392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21" name="ZoneTexte 120">
            <a:extLst>
              <a:ext uri="{FF2B5EF4-FFF2-40B4-BE49-F238E27FC236}">
                <a16:creationId xmlns:a16="http://schemas.microsoft.com/office/drawing/2014/main" id="{5BE7F038-534A-0941-8795-2474665AF777}"/>
              </a:ext>
            </a:extLst>
          </p:cNvPr>
          <p:cNvSpPr txBox="1"/>
          <p:nvPr/>
        </p:nvSpPr>
        <p:spPr>
          <a:xfrm>
            <a:off x="7235846" y="353742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3" name="ZoneTexte 102">
            <a:extLst>
              <a:ext uri="{FF2B5EF4-FFF2-40B4-BE49-F238E27FC236}">
                <a16:creationId xmlns:a16="http://schemas.microsoft.com/office/drawing/2014/main" id="{F9EB2179-0015-8842-8164-C70E02F7453A}"/>
              </a:ext>
            </a:extLst>
          </p:cNvPr>
          <p:cNvSpPr txBox="1"/>
          <p:nvPr/>
        </p:nvSpPr>
        <p:spPr>
          <a:xfrm>
            <a:off x="3530128" y="4498250"/>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0" name="ZoneTexte 129">
            <a:extLst>
              <a:ext uri="{FF2B5EF4-FFF2-40B4-BE49-F238E27FC236}">
                <a16:creationId xmlns:a16="http://schemas.microsoft.com/office/drawing/2014/main" id="{A3CE4B21-612E-FA4D-A875-FB588909F6EA}"/>
              </a:ext>
            </a:extLst>
          </p:cNvPr>
          <p:cNvSpPr txBox="1"/>
          <p:nvPr/>
        </p:nvSpPr>
        <p:spPr>
          <a:xfrm>
            <a:off x="8143848" y="447303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2" name="ZoneTexte 131">
            <a:extLst>
              <a:ext uri="{FF2B5EF4-FFF2-40B4-BE49-F238E27FC236}">
                <a16:creationId xmlns:a16="http://schemas.microsoft.com/office/drawing/2014/main" id="{871EECFA-64C7-1446-8802-67AECACDD5B3}"/>
              </a:ext>
            </a:extLst>
          </p:cNvPr>
          <p:cNvSpPr txBox="1"/>
          <p:nvPr/>
        </p:nvSpPr>
        <p:spPr>
          <a:xfrm>
            <a:off x="9528543" y="4454515"/>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54" name="Connecteur droit avec flèche 153">
            <a:extLst>
              <a:ext uri="{FF2B5EF4-FFF2-40B4-BE49-F238E27FC236}">
                <a16:creationId xmlns:a16="http://schemas.microsoft.com/office/drawing/2014/main" id="{F06B6AEE-9F2A-3F42-98DC-8E80E3F92D6C}"/>
              </a:ext>
            </a:extLst>
          </p:cNvPr>
          <p:cNvCxnSpPr/>
          <p:nvPr/>
        </p:nvCxnSpPr>
        <p:spPr>
          <a:xfrm flipV="1">
            <a:off x="1896407" y="419901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e 13">
            <a:extLst>
              <a:ext uri="{FF2B5EF4-FFF2-40B4-BE49-F238E27FC236}">
                <a16:creationId xmlns:a16="http://schemas.microsoft.com/office/drawing/2014/main" id="{82516861-DBE3-6149-92EC-E057677F065D}"/>
              </a:ext>
            </a:extLst>
          </p:cNvPr>
          <p:cNvGrpSpPr/>
          <p:nvPr/>
        </p:nvGrpSpPr>
        <p:grpSpPr>
          <a:xfrm>
            <a:off x="715280" y="1995403"/>
            <a:ext cx="11258086" cy="930536"/>
            <a:chOff x="715280" y="1233400"/>
            <a:chExt cx="11258086" cy="930536"/>
          </a:xfrm>
        </p:grpSpPr>
        <p:sp>
          <p:nvSpPr>
            <p:cNvPr id="27" name="ZoneTexte 26">
              <a:extLst>
                <a:ext uri="{FF2B5EF4-FFF2-40B4-BE49-F238E27FC236}">
                  <a16:creationId xmlns:a16="http://schemas.microsoft.com/office/drawing/2014/main" id="{57A29F80-099D-DC40-9172-459B0337CE92}"/>
                </a:ext>
              </a:extLst>
            </p:cNvPr>
            <p:cNvSpPr txBox="1"/>
            <p:nvPr/>
          </p:nvSpPr>
          <p:spPr>
            <a:xfrm>
              <a:off x="715280" y="1513626"/>
              <a:ext cx="1093569" cy="307777"/>
            </a:xfrm>
            <a:prstGeom prst="rect">
              <a:avLst/>
            </a:prstGeom>
            <a:solidFill>
              <a:srgbClr val="FFB527"/>
            </a:solidFill>
            <a:ln>
              <a:solidFill>
                <a:srgbClr val="FFB527"/>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Symptômes</a:t>
              </a:r>
            </a:p>
          </p:txBody>
        </p:sp>
        <p:sp>
          <p:nvSpPr>
            <p:cNvPr id="56" name="Rectangle 55">
              <a:extLst>
                <a:ext uri="{FF2B5EF4-FFF2-40B4-BE49-F238E27FC236}">
                  <a16:creationId xmlns:a16="http://schemas.microsoft.com/office/drawing/2014/main" id="{A2C4F732-CC58-EB49-A93E-F7F2D8F30C43}"/>
                </a:ext>
              </a:extLst>
            </p:cNvPr>
            <p:cNvSpPr/>
            <p:nvPr/>
          </p:nvSpPr>
          <p:spPr>
            <a:xfrm>
              <a:off x="4370522" y="1491136"/>
              <a:ext cx="2105315" cy="20635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Graves</a:t>
              </a:r>
            </a:p>
          </p:txBody>
        </p:sp>
        <p:sp>
          <p:nvSpPr>
            <p:cNvPr id="57" name="Rectangle 56">
              <a:extLst>
                <a:ext uri="{FF2B5EF4-FFF2-40B4-BE49-F238E27FC236}">
                  <a16:creationId xmlns:a16="http://schemas.microsoft.com/office/drawing/2014/main" id="{3AE2CD54-D840-1740-823D-D4E800C0441E}"/>
                </a:ext>
              </a:extLst>
            </p:cNvPr>
            <p:cNvSpPr/>
            <p:nvPr/>
          </p:nvSpPr>
          <p:spPr>
            <a:xfrm>
              <a:off x="3017003" y="1492303"/>
              <a:ext cx="1364619" cy="216000"/>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Bénins</a:t>
              </a:r>
            </a:p>
          </p:txBody>
        </p:sp>
        <p:sp>
          <p:nvSpPr>
            <p:cNvPr id="58" name="Rectangle 57">
              <a:extLst>
                <a:ext uri="{FF2B5EF4-FFF2-40B4-BE49-F238E27FC236}">
                  <a16:creationId xmlns:a16="http://schemas.microsoft.com/office/drawing/2014/main" id="{2F4D401A-96F2-0649-BDD7-B3CBCA0C6407}"/>
                </a:ext>
              </a:extLst>
            </p:cNvPr>
            <p:cNvSpPr/>
            <p:nvPr/>
          </p:nvSpPr>
          <p:spPr>
            <a:xfrm>
              <a:off x="1883491" y="1233400"/>
              <a:ext cx="7957933" cy="251288"/>
            </a:xfrm>
            <a:prstGeom prst="rect">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2C3C43"/>
                  </a:solidFill>
                  <a:effectLst/>
                  <a:uLnTx/>
                  <a:uFillTx/>
                  <a:latin typeface="Trebuchet MS" panose="020B0603020202020204"/>
                  <a:ea typeface="+mn-ea"/>
                  <a:cs typeface="+mn-cs"/>
                </a:rPr>
                <a:t>Asymptomatiques</a:t>
              </a:r>
            </a:p>
          </p:txBody>
        </p:sp>
        <p:sp>
          <p:nvSpPr>
            <p:cNvPr id="59" name="ZoneTexte 58">
              <a:extLst>
                <a:ext uri="{FF2B5EF4-FFF2-40B4-BE49-F238E27FC236}">
                  <a16:creationId xmlns:a16="http://schemas.microsoft.com/office/drawing/2014/main" id="{FF3A4470-873D-934E-8224-F933FBCCBE2B}"/>
                </a:ext>
              </a:extLst>
            </p:cNvPr>
            <p:cNvSpPr txBox="1"/>
            <p:nvPr/>
          </p:nvSpPr>
          <p:spPr>
            <a:xfrm>
              <a:off x="9858226" y="1357196"/>
              <a:ext cx="21151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54A021"/>
                  </a:solidFill>
                  <a:effectLst/>
                  <a:uLnTx/>
                  <a:uFillTx/>
                  <a:latin typeface="Trebuchet MS" panose="020B0603020202020204"/>
                  <a:ea typeface="+mn-ea"/>
                  <a:cs typeface="+mn-cs"/>
                </a:rPr>
                <a:t>Séquelles……..</a:t>
              </a:r>
            </a:p>
          </p:txBody>
        </p:sp>
        <p:cxnSp>
          <p:nvCxnSpPr>
            <p:cNvPr id="4" name="Connecteur droit avec flèche 3">
              <a:extLst>
                <a:ext uri="{FF2B5EF4-FFF2-40B4-BE49-F238E27FC236}">
                  <a16:creationId xmlns:a16="http://schemas.microsoft.com/office/drawing/2014/main" id="{3F6519D7-3135-8A42-8C53-90A85A214348}"/>
                </a:ext>
              </a:extLst>
            </p:cNvPr>
            <p:cNvCxnSpPr/>
            <p:nvPr/>
          </p:nvCxnSpPr>
          <p:spPr>
            <a:xfrm flipV="1">
              <a:off x="1883491" y="1682503"/>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Connecteur droit 118">
              <a:extLst>
                <a:ext uri="{FF2B5EF4-FFF2-40B4-BE49-F238E27FC236}">
                  <a16:creationId xmlns:a16="http://schemas.microsoft.com/office/drawing/2014/main" id="{C8E56187-3FB4-D44D-B763-75A489D03866}"/>
                </a:ext>
              </a:extLst>
            </p:cNvPr>
            <p:cNvCxnSpPr/>
            <p:nvPr/>
          </p:nvCxnSpPr>
          <p:spPr>
            <a:xfrm>
              <a:off x="3029551" y="1671046"/>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6" name="Connecteur droit 135">
              <a:extLst>
                <a:ext uri="{FF2B5EF4-FFF2-40B4-BE49-F238E27FC236}">
                  <a16:creationId xmlns:a16="http://schemas.microsoft.com/office/drawing/2014/main" id="{9C06CC68-6050-7B45-8B85-AECC55B219DD}"/>
                </a:ext>
              </a:extLst>
            </p:cNvPr>
            <p:cNvCxnSpPr/>
            <p:nvPr/>
          </p:nvCxnSpPr>
          <p:spPr>
            <a:xfrm>
              <a:off x="4170341" y="166121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7" name="Connecteur droit 136">
              <a:extLst>
                <a:ext uri="{FF2B5EF4-FFF2-40B4-BE49-F238E27FC236}">
                  <a16:creationId xmlns:a16="http://schemas.microsoft.com/office/drawing/2014/main" id="{8486FC5A-0531-A445-B7C7-5FBE9AD11F0F}"/>
                </a:ext>
              </a:extLst>
            </p:cNvPr>
            <p:cNvCxnSpPr/>
            <p:nvPr/>
          </p:nvCxnSpPr>
          <p:spPr>
            <a:xfrm>
              <a:off x="5296141" y="16513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a:extLst>
                <a:ext uri="{FF2B5EF4-FFF2-40B4-BE49-F238E27FC236}">
                  <a16:creationId xmlns:a16="http://schemas.microsoft.com/office/drawing/2014/main" id="{45D12508-A028-9247-8B3B-ED90F45016BE}"/>
                </a:ext>
              </a:extLst>
            </p:cNvPr>
            <p:cNvCxnSpPr/>
            <p:nvPr/>
          </p:nvCxnSpPr>
          <p:spPr>
            <a:xfrm>
              <a:off x="6452878" y="165389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39" name="ZoneTexte 138">
              <a:extLst>
                <a:ext uri="{FF2B5EF4-FFF2-40B4-BE49-F238E27FC236}">
                  <a16:creationId xmlns:a16="http://schemas.microsoft.com/office/drawing/2014/main" id="{CF726524-ACCB-4E40-A5D4-FCBDCC0A54F3}"/>
                </a:ext>
              </a:extLst>
            </p:cNvPr>
            <p:cNvSpPr txBox="1"/>
            <p:nvPr/>
          </p:nvSpPr>
          <p:spPr>
            <a:xfrm>
              <a:off x="2902147" y="173304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0" name="ZoneTexte 139">
              <a:extLst>
                <a:ext uri="{FF2B5EF4-FFF2-40B4-BE49-F238E27FC236}">
                  <a16:creationId xmlns:a16="http://schemas.microsoft.com/office/drawing/2014/main" id="{7D0AAA53-78AC-3D43-9307-450705C49046}"/>
                </a:ext>
              </a:extLst>
            </p:cNvPr>
            <p:cNvSpPr txBox="1"/>
            <p:nvPr/>
          </p:nvSpPr>
          <p:spPr>
            <a:xfrm>
              <a:off x="3973334"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1" name="ZoneTexte 140">
              <a:extLst>
                <a:ext uri="{FF2B5EF4-FFF2-40B4-BE49-F238E27FC236}">
                  <a16:creationId xmlns:a16="http://schemas.microsoft.com/office/drawing/2014/main" id="{D71D8771-9F46-7E47-A38F-97EA0B55119F}"/>
                </a:ext>
              </a:extLst>
            </p:cNvPr>
            <p:cNvSpPr txBox="1"/>
            <p:nvPr/>
          </p:nvSpPr>
          <p:spPr>
            <a:xfrm>
              <a:off x="5157609" y="1733049"/>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2" name="ZoneTexte 141">
              <a:extLst>
                <a:ext uri="{FF2B5EF4-FFF2-40B4-BE49-F238E27FC236}">
                  <a16:creationId xmlns:a16="http://schemas.microsoft.com/office/drawing/2014/main" id="{5D0213F0-F8FC-D740-B7E6-B7EBFEB06F99}"/>
                </a:ext>
              </a:extLst>
            </p:cNvPr>
            <p:cNvSpPr txBox="1"/>
            <p:nvPr/>
          </p:nvSpPr>
          <p:spPr>
            <a:xfrm>
              <a:off x="6281752" y="1733049"/>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6" name="ZoneTexte 165">
              <a:extLst>
                <a:ext uri="{FF2B5EF4-FFF2-40B4-BE49-F238E27FC236}">
                  <a16:creationId xmlns:a16="http://schemas.microsoft.com/office/drawing/2014/main" id="{C23AD542-AE6C-4742-AEDC-D10E181FCF2B}"/>
                </a:ext>
              </a:extLst>
            </p:cNvPr>
            <p:cNvSpPr txBox="1"/>
            <p:nvPr/>
          </p:nvSpPr>
          <p:spPr>
            <a:xfrm>
              <a:off x="1771344" y="170476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cxnSp>
          <p:nvCxnSpPr>
            <p:cNvPr id="167" name="Connecteur droit 166">
              <a:extLst>
                <a:ext uri="{FF2B5EF4-FFF2-40B4-BE49-F238E27FC236}">
                  <a16:creationId xmlns:a16="http://schemas.microsoft.com/office/drawing/2014/main" id="{3E273E20-12FA-534F-928E-F9724E99C490}"/>
                </a:ext>
              </a:extLst>
            </p:cNvPr>
            <p:cNvCxnSpPr/>
            <p:nvPr/>
          </p:nvCxnSpPr>
          <p:spPr>
            <a:xfrm>
              <a:off x="1862688" y="16527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8" name="Groupe 17">
            <a:extLst>
              <a:ext uri="{FF2B5EF4-FFF2-40B4-BE49-F238E27FC236}">
                <a16:creationId xmlns:a16="http://schemas.microsoft.com/office/drawing/2014/main" id="{25FA73F1-41F7-C640-8828-76DFC8A46E85}"/>
              </a:ext>
            </a:extLst>
          </p:cNvPr>
          <p:cNvGrpSpPr/>
          <p:nvPr/>
        </p:nvGrpSpPr>
        <p:grpSpPr>
          <a:xfrm>
            <a:off x="505649" y="2914200"/>
            <a:ext cx="10894758" cy="795249"/>
            <a:chOff x="505649" y="2239282"/>
            <a:chExt cx="10894758" cy="795249"/>
          </a:xfrm>
        </p:grpSpPr>
        <p:sp>
          <p:nvSpPr>
            <p:cNvPr id="144" name="ZoneTexte 143">
              <a:extLst>
                <a:ext uri="{FF2B5EF4-FFF2-40B4-BE49-F238E27FC236}">
                  <a16:creationId xmlns:a16="http://schemas.microsoft.com/office/drawing/2014/main" id="{0DB94149-3667-C14F-A2E4-E3952BA1DCE7}"/>
                </a:ext>
              </a:extLst>
            </p:cNvPr>
            <p:cNvSpPr txBox="1"/>
            <p:nvPr/>
          </p:nvSpPr>
          <p:spPr>
            <a:xfrm>
              <a:off x="2899823" y="260364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45" name="ZoneTexte 144">
              <a:extLst>
                <a:ext uri="{FF2B5EF4-FFF2-40B4-BE49-F238E27FC236}">
                  <a16:creationId xmlns:a16="http://schemas.microsoft.com/office/drawing/2014/main" id="{5FA1B204-AD9A-704E-BF11-CE0148525DB2}"/>
                </a:ext>
              </a:extLst>
            </p:cNvPr>
            <p:cNvSpPr txBox="1"/>
            <p:nvPr/>
          </p:nvSpPr>
          <p:spPr>
            <a:xfrm>
              <a:off x="3986250"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46" name="ZoneTexte 145">
              <a:extLst>
                <a:ext uri="{FF2B5EF4-FFF2-40B4-BE49-F238E27FC236}">
                  <a16:creationId xmlns:a16="http://schemas.microsoft.com/office/drawing/2014/main" id="{380FBD83-349D-F34D-9185-561E1146B991}"/>
                </a:ext>
              </a:extLst>
            </p:cNvPr>
            <p:cNvSpPr txBox="1"/>
            <p:nvPr/>
          </p:nvSpPr>
          <p:spPr>
            <a:xfrm>
              <a:off x="5170525" y="260364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47" name="ZoneTexte 146">
              <a:extLst>
                <a:ext uri="{FF2B5EF4-FFF2-40B4-BE49-F238E27FC236}">
                  <a16:creationId xmlns:a16="http://schemas.microsoft.com/office/drawing/2014/main" id="{29E09347-A272-4941-A082-E1AE70B474CD}"/>
                </a:ext>
              </a:extLst>
            </p:cNvPr>
            <p:cNvSpPr txBox="1"/>
            <p:nvPr/>
          </p:nvSpPr>
          <p:spPr>
            <a:xfrm>
              <a:off x="6294668" y="260364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3" name="ZoneTexte 152">
              <a:extLst>
                <a:ext uri="{FF2B5EF4-FFF2-40B4-BE49-F238E27FC236}">
                  <a16:creationId xmlns:a16="http://schemas.microsoft.com/office/drawing/2014/main" id="{614E4F47-ED63-5B4A-82FF-5C11F0AB415E}"/>
                </a:ext>
              </a:extLst>
            </p:cNvPr>
            <p:cNvSpPr txBox="1"/>
            <p:nvPr/>
          </p:nvSpPr>
          <p:spPr>
            <a:xfrm>
              <a:off x="2375579" y="260390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4</a:t>
              </a:r>
            </a:p>
          </p:txBody>
        </p:sp>
        <p:grpSp>
          <p:nvGrpSpPr>
            <p:cNvPr id="15" name="Groupe 14">
              <a:extLst>
                <a:ext uri="{FF2B5EF4-FFF2-40B4-BE49-F238E27FC236}">
                  <a16:creationId xmlns:a16="http://schemas.microsoft.com/office/drawing/2014/main" id="{B8FFEB41-0B1F-174F-9579-4A9CB6C4EE6A}"/>
                </a:ext>
              </a:extLst>
            </p:cNvPr>
            <p:cNvGrpSpPr/>
            <p:nvPr/>
          </p:nvGrpSpPr>
          <p:grpSpPr>
            <a:xfrm>
              <a:off x="505649" y="2239282"/>
              <a:ext cx="10894758" cy="465463"/>
              <a:chOff x="505649" y="2250166"/>
              <a:chExt cx="10894758" cy="465463"/>
            </a:xfrm>
          </p:grpSpPr>
          <p:sp>
            <p:nvSpPr>
              <p:cNvPr id="38" name="ZoneTexte 37">
                <a:extLst>
                  <a:ext uri="{FF2B5EF4-FFF2-40B4-BE49-F238E27FC236}">
                    <a16:creationId xmlns:a16="http://schemas.microsoft.com/office/drawing/2014/main" id="{4DDE04D7-C885-5C42-BFDD-4659C91AD9B6}"/>
                  </a:ext>
                </a:extLst>
              </p:cNvPr>
              <p:cNvSpPr txBox="1"/>
              <p:nvPr/>
            </p:nvSpPr>
            <p:spPr>
              <a:xfrm>
                <a:off x="505649" y="2407852"/>
                <a:ext cx="1303200" cy="307777"/>
              </a:xfrm>
              <a:prstGeom prst="rect">
                <a:avLst/>
              </a:prstGeom>
              <a:solidFill>
                <a:srgbClr val="FF0000"/>
              </a:solid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Contagiosité</a:t>
                </a:r>
              </a:p>
            </p:txBody>
          </p:sp>
          <p:sp>
            <p:nvSpPr>
              <p:cNvPr id="83" name="Rectangle 82">
                <a:extLst>
                  <a:ext uri="{FF2B5EF4-FFF2-40B4-BE49-F238E27FC236}">
                    <a16:creationId xmlns:a16="http://schemas.microsoft.com/office/drawing/2014/main" id="{6FF5DC59-E68B-A94F-8F0D-4CC93E8BB932}"/>
                  </a:ext>
                </a:extLst>
              </p:cNvPr>
              <p:cNvSpPr/>
              <p:nvPr/>
            </p:nvSpPr>
            <p:spPr>
              <a:xfrm>
                <a:off x="2476570" y="2250166"/>
                <a:ext cx="1507011" cy="3294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84" name="Rectangle 83">
                <a:extLst>
                  <a:ext uri="{FF2B5EF4-FFF2-40B4-BE49-F238E27FC236}">
                    <a16:creationId xmlns:a16="http://schemas.microsoft.com/office/drawing/2014/main" id="{F3A135CA-F276-FB42-9FFA-0AD0AC17FE47}"/>
                  </a:ext>
                </a:extLst>
              </p:cNvPr>
              <p:cNvSpPr/>
              <p:nvPr/>
            </p:nvSpPr>
            <p:spPr>
              <a:xfrm>
                <a:off x="3835972" y="2250166"/>
                <a:ext cx="379114"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cxnSp>
            <p:nvCxnSpPr>
              <p:cNvPr id="143" name="Connecteur droit avec flèche 142">
                <a:extLst>
                  <a:ext uri="{FF2B5EF4-FFF2-40B4-BE49-F238E27FC236}">
                    <a16:creationId xmlns:a16="http://schemas.microsoft.com/office/drawing/2014/main" id="{81284D1F-5B82-4B42-9ACC-C19DF63A1718}"/>
                  </a:ext>
                </a:extLst>
              </p:cNvPr>
              <p:cNvCxnSpPr/>
              <p:nvPr/>
            </p:nvCxnSpPr>
            <p:spPr>
              <a:xfrm flipV="1">
                <a:off x="1896407" y="2553098"/>
                <a:ext cx="9504000" cy="29035"/>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necteur droit 147">
                <a:extLst>
                  <a:ext uri="{FF2B5EF4-FFF2-40B4-BE49-F238E27FC236}">
                    <a16:creationId xmlns:a16="http://schemas.microsoft.com/office/drawing/2014/main" id="{BB9EF68C-75A4-B64D-9C71-676BCBA3095C}"/>
                  </a:ext>
                </a:extLst>
              </p:cNvPr>
              <p:cNvCxnSpPr/>
              <p:nvPr/>
            </p:nvCxnSpPr>
            <p:spPr>
              <a:xfrm>
                <a:off x="3022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9" name="Connecteur droit 148">
                <a:extLst>
                  <a:ext uri="{FF2B5EF4-FFF2-40B4-BE49-F238E27FC236}">
                    <a16:creationId xmlns:a16="http://schemas.microsoft.com/office/drawing/2014/main" id="{E59839B1-3498-984E-9CDE-3AF77A91DD86}"/>
                  </a:ext>
                </a:extLst>
              </p:cNvPr>
              <p:cNvCxnSpPr/>
              <p:nvPr/>
            </p:nvCxnSpPr>
            <p:spPr>
              <a:xfrm>
                <a:off x="4165941" y="255193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a:extLst>
                  <a:ext uri="{FF2B5EF4-FFF2-40B4-BE49-F238E27FC236}">
                    <a16:creationId xmlns:a16="http://schemas.microsoft.com/office/drawing/2014/main" id="{0E697DE0-45F1-BF4F-B812-B73050A3383A}"/>
                  </a:ext>
                </a:extLst>
              </p:cNvPr>
              <p:cNvCxnSpPr/>
              <p:nvPr/>
            </p:nvCxnSpPr>
            <p:spPr>
              <a:xfrm>
                <a:off x="5308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1" name="Connecteur droit 150">
                <a:extLst>
                  <a:ext uri="{FF2B5EF4-FFF2-40B4-BE49-F238E27FC236}">
                    <a16:creationId xmlns:a16="http://schemas.microsoft.com/office/drawing/2014/main" id="{231B971D-14B0-A04E-B3DF-BB82EECC270D}"/>
                  </a:ext>
                </a:extLst>
              </p:cNvPr>
              <p:cNvCxnSpPr/>
              <p:nvPr/>
            </p:nvCxnSpPr>
            <p:spPr>
              <a:xfrm>
                <a:off x="645194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2" name="Connecteur droit 151">
                <a:extLst>
                  <a:ext uri="{FF2B5EF4-FFF2-40B4-BE49-F238E27FC236}">
                    <a16:creationId xmlns:a16="http://schemas.microsoft.com/office/drawing/2014/main" id="{0740B48D-CE6B-9D43-ABB0-85B582D8D3FA}"/>
                  </a:ext>
                </a:extLst>
              </p:cNvPr>
              <p:cNvCxnSpPr/>
              <p:nvPr/>
            </p:nvCxnSpPr>
            <p:spPr>
              <a:xfrm>
                <a:off x="2489541" y="253669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a:extLst>
                  <a:ext uri="{FF2B5EF4-FFF2-40B4-BE49-F238E27FC236}">
                    <a16:creationId xmlns:a16="http://schemas.microsoft.com/office/drawing/2014/main" id="{F1374027-2578-F54E-8FD3-1EEA51FDDB07}"/>
                  </a:ext>
                </a:extLst>
              </p:cNvPr>
              <p:cNvCxnSpPr/>
              <p:nvPr/>
            </p:nvCxnSpPr>
            <p:spPr>
              <a:xfrm>
                <a:off x="1895181" y="252145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171" name="ZoneTexte 170">
              <a:extLst>
                <a:ext uri="{FF2B5EF4-FFF2-40B4-BE49-F238E27FC236}">
                  <a16:creationId xmlns:a16="http://schemas.microsoft.com/office/drawing/2014/main" id="{34511839-7B9D-4946-A60F-D1958EE7B735}"/>
                </a:ext>
              </a:extLst>
            </p:cNvPr>
            <p:cNvSpPr txBox="1"/>
            <p:nvPr/>
          </p:nvSpPr>
          <p:spPr>
            <a:xfrm>
              <a:off x="1772663" y="2588802"/>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grpSp>
      <p:sp>
        <p:nvSpPr>
          <p:cNvPr id="7" name="ZoneTexte 6">
            <a:extLst>
              <a:ext uri="{FF2B5EF4-FFF2-40B4-BE49-F238E27FC236}">
                <a16:creationId xmlns:a16="http://schemas.microsoft.com/office/drawing/2014/main" id="{342C6780-517A-7144-A559-B24BBF657D4A}"/>
              </a:ext>
            </a:extLst>
          </p:cNvPr>
          <p:cNvSpPr txBox="1"/>
          <p:nvPr/>
        </p:nvSpPr>
        <p:spPr>
          <a:xfrm>
            <a:off x="8061854" y="4521505"/>
            <a:ext cx="59984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endParaRPr kumimoji="0" lang="fr-FR" sz="44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grpSp>
        <p:nvGrpSpPr>
          <p:cNvPr id="16" name="Groupe 15">
            <a:extLst>
              <a:ext uri="{FF2B5EF4-FFF2-40B4-BE49-F238E27FC236}">
                <a16:creationId xmlns:a16="http://schemas.microsoft.com/office/drawing/2014/main" id="{EA0EC13D-7E59-DD43-ABDE-22FF8FFACBC3}"/>
              </a:ext>
            </a:extLst>
          </p:cNvPr>
          <p:cNvGrpSpPr/>
          <p:nvPr/>
        </p:nvGrpSpPr>
        <p:grpSpPr>
          <a:xfrm>
            <a:off x="505649" y="3389004"/>
            <a:ext cx="12178796" cy="1302333"/>
            <a:chOff x="505649" y="3389004"/>
            <a:chExt cx="12178796" cy="1302333"/>
          </a:xfrm>
        </p:grpSpPr>
        <p:sp>
          <p:nvSpPr>
            <p:cNvPr id="40" name="ZoneTexte 39">
              <a:extLst>
                <a:ext uri="{FF2B5EF4-FFF2-40B4-BE49-F238E27FC236}">
                  <a16:creationId xmlns:a16="http://schemas.microsoft.com/office/drawing/2014/main" id="{3E9A0397-421B-C241-8E2D-31DEF74D66A3}"/>
                </a:ext>
              </a:extLst>
            </p:cNvPr>
            <p:cNvSpPr txBox="1"/>
            <p:nvPr/>
          </p:nvSpPr>
          <p:spPr>
            <a:xfrm>
              <a:off x="505649" y="4020117"/>
              <a:ext cx="1303200" cy="307777"/>
            </a:xfrm>
            <a:prstGeom prst="rect">
              <a:avLst/>
            </a:prstGeom>
            <a:solidFill>
              <a:srgbClr val="9940DF"/>
            </a:solidFill>
            <a:ln>
              <a:solidFill>
                <a:srgbClr val="7030A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PCR</a:t>
              </a:r>
            </a:p>
          </p:txBody>
        </p:sp>
        <p:sp>
          <p:nvSpPr>
            <p:cNvPr id="90" name="Rectangle 89">
              <a:extLst>
                <a:ext uri="{FF2B5EF4-FFF2-40B4-BE49-F238E27FC236}">
                  <a16:creationId xmlns:a16="http://schemas.microsoft.com/office/drawing/2014/main" id="{429A715A-5153-F641-A2F6-F962573842D7}"/>
                </a:ext>
              </a:extLst>
            </p:cNvPr>
            <p:cNvSpPr/>
            <p:nvPr/>
          </p:nvSpPr>
          <p:spPr>
            <a:xfrm>
              <a:off x="2642587" y="3883249"/>
              <a:ext cx="2177321" cy="327732"/>
            </a:xfrm>
            <a:prstGeom prst="rect">
              <a:avLst/>
            </a:prstGeom>
            <a:solidFill>
              <a:srgbClr val="9940DF"/>
            </a:solidFill>
            <a:ln>
              <a:solidFill>
                <a:srgbClr val="9940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99" name="ZoneTexte 98">
              <a:extLst>
                <a:ext uri="{FF2B5EF4-FFF2-40B4-BE49-F238E27FC236}">
                  <a16:creationId xmlns:a16="http://schemas.microsoft.com/office/drawing/2014/main" id="{CDDC938B-9A53-4A4A-AC2C-04F6F3D52F3D}"/>
                </a:ext>
              </a:extLst>
            </p:cNvPr>
            <p:cNvSpPr txBox="1"/>
            <p:nvPr/>
          </p:nvSpPr>
          <p:spPr>
            <a:xfrm>
              <a:off x="4891313" y="3407298"/>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0" name="ZoneTexte 99">
              <a:extLst>
                <a:ext uri="{FF2B5EF4-FFF2-40B4-BE49-F238E27FC236}">
                  <a16:creationId xmlns:a16="http://schemas.microsoft.com/office/drawing/2014/main" id="{A7F4667B-9910-EC4C-B4CB-22B873D8F0D7}"/>
                </a:ext>
              </a:extLst>
            </p:cNvPr>
            <p:cNvSpPr txBox="1"/>
            <p:nvPr/>
          </p:nvSpPr>
          <p:spPr>
            <a:xfrm>
              <a:off x="5216451" y="3389004"/>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1" name="ZoneTexte 100">
              <a:extLst>
                <a:ext uri="{FF2B5EF4-FFF2-40B4-BE49-F238E27FC236}">
                  <a16:creationId xmlns:a16="http://schemas.microsoft.com/office/drawing/2014/main" id="{ABA7493C-6C18-CD4A-820B-24C7EED7438D}"/>
                </a:ext>
              </a:extLst>
            </p:cNvPr>
            <p:cNvSpPr txBox="1"/>
            <p:nvPr/>
          </p:nvSpPr>
          <p:spPr>
            <a:xfrm>
              <a:off x="5357115" y="355525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2" name="ZoneTexte 101">
              <a:extLst>
                <a:ext uri="{FF2B5EF4-FFF2-40B4-BE49-F238E27FC236}">
                  <a16:creationId xmlns:a16="http://schemas.microsoft.com/office/drawing/2014/main" id="{79DFDEC0-E0C1-1C40-BE2D-3021AD7082DA}"/>
                </a:ext>
              </a:extLst>
            </p:cNvPr>
            <p:cNvSpPr txBox="1"/>
            <p:nvPr/>
          </p:nvSpPr>
          <p:spPr>
            <a:xfrm>
              <a:off x="5532328" y="345801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06" name="ZoneTexte 105">
              <a:extLst>
                <a:ext uri="{FF2B5EF4-FFF2-40B4-BE49-F238E27FC236}">
                  <a16:creationId xmlns:a16="http://schemas.microsoft.com/office/drawing/2014/main" id="{E1C344D0-FD85-1545-8CFA-CE7334C7E466}"/>
                </a:ext>
              </a:extLst>
            </p:cNvPr>
            <p:cNvSpPr txBox="1"/>
            <p:nvPr/>
          </p:nvSpPr>
          <p:spPr>
            <a:xfrm>
              <a:off x="6209783" y="34373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2" name="ZoneTexte 111">
              <a:extLst>
                <a:ext uri="{FF2B5EF4-FFF2-40B4-BE49-F238E27FC236}">
                  <a16:creationId xmlns:a16="http://schemas.microsoft.com/office/drawing/2014/main" id="{383A272B-453B-074C-8D63-721C7BCE577F}"/>
                </a:ext>
              </a:extLst>
            </p:cNvPr>
            <p:cNvSpPr txBox="1"/>
            <p:nvPr/>
          </p:nvSpPr>
          <p:spPr>
            <a:xfrm>
              <a:off x="9123407" y="3440581"/>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14" name="ZoneTexte 113">
              <a:extLst>
                <a:ext uri="{FF2B5EF4-FFF2-40B4-BE49-F238E27FC236}">
                  <a16:creationId xmlns:a16="http://schemas.microsoft.com/office/drawing/2014/main" id="{1CC2FBB6-75F7-044E-99B8-0842C4DE6CE2}"/>
                </a:ext>
              </a:extLst>
            </p:cNvPr>
            <p:cNvSpPr txBox="1"/>
            <p:nvPr/>
          </p:nvSpPr>
          <p:spPr>
            <a:xfrm>
              <a:off x="11238223" y="3558174"/>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2" name="ZoneTexte 121">
              <a:extLst>
                <a:ext uri="{FF2B5EF4-FFF2-40B4-BE49-F238E27FC236}">
                  <a16:creationId xmlns:a16="http://schemas.microsoft.com/office/drawing/2014/main" id="{6C2BF59D-175C-C445-9255-BD7115058162}"/>
                </a:ext>
              </a:extLst>
            </p:cNvPr>
            <p:cNvSpPr txBox="1"/>
            <p:nvPr/>
          </p:nvSpPr>
          <p:spPr>
            <a:xfrm>
              <a:off x="8352305" y="3490277"/>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55" name="ZoneTexte 154">
              <a:extLst>
                <a:ext uri="{FF2B5EF4-FFF2-40B4-BE49-F238E27FC236}">
                  <a16:creationId xmlns:a16="http://schemas.microsoft.com/office/drawing/2014/main" id="{F1B6B316-76A6-4C4A-9EE9-BA4F880A2A03}"/>
                </a:ext>
              </a:extLst>
            </p:cNvPr>
            <p:cNvSpPr txBox="1"/>
            <p:nvPr/>
          </p:nvSpPr>
          <p:spPr>
            <a:xfrm>
              <a:off x="2884583" y="4271336"/>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56" name="ZoneTexte 155">
              <a:extLst>
                <a:ext uri="{FF2B5EF4-FFF2-40B4-BE49-F238E27FC236}">
                  <a16:creationId xmlns:a16="http://schemas.microsoft.com/office/drawing/2014/main" id="{6043E6A5-D175-1C40-8C1E-9DCC66B6EFA0}"/>
                </a:ext>
              </a:extLst>
            </p:cNvPr>
            <p:cNvSpPr txBox="1"/>
            <p:nvPr/>
          </p:nvSpPr>
          <p:spPr>
            <a:xfrm>
              <a:off x="3971010" y="4260450"/>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57" name="ZoneTexte 156">
              <a:extLst>
                <a:ext uri="{FF2B5EF4-FFF2-40B4-BE49-F238E27FC236}">
                  <a16:creationId xmlns:a16="http://schemas.microsoft.com/office/drawing/2014/main" id="{BABF9976-CAE8-FC48-B011-D6EB10B78A75}"/>
                </a:ext>
              </a:extLst>
            </p:cNvPr>
            <p:cNvSpPr txBox="1"/>
            <p:nvPr/>
          </p:nvSpPr>
          <p:spPr>
            <a:xfrm>
              <a:off x="5155285" y="4271336"/>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58" name="ZoneTexte 157">
              <a:extLst>
                <a:ext uri="{FF2B5EF4-FFF2-40B4-BE49-F238E27FC236}">
                  <a16:creationId xmlns:a16="http://schemas.microsoft.com/office/drawing/2014/main" id="{903B9C6D-2370-104F-832B-A3B4DAD73362}"/>
                </a:ext>
              </a:extLst>
            </p:cNvPr>
            <p:cNvSpPr txBox="1"/>
            <p:nvPr/>
          </p:nvSpPr>
          <p:spPr>
            <a:xfrm>
              <a:off x="6301200" y="4260450"/>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59" name="ZoneTexte 158">
              <a:extLst>
                <a:ext uri="{FF2B5EF4-FFF2-40B4-BE49-F238E27FC236}">
                  <a16:creationId xmlns:a16="http://schemas.microsoft.com/office/drawing/2014/main" id="{2821600E-916A-2F40-A155-0C4A3558C5C6}"/>
                </a:ext>
              </a:extLst>
            </p:cNvPr>
            <p:cNvSpPr txBox="1"/>
            <p:nvPr/>
          </p:nvSpPr>
          <p:spPr>
            <a:xfrm>
              <a:off x="2295025" y="4260715"/>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4</a:t>
              </a:r>
            </a:p>
          </p:txBody>
        </p:sp>
        <p:cxnSp>
          <p:nvCxnSpPr>
            <p:cNvPr id="169" name="Connecteur droit 168">
              <a:extLst>
                <a:ext uri="{FF2B5EF4-FFF2-40B4-BE49-F238E27FC236}">
                  <a16:creationId xmlns:a16="http://schemas.microsoft.com/office/drawing/2014/main" id="{4E63D80D-2D37-4A44-92A6-86A6E9EF9E74}"/>
                </a:ext>
              </a:extLst>
            </p:cNvPr>
            <p:cNvCxnSpPr/>
            <p:nvPr/>
          </p:nvCxnSpPr>
          <p:spPr>
            <a:xfrm>
              <a:off x="1879941" y="418261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2" name="ZoneTexte 171">
              <a:extLst>
                <a:ext uri="{FF2B5EF4-FFF2-40B4-BE49-F238E27FC236}">
                  <a16:creationId xmlns:a16="http://schemas.microsoft.com/office/drawing/2014/main" id="{F8C9F8E1-1A33-0544-9294-E613AE317841}"/>
                </a:ext>
              </a:extLst>
            </p:cNvPr>
            <p:cNvSpPr txBox="1"/>
            <p:nvPr/>
          </p:nvSpPr>
          <p:spPr>
            <a:xfrm>
              <a:off x="1759128" y="4232980"/>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4" name="ZoneTexte 173">
              <a:extLst>
                <a:ext uri="{FF2B5EF4-FFF2-40B4-BE49-F238E27FC236}">
                  <a16:creationId xmlns:a16="http://schemas.microsoft.com/office/drawing/2014/main" id="{DCA8BABB-ED01-614B-B956-F3F10D222C72}"/>
                </a:ext>
              </a:extLst>
            </p:cNvPr>
            <p:cNvSpPr txBox="1"/>
            <p:nvPr/>
          </p:nvSpPr>
          <p:spPr>
            <a:xfrm>
              <a:off x="6024727" y="3557072"/>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5" name="ZoneTexte 174">
              <a:extLst>
                <a:ext uri="{FF2B5EF4-FFF2-40B4-BE49-F238E27FC236}">
                  <a16:creationId xmlns:a16="http://schemas.microsoft.com/office/drawing/2014/main" id="{C492911E-40F0-B94B-81CB-23AC3FACA093}"/>
                </a:ext>
              </a:extLst>
            </p:cNvPr>
            <p:cNvSpPr txBox="1"/>
            <p:nvPr/>
          </p:nvSpPr>
          <p:spPr>
            <a:xfrm>
              <a:off x="7073865" y="341317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6" name="ZoneTexte 175">
              <a:extLst>
                <a:ext uri="{FF2B5EF4-FFF2-40B4-BE49-F238E27FC236}">
                  <a16:creationId xmlns:a16="http://schemas.microsoft.com/office/drawing/2014/main" id="{5B031620-85E9-FF45-9D95-DAEE6BD2CE09}"/>
                </a:ext>
              </a:extLst>
            </p:cNvPr>
            <p:cNvSpPr txBox="1"/>
            <p:nvPr/>
          </p:nvSpPr>
          <p:spPr>
            <a:xfrm>
              <a:off x="7943338" y="339480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7" name="ZoneTexte 176">
              <a:extLst>
                <a:ext uri="{FF2B5EF4-FFF2-40B4-BE49-F238E27FC236}">
                  <a16:creationId xmlns:a16="http://schemas.microsoft.com/office/drawing/2014/main" id="{A7BF603E-6DCC-3D41-8151-4CDDBF715AA4}"/>
                </a:ext>
              </a:extLst>
            </p:cNvPr>
            <p:cNvSpPr txBox="1"/>
            <p:nvPr/>
          </p:nvSpPr>
          <p:spPr>
            <a:xfrm>
              <a:off x="9609679" y="340729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78" name="ZoneTexte 177">
              <a:extLst>
                <a:ext uri="{FF2B5EF4-FFF2-40B4-BE49-F238E27FC236}">
                  <a16:creationId xmlns:a16="http://schemas.microsoft.com/office/drawing/2014/main" id="{5F1744AE-9282-8B4D-BFBE-2FC51682A050}"/>
                </a:ext>
              </a:extLst>
            </p:cNvPr>
            <p:cNvSpPr txBox="1"/>
            <p:nvPr/>
          </p:nvSpPr>
          <p:spPr>
            <a:xfrm>
              <a:off x="10200408" y="3441703"/>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cxnSp>
          <p:nvCxnSpPr>
            <p:cNvPr id="181" name="Connecteur droit 180">
              <a:extLst>
                <a:ext uri="{FF2B5EF4-FFF2-40B4-BE49-F238E27FC236}">
                  <a16:creationId xmlns:a16="http://schemas.microsoft.com/office/drawing/2014/main" id="{A7AFCF20-36B0-0648-9F9B-4F25BF6747D7}"/>
                </a:ext>
              </a:extLst>
            </p:cNvPr>
            <p:cNvCxnSpPr/>
            <p:nvPr/>
          </p:nvCxnSpPr>
          <p:spPr>
            <a:xfrm>
              <a:off x="2424227" y="4182612"/>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2" name="Connecteur droit 181">
              <a:extLst>
                <a:ext uri="{FF2B5EF4-FFF2-40B4-BE49-F238E27FC236}">
                  <a16:creationId xmlns:a16="http://schemas.microsoft.com/office/drawing/2014/main" id="{A464F128-E8DE-4249-840C-9D281141FC6A}"/>
                </a:ext>
              </a:extLst>
            </p:cNvPr>
            <p:cNvCxnSpPr/>
            <p:nvPr/>
          </p:nvCxnSpPr>
          <p:spPr>
            <a:xfrm>
              <a:off x="3001171" y="419349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5A62E469-4C12-E648-9CC9-1C6D86F9D6EC}"/>
                </a:ext>
              </a:extLst>
            </p:cNvPr>
            <p:cNvCxnSpPr/>
            <p:nvPr/>
          </p:nvCxnSpPr>
          <p:spPr>
            <a:xfrm>
              <a:off x="4133285" y="4182610"/>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FF12FD92-54BE-744E-9B99-5572F995D3A1}"/>
                </a:ext>
              </a:extLst>
            </p:cNvPr>
            <p:cNvCxnSpPr/>
            <p:nvPr/>
          </p:nvCxnSpPr>
          <p:spPr>
            <a:xfrm>
              <a:off x="5308943" y="418260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81F8F56-8C5C-3D43-9D29-3C35C0A0ED8A}"/>
                </a:ext>
              </a:extLst>
            </p:cNvPr>
            <p:cNvCxnSpPr/>
            <p:nvPr/>
          </p:nvCxnSpPr>
          <p:spPr>
            <a:xfrm>
              <a:off x="6484601" y="418260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7" name="Groupe 16">
            <a:extLst>
              <a:ext uri="{FF2B5EF4-FFF2-40B4-BE49-F238E27FC236}">
                <a16:creationId xmlns:a16="http://schemas.microsoft.com/office/drawing/2014/main" id="{BD72B64B-F106-B34C-BC16-B6AA70DFC5B9}"/>
              </a:ext>
            </a:extLst>
          </p:cNvPr>
          <p:cNvGrpSpPr/>
          <p:nvPr/>
        </p:nvGrpSpPr>
        <p:grpSpPr>
          <a:xfrm>
            <a:off x="505287" y="4302545"/>
            <a:ext cx="11707886" cy="1292302"/>
            <a:chOff x="505287" y="4226349"/>
            <a:chExt cx="11707886" cy="1292302"/>
          </a:xfrm>
        </p:grpSpPr>
        <p:sp>
          <p:nvSpPr>
            <p:cNvPr id="41" name="ZoneTexte 40">
              <a:extLst>
                <a:ext uri="{FF2B5EF4-FFF2-40B4-BE49-F238E27FC236}">
                  <a16:creationId xmlns:a16="http://schemas.microsoft.com/office/drawing/2014/main" id="{368C8344-662A-7A42-B9F4-7FD96876198E}"/>
                </a:ext>
              </a:extLst>
            </p:cNvPr>
            <p:cNvSpPr txBox="1"/>
            <p:nvPr/>
          </p:nvSpPr>
          <p:spPr>
            <a:xfrm>
              <a:off x="505287" y="4877389"/>
              <a:ext cx="1303562" cy="307777"/>
            </a:xfrm>
            <a:prstGeom prst="rect">
              <a:avLst/>
            </a:prstGeom>
            <a:solidFill>
              <a:srgbClr val="00B0F0"/>
            </a:solidFill>
            <a:ln>
              <a:solidFill>
                <a:srgbClr val="00B0F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Sérologie (</a:t>
              </a:r>
              <a:r>
                <a:rPr kumimoji="0" lang="fr-FR" sz="1400" b="0" i="0" u="none" strike="noStrike" kern="1200" cap="none" spc="0" normalizeH="0" baseline="0" noProof="0" dirty="0" err="1">
                  <a:ln>
                    <a:noFill/>
                  </a:ln>
                  <a:solidFill>
                    <a:prstClr val="black"/>
                  </a:solidFill>
                  <a:effectLst/>
                  <a:uLnTx/>
                  <a:uFillTx/>
                  <a:latin typeface="Trebuchet MS" panose="020B0603020202020204"/>
                  <a:ea typeface="+mn-ea"/>
                  <a:cs typeface="+mn-cs"/>
                </a:rPr>
                <a:t>Ac</a:t>
              </a: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a:t>
              </a:r>
            </a:p>
          </p:txBody>
        </p:sp>
        <p:sp>
          <p:nvSpPr>
            <p:cNvPr id="115" name="Rectangle 114">
              <a:extLst>
                <a:ext uri="{FF2B5EF4-FFF2-40B4-BE49-F238E27FC236}">
                  <a16:creationId xmlns:a16="http://schemas.microsoft.com/office/drawing/2014/main" id="{6B2C6EC3-A8FF-5442-90AD-2ED27CCDEFA4}"/>
                </a:ext>
              </a:extLst>
            </p:cNvPr>
            <p:cNvSpPr/>
            <p:nvPr/>
          </p:nvSpPr>
          <p:spPr>
            <a:xfrm>
              <a:off x="4180979" y="4737236"/>
              <a:ext cx="3888434" cy="3060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4" name="ZoneTexte 103">
              <a:extLst>
                <a:ext uri="{FF2B5EF4-FFF2-40B4-BE49-F238E27FC236}">
                  <a16:creationId xmlns:a16="http://schemas.microsoft.com/office/drawing/2014/main" id="{4A15A958-6C76-DF4D-8931-696FEB787963}"/>
                </a:ext>
              </a:extLst>
            </p:cNvPr>
            <p:cNvSpPr txBox="1"/>
            <p:nvPr/>
          </p:nvSpPr>
          <p:spPr>
            <a:xfrm>
              <a:off x="3643431" y="4258612"/>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1" name="ZoneTexte 130">
              <a:extLst>
                <a:ext uri="{FF2B5EF4-FFF2-40B4-BE49-F238E27FC236}">
                  <a16:creationId xmlns:a16="http://schemas.microsoft.com/office/drawing/2014/main" id="{E389E458-F444-2F4B-B45E-73A0CE821B07}"/>
                </a:ext>
              </a:extLst>
            </p:cNvPr>
            <p:cNvSpPr txBox="1"/>
            <p:nvPr/>
          </p:nvSpPr>
          <p:spPr>
            <a:xfrm>
              <a:off x="8219613" y="4294958"/>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sp>
          <p:nvSpPr>
            <p:cNvPr id="133" name="ZoneTexte 132">
              <a:extLst>
                <a:ext uri="{FF2B5EF4-FFF2-40B4-BE49-F238E27FC236}">
                  <a16:creationId xmlns:a16="http://schemas.microsoft.com/office/drawing/2014/main" id="{E73D6DAA-13A7-7A44-AB37-AEA43020E51F}"/>
                </a:ext>
              </a:extLst>
            </p:cNvPr>
            <p:cNvSpPr txBox="1"/>
            <p:nvPr/>
          </p:nvSpPr>
          <p:spPr>
            <a:xfrm>
              <a:off x="10766951" y="4329528"/>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sp>
          <p:nvSpPr>
            <p:cNvPr id="134" name="ZoneTexte 133">
              <a:extLst>
                <a:ext uri="{FF2B5EF4-FFF2-40B4-BE49-F238E27FC236}">
                  <a16:creationId xmlns:a16="http://schemas.microsoft.com/office/drawing/2014/main" id="{96012146-60B0-1F46-AE5C-24C3853F5288}"/>
                </a:ext>
              </a:extLst>
            </p:cNvPr>
            <p:cNvSpPr txBox="1"/>
            <p:nvPr/>
          </p:nvSpPr>
          <p:spPr>
            <a:xfrm>
              <a:off x="10050086" y="4226349"/>
              <a:ext cx="1446222"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60" name="Connecteur droit avec flèche 159">
              <a:extLst>
                <a:ext uri="{FF2B5EF4-FFF2-40B4-BE49-F238E27FC236}">
                  <a16:creationId xmlns:a16="http://schemas.microsoft.com/office/drawing/2014/main" id="{1BE1DAF6-3493-9F45-92AF-456FF543A472}"/>
                </a:ext>
              </a:extLst>
            </p:cNvPr>
            <p:cNvCxnSpPr>
              <a:cxnSpLocks/>
            </p:cNvCxnSpPr>
            <p:nvPr/>
          </p:nvCxnSpPr>
          <p:spPr>
            <a:xfrm flipV="1">
              <a:off x="1896407" y="5027773"/>
              <a:ext cx="9491084" cy="38481"/>
            </a:xfrm>
            <a:prstGeom prst="straightConnector1">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1" name="ZoneTexte 160">
              <a:extLst>
                <a:ext uri="{FF2B5EF4-FFF2-40B4-BE49-F238E27FC236}">
                  <a16:creationId xmlns:a16="http://schemas.microsoft.com/office/drawing/2014/main" id="{B1DF9F64-98F0-8A4D-B28E-4465C50249BA}"/>
                </a:ext>
              </a:extLst>
            </p:cNvPr>
            <p:cNvSpPr txBox="1"/>
            <p:nvPr/>
          </p:nvSpPr>
          <p:spPr>
            <a:xfrm>
              <a:off x="2884583" y="5087764"/>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
          <p:nvSpPr>
            <p:cNvPr id="162" name="ZoneTexte 161">
              <a:extLst>
                <a:ext uri="{FF2B5EF4-FFF2-40B4-BE49-F238E27FC236}">
                  <a16:creationId xmlns:a16="http://schemas.microsoft.com/office/drawing/2014/main" id="{4DA3AC54-7A33-AE4D-9321-DB685C28F0D1}"/>
                </a:ext>
              </a:extLst>
            </p:cNvPr>
            <p:cNvSpPr txBox="1"/>
            <p:nvPr/>
          </p:nvSpPr>
          <p:spPr>
            <a:xfrm>
              <a:off x="3971010"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15</a:t>
              </a:r>
            </a:p>
          </p:txBody>
        </p:sp>
        <p:sp>
          <p:nvSpPr>
            <p:cNvPr id="163" name="ZoneTexte 162">
              <a:extLst>
                <a:ext uri="{FF2B5EF4-FFF2-40B4-BE49-F238E27FC236}">
                  <a16:creationId xmlns:a16="http://schemas.microsoft.com/office/drawing/2014/main" id="{9B6EC32E-40AC-2541-9439-BD3D322C5EAE}"/>
                </a:ext>
              </a:extLst>
            </p:cNvPr>
            <p:cNvSpPr txBox="1"/>
            <p:nvPr/>
          </p:nvSpPr>
          <p:spPr>
            <a:xfrm>
              <a:off x="5155285" y="5087764"/>
              <a:ext cx="33214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21</a:t>
              </a:r>
            </a:p>
          </p:txBody>
        </p:sp>
        <p:sp>
          <p:nvSpPr>
            <p:cNvPr id="164" name="ZoneTexte 163">
              <a:extLst>
                <a:ext uri="{FF2B5EF4-FFF2-40B4-BE49-F238E27FC236}">
                  <a16:creationId xmlns:a16="http://schemas.microsoft.com/office/drawing/2014/main" id="{31B35ACF-9E76-1747-ADE5-E0ABF426335A}"/>
                </a:ext>
              </a:extLst>
            </p:cNvPr>
            <p:cNvSpPr txBox="1"/>
            <p:nvPr/>
          </p:nvSpPr>
          <p:spPr>
            <a:xfrm>
              <a:off x="6279428" y="5087764"/>
              <a:ext cx="332142" cy="4308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28</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65" name="ZoneTexte 164">
              <a:extLst>
                <a:ext uri="{FF2B5EF4-FFF2-40B4-BE49-F238E27FC236}">
                  <a16:creationId xmlns:a16="http://schemas.microsoft.com/office/drawing/2014/main" id="{A8AC338A-4941-6147-9177-2F99263FB3E0}"/>
                </a:ext>
              </a:extLst>
            </p:cNvPr>
            <p:cNvSpPr txBox="1"/>
            <p:nvPr/>
          </p:nvSpPr>
          <p:spPr>
            <a:xfrm>
              <a:off x="2360339" y="5088029"/>
              <a:ext cx="258404"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Trebuchet MS" panose="020B0603020202020204"/>
                  <a:ea typeface="+mn-ea"/>
                  <a:cs typeface="+mn-cs"/>
                </a:rPr>
                <a:t>4</a:t>
              </a:r>
            </a:p>
          </p:txBody>
        </p:sp>
        <p:cxnSp>
          <p:nvCxnSpPr>
            <p:cNvPr id="170" name="Connecteur droit 169">
              <a:extLst>
                <a:ext uri="{FF2B5EF4-FFF2-40B4-BE49-F238E27FC236}">
                  <a16:creationId xmlns:a16="http://schemas.microsoft.com/office/drawing/2014/main" id="{5E490617-A93A-524A-A425-4CF6EF34D881}"/>
                </a:ext>
              </a:extLst>
            </p:cNvPr>
            <p:cNvCxnSpPr/>
            <p:nvPr/>
          </p:nvCxnSpPr>
          <p:spPr>
            <a:xfrm>
              <a:off x="1895181" y="5005571"/>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73" name="ZoneTexte 172">
              <a:extLst>
                <a:ext uri="{FF2B5EF4-FFF2-40B4-BE49-F238E27FC236}">
                  <a16:creationId xmlns:a16="http://schemas.microsoft.com/office/drawing/2014/main" id="{E621CBF4-94C9-2C4A-AC11-6BBFA1481108}"/>
                </a:ext>
              </a:extLst>
            </p:cNvPr>
            <p:cNvSpPr txBox="1"/>
            <p:nvPr/>
          </p:nvSpPr>
          <p:spPr>
            <a:xfrm>
              <a:off x="1780473" y="5049739"/>
              <a:ext cx="26481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rPr>
                <a:t>0</a:t>
              </a:r>
            </a:p>
          </p:txBody>
        </p:sp>
        <p:sp>
          <p:nvSpPr>
            <p:cNvPr id="179" name="ZoneTexte 178">
              <a:extLst>
                <a:ext uri="{FF2B5EF4-FFF2-40B4-BE49-F238E27FC236}">
                  <a16:creationId xmlns:a16="http://schemas.microsoft.com/office/drawing/2014/main" id="{040D78C7-14C1-0140-A6FD-2E0ECAB4C650}"/>
                </a:ext>
              </a:extLst>
            </p:cNvPr>
            <p:cNvSpPr txBox="1"/>
            <p:nvPr/>
          </p:nvSpPr>
          <p:spPr>
            <a:xfrm>
              <a:off x="9183241" y="4318323"/>
              <a:ext cx="59984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endParaRPr kumimoji="0" lang="fr-FR" sz="44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0" name="ZoneTexte 179">
              <a:extLst>
                <a:ext uri="{FF2B5EF4-FFF2-40B4-BE49-F238E27FC236}">
                  <a16:creationId xmlns:a16="http://schemas.microsoft.com/office/drawing/2014/main" id="{DDC78E9F-CC80-9449-B106-628EA04F8DF9}"/>
                </a:ext>
              </a:extLst>
            </p:cNvPr>
            <p:cNvSpPr txBox="1"/>
            <p:nvPr/>
          </p:nvSpPr>
          <p:spPr>
            <a:xfrm>
              <a:off x="10384478" y="4394107"/>
              <a:ext cx="633456"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a:t>
              </a:r>
            </a:p>
          </p:txBody>
        </p:sp>
        <p:cxnSp>
          <p:nvCxnSpPr>
            <p:cNvPr id="186" name="Connecteur droit 185">
              <a:extLst>
                <a:ext uri="{FF2B5EF4-FFF2-40B4-BE49-F238E27FC236}">
                  <a16:creationId xmlns:a16="http://schemas.microsoft.com/office/drawing/2014/main" id="{A9BDC9DA-6A45-E245-BABA-4C7706547D74}"/>
                </a:ext>
              </a:extLst>
            </p:cNvPr>
            <p:cNvCxnSpPr/>
            <p:nvPr/>
          </p:nvCxnSpPr>
          <p:spPr>
            <a:xfrm>
              <a:off x="2478655" y="5020814"/>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1F832AF4-6F45-7C4F-A724-EEC0B220E2DD}"/>
                </a:ext>
              </a:extLst>
            </p:cNvPr>
            <p:cNvCxnSpPr/>
            <p:nvPr/>
          </p:nvCxnSpPr>
          <p:spPr>
            <a:xfrm>
              <a:off x="3012056" y="5009928"/>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56A62C9-1F93-9D41-9556-F661F54766CB}"/>
                </a:ext>
              </a:extLst>
            </p:cNvPr>
            <p:cNvCxnSpPr/>
            <p:nvPr/>
          </p:nvCxnSpPr>
          <p:spPr>
            <a:xfrm>
              <a:off x="5308946" y="5009929"/>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813FCD8E-0C35-F841-9309-27C0DD08CBB7}"/>
                </a:ext>
              </a:extLst>
            </p:cNvPr>
            <p:cNvCxnSpPr/>
            <p:nvPr/>
          </p:nvCxnSpPr>
          <p:spPr>
            <a:xfrm>
              <a:off x="4176830" y="5009925"/>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0" name="Connecteur droit 189">
              <a:extLst>
                <a:ext uri="{FF2B5EF4-FFF2-40B4-BE49-F238E27FC236}">
                  <a16:creationId xmlns:a16="http://schemas.microsoft.com/office/drawing/2014/main" id="{7F9718D3-353F-0344-86C6-9F0C4E99FC74}"/>
                </a:ext>
              </a:extLst>
            </p:cNvPr>
            <p:cNvCxnSpPr/>
            <p:nvPr/>
          </p:nvCxnSpPr>
          <p:spPr>
            <a:xfrm>
              <a:off x="6441064" y="4999043"/>
              <a:ext cx="0" cy="1080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91" name="ZoneTexte 190">
              <a:extLst>
                <a:ext uri="{FF2B5EF4-FFF2-40B4-BE49-F238E27FC236}">
                  <a16:creationId xmlns:a16="http://schemas.microsoft.com/office/drawing/2014/main" id="{D5C679DD-87B0-E848-B157-AD9A398FF6D5}"/>
                </a:ext>
              </a:extLst>
            </p:cNvPr>
            <p:cNvSpPr txBox="1"/>
            <p:nvPr/>
          </p:nvSpPr>
          <p:spPr>
            <a:xfrm>
              <a:off x="7792414" y="4272719"/>
              <a:ext cx="1446222" cy="47776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00B0F0"/>
                  </a:solidFill>
                  <a:effectLst/>
                  <a:uLnTx/>
                  <a:uFillTx/>
                  <a:latin typeface="Trebuchet MS" panose="020B0603020202020204"/>
                  <a:ea typeface="+mn-ea"/>
                  <a:cs typeface="+mn-cs"/>
                </a:rPr>
                <a:t>	…</a:t>
              </a:r>
            </a:p>
          </p:txBody>
        </p:sp>
      </p:grpSp>
      <p:sp>
        <p:nvSpPr>
          <p:cNvPr id="21" name="ZoneTexte 20">
            <a:extLst>
              <a:ext uri="{FF2B5EF4-FFF2-40B4-BE49-F238E27FC236}">
                <a16:creationId xmlns:a16="http://schemas.microsoft.com/office/drawing/2014/main" id="{F465973E-895C-C142-92F7-03CC0D0B010B}"/>
              </a:ext>
            </a:extLst>
          </p:cNvPr>
          <p:cNvSpPr txBox="1"/>
          <p:nvPr/>
        </p:nvSpPr>
        <p:spPr>
          <a:xfrm>
            <a:off x="1404207" y="5535861"/>
            <a:ext cx="4319496" cy="1169551"/>
          </a:xfrm>
          <a:prstGeom prst="rect">
            <a:avLst/>
          </a:prstGeom>
          <a:solidFill>
            <a:schemeClr val="accent1"/>
          </a:solidFill>
          <a:ln>
            <a:solidFill>
              <a:schemeClr val="accent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Trebuchet MS" panose="020B0603020202020204"/>
                <a:ea typeface="+mn-ea"/>
                <a:cs typeface="+mn-cs"/>
              </a:rPr>
              <a:t>Contagiosité</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2 à 4 jours avant les symptômes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Les asymptomatiques peuvent être contagieux</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Diminue après 1 semaine de symptômes et 14 jours après la contamination</a:t>
            </a:r>
          </a:p>
        </p:txBody>
      </p:sp>
      <p:sp>
        <p:nvSpPr>
          <p:cNvPr id="22" name="ZoneTexte 21">
            <a:extLst>
              <a:ext uri="{FF2B5EF4-FFF2-40B4-BE49-F238E27FC236}">
                <a16:creationId xmlns:a16="http://schemas.microsoft.com/office/drawing/2014/main" id="{DEC51E7A-8537-7443-896D-E41EBEC1F46C}"/>
              </a:ext>
            </a:extLst>
          </p:cNvPr>
          <p:cNvSpPr txBox="1"/>
          <p:nvPr/>
        </p:nvSpPr>
        <p:spPr>
          <a:xfrm>
            <a:off x="5816626" y="5407374"/>
            <a:ext cx="5813834" cy="1384995"/>
          </a:xfrm>
          <a:prstGeom prst="rect">
            <a:avLst/>
          </a:prstGeom>
          <a:solidFill>
            <a:schemeClr val="accent1"/>
          </a:solidFill>
          <a:ln>
            <a:solidFill>
              <a:schemeClr val="accent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Trebuchet MS" panose="020B0603020202020204"/>
                <a:ea typeface="+mn-ea"/>
                <a:cs typeface="+mn-cs"/>
              </a:rPr>
              <a:t>PCR</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Une PCR + ne signifie pas forcément contagiosité</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Tenir compte de la clinique, de l’existence ou non de symptômes et de la date estimée de contamination</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Si PCR + chez asymptomatique, sans date de contact identifiée, le considérer en début de maladie (sauf si sérologie positive)</a:t>
            </a:r>
          </a:p>
        </p:txBody>
      </p:sp>
      <p:sp>
        <p:nvSpPr>
          <p:cNvPr id="120" name="Éclair 119">
            <a:extLst>
              <a:ext uri="{FF2B5EF4-FFF2-40B4-BE49-F238E27FC236}">
                <a16:creationId xmlns:a16="http://schemas.microsoft.com/office/drawing/2014/main" id="{5993D9DA-5CFF-5C4E-8BDE-16366F13CD89}"/>
              </a:ext>
            </a:extLst>
          </p:cNvPr>
          <p:cNvSpPr/>
          <p:nvPr/>
        </p:nvSpPr>
        <p:spPr>
          <a:xfrm rot="3269787">
            <a:off x="2718618" y="926078"/>
            <a:ext cx="896112" cy="867318"/>
          </a:xfrm>
          <a:prstGeom prst="lightningBolt">
            <a:avLst/>
          </a:prstGeom>
          <a:solidFill>
            <a:schemeClr val="accent3">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23" name="ZoneTexte 122">
            <a:extLst>
              <a:ext uri="{FF2B5EF4-FFF2-40B4-BE49-F238E27FC236}">
                <a16:creationId xmlns:a16="http://schemas.microsoft.com/office/drawing/2014/main" id="{3B313F91-D256-2142-81E2-6D037DBAA371}"/>
              </a:ext>
            </a:extLst>
          </p:cNvPr>
          <p:cNvSpPr txBox="1"/>
          <p:nvPr/>
        </p:nvSpPr>
        <p:spPr>
          <a:xfrm>
            <a:off x="2856191" y="442294"/>
            <a:ext cx="912429" cy="307777"/>
          </a:xfrm>
          <a:prstGeom prst="rect">
            <a:avLst/>
          </a:prstGeom>
          <a:noFill/>
          <a:ln>
            <a:solidFill>
              <a:srgbClr val="FF000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E6B91E"/>
                </a:solidFill>
                <a:effectLst/>
                <a:uLnTx/>
                <a:uFillTx/>
                <a:latin typeface="Trebuchet MS" panose="020B0603020202020204"/>
                <a:ea typeface="+mn-ea"/>
                <a:cs typeface="+mn-cs"/>
              </a:rPr>
              <a:t>MALADIE</a:t>
            </a:r>
          </a:p>
        </p:txBody>
      </p:sp>
      <p:sp>
        <p:nvSpPr>
          <p:cNvPr id="124" name="Rectangle 123">
            <a:extLst>
              <a:ext uri="{FF2B5EF4-FFF2-40B4-BE49-F238E27FC236}">
                <a16:creationId xmlns:a16="http://schemas.microsoft.com/office/drawing/2014/main" id="{6E787E7C-A5D7-F247-AD63-615FEE29F371}"/>
              </a:ext>
            </a:extLst>
          </p:cNvPr>
          <p:cNvSpPr/>
          <p:nvPr/>
        </p:nvSpPr>
        <p:spPr>
          <a:xfrm>
            <a:off x="2477077" y="2916674"/>
            <a:ext cx="230980" cy="329438"/>
          </a:xfrm>
          <a:prstGeom prst="rect">
            <a:avLst/>
          </a:prstGeom>
          <a:gradFill flip="none" rotWithShape="1">
            <a:gsLst>
              <a:gs pos="0">
                <a:srgbClr val="FF0000"/>
              </a:gs>
              <a:gs pos="100000">
                <a:srgbClr val="FFC000">
                  <a:tint val="44500"/>
                  <a:satMod val="160000"/>
                </a:srgbClr>
              </a:gs>
              <a:gs pos="85000">
                <a:srgbClr val="FFC0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25" name="ZoneTexte 124">
            <a:extLst>
              <a:ext uri="{FF2B5EF4-FFF2-40B4-BE49-F238E27FC236}">
                <a16:creationId xmlns:a16="http://schemas.microsoft.com/office/drawing/2014/main" id="{5C4A3650-1291-B645-8041-FCFBACD3AEF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26" name="ZoneTexte 125">
            <a:extLst>
              <a:ext uri="{FF2B5EF4-FFF2-40B4-BE49-F238E27FC236}">
                <a16:creationId xmlns:a16="http://schemas.microsoft.com/office/drawing/2014/main" id="{83CC4661-C047-ED45-ABE7-7F2475E8F8CE}"/>
              </a:ext>
            </a:extLst>
          </p:cNvPr>
          <p:cNvSpPr txBox="1"/>
          <p:nvPr/>
        </p:nvSpPr>
        <p:spPr>
          <a:xfrm>
            <a:off x="2343707" y="3609183"/>
            <a:ext cx="416018"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7" name="ZoneTexte 126">
            <a:extLst>
              <a:ext uri="{FF2B5EF4-FFF2-40B4-BE49-F238E27FC236}">
                <a16:creationId xmlns:a16="http://schemas.microsoft.com/office/drawing/2014/main" id="{A3DC9954-E114-8C4E-99E3-5995B1D662E9}"/>
              </a:ext>
            </a:extLst>
          </p:cNvPr>
          <p:cNvSpPr txBox="1"/>
          <p:nvPr/>
        </p:nvSpPr>
        <p:spPr>
          <a:xfrm>
            <a:off x="2350900" y="3452756"/>
            <a:ext cx="340307"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8" name="ZoneTexte 127">
            <a:extLst>
              <a:ext uri="{FF2B5EF4-FFF2-40B4-BE49-F238E27FC236}">
                <a16:creationId xmlns:a16="http://schemas.microsoft.com/office/drawing/2014/main" id="{ADD432FA-7577-574C-989D-4CE1C8DC73FC}"/>
              </a:ext>
            </a:extLst>
          </p:cNvPr>
          <p:cNvSpPr txBox="1"/>
          <p:nvPr/>
        </p:nvSpPr>
        <p:spPr>
          <a:xfrm>
            <a:off x="2399766" y="3519779"/>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
        <p:nvSpPr>
          <p:cNvPr id="129" name="ZoneTexte 128">
            <a:extLst>
              <a:ext uri="{FF2B5EF4-FFF2-40B4-BE49-F238E27FC236}">
                <a16:creationId xmlns:a16="http://schemas.microsoft.com/office/drawing/2014/main" id="{3C2D4680-2E01-8D4B-8F6D-7649A18729A7}"/>
              </a:ext>
            </a:extLst>
          </p:cNvPr>
          <p:cNvSpPr txBox="1"/>
          <p:nvPr/>
        </p:nvSpPr>
        <p:spPr>
          <a:xfrm>
            <a:off x="2410136" y="3400430"/>
            <a:ext cx="866523" cy="76944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4400" b="0" i="0" u="none" strike="noStrike" kern="1200" cap="none" spc="0" normalizeH="0" baseline="0" noProof="0" dirty="0">
                <a:ln>
                  <a:noFill/>
                </a:ln>
                <a:solidFill>
                  <a:srgbClr val="9940DF"/>
                </a:solidFill>
                <a:effectLst/>
                <a:uLnTx/>
                <a:uFillTx/>
                <a:latin typeface="Trebuchet MS" panose="020B0603020202020204"/>
                <a:ea typeface="+mn-ea"/>
                <a:cs typeface="+mn-cs"/>
              </a:rPr>
              <a:t>.</a:t>
            </a:r>
          </a:p>
        </p:txBody>
      </p:sp>
    </p:spTree>
    <p:extLst>
      <p:ext uri="{BB962C8B-B14F-4D97-AF65-F5344CB8AC3E}">
        <p14:creationId xmlns:p14="http://schemas.microsoft.com/office/powerpoint/2010/main" val="2344201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18</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par PCR classique</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925928" y="1626570"/>
            <a:ext cx="10486555" cy="5064237"/>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Le test de référence </a:t>
            </a:r>
            <a:r>
              <a:rPr lang="fr-FR" sz="1900" dirty="0"/>
              <a:t>de diagnostic du SARS-CoV-2 : détection de l’ARN viral par </a:t>
            </a:r>
            <a:r>
              <a:rPr lang="fr-FR" sz="1900" b="1" dirty="0"/>
              <a:t>PCR</a:t>
            </a:r>
          </a:p>
          <a:p>
            <a:pPr lvl="1">
              <a:spcAft>
                <a:spcPts val="300"/>
              </a:spcAft>
            </a:pPr>
            <a:r>
              <a:rPr lang="fr-FR" sz="1900" dirty="0"/>
              <a:t>Prélèvements rhino-pharyngés plus sensibles qu’</a:t>
            </a:r>
            <a:r>
              <a:rPr lang="fr-FR" sz="1900" dirty="0" err="1"/>
              <a:t>oro</a:t>
            </a:r>
            <a:r>
              <a:rPr lang="fr-FR" sz="1900" dirty="0"/>
              <a:t>-pharyngés</a:t>
            </a:r>
          </a:p>
          <a:p>
            <a:pPr lvl="1">
              <a:spcAft>
                <a:spcPts val="300"/>
              </a:spcAft>
            </a:pPr>
            <a:r>
              <a:rPr lang="fr-FR" sz="1900" dirty="0"/>
              <a:t>Prélèvements salivaires (moins désagréables): sensibilité discordante selon les études probablement moins sensibles que les prélèvements </a:t>
            </a:r>
            <a:r>
              <a:rPr lang="fr-FR" sz="1900" dirty="0" err="1"/>
              <a:t>naso</a:t>
            </a:r>
            <a:r>
              <a:rPr lang="fr-FR" sz="1900" dirty="0"/>
              <a:t>-pharyngés</a:t>
            </a:r>
          </a:p>
          <a:p>
            <a:pPr lvl="1">
              <a:spcAft>
                <a:spcPts val="300"/>
              </a:spcAft>
            </a:pPr>
            <a:r>
              <a:rPr lang="fr-FR" sz="1900" dirty="0"/>
              <a:t>Prélèvements plus profonds : expectorations, lavages broncho-alvéolaires (si hospitalisation)</a:t>
            </a:r>
          </a:p>
          <a:p>
            <a:pPr lvl="1">
              <a:spcAft>
                <a:spcPts val="300"/>
              </a:spcAft>
            </a:pPr>
            <a:r>
              <a:rPr lang="fr-FR" sz="1900" dirty="0"/>
              <a:t>A partir de selles : plus longtemps positifs mais sujets probablement non contaminants</a:t>
            </a:r>
          </a:p>
          <a:p>
            <a:r>
              <a:rPr lang="fr-FR" sz="1900" b="1" dirty="0"/>
              <a:t>Spécificité excellente</a:t>
            </a:r>
          </a:p>
          <a:p>
            <a:r>
              <a:rPr lang="fr-FR" sz="1900" b="1" dirty="0"/>
              <a:t>Sensibilité dépend de plusieurs facteurs </a:t>
            </a:r>
            <a:r>
              <a:rPr lang="fr-FR" sz="1900" dirty="0"/>
              <a:t>:</a:t>
            </a:r>
          </a:p>
          <a:p>
            <a:pPr lvl="1"/>
            <a:r>
              <a:rPr lang="fr-FR" sz="1700" dirty="0"/>
              <a:t>Qualité prélèvement (profond)</a:t>
            </a:r>
          </a:p>
          <a:p>
            <a:pPr lvl="1"/>
            <a:r>
              <a:rPr lang="fr-FR" sz="1700" dirty="0"/>
              <a:t>Stade de la maladie : Dynamique de </a:t>
            </a:r>
            <a:r>
              <a:rPr lang="fr-FR" sz="1700" b="1" dirty="0"/>
              <a:t>l’excrétion respiratoire virale</a:t>
            </a:r>
            <a:endParaRPr lang="fr-FR" sz="1700" dirty="0"/>
          </a:p>
          <a:p>
            <a:pPr lvl="2"/>
            <a:r>
              <a:rPr lang="fr-FR" sz="1500" dirty="0"/>
              <a:t>Atteint son maximum à la fin de la 1</a:t>
            </a:r>
            <a:r>
              <a:rPr lang="fr-FR" sz="1500" baseline="30000" dirty="0"/>
              <a:t>ère</a:t>
            </a:r>
            <a:r>
              <a:rPr lang="fr-FR" sz="1500" dirty="0"/>
              <a:t> semaine après contamination, juste avant et pendant les 3 premiers jours qui suivent apparition des symptômes</a:t>
            </a:r>
          </a:p>
          <a:p>
            <a:pPr lvl="2"/>
            <a:r>
              <a:rPr lang="fr-FR" sz="1500" dirty="0"/>
              <a:t>Diminue lorsque la réponse immunitaire (</a:t>
            </a:r>
            <a:r>
              <a:rPr lang="fr-FR" sz="1500" dirty="0" err="1"/>
              <a:t>IgM</a:t>
            </a:r>
            <a:r>
              <a:rPr lang="fr-FR" sz="1500" dirty="0"/>
              <a:t> puis </a:t>
            </a:r>
            <a:r>
              <a:rPr lang="fr-FR" sz="1500" dirty="0" err="1"/>
              <a:t>IgG</a:t>
            </a:r>
            <a:r>
              <a:rPr lang="fr-FR" sz="1500" dirty="0"/>
              <a:t>) apparait</a:t>
            </a:r>
          </a:p>
          <a:p>
            <a:pPr lvl="2"/>
            <a:r>
              <a:rPr lang="fr-FR" sz="1500" dirty="0"/>
              <a:t>Durant 2</a:t>
            </a:r>
            <a:r>
              <a:rPr lang="fr-FR" sz="1500" baseline="30000" dirty="0"/>
              <a:t>ème</a:t>
            </a:r>
            <a:r>
              <a:rPr lang="fr-FR" sz="1500" dirty="0"/>
              <a:t> semaine, meilleur rendement des prélèvements profonds et dans les selles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Tree>
    <p:extLst>
      <p:ext uri="{BB962C8B-B14F-4D97-AF65-F5344CB8AC3E}">
        <p14:creationId xmlns:p14="http://schemas.microsoft.com/office/powerpoint/2010/main" val="3385186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19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19</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par PCR classique</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499730" y="1626570"/>
            <a:ext cx="10912753" cy="5064237"/>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fr-FR" sz="1900" b="1" i="1" dirty="0"/>
              <a:t>Ces tests PCR par prélèvements rhinopharyngés ont cependant plusieurs inconvénients</a:t>
            </a:r>
          </a:p>
          <a:p>
            <a:r>
              <a:rPr lang="fr-FR" sz="1900" dirty="0"/>
              <a:t>Leur sensibilité est imparfaite en cas de prélèvement de mauvaise qualité ou à distance de l’infection</a:t>
            </a:r>
          </a:p>
          <a:p>
            <a:r>
              <a:rPr lang="fr-FR" sz="1900" dirty="0"/>
              <a:t>Ils sont souvent ressentis comme désagréables par les patients rendant difficile leur répétition</a:t>
            </a:r>
          </a:p>
          <a:p>
            <a:r>
              <a:rPr lang="fr-FR" sz="1900" dirty="0"/>
              <a:t>Ils sont coûteux (&gt; 50€)</a:t>
            </a:r>
          </a:p>
          <a:p>
            <a:r>
              <a:rPr lang="fr-FR" sz="1900" dirty="0"/>
              <a:t>L’obtention des résultats en pratique dépasse en moyenne un jour mais peut atteindre plusieurs jours quand les demandes sont nombreuses, empêchant de déclencher, dans des délais raisonnables, les enquêtes autour d’un cas</a:t>
            </a:r>
          </a:p>
          <a:p>
            <a:r>
              <a:rPr lang="fr-FR" sz="1900" dirty="0"/>
              <a:t>La fenêtre de positivité, chez la majorité des patients, ne dépasse pas une dizaine de jours…Un patient négatif un jour donné a pu être contagieux avant ou après un test négatif</a:t>
            </a:r>
          </a:p>
          <a:p>
            <a:r>
              <a:rPr lang="fr-FR" sz="1900" b="1" dirty="0"/>
              <a:t>Une PCR positive n’implique pas la contagiosité</a:t>
            </a:r>
            <a:r>
              <a:rPr lang="fr-FR" sz="1900" dirty="0"/>
              <a:t>, en effet</a:t>
            </a:r>
          </a:p>
          <a:p>
            <a:pPr lvl="1"/>
            <a:r>
              <a:rPr lang="fr-FR" sz="1700" dirty="0"/>
              <a:t>Une semaine après le début des signes cliniques …et/ou</a:t>
            </a:r>
          </a:p>
          <a:p>
            <a:pPr lvl="1"/>
            <a:r>
              <a:rPr lang="fr-FR" sz="1700" dirty="0"/>
              <a:t>Lorsque la charge virale est faible (&gt; 30 cycles en PCR) …et/ou</a:t>
            </a:r>
          </a:p>
          <a:p>
            <a:pPr lvl="1"/>
            <a:r>
              <a:rPr lang="fr-FR" sz="1700" dirty="0"/>
              <a:t>Lorsque la sérologie est positive</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
        <p:nvSpPr>
          <p:cNvPr id="20" name="Rectangle 19">
            <a:extLst>
              <a:ext uri="{FF2B5EF4-FFF2-40B4-BE49-F238E27FC236}">
                <a16:creationId xmlns:a16="http://schemas.microsoft.com/office/drawing/2014/main" id="{34B2DD78-7EA0-1645-BED3-FF9B8BC347C9}"/>
              </a:ext>
            </a:extLst>
          </p:cNvPr>
          <p:cNvSpPr/>
          <p:nvPr/>
        </p:nvSpPr>
        <p:spPr>
          <a:xfrm>
            <a:off x="9345524" y="5137169"/>
            <a:ext cx="2232351" cy="15663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Les cultures virales sont négatives suggérant une</a:t>
            </a:r>
          </a:p>
          <a:p>
            <a:pPr algn="ctr"/>
            <a:r>
              <a:rPr lang="fr-FR" dirty="0" err="1"/>
              <a:t>infectivité</a:t>
            </a:r>
            <a:r>
              <a:rPr lang="fr-FR" dirty="0"/>
              <a:t>  faible ou absente</a:t>
            </a:r>
          </a:p>
        </p:txBody>
      </p:sp>
      <p:sp>
        <p:nvSpPr>
          <p:cNvPr id="4" name="Flèche vers la droite 3">
            <a:extLst>
              <a:ext uri="{FF2B5EF4-FFF2-40B4-BE49-F238E27FC236}">
                <a16:creationId xmlns:a16="http://schemas.microsoft.com/office/drawing/2014/main" id="{CB0D11D1-00C8-A249-9B1D-06A2CBFCF0B7}"/>
              </a:ext>
            </a:extLst>
          </p:cNvPr>
          <p:cNvSpPr/>
          <p:nvPr/>
        </p:nvSpPr>
        <p:spPr>
          <a:xfrm>
            <a:off x="8080513" y="5666154"/>
            <a:ext cx="1123122"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Accolade fermante 6">
            <a:extLst>
              <a:ext uri="{FF2B5EF4-FFF2-40B4-BE49-F238E27FC236}">
                <a16:creationId xmlns:a16="http://schemas.microsoft.com/office/drawing/2014/main" id="{5787C0E0-350E-8442-810B-0C4827E5491B}"/>
              </a:ext>
            </a:extLst>
          </p:cNvPr>
          <p:cNvSpPr/>
          <p:nvPr/>
        </p:nvSpPr>
        <p:spPr>
          <a:xfrm>
            <a:off x="7504043" y="5416826"/>
            <a:ext cx="318053" cy="974035"/>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1126773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644132"/>
            <a:ext cx="10280429" cy="1320800"/>
          </a:xfrm>
        </p:spPr>
        <p:txBody>
          <a:bodyPr>
            <a:normAutofit/>
          </a:bodyPr>
          <a:lstStyle/>
          <a:p>
            <a:r>
              <a:rPr lang="fr-FR" dirty="0"/>
              <a:t>Ont contribué à la réalisation de ce diaporama</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750652" y="1453838"/>
            <a:ext cx="10661831" cy="5437386"/>
          </a:xfrm>
          <a:prstGeom prst="rect">
            <a:avLst/>
          </a:prstGeom>
        </p:spPr>
        <p:txBody>
          <a:bodyPr wrap="square">
            <a:spAutoFit/>
          </a:bodyPr>
          <a:lstStyle/>
          <a:p>
            <a:pPr lvl="0">
              <a:spcBef>
                <a:spcPts val="1000"/>
              </a:spcBef>
              <a:buClr>
                <a:srgbClr val="90C226"/>
              </a:buClr>
              <a:buSzPct val="80000"/>
            </a:pPr>
            <a:endParaRPr lang="fr-FR" sz="2400" b="1" dirty="0"/>
          </a:p>
          <a:p>
            <a:pPr marL="342900" lvl="0" indent="-342900">
              <a:spcBef>
                <a:spcPts val="1000"/>
              </a:spcBef>
              <a:buClr>
                <a:srgbClr val="90C226"/>
              </a:buClr>
              <a:buSzPct val="80000"/>
              <a:buFont typeface="Wingdings 3" charset="2"/>
              <a:buChar char=""/>
            </a:pPr>
            <a:r>
              <a:rPr lang="fr-FR" sz="2400" b="1" dirty="0"/>
              <a:t>Yves Gillet</a:t>
            </a:r>
          </a:p>
          <a:p>
            <a:pPr marL="342900" lvl="0" indent="-342900">
              <a:spcBef>
                <a:spcPts val="1000"/>
              </a:spcBef>
              <a:buClr>
                <a:srgbClr val="90C226"/>
              </a:buClr>
              <a:buSzPct val="80000"/>
              <a:buFont typeface="Wingdings 3" charset="2"/>
              <a:buChar char=""/>
            </a:pPr>
            <a:r>
              <a:rPr lang="fr-FR" sz="2400" b="1" dirty="0"/>
              <a:t>Amine Si Ali</a:t>
            </a:r>
          </a:p>
          <a:p>
            <a:pPr marL="342900" lvl="0" indent="-342900">
              <a:spcBef>
                <a:spcPts val="1000"/>
              </a:spcBef>
              <a:buClr>
                <a:srgbClr val="90C226"/>
              </a:buClr>
              <a:buSzPct val="80000"/>
              <a:buFont typeface="Wingdings 3" charset="2"/>
              <a:buChar char=""/>
            </a:pPr>
            <a:r>
              <a:rPr lang="fr-FR" sz="2400" b="1" dirty="0"/>
              <a:t>Olivier Romain</a:t>
            </a:r>
          </a:p>
          <a:p>
            <a:pPr marL="342900" lvl="0" indent="-342900">
              <a:spcBef>
                <a:spcPts val="1000"/>
              </a:spcBef>
              <a:buClr>
                <a:srgbClr val="90C226"/>
              </a:buClr>
              <a:buSzPct val="80000"/>
              <a:buFont typeface="Wingdings 3" charset="2"/>
              <a:buChar char=""/>
            </a:pPr>
            <a:r>
              <a:rPr lang="fr-FR" sz="2400" b="1" dirty="0"/>
              <a:t>Emmanuel </a:t>
            </a:r>
            <a:r>
              <a:rPr lang="fr-FR" sz="2400" b="1" dirty="0" err="1"/>
              <a:t>Grimprel</a:t>
            </a:r>
            <a:endParaRPr lang="fr-FR" sz="2400" b="1" dirty="0"/>
          </a:p>
          <a:p>
            <a:pPr marL="342900" lvl="0" indent="-342900">
              <a:spcBef>
                <a:spcPts val="1000"/>
              </a:spcBef>
              <a:buClr>
                <a:srgbClr val="90C226"/>
              </a:buClr>
              <a:buSzPct val="80000"/>
              <a:buFont typeface="Wingdings 3" charset="2"/>
              <a:buChar char=""/>
            </a:pPr>
            <a:r>
              <a:rPr lang="fr-FR" sz="2400" b="1" dirty="0"/>
              <a:t>Vincent </a:t>
            </a:r>
            <a:r>
              <a:rPr lang="fr-FR" sz="2400" b="1" dirty="0" err="1"/>
              <a:t>Gajdos</a:t>
            </a:r>
            <a:endParaRPr lang="fr-FR" sz="2400" b="1" dirty="0"/>
          </a:p>
          <a:p>
            <a:pPr marL="342900" lvl="0" indent="-342900">
              <a:spcBef>
                <a:spcPts val="1000"/>
              </a:spcBef>
              <a:buClr>
                <a:srgbClr val="90C226"/>
              </a:buClr>
              <a:buSzPct val="80000"/>
              <a:buFont typeface="Wingdings 3" charset="2"/>
              <a:buChar char=""/>
            </a:pPr>
            <a:r>
              <a:rPr lang="fr-FR" sz="2400" b="1" dirty="0"/>
              <a:t>Marie-Aliette </a:t>
            </a:r>
            <a:r>
              <a:rPr lang="fr-FR" sz="2400" b="1" dirty="0" err="1"/>
              <a:t>Dommergues</a:t>
            </a:r>
            <a:endParaRPr lang="fr-FR" sz="2400" b="1" dirty="0"/>
          </a:p>
          <a:p>
            <a:pPr marL="342900" lvl="0" indent="-342900">
              <a:spcBef>
                <a:spcPts val="1000"/>
              </a:spcBef>
              <a:buClr>
                <a:srgbClr val="90C226"/>
              </a:buClr>
              <a:buSzPct val="80000"/>
              <a:buFont typeface="Wingdings 3" charset="2"/>
              <a:buChar char=""/>
            </a:pPr>
            <a:r>
              <a:rPr lang="fr-FR" sz="2400" b="1" dirty="0"/>
              <a:t>François Vie Le Sage</a:t>
            </a:r>
          </a:p>
          <a:p>
            <a:pPr marL="342900" lvl="0" indent="-342900">
              <a:spcBef>
                <a:spcPts val="1000"/>
              </a:spcBef>
              <a:buClr>
                <a:srgbClr val="90C226"/>
              </a:buClr>
              <a:buSzPct val="80000"/>
              <a:buFont typeface="Wingdings 3" charset="2"/>
              <a:buChar char=""/>
            </a:pPr>
            <a:r>
              <a:rPr lang="fr-FR" sz="2400" b="1" dirty="0"/>
              <a:t>Geneviève </a:t>
            </a:r>
            <a:r>
              <a:rPr lang="fr-FR" sz="2400" b="1" dirty="0" err="1"/>
              <a:t>Monguillot</a:t>
            </a:r>
            <a:endParaRPr lang="fr-FR" sz="2400" b="1" dirty="0"/>
          </a:p>
          <a:p>
            <a:pPr marL="342900" lvl="0" indent="-342900">
              <a:spcBef>
                <a:spcPts val="1000"/>
              </a:spcBef>
              <a:buClr>
                <a:srgbClr val="90C226"/>
              </a:buClr>
              <a:buSzPct val="80000"/>
              <a:buFont typeface="Wingdings 3" charset="2"/>
              <a:buChar char=""/>
            </a:pPr>
            <a:endParaRPr lang="fr-FR" sz="2400" dirty="0">
              <a:solidFill>
                <a:srgbClr val="0070C0"/>
              </a:solidFill>
            </a:endParaRP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
        <p:nvSpPr>
          <p:cNvPr id="3" name="Rectangle : coins arrondis 2">
            <a:extLst>
              <a:ext uri="{FF2B5EF4-FFF2-40B4-BE49-F238E27FC236}">
                <a16:creationId xmlns:a16="http://schemas.microsoft.com/office/drawing/2014/main" id="{43B34F06-8D24-9148-9B19-9F97F43852CA}"/>
              </a:ext>
            </a:extLst>
          </p:cNvPr>
          <p:cNvSpPr/>
          <p:nvPr/>
        </p:nvSpPr>
        <p:spPr>
          <a:xfrm>
            <a:off x="5752214" y="2041670"/>
            <a:ext cx="5689134" cy="36244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ts val="1000"/>
              </a:spcBef>
              <a:buClr>
                <a:srgbClr val="90C226"/>
              </a:buClr>
              <a:buSzPct val="80000"/>
              <a:buFont typeface="Wingdings 3" charset="2"/>
              <a:buChar char=""/>
            </a:pPr>
            <a:r>
              <a:rPr lang="fr-FR" sz="2400" b="1" i="1" dirty="0"/>
              <a:t>Avertissement : </a:t>
            </a:r>
            <a:r>
              <a:rPr lang="fr-FR" sz="2200" b="1" i="1" dirty="0"/>
              <a:t>Il persiste encore de très nombreuses inconnues sur </a:t>
            </a:r>
          </a:p>
          <a:p>
            <a:pPr marL="800100" lvl="1" indent="-342900">
              <a:spcBef>
                <a:spcPts val="1000"/>
              </a:spcBef>
              <a:buClr>
                <a:srgbClr val="90C226"/>
              </a:buClr>
              <a:buSzPct val="80000"/>
              <a:buFont typeface="Wingdings 3" charset="2"/>
              <a:buChar char=""/>
            </a:pPr>
            <a:r>
              <a:rPr lang="fr-FR" i="1" dirty="0"/>
              <a:t>ce virus</a:t>
            </a:r>
          </a:p>
          <a:p>
            <a:pPr marL="800100" lvl="1" indent="-342900">
              <a:spcBef>
                <a:spcPts val="1000"/>
              </a:spcBef>
              <a:buClr>
                <a:srgbClr val="90C226"/>
              </a:buClr>
              <a:buSzPct val="80000"/>
              <a:buFont typeface="Wingdings 3" charset="2"/>
              <a:buChar char=""/>
            </a:pPr>
            <a:r>
              <a:rPr lang="fr-FR" i="1" dirty="0"/>
              <a:t>cette pandémie</a:t>
            </a:r>
          </a:p>
          <a:p>
            <a:pPr marL="800100" lvl="1" indent="-342900">
              <a:spcBef>
                <a:spcPts val="1000"/>
              </a:spcBef>
              <a:buClr>
                <a:srgbClr val="90C226"/>
              </a:buClr>
              <a:buSzPct val="80000"/>
              <a:buFont typeface="Wingdings 3" charset="2"/>
              <a:buChar char=""/>
            </a:pPr>
            <a:r>
              <a:rPr lang="fr-FR" i="1" dirty="0"/>
              <a:t>les traitements</a:t>
            </a:r>
          </a:p>
        </p:txBody>
      </p:sp>
    </p:spTree>
    <p:extLst>
      <p:ext uri="{BB962C8B-B14F-4D97-AF65-F5344CB8AC3E}">
        <p14:creationId xmlns:p14="http://schemas.microsoft.com/office/powerpoint/2010/main" val="823388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20</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80398" y="603122"/>
            <a:ext cx="2063338" cy="1335600"/>
          </a:xfrm>
          <a:prstGeom prst="rect">
            <a:avLst/>
          </a:prstGeom>
        </p:spPr>
      </p:pic>
      <p:pic>
        <p:nvPicPr>
          <p:cNvPr id="4" name="Image 3">
            <a:extLst>
              <a:ext uri="{FF2B5EF4-FFF2-40B4-BE49-F238E27FC236}">
                <a16:creationId xmlns:a16="http://schemas.microsoft.com/office/drawing/2014/main" id="{0C1BDB62-D992-C546-9880-A6AE4B06A6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78179" y="1638289"/>
            <a:ext cx="6751093" cy="4588340"/>
          </a:xfrm>
          <a:prstGeom prst="rect">
            <a:avLst/>
          </a:prstGeom>
        </p:spPr>
      </p:pic>
      <p:sp>
        <p:nvSpPr>
          <p:cNvPr id="5" name="ZoneTexte 4">
            <a:extLst>
              <a:ext uri="{FF2B5EF4-FFF2-40B4-BE49-F238E27FC236}">
                <a16:creationId xmlns:a16="http://schemas.microsoft.com/office/drawing/2014/main" id="{56275D82-B94C-714F-BF7F-653FF31A0453}"/>
              </a:ext>
            </a:extLst>
          </p:cNvPr>
          <p:cNvSpPr txBox="1"/>
          <p:nvPr/>
        </p:nvSpPr>
        <p:spPr>
          <a:xfrm>
            <a:off x="3875314" y="6518278"/>
            <a:ext cx="2383723" cy="276999"/>
          </a:xfrm>
          <a:prstGeom prst="rect">
            <a:avLst/>
          </a:prstGeom>
          <a:noFill/>
        </p:spPr>
        <p:txBody>
          <a:bodyPr wrap="square" rtlCol="0">
            <a:spAutoFit/>
          </a:bodyPr>
          <a:lstStyle/>
          <a:p>
            <a:r>
              <a:rPr lang="fr-FR" sz="1200" i="1" dirty="0" err="1">
                <a:solidFill>
                  <a:schemeClr val="accent1"/>
                </a:solidFill>
              </a:rPr>
              <a:t>Bullard</a:t>
            </a:r>
            <a:r>
              <a:rPr lang="fr-FR" sz="1200" i="1" dirty="0">
                <a:solidFill>
                  <a:schemeClr val="accent1"/>
                </a:solidFill>
              </a:rPr>
              <a:t> CID </a:t>
            </a:r>
            <a:r>
              <a:rPr lang="fr-FR" sz="1200" i="1" dirty="0" err="1">
                <a:solidFill>
                  <a:schemeClr val="accent1"/>
                </a:solidFill>
              </a:rPr>
              <a:t>June</a:t>
            </a:r>
            <a:r>
              <a:rPr lang="fr-FR" sz="1200" i="1" dirty="0">
                <a:solidFill>
                  <a:schemeClr val="accent1"/>
                </a:solidFill>
              </a:rPr>
              <a:t> 2020</a:t>
            </a:r>
          </a:p>
        </p:txBody>
      </p:sp>
      <p:sp>
        <p:nvSpPr>
          <p:cNvPr id="25" name="ZoneTexte 24">
            <a:extLst>
              <a:ext uri="{FF2B5EF4-FFF2-40B4-BE49-F238E27FC236}">
                <a16:creationId xmlns:a16="http://schemas.microsoft.com/office/drawing/2014/main" id="{5BDA48C2-63ED-AD4A-B37D-AD41B17012CB}"/>
              </a:ext>
            </a:extLst>
          </p:cNvPr>
          <p:cNvSpPr txBox="1"/>
          <p:nvPr/>
        </p:nvSpPr>
        <p:spPr>
          <a:xfrm>
            <a:off x="9092636" y="2657050"/>
            <a:ext cx="2907556" cy="2308324"/>
          </a:xfrm>
          <a:prstGeom prst="rect">
            <a:avLst/>
          </a:prstGeom>
          <a:solidFill>
            <a:schemeClr val="accent1"/>
          </a:solidFill>
          <a:ln>
            <a:solidFill>
              <a:schemeClr val="accent2"/>
            </a:solidFill>
          </a:ln>
        </p:spPr>
        <p:txBody>
          <a:bodyPr wrap="square" rtlCol="0">
            <a:spAutoFit/>
          </a:bodyPr>
          <a:lstStyle/>
          <a:p>
            <a:r>
              <a:rPr lang="fr-FR" dirty="0">
                <a:solidFill>
                  <a:schemeClr val="bg1"/>
                </a:solidFill>
              </a:rPr>
              <a:t>Au delà de 25 cycles</a:t>
            </a:r>
          </a:p>
          <a:p>
            <a:r>
              <a:rPr lang="fr-FR" dirty="0">
                <a:solidFill>
                  <a:schemeClr val="bg1"/>
                </a:solidFill>
              </a:rPr>
              <a:t>en RT-PCR et/ou </a:t>
            </a:r>
          </a:p>
          <a:p>
            <a:r>
              <a:rPr lang="fr-FR" dirty="0">
                <a:solidFill>
                  <a:schemeClr val="bg1"/>
                </a:solidFill>
              </a:rPr>
              <a:t>au-delà de 8 jours après le début des symptômes, </a:t>
            </a:r>
          </a:p>
          <a:p>
            <a:r>
              <a:rPr lang="fr-FR" dirty="0">
                <a:solidFill>
                  <a:schemeClr val="bg1"/>
                </a:solidFill>
              </a:rPr>
              <a:t>la culture virale est </a:t>
            </a:r>
          </a:p>
          <a:p>
            <a:r>
              <a:rPr lang="fr-FR" dirty="0">
                <a:solidFill>
                  <a:schemeClr val="bg1"/>
                </a:solidFill>
              </a:rPr>
              <a:t>rarement positive, </a:t>
            </a:r>
          </a:p>
          <a:p>
            <a:r>
              <a:rPr lang="fr-FR" dirty="0">
                <a:solidFill>
                  <a:schemeClr val="bg1"/>
                </a:solidFill>
              </a:rPr>
              <a:t>plaidant pour </a:t>
            </a:r>
          </a:p>
          <a:p>
            <a:r>
              <a:rPr lang="fr-FR" dirty="0">
                <a:solidFill>
                  <a:schemeClr val="bg1"/>
                </a:solidFill>
              </a:rPr>
              <a:t>une faible contagiosité</a:t>
            </a:r>
          </a:p>
        </p:txBody>
      </p:sp>
    </p:spTree>
    <p:extLst>
      <p:ext uri="{BB962C8B-B14F-4D97-AF65-F5344CB8AC3E}">
        <p14:creationId xmlns:p14="http://schemas.microsoft.com/office/powerpoint/2010/main" val="2302207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21</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par PCR Patients vs asymptomatiques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980398" y="603122"/>
            <a:ext cx="2063338" cy="1335600"/>
          </a:xfrm>
          <a:prstGeom prst="rect">
            <a:avLst/>
          </a:prstGeom>
        </p:spPr>
      </p:pic>
      <p:pic>
        <p:nvPicPr>
          <p:cNvPr id="7" name="Image 6" descr="Une image contenant capture d’écran, carte&#10;&#10;Description générée automatiquement">
            <a:extLst>
              <a:ext uri="{FF2B5EF4-FFF2-40B4-BE49-F238E27FC236}">
                <a16:creationId xmlns:a16="http://schemas.microsoft.com/office/drawing/2014/main" id="{6A0341EC-ECD3-A24B-9A7D-2B03EBD25F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65848" y="2008633"/>
            <a:ext cx="5288304" cy="3727209"/>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319724E9-3003-8047-9450-D46852BF5B7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6928" y="1938722"/>
            <a:ext cx="4848151" cy="3913151"/>
          </a:xfrm>
          <a:prstGeom prst="rect">
            <a:avLst/>
          </a:prstGeom>
        </p:spPr>
      </p:pic>
      <p:sp>
        <p:nvSpPr>
          <p:cNvPr id="15" name="ZoneTexte 14">
            <a:extLst>
              <a:ext uri="{FF2B5EF4-FFF2-40B4-BE49-F238E27FC236}">
                <a16:creationId xmlns:a16="http://schemas.microsoft.com/office/drawing/2014/main" id="{268D3920-B4E1-9B41-86EA-C64DB86CA456}"/>
              </a:ext>
            </a:extLst>
          </p:cNvPr>
          <p:cNvSpPr txBox="1"/>
          <p:nvPr/>
        </p:nvSpPr>
        <p:spPr>
          <a:xfrm>
            <a:off x="3267165" y="6495392"/>
            <a:ext cx="6428619" cy="276999"/>
          </a:xfrm>
          <a:prstGeom prst="rect">
            <a:avLst/>
          </a:prstGeom>
          <a:noFill/>
        </p:spPr>
        <p:txBody>
          <a:bodyPr wrap="none" rtlCol="0">
            <a:spAutoFit/>
          </a:bodyPr>
          <a:lstStyle/>
          <a:p>
            <a:r>
              <a:rPr lang="fr-FR" sz="1200" i="1" dirty="0">
                <a:solidFill>
                  <a:schemeClr val="accent1"/>
                </a:solidFill>
              </a:rPr>
              <a:t>JAMA </a:t>
            </a:r>
            <a:r>
              <a:rPr lang="fr-FR" sz="1200" i="1" dirty="0" err="1">
                <a:solidFill>
                  <a:schemeClr val="accent1"/>
                </a:solidFill>
              </a:rPr>
              <a:t>Intern</a:t>
            </a:r>
            <a:r>
              <a:rPr lang="fr-FR" sz="1200" i="1" dirty="0">
                <a:solidFill>
                  <a:schemeClr val="accent1"/>
                </a:solidFill>
              </a:rPr>
              <a:t> Med. </a:t>
            </a:r>
            <a:r>
              <a:rPr lang="fr-FR" sz="1200" dirty="0" err="1">
                <a:solidFill>
                  <a:schemeClr val="accent1"/>
                </a:solidFill>
              </a:rPr>
              <a:t>Published</a:t>
            </a:r>
            <a:r>
              <a:rPr lang="fr-FR" sz="1200" dirty="0">
                <a:solidFill>
                  <a:schemeClr val="accent1"/>
                </a:solidFill>
              </a:rPr>
              <a:t> online August 6, 2020. doi:10.1001/jamainternmed.2020.3862</a:t>
            </a:r>
          </a:p>
        </p:txBody>
      </p:sp>
      <p:sp>
        <p:nvSpPr>
          <p:cNvPr id="20" name="ZoneTexte 19">
            <a:extLst>
              <a:ext uri="{FF2B5EF4-FFF2-40B4-BE49-F238E27FC236}">
                <a16:creationId xmlns:a16="http://schemas.microsoft.com/office/drawing/2014/main" id="{4ED5E4BB-2719-384F-98C0-4F712E60FE23}"/>
              </a:ext>
            </a:extLst>
          </p:cNvPr>
          <p:cNvSpPr txBox="1"/>
          <p:nvPr/>
        </p:nvSpPr>
        <p:spPr>
          <a:xfrm>
            <a:off x="966928" y="6008839"/>
            <a:ext cx="10644261" cy="307777"/>
          </a:xfrm>
          <a:prstGeom prst="rect">
            <a:avLst/>
          </a:prstGeom>
          <a:solidFill>
            <a:schemeClr val="accent1"/>
          </a:solidFill>
          <a:ln>
            <a:solidFill>
              <a:schemeClr val="accent2"/>
            </a:solidFill>
          </a:ln>
        </p:spPr>
        <p:txBody>
          <a:bodyPr wrap="none" rtlCol="0">
            <a:spAutoFit/>
          </a:bodyPr>
          <a:lstStyle/>
          <a:p>
            <a:r>
              <a:rPr lang="fr-FR" sz="1400" dirty="0">
                <a:solidFill>
                  <a:schemeClr val="bg1"/>
                </a:solidFill>
              </a:rPr>
              <a:t>Dans cette étude la charge virale et le temps de négativation de la PCR étaient comparables chez les patients vs asymptomatiques</a:t>
            </a:r>
          </a:p>
        </p:txBody>
      </p:sp>
    </p:spTree>
    <p:extLst>
      <p:ext uri="{BB962C8B-B14F-4D97-AF65-F5344CB8AC3E}">
        <p14:creationId xmlns:p14="http://schemas.microsoft.com/office/powerpoint/2010/main" val="2496092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22</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22</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en fonction du temps</a:t>
            </a:r>
          </a:p>
        </p:txBody>
      </p:sp>
      <p:pic>
        <p:nvPicPr>
          <p:cNvPr id="7" name="Image 6" descr="Une image contenant capture d’écran&#10;&#10;Description générée automatiquement">
            <a:extLst>
              <a:ext uri="{FF2B5EF4-FFF2-40B4-BE49-F238E27FC236}">
                <a16:creationId xmlns:a16="http://schemas.microsoft.com/office/drawing/2014/main" id="{025EFB7E-A697-2F4B-AFCC-5321B3D3DC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0510" y="1461470"/>
            <a:ext cx="8806847" cy="4109233"/>
          </a:xfrm>
          <a:prstGeom prst="rect">
            <a:avLst/>
          </a:prstGeom>
          <a:ln>
            <a:solidFill>
              <a:schemeClr val="tx2"/>
            </a:solidFill>
          </a:ln>
        </p:spPr>
      </p:pic>
      <p:sp>
        <p:nvSpPr>
          <p:cNvPr id="23" name="ZoneTexte 22">
            <a:extLst>
              <a:ext uri="{FF2B5EF4-FFF2-40B4-BE49-F238E27FC236}">
                <a16:creationId xmlns:a16="http://schemas.microsoft.com/office/drawing/2014/main" id="{8C83A6CC-8DAC-F248-8813-E99B3BB05CDE}"/>
              </a:ext>
            </a:extLst>
          </p:cNvPr>
          <p:cNvSpPr txBox="1"/>
          <p:nvPr/>
        </p:nvSpPr>
        <p:spPr>
          <a:xfrm>
            <a:off x="1350510" y="5786441"/>
            <a:ext cx="8806847" cy="646331"/>
          </a:xfrm>
          <a:prstGeom prst="rect">
            <a:avLst/>
          </a:prstGeom>
          <a:solidFill>
            <a:schemeClr val="accent1"/>
          </a:solidFill>
          <a:ln>
            <a:solidFill>
              <a:schemeClr val="accent2"/>
            </a:solidFill>
          </a:ln>
        </p:spPr>
        <p:txBody>
          <a:bodyPr wrap="square" rtlCol="0">
            <a:spAutoFit/>
          </a:bodyPr>
          <a:lstStyle/>
          <a:p>
            <a:pPr algn="ctr"/>
            <a:r>
              <a:rPr lang="fr-FR" dirty="0">
                <a:solidFill>
                  <a:schemeClr val="bg1"/>
                </a:solidFill>
              </a:rPr>
              <a:t>La positivité de la culture virale diminue en fonction du délai après le début des symptômes et du nombre de cycles en RT-PCR </a:t>
            </a:r>
          </a:p>
        </p:txBody>
      </p:sp>
    </p:spTree>
    <p:extLst>
      <p:ext uri="{BB962C8B-B14F-4D97-AF65-F5344CB8AC3E}">
        <p14:creationId xmlns:p14="http://schemas.microsoft.com/office/powerpoint/2010/main" val="1729727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23</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531663" y="2210448"/>
            <a:ext cx="6444873" cy="2990562"/>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sz="2000" b="1" dirty="0"/>
              <a:t>La rapidité d’obtention des résultats des tests est cruciale pour l’efficacité du dépistage des sujets contacts contaminés et la diminution du R</a:t>
            </a:r>
            <a:r>
              <a:rPr lang="fr-FR" sz="2000" b="1" i="1" dirty="0"/>
              <a:t>0</a:t>
            </a:r>
            <a:endParaRPr lang="fr-FR" b="1" i="1" dirty="0"/>
          </a:p>
          <a:p>
            <a:pPr marL="342900" lvl="0" indent="-342900">
              <a:spcBef>
                <a:spcPts val="1000"/>
              </a:spcBef>
              <a:buClr>
                <a:srgbClr val="90C226"/>
              </a:buClr>
              <a:buSzPct val="80000"/>
              <a:buFont typeface="Wingdings 3" charset="2"/>
              <a:buChar char=""/>
            </a:pPr>
            <a:r>
              <a:rPr lang="fr-FR" sz="2000" dirty="0"/>
              <a:t>Pour un R</a:t>
            </a:r>
            <a:r>
              <a:rPr lang="fr-FR" sz="2000" i="1" dirty="0"/>
              <a:t>0</a:t>
            </a:r>
            <a:r>
              <a:rPr lang="fr-FR" sz="2000" dirty="0"/>
              <a:t> à 1,2 (obtenu grâce aux mesures de distanciation et des gestes barrières)</a:t>
            </a:r>
            <a:endParaRPr lang="fr-FR" dirty="0"/>
          </a:p>
          <a:p>
            <a:pPr lvl="1"/>
            <a:r>
              <a:rPr lang="fr-FR" sz="2000" dirty="0"/>
              <a:t>Un délai de 0 jours : 	R</a:t>
            </a:r>
            <a:r>
              <a:rPr lang="fr-FR" sz="2000" i="1" dirty="0"/>
              <a:t>0</a:t>
            </a:r>
            <a:r>
              <a:rPr lang="fr-FR" sz="2000" dirty="0"/>
              <a:t> = 0·8 </a:t>
            </a:r>
            <a:endParaRPr lang="fr-FR" dirty="0"/>
          </a:p>
          <a:p>
            <a:pPr lvl="1"/>
            <a:r>
              <a:rPr lang="fr-FR" sz="2000" dirty="0"/>
              <a:t>Un délai d’un jour : 	R</a:t>
            </a:r>
            <a:r>
              <a:rPr lang="fr-FR" sz="2000" i="1" dirty="0"/>
              <a:t>0</a:t>
            </a:r>
            <a:r>
              <a:rPr lang="fr-FR" sz="2000" dirty="0"/>
              <a:t> =  1</a:t>
            </a:r>
            <a:endParaRPr lang="fr-FR" dirty="0"/>
          </a:p>
          <a:p>
            <a:pPr lvl="1"/>
            <a:r>
              <a:rPr lang="fr-FR" sz="2000" dirty="0"/>
              <a:t>Un délai de 3 j : 		R</a:t>
            </a:r>
            <a:r>
              <a:rPr lang="fr-FR" sz="2000" i="1" dirty="0"/>
              <a:t>0</a:t>
            </a:r>
            <a:r>
              <a:rPr lang="fr-FR" sz="2000" dirty="0"/>
              <a:t> = 1,2 </a:t>
            </a:r>
          </a:p>
          <a:p>
            <a:pPr lvl="1"/>
            <a:endParaRPr lang="fr-FR" sz="2000" dirty="0"/>
          </a:p>
        </p:txBody>
      </p:sp>
      <p:pic>
        <p:nvPicPr>
          <p:cNvPr id="7" name="Image 6">
            <a:extLst>
              <a:ext uri="{FF2B5EF4-FFF2-40B4-BE49-F238E27FC236}">
                <a16:creationId xmlns:a16="http://schemas.microsoft.com/office/drawing/2014/main" id="{72F1C390-04AF-C748-8099-6C8A694854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96747" y="2970368"/>
            <a:ext cx="5135365" cy="2245713"/>
          </a:xfrm>
          <a:prstGeom prst="rect">
            <a:avLst/>
          </a:prstGeom>
          <a:ln>
            <a:solidFill>
              <a:schemeClr val="tx1">
                <a:lumMod val="75000"/>
                <a:lumOff val="25000"/>
              </a:schemeClr>
            </a:solidFill>
          </a:ln>
        </p:spPr>
      </p:pic>
      <p:sp>
        <p:nvSpPr>
          <p:cNvPr id="3" name="ZoneTexte 2">
            <a:extLst>
              <a:ext uri="{FF2B5EF4-FFF2-40B4-BE49-F238E27FC236}">
                <a16:creationId xmlns:a16="http://schemas.microsoft.com/office/drawing/2014/main" id="{D1C516BD-103D-674A-83F2-0E0B3A304DBA}"/>
              </a:ext>
            </a:extLst>
          </p:cNvPr>
          <p:cNvSpPr txBox="1"/>
          <p:nvPr/>
        </p:nvSpPr>
        <p:spPr>
          <a:xfrm>
            <a:off x="1486416" y="5613419"/>
            <a:ext cx="9421169" cy="707886"/>
          </a:xfrm>
          <a:prstGeom prst="rect">
            <a:avLst/>
          </a:prstGeom>
          <a:solidFill>
            <a:schemeClr val="accent1"/>
          </a:solidFill>
        </p:spPr>
        <p:txBody>
          <a:bodyPr wrap="none" rtlCol="0">
            <a:spAutoFit/>
          </a:bodyPr>
          <a:lstStyle/>
          <a:p>
            <a:pPr lvl="1" algn="ctr"/>
            <a:r>
              <a:rPr lang="fr-FR" sz="2000" dirty="0">
                <a:solidFill>
                  <a:schemeClr val="bg1"/>
                </a:solidFill>
              </a:rPr>
              <a:t>En pratique le délai dépasse en règle générale 24 heures et souvent 3 jours…</a:t>
            </a:r>
          </a:p>
          <a:p>
            <a:pPr lvl="1" algn="ctr"/>
            <a:r>
              <a:rPr lang="fr-FR" sz="2000" dirty="0">
                <a:solidFill>
                  <a:schemeClr val="bg1"/>
                </a:solidFill>
              </a:rPr>
              <a:t>Il faut se poser la question de l’intérêt des TDR </a:t>
            </a:r>
            <a:endParaRPr lang="fr-FR" dirty="0">
              <a:solidFill>
                <a:schemeClr val="bg1"/>
              </a:solidFill>
            </a:endParaRPr>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766156" y="424504"/>
            <a:ext cx="11227981" cy="1320800"/>
          </a:xfrm>
        </p:spPr>
        <p:txBody>
          <a:bodyPr>
            <a:noAutofit/>
          </a:bodyPr>
          <a:lstStyle/>
          <a:p>
            <a:r>
              <a:rPr lang="en-US" sz="2400" b="1" dirty="0"/>
              <a:t>Impact of delays on effectiveness of contact tracing strategies for COVID-19: a modelling study</a:t>
            </a:r>
            <a:r>
              <a:rPr lang="en-US" sz="2400" dirty="0"/>
              <a:t>. </a:t>
            </a:r>
            <a:br>
              <a:rPr lang="en-US" sz="2400" dirty="0"/>
            </a:br>
            <a:r>
              <a:rPr lang="en-US" sz="1800" i="1" dirty="0"/>
              <a:t>Kretzschmar Lancet Public Health 2020 July 16, 2020</a:t>
            </a:r>
            <a:br>
              <a:rPr lang="fr-FR" dirty="0"/>
            </a:br>
            <a:endParaRPr lang="fr-FR" sz="2800" dirty="0"/>
          </a:p>
        </p:txBody>
      </p:sp>
    </p:spTree>
    <p:extLst>
      <p:ext uri="{BB962C8B-B14F-4D97-AF65-F5344CB8AC3E}">
        <p14:creationId xmlns:p14="http://schemas.microsoft.com/office/powerpoint/2010/main" val="10616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6712094"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Chez quels enfants faire une PCR*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36813" y="1347900"/>
            <a:ext cx="10817339" cy="5082397"/>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tout âge</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en présence de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symptômes infectieux inhabituels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par leur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durée</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leur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nature</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ou leur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gravité</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Tous les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enfants hospitalisés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Chez les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enfants de plus de 6 ans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devant tout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syndrome infectieux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dont le tableau clinique et/ou biologique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n’a pas permis un diagnostic précis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(angine à SGA, pneumonie, infection urinaire…)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Tous les enfants, quel que soit l’âge, lorsqu’un cas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contact intra familial ou un contact prolongé</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(internat, nuit partagée..) a été diagnostiqué, même en l’absence de tout symptôme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 cas de contact** extra-familial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(type contact scolaire ou récréatif) avec une personne se révélant ultérieurement COVID +,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les enfants de moins de 6 ans ne seront prélevés systématiquement que lorsqu’ils sont symptomatiques</a:t>
            </a:r>
            <a:endParaRPr kumimoji="0" lang="fr-FR" sz="20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6" name="ZoneTexte 5">
            <a:extLst>
              <a:ext uri="{FF2B5EF4-FFF2-40B4-BE49-F238E27FC236}">
                <a16:creationId xmlns:a16="http://schemas.microsoft.com/office/drawing/2014/main" id="{0DFB68B2-15F6-984F-A2DB-0D507523CD14}"/>
              </a:ext>
            </a:extLst>
          </p:cNvPr>
          <p:cNvSpPr txBox="1"/>
          <p:nvPr/>
        </p:nvSpPr>
        <p:spPr>
          <a:xfrm>
            <a:off x="1409912" y="5666154"/>
            <a:ext cx="8923444"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 Un test antigénique positif a la même valeur diagnostique qu’une PCR (spécificité excellente), négatif, il n’a pas la même valeur (sensibilité moindre)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Trebuchet MS" panose="020B0603020202020204"/>
                <a:ea typeface="+mn-ea"/>
                <a:cs typeface="+mn-cs"/>
              </a:rPr>
              <a:t>**Contact : durée &gt; 15 mn, sans distancement ni port rigoureux du masque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817BEDB8-5AA1-0646-B32D-D96571D3349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831924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6" y="578944"/>
            <a:ext cx="698139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n-ea"/>
                <a:cs typeface="+mn-cs"/>
              </a:rPr>
              <a:t>Quand faire une PCR chez l’enfant* ?</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36813" y="1347900"/>
            <a:ext cx="10817339" cy="5082397"/>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Immédiatement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à tout âge, en présence de symptômes infectieux inhabituels par leur durée ou par leur nature :</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chez l’enfant de plus de 6 ans devant tout syndrome infectieux dont le diagnostic clinique et/ou biologique n’a pas permis un diagnostic précis (angine à SGA, pneumonie, infection urinaire…)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Si contact** « unique » avec une personne se révélant ultérieurement PCR + et en absence de symptômes évocateurs: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Effectuer PCR 6 à 8 jours après le contact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7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 mettant en place une surveillance clinique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Si contacts répétés sur une période donnée, avec une même personne se révélant ultérieurement PCR + (parents, autres membres du foyer…)</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Effectuer PCR 6 à 8 jours après le premier jour où l’on estime que le sujet contact était contaminant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Refaire une PCR 6 à 8 jours après le dernier jour où l’on estime que le sujet contact était contaminant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1"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ZoneTexte 12">
            <a:extLst>
              <a:ext uri="{FF2B5EF4-FFF2-40B4-BE49-F238E27FC236}">
                <a16:creationId xmlns:a16="http://schemas.microsoft.com/office/drawing/2014/main" id="{817BEDB8-5AA1-0646-B32D-D96571D3349F}"/>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4" name="Image 3">
            <a:extLst>
              <a:ext uri="{FF2B5EF4-FFF2-40B4-BE49-F238E27FC236}">
                <a16:creationId xmlns:a16="http://schemas.microsoft.com/office/drawing/2014/main" id="{9C121921-67AD-EA48-B372-5F774D97CF4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49857" y="5829300"/>
            <a:ext cx="2142488" cy="954184"/>
          </a:xfrm>
          <a:prstGeom prst="rect">
            <a:avLst/>
          </a:prstGeom>
        </p:spPr>
      </p:pic>
    </p:spTree>
    <p:extLst>
      <p:ext uri="{BB962C8B-B14F-4D97-AF65-F5344CB8AC3E}">
        <p14:creationId xmlns:p14="http://schemas.microsoft.com/office/powerpoint/2010/main" val="122561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26</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26</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par des tests rapides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925928" y="1626570"/>
            <a:ext cx="10486555" cy="5064237"/>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Deux types de « test rapide » </a:t>
            </a:r>
            <a:r>
              <a:rPr lang="fr-FR" sz="1900" dirty="0"/>
              <a:t>ont été développés et sont en cours de développement et d’évaluation</a:t>
            </a:r>
          </a:p>
          <a:p>
            <a:r>
              <a:rPr lang="fr-FR" sz="1900" b="1" dirty="0"/>
              <a:t>Des PCR « rapides » réalisables dans les lieux de consultation</a:t>
            </a:r>
          </a:p>
          <a:p>
            <a:pPr lvl="1">
              <a:spcBef>
                <a:spcPts val="400"/>
              </a:spcBef>
            </a:pPr>
            <a:r>
              <a:rPr lang="fr-FR" sz="1700" dirty="0"/>
              <a:t>Obtention du résultat en moins d’une heure</a:t>
            </a:r>
          </a:p>
          <a:p>
            <a:pPr lvl="1">
              <a:spcBef>
                <a:spcPts val="400"/>
              </a:spcBef>
            </a:pPr>
            <a:r>
              <a:rPr lang="fr-FR" sz="1700" dirty="0"/>
              <a:t>Spécificité excellente</a:t>
            </a:r>
          </a:p>
          <a:p>
            <a:pPr lvl="1">
              <a:spcBef>
                <a:spcPts val="400"/>
              </a:spcBef>
            </a:pPr>
            <a:r>
              <a:rPr lang="fr-FR" sz="1700" dirty="0"/>
              <a:t>Sensibilité à peine moins bonne que les PCR classiques</a:t>
            </a:r>
          </a:p>
          <a:p>
            <a:pPr lvl="1">
              <a:spcBef>
                <a:spcPts val="400"/>
              </a:spcBef>
            </a:pPr>
            <a:r>
              <a:rPr lang="fr-FR" sz="1700" dirty="0"/>
              <a:t>Coût identique (+ équipement de départ)</a:t>
            </a:r>
          </a:p>
          <a:p>
            <a:r>
              <a:rPr lang="fr-FR" sz="1900" b="1" dirty="0"/>
              <a:t>Des tests antigéniques</a:t>
            </a:r>
          </a:p>
          <a:p>
            <a:pPr lvl="1">
              <a:spcBef>
                <a:spcPts val="400"/>
              </a:spcBef>
            </a:pPr>
            <a:r>
              <a:rPr lang="fr-FR" sz="1700" dirty="0"/>
              <a:t>Beaucoup moins coûteux (quelques €) </a:t>
            </a:r>
          </a:p>
          <a:p>
            <a:pPr lvl="1">
              <a:spcBef>
                <a:spcPts val="400"/>
              </a:spcBef>
            </a:pPr>
            <a:r>
              <a:rPr lang="fr-FR" sz="1700" dirty="0"/>
              <a:t>Très rapides (&lt; 15’)</a:t>
            </a:r>
          </a:p>
          <a:p>
            <a:pPr lvl="1">
              <a:spcBef>
                <a:spcPts val="400"/>
              </a:spcBef>
            </a:pPr>
            <a:r>
              <a:rPr lang="fr-FR" sz="1700" dirty="0"/>
              <a:t>Faciles à réaliser (certains pourraient être faits par les malades eux mêmes)</a:t>
            </a:r>
          </a:p>
          <a:p>
            <a:pPr lvl="1">
              <a:spcBef>
                <a:spcPts val="400"/>
              </a:spcBef>
            </a:pPr>
            <a:r>
              <a:rPr lang="fr-FR" sz="1700" dirty="0"/>
              <a:t>Très spécifiques mais moins sensibles</a:t>
            </a:r>
          </a:p>
          <a:p>
            <a:pPr lvl="1">
              <a:spcBef>
                <a:spcPts val="400"/>
              </a:spcBef>
            </a:pPr>
            <a:r>
              <a:rPr lang="fr-FR" sz="1700" dirty="0"/>
              <a:t>Peuvent être suffisants pour dépister les patients les + contagieux  et pour diagnostiquer plus tôt les clusters</a:t>
            </a:r>
          </a:p>
          <a:p>
            <a:r>
              <a:rPr lang="fr-FR" sz="1900" b="1" dirty="0"/>
              <a:t>Ils pourraient avoir dans les prochains mois un rôle important dans le contrôle de l’épidémie</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spTree>
    <p:extLst>
      <p:ext uri="{BB962C8B-B14F-4D97-AF65-F5344CB8AC3E}">
        <p14:creationId xmlns:p14="http://schemas.microsoft.com/office/powerpoint/2010/main" val="549113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3" name="Image 2">
            <a:extLst>
              <a:ext uri="{FF2B5EF4-FFF2-40B4-BE49-F238E27FC236}">
                <a16:creationId xmlns:a16="http://schemas.microsoft.com/office/drawing/2014/main" id="{89DEC096-9F87-C546-A9E8-2CA904D926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0237" y="1910936"/>
            <a:ext cx="2984566" cy="4581939"/>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6839F462-DD1A-7249-9E1C-3DD58BF013A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1074" y="30366"/>
            <a:ext cx="6655807" cy="1993758"/>
          </a:xfrm>
          <a:prstGeom prst="rect">
            <a:avLst/>
          </a:prstGeom>
        </p:spPr>
      </p:pic>
      <p:pic>
        <p:nvPicPr>
          <p:cNvPr id="22" name="Image 21" descr="Une image contenant table&#10;&#10;Description générée automatiquement">
            <a:extLst>
              <a:ext uri="{FF2B5EF4-FFF2-40B4-BE49-F238E27FC236}">
                <a16:creationId xmlns:a16="http://schemas.microsoft.com/office/drawing/2014/main" id="{8D748BCB-8536-4044-86E0-6EC617716F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1074" y="2672356"/>
            <a:ext cx="7387430" cy="3342509"/>
          </a:xfrm>
          <a:prstGeom prst="rect">
            <a:avLst/>
          </a:prstGeom>
        </p:spPr>
      </p:pic>
      <p:sp>
        <p:nvSpPr>
          <p:cNvPr id="16" name="ZoneTexte 15">
            <a:extLst>
              <a:ext uri="{FF2B5EF4-FFF2-40B4-BE49-F238E27FC236}">
                <a16:creationId xmlns:a16="http://schemas.microsoft.com/office/drawing/2014/main" id="{51BC4193-82EF-ED4C-9A20-1AB7D5B0945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386242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28</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8344150" y="2864918"/>
            <a:ext cx="3531846" cy="3139321"/>
          </a:xfrm>
          <a:prstGeom prst="rect">
            <a:avLst/>
          </a:prstGeom>
          <a:solidFill>
            <a:schemeClr val="accent1"/>
          </a:solidFill>
          <a:ln>
            <a:solidFill>
              <a:schemeClr val="accent2"/>
            </a:solidFill>
          </a:ln>
        </p:spPr>
        <p:txBody>
          <a:bodyPr wrap="square" rtlCol="0">
            <a:spAutoFit/>
          </a:bodyPr>
          <a:lstStyle/>
          <a:p>
            <a:pPr algn="l"/>
            <a:r>
              <a:rPr lang="fr-FR" dirty="0">
                <a:solidFill>
                  <a:schemeClr val="bg1"/>
                </a:solidFill>
              </a:rPr>
              <a:t>Ces tests bénéficient maintenant aux USA, de procédures rapides pour leurs développements et leur approbation.</a:t>
            </a:r>
            <a:br>
              <a:rPr lang="fr-FR" dirty="0">
                <a:solidFill>
                  <a:schemeClr val="bg1"/>
                </a:solidFill>
              </a:rPr>
            </a:br>
            <a:r>
              <a:rPr lang="fr-FR" dirty="0">
                <a:solidFill>
                  <a:schemeClr val="bg1"/>
                </a:solidFill>
              </a:rPr>
              <a:t>Ils font l’objet d’un financement important.</a:t>
            </a:r>
          </a:p>
          <a:p>
            <a:pPr algn="l"/>
            <a:r>
              <a:rPr lang="fr-FR" dirty="0">
                <a:solidFill>
                  <a:schemeClr val="bg1"/>
                </a:solidFill>
              </a:rPr>
              <a:t>Leurs développements sont assurés essentiellement par des petites entreprises ou des structures académiques.</a:t>
            </a: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28</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Détection du virus par des tests rapides</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pic>
        <p:nvPicPr>
          <p:cNvPr id="4" name="Image 3">
            <a:extLst>
              <a:ext uri="{FF2B5EF4-FFF2-40B4-BE49-F238E27FC236}">
                <a16:creationId xmlns:a16="http://schemas.microsoft.com/office/drawing/2014/main" id="{091F2C27-70FB-7E4A-9954-F3EF5085115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33502" y="1140801"/>
            <a:ext cx="8051800" cy="1320800"/>
          </a:xfrm>
          <a:prstGeom prst="rect">
            <a:avLst/>
          </a:prstGeom>
        </p:spPr>
      </p:pic>
      <p:sp>
        <p:nvSpPr>
          <p:cNvPr id="5" name="ZoneTexte 4">
            <a:extLst>
              <a:ext uri="{FF2B5EF4-FFF2-40B4-BE49-F238E27FC236}">
                <a16:creationId xmlns:a16="http://schemas.microsoft.com/office/drawing/2014/main" id="{022A7B41-DB46-554A-BC3E-266CB608D5B2}"/>
              </a:ext>
            </a:extLst>
          </p:cNvPr>
          <p:cNvSpPr txBox="1"/>
          <p:nvPr/>
        </p:nvSpPr>
        <p:spPr>
          <a:xfrm>
            <a:off x="9794331" y="1979544"/>
            <a:ext cx="2226507" cy="369332"/>
          </a:xfrm>
          <a:prstGeom prst="rect">
            <a:avLst/>
          </a:prstGeom>
          <a:noFill/>
        </p:spPr>
        <p:txBody>
          <a:bodyPr wrap="none" rtlCol="0">
            <a:spAutoFit/>
          </a:bodyPr>
          <a:lstStyle/>
          <a:p>
            <a:r>
              <a:rPr lang="fr-FR" dirty="0"/>
              <a:t>NEJM JULY 23, 2020</a:t>
            </a:r>
          </a:p>
        </p:txBody>
      </p:sp>
      <p:pic>
        <p:nvPicPr>
          <p:cNvPr id="7" name="Image 6" descr="Une image contenant capture d’écran&#10;&#10;Description générée automatiquement">
            <a:extLst>
              <a:ext uri="{FF2B5EF4-FFF2-40B4-BE49-F238E27FC236}">
                <a16:creationId xmlns:a16="http://schemas.microsoft.com/office/drawing/2014/main" id="{3D64F239-6B4F-F34A-AEC0-F8B6C7D15AB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155" y="3043661"/>
            <a:ext cx="4362452" cy="2692401"/>
          </a:xfrm>
          <a:prstGeom prst="rect">
            <a:avLst/>
          </a:prstGeom>
          <a:ln>
            <a:solidFill>
              <a:schemeClr val="tx2"/>
            </a:solidFill>
          </a:ln>
        </p:spPr>
      </p:pic>
      <p:pic>
        <p:nvPicPr>
          <p:cNvPr id="14" name="Image 13" descr="Une image contenant capture d’écran&#10;&#10;Description générée automatiquement">
            <a:extLst>
              <a:ext uri="{FF2B5EF4-FFF2-40B4-BE49-F238E27FC236}">
                <a16:creationId xmlns:a16="http://schemas.microsoft.com/office/drawing/2014/main" id="{C22789FD-9CAB-C243-993C-03EFD04305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920533" y="3043661"/>
            <a:ext cx="3240430" cy="2692800"/>
          </a:xfrm>
          <a:prstGeom prst="rect">
            <a:avLst/>
          </a:prstGeom>
        </p:spPr>
      </p:pic>
    </p:spTree>
    <p:extLst>
      <p:ext uri="{BB962C8B-B14F-4D97-AF65-F5344CB8AC3E}">
        <p14:creationId xmlns:p14="http://schemas.microsoft.com/office/powerpoint/2010/main" val="502045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396341"/>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Détection du virus par des tests rapides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718872" y="2635945"/>
            <a:ext cx="6150014" cy="3749091"/>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work by detecting the presence of viral proteins and can provide rapid results, similar to the way pregnancy tests operate.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can offer fast and scalable point-of-care performance, but they have lower sensitivity than most nucleic acid–based assays.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This limitation can be a concern in high-risk settings such as nursing homes, where missing the detection of an infected person can lead to serious consequences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Although a number of manufacturers are known to be developing antigen-based tests, to date only two have received an FDA EUA.</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en-US"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pic>
        <p:nvPicPr>
          <p:cNvPr id="4" name="Image 3">
            <a:extLst>
              <a:ext uri="{FF2B5EF4-FFF2-40B4-BE49-F238E27FC236}">
                <a16:creationId xmlns:a16="http://schemas.microsoft.com/office/drawing/2014/main" id="{091F2C27-70FB-7E4A-9954-F3EF5085115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33502" y="1140801"/>
            <a:ext cx="8051800" cy="1320800"/>
          </a:xfrm>
          <a:prstGeom prst="rect">
            <a:avLst/>
          </a:prstGeom>
        </p:spPr>
      </p:pic>
      <p:sp>
        <p:nvSpPr>
          <p:cNvPr id="5" name="ZoneTexte 4">
            <a:extLst>
              <a:ext uri="{FF2B5EF4-FFF2-40B4-BE49-F238E27FC236}">
                <a16:creationId xmlns:a16="http://schemas.microsoft.com/office/drawing/2014/main" id="{022A7B41-DB46-554A-BC3E-266CB608D5B2}"/>
              </a:ext>
            </a:extLst>
          </p:cNvPr>
          <p:cNvSpPr txBox="1"/>
          <p:nvPr/>
        </p:nvSpPr>
        <p:spPr>
          <a:xfrm>
            <a:off x="9794331" y="1979544"/>
            <a:ext cx="222650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NEJM JULY 23, 2020</a:t>
            </a:r>
          </a:p>
        </p:txBody>
      </p:sp>
      <p:sp>
        <p:nvSpPr>
          <p:cNvPr id="2" name="ZoneTexte 1">
            <a:extLst>
              <a:ext uri="{FF2B5EF4-FFF2-40B4-BE49-F238E27FC236}">
                <a16:creationId xmlns:a16="http://schemas.microsoft.com/office/drawing/2014/main" id="{57897EA1-2A5A-D541-91C2-9B1B4672CC62}"/>
              </a:ext>
            </a:extLst>
          </p:cNvPr>
          <p:cNvSpPr txBox="1"/>
          <p:nvPr/>
        </p:nvSpPr>
        <p:spPr>
          <a:xfrm>
            <a:off x="7199670" y="2675615"/>
            <a:ext cx="4495003" cy="3416320"/>
          </a:xfrm>
          <a:prstGeom prst="rect">
            <a:avLst/>
          </a:prstGeom>
          <a:solidFill>
            <a:schemeClr val="accent1"/>
          </a:solidFill>
          <a:ln>
            <a:solidFill>
              <a:schemeClr val="accent2"/>
            </a:solidFill>
          </a:ln>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Contrairement aux PCR détectant l’ARN viral, les tests antigéniques détectent des protéines virales (comme les tests de grossesse ou les tests des angines)</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Les tests antigéniques, s’ils sont très spécifiques, ne seront jamais aussi sensibles que les PCR</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Ceci était déjà vrai pour tous les TDR existant déjà (Streptocoque, Grippe, palu…)</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0" name="Image 19" descr="Une image contenant dessin, signe, parapluie&#10;&#10;Description générée automatiquement">
            <a:extLst>
              <a:ext uri="{FF2B5EF4-FFF2-40B4-BE49-F238E27FC236}">
                <a16:creationId xmlns:a16="http://schemas.microsoft.com/office/drawing/2014/main" id="{311D4BA7-240C-4F4E-A84F-31BD9AD1095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3" name="ZoneTexte 22">
            <a:extLst>
              <a:ext uri="{FF2B5EF4-FFF2-40B4-BE49-F238E27FC236}">
                <a16:creationId xmlns:a16="http://schemas.microsoft.com/office/drawing/2014/main" id="{36744CF2-4281-6A49-99F8-60F3C58B9E3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23610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29" name="Image 3">
            <a:extLst>
              <a:ext uri="{FF2B5EF4-FFF2-40B4-BE49-F238E27FC236}">
                <a16:creationId xmlns:a16="http://schemas.microsoft.com/office/drawing/2014/main" id="{A08A1047-AAA4-C449-95DE-636A9679D6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32" name="Image 3">
            <a:extLst>
              <a:ext uri="{FF2B5EF4-FFF2-40B4-BE49-F238E27FC236}">
                <a16:creationId xmlns:a16="http://schemas.microsoft.com/office/drawing/2014/main" id="{F276B799-77DD-7643-879F-5AD241AD13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45" name="Image 3">
            <a:extLst>
              <a:ext uri="{FF2B5EF4-FFF2-40B4-BE49-F238E27FC236}">
                <a16:creationId xmlns:a16="http://schemas.microsoft.com/office/drawing/2014/main" id="{CE9A6748-3A79-F143-9CFE-7BBB8C5A094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48" name="Image 3">
            <a:extLst>
              <a:ext uri="{FF2B5EF4-FFF2-40B4-BE49-F238E27FC236}">
                <a16:creationId xmlns:a16="http://schemas.microsoft.com/office/drawing/2014/main" id="{6C1EA5EA-36E8-3146-A222-B3940E1664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pic>
        <p:nvPicPr>
          <p:cNvPr id="36" name="Image 3">
            <a:extLst>
              <a:ext uri="{FF2B5EF4-FFF2-40B4-BE49-F238E27FC236}">
                <a16:creationId xmlns:a16="http://schemas.microsoft.com/office/drawing/2014/main" id="{3A341E0E-7AED-5E43-96B6-3C76A942E5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sp>
        <p:nvSpPr>
          <p:cNvPr id="37" name="ZoneTexte 36">
            <a:extLst>
              <a:ext uri="{FF2B5EF4-FFF2-40B4-BE49-F238E27FC236}">
                <a16:creationId xmlns:a16="http://schemas.microsoft.com/office/drawing/2014/main" id="{84DA6803-8FD4-7947-8CCC-9F848A040048}"/>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0" name="ZoneTexte 39">
            <a:extLst>
              <a:ext uri="{FF2B5EF4-FFF2-40B4-BE49-F238E27FC236}">
                <a16:creationId xmlns:a16="http://schemas.microsoft.com/office/drawing/2014/main" id="{2BDDA75F-1ABB-2D49-B8D6-D70B874C1465}"/>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1" name="Espace réservé du numéro de diapositive 4">
            <a:extLst>
              <a:ext uri="{FF2B5EF4-FFF2-40B4-BE49-F238E27FC236}">
                <a16:creationId xmlns:a16="http://schemas.microsoft.com/office/drawing/2014/main" id="{91EE4E44-E486-4343-A671-ABDF72F9D4E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sp>
        <p:nvSpPr>
          <p:cNvPr id="49" name="Titre 1">
            <a:extLst>
              <a:ext uri="{FF2B5EF4-FFF2-40B4-BE49-F238E27FC236}">
                <a16:creationId xmlns:a16="http://schemas.microsoft.com/office/drawing/2014/main" id="{4E26C0B8-2FED-E04F-89AD-B13EDE001165}"/>
              </a:ext>
            </a:extLst>
          </p:cNvPr>
          <p:cNvSpPr txBox="1">
            <a:spLocks/>
          </p:cNvSpPr>
          <p:nvPr/>
        </p:nvSpPr>
        <p:spPr>
          <a:xfrm>
            <a:off x="1333501" y="609600"/>
            <a:ext cx="952054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dirty="0"/>
              <a:t>7 erreurs à propos du SARS-CoV-2</a:t>
            </a:r>
          </a:p>
        </p:txBody>
      </p:sp>
      <p:sp>
        <p:nvSpPr>
          <p:cNvPr id="50" name="Espace réservé du numéro de diapositive 4">
            <a:extLst>
              <a:ext uri="{FF2B5EF4-FFF2-40B4-BE49-F238E27FC236}">
                <a16:creationId xmlns:a16="http://schemas.microsoft.com/office/drawing/2014/main" id="{0450FC2F-2349-374C-8A24-7EEF7FED75B3}"/>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a:t>
            </a:fld>
            <a:endParaRPr lang="en-US" dirty="0">
              <a:solidFill>
                <a:schemeClr val="bg1"/>
              </a:solidFill>
            </a:endParaRPr>
          </a:p>
        </p:txBody>
      </p:sp>
      <p:sp>
        <p:nvSpPr>
          <p:cNvPr id="52" name="Espace réservé du contenu 8">
            <a:extLst>
              <a:ext uri="{FF2B5EF4-FFF2-40B4-BE49-F238E27FC236}">
                <a16:creationId xmlns:a16="http://schemas.microsoft.com/office/drawing/2014/main" id="{1C8270DE-C3AF-554F-A39B-CD72E17EDE6D}"/>
              </a:ext>
            </a:extLst>
          </p:cNvPr>
          <p:cNvSpPr>
            <a:spLocks noGrp="1"/>
          </p:cNvSpPr>
          <p:nvPr/>
        </p:nvSpPr>
        <p:spPr>
          <a:xfrm>
            <a:off x="558817" y="2069039"/>
            <a:ext cx="11253226" cy="434227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0" lvl="8" indent="0">
              <a:buNone/>
            </a:pPr>
            <a:r>
              <a:rPr lang="fr-FR" sz="1100" dirty="0"/>
              <a:t>                                                </a:t>
            </a:r>
          </a:p>
          <a:p>
            <a:endParaRPr lang="fr-FR" b="1" dirty="0"/>
          </a:p>
          <a:p>
            <a:pPr marL="2286000" lvl="5" indent="0">
              <a:buNone/>
            </a:pPr>
            <a:r>
              <a:rPr lang="fr-FR" sz="1800" b="1" dirty="0"/>
              <a:t>	</a:t>
            </a:r>
          </a:p>
        </p:txBody>
      </p:sp>
      <p:sp>
        <p:nvSpPr>
          <p:cNvPr id="2" name="Rectangle 1">
            <a:extLst>
              <a:ext uri="{FF2B5EF4-FFF2-40B4-BE49-F238E27FC236}">
                <a16:creationId xmlns:a16="http://schemas.microsoft.com/office/drawing/2014/main" id="{C5A57C86-2259-7E48-B674-740DCCCA2C4F}"/>
              </a:ext>
            </a:extLst>
          </p:cNvPr>
          <p:cNvSpPr/>
          <p:nvPr/>
        </p:nvSpPr>
        <p:spPr>
          <a:xfrm>
            <a:off x="411693" y="2040506"/>
            <a:ext cx="10279183" cy="3816429"/>
          </a:xfrm>
          <a:prstGeom prst="rect">
            <a:avLst/>
          </a:prstGeom>
        </p:spPr>
        <p:txBody>
          <a:bodyPr wrap="square">
            <a:spAutoFit/>
          </a:bodyPr>
          <a:lstStyle/>
          <a:p>
            <a:pPr marL="800100" lvl="1" indent="-342900">
              <a:spcBef>
                <a:spcPts val="1000"/>
              </a:spcBef>
              <a:buClr>
                <a:srgbClr val="90C226"/>
              </a:buClr>
              <a:buSzPct val="80000"/>
              <a:buFont typeface="Wingdings 3" charset="2"/>
              <a:buChar char=""/>
            </a:pPr>
            <a:r>
              <a:rPr lang="fr-FR" sz="2400" dirty="0"/>
              <a:t>Il n’y a pas de transmission « air » du virus</a:t>
            </a:r>
          </a:p>
          <a:p>
            <a:pPr marL="800100" lvl="1" indent="-342900">
              <a:spcBef>
                <a:spcPts val="1000"/>
              </a:spcBef>
              <a:buClr>
                <a:srgbClr val="90C226"/>
              </a:buClr>
              <a:buSzPct val="80000"/>
              <a:buFont typeface="Wingdings 3" charset="2"/>
              <a:buChar char=""/>
            </a:pPr>
            <a:r>
              <a:rPr lang="fr-FR" sz="2400" dirty="0"/>
              <a:t>Le masque est inutile en population générale</a:t>
            </a:r>
          </a:p>
          <a:p>
            <a:pPr marL="800100" lvl="1" indent="-342900">
              <a:spcBef>
                <a:spcPts val="1000"/>
              </a:spcBef>
              <a:buClr>
                <a:srgbClr val="90C226"/>
              </a:buClr>
              <a:buSzPct val="80000"/>
              <a:buFont typeface="Wingdings 3" charset="2"/>
              <a:buChar char=""/>
            </a:pPr>
            <a:r>
              <a:rPr lang="fr-FR" sz="2400" dirty="0"/>
              <a:t>La PCR nasale n’est pas un examen sensible</a:t>
            </a:r>
          </a:p>
          <a:p>
            <a:pPr marL="800100" lvl="1" indent="-342900">
              <a:spcBef>
                <a:spcPts val="1000"/>
              </a:spcBef>
              <a:buClr>
                <a:srgbClr val="90C226"/>
              </a:buClr>
              <a:buSzPct val="80000"/>
              <a:buFont typeface="Wingdings 3" charset="2"/>
              <a:buChar char=""/>
            </a:pPr>
            <a:r>
              <a:rPr lang="fr-FR" sz="2400" dirty="0"/>
              <a:t>Les tests de diagnostic rapide « </a:t>
            </a:r>
            <a:r>
              <a:rPr lang="fr-FR" sz="2400" dirty="0" err="1"/>
              <a:t>antigènique</a:t>
            </a:r>
            <a:r>
              <a:rPr lang="fr-FR" sz="2400" dirty="0"/>
              <a:t> » n’ont pas d’utilité</a:t>
            </a:r>
          </a:p>
          <a:p>
            <a:pPr marL="800100" lvl="1" indent="-342900">
              <a:spcBef>
                <a:spcPts val="1000"/>
              </a:spcBef>
              <a:buClr>
                <a:srgbClr val="90C226"/>
              </a:buClr>
              <a:buSzPct val="80000"/>
              <a:buFont typeface="Wingdings 3" charset="2"/>
              <a:buChar char=""/>
            </a:pPr>
            <a:r>
              <a:rPr lang="fr-FR" sz="2400" dirty="0"/>
              <a:t>Une PCR + = risque élevé de contagion </a:t>
            </a:r>
          </a:p>
          <a:p>
            <a:pPr marL="800100" lvl="1" indent="-342900">
              <a:spcBef>
                <a:spcPts val="1000"/>
              </a:spcBef>
              <a:buClr>
                <a:srgbClr val="90C226"/>
              </a:buClr>
              <a:buSzPct val="80000"/>
              <a:buFont typeface="Wingdings 3" charset="2"/>
              <a:buChar char=""/>
            </a:pPr>
            <a:r>
              <a:rPr lang="fr-FR" sz="2400" dirty="0"/>
              <a:t>Sérologie négative à distance des symptômes = pas de maladie</a:t>
            </a:r>
          </a:p>
          <a:p>
            <a:pPr marL="800100" lvl="1" indent="-342900">
              <a:spcBef>
                <a:spcPts val="1000"/>
              </a:spcBef>
              <a:buClr>
                <a:srgbClr val="90C226"/>
              </a:buClr>
              <a:buSzPct val="80000"/>
              <a:buFont typeface="Wingdings 3" charset="2"/>
              <a:buChar char=""/>
            </a:pPr>
            <a:r>
              <a:rPr lang="fr-FR" sz="2400" dirty="0"/>
              <a:t>Un vaccin efficace, bien toléré et en quantité suffisante va être disponible avant la fin de l’année 2020</a:t>
            </a:r>
          </a:p>
        </p:txBody>
      </p:sp>
    </p:spTree>
    <p:extLst>
      <p:ext uri="{BB962C8B-B14F-4D97-AF65-F5344CB8AC3E}">
        <p14:creationId xmlns:p14="http://schemas.microsoft.com/office/powerpoint/2010/main" val="1851141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396341"/>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1333502" y="47296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90C226"/>
                </a:solidFill>
                <a:effectLst/>
                <a:uLnTx/>
                <a:uFillTx/>
                <a:latin typeface="Trebuchet MS" panose="020B0603020202020204"/>
                <a:ea typeface="+mj-ea"/>
                <a:cs typeface="+mj-cs"/>
              </a:rPr>
              <a:t>Détection du virus par des tests rapides</a:t>
            </a:r>
          </a:p>
        </p:txBody>
      </p:sp>
      <p:sp>
        <p:nvSpPr>
          <p:cNvPr id="25" name="Espace réservé du contenu 8">
            <a:extLst>
              <a:ext uri="{FF2B5EF4-FFF2-40B4-BE49-F238E27FC236}">
                <a16:creationId xmlns:a16="http://schemas.microsoft.com/office/drawing/2014/main" id="{BA63553B-5DC6-8E4D-A5E5-781275BB089C}"/>
              </a:ext>
            </a:extLst>
          </p:cNvPr>
          <p:cNvSpPr>
            <a:spLocks noGrp="1"/>
          </p:cNvSpPr>
          <p:nvPr/>
        </p:nvSpPr>
        <p:spPr>
          <a:xfrm>
            <a:off x="718872" y="2635945"/>
            <a:ext cx="6150014" cy="3749091"/>
          </a:xfrm>
          <a:prstGeom prst="rect">
            <a:avLst/>
          </a:prstGeom>
          <a:ln>
            <a:no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work by detecting the presence of viral proteins and can provide rapid results, similar to the way pregnancy tests operate.</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Antigen tests can offer fast and scalable point-of-care performance, but they have lower sensitivity than most nucleic acid–based assays.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This limitation can be a concern in high-risk settings such as nursing homes, where missing the detection of an infected person can lead to serious consequences</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en-US"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Although a number of manufacturers are known to be developing antigen-based tests, to date only two have received an FDA EUA.</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en-US" sz="24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9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0073" y="503749"/>
            <a:ext cx="1739682" cy="964110"/>
          </a:xfrm>
          <a:prstGeom prst="rect">
            <a:avLst/>
          </a:prstGeom>
        </p:spPr>
      </p:pic>
      <p:pic>
        <p:nvPicPr>
          <p:cNvPr id="4" name="Image 3">
            <a:extLst>
              <a:ext uri="{FF2B5EF4-FFF2-40B4-BE49-F238E27FC236}">
                <a16:creationId xmlns:a16="http://schemas.microsoft.com/office/drawing/2014/main" id="{091F2C27-70FB-7E4A-9954-F3EF5085115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33502" y="1140801"/>
            <a:ext cx="8051800" cy="1320800"/>
          </a:xfrm>
          <a:prstGeom prst="rect">
            <a:avLst/>
          </a:prstGeom>
        </p:spPr>
      </p:pic>
      <p:sp>
        <p:nvSpPr>
          <p:cNvPr id="5" name="ZoneTexte 4">
            <a:extLst>
              <a:ext uri="{FF2B5EF4-FFF2-40B4-BE49-F238E27FC236}">
                <a16:creationId xmlns:a16="http://schemas.microsoft.com/office/drawing/2014/main" id="{022A7B41-DB46-554A-BC3E-266CB608D5B2}"/>
              </a:ext>
            </a:extLst>
          </p:cNvPr>
          <p:cNvSpPr txBox="1"/>
          <p:nvPr/>
        </p:nvSpPr>
        <p:spPr>
          <a:xfrm>
            <a:off x="9794331" y="1979544"/>
            <a:ext cx="222650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NEJM JULY 23, 2020</a:t>
            </a:r>
          </a:p>
        </p:txBody>
      </p:sp>
      <p:sp>
        <p:nvSpPr>
          <p:cNvPr id="2" name="ZoneTexte 1">
            <a:extLst>
              <a:ext uri="{FF2B5EF4-FFF2-40B4-BE49-F238E27FC236}">
                <a16:creationId xmlns:a16="http://schemas.microsoft.com/office/drawing/2014/main" id="{57897EA1-2A5A-D541-91C2-9B1B4672CC62}"/>
              </a:ext>
            </a:extLst>
          </p:cNvPr>
          <p:cNvSpPr txBox="1"/>
          <p:nvPr/>
        </p:nvSpPr>
        <p:spPr>
          <a:xfrm>
            <a:off x="7199670" y="2675615"/>
            <a:ext cx="4690402" cy="3216265"/>
          </a:xfrm>
          <a:prstGeom prst="rect">
            <a:avLst/>
          </a:prstGeom>
          <a:solidFill>
            <a:schemeClr val="accent1"/>
          </a:solidFill>
          <a:ln>
            <a:solidFill>
              <a:schemeClr val="accent2"/>
            </a:solidFill>
          </a:ln>
        </p:spPr>
        <p:txBody>
          <a:bodyPr wrap="square" rtlCol="0">
            <a:spAutoFit/>
          </a:bodyPr>
          <a:lstStyle/>
          <a:p>
            <a:pPr marL="285750" marR="0" lvl="0" indent="-285750" algn="l" defTabSz="457200" rtl="0" eaLnBrk="1" fontAlgn="auto" latinLnBrk="0" hangingPunct="1">
              <a:lnSpc>
                <a:spcPct val="100000"/>
              </a:lnSpc>
              <a:spcBef>
                <a:spcPts val="0"/>
              </a:spcBef>
              <a:spcAft>
                <a:spcPts val="60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Ils ne peuvent pas être utilisés pour des patients à haut risque ou lorsque la non détection du virus peut avoir des conséquences importantes en terme de contagion</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Ils sont d’autant plus sensibles</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l’on est au début de la maladie</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la charge virale est élevée</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que la réplication virale est compète aboutissant à des virions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20" name="Image 19" descr="Une image contenant dessin, signe, parapluie&#10;&#10;Description générée automatiquement">
            <a:extLst>
              <a:ext uri="{FF2B5EF4-FFF2-40B4-BE49-F238E27FC236}">
                <a16:creationId xmlns:a16="http://schemas.microsoft.com/office/drawing/2014/main" id="{D8BF96CC-89CB-EF4D-9F6B-6F017757625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3" name="ZoneTexte 22">
            <a:extLst>
              <a:ext uri="{FF2B5EF4-FFF2-40B4-BE49-F238E27FC236}">
                <a16:creationId xmlns:a16="http://schemas.microsoft.com/office/drawing/2014/main" id="{4CA49D24-39DD-1741-A12F-990336993E98}"/>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5091513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1003823" y="375618"/>
            <a:ext cx="10280429" cy="1320800"/>
          </a:xfrm>
        </p:spPr>
        <p:txBody>
          <a:bodyPr>
            <a:noAutofit/>
          </a:bodyPr>
          <a:lstStyle/>
          <a:p>
            <a:r>
              <a:rPr lang="fr-FR" sz="2400" dirty="0" err="1"/>
              <a:t>Development</a:t>
            </a:r>
            <a:r>
              <a:rPr lang="fr-FR" sz="2400" dirty="0"/>
              <a:t> and </a:t>
            </a:r>
            <a:r>
              <a:rPr lang="fr-FR" sz="2400" dirty="0" err="1"/>
              <a:t>Potential</a:t>
            </a:r>
            <a:r>
              <a:rPr lang="fr-FR" sz="2400" dirty="0"/>
              <a:t> </a:t>
            </a:r>
            <a:r>
              <a:rPr lang="fr-FR" sz="2400" dirty="0" err="1"/>
              <a:t>Usefulness</a:t>
            </a:r>
            <a:r>
              <a:rPr lang="fr-FR" sz="2400" dirty="0"/>
              <a:t> of the COVID-19 Ag </a:t>
            </a:r>
            <a:r>
              <a:rPr lang="fr-FR" sz="2400" dirty="0" err="1"/>
              <a:t>Respi-Strip</a:t>
            </a:r>
            <a:r>
              <a:rPr lang="fr-FR" sz="2400" dirty="0"/>
              <a:t> Diagnostic </a:t>
            </a:r>
            <a:r>
              <a:rPr lang="fr-FR" sz="2400" dirty="0" err="1"/>
              <a:t>Assay</a:t>
            </a:r>
            <a:r>
              <a:rPr lang="fr-FR" sz="2400" dirty="0"/>
              <a:t> in a </a:t>
            </a:r>
            <a:r>
              <a:rPr lang="fr-FR" sz="2400" dirty="0" err="1"/>
              <a:t>Pandemic</a:t>
            </a:r>
            <a:r>
              <a:rPr lang="fr-FR" sz="2400" dirty="0"/>
              <a:t> </a:t>
            </a:r>
            <a:r>
              <a:rPr lang="fr-FR" sz="2400" dirty="0" err="1"/>
              <a:t>Context</a:t>
            </a:r>
            <a:br>
              <a:rPr lang="fr-FR" sz="2400" dirty="0"/>
            </a:br>
            <a:r>
              <a:rPr lang="fr-FR" sz="2400" i="1" dirty="0"/>
              <a:t>Mertens </a:t>
            </a:r>
            <a:r>
              <a:rPr lang="fr-FR" sz="2400" i="1" dirty="0" err="1"/>
              <a:t>Frontiers</a:t>
            </a:r>
            <a:r>
              <a:rPr lang="fr-FR" sz="2400" i="1" dirty="0"/>
              <a:t> in </a:t>
            </a:r>
            <a:r>
              <a:rPr lang="fr-FR" sz="2400" i="1" dirty="0" err="1"/>
              <a:t>Medicine</a:t>
            </a:r>
            <a:r>
              <a:rPr lang="fr-FR" sz="2400" i="1" dirty="0"/>
              <a:t> July 2020 </a:t>
            </a:r>
            <a:r>
              <a:rPr lang="fr-FR" sz="2400" i="1" dirty="0" err="1"/>
              <a:t>doi</a:t>
            </a:r>
            <a:r>
              <a:rPr lang="fr-FR" sz="2400" i="1" dirty="0"/>
              <a:t>: 10.3389/fmed.2020.00225</a:t>
            </a:r>
            <a:br>
              <a:rPr lang="fr-FR" dirty="0"/>
            </a:br>
            <a:endParaRPr lang="fr-FR" sz="2800"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31</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grpSp>
        <p:nvGrpSpPr>
          <p:cNvPr id="3" name="Groupe 2">
            <a:extLst>
              <a:ext uri="{FF2B5EF4-FFF2-40B4-BE49-F238E27FC236}">
                <a16:creationId xmlns:a16="http://schemas.microsoft.com/office/drawing/2014/main" id="{F798491B-3CDD-7343-8230-CF63A02FD631}"/>
              </a:ext>
            </a:extLst>
          </p:cNvPr>
          <p:cNvGrpSpPr/>
          <p:nvPr/>
        </p:nvGrpSpPr>
        <p:grpSpPr>
          <a:xfrm>
            <a:off x="1133547" y="2054099"/>
            <a:ext cx="9839254" cy="2503322"/>
            <a:chOff x="1133546" y="1943258"/>
            <a:chExt cx="10278937" cy="2844799"/>
          </a:xfrm>
        </p:grpSpPr>
        <p:pic>
          <p:nvPicPr>
            <p:cNvPr id="6" name="Image 5">
              <a:extLst>
                <a:ext uri="{FF2B5EF4-FFF2-40B4-BE49-F238E27FC236}">
                  <a16:creationId xmlns:a16="http://schemas.microsoft.com/office/drawing/2014/main" id="{0F230AC1-3295-F445-90AE-372F32E281C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33546" y="1944808"/>
              <a:ext cx="4479404" cy="2843180"/>
            </a:xfrm>
            <a:prstGeom prst="rect">
              <a:avLst/>
            </a:prstGeom>
            <a:ln>
              <a:solidFill>
                <a:schemeClr val="tx1">
                  <a:lumMod val="75000"/>
                  <a:lumOff val="25000"/>
                </a:schemeClr>
              </a:solidFill>
            </a:ln>
          </p:spPr>
        </p:pic>
        <p:pic>
          <p:nvPicPr>
            <p:cNvPr id="9" name="Image 8">
              <a:extLst>
                <a:ext uri="{FF2B5EF4-FFF2-40B4-BE49-F238E27FC236}">
                  <a16:creationId xmlns:a16="http://schemas.microsoft.com/office/drawing/2014/main" id="{E72E2231-F0EE-974F-AAF0-A0B2B4F973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19681" y="1943258"/>
              <a:ext cx="5092802" cy="2844799"/>
            </a:xfrm>
            <a:prstGeom prst="rect">
              <a:avLst/>
            </a:prstGeom>
            <a:ln>
              <a:solidFill>
                <a:schemeClr val="tx1">
                  <a:lumMod val="75000"/>
                  <a:lumOff val="25000"/>
                </a:schemeClr>
              </a:solidFill>
            </a:ln>
          </p:spPr>
        </p:pic>
      </p:grpSp>
      <p:sp>
        <p:nvSpPr>
          <p:cNvPr id="13" name="ZoneTexte 12">
            <a:extLst>
              <a:ext uri="{FF2B5EF4-FFF2-40B4-BE49-F238E27FC236}">
                <a16:creationId xmlns:a16="http://schemas.microsoft.com/office/drawing/2014/main" id="{433FF486-37C6-CD44-A0B0-9EE250DC979E}"/>
              </a:ext>
            </a:extLst>
          </p:cNvPr>
          <p:cNvSpPr txBox="1"/>
          <p:nvPr/>
        </p:nvSpPr>
        <p:spPr>
          <a:xfrm>
            <a:off x="768193" y="4885967"/>
            <a:ext cx="11077444" cy="1477328"/>
          </a:xfrm>
          <a:prstGeom prst="rect">
            <a:avLst/>
          </a:prstGeom>
          <a:solidFill>
            <a:schemeClr val="accent1"/>
          </a:solidFill>
        </p:spPr>
        <p:txBody>
          <a:bodyPr wrap="square" rtlCol="0">
            <a:spAutoFit/>
          </a:bodyPr>
          <a:lstStyle/>
          <a:p>
            <a:r>
              <a:rPr lang="fr-FR" dirty="0">
                <a:solidFill>
                  <a:schemeClr val="bg1"/>
                </a:solidFill>
              </a:rPr>
              <a:t>La spécificité de ces tests est excellente, avoisinant les 100% : un test positif signe le diagnostic.</a:t>
            </a:r>
          </a:p>
          <a:p>
            <a:r>
              <a:rPr lang="fr-FR" dirty="0">
                <a:solidFill>
                  <a:schemeClr val="bg1"/>
                </a:solidFill>
              </a:rPr>
              <a:t>La sensibilité est nettement moins bonne, entre 50 et 60 %, mais elle augmente lorsque la charge virale</a:t>
            </a:r>
          </a:p>
          <a:p>
            <a:r>
              <a:rPr lang="fr-FR" dirty="0">
                <a:solidFill>
                  <a:schemeClr val="bg1"/>
                </a:solidFill>
              </a:rPr>
              <a:t>est élevée (entre 60 et 85 %), permettant de dépister la majorité des sujets contagieux.</a:t>
            </a:r>
          </a:p>
          <a:p>
            <a:r>
              <a:rPr lang="fr-FR" dirty="0">
                <a:solidFill>
                  <a:schemeClr val="bg1"/>
                </a:solidFill>
              </a:rPr>
              <a:t>Les tests antigéniques supposent une excellente qualité de prélèvement.</a:t>
            </a:r>
          </a:p>
          <a:p>
            <a:r>
              <a:rPr lang="fr-FR" dirty="0">
                <a:solidFill>
                  <a:schemeClr val="bg1"/>
                </a:solidFill>
              </a:rPr>
              <a:t>Les performances de ces tests sont comparables à ceux des TDR de la grippe.</a:t>
            </a:r>
          </a:p>
        </p:txBody>
      </p:sp>
    </p:spTree>
    <p:extLst>
      <p:ext uri="{BB962C8B-B14F-4D97-AF65-F5344CB8AC3E}">
        <p14:creationId xmlns:p14="http://schemas.microsoft.com/office/powerpoint/2010/main" val="2101693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1642170D-0679-884E-B6F9-3C84B5971B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0010" y="2229378"/>
            <a:ext cx="4813473" cy="3862552"/>
          </a:xfrm>
          <a:prstGeom prst="rect">
            <a:avLst/>
          </a:prstGeom>
        </p:spPr>
      </p:pic>
      <p:pic>
        <p:nvPicPr>
          <p:cNvPr id="6" name="Image 5" descr="Une image contenant bleu&#10;&#10;Description générée automatiquement">
            <a:extLst>
              <a:ext uri="{FF2B5EF4-FFF2-40B4-BE49-F238E27FC236}">
                <a16:creationId xmlns:a16="http://schemas.microsoft.com/office/drawing/2014/main" id="{7585BA4F-0323-1D42-8EF4-8028D1E7F9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94408" y="795519"/>
            <a:ext cx="2285968" cy="668045"/>
          </a:xfrm>
          <a:prstGeom prst="rect">
            <a:avLst/>
          </a:prstGeom>
        </p:spPr>
      </p:pic>
      <p:pic>
        <p:nvPicPr>
          <p:cNvPr id="13" name="Image 12" descr="Une image contenant capture d’écran&#10;&#10;Description générée automatiquement">
            <a:extLst>
              <a:ext uri="{FF2B5EF4-FFF2-40B4-BE49-F238E27FC236}">
                <a16:creationId xmlns:a16="http://schemas.microsoft.com/office/drawing/2014/main" id="{35A392CA-FA0A-434F-B64B-05D9356842D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90896" y="3208581"/>
            <a:ext cx="5516303" cy="2102065"/>
          </a:xfrm>
          <a:prstGeom prst="rect">
            <a:avLst/>
          </a:prstGeom>
        </p:spPr>
      </p:pic>
      <p:pic>
        <p:nvPicPr>
          <p:cNvPr id="15" name="Image 14" descr="Une image contenant couteau, table&#10;&#10;Description générée automatiquement">
            <a:extLst>
              <a:ext uri="{FF2B5EF4-FFF2-40B4-BE49-F238E27FC236}">
                <a16:creationId xmlns:a16="http://schemas.microsoft.com/office/drawing/2014/main" id="{73848736-8286-3E4C-969E-A4D0738BBB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83263" y="260221"/>
            <a:ext cx="6505903" cy="1943755"/>
          </a:xfrm>
          <a:prstGeom prst="rect">
            <a:avLst/>
          </a:prstGeom>
          <a:ln>
            <a:solidFill>
              <a:schemeClr val="tx1">
                <a:lumMod val="65000"/>
                <a:lumOff val="35000"/>
              </a:schemeClr>
            </a:solidFill>
          </a:ln>
        </p:spPr>
      </p:pic>
      <p:pic>
        <p:nvPicPr>
          <p:cNvPr id="16" name="Image 15" descr="Une image contenant dessin, signe, parapluie&#10;&#10;Description générée automatiquement">
            <a:extLst>
              <a:ext uri="{FF2B5EF4-FFF2-40B4-BE49-F238E27FC236}">
                <a16:creationId xmlns:a16="http://schemas.microsoft.com/office/drawing/2014/main" id="{EFC4E1AD-E3E0-7D40-82C8-1F0BFB316B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4" name="ZoneTexte 13">
            <a:extLst>
              <a:ext uri="{FF2B5EF4-FFF2-40B4-BE49-F238E27FC236}">
                <a16:creationId xmlns:a16="http://schemas.microsoft.com/office/drawing/2014/main" id="{7B94FBEE-55D9-8E44-BA85-B307930BF114}"/>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5203173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789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Performances des TDR disponibles</a:t>
            </a:r>
          </a:p>
        </p:txBody>
      </p:sp>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pic>
        <p:nvPicPr>
          <p:cNvPr id="4" name="Image 3" descr="Une image contenant texte&#10;&#10;Description générée automatiquement">
            <a:extLst>
              <a:ext uri="{FF2B5EF4-FFF2-40B4-BE49-F238E27FC236}">
                <a16:creationId xmlns:a16="http://schemas.microsoft.com/office/drawing/2014/main" id="{6F002220-5035-5E43-9B51-FEBCBAC004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7134" y="471077"/>
            <a:ext cx="2315257" cy="1413976"/>
          </a:xfrm>
          <a:prstGeom prst="rect">
            <a:avLst/>
          </a:prstGeom>
          <a:ln>
            <a:solidFill>
              <a:schemeClr val="tx1">
                <a:lumMod val="65000"/>
                <a:lumOff val="35000"/>
              </a:schemeClr>
            </a:solidFill>
          </a:ln>
        </p:spPr>
      </p:pic>
      <p:pic>
        <p:nvPicPr>
          <p:cNvPr id="14" name="Image 13" descr="Une image contenant table&#10;&#10;Description générée automatiquement">
            <a:extLst>
              <a:ext uri="{FF2B5EF4-FFF2-40B4-BE49-F238E27FC236}">
                <a16:creationId xmlns:a16="http://schemas.microsoft.com/office/drawing/2014/main" id="{89025D35-554B-9448-95A7-70E384F73CA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9740" y="2016797"/>
            <a:ext cx="5130797" cy="3597965"/>
          </a:xfrm>
          <a:prstGeom prst="rect">
            <a:avLst/>
          </a:prstGeom>
        </p:spPr>
      </p:pic>
      <p:pic>
        <p:nvPicPr>
          <p:cNvPr id="20" name="Image 19" descr="Une image contenant table&#10;&#10;Description générée automatiquement">
            <a:extLst>
              <a:ext uri="{FF2B5EF4-FFF2-40B4-BE49-F238E27FC236}">
                <a16:creationId xmlns:a16="http://schemas.microsoft.com/office/drawing/2014/main" id="{FB50A737-C97B-4543-96D9-0138158AD4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04888" y="2016797"/>
            <a:ext cx="5126348" cy="3597965"/>
          </a:xfrm>
          <a:prstGeom prst="rect">
            <a:avLst/>
          </a:prstGeom>
        </p:spPr>
      </p:pic>
      <p:sp>
        <p:nvSpPr>
          <p:cNvPr id="21" name="Rectangle 20">
            <a:extLst>
              <a:ext uri="{FF2B5EF4-FFF2-40B4-BE49-F238E27FC236}">
                <a16:creationId xmlns:a16="http://schemas.microsoft.com/office/drawing/2014/main" id="{8822385A-7FFF-A24B-B051-22AF4B3B84C7}"/>
              </a:ext>
            </a:extLst>
          </p:cNvPr>
          <p:cNvSpPr/>
          <p:nvPr/>
        </p:nvSpPr>
        <p:spPr>
          <a:xfrm>
            <a:off x="1295739" y="5757837"/>
            <a:ext cx="9819861" cy="9866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La spécificité de ces tests est excellente </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sym typeface="Wingdings" pitchFamily="2" charset="2"/>
              </a:rPr>
              <a:t> </a:t>
            </a:r>
            <a:r>
              <a:rPr kumimoji="0" lang="fr-FR" sz="1600" b="0" i="0" u="none" strike="noStrike" kern="1200" cap="none" spc="0" normalizeH="0" baseline="0" noProof="0" dirty="0">
                <a:ln>
                  <a:noFill/>
                </a:ln>
                <a:solidFill>
                  <a:srgbClr val="FF0000"/>
                </a:solidFill>
                <a:effectLst/>
                <a:uLnTx/>
                <a:uFillTx/>
                <a:latin typeface="Trebuchet MS" panose="020B0603020202020204"/>
                <a:ea typeface="+mn-ea"/>
                <a:cs typeface="+mn-cs"/>
                <a:sym typeface="Wingdings" pitchFamily="2" charset="2"/>
              </a:rPr>
              <a:t>médicalement inutile de contrôler les tests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La sensibilité des TDR est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 Certainement sous estimée car elle a été étudiée sur des restes de PCR congelés (dilution du prélèvement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 BONNE pour les charges virales élevées </a:t>
            </a: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sym typeface="Wingdings" pitchFamily="2" charset="2"/>
              </a:rPr>
              <a:t> </a:t>
            </a:r>
            <a:r>
              <a:rPr kumimoji="0" lang="fr-FR" sz="1400" b="0" i="0" u="none" strike="noStrike" kern="1200" cap="none" spc="0" normalizeH="0" baseline="0" noProof="0" dirty="0">
                <a:ln>
                  <a:noFill/>
                </a:ln>
                <a:solidFill>
                  <a:srgbClr val="FF0000"/>
                </a:solidFill>
                <a:effectLst/>
                <a:uLnTx/>
                <a:uFillTx/>
                <a:latin typeface="Trebuchet MS" panose="020B0603020202020204"/>
                <a:ea typeface="+mn-ea"/>
                <a:cs typeface="+mn-cs"/>
                <a:sym typeface="Wingdings" pitchFamily="2" charset="2"/>
              </a:rPr>
              <a:t>REPERAGE  DES PATIENTS CONTAGIEUX</a:t>
            </a:r>
            <a:endParaRPr kumimoji="0" lang="fr-FR" sz="1400" b="0" i="0" u="none" strike="noStrike" kern="1200" cap="none" spc="0" normalizeH="0" baseline="0" noProof="0" dirty="0">
              <a:ln>
                <a:noFill/>
              </a:ln>
              <a:solidFill>
                <a:srgbClr val="FF0000"/>
              </a:solidFill>
              <a:effectLst/>
              <a:uLnTx/>
              <a:uFillTx/>
              <a:latin typeface="Trebuchet MS" panose="020B0603020202020204"/>
              <a:ea typeface="+mn-ea"/>
              <a:cs typeface="+mn-cs"/>
            </a:endParaRPr>
          </a:p>
        </p:txBody>
      </p:sp>
      <p:sp>
        <p:nvSpPr>
          <p:cNvPr id="23" name="ZoneTexte 22">
            <a:extLst>
              <a:ext uri="{FF2B5EF4-FFF2-40B4-BE49-F238E27FC236}">
                <a16:creationId xmlns:a16="http://schemas.microsoft.com/office/drawing/2014/main" id="{6D2C3ED6-58D6-374B-98AE-163D11F3310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086725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pic>
        <p:nvPicPr>
          <p:cNvPr id="5" name="Image 4" descr="Une image contenant table&#10;&#10;Description générée automatiquement">
            <a:extLst>
              <a:ext uri="{FF2B5EF4-FFF2-40B4-BE49-F238E27FC236}">
                <a16:creationId xmlns:a16="http://schemas.microsoft.com/office/drawing/2014/main" id="{4075156B-791E-7943-9ADE-A85675BEAA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70521" y="2046610"/>
            <a:ext cx="5535017" cy="3711108"/>
          </a:xfrm>
          <a:prstGeom prst="rect">
            <a:avLst/>
          </a:prstGeom>
        </p:spPr>
      </p:pic>
      <p:pic>
        <p:nvPicPr>
          <p:cNvPr id="9" name="Image 8" descr="Une image contenant jeu, boule&#10;&#10;Description générée automatiquement">
            <a:extLst>
              <a:ext uri="{FF2B5EF4-FFF2-40B4-BE49-F238E27FC236}">
                <a16:creationId xmlns:a16="http://schemas.microsoft.com/office/drawing/2014/main" id="{9665B836-08D6-9E48-A335-AB1ABC1931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70521" y="1131869"/>
            <a:ext cx="5521138" cy="886156"/>
          </a:xfrm>
          <a:prstGeom prst="rect">
            <a:avLst/>
          </a:prstGeom>
        </p:spPr>
      </p:pic>
      <p:sp>
        <p:nvSpPr>
          <p:cNvPr id="15" name="ZoneTexte 14">
            <a:extLst>
              <a:ext uri="{FF2B5EF4-FFF2-40B4-BE49-F238E27FC236}">
                <a16:creationId xmlns:a16="http://schemas.microsoft.com/office/drawing/2014/main" id="{4E7537C8-EA6B-7C4B-9F60-E6071CBBB5CA}"/>
              </a:ext>
            </a:extLst>
          </p:cNvPr>
          <p:cNvSpPr txBox="1"/>
          <p:nvPr/>
        </p:nvSpPr>
        <p:spPr>
          <a:xfrm>
            <a:off x="1093522" y="2405936"/>
            <a:ext cx="21070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Prélèvements frais</a:t>
            </a:r>
          </a:p>
        </p:txBody>
      </p:sp>
      <p:sp>
        <p:nvSpPr>
          <p:cNvPr id="25" name="ZoneTexte 24">
            <a:extLst>
              <a:ext uri="{FF2B5EF4-FFF2-40B4-BE49-F238E27FC236}">
                <a16:creationId xmlns:a16="http://schemas.microsoft.com/office/drawing/2014/main" id="{BC614024-2C9D-AC4A-9732-DA4DF3F32E32}"/>
              </a:ext>
            </a:extLst>
          </p:cNvPr>
          <p:cNvSpPr txBox="1"/>
          <p:nvPr/>
        </p:nvSpPr>
        <p:spPr>
          <a:xfrm>
            <a:off x="1093522" y="4668456"/>
            <a:ext cx="25446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Prélèvements congelés</a:t>
            </a:r>
          </a:p>
        </p:txBody>
      </p:sp>
      <p:sp>
        <p:nvSpPr>
          <p:cNvPr id="26" name="ZoneTexte 25">
            <a:extLst>
              <a:ext uri="{FF2B5EF4-FFF2-40B4-BE49-F238E27FC236}">
                <a16:creationId xmlns:a16="http://schemas.microsoft.com/office/drawing/2014/main" id="{C458E6FE-9CA5-F044-B279-07DA102B7C7E}"/>
              </a:ext>
            </a:extLst>
          </p:cNvPr>
          <p:cNvSpPr txBox="1"/>
          <p:nvPr/>
        </p:nvSpPr>
        <p:spPr>
          <a:xfrm>
            <a:off x="9150524" y="3767916"/>
            <a:ext cx="20409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rPr>
              <a:t>Spécificité = 100%</a:t>
            </a:r>
          </a:p>
        </p:txBody>
      </p:sp>
      <p:sp>
        <p:nvSpPr>
          <p:cNvPr id="27" name="ZoneTexte 26">
            <a:extLst>
              <a:ext uri="{FF2B5EF4-FFF2-40B4-BE49-F238E27FC236}">
                <a16:creationId xmlns:a16="http://schemas.microsoft.com/office/drawing/2014/main" id="{DD7EA589-B444-E74C-B844-5E458E83E5CD}"/>
              </a:ext>
            </a:extLst>
          </p:cNvPr>
          <p:cNvSpPr txBox="1"/>
          <p:nvPr/>
        </p:nvSpPr>
        <p:spPr>
          <a:xfrm>
            <a:off x="9616091" y="1694989"/>
            <a:ext cx="182934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black"/>
                </a:solidFill>
                <a:effectLst/>
                <a:uLnTx/>
                <a:uFillTx/>
                <a:latin typeface="Trebuchet MS" panose="020B0603020202020204"/>
                <a:ea typeface="+mn-ea"/>
                <a:cs typeface="+mn-cs"/>
              </a:rPr>
              <a:t>BIOSINEX</a:t>
            </a:r>
          </a:p>
        </p:txBody>
      </p:sp>
      <p:sp>
        <p:nvSpPr>
          <p:cNvPr id="23" name="ZoneTexte 22">
            <a:extLst>
              <a:ext uri="{FF2B5EF4-FFF2-40B4-BE49-F238E27FC236}">
                <a16:creationId xmlns:a16="http://schemas.microsoft.com/office/drawing/2014/main" id="{0417B179-C383-D140-8299-CADAB4DCA090}"/>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314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Performances des TDR disponibles</a:t>
            </a:r>
          </a:p>
        </p:txBody>
      </p:sp>
      <p:sp>
        <p:nvSpPr>
          <p:cNvPr id="24" name="Rectangle 23">
            <a:extLst>
              <a:ext uri="{FF2B5EF4-FFF2-40B4-BE49-F238E27FC236}">
                <a16:creationId xmlns:a16="http://schemas.microsoft.com/office/drawing/2014/main" id="{40225F97-C055-6547-9B65-52C3C93866F0}"/>
              </a:ext>
            </a:extLst>
          </p:cNvPr>
          <p:cNvSpPr/>
          <p:nvPr/>
        </p:nvSpPr>
        <p:spPr>
          <a:xfrm>
            <a:off x="1295739" y="5757837"/>
            <a:ext cx="9819861" cy="9866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La spécificité de ces tests est excellente </a:t>
            </a: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sym typeface="Wingdings" pitchFamily="2" charset="2"/>
              </a:rPr>
              <a:t> </a:t>
            </a:r>
            <a:r>
              <a:rPr kumimoji="0" lang="fr-FR" sz="1600" b="0" i="0" u="none" strike="noStrike" kern="1200" cap="none" spc="0" normalizeH="0" baseline="0" noProof="0" dirty="0">
                <a:ln>
                  <a:noFill/>
                </a:ln>
                <a:solidFill>
                  <a:srgbClr val="FF0000"/>
                </a:solidFill>
                <a:effectLst/>
                <a:uLnTx/>
                <a:uFillTx/>
                <a:latin typeface="Trebuchet MS" panose="020B0603020202020204"/>
                <a:ea typeface="+mn-ea"/>
                <a:cs typeface="+mn-cs"/>
                <a:sym typeface="Wingdings" pitchFamily="2" charset="2"/>
              </a:rPr>
              <a:t>médicalement inutile de contrôler les tests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La sensibilité des TDR est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 Certainement sous estimée car elle a été étudiée sur des restes de PCR congelés (dilution du prélèvement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rPr>
              <a:t>- BONNE pour les charges virales élevées </a:t>
            </a:r>
            <a:r>
              <a:rPr kumimoji="0" lang="fr-FR" sz="1400" b="0" i="0" u="none" strike="noStrike" kern="1200" cap="none" spc="0" normalizeH="0" baseline="0" noProof="0" dirty="0">
                <a:ln>
                  <a:noFill/>
                </a:ln>
                <a:solidFill>
                  <a:prstClr val="white"/>
                </a:solidFill>
                <a:effectLst/>
                <a:uLnTx/>
                <a:uFillTx/>
                <a:latin typeface="Trebuchet MS" panose="020B0603020202020204"/>
                <a:ea typeface="+mn-ea"/>
                <a:cs typeface="+mn-cs"/>
                <a:sym typeface="Wingdings" pitchFamily="2" charset="2"/>
              </a:rPr>
              <a:t> </a:t>
            </a:r>
            <a:r>
              <a:rPr kumimoji="0" lang="fr-FR" sz="1400" b="0" i="0" u="none" strike="noStrike" kern="1200" cap="none" spc="0" normalizeH="0" baseline="0" noProof="0" dirty="0">
                <a:ln>
                  <a:noFill/>
                </a:ln>
                <a:solidFill>
                  <a:srgbClr val="FF0000"/>
                </a:solidFill>
                <a:effectLst/>
                <a:uLnTx/>
                <a:uFillTx/>
                <a:latin typeface="Trebuchet MS" panose="020B0603020202020204"/>
                <a:ea typeface="+mn-ea"/>
                <a:cs typeface="+mn-cs"/>
                <a:sym typeface="Wingdings" pitchFamily="2" charset="2"/>
              </a:rPr>
              <a:t>REPERAGE  DES PATIENTS CONTAGIEUX</a:t>
            </a:r>
            <a:endParaRPr kumimoji="0" lang="fr-FR" sz="1400" b="0" i="0" u="none" strike="noStrike" kern="1200" cap="none" spc="0" normalizeH="0" baseline="0" noProof="0" dirty="0">
              <a:ln>
                <a:noFill/>
              </a:ln>
              <a:solidFill>
                <a:srgbClr val="FF0000"/>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597221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 name="ZoneTexte 1">
            <a:extLst>
              <a:ext uri="{FF2B5EF4-FFF2-40B4-BE49-F238E27FC236}">
                <a16:creationId xmlns:a16="http://schemas.microsoft.com/office/drawing/2014/main" id="{9DAA3208-2BE8-D542-81D6-87E5C840A178}"/>
              </a:ext>
            </a:extLst>
          </p:cNvPr>
          <p:cNvSpPr txBox="1"/>
          <p:nvPr/>
        </p:nvSpPr>
        <p:spPr>
          <a:xfrm>
            <a:off x="1207745" y="578944"/>
            <a:ext cx="1088807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90C226"/>
                </a:solidFill>
                <a:effectLst/>
                <a:uLnTx/>
                <a:uFillTx/>
                <a:latin typeface="Trebuchet MS" panose="020B0603020202020204"/>
                <a:ea typeface="+mn-ea"/>
                <a:cs typeface="+mn-cs"/>
              </a:rPr>
              <a:t>Avantages et Inconvénients comparés </a:t>
            </a:r>
            <a:r>
              <a:rPr kumimoji="0" lang="fr-FR" sz="2800" b="0" i="0" u="none" strike="noStrike" kern="1200" cap="none" spc="0" normalizeH="0" baseline="0" noProof="0" dirty="0" err="1">
                <a:ln>
                  <a:noFill/>
                </a:ln>
                <a:solidFill>
                  <a:srgbClr val="90C226"/>
                </a:solidFill>
                <a:effectLst/>
                <a:uLnTx/>
                <a:uFillTx/>
                <a:latin typeface="Trebuchet MS" panose="020B0603020202020204"/>
                <a:ea typeface="+mn-ea"/>
                <a:cs typeface="+mn-cs"/>
              </a:rPr>
              <a:t>PCRs</a:t>
            </a:r>
            <a:r>
              <a:rPr kumimoji="0" lang="fr-FR" sz="2800" b="0" i="0" u="none" strike="noStrike" kern="1200" cap="none" spc="0" normalizeH="0" baseline="0" noProof="0" dirty="0">
                <a:ln>
                  <a:noFill/>
                </a:ln>
                <a:solidFill>
                  <a:srgbClr val="90C226"/>
                </a:solidFill>
                <a:effectLst/>
                <a:uLnTx/>
                <a:uFillTx/>
                <a:latin typeface="Trebuchet MS" panose="020B0603020202020204"/>
                <a:ea typeface="+mn-ea"/>
                <a:cs typeface="+mn-cs"/>
              </a:rPr>
              <a:t> vs Tests Antigéniques</a:t>
            </a:r>
          </a:p>
        </p:txBody>
      </p:sp>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879416" y="1729841"/>
            <a:ext cx="5218043"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ctr"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Jusqu’à présent, le diagnostic repose sur la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PCR</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qui présente de nombreux inconvénients: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Coût &gt; 50€/test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Équipement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laboratoire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transport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Caractère désagréable du prélèvement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Surtout, le délai en jours voire en semaines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Durée de positivité &gt;&gt;&gt; Durée de contagiosité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quarantaines inutiles.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On estime qu’au mieux, seulement 1/5 à 1/10 des cas dans une population </a:t>
            </a: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81D390EB-E52C-7640-AB97-2FB6D5E321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3" name="Espace réservé du contenu 8">
            <a:extLst>
              <a:ext uri="{FF2B5EF4-FFF2-40B4-BE49-F238E27FC236}">
                <a16:creationId xmlns:a16="http://schemas.microsoft.com/office/drawing/2014/main" id="{3F573C0D-6A2D-9F4E-B5F7-ED40F4517AD8}"/>
              </a:ext>
            </a:extLst>
          </p:cNvPr>
          <p:cNvSpPr>
            <a:spLocks noGrp="1"/>
          </p:cNvSpPr>
          <p:nvPr/>
        </p:nvSpPr>
        <p:spPr>
          <a:xfrm>
            <a:off x="6510790" y="1745483"/>
            <a:ext cx="4878524" cy="4039584"/>
          </a:xfrm>
          <a:prstGeom prst="rect">
            <a:avLst/>
          </a:prstGeom>
          <a:ln>
            <a:solidFill>
              <a:schemeClr val="tx1">
                <a:lumMod val="65000"/>
                <a:lumOff val="35000"/>
              </a:schemeClr>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lvl="0" indent="0" algn="ctr"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Des </a:t>
            </a:r>
            <a:r>
              <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TDR</a:t>
            </a:r>
            <a:r>
              <a:rPr kumimoji="0" lang="fr-FR" sz="18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moins sensibles que la PCR sont probablement plus intéressants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Très spécifiques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Suffisamment sensibles pour les charges virales élevées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Réponse en quelques minutes</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Aucun équipement</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Coût très faible (quelques € s’ils sont commandés en grand nombre)</a:t>
            </a:r>
          </a:p>
          <a:p>
            <a:pPr marL="742950" marR="0" lvl="1" indent="-28575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Répéter les tests pour avoir une vision plus réaliste de la réalité </a:t>
            </a:r>
            <a:r>
              <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sym typeface="Wingdings" pitchFamily="2" charset="2"/>
              </a:rPr>
              <a:t> isolement</a:t>
            </a:r>
            <a:endParaRPr kumimoji="0" lang="fr-FR" sz="16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2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16" name="Rectangle 15">
            <a:extLst>
              <a:ext uri="{FF2B5EF4-FFF2-40B4-BE49-F238E27FC236}">
                <a16:creationId xmlns:a16="http://schemas.microsoft.com/office/drawing/2014/main" id="{A8ACF933-2B4C-5748-ADE9-87308B7918B8}"/>
              </a:ext>
            </a:extLst>
          </p:cNvPr>
          <p:cNvSpPr/>
          <p:nvPr/>
        </p:nvSpPr>
        <p:spPr>
          <a:xfrm>
            <a:off x="2055813" y="6365969"/>
            <a:ext cx="8754241"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5"/>
              </a:rPr>
              <a:t>https://www.theatlantic.com/health/archive/2020/09/k-overlooked-variable-driving-pandemic/616548/</a:t>
            </a:r>
            <a:endParaRPr kumimoji="0" lang="fr-FR" sz="12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ZoneTexte 17">
            <a:extLst>
              <a:ext uri="{FF2B5EF4-FFF2-40B4-BE49-F238E27FC236}">
                <a16:creationId xmlns:a16="http://schemas.microsoft.com/office/drawing/2014/main" id="{41728B6B-164C-6841-B76C-325E4E5855F9}"/>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959939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
        <p:nvSpPr>
          <p:cNvPr id="7" name="Rectangle 6">
            <a:extLst>
              <a:ext uri="{FF2B5EF4-FFF2-40B4-BE49-F238E27FC236}">
                <a16:creationId xmlns:a16="http://schemas.microsoft.com/office/drawing/2014/main" id="{B5B117EE-1247-A644-85B3-0A505E4B580F}"/>
              </a:ext>
            </a:extLst>
          </p:cNvPr>
          <p:cNvSpPr/>
          <p:nvPr/>
        </p:nvSpPr>
        <p:spPr>
          <a:xfrm>
            <a:off x="3412211" y="1329757"/>
            <a:ext cx="4201885" cy="607888"/>
          </a:xfrm>
          <a:prstGeom prst="rect">
            <a:avLst/>
          </a:prstGeom>
          <a:solidFill>
            <a:srgbClr val="FFB527"/>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Trebuchet MS" panose="020B0603020202020204"/>
                <a:ea typeface="+mn-ea"/>
                <a:cs typeface="+mn-cs"/>
              </a:rPr>
              <a:t>Suspicion de COVID</a:t>
            </a:r>
          </a:p>
        </p:txBody>
      </p:sp>
      <p:sp>
        <p:nvSpPr>
          <p:cNvPr id="9" name="Ellipse 8">
            <a:extLst>
              <a:ext uri="{FF2B5EF4-FFF2-40B4-BE49-F238E27FC236}">
                <a16:creationId xmlns:a16="http://schemas.microsoft.com/office/drawing/2014/main" id="{3AE06517-DCA3-434B-A596-1563D954D426}"/>
              </a:ext>
            </a:extLst>
          </p:cNvPr>
          <p:cNvSpPr/>
          <p:nvPr/>
        </p:nvSpPr>
        <p:spPr>
          <a:xfrm>
            <a:off x="4763202" y="2511209"/>
            <a:ext cx="1099595" cy="787078"/>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TDR</a:t>
            </a:r>
          </a:p>
        </p:txBody>
      </p:sp>
      <p:sp>
        <p:nvSpPr>
          <p:cNvPr id="27" name="Rectangle 26">
            <a:extLst>
              <a:ext uri="{FF2B5EF4-FFF2-40B4-BE49-F238E27FC236}">
                <a16:creationId xmlns:a16="http://schemas.microsoft.com/office/drawing/2014/main" id="{D080E351-A78B-0F48-B5CC-2136A086E1DD}"/>
              </a:ext>
            </a:extLst>
          </p:cNvPr>
          <p:cNvSpPr/>
          <p:nvPr/>
        </p:nvSpPr>
        <p:spPr>
          <a:xfrm>
            <a:off x="3554289" y="3832440"/>
            <a:ext cx="572189" cy="33868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Trebuchet MS" panose="020B0603020202020204"/>
                <a:ea typeface="+mn-ea"/>
                <a:cs typeface="+mn-cs"/>
              </a:rPr>
              <a:t>+</a:t>
            </a:r>
          </a:p>
        </p:txBody>
      </p:sp>
      <p:sp>
        <p:nvSpPr>
          <p:cNvPr id="28" name="Rectangle 27">
            <a:extLst>
              <a:ext uri="{FF2B5EF4-FFF2-40B4-BE49-F238E27FC236}">
                <a16:creationId xmlns:a16="http://schemas.microsoft.com/office/drawing/2014/main" id="{8AFE7376-FD01-C246-AC86-901817443932}"/>
              </a:ext>
            </a:extLst>
          </p:cNvPr>
          <p:cNvSpPr/>
          <p:nvPr/>
        </p:nvSpPr>
        <p:spPr>
          <a:xfrm>
            <a:off x="6587916" y="3592988"/>
            <a:ext cx="572400" cy="3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white"/>
                </a:solidFill>
                <a:effectLst/>
                <a:uLnTx/>
                <a:uFillTx/>
                <a:latin typeface="Trebuchet MS" panose="020B0603020202020204"/>
                <a:ea typeface="+mn-ea"/>
                <a:cs typeface="+mn-cs"/>
              </a:rPr>
              <a:t>-</a:t>
            </a:r>
          </a:p>
        </p:txBody>
      </p:sp>
      <p:sp>
        <p:nvSpPr>
          <p:cNvPr id="30" name="Rectangle 29">
            <a:extLst>
              <a:ext uri="{FF2B5EF4-FFF2-40B4-BE49-F238E27FC236}">
                <a16:creationId xmlns:a16="http://schemas.microsoft.com/office/drawing/2014/main" id="{0DF577E4-D74E-C240-92E6-4E0C0C462FEE}"/>
              </a:ext>
            </a:extLst>
          </p:cNvPr>
          <p:cNvSpPr/>
          <p:nvPr/>
        </p:nvSpPr>
        <p:spPr>
          <a:xfrm>
            <a:off x="1354873" y="5493878"/>
            <a:ext cx="4041255" cy="85212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Déclenchement du traçage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et de l’isolement</a:t>
            </a:r>
          </a:p>
        </p:txBody>
      </p:sp>
      <p:sp>
        <p:nvSpPr>
          <p:cNvPr id="41" name="Rectangle 40">
            <a:extLst>
              <a:ext uri="{FF2B5EF4-FFF2-40B4-BE49-F238E27FC236}">
                <a16:creationId xmlns:a16="http://schemas.microsoft.com/office/drawing/2014/main" id="{BA571EC2-A88D-A044-A4DD-1EFAD7D43ACC}"/>
              </a:ext>
            </a:extLst>
          </p:cNvPr>
          <p:cNvSpPr/>
          <p:nvPr/>
        </p:nvSpPr>
        <p:spPr>
          <a:xfrm>
            <a:off x="5896804" y="4678816"/>
            <a:ext cx="2232814" cy="1277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Patient à faible risque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Trebuchet MS" panose="020B0603020202020204"/>
                <a:ea typeface="+mn-ea"/>
                <a:cs typeface="+mn-cs"/>
              </a:rPr>
              <a:t>(pas de contact, pas de facteurs de risque de COVID grave)</a:t>
            </a:r>
          </a:p>
        </p:txBody>
      </p:sp>
      <p:sp>
        <p:nvSpPr>
          <p:cNvPr id="42" name="Rectangle 41">
            <a:extLst>
              <a:ext uri="{FF2B5EF4-FFF2-40B4-BE49-F238E27FC236}">
                <a16:creationId xmlns:a16="http://schemas.microsoft.com/office/drawing/2014/main" id="{0C006C7B-5070-F54D-8CB9-0A76AE0F7B75}"/>
              </a:ext>
            </a:extLst>
          </p:cNvPr>
          <p:cNvSpPr/>
          <p:nvPr/>
        </p:nvSpPr>
        <p:spPr>
          <a:xfrm>
            <a:off x="9497568" y="4758221"/>
            <a:ext cx="919691" cy="538480"/>
          </a:xfrm>
          <a:prstGeom prst="rect">
            <a:avLst/>
          </a:prstGeom>
          <a:solidFill>
            <a:srgbClr val="FFB527"/>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Risque fort</a:t>
            </a:r>
          </a:p>
        </p:txBody>
      </p:sp>
      <p:sp>
        <p:nvSpPr>
          <p:cNvPr id="44" name="Ellipse 43">
            <a:extLst>
              <a:ext uri="{FF2B5EF4-FFF2-40B4-BE49-F238E27FC236}">
                <a16:creationId xmlns:a16="http://schemas.microsoft.com/office/drawing/2014/main" id="{0BEBFBA2-0547-F344-B0E5-1687B16EC675}"/>
              </a:ext>
            </a:extLst>
          </p:cNvPr>
          <p:cNvSpPr/>
          <p:nvPr/>
        </p:nvSpPr>
        <p:spPr>
          <a:xfrm>
            <a:off x="9378199" y="5919939"/>
            <a:ext cx="1257300" cy="544197"/>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PCR</a:t>
            </a:r>
          </a:p>
        </p:txBody>
      </p:sp>
      <p:sp>
        <p:nvSpPr>
          <p:cNvPr id="45" name="Flèche vers le bas 44">
            <a:extLst>
              <a:ext uri="{FF2B5EF4-FFF2-40B4-BE49-F238E27FC236}">
                <a16:creationId xmlns:a16="http://schemas.microsoft.com/office/drawing/2014/main" id="{93CF4456-4569-184C-BB43-2AFF26F3C8F8}"/>
              </a:ext>
            </a:extLst>
          </p:cNvPr>
          <p:cNvSpPr/>
          <p:nvPr/>
        </p:nvSpPr>
        <p:spPr>
          <a:xfrm>
            <a:off x="5175271" y="1981664"/>
            <a:ext cx="245648" cy="473460"/>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3" name="Flèche vers le bas 52">
            <a:extLst>
              <a:ext uri="{FF2B5EF4-FFF2-40B4-BE49-F238E27FC236}">
                <a16:creationId xmlns:a16="http://schemas.microsoft.com/office/drawing/2014/main" id="{4012A501-0E6D-594A-B014-D26B659DBA98}"/>
              </a:ext>
            </a:extLst>
          </p:cNvPr>
          <p:cNvSpPr/>
          <p:nvPr/>
        </p:nvSpPr>
        <p:spPr>
          <a:xfrm rot="2310476">
            <a:off x="3157742" y="4115067"/>
            <a:ext cx="237824" cy="1371421"/>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4" name="Flèche vers le bas 53">
            <a:extLst>
              <a:ext uri="{FF2B5EF4-FFF2-40B4-BE49-F238E27FC236}">
                <a16:creationId xmlns:a16="http://schemas.microsoft.com/office/drawing/2014/main" id="{607B3F69-DF42-8441-8877-0121DF7034DD}"/>
              </a:ext>
            </a:extLst>
          </p:cNvPr>
          <p:cNvSpPr/>
          <p:nvPr/>
        </p:nvSpPr>
        <p:spPr>
          <a:xfrm rot="2855320">
            <a:off x="4303422" y="2992267"/>
            <a:ext cx="303272" cy="922740"/>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5" name="Flèche vers le bas 54">
            <a:extLst>
              <a:ext uri="{FF2B5EF4-FFF2-40B4-BE49-F238E27FC236}">
                <a16:creationId xmlns:a16="http://schemas.microsoft.com/office/drawing/2014/main" id="{5F795A57-B0C1-0541-A92F-DF6359C166B8}"/>
              </a:ext>
            </a:extLst>
          </p:cNvPr>
          <p:cNvSpPr/>
          <p:nvPr/>
        </p:nvSpPr>
        <p:spPr>
          <a:xfrm rot="18737934">
            <a:off x="5985984" y="3018341"/>
            <a:ext cx="303272" cy="9732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6" name="Flèche vers le bas 55">
            <a:extLst>
              <a:ext uri="{FF2B5EF4-FFF2-40B4-BE49-F238E27FC236}">
                <a16:creationId xmlns:a16="http://schemas.microsoft.com/office/drawing/2014/main" id="{F2E366A9-C524-3B44-85AC-BFF14D17B2E6}"/>
              </a:ext>
            </a:extLst>
          </p:cNvPr>
          <p:cNvSpPr/>
          <p:nvPr/>
        </p:nvSpPr>
        <p:spPr>
          <a:xfrm>
            <a:off x="6795756" y="3970553"/>
            <a:ext cx="156719" cy="669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7" name="Flèche vers le bas 56">
            <a:extLst>
              <a:ext uri="{FF2B5EF4-FFF2-40B4-BE49-F238E27FC236}">
                <a16:creationId xmlns:a16="http://schemas.microsoft.com/office/drawing/2014/main" id="{18EBA096-2EB5-7F42-B2D3-C5A651596BF9}"/>
              </a:ext>
            </a:extLst>
          </p:cNvPr>
          <p:cNvSpPr/>
          <p:nvPr/>
        </p:nvSpPr>
        <p:spPr>
          <a:xfrm rot="17509140" flipH="1">
            <a:off x="8238402" y="3181151"/>
            <a:ext cx="186435" cy="2437197"/>
          </a:xfrm>
          <a:prstGeom prst="downArrow">
            <a:avLst/>
          </a:prstGeom>
          <a:solidFill>
            <a:srgbClr val="FFB527"/>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8" name="Flèche vers le bas 57">
            <a:extLst>
              <a:ext uri="{FF2B5EF4-FFF2-40B4-BE49-F238E27FC236}">
                <a16:creationId xmlns:a16="http://schemas.microsoft.com/office/drawing/2014/main" id="{7C3EE902-1DEF-3D4C-9667-9BB8FE199891}"/>
              </a:ext>
            </a:extLst>
          </p:cNvPr>
          <p:cNvSpPr/>
          <p:nvPr/>
        </p:nvSpPr>
        <p:spPr>
          <a:xfrm>
            <a:off x="9877724" y="5320339"/>
            <a:ext cx="156717" cy="457608"/>
          </a:xfrm>
          <a:prstGeom prst="down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9" name="Rectangle 58">
            <a:extLst>
              <a:ext uri="{FF2B5EF4-FFF2-40B4-BE49-F238E27FC236}">
                <a16:creationId xmlns:a16="http://schemas.microsoft.com/office/drawing/2014/main" id="{26D8E9A2-6441-DB46-9C2F-7542CE050D9F}"/>
              </a:ext>
            </a:extLst>
          </p:cNvPr>
          <p:cNvSpPr/>
          <p:nvPr/>
        </p:nvSpPr>
        <p:spPr>
          <a:xfrm>
            <a:off x="6122591" y="6337143"/>
            <a:ext cx="1539950" cy="4019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Surveillance</a:t>
            </a:r>
          </a:p>
        </p:txBody>
      </p:sp>
      <p:sp>
        <p:nvSpPr>
          <p:cNvPr id="60" name="Flèche vers le bas 59">
            <a:extLst>
              <a:ext uri="{FF2B5EF4-FFF2-40B4-BE49-F238E27FC236}">
                <a16:creationId xmlns:a16="http://schemas.microsoft.com/office/drawing/2014/main" id="{43481ED3-F1BA-0F44-96C3-53B869DDB1CE}"/>
              </a:ext>
            </a:extLst>
          </p:cNvPr>
          <p:cNvSpPr/>
          <p:nvPr/>
        </p:nvSpPr>
        <p:spPr>
          <a:xfrm flipH="1">
            <a:off x="6784590" y="5938338"/>
            <a:ext cx="156718" cy="396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32" name="Image 31" descr="Une image contenant dessin, signe, parapluie&#10;&#10;Description générée automatiquement">
            <a:extLst>
              <a:ext uri="{FF2B5EF4-FFF2-40B4-BE49-F238E27FC236}">
                <a16:creationId xmlns:a16="http://schemas.microsoft.com/office/drawing/2014/main" id="{247180B7-754A-684C-88CC-69B06E10E0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8205"/>
            <a:ext cx="1063331" cy="582462"/>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806249" y="431405"/>
            <a:ext cx="8985771"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Démarche de diagnostic si des TDR disponibles</a:t>
            </a:r>
          </a:p>
        </p:txBody>
      </p:sp>
      <p:sp>
        <p:nvSpPr>
          <p:cNvPr id="35" name="ZoneTexte 34">
            <a:extLst>
              <a:ext uri="{FF2B5EF4-FFF2-40B4-BE49-F238E27FC236}">
                <a16:creationId xmlns:a16="http://schemas.microsoft.com/office/drawing/2014/main" id="{561F94DD-3A2F-A646-8145-9418D51E4DF5}"/>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9595208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2" name="Titre 1">
            <a:extLst>
              <a:ext uri="{FF2B5EF4-FFF2-40B4-BE49-F238E27FC236}">
                <a16:creationId xmlns:a16="http://schemas.microsoft.com/office/drawing/2014/main" id="{9951E50C-F784-2640-B677-F09EE03E5500}"/>
              </a:ext>
            </a:extLst>
          </p:cNvPr>
          <p:cNvSpPr txBox="1">
            <a:spLocks/>
          </p:cNvSpPr>
          <p:nvPr/>
        </p:nvSpPr>
        <p:spPr>
          <a:xfrm>
            <a:off x="988907" y="467229"/>
            <a:ext cx="8596668" cy="1320800"/>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90C226"/>
                </a:solidFill>
                <a:effectLst/>
                <a:uLnTx/>
                <a:uFillTx/>
                <a:latin typeface="Trebuchet MS" panose="020B0603020202020204"/>
                <a:ea typeface="+mj-ea"/>
                <a:cs typeface="+mj-cs"/>
              </a:rPr>
              <a:t>Ces TDR, si les autorités de santé comprennent (enfin !!!) leurs rôles, vont être un tournant dans la maladie</a:t>
            </a:r>
          </a:p>
        </p:txBody>
      </p:sp>
      <p:pic>
        <p:nvPicPr>
          <p:cNvPr id="26" name="Image 25" descr="Une image contenant personne, intérieur, petit, jeune&#10;&#10;Description générée automatiquement">
            <a:extLst>
              <a:ext uri="{FF2B5EF4-FFF2-40B4-BE49-F238E27FC236}">
                <a16:creationId xmlns:a16="http://schemas.microsoft.com/office/drawing/2014/main" id="{AC8A024F-3D3C-F247-A81F-1502E203B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021" y="503749"/>
            <a:ext cx="1739682" cy="964110"/>
          </a:xfrm>
          <a:prstGeom prst="rect">
            <a:avLst/>
          </a:prstGeom>
        </p:spPr>
      </p:pic>
      <p:sp>
        <p:nvSpPr>
          <p:cNvPr id="4" name="ZoneTexte 3">
            <a:extLst>
              <a:ext uri="{FF2B5EF4-FFF2-40B4-BE49-F238E27FC236}">
                <a16:creationId xmlns:a16="http://schemas.microsoft.com/office/drawing/2014/main" id="{CB7D5F5C-8149-F74A-8DC4-99A9A46AEADF}"/>
              </a:ext>
            </a:extLst>
          </p:cNvPr>
          <p:cNvSpPr txBox="1"/>
          <p:nvPr/>
        </p:nvSpPr>
        <p:spPr>
          <a:xfrm>
            <a:off x="306593" y="1963184"/>
            <a:ext cx="11340496" cy="4555093"/>
          </a:xfrm>
          <a:prstGeom prst="rect">
            <a:avLst/>
          </a:prstGeom>
          <a:noFill/>
        </p:spPr>
        <p:txBody>
          <a:bodyPr wrap="square" rtlCol="0">
            <a:spAutoFit/>
          </a:bodyPr>
          <a:lstStyle/>
          <a:p>
            <a:pPr marL="800100" marR="0" lvl="1" indent="-342900" algn="l" defTabSz="457200" rtl="0" eaLnBrk="1" fontAlgn="auto" latinLnBrk="0" hangingPunct="1">
              <a:lnSpc>
                <a:spcPct val="100000"/>
              </a:lnSpc>
              <a:spcBef>
                <a:spcPts val="0"/>
              </a:spcBef>
              <a:spcAft>
                <a:spcPts val="1200"/>
              </a:spcAft>
              <a:buClr>
                <a:srgbClr val="90C226"/>
              </a:buClr>
              <a:buSzTx/>
              <a:buFont typeface="Wingdings" pitchFamily="2"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Positif</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 ils permettent un diagnostic rapide des patients infectés et d’installer très rapidement et très fermement les mesures d’isolement ainsi que le dépistage précoce des contacts</a:t>
            </a:r>
          </a:p>
          <a:p>
            <a:pPr marL="800100" marR="0" lvl="1" indent="-342900" algn="l" defTabSz="457200" rtl="0" eaLnBrk="1" fontAlgn="auto" latinLnBrk="0" hangingPunct="1">
              <a:lnSpc>
                <a:spcPct val="100000"/>
              </a:lnSpc>
              <a:spcBef>
                <a:spcPts val="0"/>
              </a:spcBef>
              <a:spcAft>
                <a:spcPts val="1200"/>
              </a:spcAft>
              <a:buClr>
                <a:srgbClr val="90C226"/>
              </a:buClr>
              <a:buSzTx/>
              <a:buFont typeface="Wingdings" pitchFamily="2" charset="2"/>
              <a:buChar char="§"/>
              <a:tabLst/>
              <a:defRPr/>
            </a:pP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Négatif : </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ils éviteront des isolements inutiles, car les patients  les plus contagieux seront dépistés précocement</a:t>
            </a:r>
          </a:p>
          <a:p>
            <a:pPr marL="800100" marR="0" lvl="1" indent="-342900" algn="l" defTabSz="457200" rtl="0" eaLnBrk="1" fontAlgn="auto" latinLnBrk="0" hangingPunct="1">
              <a:lnSpc>
                <a:spcPct val="100000"/>
              </a:lnSpc>
              <a:spcBef>
                <a:spcPts val="0"/>
              </a:spcBef>
              <a:spcAft>
                <a:spcPts val="0"/>
              </a:spcAft>
              <a:buClr>
                <a:srgbClr val="90C226"/>
              </a:buClr>
              <a:buSzTx/>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Ils pourraient s’avérer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utiles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pour dépister les sujets (les plus) contagieux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avant des  réunions</a:t>
            </a: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 comportant plusieurs personnes</a:t>
            </a:r>
          </a:p>
          <a:p>
            <a:pPr marL="1257300" marR="0" lvl="2" indent="-342900" algn="l" defTabSz="457200" rtl="0" eaLnBrk="1" fontAlgn="auto" latinLnBrk="0" hangingPunct="1">
              <a:lnSpc>
                <a:spcPct val="100000"/>
              </a:lnSpc>
              <a:spcBef>
                <a:spcPts val="0"/>
              </a:spcBef>
              <a:spcAft>
                <a:spcPts val="0"/>
              </a:spcAft>
              <a:buClr>
                <a:srgbClr val="90C226"/>
              </a:buClr>
              <a:buSzTx/>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Cérémonies religieuses</a:t>
            </a:r>
          </a:p>
          <a:p>
            <a:pPr marL="1257300" marR="0" lvl="2" indent="-342900" algn="l" defTabSz="457200" rtl="0" eaLnBrk="1" fontAlgn="auto" latinLnBrk="0" hangingPunct="1">
              <a:lnSpc>
                <a:spcPct val="100000"/>
              </a:lnSpc>
              <a:spcBef>
                <a:spcPts val="0"/>
              </a:spcBef>
              <a:spcAft>
                <a:spcPts val="0"/>
              </a:spcAft>
              <a:buClr>
                <a:srgbClr val="90C226"/>
              </a:buClr>
              <a:buSzTx/>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Fêtes</a:t>
            </a:r>
          </a:p>
          <a:p>
            <a:pPr marL="1257300" marR="0" lvl="2" indent="-342900" algn="l" defTabSz="457200" rtl="0" eaLnBrk="1" fontAlgn="auto" latinLnBrk="0" hangingPunct="1">
              <a:lnSpc>
                <a:spcPct val="100000"/>
              </a:lnSpc>
              <a:spcBef>
                <a:spcPts val="0"/>
              </a:spcBef>
              <a:spcAft>
                <a:spcPts val="1200"/>
              </a:spcAft>
              <a:buClr>
                <a:srgbClr val="90C226"/>
              </a:buClr>
              <a:buSzTx/>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Réunions professionnelles….</a:t>
            </a:r>
          </a:p>
          <a:p>
            <a:pPr marL="800100" marR="0" lvl="1" indent="-342900" algn="l" defTabSz="457200" rtl="0" eaLnBrk="1" fontAlgn="auto" latinLnBrk="0" hangingPunct="1">
              <a:lnSpc>
                <a:spcPct val="100000"/>
              </a:lnSpc>
              <a:spcBef>
                <a:spcPts val="0"/>
              </a:spcBef>
              <a:spcAft>
                <a:spcPts val="0"/>
              </a:spcAft>
              <a:buClr>
                <a:srgbClr val="90C226"/>
              </a:buClr>
              <a:buSzTx/>
              <a:buFont typeface="Wingdings" pitchFamily="2" charset="2"/>
              <a:buChar char="§"/>
              <a:tabLst/>
              <a:defRPr/>
            </a:pPr>
            <a:r>
              <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Enfin, ils pourraient rapidement être envisagés comme </a:t>
            </a:r>
            <a:r>
              <a:rPr kumimoji="0" lang="fr-FR" sz="20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rPr>
              <a:t>home-test réalisés (fréquemment) par les patients eux-mêmes</a:t>
            </a:r>
          </a:p>
          <a:p>
            <a:pPr marL="800100" marR="0" lvl="1" indent="-342900" algn="l" defTabSz="457200" rtl="0" eaLnBrk="1" fontAlgn="auto" latinLnBrk="0" hangingPunct="1">
              <a:lnSpc>
                <a:spcPct val="100000"/>
              </a:lnSpc>
              <a:spcBef>
                <a:spcPts val="0"/>
              </a:spcBef>
              <a:spcAft>
                <a:spcPts val="0"/>
              </a:spcAft>
              <a:buClr>
                <a:srgbClr val="90C226"/>
              </a:buClr>
              <a:buSzTx/>
              <a:buFont typeface="Wingdings" pitchFamily="2" charset="2"/>
              <a:buChar char="§"/>
              <a:tabLst/>
              <a:defRPr/>
            </a:pPr>
            <a:endParaRPr kumimoji="0" lang="fr-FR" sz="20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9877893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23" name="Espace réservé du contenu 8">
            <a:extLst>
              <a:ext uri="{FF2B5EF4-FFF2-40B4-BE49-F238E27FC236}">
                <a16:creationId xmlns:a16="http://schemas.microsoft.com/office/drawing/2014/main" id="{1BA0180B-DC16-0D49-AA0D-262D7137612D}"/>
              </a:ext>
            </a:extLst>
          </p:cNvPr>
          <p:cNvSpPr>
            <a:spLocks noGrp="1"/>
          </p:cNvSpPr>
          <p:nvPr/>
        </p:nvSpPr>
        <p:spPr>
          <a:xfrm>
            <a:off x="925928" y="1626571"/>
            <a:ext cx="10817339" cy="4039584"/>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fr-FR" sz="18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a:p>
            <a:pPr marL="457200" marR="0" lvl="1"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fr-FR" sz="1700" b="1"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7" name="Rectangle 1">
            <a:extLst>
              <a:ext uri="{FF2B5EF4-FFF2-40B4-BE49-F238E27FC236}">
                <a16:creationId xmlns:a16="http://schemas.microsoft.com/office/drawing/2014/main" id="{0B628694-55B1-1940-A647-5691666FC449}"/>
              </a:ext>
            </a:extLst>
          </p:cNvPr>
          <p:cNvSpPr>
            <a:spLocks noChangeArrowheads="1"/>
          </p:cNvSpPr>
          <p:nvPr/>
        </p:nvSpPr>
        <p:spPr bwMode="auto">
          <a:xfrm>
            <a:off x="677863" y="3827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fr-FR" altLang="fr-FR" sz="900" b="0" i="0" u="none" strike="noStrike" kern="1200" cap="none" spc="0" normalizeH="0" baseline="0" noProof="0">
                <a:ln>
                  <a:noFill/>
                </a:ln>
                <a:solidFill>
                  <a:prstClr val="black"/>
                </a:solidFill>
                <a:effectLst/>
                <a:uLnTx/>
                <a:uFillTx/>
                <a:latin typeface="Calibri" panose="020F0502020204030204" pitchFamily="34" charset="0"/>
                <a:ea typeface="+mn-ea"/>
                <a:cs typeface="+mn-cs"/>
              </a:rPr>
            </a:br>
            <a:endParaRPr kumimoji="0" lang="fr-FR" altLang="fr-FR"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 name="Image 13" descr="Une image contenant dessin, signe, parapluie&#10;&#10;Description générée automatiquement">
            <a:extLst>
              <a:ext uri="{FF2B5EF4-FFF2-40B4-BE49-F238E27FC236}">
                <a16:creationId xmlns:a16="http://schemas.microsoft.com/office/drawing/2014/main" id="{94E1F9EF-82EB-C44C-AEB5-5EAA2601CD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pic>
        <p:nvPicPr>
          <p:cNvPr id="3" name="Image 2">
            <a:extLst>
              <a:ext uri="{FF2B5EF4-FFF2-40B4-BE49-F238E27FC236}">
                <a16:creationId xmlns:a16="http://schemas.microsoft.com/office/drawing/2014/main" id="{FBD5F8A7-439B-B141-95E7-03C0FEEFF1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18590" y="1949346"/>
            <a:ext cx="7496810" cy="4354656"/>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237FB0E4-E777-0644-9766-17CF79F825C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68525" y="624087"/>
            <a:ext cx="7698919" cy="1072223"/>
          </a:xfrm>
          <a:prstGeom prst="rect">
            <a:avLst/>
          </a:prstGeom>
          <a:ln>
            <a:solidFill>
              <a:schemeClr val="tx1">
                <a:lumMod val="75000"/>
                <a:lumOff val="25000"/>
              </a:schemeClr>
            </a:solidFill>
          </a:ln>
        </p:spPr>
      </p:pic>
      <p:sp>
        <p:nvSpPr>
          <p:cNvPr id="16" name="ZoneTexte 15">
            <a:extLst>
              <a:ext uri="{FF2B5EF4-FFF2-40B4-BE49-F238E27FC236}">
                <a16:creationId xmlns:a16="http://schemas.microsoft.com/office/drawing/2014/main" id="{9896C139-50BA-5747-8BAB-633530942FDC}"/>
              </a:ext>
            </a:extLst>
          </p:cNvPr>
          <p:cNvSpPr txBox="1"/>
          <p:nvPr/>
        </p:nvSpPr>
        <p:spPr>
          <a:xfrm>
            <a:off x="4340538" y="6430892"/>
            <a:ext cx="3326552"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J. Clin.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Microbiol</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doi:10.1128/JCM.01824-20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1249AC2F-8254-024E-ABB6-CA9B540CD2F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
        <p:nvSpPr>
          <p:cNvPr id="15" name="Rectangle 14">
            <a:extLst>
              <a:ext uri="{FF2B5EF4-FFF2-40B4-BE49-F238E27FC236}">
                <a16:creationId xmlns:a16="http://schemas.microsoft.com/office/drawing/2014/main" id="{BE2F9DEE-D871-5341-9067-DEA55EE11F2B}"/>
              </a:ext>
            </a:extLst>
          </p:cNvPr>
          <p:cNvSpPr/>
          <p:nvPr/>
        </p:nvSpPr>
        <p:spPr>
          <a:xfrm>
            <a:off x="8915400" y="2621867"/>
            <a:ext cx="2958807" cy="19283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Trebuchet MS" panose="020B0603020202020204"/>
                <a:ea typeface="+mn-ea"/>
                <a:cs typeface="+mn-cs"/>
              </a:rPr>
              <a:t>Cette étude suggère qu’en cas d’auto-prélèvements  par les patients, la charge virale est plus élevée dans la salive que dans la partie antérieure du nez</a:t>
            </a:r>
            <a:endParaRPr kumimoji="0" lang="fr-FR" sz="1800" b="1" i="1"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8645281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39</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46" name="ZoneTexte 45">
            <a:extLst>
              <a:ext uri="{FF2B5EF4-FFF2-40B4-BE49-F238E27FC236}">
                <a16:creationId xmlns:a16="http://schemas.microsoft.com/office/drawing/2014/main" id="{E1D11BE6-EEF9-4649-B006-422063C6E36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9" name="ZoneTexte 48">
            <a:extLst>
              <a:ext uri="{FF2B5EF4-FFF2-40B4-BE49-F238E27FC236}">
                <a16:creationId xmlns:a16="http://schemas.microsoft.com/office/drawing/2014/main" id="{767DD359-CC34-4B4B-BA0A-461B2430F99F}"/>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50" name="Espace réservé du numéro de diapositive 4">
            <a:extLst>
              <a:ext uri="{FF2B5EF4-FFF2-40B4-BE49-F238E27FC236}">
                <a16:creationId xmlns:a16="http://schemas.microsoft.com/office/drawing/2014/main" id="{8FE1FD73-E65B-5848-A2D9-25EDB59DDBB9}"/>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52" name="Titre 1">
            <a:extLst>
              <a:ext uri="{FF2B5EF4-FFF2-40B4-BE49-F238E27FC236}">
                <a16:creationId xmlns:a16="http://schemas.microsoft.com/office/drawing/2014/main" id="{68EBEC7C-1E1A-BF40-AD58-0F0C2AAE3945}"/>
              </a:ext>
            </a:extLst>
          </p:cNvPr>
          <p:cNvSpPr txBox="1">
            <a:spLocks/>
          </p:cNvSpPr>
          <p:nvPr/>
        </p:nvSpPr>
        <p:spPr>
          <a:xfrm>
            <a:off x="1183643" y="371590"/>
            <a:ext cx="9520545" cy="132080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Deux types de tests sérologiques sont disponibles et validés par les autorités officielles</a:t>
            </a:r>
          </a:p>
        </p:txBody>
      </p:sp>
      <p:sp>
        <p:nvSpPr>
          <p:cNvPr id="54" name="Espace réservé du numéro de diapositive 4">
            <a:extLst>
              <a:ext uri="{FF2B5EF4-FFF2-40B4-BE49-F238E27FC236}">
                <a16:creationId xmlns:a16="http://schemas.microsoft.com/office/drawing/2014/main" id="{4C11DAB6-3296-AE47-AD35-A7A2C1FB53AE}"/>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39</a:t>
            </a:fld>
            <a:endParaRPr lang="en-US" dirty="0">
              <a:solidFill>
                <a:schemeClr val="bg1"/>
              </a:solidFill>
            </a:endParaRPr>
          </a:p>
        </p:txBody>
      </p:sp>
      <p:sp>
        <p:nvSpPr>
          <p:cNvPr id="56" name="Espace réservé du contenu 8">
            <a:extLst>
              <a:ext uri="{FF2B5EF4-FFF2-40B4-BE49-F238E27FC236}">
                <a16:creationId xmlns:a16="http://schemas.microsoft.com/office/drawing/2014/main" id="{5B22BDAA-F0D5-3A4A-B7B9-E31584527F23}"/>
              </a:ext>
            </a:extLst>
          </p:cNvPr>
          <p:cNvSpPr>
            <a:spLocks noGrp="1"/>
          </p:cNvSpPr>
          <p:nvPr/>
        </p:nvSpPr>
        <p:spPr>
          <a:xfrm>
            <a:off x="842596" y="1619096"/>
            <a:ext cx="10667838" cy="4342271"/>
          </a:xfrm>
          <a:prstGeom prst="rect">
            <a:avLst/>
          </a:prstGeom>
          <a:ln>
            <a:noFill/>
          </a:ln>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fr-FR" sz="2800" b="1" dirty="0"/>
          </a:p>
          <a:p>
            <a:r>
              <a:rPr lang="fr-FR" sz="2200" b="1" dirty="0"/>
              <a:t>Tests sérologiques classiques (ELISA) réalisés en laboratoire à partir de sérum</a:t>
            </a:r>
          </a:p>
          <a:p>
            <a:r>
              <a:rPr lang="fr-FR" sz="2200" b="1" dirty="0"/>
              <a:t>Tests de diagnostic rapide à partir de quelques gouttes de sang total : </a:t>
            </a:r>
            <a:r>
              <a:rPr lang="fr-FR" sz="2200" b="1" dirty="0" err="1"/>
              <a:t>immunochromatographique</a:t>
            </a:r>
            <a:r>
              <a:rPr lang="fr-FR" sz="2200" b="1" dirty="0"/>
              <a:t> sur bandelette de nitrocellulose  (</a:t>
            </a:r>
            <a:r>
              <a:rPr lang="fr-FR" sz="2200" b="1" dirty="0" err="1"/>
              <a:t>lateral</a:t>
            </a:r>
            <a:r>
              <a:rPr lang="fr-FR" sz="2200" b="1" dirty="0"/>
              <a:t> flow </a:t>
            </a:r>
            <a:r>
              <a:rPr lang="fr-FR" sz="2200" b="1" dirty="0" err="1"/>
              <a:t>assay</a:t>
            </a:r>
            <a:r>
              <a:rPr lang="fr-FR" sz="2200" b="1" dirty="0"/>
              <a:t> ou LFA) </a:t>
            </a:r>
          </a:p>
          <a:p>
            <a:pPr lvl="1"/>
            <a:r>
              <a:rPr lang="fr-FR" sz="1900" dirty="0"/>
              <a:t>Similaires à ceux de la grossesse ou autres TDR</a:t>
            </a:r>
          </a:p>
          <a:p>
            <a:pPr lvl="1"/>
            <a:r>
              <a:rPr lang="fr-FR" sz="2200" dirty="0"/>
              <a:t>Peuvent être réalisés directement par soignant voire patient</a:t>
            </a:r>
          </a:p>
          <a:p>
            <a:pPr lvl="1"/>
            <a:r>
              <a:rPr lang="fr-FR" sz="2200" dirty="0"/>
              <a:t>Résultat &lt; 20 mn</a:t>
            </a:r>
          </a:p>
          <a:p>
            <a:pPr marL="3657600" lvl="8" indent="0">
              <a:buNone/>
            </a:pPr>
            <a:r>
              <a:rPr lang="fr-FR" sz="1100" dirty="0"/>
              <a:t>                                                </a:t>
            </a:r>
          </a:p>
          <a:p>
            <a:endParaRPr lang="fr-FR" b="1" dirty="0"/>
          </a:p>
          <a:p>
            <a:pPr marL="2286000" lvl="5" indent="0">
              <a:buNone/>
            </a:pPr>
            <a:r>
              <a:rPr lang="fr-FR" sz="1800" b="1" dirty="0"/>
              <a:t>	</a:t>
            </a:r>
          </a:p>
        </p:txBody>
      </p:sp>
      <p:pic>
        <p:nvPicPr>
          <p:cNvPr id="58" name="Image 57" descr="Une image contenant personne, jeu, vidéo, télécommande&#10;&#10;Description générée automatiquement">
            <a:extLst>
              <a:ext uri="{FF2B5EF4-FFF2-40B4-BE49-F238E27FC236}">
                <a16:creationId xmlns:a16="http://schemas.microsoft.com/office/drawing/2014/main" id="{F0CE0171-1FF9-4B4E-BC46-212C412B866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49782" y="4733844"/>
            <a:ext cx="2345841" cy="1041400"/>
          </a:xfrm>
          <a:prstGeom prst="rect">
            <a:avLst/>
          </a:prstGeom>
        </p:spPr>
      </p:pic>
      <p:pic>
        <p:nvPicPr>
          <p:cNvPr id="59" name="Image 58" descr="Une image contenant intérieur, main, table, tenant&#10;&#10;Description générée automatiquement">
            <a:extLst>
              <a:ext uri="{FF2B5EF4-FFF2-40B4-BE49-F238E27FC236}">
                <a16:creationId xmlns:a16="http://schemas.microsoft.com/office/drawing/2014/main" id="{E8E3AAE8-4BC5-5148-84A6-898D5C4F21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0863" y="4758499"/>
            <a:ext cx="2099928" cy="1041400"/>
          </a:xfrm>
          <a:prstGeom prst="rect">
            <a:avLst/>
          </a:prstGeom>
        </p:spPr>
      </p:pic>
      <p:sp>
        <p:nvSpPr>
          <p:cNvPr id="2" name="Rectangle : coins arrondis 1">
            <a:extLst>
              <a:ext uri="{FF2B5EF4-FFF2-40B4-BE49-F238E27FC236}">
                <a16:creationId xmlns:a16="http://schemas.microsoft.com/office/drawing/2014/main" id="{A012EE8D-5E23-E347-94E0-B7AB12C7E3F4}"/>
              </a:ext>
            </a:extLst>
          </p:cNvPr>
          <p:cNvSpPr/>
          <p:nvPr/>
        </p:nvSpPr>
        <p:spPr>
          <a:xfrm>
            <a:off x="161030" y="5065701"/>
            <a:ext cx="6478507" cy="1199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Les tests validés par les autorités de santé sont aussi sensibles et spécifiques qu’il s’agisse d’ELISA ou LFA</a:t>
            </a:r>
          </a:p>
          <a:p>
            <a:pPr algn="ctr"/>
            <a:r>
              <a:rPr lang="fr-FR" dirty="0"/>
              <a:t>Liste des tests de diagnostic validés en France</a:t>
            </a:r>
          </a:p>
          <a:p>
            <a:pPr algn="ctr"/>
            <a:r>
              <a:rPr lang="fr-FR" dirty="0">
                <a:solidFill>
                  <a:schemeClr val="tx1"/>
                </a:solidFill>
                <a:hlinkClick r:id="rId5">
                  <a:extLst>
                    <a:ext uri="{A12FA001-AC4F-418D-AE19-62706E023703}">
                      <ahyp:hlinkClr xmlns:ahyp="http://schemas.microsoft.com/office/drawing/2018/hyperlinkcolor" val="tx"/>
                    </a:ext>
                  </a:extLst>
                </a:hlinkClick>
              </a:rPr>
              <a:t>https://covid-19.sante.gouv.fr/tests</a:t>
            </a:r>
            <a:r>
              <a:rPr lang="fr-FR" dirty="0">
                <a:solidFill>
                  <a:schemeClr val="tx1"/>
                </a:solidFill>
              </a:rPr>
              <a:t>  </a:t>
            </a:r>
          </a:p>
        </p:txBody>
      </p:sp>
    </p:spTree>
    <p:extLst>
      <p:ext uri="{BB962C8B-B14F-4D97-AF65-F5344CB8AC3E}">
        <p14:creationId xmlns:p14="http://schemas.microsoft.com/office/powerpoint/2010/main" val="2799512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F66753-66B1-7441-8A86-373563520D4A}"/>
              </a:ext>
            </a:extLst>
          </p:cNvPr>
          <p:cNvSpPr>
            <a:spLocks noGrp="1"/>
          </p:cNvSpPr>
          <p:nvPr>
            <p:ph type="ctrTitle"/>
          </p:nvPr>
        </p:nvSpPr>
        <p:spPr>
          <a:xfrm>
            <a:off x="914400" y="3227682"/>
            <a:ext cx="8359603" cy="1646302"/>
          </a:xfrm>
        </p:spPr>
        <p:txBody>
          <a:bodyPr/>
          <a:lstStyle/>
          <a:p>
            <a:r>
              <a:rPr lang="fr-FR" sz="4000" dirty="0"/>
              <a:t>Immunité vis-à-vis des coronavirus</a:t>
            </a:r>
            <a:br>
              <a:rPr lang="fr-FR" sz="4000" dirty="0"/>
            </a:br>
            <a:br>
              <a:rPr lang="fr-FR" dirty="0"/>
            </a:br>
            <a:endParaRPr lang="fr-FR" dirty="0"/>
          </a:p>
        </p:txBody>
      </p:sp>
      <p:sp>
        <p:nvSpPr>
          <p:cNvPr id="3" name="Sous-titre 2">
            <a:extLst>
              <a:ext uri="{FF2B5EF4-FFF2-40B4-BE49-F238E27FC236}">
                <a16:creationId xmlns:a16="http://schemas.microsoft.com/office/drawing/2014/main" id="{2A1C1282-05DF-5B48-99F7-D3C8C6CE3579}"/>
              </a:ext>
            </a:extLst>
          </p:cNvPr>
          <p:cNvSpPr>
            <a:spLocks noGrp="1"/>
          </p:cNvSpPr>
          <p:nvPr>
            <p:ph type="subTitle" idx="1"/>
          </p:nvPr>
        </p:nvSpPr>
        <p:spPr/>
        <p:txBody>
          <a:bodyPr>
            <a:normAutofit/>
          </a:bodyPr>
          <a:lstStyle/>
          <a:p>
            <a:r>
              <a:rPr lang="fr-FR" sz="3200" b="1" dirty="0"/>
              <a:t>Certitudes &amp; incertitudes</a:t>
            </a:r>
          </a:p>
        </p:txBody>
      </p:sp>
    </p:spTree>
    <p:extLst>
      <p:ext uri="{BB962C8B-B14F-4D97-AF65-F5344CB8AC3E}">
        <p14:creationId xmlns:p14="http://schemas.microsoft.com/office/powerpoint/2010/main" val="31790795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40</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40</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40</a:t>
            </a:fld>
            <a:endParaRPr lang="en-US" dirty="0">
              <a:solidFill>
                <a:schemeClr val="bg1"/>
              </a:solidFill>
            </a:endParaRPr>
          </a:p>
        </p:txBody>
      </p:sp>
      <p:sp>
        <p:nvSpPr>
          <p:cNvPr id="30" name="Titre 1">
            <a:extLst>
              <a:ext uri="{FF2B5EF4-FFF2-40B4-BE49-F238E27FC236}">
                <a16:creationId xmlns:a16="http://schemas.microsoft.com/office/drawing/2014/main" id="{FB9BE498-D096-0A44-8044-4C437669BF90}"/>
              </a:ext>
            </a:extLst>
          </p:cNvPr>
          <p:cNvSpPr>
            <a:spLocks noGrp="1"/>
          </p:cNvSpPr>
          <p:nvPr>
            <p:ph type="title"/>
          </p:nvPr>
        </p:nvSpPr>
        <p:spPr>
          <a:xfrm>
            <a:off x="1061545" y="148470"/>
            <a:ext cx="9520545" cy="1320800"/>
          </a:xfrm>
        </p:spPr>
        <p:txBody>
          <a:bodyPr>
            <a:normAutofit/>
          </a:bodyPr>
          <a:lstStyle/>
          <a:p>
            <a:r>
              <a:rPr lang="fr-FR" dirty="0"/>
              <a:t>Détection des anticorps</a:t>
            </a: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40</a:t>
            </a:fld>
            <a:endParaRPr lang="en-US" dirty="0">
              <a:solidFill>
                <a:schemeClr val="bg1"/>
              </a:solidFill>
            </a:endParaRPr>
          </a:p>
        </p:txBody>
      </p:sp>
      <p:sp>
        <p:nvSpPr>
          <p:cNvPr id="33" name="Espace réservé du contenu 8">
            <a:extLst>
              <a:ext uri="{FF2B5EF4-FFF2-40B4-BE49-F238E27FC236}">
                <a16:creationId xmlns:a16="http://schemas.microsoft.com/office/drawing/2014/main" id="{48ED2A80-B78F-0142-80DC-D48AC990EEDF}"/>
              </a:ext>
            </a:extLst>
          </p:cNvPr>
          <p:cNvSpPr>
            <a:spLocks noGrp="1"/>
          </p:cNvSpPr>
          <p:nvPr/>
        </p:nvSpPr>
        <p:spPr>
          <a:xfrm>
            <a:off x="640065" y="1569719"/>
            <a:ext cx="11754467" cy="3888322"/>
          </a:xfrm>
          <a:prstGeom prst="rect">
            <a:avLst/>
          </a:prstGeom>
          <a:ln>
            <a:noFill/>
          </a:ln>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dirty="0"/>
              <a:t>Après contamination, SARS-COV-2 se multiplie dans rhinopharynx</a:t>
            </a:r>
          </a:p>
          <a:p>
            <a:r>
              <a:rPr lang="fr-FR" sz="1900" b="1" dirty="0"/>
              <a:t>Stade précoce</a:t>
            </a:r>
            <a:r>
              <a:rPr lang="fr-FR" sz="1900" dirty="0"/>
              <a:t>: ARN détectable  			</a:t>
            </a:r>
            <a:r>
              <a:rPr lang="fr-FR" sz="1900" b="1" dirty="0">
                <a:solidFill>
                  <a:srgbClr val="FF0000"/>
                </a:solidFill>
              </a:rPr>
              <a:t>PCR +</a:t>
            </a:r>
          </a:p>
          <a:p>
            <a:endParaRPr lang="fr-FR" sz="1900" b="1" dirty="0"/>
          </a:p>
          <a:p>
            <a:r>
              <a:rPr lang="fr-FR" sz="1900" b="1" dirty="0"/>
              <a:t>Infection </a:t>
            </a:r>
          </a:p>
          <a:p>
            <a:endParaRPr lang="fr-FR" sz="1900" b="1" dirty="0"/>
          </a:p>
          <a:p>
            <a:r>
              <a:rPr lang="fr-FR" sz="1900" b="1" dirty="0"/>
              <a:t>Réponse immunitaire :</a:t>
            </a:r>
          </a:p>
          <a:p>
            <a:pPr lvl="1"/>
            <a:r>
              <a:rPr lang="fr-FR" sz="1700" dirty="0"/>
              <a:t>Montée des anticorps : </a:t>
            </a:r>
            <a:r>
              <a:rPr lang="fr-FR" sz="1800" dirty="0" err="1">
                <a:solidFill>
                  <a:prstClr val="black"/>
                </a:solidFill>
              </a:rPr>
              <a:t>IgM</a:t>
            </a:r>
            <a:r>
              <a:rPr lang="fr-FR" sz="1800" dirty="0">
                <a:solidFill>
                  <a:prstClr val="black"/>
                </a:solidFill>
              </a:rPr>
              <a:t> (J7</a:t>
            </a:r>
            <a:r>
              <a:rPr lang="fr-FR" sz="1800" dirty="0">
                <a:solidFill>
                  <a:prstClr val="black"/>
                </a:solidFill>
                <a:sym typeface="Wingdings" pitchFamily="2" charset="2"/>
              </a:rPr>
              <a:t>J14) </a:t>
            </a:r>
            <a:r>
              <a:rPr lang="fr-FR" sz="1800" dirty="0">
                <a:solidFill>
                  <a:prstClr val="black"/>
                </a:solidFill>
              </a:rPr>
              <a:t>puis </a:t>
            </a:r>
            <a:r>
              <a:rPr lang="fr-FR" sz="1800" dirty="0" err="1">
                <a:solidFill>
                  <a:prstClr val="black"/>
                </a:solidFill>
              </a:rPr>
              <a:t>IgG</a:t>
            </a:r>
            <a:r>
              <a:rPr lang="fr-FR" sz="1200" b="1" dirty="0"/>
              <a:t> </a:t>
            </a:r>
            <a:r>
              <a:rPr lang="fr-FR" sz="1400" b="1" dirty="0"/>
              <a:t>(J10 </a:t>
            </a:r>
            <a:r>
              <a:rPr lang="fr-FR" sz="1400" b="1" dirty="0">
                <a:sym typeface="Wingdings" pitchFamily="2" charset="2"/>
              </a:rPr>
              <a:t></a:t>
            </a:r>
            <a:r>
              <a:rPr lang="fr-FR" sz="1400" b="1" dirty="0"/>
              <a:t>J21)</a:t>
            </a:r>
            <a:r>
              <a:rPr lang="fr-FR" sz="1200" b="1" dirty="0"/>
              <a:t> </a:t>
            </a:r>
            <a:r>
              <a:rPr lang="fr-FR" sz="1800" dirty="0">
                <a:solidFill>
                  <a:prstClr val="black"/>
                </a:solidFill>
              </a:rPr>
              <a:t>contre les antigènes</a:t>
            </a:r>
            <a:r>
              <a:rPr lang="fr-FR" sz="1800" b="1" dirty="0">
                <a:solidFill>
                  <a:prstClr val="black"/>
                </a:solidFill>
              </a:rPr>
              <a:t> </a:t>
            </a:r>
            <a:r>
              <a:rPr lang="fr-FR" sz="1800" dirty="0">
                <a:solidFill>
                  <a:prstClr val="black"/>
                </a:solidFill>
              </a:rPr>
              <a:t>spécifiques du Sars-CoV-2</a:t>
            </a:r>
            <a:endParaRPr lang="fr-FR" sz="1700" dirty="0"/>
          </a:p>
          <a:p>
            <a:pPr lvl="1"/>
            <a:r>
              <a:rPr lang="fr-FR" sz="1700" dirty="0"/>
              <a:t>Quantité de virus « contaminant » diminue dans rhinopharynx		       </a:t>
            </a:r>
            <a:r>
              <a:rPr lang="fr-FR" sz="1700" b="1" dirty="0">
                <a:solidFill>
                  <a:srgbClr val="FF0000"/>
                </a:solidFill>
              </a:rPr>
              <a:t>PCR – ou faiblement ou incomplètement +</a:t>
            </a:r>
          </a:p>
          <a:p>
            <a:pPr marL="3657600" lvl="8" indent="0">
              <a:buNone/>
            </a:pPr>
            <a:r>
              <a:rPr lang="fr-FR" sz="1100" dirty="0"/>
              <a:t>                                                </a:t>
            </a:r>
          </a:p>
          <a:p>
            <a:endParaRPr lang="fr-FR" b="1" dirty="0"/>
          </a:p>
          <a:p>
            <a:pPr marL="2286000" lvl="5" indent="0">
              <a:buNone/>
            </a:pPr>
            <a:r>
              <a:rPr lang="fr-FR" sz="1800" b="1" dirty="0"/>
              <a:t>	</a:t>
            </a:r>
          </a:p>
        </p:txBody>
      </p:sp>
      <p:sp>
        <p:nvSpPr>
          <p:cNvPr id="37" name="Flèche vers la droite 36">
            <a:extLst>
              <a:ext uri="{FF2B5EF4-FFF2-40B4-BE49-F238E27FC236}">
                <a16:creationId xmlns:a16="http://schemas.microsoft.com/office/drawing/2014/main" id="{6272B401-F341-0C40-B138-60AC13BFF783}"/>
              </a:ext>
            </a:extLst>
          </p:cNvPr>
          <p:cNvSpPr/>
          <p:nvPr/>
        </p:nvSpPr>
        <p:spPr>
          <a:xfrm>
            <a:off x="4632780" y="1939955"/>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41" name="Rectangle : coins arrondis 40">
            <a:extLst>
              <a:ext uri="{FF2B5EF4-FFF2-40B4-BE49-F238E27FC236}">
                <a16:creationId xmlns:a16="http://schemas.microsoft.com/office/drawing/2014/main" id="{98F48ED6-875D-CB44-AF1B-82CCF4DDCE74}"/>
              </a:ext>
            </a:extLst>
          </p:cNvPr>
          <p:cNvSpPr/>
          <p:nvPr/>
        </p:nvSpPr>
        <p:spPr>
          <a:xfrm>
            <a:off x="1061545" y="5268004"/>
            <a:ext cx="10216055" cy="11918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Une sérologie positive témoigne de l’exposition au virus.</a:t>
            </a:r>
          </a:p>
          <a:p>
            <a:r>
              <a:rPr lang="fr-FR" dirty="0"/>
              <a:t>On ignore si les anticorps détectés (ELISA) sont protecteurs, mais la majorité des patients guérissant, on peut envisager </a:t>
            </a:r>
            <a:r>
              <a:rPr lang="fr-FR" b="1" dirty="0"/>
              <a:t>une présomption de protection</a:t>
            </a:r>
            <a:r>
              <a:rPr lang="fr-FR" dirty="0"/>
              <a:t>.</a:t>
            </a:r>
          </a:p>
          <a:p>
            <a:r>
              <a:rPr lang="fr-FR" b="1" dirty="0"/>
              <a:t>Question : quelle est la durée de cette protection ?</a:t>
            </a:r>
          </a:p>
        </p:txBody>
      </p:sp>
      <p:sp>
        <p:nvSpPr>
          <p:cNvPr id="29" name="Flèche vers la droite 28">
            <a:extLst>
              <a:ext uri="{FF2B5EF4-FFF2-40B4-BE49-F238E27FC236}">
                <a16:creationId xmlns:a16="http://schemas.microsoft.com/office/drawing/2014/main" id="{EF5D4363-7B79-564C-95FC-F065138FDEA8}"/>
              </a:ext>
            </a:extLst>
          </p:cNvPr>
          <p:cNvSpPr/>
          <p:nvPr/>
        </p:nvSpPr>
        <p:spPr>
          <a:xfrm>
            <a:off x="2387366" y="2628351"/>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31">
            <a:extLst>
              <a:ext uri="{FF2B5EF4-FFF2-40B4-BE49-F238E27FC236}">
                <a16:creationId xmlns:a16="http://schemas.microsoft.com/office/drawing/2014/main" id="{9428AF0C-13BD-E147-B541-7FDA835DD903}"/>
              </a:ext>
            </a:extLst>
          </p:cNvPr>
          <p:cNvSpPr txBox="1"/>
          <p:nvPr/>
        </p:nvSpPr>
        <p:spPr>
          <a:xfrm>
            <a:off x="3245923" y="2480300"/>
            <a:ext cx="8448076" cy="64633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prstClr val="black"/>
                </a:solidFill>
              </a:rPr>
              <a:t>Activation des lymphocytes </a:t>
            </a:r>
            <a:r>
              <a:rPr lang="fr-FR" dirty="0" err="1">
                <a:solidFill>
                  <a:prstClr val="black"/>
                </a:solidFill>
              </a:rPr>
              <a:t>T</a:t>
            </a:r>
            <a:r>
              <a:rPr lang="fr-FR" dirty="0">
                <a:solidFill>
                  <a:prstClr val="black"/>
                </a:solidFill>
              </a:rPr>
              <a:t> et B spécifiques du virus</a:t>
            </a:r>
          </a:p>
          <a:p>
            <a:pPr marL="285750" indent="-285750">
              <a:buFont typeface="Arial" panose="020B0604020202020204" pitchFamily="34" charset="0"/>
              <a:buChar char="•"/>
            </a:pPr>
            <a:r>
              <a:rPr lang="fr-FR" dirty="0">
                <a:solidFill>
                  <a:prstClr val="black"/>
                </a:solidFill>
              </a:rPr>
              <a:t>Production d’</a:t>
            </a:r>
            <a:r>
              <a:rPr lang="fr-FR" b="1" dirty="0">
                <a:solidFill>
                  <a:prstClr val="black"/>
                </a:solidFill>
              </a:rPr>
              <a:t>anticorps</a:t>
            </a:r>
            <a:endParaRPr lang="fr-FR" dirty="0"/>
          </a:p>
        </p:txBody>
      </p:sp>
      <p:grpSp>
        <p:nvGrpSpPr>
          <p:cNvPr id="2" name="Groupe 1">
            <a:extLst>
              <a:ext uri="{FF2B5EF4-FFF2-40B4-BE49-F238E27FC236}">
                <a16:creationId xmlns:a16="http://schemas.microsoft.com/office/drawing/2014/main" id="{5F9B10A5-4524-EB40-A408-C4128ECE86B5}"/>
              </a:ext>
            </a:extLst>
          </p:cNvPr>
          <p:cNvGrpSpPr/>
          <p:nvPr/>
        </p:nvGrpSpPr>
        <p:grpSpPr>
          <a:xfrm>
            <a:off x="7189090" y="3996136"/>
            <a:ext cx="2270949" cy="726799"/>
            <a:chOff x="7189090" y="3996136"/>
            <a:chExt cx="2270949" cy="726799"/>
          </a:xfrm>
        </p:grpSpPr>
        <p:sp>
          <p:nvSpPr>
            <p:cNvPr id="38" name="Flèche vers la droite 37">
              <a:extLst>
                <a:ext uri="{FF2B5EF4-FFF2-40B4-BE49-F238E27FC236}">
                  <a16:creationId xmlns:a16="http://schemas.microsoft.com/office/drawing/2014/main" id="{1609DCFA-E419-8F4A-BA37-AF53455A0F06}"/>
                </a:ext>
              </a:extLst>
            </p:cNvPr>
            <p:cNvSpPr/>
            <p:nvPr/>
          </p:nvSpPr>
          <p:spPr>
            <a:xfrm>
              <a:off x="7189091" y="3996136"/>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a:extLst>
                <a:ext uri="{FF2B5EF4-FFF2-40B4-BE49-F238E27FC236}">
                  <a16:creationId xmlns:a16="http://schemas.microsoft.com/office/drawing/2014/main" id="{AFA9111A-EC9E-5A4A-B842-8222E69F0E86}"/>
                </a:ext>
              </a:extLst>
            </p:cNvPr>
            <p:cNvSpPr txBox="1"/>
            <p:nvPr/>
          </p:nvSpPr>
          <p:spPr>
            <a:xfrm>
              <a:off x="7965738" y="4353603"/>
              <a:ext cx="1494301" cy="369332"/>
            </a:xfrm>
            <a:prstGeom prst="rect">
              <a:avLst/>
            </a:prstGeom>
            <a:noFill/>
          </p:spPr>
          <p:txBody>
            <a:bodyPr wrap="square" rtlCol="0">
              <a:spAutoFit/>
            </a:bodyPr>
            <a:lstStyle/>
            <a:p>
              <a:r>
                <a:rPr lang="fr-FR" b="1" dirty="0">
                  <a:solidFill>
                    <a:srgbClr val="FF0000"/>
                  </a:solidFill>
                </a:rPr>
                <a:t>Sérologie +</a:t>
              </a:r>
            </a:p>
          </p:txBody>
        </p:sp>
        <p:sp>
          <p:nvSpPr>
            <p:cNvPr id="26" name="Flèche vers la droite 25">
              <a:extLst>
                <a:ext uri="{FF2B5EF4-FFF2-40B4-BE49-F238E27FC236}">
                  <a16:creationId xmlns:a16="http://schemas.microsoft.com/office/drawing/2014/main" id="{B4202295-EDA7-344C-9504-08032326B914}"/>
                </a:ext>
              </a:extLst>
            </p:cNvPr>
            <p:cNvSpPr/>
            <p:nvPr/>
          </p:nvSpPr>
          <p:spPr>
            <a:xfrm rot="712396">
              <a:off x="7189090" y="4398647"/>
              <a:ext cx="700645" cy="2483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19464561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41</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23" name="ZoneTexte 22">
            <a:extLst>
              <a:ext uri="{FF2B5EF4-FFF2-40B4-BE49-F238E27FC236}">
                <a16:creationId xmlns:a16="http://schemas.microsoft.com/office/drawing/2014/main" id="{9D2E8A6E-E7F2-CC49-BFF2-65D39966F0FF}"/>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27" name="ZoneTexte 26">
            <a:extLst>
              <a:ext uri="{FF2B5EF4-FFF2-40B4-BE49-F238E27FC236}">
                <a16:creationId xmlns:a16="http://schemas.microsoft.com/office/drawing/2014/main" id="{0CBA440E-38DD-2744-8B38-B32FCB4192A6}"/>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28" name="Espace réservé du numéro de diapositive 4">
            <a:extLst>
              <a:ext uri="{FF2B5EF4-FFF2-40B4-BE49-F238E27FC236}">
                <a16:creationId xmlns:a16="http://schemas.microsoft.com/office/drawing/2014/main" id="{D428748F-8C9F-1B45-90DA-14C2DC89D2CD}"/>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31" name="Espace réservé du numéro de diapositive 4">
            <a:extLst>
              <a:ext uri="{FF2B5EF4-FFF2-40B4-BE49-F238E27FC236}">
                <a16:creationId xmlns:a16="http://schemas.microsoft.com/office/drawing/2014/main" id="{2A83D9AF-1A4A-C247-910C-CF7854AD888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42" name="ZoneTexte 41">
            <a:extLst>
              <a:ext uri="{FF2B5EF4-FFF2-40B4-BE49-F238E27FC236}">
                <a16:creationId xmlns:a16="http://schemas.microsoft.com/office/drawing/2014/main" id="{A6A7C2BA-ACB9-9847-8ED6-D03650742049}"/>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43" name="ZoneTexte 42">
            <a:extLst>
              <a:ext uri="{FF2B5EF4-FFF2-40B4-BE49-F238E27FC236}">
                <a16:creationId xmlns:a16="http://schemas.microsoft.com/office/drawing/2014/main" id="{13E042E6-A60C-C443-8271-DDAFF073BB2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44" name="Espace réservé du numéro de diapositive 4">
            <a:extLst>
              <a:ext uri="{FF2B5EF4-FFF2-40B4-BE49-F238E27FC236}">
                <a16:creationId xmlns:a16="http://schemas.microsoft.com/office/drawing/2014/main" id="{1305216C-B6E7-D04C-8166-57C3824E0E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47" name="Espace réservé du numéro de diapositive 4">
            <a:extLst>
              <a:ext uri="{FF2B5EF4-FFF2-40B4-BE49-F238E27FC236}">
                <a16:creationId xmlns:a16="http://schemas.microsoft.com/office/drawing/2014/main" id="{77AC4B87-F584-8247-A1BC-C4EB250EADCF}"/>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33" name="ZoneTexte 32">
            <a:extLst>
              <a:ext uri="{FF2B5EF4-FFF2-40B4-BE49-F238E27FC236}">
                <a16:creationId xmlns:a16="http://schemas.microsoft.com/office/drawing/2014/main" id="{787AF1E2-7651-164B-9574-BCA8712CCAEB}"/>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4" name="ZoneTexte 33">
            <a:extLst>
              <a:ext uri="{FF2B5EF4-FFF2-40B4-BE49-F238E27FC236}">
                <a16:creationId xmlns:a16="http://schemas.microsoft.com/office/drawing/2014/main" id="{2FF9B001-D5E0-884C-BD57-28B4CBE08E19}"/>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35" name="Espace réservé du numéro de diapositive 4">
            <a:extLst>
              <a:ext uri="{FF2B5EF4-FFF2-40B4-BE49-F238E27FC236}">
                <a16:creationId xmlns:a16="http://schemas.microsoft.com/office/drawing/2014/main" id="{301DE4D3-DE19-2D43-BF63-7CEDBA90344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37" name="Titre 1">
            <a:extLst>
              <a:ext uri="{FF2B5EF4-FFF2-40B4-BE49-F238E27FC236}">
                <a16:creationId xmlns:a16="http://schemas.microsoft.com/office/drawing/2014/main" id="{E2796E6D-B47A-3646-84A3-F126DBFA6754}"/>
              </a:ext>
            </a:extLst>
          </p:cNvPr>
          <p:cNvSpPr>
            <a:spLocks noGrp="1"/>
          </p:cNvSpPr>
          <p:nvPr>
            <p:ph type="title"/>
          </p:nvPr>
        </p:nvSpPr>
        <p:spPr>
          <a:xfrm>
            <a:off x="1333501" y="609600"/>
            <a:ext cx="9520545" cy="1320800"/>
          </a:xfrm>
        </p:spPr>
        <p:txBody>
          <a:bodyPr>
            <a:normAutofit/>
          </a:bodyPr>
          <a:lstStyle/>
          <a:p>
            <a:r>
              <a:rPr lang="fr-FR" dirty="0"/>
              <a:t>Utilisation de sérologies fiables </a:t>
            </a:r>
            <a:r>
              <a:rPr lang="fr-FR" b="1" i="1" u="sng" dirty="0"/>
              <a:t>pourrait</a:t>
            </a:r>
            <a:r>
              <a:rPr lang="fr-FR" dirty="0"/>
              <a:t> permettre</a:t>
            </a:r>
          </a:p>
        </p:txBody>
      </p:sp>
      <p:sp>
        <p:nvSpPr>
          <p:cNvPr id="38" name="Espace réservé du numéro de diapositive 4">
            <a:extLst>
              <a:ext uri="{FF2B5EF4-FFF2-40B4-BE49-F238E27FC236}">
                <a16:creationId xmlns:a16="http://schemas.microsoft.com/office/drawing/2014/main" id="{16A4C086-ACB0-E74E-9128-E1BC1E963F7A}"/>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solidFill>
                  <a:schemeClr val="bg1"/>
                </a:solidFill>
              </a:rPr>
              <a:pPr/>
              <a:t>41</a:t>
            </a:fld>
            <a:endParaRPr lang="en-US" dirty="0">
              <a:solidFill>
                <a:schemeClr val="bg1"/>
              </a:solidFill>
            </a:endParaRPr>
          </a:p>
        </p:txBody>
      </p:sp>
      <p:sp>
        <p:nvSpPr>
          <p:cNvPr id="40" name="Espace réservé du contenu 8">
            <a:extLst>
              <a:ext uri="{FF2B5EF4-FFF2-40B4-BE49-F238E27FC236}">
                <a16:creationId xmlns:a16="http://schemas.microsoft.com/office/drawing/2014/main" id="{06322E45-D377-144B-871D-E3B5018621A8}"/>
              </a:ext>
            </a:extLst>
          </p:cNvPr>
          <p:cNvSpPr>
            <a:spLocks noGrp="1"/>
          </p:cNvSpPr>
          <p:nvPr/>
        </p:nvSpPr>
        <p:spPr>
          <a:xfrm>
            <a:off x="558816" y="2069039"/>
            <a:ext cx="11561945" cy="4342271"/>
          </a:xfrm>
          <a:prstGeom prst="rect">
            <a:avLst/>
          </a:prstGeom>
          <a:ln>
            <a:noFill/>
          </a:ln>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fr-FR" sz="1900" b="1" dirty="0"/>
              <a:t>De réaliser des études de </a:t>
            </a:r>
            <a:r>
              <a:rPr lang="fr-FR" sz="1900" b="1" dirty="0" err="1"/>
              <a:t>séro-prévalence</a:t>
            </a:r>
            <a:r>
              <a:rPr lang="fr-FR" sz="1900" b="1" dirty="0"/>
              <a:t> (à condition que les </a:t>
            </a:r>
            <a:r>
              <a:rPr lang="fr-FR" sz="1900" b="1" dirty="0" err="1"/>
              <a:t>Ac</a:t>
            </a:r>
            <a:r>
              <a:rPr lang="fr-FR" sz="1900" b="1" dirty="0"/>
              <a:t> persistent suffisamment de temps et que l’incidence de la maladie ne soit pas trop faible : risque de faux +)</a:t>
            </a:r>
          </a:p>
          <a:p>
            <a:pPr lvl="1"/>
            <a:r>
              <a:rPr lang="fr-FR" sz="1700" dirty="0"/>
              <a:t>Mieux décrire la « pyramide » des infections SARS-CoV-2</a:t>
            </a:r>
          </a:p>
          <a:p>
            <a:pPr lvl="1"/>
            <a:r>
              <a:rPr lang="fr-FR" sz="1700" dirty="0"/>
              <a:t>Evaluer le risque épidémique </a:t>
            </a:r>
            <a:r>
              <a:rPr lang="fr-FR" sz="1700" b="1" u="sng" dirty="0"/>
              <a:t>relatif</a:t>
            </a:r>
            <a:r>
              <a:rPr lang="fr-FR" sz="1700" dirty="0"/>
              <a:t> et l’intensité des vagues ultérieures dans une région donnée</a:t>
            </a:r>
          </a:p>
          <a:p>
            <a:r>
              <a:rPr lang="fr-FR" sz="1900" b="1" dirty="0"/>
              <a:t>De mobiliser plus facilement les soignants </a:t>
            </a:r>
            <a:r>
              <a:rPr lang="fr-FR" sz="1900" dirty="0"/>
              <a:t>: </a:t>
            </a:r>
            <a:r>
              <a:rPr lang="fr-FR" sz="1700" dirty="0"/>
              <a:t>une sérologie positive </a:t>
            </a:r>
            <a:r>
              <a:rPr lang="fr-FR" sz="1700" b="1" i="1" u="sng" dirty="0"/>
              <a:t>présageant </a:t>
            </a:r>
            <a:r>
              <a:rPr lang="fr-FR" sz="1700" dirty="0"/>
              <a:t>d’une immunité probable</a:t>
            </a:r>
          </a:p>
          <a:p>
            <a:r>
              <a:rPr lang="fr-FR" sz="1900" b="1" dirty="0"/>
              <a:t>Théoriquement, contribuer à décider</a:t>
            </a:r>
          </a:p>
          <a:p>
            <a:pPr lvl="1"/>
            <a:r>
              <a:rPr lang="fr-FR" sz="1700" dirty="0"/>
              <a:t>de lever les mesures de confinement</a:t>
            </a:r>
          </a:p>
          <a:p>
            <a:pPr lvl="1"/>
            <a:r>
              <a:rPr lang="fr-FR" sz="1700" dirty="0"/>
              <a:t>d’assouplir les mesures d’hygiène</a:t>
            </a:r>
          </a:p>
          <a:p>
            <a:pPr lvl="1"/>
            <a:r>
              <a:rPr lang="fr-FR" sz="1700" dirty="0"/>
              <a:t>de reprendre le travail (si risque minimal avec sérologie positive)</a:t>
            </a:r>
          </a:p>
          <a:p>
            <a:pPr marL="3657600" lvl="8" indent="0">
              <a:buNone/>
            </a:pPr>
            <a:r>
              <a:rPr lang="fr-FR" sz="1100" dirty="0"/>
              <a:t>                                                </a:t>
            </a:r>
          </a:p>
          <a:p>
            <a:endParaRPr lang="fr-FR" b="1" dirty="0"/>
          </a:p>
          <a:p>
            <a:pPr marL="2286000" lvl="5" indent="0">
              <a:buNone/>
            </a:pPr>
            <a:r>
              <a:rPr lang="fr-FR" sz="1800" b="1" dirty="0"/>
              <a:t>	</a:t>
            </a:r>
          </a:p>
        </p:txBody>
      </p:sp>
      <p:pic>
        <p:nvPicPr>
          <p:cNvPr id="41" name="Image 40" descr="Une image contenant texte, signe, photo, nombreux&#10;&#10;Description générée automatiquement">
            <a:extLst>
              <a:ext uri="{FF2B5EF4-FFF2-40B4-BE49-F238E27FC236}">
                <a16:creationId xmlns:a16="http://schemas.microsoft.com/office/drawing/2014/main" id="{CB2F3A78-E553-644E-AF69-9522BC1EDA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57246" y="3870874"/>
            <a:ext cx="3620629" cy="2777893"/>
          </a:xfrm>
          <a:prstGeom prst="rect">
            <a:avLst/>
          </a:prstGeom>
        </p:spPr>
      </p:pic>
      <p:sp>
        <p:nvSpPr>
          <p:cNvPr id="53" name="Rectangle : coins arrondis 52">
            <a:extLst>
              <a:ext uri="{FF2B5EF4-FFF2-40B4-BE49-F238E27FC236}">
                <a16:creationId xmlns:a16="http://schemas.microsoft.com/office/drawing/2014/main" id="{2DF8BC9E-812D-3F48-9445-E0EC8E5B914E}"/>
              </a:ext>
            </a:extLst>
          </p:cNvPr>
          <p:cNvSpPr/>
          <p:nvPr/>
        </p:nvSpPr>
        <p:spPr>
          <a:xfrm>
            <a:off x="379957" y="5435599"/>
            <a:ext cx="7082388" cy="11143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Après la première vague épidémique en France, les premières données suggèrent que les sérologies sont </a:t>
            </a:r>
            <a:r>
              <a:rPr lang="fr-FR" sz="2000" b="1" dirty="0"/>
              <a:t>+</a:t>
            </a:r>
            <a:r>
              <a:rPr lang="fr-FR" dirty="0"/>
              <a:t> chez </a:t>
            </a:r>
            <a:r>
              <a:rPr lang="fr-FR" sz="2000" dirty="0"/>
              <a:t>- </a:t>
            </a:r>
            <a:r>
              <a:rPr lang="fr-FR" dirty="0"/>
              <a:t>de 5 % de la population rendant ces options peu réalistes à ce stade </a:t>
            </a:r>
          </a:p>
        </p:txBody>
      </p:sp>
    </p:spTree>
    <p:extLst>
      <p:ext uri="{BB962C8B-B14F-4D97-AF65-F5344CB8AC3E}">
        <p14:creationId xmlns:p14="http://schemas.microsoft.com/office/powerpoint/2010/main" val="7883579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85DC36-932C-4A4A-8FE3-04C4DEEA49D7}"/>
              </a:ext>
            </a:extLst>
          </p:cNvPr>
          <p:cNvSpPr>
            <a:spLocks noGrp="1"/>
          </p:cNvSpPr>
          <p:nvPr>
            <p:ph type="title"/>
          </p:nvPr>
        </p:nvSpPr>
        <p:spPr>
          <a:xfrm>
            <a:off x="739652" y="548226"/>
            <a:ext cx="11227981" cy="457759"/>
          </a:xfrm>
        </p:spPr>
        <p:txBody>
          <a:bodyPr>
            <a:noAutofit/>
          </a:bodyPr>
          <a:lstStyle/>
          <a:p>
            <a:r>
              <a:rPr lang="fr-FR" sz="2800" dirty="0"/>
              <a:t>Distinguer positivité des Ag, PCR, culture virale, sérologie et contagiosité</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 name="Espace réservé du numéro de diapositive 4">
            <a:extLst>
              <a:ext uri="{FF2B5EF4-FFF2-40B4-BE49-F238E27FC236}">
                <a16:creationId xmlns:a16="http://schemas.microsoft.com/office/drawing/2014/main" id="{F4151A2D-C5C3-1F4F-899E-65C8048F8950}"/>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42</a:t>
            </a:fld>
            <a:endParaRPr lang="en-US" dirty="0">
              <a:solidFill>
                <a:schemeClr val="bg1"/>
              </a:solidFill>
            </a:endParaRPr>
          </a:p>
        </p:txBody>
      </p:sp>
      <p:pic>
        <p:nvPicPr>
          <p:cNvPr id="11" name="Image 3">
            <a:extLst>
              <a:ext uri="{FF2B5EF4-FFF2-40B4-BE49-F238E27FC236}">
                <a16:creationId xmlns:a16="http://schemas.microsoft.com/office/drawing/2014/main" id="{CEC14FC4-C990-B947-9152-8CF13B2AEC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4" name="Rectangle 3">
            <a:extLst>
              <a:ext uri="{FF2B5EF4-FFF2-40B4-BE49-F238E27FC236}">
                <a16:creationId xmlns:a16="http://schemas.microsoft.com/office/drawing/2014/main" id="{285216B3-DAFB-3C4D-9CAE-3FD60861C42D}"/>
              </a:ext>
            </a:extLst>
          </p:cNvPr>
          <p:cNvSpPr/>
          <p:nvPr/>
        </p:nvSpPr>
        <p:spPr>
          <a:xfrm>
            <a:off x="644890" y="1718367"/>
            <a:ext cx="10915739" cy="5386090"/>
          </a:xfrm>
          <a:prstGeom prst="rect">
            <a:avLst/>
          </a:prstGeom>
        </p:spPr>
        <p:txBody>
          <a:bodyPr wrap="square">
            <a:spAutoFit/>
          </a:bodyPr>
          <a:lstStyle/>
          <a:p>
            <a:pPr marL="342900" lvl="0" indent="-342900">
              <a:spcBef>
                <a:spcPts val="1000"/>
              </a:spcBef>
              <a:buClr>
                <a:srgbClr val="90C226"/>
              </a:buClr>
              <a:buSzPct val="80000"/>
              <a:buFont typeface="Wingdings 3" charset="2"/>
              <a:buChar char=""/>
            </a:pPr>
            <a:r>
              <a:rPr lang="fr-FR" sz="2400" b="1" dirty="0">
                <a:solidFill>
                  <a:prstClr val="black">
                    <a:lumMod val="75000"/>
                    <a:lumOff val="25000"/>
                  </a:prstClr>
                </a:solidFill>
              </a:rPr>
              <a:t>PCR positive n’implique pas que la culture virale soit positive</a:t>
            </a:r>
          </a:p>
          <a:p>
            <a:pPr marL="800100" lvl="1" indent="-342900">
              <a:spcBef>
                <a:spcPts val="400"/>
              </a:spcBef>
              <a:buClr>
                <a:srgbClr val="90C226"/>
              </a:buClr>
              <a:buSzPct val="80000"/>
              <a:buFont typeface="Wingdings 3" charset="2"/>
              <a:buChar char=""/>
            </a:pPr>
            <a:r>
              <a:rPr lang="fr-FR" sz="2000" dirty="0">
                <a:solidFill>
                  <a:prstClr val="black">
                    <a:lumMod val="75000"/>
                    <a:lumOff val="25000"/>
                  </a:prstClr>
                </a:solidFill>
              </a:rPr>
              <a:t>La culture virale est d’autant plus souvent négative que la charge virale est faible </a:t>
            </a:r>
          </a:p>
          <a:p>
            <a:pPr marL="800100" lvl="1" indent="-342900">
              <a:spcBef>
                <a:spcPts val="400"/>
              </a:spcBef>
              <a:buClr>
                <a:srgbClr val="90C226"/>
              </a:buClr>
              <a:buSzPct val="80000"/>
              <a:buFont typeface="Wingdings 3" charset="2"/>
              <a:buChar char=""/>
            </a:pPr>
            <a:r>
              <a:rPr lang="fr-FR" sz="2000" dirty="0">
                <a:solidFill>
                  <a:prstClr val="black">
                    <a:lumMod val="75000"/>
                    <a:lumOff val="25000"/>
                  </a:prstClr>
                </a:solidFill>
              </a:rPr>
              <a:t>La charge virale faible se traduit en pratique par un nombre </a:t>
            </a:r>
            <a:r>
              <a:rPr lang="fr-FR" sz="2000">
                <a:solidFill>
                  <a:prstClr val="black">
                    <a:lumMod val="75000"/>
                    <a:lumOff val="25000"/>
                  </a:prstClr>
                </a:solidFill>
              </a:rPr>
              <a:t>de cycles </a:t>
            </a:r>
            <a:r>
              <a:rPr lang="fr-FR" sz="2000" dirty="0">
                <a:solidFill>
                  <a:prstClr val="black">
                    <a:lumMod val="75000"/>
                    <a:lumOff val="25000"/>
                  </a:prstClr>
                </a:solidFill>
              </a:rPr>
              <a:t>en PCR important pour faire le diagnostic</a:t>
            </a:r>
          </a:p>
          <a:p>
            <a:pPr marL="800100" lvl="1" indent="-342900">
              <a:spcBef>
                <a:spcPts val="400"/>
              </a:spcBef>
              <a:buClr>
                <a:srgbClr val="90C226"/>
              </a:buClr>
              <a:buSzPct val="80000"/>
              <a:buFont typeface="Wingdings 3" charset="2"/>
              <a:buChar char=""/>
            </a:pPr>
            <a:r>
              <a:rPr lang="fr-FR" sz="2000" dirty="0">
                <a:solidFill>
                  <a:prstClr val="black">
                    <a:lumMod val="75000"/>
                    <a:lumOff val="25000"/>
                  </a:prstClr>
                </a:solidFill>
              </a:rPr>
              <a:t>Cycle &gt; 30…Charge virale faible</a:t>
            </a:r>
          </a:p>
          <a:p>
            <a:pPr marL="342900" lvl="0" indent="-342900">
              <a:spcBef>
                <a:spcPts val="1000"/>
              </a:spcBef>
              <a:buClr>
                <a:srgbClr val="90C226"/>
              </a:buClr>
              <a:buSzPct val="80000"/>
              <a:buFont typeface="Wingdings 3" charset="2"/>
              <a:buChar char=""/>
            </a:pPr>
            <a:r>
              <a:rPr lang="fr-FR" sz="2400" b="1" dirty="0">
                <a:solidFill>
                  <a:prstClr val="black">
                    <a:lumMod val="75000"/>
                    <a:lumOff val="25000"/>
                  </a:prstClr>
                </a:solidFill>
              </a:rPr>
              <a:t>Une culture virale négative rend improbable la contagiosité mais ne l’exclut pas</a:t>
            </a:r>
          </a:p>
          <a:p>
            <a:pPr marL="342900" lvl="0" indent="-342900">
              <a:spcBef>
                <a:spcPts val="1000"/>
              </a:spcBef>
              <a:buClr>
                <a:srgbClr val="90C226"/>
              </a:buClr>
              <a:buSzPct val="80000"/>
              <a:buFont typeface="Wingdings 3" charset="2"/>
              <a:buChar char=""/>
            </a:pPr>
            <a:r>
              <a:rPr lang="fr-FR" sz="2400" b="1" dirty="0">
                <a:solidFill>
                  <a:prstClr val="black">
                    <a:lumMod val="75000"/>
                    <a:lumOff val="25000"/>
                  </a:prstClr>
                </a:solidFill>
              </a:rPr>
              <a:t>Une sérologie négative chez un authentique patient COVID-19 peut s’expliquer</a:t>
            </a:r>
          </a:p>
          <a:p>
            <a:pPr marL="800100" lvl="1" indent="-342900">
              <a:spcBef>
                <a:spcPts val="1000"/>
              </a:spcBef>
              <a:buClr>
                <a:srgbClr val="90C226"/>
              </a:buClr>
              <a:buSzPct val="80000"/>
              <a:buFont typeface="Wingdings 3" charset="2"/>
              <a:buChar char=""/>
            </a:pPr>
            <a:r>
              <a:rPr lang="fr-FR" sz="2000" b="1" dirty="0">
                <a:solidFill>
                  <a:prstClr val="black">
                    <a:lumMod val="75000"/>
                    <a:lumOff val="25000"/>
                  </a:prstClr>
                </a:solidFill>
              </a:rPr>
              <a:t>L’examen a été réalisé trop tôt (avant 3 semaines)</a:t>
            </a:r>
          </a:p>
          <a:p>
            <a:pPr marL="800100" lvl="1" indent="-342900">
              <a:spcBef>
                <a:spcPts val="1000"/>
              </a:spcBef>
              <a:buClr>
                <a:srgbClr val="90C226"/>
              </a:buClr>
              <a:buSzPct val="80000"/>
              <a:buFont typeface="Wingdings 3" charset="2"/>
              <a:buChar char=""/>
            </a:pPr>
            <a:r>
              <a:rPr lang="fr-FR" sz="2000" b="1" dirty="0">
                <a:solidFill>
                  <a:prstClr val="black">
                    <a:lumMod val="75000"/>
                    <a:lumOff val="25000"/>
                  </a:prstClr>
                </a:solidFill>
              </a:rPr>
              <a:t>L’examen a été réalisé trop tard (après 2 mois certains patients perdent leur </a:t>
            </a:r>
            <a:r>
              <a:rPr lang="fr-FR" sz="2000" b="1" dirty="0" err="1">
                <a:solidFill>
                  <a:prstClr val="black">
                    <a:lumMod val="75000"/>
                    <a:lumOff val="25000"/>
                  </a:prstClr>
                </a:solidFill>
              </a:rPr>
              <a:t>Ac</a:t>
            </a:r>
            <a:r>
              <a:rPr lang="fr-FR" sz="2000" b="1" dirty="0">
                <a:solidFill>
                  <a:prstClr val="black">
                    <a:lumMod val="75000"/>
                    <a:lumOff val="25000"/>
                  </a:prstClr>
                </a:solidFill>
              </a:rPr>
              <a:t>.)</a:t>
            </a:r>
          </a:p>
          <a:p>
            <a:pPr marL="800100" lvl="1" indent="-342900">
              <a:spcBef>
                <a:spcPts val="1000"/>
              </a:spcBef>
              <a:buClr>
                <a:srgbClr val="90C226"/>
              </a:buClr>
              <a:buSzPct val="80000"/>
              <a:buFont typeface="Wingdings 3" charset="2"/>
              <a:buChar char=""/>
            </a:pPr>
            <a:r>
              <a:rPr lang="fr-FR" sz="2000" b="1" dirty="0">
                <a:solidFill>
                  <a:prstClr val="black">
                    <a:lumMod val="75000"/>
                    <a:lumOff val="25000"/>
                  </a:prstClr>
                </a:solidFill>
              </a:rPr>
              <a:t>Enfin d’autres (rarement ne positivent jamais la sérologie)</a:t>
            </a:r>
          </a:p>
          <a:p>
            <a:pPr marL="342900" lvl="0" indent="-342900">
              <a:spcBef>
                <a:spcPts val="1000"/>
              </a:spcBef>
              <a:buClr>
                <a:srgbClr val="90C226"/>
              </a:buClr>
              <a:buSzPct val="80000"/>
              <a:buFont typeface="Wingdings 3" charset="2"/>
              <a:buChar char=""/>
            </a:pPr>
            <a:endParaRPr lang="fr-FR" sz="2400" b="1" dirty="0">
              <a:solidFill>
                <a:prstClr val="black">
                  <a:lumMod val="75000"/>
                  <a:lumOff val="25000"/>
                </a:prstClr>
              </a:solidFill>
            </a:endParaRPr>
          </a:p>
        </p:txBody>
      </p:sp>
    </p:spTree>
    <p:extLst>
      <p:ext uri="{BB962C8B-B14F-4D97-AF65-F5344CB8AC3E}">
        <p14:creationId xmlns:p14="http://schemas.microsoft.com/office/powerpoint/2010/main" val="676272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algn="l"/>
            <a:endParaRPr lang="fr-FR" dirty="0"/>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algn="l"/>
            <a:endParaRPr lang="fr-FR" dirty="0"/>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fld id="{D57F1E4F-1CFF-5643-939E-217C01CDF565}" type="slidenum">
              <a:rPr lang="en-US" smtClean="0">
                <a:solidFill>
                  <a:schemeClr val="bg1"/>
                </a:solidFill>
              </a:rPr>
              <a:pPr/>
              <a:t>5</a:t>
            </a:fld>
            <a:endParaRPr lang="en-US" dirty="0">
              <a:solidFill>
                <a:schemeClr val="bg1"/>
              </a:solidFill>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438796" y="2067825"/>
            <a:ext cx="11215322" cy="4450452"/>
          </a:xfrm>
        </p:spPr>
        <p:txBody>
          <a:bodyPr>
            <a:normAutofit/>
          </a:bodyPr>
          <a:lstStyle/>
          <a:p>
            <a:r>
              <a:rPr lang="fr-FR" sz="2000" dirty="0">
                <a:solidFill>
                  <a:schemeClr val="tx1"/>
                </a:solidFill>
              </a:rPr>
              <a:t>Si les patients guérissent « naturellement » d’une maladie infectieuse, c’est que le système immunitaire a réussi à contrôler l’infection</a:t>
            </a:r>
          </a:p>
          <a:p>
            <a:pPr lvl="1"/>
            <a:r>
              <a:rPr lang="fr-FR" sz="2000" dirty="0">
                <a:solidFill>
                  <a:schemeClr val="tx1"/>
                </a:solidFill>
              </a:rPr>
              <a:t>Anticorps neutralisants</a:t>
            </a:r>
          </a:p>
          <a:p>
            <a:pPr lvl="1"/>
            <a:r>
              <a:rPr lang="fr-FR" sz="2000" dirty="0">
                <a:solidFill>
                  <a:schemeClr val="tx1"/>
                </a:solidFill>
              </a:rPr>
              <a:t>Immunité cellulaire</a:t>
            </a:r>
          </a:p>
          <a:p>
            <a:r>
              <a:rPr lang="fr-FR" sz="2000" dirty="0">
                <a:solidFill>
                  <a:schemeClr val="tx1"/>
                </a:solidFill>
              </a:rPr>
              <a:t>La maladie est donc </a:t>
            </a:r>
            <a:r>
              <a:rPr lang="fr-FR" sz="2000" b="1" dirty="0">
                <a:solidFill>
                  <a:schemeClr val="tx1"/>
                </a:solidFill>
              </a:rPr>
              <a:t>immunisante</a:t>
            </a:r>
            <a:r>
              <a:rPr lang="fr-FR" sz="2000" dirty="0">
                <a:solidFill>
                  <a:schemeClr val="tx1"/>
                </a:solidFill>
              </a:rPr>
              <a:t> pour l’immense majorité des patients +++</a:t>
            </a:r>
            <a:endParaRPr lang="fr-FR" sz="2000" b="1" dirty="0">
              <a:solidFill>
                <a:schemeClr val="tx1"/>
              </a:solidFill>
            </a:endParaRPr>
          </a:p>
          <a:p>
            <a:r>
              <a:rPr lang="fr-FR" sz="2000" b="1" dirty="0">
                <a:solidFill>
                  <a:schemeClr val="tx1"/>
                </a:solidFill>
              </a:rPr>
              <a:t>Les anticorps détectés par des tests de diagnostic rapide ou dosés </a:t>
            </a:r>
            <a:r>
              <a:rPr lang="fr-FR" sz="2000" dirty="0">
                <a:solidFill>
                  <a:schemeClr val="tx1"/>
                </a:solidFill>
              </a:rPr>
              <a:t>par ELISA </a:t>
            </a:r>
            <a:r>
              <a:rPr lang="fr-FR" sz="2000" b="1" dirty="0">
                <a:solidFill>
                  <a:schemeClr val="tx1"/>
                </a:solidFill>
              </a:rPr>
              <a:t>après la maladie </a:t>
            </a:r>
            <a:r>
              <a:rPr lang="fr-FR" sz="2000" b="1" u="sng" dirty="0">
                <a:solidFill>
                  <a:schemeClr val="tx1"/>
                </a:solidFill>
              </a:rPr>
              <a:t>témoignent</a:t>
            </a:r>
            <a:r>
              <a:rPr lang="fr-FR" sz="2000" b="1" dirty="0">
                <a:solidFill>
                  <a:schemeClr val="tx1"/>
                </a:solidFill>
              </a:rPr>
              <a:t> du contact avec le virus et de cette immunisation</a:t>
            </a:r>
          </a:p>
          <a:p>
            <a:r>
              <a:rPr lang="fr-FR" sz="2000" dirty="0">
                <a:solidFill>
                  <a:schemeClr val="tx1"/>
                </a:solidFill>
              </a:rPr>
              <a:t>Cela ne veut pas dire que ces anticorps dosés en routine soient eux même protecteurs. Ils peuvent témoigner</a:t>
            </a:r>
          </a:p>
          <a:p>
            <a:pPr lvl="1"/>
            <a:r>
              <a:rPr lang="fr-FR" sz="2000" dirty="0">
                <a:solidFill>
                  <a:schemeClr val="tx1"/>
                </a:solidFill>
              </a:rPr>
              <a:t>de la présence d’anticorps neutralisants</a:t>
            </a:r>
          </a:p>
          <a:p>
            <a:pPr lvl="1"/>
            <a:r>
              <a:rPr lang="fr-FR" sz="2000" dirty="0">
                <a:solidFill>
                  <a:schemeClr val="tx1"/>
                </a:solidFill>
              </a:rPr>
              <a:t>de la mise en place d’une l’immunité cellulaire</a:t>
            </a:r>
            <a:endParaRPr lang="fr-FR" sz="2000" dirty="0"/>
          </a:p>
          <a:p>
            <a:endParaRPr lang="fr-FR" sz="2400" b="1" dirty="0">
              <a:solidFill>
                <a:schemeClr val="tx1"/>
              </a:solidFill>
            </a:endParaRPr>
          </a:p>
        </p:txBody>
      </p:sp>
    </p:spTree>
    <p:extLst>
      <p:ext uri="{BB962C8B-B14F-4D97-AF65-F5344CB8AC3E}">
        <p14:creationId xmlns:p14="http://schemas.microsoft.com/office/powerpoint/2010/main" val="304800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677333" y="1542546"/>
            <a:ext cx="11065933" cy="5031480"/>
          </a:xfrm>
        </p:spPr>
        <p:txBody>
          <a:bodyPr>
            <a:noAutofit/>
          </a:bodyPr>
          <a:lstStyle/>
          <a:p>
            <a:pPr marL="0" indent="0" algn="ctr">
              <a:buNone/>
            </a:pPr>
            <a:r>
              <a:rPr lang="fr-FR" sz="2000" dirty="0"/>
              <a:t>Une proportion non négligeable (10 à 20%) des patients ayant été infectés et guéris garde une </a:t>
            </a:r>
            <a:r>
              <a:rPr lang="fr-FR" sz="2000" b="1" dirty="0"/>
              <a:t>PCR + dans les semaines ou mois qui suivent l’infection</a:t>
            </a:r>
          </a:p>
          <a:p>
            <a:r>
              <a:rPr lang="fr-FR" sz="2000" dirty="0"/>
              <a:t>La majorité d’entre eux sont asymptomatiques</a:t>
            </a:r>
          </a:p>
          <a:p>
            <a:r>
              <a:rPr lang="fr-FR" sz="2000" dirty="0"/>
              <a:t>Quelques uns se plaignent d’asthénie</a:t>
            </a:r>
          </a:p>
          <a:p>
            <a:r>
              <a:rPr lang="fr-FR" sz="2000" dirty="0"/>
              <a:t>D’autres ont des symptômes respiratoires ou digestifs sans que l’on puisse affirmer que le SARS-CoV-2 en soit responsable</a:t>
            </a:r>
          </a:p>
          <a:p>
            <a:r>
              <a:rPr lang="fr-FR" sz="2000" dirty="0"/>
              <a:t>Un cas de réinfection a été rapporté à Hongkong</a:t>
            </a:r>
          </a:p>
          <a:p>
            <a:pPr lvl="1"/>
            <a:r>
              <a:rPr lang="fr-FR" sz="1800" dirty="0"/>
              <a:t>Adulte pauci-symptomatique en Mars 2020 </a:t>
            </a:r>
            <a:r>
              <a:rPr lang="fr-FR" sz="1800" dirty="0">
                <a:sym typeface="Wingdings" pitchFamily="2" charset="2"/>
              </a:rPr>
              <a:t> PCR +</a:t>
            </a:r>
          </a:p>
          <a:p>
            <a:pPr lvl="1"/>
            <a:r>
              <a:rPr lang="fr-FR" sz="1800" dirty="0">
                <a:sym typeface="Wingdings" pitchFamily="2" charset="2"/>
              </a:rPr>
              <a:t>PCR de nouveau + plusieurs mois après au décours d’un voyage en Europe</a:t>
            </a:r>
          </a:p>
          <a:p>
            <a:pPr lvl="2"/>
            <a:r>
              <a:rPr lang="fr-FR" sz="1800" dirty="0">
                <a:sym typeface="Wingdings" pitchFamily="2" charset="2"/>
              </a:rPr>
              <a:t>Patient complètement asymptomatique</a:t>
            </a:r>
          </a:p>
          <a:p>
            <a:pPr lvl="2"/>
            <a:r>
              <a:rPr lang="fr-FR" sz="1800" dirty="0">
                <a:sym typeface="Wingdings" pitchFamily="2" charset="2"/>
              </a:rPr>
              <a:t>Virus ≠ du premier (séquençage)</a:t>
            </a:r>
          </a:p>
          <a:p>
            <a:pPr lvl="2"/>
            <a:r>
              <a:rPr lang="fr-FR" sz="1800" dirty="0">
                <a:sym typeface="Wingdings" pitchFamily="2" charset="2"/>
              </a:rPr>
              <a:t>Culture virale ? Sérologie ? Contagiosité ?</a:t>
            </a:r>
          </a:p>
          <a:p>
            <a:pPr lvl="2"/>
            <a:endParaRPr lang="fr-FR" sz="1600" dirty="0">
              <a:solidFill>
                <a:schemeClr val="tx1"/>
              </a:solidFill>
            </a:endParaRPr>
          </a:p>
          <a:p>
            <a:pPr marL="457200" lvl="1" indent="0">
              <a:buNone/>
            </a:pPr>
            <a:endParaRPr lang="fr-FR" sz="1900" b="1" dirty="0">
              <a:solidFill>
                <a:schemeClr val="tx1"/>
              </a:solidFill>
            </a:endParaRPr>
          </a:p>
        </p:txBody>
      </p:sp>
      <p:pic>
        <p:nvPicPr>
          <p:cNvPr id="14" name="Image 13" descr="Une image contenant dessin, signe, parapluie&#10;&#10;Description générée automatiquement">
            <a:extLst>
              <a:ext uri="{FF2B5EF4-FFF2-40B4-BE49-F238E27FC236}">
                <a16:creationId xmlns:a16="http://schemas.microsoft.com/office/drawing/2014/main" id="{5E298CF4-4996-DE42-B16B-BE121BBFCF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A342CCBE-BBCD-4641-B708-40E6C91EADAD}"/>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2308456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772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1703306"/>
            <a:ext cx="11065933" cy="5031480"/>
          </a:xfrm>
        </p:spPr>
        <p:txBody>
          <a:bodyPr>
            <a:noAutofit/>
          </a:bodyPr>
          <a:lstStyle/>
          <a:p>
            <a:r>
              <a:rPr lang="fr-FR" sz="2100" b="1" dirty="0"/>
              <a:t>Mais : </a:t>
            </a:r>
          </a:p>
          <a:p>
            <a:pPr lvl="2"/>
            <a:r>
              <a:rPr lang="fr-FR" sz="1800" b="1" dirty="0"/>
              <a:t>Un seul cas suggérant qu’une deuxième maladie plus sévère que la première a été décris</a:t>
            </a:r>
          </a:p>
          <a:p>
            <a:pPr lvl="2"/>
            <a:r>
              <a:rPr lang="fr-FR" sz="1800" dirty="0"/>
              <a:t>Peu d’exemples de maladie infectieuse où la 2</a:t>
            </a:r>
            <a:r>
              <a:rPr lang="fr-FR" sz="1800" baseline="30000" dirty="0"/>
              <a:t>ème</a:t>
            </a:r>
            <a:r>
              <a:rPr lang="fr-FR" sz="1800" dirty="0"/>
              <a:t> maladie soit plus grave que la première en population générale</a:t>
            </a:r>
          </a:p>
          <a:p>
            <a:r>
              <a:rPr lang="fr-FR" sz="1900" dirty="0"/>
              <a:t>Les patients PCR + à distance de l’infection, quand l’immunité a été mise en place, ne sont probablement pas ou peu contagieux et ne témoignent pas d’une circulation virale</a:t>
            </a:r>
          </a:p>
          <a:p>
            <a:r>
              <a:rPr lang="fr-FR" sz="1900" dirty="0"/>
              <a:t>Au décours du pic épidémique dans les régions fortement touchées, il est difficile d’interpréter une PCR positive sans </a:t>
            </a:r>
          </a:p>
          <a:p>
            <a:pPr lvl="1"/>
            <a:r>
              <a:rPr lang="fr-FR" sz="1700" dirty="0"/>
              <a:t>Bien analyser les dates éventuelles de contamination et de début des symptômes</a:t>
            </a:r>
          </a:p>
          <a:p>
            <a:pPr lvl="1"/>
            <a:r>
              <a:rPr lang="fr-FR" sz="1700" dirty="0"/>
              <a:t>Utiliser en cas de de doute une sérologie concomitante</a:t>
            </a:r>
          </a:p>
        </p:txBody>
      </p:sp>
      <p:pic>
        <p:nvPicPr>
          <p:cNvPr id="14" name="Image 13" descr="Une image contenant dessin, signe, parapluie&#10;&#10;Description générée automatiquement">
            <a:extLst>
              <a:ext uri="{FF2B5EF4-FFF2-40B4-BE49-F238E27FC236}">
                <a16:creationId xmlns:a16="http://schemas.microsoft.com/office/drawing/2014/main" id="{5E298CF4-4996-DE42-B16B-BE121BBFCF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7B8C892D-896A-E74F-9BF3-192BDDD2CBA3}"/>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3666177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5" name="Titre 1">
            <a:extLst>
              <a:ext uri="{FF2B5EF4-FFF2-40B4-BE49-F238E27FC236}">
                <a16:creationId xmlns:a16="http://schemas.microsoft.com/office/drawing/2014/main" id="{9DD0EFBF-90C1-3447-AA4E-C6E77378B7C3}"/>
              </a:ext>
            </a:extLst>
          </p:cNvPr>
          <p:cNvSpPr>
            <a:spLocks noGrp="1"/>
          </p:cNvSpPr>
          <p:nvPr>
            <p:ph type="title"/>
          </p:nvPr>
        </p:nvSpPr>
        <p:spPr>
          <a:xfrm>
            <a:off x="677334" y="609600"/>
            <a:ext cx="9454638" cy="872359"/>
          </a:xfrm>
        </p:spPr>
        <p:txBody>
          <a:bodyPr>
            <a:normAutofit/>
          </a:bodyPr>
          <a:lstStyle/>
          <a:p>
            <a:r>
              <a:rPr lang="fr-FR" dirty="0"/>
              <a:t>COVID-19 et Immunité : Incertitudes</a:t>
            </a:r>
          </a:p>
        </p:txBody>
      </p:sp>
      <p:sp>
        <p:nvSpPr>
          <p:cNvPr id="4" name="Espace réservé du contenu 3">
            <a:extLst>
              <a:ext uri="{FF2B5EF4-FFF2-40B4-BE49-F238E27FC236}">
                <a16:creationId xmlns:a16="http://schemas.microsoft.com/office/drawing/2014/main" id="{1730240B-36BC-1B4D-9587-8099D66DFDFF}"/>
              </a:ext>
            </a:extLst>
          </p:cNvPr>
          <p:cNvSpPr>
            <a:spLocks noGrp="1"/>
          </p:cNvSpPr>
          <p:nvPr>
            <p:ph idx="1"/>
          </p:nvPr>
        </p:nvSpPr>
        <p:spPr>
          <a:xfrm>
            <a:off x="563033" y="1633876"/>
            <a:ext cx="11065933" cy="5031480"/>
          </a:xfrm>
        </p:spPr>
        <p:txBody>
          <a:bodyPr>
            <a:noAutofit/>
          </a:bodyPr>
          <a:lstStyle/>
          <a:p>
            <a:r>
              <a:rPr lang="fr-FR" sz="2000" b="1" dirty="0"/>
              <a:t>La durée de protection +++</a:t>
            </a:r>
          </a:p>
          <a:p>
            <a:pPr lvl="1">
              <a:spcBef>
                <a:spcPts val="400"/>
              </a:spcBef>
            </a:pPr>
            <a:r>
              <a:rPr lang="fr-FR" sz="2000" dirty="0"/>
              <a:t>1 à 3 ans pour les coronavirus « habituels »</a:t>
            </a:r>
          </a:p>
          <a:p>
            <a:pPr lvl="1">
              <a:spcBef>
                <a:spcPts val="400"/>
              </a:spcBef>
            </a:pPr>
            <a:r>
              <a:rPr lang="fr-FR" sz="2000" dirty="0"/>
              <a:t>2 à 14 ans de persistance </a:t>
            </a:r>
            <a:r>
              <a:rPr lang="fr-FR" sz="2000" dirty="0" err="1"/>
              <a:t>d’Ac</a:t>
            </a:r>
            <a:r>
              <a:rPr lang="fr-FR" sz="2000" dirty="0"/>
              <a:t> neutralisants pour le Sars-CoV-1</a:t>
            </a:r>
          </a:p>
          <a:p>
            <a:pPr lvl="1">
              <a:spcBef>
                <a:spcPts val="400"/>
              </a:spcBef>
              <a:spcAft>
                <a:spcPts val="600"/>
              </a:spcAft>
            </a:pPr>
            <a:r>
              <a:rPr lang="fr-FR" sz="2000" dirty="0"/>
              <a:t>Sars-CoV2 ???</a:t>
            </a:r>
          </a:p>
          <a:p>
            <a:r>
              <a:rPr lang="fr-FR" sz="2000" dirty="0"/>
              <a:t>Des études suggèrent que les taux d’anticorps (1)</a:t>
            </a:r>
          </a:p>
          <a:p>
            <a:pPr lvl="1"/>
            <a:r>
              <a:rPr lang="fr-FR" sz="1800" b="1" dirty="0"/>
              <a:t>Diminuent progressivement en fonction de l’antigène, de l’individu et de la gravité de la maladie</a:t>
            </a:r>
          </a:p>
          <a:p>
            <a:pPr lvl="1"/>
            <a:r>
              <a:rPr lang="fr-FR" sz="1800" dirty="0"/>
              <a:t>Mais qu’environ </a:t>
            </a:r>
            <a:r>
              <a:rPr lang="fr-FR" sz="1800" b="1" dirty="0"/>
              <a:t>¼ des patients asymptomatiques ou pauci-symptomatiques pourraient devenir séronégatifs après la contamination</a:t>
            </a:r>
          </a:p>
          <a:p>
            <a:pPr lvl="1"/>
            <a:r>
              <a:rPr lang="fr-FR" sz="1800" dirty="0"/>
              <a:t>Ce qui n’exclut pas la </a:t>
            </a:r>
            <a:r>
              <a:rPr lang="fr-FR" sz="1800" b="1" dirty="0"/>
              <a:t>persistance d’une immunité cellulaire (CD4, CD8)</a:t>
            </a:r>
          </a:p>
          <a:p>
            <a:r>
              <a:rPr lang="fr-FR" sz="2000" dirty="0"/>
              <a:t>En effet deux études (2,3) retrouvent </a:t>
            </a:r>
            <a:r>
              <a:rPr lang="fr-FR" sz="2000" b="1" dirty="0"/>
              <a:t>une mémoire immunitaire des cellules </a:t>
            </a:r>
            <a:r>
              <a:rPr lang="fr-FR" sz="2000" b="1" dirty="0" err="1"/>
              <a:t>T</a:t>
            </a:r>
            <a:r>
              <a:rPr lang="fr-FR" sz="2000" b="1" dirty="0"/>
              <a:t> CD4 + et CD8 + induites par le SARS-CoV-2 chez des patients convalescents</a:t>
            </a:r>
          </a:p>
        </p:txBody>
      </p:sp>
      <p:sp>
        <p:nvSpPr>
          <p:cNvPr id="2" name="Rectangle : coins arrondis 1">
            <a:extLst>
              <a:ext uri="{FF2B5EF4-FFF2-40B4-BE49-F238E27FC236}">
                <a16:creationId xmlns:a16="http://schemas.microsoft.com/office/drawing/2014/main" id="{13B5DB9B-B378-C048-AB81-3A519CCAC57C}"/>
              </a:ext>
            </a:extLst>
          </p:cNvPr>
          <p:cNvSpPr/>
          <p:nvPr/>
        </p:nvSpPr>
        <p:spPr>
          <a:xfrm>
            <a:off x="8504911" y="551120"/>
            <a:ext cx="3615851" cy="19803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dirty="0">
                <a:ln>
                  <a:noFill/>
                </a:ln>
                <a:solidFill>
                  <a:prstClr val="white"/>
                </a:solidFill>
                <a:effectLst/>
                <a:uLnTx/>
                <a:uFillTx/>
                <a:latin typeface="Trebuchet MS" panose="020B0603020202020204"/>
                <a:ea typeface="+mn-ea"/>
                <a:cs typeface="+mn-cs"/>
              </a:rPr>
              <a:t>Le fait qu’un test positif ne permette pas d’éliminer que le patient puisse avoir une PCR positive secondairement et les incertitudes sur la durée de protection expliquent que l’OMS se soit prononcée contre la délivrance de « passeport sérologique » </a:t>
            </a:r>
            <a:endParaRPr kumimoji="0" lang="fr-FR" sz="1800" b="0" i="1"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5" name="ZoneTexte 4">
            <a:extLst>
              <a:ext uri="{FF2B5EF4-FFF2-40B4-BE49-F238E27FC236}">
                <a16:creationId xmlns:a16="http://schemas.microsoft.com/office/drawing/2014/main" id="{6EBADAEC-4D8D-6541-A5EE-891DDF0921DD}"/>
              </a:ext>
            </a:extLst>
          </p:cNvPr>
          <p:cNvSpPr txBox="1"/>
          <p:nvPr/>
        </p:nvSpPr>
        <p:spPr>
          <a:xfrm>
            <a:off x="2868373" y="6253554"/>
            <a:ext cx="5476179"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1) Long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Qx</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Nature Med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June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2020</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2) Peng Y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BioRxiv</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2020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June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pubmed.ncbi.nlm.nih.gov</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/32577665/</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3) Le Bert N Nature </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June</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 2020 https://</a:t>
            </a:r>
            <a:r>
              <a:rPr kumimoji="0" lang="fr-FR" sz="1200" b="0" i="1" u="none" strike="noStrike" kern="1200" cap="none" spc="0" normalizeH="0" baseline="0" noProof="0" dirty="0" err="1">
                <a:ln>
                  <a:noFill/>
                </a:ln>
                <a:solidFill>
                  <a:srgbClr val="90C226"/>
                </a:solidFill>
                <a:effectLst/>
                <a:uLnTx/>
                <a:uFillTx/>
                <a:latin typeface="Trebuchet MS" panose="020B0603020202020204"/>
                <a:ea typeface="+mn-ea"/>
                <a:cs typeface="+mn-cs"/>
              </a:rPr>
              <a:t>pubmed.ncbi.nlm.nih.gov</a:t>
            </a:r>
            <a:r>
              <a:rPr kumimoji="0" lang="fr-FR" sz="1200" b="0" i="1" u="none" strike="noStrike" kern="1200" cap="none" spc="0" normalizeH="0" baseline="0" noProof="0" dirty="0">
                <a:ln>
                  <a:noFill/>
                </a:ln>
                <a:solidFill>
                  <a:srgbClr val="90C226"/>
                </a:solidFill>
                <a:effectLst/>
                <a:uLnTx/>
                <a:uFillTx/>
                <a:latin typeface="Trebuchet MS" panose="020B0603020202020204"/>
                <a:ea typeface="+mn-ea"/>
                <a:cs typeface="+mn-cs"/>
              </a:rPr>
              <a:t>/32668444/</a:t>
            </a:r>
          </a:p>
        </p:txBody>
      </p:sp>
      <p:pic>
        <p:nvPicPr>
          <p:cNvPr id="14" name="Image 13" descr="Une image contenant dessin, signe, parapluie&#10;&#10;Description générée automatiquement">
            <a:extLst>
              <a:ext uri="{FF2B5EF4-FFF2-40B4-BE49-F238E27FC236}">
                <a16:creationId xmlns:a16="http://schemas.microsoft.com/office/drawing/2014/main" id="{1922ADF3-52BD-024A-87F4-06E1A07F2F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17" name="ZoneTexte 16">
            <a:extLst>
              <a:ext uri="{FF2B5EF4-FFF2-40B4-BE49-F238E27FC236}">
                <a16:creationId xmlns:a16="http://schemas.microsoft.com/office/drawing/2014/main" id="{9E236E2A-833C-6543-B5E4-EFB2F436410C}"/>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spTree>
    <p:extLst>
      <p:ext uri="{BB962C8B-B14F-4D97-AF65-F5344CB8AC3E}">
        <p14:creationId xmlns:p14="http://schemas.microsoft.com/office/powerpoint/2010/main" val="1181591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ZoneTexte 5">
            <a:extLst>
              <a:ext uri="{FF2B5EF4-FFF2-40B4-BE49-F238E27FC236}">
                <a16:creationId xmlns:a16="http://schemas.microsoft.com/office/drawing/2014/main" id="{1DBB7145-D48A-1A43-941A-587E57999EE1}"/>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7EA09776-5BE1-CA40-875E-1AC078C86EB4}"/>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1" name="Espace réservé du numéro de diapositive 4">
            <a:extLst>
              <a:ext uri="{FF2B5EF4-FFF2-40B4-BE49-F238E27FC236}">
                <a16:creationId xmlns:a16="http://schemas.microsoft.com/office/drawing/2014/main" id="{C2B0F206-C1C2-004D-9904-65C90650F177}"/>
              </a:ext>
            </a:extLst>
          </p:cNvPr>
          <p:cNvSpPr>
            <a:spLocks noGrp="1"/>
          </p:cNvSpPr>
          <p:nvPr>
            <p:ph type="sldNum" sz="quarter" idx="12"/>
          </p:nvPr>
        </p:nvSpPr>
        <p:spPr>
          <a:xfrm>
            <a:off x="11412483" y="6518277"/>
            <a:ext cx="683339"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3" name="Image 3">
            <a:extLst>
              <a:ext uri="{FF2B5EF4-FFF2-40B4-BE49-F238E27FC236}">
                <a16:creationId xmlns:a16="http://schemas.microsoft.com/office/drawing/2014/main" id="{69F77346-4620-474C-A09F-847B8DDCF5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sp>
        <p:nvSpPr>
          <p:cNvPr id="16" name="ZoneTexte 15">
            <a:extLst>
              <a:ext uri="{FF2B5EF4-FFF2-40B4-BE49-F238E27FC236}">
                <a16:creationId xmlns:a16="http://schemas.microsoft.com/office/drawing/2014/main" id="{23B600F4-6C47-A54C-81FC-3CC0361B2B9F}"/>
              </a:ext>
            </a:extLst>
          </p:cNvPr>
          <p:cNvSpPr txBox="1"/>
          <p:nvPr/>
        </p:nvSpPr>
        <p:spPr>
          <a:xfrm>
            <a:off x="6670863" y="3428999"/>
            <a:ext cx="528830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7" name="ZoneTexte 16">
            <a:extLst>
              <a:ext uri="{FF2B5EF4-FFF2-40B4-BE49-F238E27FC236}">
                <a16:creationId xmlns:a16="http://schemas.microsoft.com/office/drawing/2014/main" id="{2366F1D6-F64A-C84A-99E1-B6C0A2A049BC}"/>
              </a:ext>
            </a:extLst>
          </p:cNvPr>
          <p:cNvSpPr txBox="1"/>
          <p:nvPr/>
        </p:nvSpPr>
        <p:spPr>
          <a:xfrm>
            <a:off x="5186891" y="2514600"/>
            <a:ext cx="1828800" cy="18288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8" name="Espace réservé du numéro de diapositive 4">
            <a:extLst>
              <a:ext uri="{FF2B5EF4-FFF2-40B4-BE49-F238E27FC236}">
                <a16:creationId xmlns:a16="http://schemas.microsoft.com/office/drawing/2014/main" id="{79844447-E910-1745-9732-EE010B6B59BC}"/>
              </a:ext>
            </a:extLst>
          </p:cNvPr>
          <p:cNvSpPr txBox="1">
            <a:spLocks/>
          </p:cNvSpPr>
          <p:nvPr/>
        </p:nvSpPr>
        <p:spPr>
          <a:xfrm>
            <a:off x="11412483" y="651827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pic>
        <p:nvPicPr>
          <p:cNvPr id="19" name="Image 3">
            <a:extLst>
              <a:ext uri="{FF2B5EF4-FFF2-40B4-BE49-F238E27FC236}">
                <a16:creationId xmlns:a16="http://schemas.microsoft.com/office/drawing/2014/main" id="{766EE636-A91A-1C4F-A23B-5312D33364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4408" y="30366"/>
            <a:ext cx="2426354" cy="357887"/>
          </a:xfrm>
          <a:prstGeom prst="rect">
            <a:avLst/>
          </a:prstGeom>
        </p:spPr>
      </p:pic>
      <p:pic>
        <p:nvPicPr>
          <p:cNvPr id="34" name="Image 33" descr="Une image contenant dessin, signe, parapluie&#10;&#10;Description générée automatiquement">
            <a:extLst>
              <a:ext uri="{FF2B5EF4-FFF2-40B4-BE49-F238E27FC236}">
                <a16:creationId xmlns:a16="http://schemas.microsoft.com/office/drawing/2014/main" id="{AE39C30A-64D3-2341-91AE-6B0A9428A9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8" y="-3518"/>
            <a:ext cx="1063331" cy="582462"/>
          </a:xfrm>
          <a:prstGeom prst="rect">
            <a:avLst/>
          </a:prstGeom>
        </p:spPr>
      </p:pic>
      <p:sp>
        <p:nvSpPr>
          <p:cNvPr id="20" name="ZoneTexte 19">
            <a:extLst>
              <a:ext uri="{FF2B5EF4-FFF2-40B4-BE49-F238E27FC236}">
                <a16:creationId xmlns:a16="http://schemas.microsoft.com/office/drawing/2014/main" id="{090A02C1-7C28-0E4D-9FC6-9E431297B5CA}"/>
              </a:ext>
            </a:extLst>
          </p:cNvPr>
          <p:cNvSpPr txBox="1"/>
          <p:nvPr/>
        </p:nvSpPr>
        <p:spPr>
          <a:xfrm>
            <a:off x="14195" y="6569392"/>
            <a:ext cx="873558"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90C226"/>
                </a:solidFill>
                <a:effectLst/>
                <a:uLnTx/>
                <a:uFillTx/>
                <a:latin typeface="Arial" panose="020B0604020202020204" pitchFamily="34" charset="0"/>
                <a:ea typeface="+mn-ea"/>
                <a:cs typeface="Arial" panose="020B0604020202020204" pitchFamily="34" charset="0"/>
              </a:rPr>
              <a:t>5/10/2020</a:t>
            </a:r>
          </a:p>
        </p:txBody>
      </p:sp>
      <p:pic>
        <p:nvPicPr>
          <p:cNvPr id="21" name="Image 20">
            <a:extLst>
              <a:ext uri="{FF2B5EF4-FFF2-40B4-BE49-F238E27FC236}">
                <a16:creationId xmlns:a16="http://schemas.microsoft.com/office/drawing/2014/main" id="{91E01174-5D10-B246-9503-A13FF6551A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3381" y="1997797"/>
            <a:ext cx="6963388" cy="4276155"/>
          </a:xfrm>
          <a:prstGeom prst="rect">
            <a:avLst/>
          </a:prstGeom>
        </p:spPr>
      </p:pic>
      <p:pic>
        <p:nvPicPr>
          <p:cNvPr id="23" name="Image 22" descr="Une image contenant texte&#10;&#10;Description générée automatiquement">
            <a:extLst>
              <a:ext uri="{FF2B5EF4-FFF2-40B4-BE49-F238E27FC236}">
                <a16:creationId xmlns:a16="http://schemas.microsoft.com/office/drawing/2014/main" id="{EBA7AAA4-CB09-E541-9E22-2DF4FEE7C8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63041" y="61758"/>
            <a:ext cx="8123572" cy="1723394"/>
          </a:xfrm>
          <a:prstGeom prst="rect">
            <a:avLst/>
          </a:prstGeom>
        </p:spPr>
      </p:pic>
      <p:sp>
        <p:nvSpPr>
          <p:cNvPr id="22" name="Rectangle 21">
            <a:extLst>
              <a:ext uri="{FF2B5EF4-FFF2-40B4-BE49-F238E27FC236}">
                <a16:creationId xmlns:a16="http://schemas.microsoft.com/office/drawing/2014/main" id="{73C0C173-6AE8-BA46-B9A1-76010103C86E}"/>
              </a:ext>
            </a:extLst>
          </p:cNvPr>
          <p:cNvSpPr/>
          <p:nvPr/>
        </p:nvSpPr>
        <p:spPr>
          <a:xfrm>
            <a:off x="8324647" y="3076226"/>
            <a:ext cx="3634520" cy="1428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1" u="none" strike="noStrike" kern="1200" cap="none" spc="0" normalizeH="0" baseline="0" noProof="0" dirty="0">
                <a:ln>
                  <a:noFill/>
                </a:ln>
                <a:solidFill>
                  <a:prstClr val="white"/>
                </a:solidFill>
                <a:effectLst/>
                <a:uLnTx/>
                <a:uFillTx/>
                <a:latin typeface="Trebuchet MS" panose="020B0603020202020204"/>
                <a:ea typeface="+mn-ea"/>
                <a:cs typeface="+mn-cs"/>
              </a:rPr>
              <a:t>Cette synthèse décrit les  liens éventuels entre protection contre le SARS-CoV-2, vaccins et immunité « entrainée »</a:t>
            </a:r>
          </a:p>
        </p:txBody>
      </p:sp>
    </p:spTree>
    <p:extLst>
      <p:ext uri="{BB962C8B-B14F-4D97-AF65-F5344CB8AC3E}">
        <p14:creationId xmlns:p14="http://schemas.microsoft.com/office/powerpoint/2010/main" val="3254464363"/>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95FF10-241F-A54B-BE32-CEB43B99DAEA}">
  <we:reference id="wa104380050" version="3.0.0.0" store="fr-FR" storeType="OMEX"/>
  <we:alternateReferences>
    <we:reference id="WA104380050" version="3.0.0.0" store="WA10438005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22314</TotalTime>
  <Words>3837</Words>
  <Application>Microsoft Macintosh PowerPoint</Application>
  <PresentationFormat>Grand écran</PresentationFormat>
  <Paragraphs>540</Paragraphs>
  <Slides>42</Slides>
  <Notes>12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42</vt:i4>
      </vt:variant>
    </vt:vector>
  </HeadingPairs>
  <TitlesOfParts>
    <vt:vector size="48" baseType="lpstr">
      <vt:lpstr>Arial</vt:lpstr>
      <vt:lpstr>Calibri</vt:lpstr>
      <vt:lpstr>Trebuchet MS</vt:lpstr>
      <vt:lpstr>Wingdings</vt:lpstr>
      <vt:lpstr>Wingdings 3</vt:lpstr>
      <vt:lpstr>Facette</vt:lpstr>
      <vt:lpstr>Pandémie COVID–19 (SARS-CoV-2) </vt:lpstr>
      <vt:lpstr>Ont contribué à la réalisation de ce diaporama</vt:lpstr>
      <vt:lpstr>Présentation PowerPoint</vt:lpstr>
      <vt:lpstr>Immunité vis-à-vis des coronavirus  </vt:lpstr>
      <vt:lpstr>COVID-19 et Immunité : Certitudes</vt:lpstr>
      <vt:lpstr>COVID-19 et Immunité : Incertitudes</vt:lpstr>
      <vt:lpstr>COVID-19 et Immunité : Incertitudes</vt:lpstr>
      <vt:lpstr>COVID-19 et Immunité : Incertitudes</vt:lpstr>
      <vt:lpstr>Présentation PowerPoint</vt:lpstr>
      <vt:lpstr>COVID-19 et Immunité : Incertitudes</vt:lpstr>
      <vt:lpstr>Présentation PowerPoint</vt:lpstr>
      <vt:lpstr>COVID-19 et Immunité : Incertitudes</vt:lpstr>
      <vt:lpstr>Présentation PowerPoint</vt:lpstr>
      <vt:lpstr>Les méthodes diagnostiques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Impact of delays on effectiveness of contact tracing strategies for COVID-19: a modelling study.  Kretzschmar Lancet Public Health 2020 July 16, 2020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Development and Potential Usefulness of the COVID-19 Ag Respi-Strip Diagnostic Assay in a Pandemic Context Mertens Frontiers in Medicine July 2020 doi: 10.3389/fmed.2020.00225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Détection des anticorps</vt:lpstr>
      <vt:lpstr>Utilisation de sérologies fiables pourrait permettre</vt:lpstr>
      <vt:lpstr>Distinguer positivité des Ag, PCR, culture virale, sérologie et contagiosité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Pandémie COVID – 19</dc:title>
  <dc:creator>genevieve Monguillot</dc:creator>
  <cp:lastModifiedBy>Stéphane Béchet</cp:lastModifiedBy>
  <cp:revision>391</cp:revision>
  <dcterms:created xsi:type="dcterms:W3CDTF">2020-04-01T11:52:34Z</dcterms:created>
  <dcterms:modified xsi:type="dcterms:W3CDTF">2020-10-08T07:26:44Z</dcterms:modified>
</cp:coreProperties>
</file>