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430" r:id="rId2"/>
    <p:sldId id="300" r:id="rId3"/>
    <p:sldId id="339" r:id="rId4"/>
    <p:sldId id="413" r:id="rId5"/>
    <p:sldId id="418" r:id="rId6"/>
    <p:sldId id="419" r:id="rId7"/>
    <p:sldId id="427" r:id="rId8"/>
    <p:sldId id="428" r:id="rId9"/>
    <p:sldId id="423" r:id="rId10"/>
    <p:sldId id="426" r:id="rId11"/>
    <p:sldId id="425" r:id="rId12"/>
    <p:sldId id="424" r:id="rId13"/>
    <p:sldId id="417" r:id="rId14"/>
    <p:sldId id="407" r:id="rId15"/>
    <p:sldId id="408" r:id="rId16"/>
    <p:sldId id="409" r:id="rId17"/>
    <p:sldId id="410" r:id="rId18"/>
    <p:sldId id="411" r:id="rId19"/>
    <p:sldId id="412"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16A593-D75E-4270-A7E9-D5F65DEA3DD6}" v="1" dt="2020-06-01T18:27:08.9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94663"/>
  </p:normalViewPr>
  <p:slideViewPr>
    <p:cSldViewPr snapToGrid="0" snapToObjects="1">
      <p:cViewPr varScale="1">
        <p:scale>
          <a:sx n="94" d="100"/>
          <a:sy n="94" d="100"/>
        </p:scale>
        <p:origin x="75"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029D2-7AE7-804F-A416-D6F9CD678E99}" type="datetimeFigureOut">
              <a:rPr lang="fr-FR" smtClean="0"/>
              <a:t>01/06/2020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DC422-AAB6-DD4A-BB1A-C051CE55E15B}" type="slidenum">
              <a:rPr lang="fr-FR" smtClean="0"/>
              <a:t>‹N°›</a:t>
            </a:fld>
            <a:endParaRPr lang="fr-FR"/>
          </a:p>
        </p:txBody>
      </p:sp>
    </p:spTree>
    <p:extLst>
      <p:ext uri="{BB962C8B-B14F-4D97-AF65-F5344CB8AC3E}">
        <p14:creationId xmlns:p14="http://schemas.microsoft.com/office/powerpoint/2010/main" val="3032762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2654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5021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1621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6504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242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4863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320907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7479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965228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24971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475205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extLst>
      <p:ext uri="{BB962C8B-B14F-4D97-AF65-F5344CB8AC3E}">
        <p14:creationId xmlns:p14="http://schemas.microsoft.com/office/powerpoint/2010/main" val="3854981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718495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37267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24222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extLst>
      <p:ext uri="{BB962C8B-B14F-4D97-AF65-F5344CB8AC3E}">
        <p14:creationId xmlns:p14="http://schemas.microsoft.com/office/powerpoint/2010/main" val="1832195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01/06/2020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0029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01/06/2020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197599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01/06/2020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933763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258223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47622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01/06/2020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757275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www.academie-medecine.fr/wp-content/uploads/2020/05/Face-&#224;-la-Covid-19-vaccinons-contre-la-grippe-.pdf" TargetMode="Externa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www.academie-medecine.fr/wp-content/uploads/2020/05/Face-&#224;-la-Covid-19-vaccinons-contre-la-grippe-.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hyperlink" Target="https://www.thelancet.com/pdfs/journals/lancet/PIIS0140-6736(20)31025-4.pdf" TargetMode="External"/><Relationship Id="rId3" Type="http://schemas.openxmlformats.org/officeDocument/2006/relationships/image" Target="../media/image6.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thelancet.com/pdfs/journals/lancet/PIIS0140-6736(20)31025-4.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cience.sciencemag.org/content/352/6284/aaf1098.full"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4994837" y="2273867"/>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sp>
        <p:nvSpPr>
          <p:cNvPr id="7" name="ZoneTexte 6">
            <a:extLst>
              <a:ext uri="{FF2B5EF4-FFF2-40B4-BE49-F238E27FC236}">
                <a16:creationId xmlns:a16="http://schemas.microsoft.com/office/drawing/2014/main" id="{C977948B-78EC-D545-9EA1-0A2829AFAAE5}"/>
              </a:ext>
            </a:extLst>
          </p:cNvPr>
          <p:cNvSpPr txBox="1"/>
          <p:nvPr/>
        </p:nvSpPr>
        <p:spPr>
          <a:xfrm>
            <a:off x="156929" y="6469184"/>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MàJ-1</a:t>
            </a:r>
            <a:r>
              <a:rPr lang="fr-FR" sz="1400" baseline="30000" dirty="0">
                <a:solidFill>
                  <a:schemeClr val="accent1"/>
                </a:solidFill>
                <a:latin typeface="Arial" panose="020B0604020202020204" pitchFamily="34" charset="0"/>
                <a:cs typeface="Arial" panose="020B0604020202020204" pitchFamily="34" charset="0"/>
              </a:rPr>
              <a:t>er</a:t>
            </a:r>
            <a:r>
              <a:rPr lang="fr-FR" sz="1400" dirty="0">
                <a:solidFill>
                  <a:schemeClr val="accent1"/>
                </a:solidFill>
                <a:latin typeface="Arial" panose="020B0604020202020204" pitchFamily="34" charset="0"/>
                <a:cs typeface="Arial" panose="020B0604020202020204" pitchFamily="34" charset="0"/>
              </a:rPr>
              <a:t> juin 2020</a:t>
            </a:r>
          </a:p>
        </p:txBody>
      </p:sp>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9104" b="-13599"/>
          <a:stretch/>
        </p:blipFill>
        <p:spPr>
          <a:xfrm>
            <a:off x="7939574" y="5781408"/>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02499" y="5213035"/>
            <a:ext cx="3115339" cy="1261884"/>
          </a:xfrm>
          <a:prstGeom prst="rect">
            <a:avLst/>
          </a:prstGeom>
          <a:noFill/>
        </p:spPr>
        <p:txBody>
          <a:bodyPr wrap="square" rtlCol="0">
            <a:spAutoFit/>
          </a:bodyPr>
          <a:lstStyle/>
          <a:p>
            <a:r>
              <a:rPr lang="fr-FR" sz="1600" b="1" dirty="0"/>
              <a:t>Robert COHEN</a:t>
            </a:r>
          </a:p>
          <a:p>
            <a:pPr marL="285750" indent="-285750">
              <a:buFont typeface="Arial" panose="020B0604020202020204" pitchFamily="34" charset="0"/>
              <a:buChar char="•"/>
            </a:pPr>
            <a:r>
              <a:rPr lang="fr-FR" sz="1200" dirty="0" err="1"/>
              <a:t>InfoVac</a:t>
            </a:r>
            <a:r>
              <a:rPr lang="fr-FR" sz="1200" dirty="0"/>
              <a:t>-France</a:t>
            </a:r>
          </a:p>
          <a:p>
            <a:pPr marL="285750" indent="-285750">
              <a:buFont typeface="Arial" panose="020B0604020202020204" pitchFamily="34" charset="0"/>
              <a:buChar char="•"/>
            </a:pPr>
            <a:r>
              <a:rPr lang="fr-FR" sz="1200" dirty="0"/>
              <a:t>ACTIV</a:t>
            </a:r>
          </a:p>
          <a:p>
            <a:pPr marL="285750" indent="-285750">
              <a:buFont typeface="Arial" panose="020B0604020202020204" pitchFamily="34" charset="0"/>
              <a:buChar char="•"/>
            </a:pPr>
            <a:r>
              <a:rPr lang="fr-FR" sz="1200" dirty="0"/>
              <a:t>GPIP</a:t>
            </a:r>
          </a:p>
          <a:p>
            <a:pPr marL="285750" indent="-285750">
              <a:buFont typeface="Arial" panose="020B0604020202020204" pitchFamily="34" charset="0"/>
              <a:buChar char="•"/>
            </a:pPr>
            <a:r>
              <a:rPr lang="fr-FR" sz="1200" dirty="0"/>
              <a:t>CHI-Créteil</a:t>
            </a:r>
          </a:p>
          <a:p>
            <a:pPr marL="285750" indent="-285750">
              <a:buFont typeface="Arial" panose="020B0604020202020204" pitchFamily="34" charset="0"/>
              <a:buChar char="•"/>
            </a:pPr>
            <a:r>
              <a:rPr lang="fr-FR" sz="1200" dirty="0"/>
              <a:t>UPEC</a:t>
            </a:r>
            <a:endParaRPr lang="fr-FR" dirty="0"/>
          </a:p>
        </p:txBody>
      </p:sp>
      <p:sp>
        <p:nvSpPr>
          <p:cNvPr id="5" name="ZoneTexte 4">
            <a:extLst>
              <a:ext uri="{FF2B5EF4-FFF2-40B4-BE49-F238E27FC236}">
                <a16:creationId xmlns:a16="http://schemas.microsoft.com/office/drawing/2014/main" id="{C371912D-601C-9D4B-A7A9-9DBD2143AD54}"/>
              </a:ext>
            </a:extLst>
          </p:cNvPr>
          <p:cNvSpPr txBox="1"/>
          <p:nvPr/>
        </p:nvSpPr>
        <p:spPr>
          <a:xfrm>
            <a:off x="4588249" y="3827039"/>
            <a:ext cx="5312228" cy="523220"/>
          </a:xfrm>
          <a:prstGeom prst="rect">
            <a:avLst/>
          </a:prstGeom>
          <a:noFill/>
          <a:ln>
            <a:solidFill>
              <a:schemeClr val="accent1"/>
            </a:solidFill>
          </a:ln>
        </p:spPr>
        <p:txBody>
          <a:bodyPr wrap="square" rtlCol="0" anchor="ctr">
            <a:spAutoFit/>
          </a:bodyPr>
          <a:lstStyle/>
          <a:p>
            <a:pPr lvl="1">
              <a:spcBef>
                <a:spcPts val="1600"/>
              </a:spcBef>
              <a:buClr>
                <a:srgbClr val="90C226"/>
              </a:buClr>
              <a:buSzPct val="80000"/>
            </a:pPr>
            <a:r>
              <a:rPr lang="fr-FR" sz="2800" dirty="0">
                <a:solidFill>
                  <a:schemeClr val="accent2"/>
                </a:solidFill>
              </a:rPr>
              <a:t>III. Vaccinations &amp; Covid-19</a:t>
            </a:r>
          </a:p>
        </p:txBody>
      </p:sp>
    </p:spTree>
    <p:extLst>
      <p:ext uri="{BB962C8B-B14F-4D97-AF65-F5344CB8AC3E}">
        <p14:creationId xmlns:p14="http://schemas.microsoft.com/office/powerpoint/2010/main" val="630975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42597" y="381838"/>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t>
            </a:r>
            <a:r>
              <a:rPr lang="fr-FR" dirty="0" err="1"/>
              <a:t>antipneumococcique</a:t>
            </a:r>
            <a:r>
              <a:rPr lang="fr-FR" dirty="0"/>
              <a:t> et COVID-19</a:t>
            </a:r>
          </a:p>
        </p:txBody>
      </p:sp>
      <p:sp>
        <p:nvSpPr>
          <p:cNvPr id="7" name="Rectangle 6">
            <a:extLst>
              <a:ext uri="{FF2B5EF4-FFF2-40B4-BE49-F238E27FC236}">
                <a16:creationId xmlns:a16="http://schemas.microsoft.com/office/drawing/2014/main" id="{48455604-EE0E-7D44-A4FA-EB9119AF757E}"/>
              </a:ext>
            </a:extLst>
          </p:cNvPr>
          <p:cNvSpPr/>
          <p:nvPr/>
        </p:nvSpPr>
        <p:spPr>
          <a:xfrm>
            <a:off x="702464" y="1270000"/>
            <a:ext cx="10646939" cy="4185761"/>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Doit-on vacciner les adultes contre le pneumocoque (Prevenar13®,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Pneumovax</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ou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séquence</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Prevenar13®-</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Pneumovax</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du fait de la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pandémie</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La vaccination anti-</a:t>
            </a:r>
            <a:r>
              <a:rPr kumimoji="0" lang="fr-FR" sz="2000" b="0" i="0" u="none" strike="noStrike" kern="1200" cap="none" spc="0" normalizeH="0" baseline="0" noProof="0" dirty="0" err="1">
                <a:ln>
                  <a:noFill/>
                </a:ln>
                <a:solidFill>
                  <a:prstClr val="black"/>
                </a:solidFill>
                <a:effectLst/>
                <a:uLnTx/>
                <a:uFillTx/>
                <a:latin typeface="Trebuchet MS" panose="020B0603020202020204"/>
                <a:ea typeface="+mn-ea"/>
                <a:cs typeface="+mn-cs"/>
              </a:rPr>
              <a:t>pneumococcique</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n'a pas d'influence directe sur l'évolution de la COVID-19 mais protège ces patients contre les infections à pneumocoques pouvant survenir comme complications d'autres infections respiratoires (comme la grippe).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Par contre, il est nécessaire de bien vacciner les patients à risque, tel qu’ils sont définis dans les recommandations officielles.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L’Académie de médecine suggère en plus « </a:t>
            </a:r>
            <a:r>
              <a:rPr kumimoji="0" lang="fr-FR" sz="2000" b="0" i="1" u="none" strike="noStrike" kern="1200" cap="none" spc="0" normalizeH="0" baseline="0" noProof="0" dirty="0">
                <a:ln>
                  <a:noFill/>
                </a:ln>
                <a:solidFill>
                  <a:prstClr val="black"/>
                </a:solidFill>
                <a:effectLst/>
                <a:uLnTx/>
                <a:uFillTx/>
                <a:latin typeface="Trebuchet MS" panose="020B0603020202020204"/>
                <a:ea typeface="+mn-ea"/>
                <a:cs typeface="+mn-cs"/>
              </a:rPr>
              <a:t>d’associer la vaccination antigrippale et la vaccination anti-</a:t>
            </a:r>
            <a:r>
              <a:rPr kumimoji="0" lang="fr-FR" sz="2000" b="0" i="1" u="none" strike="noStrike" kern="1200" cap="none" spc="0" normalizeH="0" baseline="0" noProof="0" dirty="0" err="1">
                <a:ln>
                  <a:noFill/>
                </a:ln>
                <a:solidFill>
                  <a:prstClr val="black"/>
                </a:solidFill>
                <a:effectLst/>
                <a:uLnTx/>
                <a:uFillTx/>
                <a:latin typeface="Trebuchet MS" panose="020B0603020202020204"/>
                <a:ea typeface="+mn-ea"/>
                <a:cs typeface="+mn-cs"/>
              </a:rPr>
              <a:t>pneumococcique</a:t>
            </a:r>
            <a:r>
              <a:rPr kumimoji="0" lang="fr-FR" sz="2000" b="0" i="1" u="none" strike="noStrike" kern="1200" cap="none" spc="0" normalizeH="0" baseline="0" noProof="0" dirty="0">
                <a:ln>
                  <a:noFill/>
                </a:ln>
                <a:solidFill>
                  <a:prstClr val="black"/>
                </a:solidFill>
                <a:effectLst/>
                <a:uLnTx/>
                <a:uFillTx/>
                <a:latin typeface="Trebuchet MS" panose="020B0603020202020204"/>
                <a:ea typeface="+mn-ea"/>
                <a:cs typeface="+mn-cs"/>
              </a:rPr>
              <a:t> chez les personnes âgées de plus de 65 ans, en raison de la gravité des infections invasives à pneumocoque sur ce terrain ».</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Tree>
    <p:extLst>
      <p:ext uri="{BB962C8B-B14F-4D97-AF65-F5344CB8AC3E}">
        <p14:creationId xmlns:p14="http://schemas.microsoft.com/office/powerpoint/2010/main" val="2225604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antigrippale et COVID-19</a:t>
            </a:r>
          </a:p>
        </p:txBody>
      </p:sp>
      <p:pic>
        <p:nvPicPr>
          <p:cNvPr id="5" name="Image 4" descr="Une image contenant table&#10;&#10;Description générée automatiquement">
            <a:extLst>
              <a:ext uri="{FF2B5EF4-FFF2-40B4-BE49-F238E27FC236}">
                <a16:creationId xmlns:a16="http://schemas.microsoft.com/office/drawing/2014/main" id="{689A6B74-B4BA-2343-828B-0A5709374D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18778" y="737946"/>
            <a:ext cx="2161466" cy="1237219"/>
          </a:xfrm>
          <a:prstGeom prst="rect">
            <a:avLst/>
          </a:prstGeom>
        </p:spPr>
      </p:pic>
      <p:sp>
        <p:nvSpPr>
          <p:cNvPr id="22" name="ZoneTexte 21">
            <a:extLst>
              <a:ext uri="{FF2B5EF4-FFF2-40B4-BE49-F238E27FC236}">
                <a16:creationId xmlns:a16="http://schemas.microsoft.com/office/drawing/2014/main" id="{A7C2D0B1-A20E-C54B-AEC2-3083A5C79261}"/>
              </a:ext>
            </a:extLst>
          </p:cNvPr>
          <p:cNvSpPr txBox="1"/>
          <p:nvPr/>
        </p:nvSpPr>
        <p:spPr>
          <a:xfrm>
            <a:off x="499245" y="2163981"/>
            <a:ext cx="11147844" cy="6093976"/>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L’Académie de Médecine</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dans un communiqué publié le 13 Mai 2020 recommande une </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augmentation des couvertures vaccinales</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contre la grippe à </a:t>
            </a:r>
            <a:r>
              <a:rPr kumimoji="0" lang="fr-FR" sz="2200" b="0" i="0" u="sng" strike="noStrike" kern="1200" cap="none" spc="0" normalizeH="0" baseline="0" noProof="0" dirty="0">
                <a:ln>
                  <a:noFill/>
                </a:ln>
                <a:solidFill>
                  <a:prstClr val="black"/>
                </a:solidFill>
                <a:effectLst/>
                <a:uLnTx/>
                <a:uFillTx/>
                <a:latin typeface="Trebuchet MS" panose="020B0603020202020204"/>
                <a:ea typeface="+mn-ea"/>
                <a:cs typeface="+mn-cs"/>
              </a:rPr>
              <a:t>l’Automne prochain</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L’absence de vaccin contre le SARS-CoV-2 ne doit pas faire oublier qu’il existe un vaccin contre la grippe, certes inefficace contre la Covid-19, mais essentiel pour protéger la population contre une épidémie de grippe saisonnière sévère »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Les incertitudes sur la survenue d’une deuxième vague de l’</a:t>
            </a:r>
            <a:r>
              <a:rPr lang="fr-FR" sz="2200" i="1" dirty="0" err="1">
                <a:solidFill>
                  <a:prstClr val="black"/>
                </a:solidFill>
                <a:latin typeface="Trebuchet MS" panose="020B0603020202020204"/>
              </a:rPr>
              <a:t>é</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pidémie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de Covid-19 et sur l’ampleur de la prochaine grippe saisonnière doivent faire envisager le scénario catastrophique dans lequel la conjonction des deux épidémies entrainerait un engorgement des services de réanimation et un nouveau pic de surmortalité́, en particulier dans les EHPAD. »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fr-FR" sz="1600" b="0" i="1" u="sng" strike="noStrike" kern="1200" cap="none" spc="0" normalizeH="0" baseline="0" noProof="0" dirty="0">
                <a:ln>
                  <a:noFill/>
                </a:ln>
                <a:solidFill>
                  <a:prstClr val="black"/>
                </a:solidFill>
                <a:effectLst/>
                <a:uLnTx/>
                <a:uFillTx/>
                <a:latin typeface="Trebuchet MS" panose="020B0603020202020204"/>
                <a:ea typeface="+mn-ea"/>
                <a:cs typeface="+mn-cs"/>
                <a:hlinkClick r:id="rId5"/>
              </a:rPr>
              <a:t>http://www.academie-medecine.fr/wp-content/uploads/2020/05/Face-à-la-Covid-19-vaccinons-contre-la-grippe-.pdf</a:t>
            </a:r>
            <a:endParaRPr kumimoji="0" lang="fr-FR" sz="16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283553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Vaccination antigrippale </a:t>
            </a:r>
            <a:r>
              <a:rPr lang="fr-FR" dirty="0"/>
              <a:t>et COVID-19</a:t>
            </a:r>
          </a:p>
        </p:txBody>
      </p:sp>
      <p:sp>
        <p:nvSpPr>
          <p:cNvPr id="2" name="ZoneTexte 1">
            <a:extLst>
              <a:ext uri="{FF2B5EF4-FFF2-40B4-BE49-F238E27FC236}">
                <a16:creationId xmlns:a16="http://schemas.microsoft.com/office/drawing/2014/main" id="{C12F214F-0FBA-9840-93F9-AB27AF7CE425}"/>
              </a:ext>
            </a:extLst>
          </p:cNvPr>
          <p:cNvSpPr txBox="1"/>
          <p:nvPr/>
        </p:nvSpPr>
        <p:spPr>
          <a:xfrm>
            <a:off x="719614" y="1757502"/>
            <a:ext cx="11147844" cy="6694140"/>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200" b="1" dirty="0">
                <a:solidFill>
                  <a:prstClr val="black"/>
                </a:solidFill>
                <a:latin typeface="Trebuchet MS" panose="020B0603020202020204"/>
              </a:rPr>
              <a:t>L</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a:t>
            </a:r>
            <a:r>
              <a:rPr kumimoji="0" lang="fr-FR" sz="2200" b="1" i="0" u="none" strike="noStrike" kern="1200" cap="none" spc="0" normalizeH="0" baseline="0" noProof="0" dirty="0" err="1">
                <a:ln>
                  <a:noFill/>
                </a:ln>
                <a:solidFill>
                  <a:prstClr val="black"/>
                </a:solidFill>
                <a:effectLst/>
                <a:uLnTx/>
                <a:uFillTx/>
                <a:latin typeface="Trebuchet MS" panose="020B0603020202020204"/>
                <a:ea typeface="+mn-ea"/>
                <a:cs typeface="+mn-cs"/>
              </a:rPr>
              <a:t>Académie</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 nationale de </a:t>
            </a:r>
            <a:r>
              <a:rPr kumimoji="0" lang="fr-FR" sz="2200" b="1" i="0" u="none" strike="noStrike" kern="1200" cap="none" spc="0" normalizeH="0" baseline="0" noProof="0" dirty="0" err="1">
                <a:ln>
                  <a:noFill/>
                </a:ln>
                <a:solidFill>
                  <a:prstClr val="black"/>
                </a:solidFill>
                <a:effectLst/>
                <a:uLnTx/>
                <a:uFillTx/>
                <a:latin typeface="Trebuchet MS" panose="020B0603020202020204"/>
                <a:ea typeface="+mn-ea"/>
                <a:cs typeface="+mn-cs"/>
              </a:rPr>
              <a:t>médecine</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 recommande : </a:t>
            </a:r>
            <a:endPar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d’initier une campagne d’information de grande ampleur «</a:t>
            </a:r>
            <a:r>
              <a:rPr kumimoji="0" lang="fr-FR" sz="2200" b="1" i="1" u="none" strike="noStrike" kern="1200" cap="none" spc="0" normalizeH="0" baseline="0" noProof="0" dirty="0">
                <a:ln>
                  <a:noFill/>
                </a:ln>
                <a:solidFill>
                  <a:prstClr val="black"/>
                </a:solidFill>
                <a:effectLst/>
                <a:uLnTx/>
                <a:uFillTx/>
                <a:latin typeface="Trebuchet MS" panose="020B0603020202020204"/>
                <a:ea typeface="+mn-ea"/>
                <a:cs typeface="+mn-cs"/>
              </a:rPr>
              <a:t>grippe et Covid-19</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pour sensibiliser la population aux risques d’une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co-épidémie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d’associer la vaccination antigrippale et la vaccination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antipneumococcique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chez les personnes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âgées</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de plus de 65 ans, en raison de la gravité des infections invasives à pneumocoque sur ce terrain ;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de rendre obligatoire la vaccination antigrippale pour tous les soignants et les personnels sociaux en contact avec les personnes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vulnérables</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en particulier dans les EHPAD, les institutions, les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hôpitaux</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et les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crèches</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742950" marR="0" lvl="1"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d’inscrire l’obligation pour les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médecins</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de proposer la vaccination antigrippale à toutes les personnes consultantes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err="1">
                <a:ln>
                  <a:noFill/>
                </a:ln>
                <a:solidFill>
                  <a:prstClr val="black"/>
                </a:solidFill>
                <a:effectLst/>
                <a:uLnTx/>
                <a:uFillTx/>
                <a:latin typeface="Trebuchet MS" panose="020B0603020202020204"/>
                <a:ea typeface="+mn-ea"/>
                <a:cs typeface="+mn-cs"/>
              </a:rPr>
              <a:t>InfoVac</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soutient ces propositions tout en étant réservé sur les obligations qu’elles comportent …sous condition que suffisamment de doses soient disponibles.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fr-FR" sz="1600" b="0" i="1" u="sng" strike="noStrike" kern="1200" cap="none" spc="0" normalizeH="0" baseline="0" noProof="0" dirty="0">
                <a:ln>
                  <a:noFill/>
                </a:ln>
                <a:solidFill>
                  <a:prstClr val="black"/>
                </a:solidFill>
                <a:effectLst/>
                <a:uLnTx/>
                <a:uFillTx/>
                <a:latin typeface="Trebuchet MS" panose="020B0603020202020204"/>
                <a:ea typeface="+mn-ea"/>
                <a:cs typeface="+mn-cs"/>
                <a:hlinkClick r:id="rId4"/>
              </a:rPr>
              <a:t>http://www.academie-medecine.fr/wp-content/uploads/2020/05/Face-à-la-Covid-19-vaccinons-contre-la-grippe-.pdf</a:t>
            </a:r>
            <a:endParaRPr kumimoji="0" lang="fr-FR" sz="18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2" name="Image 21" descr="Une image contenant table&#10;&#10;Description générée automatiquement">
            <a:extLst>
              <a:ext uri="{FF2B5EF4-FFF2-40B4-BE49-F238E27FC236}">
                <a16:creationId xmlns:a16="http://schemas.microsoft.com/office/drawing/2014/main" id="{303BB7FA-A69E-0C4A-96AF-C7BF16FF583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18778" y="737946"/>
            <a:ext cx="2161466" cy="1237219"/>
          </a:xfrm>
          <a:prstGeom prst="rect">
            <a:avLst/>
          </a:prstGeom>
        </p:spPr>
      </p:pic>
    </p:spTree>
    <p:extLst>
      <p:ext uri="{BB962C8B-B14F-4D97-AF65-F5344CB8AC3E}">
        <p14:creationId xmlns:p14="http://schemas.microsoft.com/office/powerpoint/2010/main" val="307110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795438" y="2139434"/>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et la COVID-19</a:t>
            </a:r>
          </a:p>
        </p:txBody>
      </p:sp>
      <p:pic>
        <p:nvPicPr>
          <p:cNvPr id="5" name="Image 4">
            <a:extLst>
              <a:ext uri="{FF2B5EF4-FFF2-40B4-BE49-F238E27FC236}">
                <a16:creationId xmlns:a16="http://schemas.microsoft.com/office/drawing/2014/main" id="{1A63009F-5908-6545-8F7A-119B9A50DC5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0820" y="3460234"/>
            <a:ext cx="2566434" cy="541598"/>
          </a:xfrm>
          <a:prstGeom prst="rect">
            <a:avLst/>
          </a:prstGeom>
        </p:spPr>
      </p:pic>
      <p:pic>
        <p:nvPicPr>
          <p:cNvPr id="9" name="Image 8" descr="Une image contenant capture d’écran&#10;&#10;Description générée automatiquement">
            <a:extLst>
              <a:ext uri="{FF2B5EF4-FFF2-40B4-BE49-F238E27FC236}">
                <a16:creationId xmlns:a16="http://schemas.microsoft.com/office/drawing/2014/main" id="{954E245F-A183-6C44-9F65-F874FA09E2C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8950" y="4343400"/>
            <a:ext cx="3959264" cy="2197100"/>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20851694-4220-0843-AB70-9FEFBAE72FD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57994" y="3499687"/>
            <a:ext cx="3078050" cy="3176418"/>
          </a:xfrm>
          <a:prstGeom prst="rect">
            <a:avLst/>
          </a:prstGeom>
        </p:spPr>
      </p:pic>
      <p:pic>
        <p:nvPicPr>
          <p:cNvPr id="27" name="Image 26">
            <a:extLst>
              <a:ext uri="{FF2B5EF4-FFF2-40B4-BE49-F238E27FC236}">
                <a16:creationId xmlns:a16="http://schemas.microsoft.com/office/drawing/2014/main" id="{F1F2829B-9928-EB4B-8934-D1989D10C90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99662" y="3512107"/>
            <a:ext cx="2679987" cy="3188732"/>
          </a:xfrm>
          <a:prstGeom prst="rect">
            <a:avLst/>
          </a:prstGeom>
        </p:spPr>
      </p:pic>
    </p:spTree>
    <p:extLst>
      <p:ext uri="{BB962C8B-B14F-4D97-AF65-F5344CB8AC3E}">
        <p14:creationId xmlns:p14="http://schemas.microsoft.com/office/powerpoint/2010/main" val="1317703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23329" y="1494382"/>
            <a:ext cx="7856725"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&gt; 100 vaccins contre le SARS-CoV-2 sont en développement</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les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essais cliniques ont commencé pour certains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Il faudra certainement encore de nombreux mois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(2021)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avant qu’un ou plusieurs vaccins soient démontrés </a:t>
            </a:r>
            <a:r>
              <a:rPr kumimoji="0" lang="fr-FR" sz="1900" b="1" i="1"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sûrs</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et </a:t>
            </a:r>
            <a:r>
              <a:rPr kumimoji="0" lang="fr-FR" sz="1900" b="1" i="1"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efficaces</a:t>
            </a:r>
            <a:r>
              <a:rPr kumimoji="0" lang="fr-FR" sz="1900" b="1" i="0"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Et disponibles</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en </a:t>
            </a:r>
            <a:r>
              <a:rPr kumimoji="0" lang="fr-FR" sz="1900" b="1" i="0"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quantité suffisante</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pour être administrés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la population générale</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ou aux patients adultes à haut risques de </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complications </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d’exposition (personnel médical)</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 venant</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grpSp>
        <p:nvGrpSpPr>
          <p:cNvPr id="2" name="Groupe 1">
            <a:extLst>
              <a:ext uri="{FF2B5EF4-FFF2-40B4-BE49-F238E27FC236}">
                <a16:creationId xmlns:a16="http://schemas.microsoft.com/office/drawing/2014/main" id="{1068DF3F-5FC4-CA4B-9A73-D0FD9D0A3DD3}"/>
              </a:ext>
            </a:extLst>
          </p:cNvPr>
          <p:cNvGrpSpPr/>
          <p:nvPr/>
        </p:nvGrpSpPr>
        <p:grpSpPr>
          <a:xfrm>
            <a:off x="9519355" y="729401"/>
            <a:ext cx="2296214" cy="2818283"/>
            <a:chOff x="647754" y="2413787"/>
            <a:chExt cx="3453761" cy="3800025"/>
          </a:xfrm>
          <a:solidFill>
            <a:schemeClr val="tx1">
              <a:lumMod val="65000"/>
              <a:lumOff val="35000"/>
            </a:schemeClr>
          </a:solidFill>
        </p:grpSpPr>
        <p:pic>
          <p:nvPicPr>
            <p:cNvPr id="5" name="Image 4">
              <a:extLst>
                <a:ext uri="{FF2B5EF4-FFF2-40B4-BE49-F238E27FC236}">
                  <a16:creationId xmlns:a16="http://schemas.microsoft.com/office/drawing/2014/main" id="{73348EEB-928A-9248-B747-FEE7F2FC4C9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0779" y="4795692"/>
              <a:ext cx="2897141" cy="1418120"/>
            </a:xfrm>
            <a:prstGeom prst="rect">
              <a:avLst/>
            </a:prstGeom>
            <a:grpFill/>
            <a:ln>
              <a:solidFill>
                <a:schemeClr val="tx1">
                  <a:lumMod val="65000"/>
                  <a:lumOff val="35000"/>
                </a:schemeClr>
              </a:solidFill>
            </a:ln>
          </p:spPr>
        </p:pic>
        <p:pic>
          <p:nvPicPr>
            <p:cNvPr id="9" name="Image 8">
              <a:extLst>
                <a:ext uri="{FF2B5EF4-FFF2-40B4-BE49-F238E27FC236}">
                  <a16:creationId xmlns:a16="http://schemas.microsoft.com/office/drawing/2014/main" id="{9A6E6D60-EACE-8744-B948-C06AB153211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7754" y="2413787"/>
              <a:ext cx="3453761" cy="2233269"/>
            </a:xfrm>
            <a:prstGeom prst="rect">
              <a:avLst/>
            </a:prstGeom>
            <a:grpFill/>
            <a:ln>
              <a:solidFill>
                <a:schemeClr val="tx1">
                  <a:lumMod val="65000"/>
                  <a:lumOff val="35000"/>
                </a:schemeClr>
              </a:solidFill>
            </a:ln>
          </p:spPr>
        </p:pic>
      </p:grpSp>
      <p:pic>
        <p:nvPicPr>
          <p:cNvPr id="24" name="Image 23" descr="Une image contenant ordinateur&#10;&#10;Description générée automatiquement">
            <a:extLst>
              <a:ext uri="{FF2B5EF4-FFF2-40B4-BE49-F238E27FC236}">
                <a16:creationId xmlns:a16="http://schemas.microsoft.com/office/drawing/2014/main" id="{1E9E5E78-CEA4-3646-92FB-2E7CABFFECE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497904" y="3586260"/>
            <a:ext cx="2271230" cy="2516827"/>
          </a:xfrm>
          <a:prstGeom prst="rect">
            <a:avLst/>
          </a:prstGeom>
        </p:spPr>
      </p:pic>
      <p:pic>
        <p:nvPicPr>
          <p:cNvPr id="7" name="Image 6" descr="Une image contenant capture d’écran&#10;&#10;Description générée automatiquement">
            <a:extLst>
              <a:ext uri="{FF2B5EF4-FFF2-40B4-BE49-F238E27FC236}">
                <a16:creationId xmlns:a16="http://schemas.microsoft.com/office/drawing/2014/main" id="{D68DA21A-ECCC-B043-907A-8F3DED3AF00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67997" y="3396620"/>
            <a:ext cx="4080514" cy="2706467"/>
          </a:xfrm>
          <a:prstGeom prst="rect">
            <a:avLst/>
          </a:prstGeom>
        </p:spPr>
      </p:pic>
      <p:sp>
        <p:nvSpPr>
          <p:cNvPr id="25" name="ZoneTexte 24">
            <a:extLst>
              <a:ext uri="{FF2B5EF4-FFF2-40B4-BE49-F238E27FC236}">
                <a16:creationId xmlns:a16="http://schemas.microsoft.com/office/drawing/2014/main" id="{9047E030-F5B1-2D42-AAD6-14447848EF63}"/>
              </a:ext>
            </a:extLst>
          </p:cNvPr>
          <p:cNvSpPr txBox="1"/>
          <p:nvPr/>
        </p:nvSpPr>
        <p:spPr>
          <a:xfrm>
            <a:off x="1154457" y="6148898"/>
            <a:ext cx="8772786" cy="8002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 </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Lurie</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 N NEJM May 2020 https://</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www.nejm.org</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doi</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/full/10.1056/NEJMp2005630?query=</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featured_home</a:t>
            </a:r>
            <a:endPar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132873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4756237" y="1352462"/>
            <a:ext cx="7397800" cy="4878653"/>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spicules de la surface des coronavirus (protéine S ou Spike) sont celles par lesquelles les virus s’attachent aux récepteurs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clefs qui leur ouvrent la porte des cellules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protéines sont bien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reconnues par le système immunitaire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humain – qui y réagit en induisant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lymphocytes B producteurs d’anticorps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lymphocytes </a:t>
            </a:r>
            <a:r>
              <a:rPr kumimoji="0" lang="fr-FR" sz="1600" b="1"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T</a:t>
            </a: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capables de détruire les cellules infectées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antigènes vaccinaux vont donc se trouver, dans tous les candidats vaccins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vivants atténués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inactivés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portés par des vecteurs viraux</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codés par leur ARN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503270"/>
            <a:ext cx="11167336" cy="7341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cibles antigéniques</a:t>
            </a:r>
          </a:p>
        </p:txBody>
      </p:sp>
      <p:pic>
        <p:nvPicPr>
          <p:cNvPr id="5" name="Image 4">
            <a:extLst>
              <a:ext uri="{FF2B5EF4-FFF2-40B4-BE49-F238E27FC236}">
                <a16:creationId xmlns:a16="http://schemas.microsoft.com/office/drawing/2014/main" id="{19D1F19C-2153-4D4B-BFE5-DC214B5005A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4378" y="2219367"/>
            <a:ext cx="3889097" cy="3446787"/>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D905AD41-0966-F54F-BFFE-3B448C39124F}"/>
              </a:ext>
            </a:extLst>
          </p:cNvPr>
          <p:cNvSpPr txBox="1"/>
          <p:nvPr/>
        </p:nvSpPr>
        <p:spPr>
          <a:xfrm>
            <a:off x="2466753" y="6483510"/>
            <a:ext cx="972837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821601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64679" y="1410719"/>
            <a:ext cx="7220888" cy="4800950"/>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Modèles animaux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protection contre le SARSCov‐1 corrèle avec le taux d’anticorps neutralisants dirigés contre la protéine S</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même si des anticorps contre d’autres antigènes peuvent aussi y parvenir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Malheureusement, il est difficile (impossible ?) d’induire seulement des anticorps neutralisants. Or les anticorps se fixant aux virus sans pour autant les neutraliser, peuvent être néfastes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rapport entre les anticorps neutralisants / non neutralisants pourrait donc être essentiel</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Certaines études chez l’animal ont montré que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protection contre le SARS‐Cov‐2 pouvait aussi être atteinte par des vaccins induisant essentiellement des lymphocytes tueurs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 est probable que ces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vaccins agissent essentiellement contre les complications.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a:t>
            </a:r>
            <a:br>
              <a:rPr lang="fr-FR" dirty="0"/>
            </a:br>
            <a:r>
              <a:rPr lang="fr-FR" dirty="0"/>
              <a:t>				Choix des défenses immunitaires à induire</a:t>
            </a:r>
          </a:p>
        </p:txBody>
      </p:sp>
      <p:pic>
        <p:nvPicPr>
          <p:cNvPr id="5" name="Image 4">
            <a:extLst>
              <a:ext uri="{FF2B5EF4-FFF2-40B4-BE49-F238E27FC236}">
                <a16:creationId xmlns:a16="http://schemas.microsoft.com/office/drawing/2014/main" id="{BF132541-F4C2-2C49-8C18-94B782CEF0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75296" y="2618098"/>
            <a:ext cx="3737961" cy="2542652"/>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4B6D6AD2-5FBC-1442-A85D-5D965EE42A54}"/>
              </a:ext>
            </a:extLst>
          </p:cNvPr>
          <p:cNvSpPr txBox="1"/>
          <p:nvPr/>
        </p:nvSpPr>
        <p:spPr>
          <a:xfrm>
            <a:off x="2466753" y="6381906"/>
            <a:ext cx="972837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689627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114007" y="1775510"/>
            <a:ext cx="8326009"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60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Induire des réponses protectrices chez des volontaires en bonne santé est déjà difficile</a:t>
            </a:r>
          </a:p>
          <a:p>
            <a:pPr marL="342900" marR="0" lvl="0" indent="-342900" algn="l" defTabSz="457200" rtl="0" eaLnBrk="1" fontAlgn="auto" latinLnBrk="0" hangingPunct="1">
              <a:lnSpc>
                <a:spcPct val="100000"/>
              </a:lnSpc>
              <a:spcBef>
                <a:spcPts val="1000"/>
              </a:spcBef>
              <a:spcAft>
                <a:spcPts val="60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Mais induire ces réponses chez des personnes fragilisées par le grand âge, l’obésité, la maladie ou les traitements qui freinent les défenses immunitaires, est bien plus difficile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vaccin contre la grippe nous le rappelle chaque année…et des vaccins avec des adjuvants particulièrement efficaces sont souvent nécessaires pour protéger ces populations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Difficulté d’induire de bonnes réponses vaccinales chez les personnes vulnérables</a:t>
            </a:r>
          </a:p>
        </p:txBody>
      </p:sp>
      <p:pic>
        <p:nvPicPr>
          <p:cNvPr id="5" name="Image 4" descr="Une image contenant assis, homme, table, planche&#10;&#10;Description générée automatiquement">
            <a:extLst>
              <a:ext uri="{FF2B5EF4-FFF2-40B4-BE49-F238E27FC236}">
                <a16:creationId xmlns:a16="http://schemas.microsoft.com/office/drawing/2014/main" id="{401B9612-1F7C-9440-84F3-61C5FA8AC32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1984" y="2225210"/>
            <a:ext cx="1954407" cy="1352553"/>
          </a:xfrm>
          <a:prstGeom prst="rect">
            <a:avLst/>
          </a:prstGeom>
        </p:spPr>
      </p:pic>
      <p:pic>
        <p:nvPicPr>
          <p:cNvPr id="9" name="Image 8" descr="Une image contenant personne, femme, assis, pose&#10;&#10;Description générée automatiquement">
            <a:extLst>
              <a:ext uri="{FF2B5EF4-FFF2-40B4-BE49-F238E27FC236}">
                <a16:creationId xmlns:a16="http://schemas.microsoft.com/office/drawing/2014/main" id="{02462298-2F5D-C645-B92B-ED4E56DBE4A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5934" y="3625898"/>
            <a:ext cx="1954408" cy="1320801"/>
          </a:xfrm>
          <a:prstGeom prst="rect">
            <a:avLst/>
          </a:prstGeom>
        </p:spPr>
      </p:pic>
      <p:pic>
        <p:nvPicPr>
          <p:cNvPr id="15" name="Image 14" descr="Une image contenant alimentation, dessin&#10;&#10;Description générée automatiquement">
            <a:extLst>
              <a:ext uri="{FF2B5EF4-FFF2-40B4-BE49-F238E27FC236}">
                <a16:creationId xmlns:a16="http://schemas.microsoft.com/office/drawing/2014/main" id="{1E84D79A-551F-5A46-8DF5-C75577A4B7B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6347" y="4957332"/>
            <a:ext cx="1993995" cy="1511452"/>
          </a:xfrm>
          <a:prstGeom prst="rect">
            <a:avLst/>
          </a:prstGeom>
        </p:spPr>
      </p:pic>
      <p:sp>
        <p:nvSpPr>
          <p:cNvPr id="25" name="ZoneTexte 24">
            <a:extLst>
              <a:ext uri="{FF2B5EF4-FFF2-40B4-BE49-F238E27FC236}">
                <a16:creationId xmlns:a16="http://schemas.microsoft.com/office/drawing/2014/main" id="{F5C4683A-68B2-364D-82F5-E27C9A43DCF5}"/>
              </a:ext>
            </a:extLst>
          </p:cNvPr>
          <p:cNvSpPr txBox="1"/>
          <p:nvPr/>
        </p:nvSpPr>
        <p:spPr>
          <a:xfrm>
            <a:off x="2890618" y="6040878"/>
            <a:ext cx="8772786" cy="8002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 </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Lurie</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 N NEJM May 2020 https://</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www.nejm.org</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doi</a:t>
            </a:r>
            <a:r>
              <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rPr>
              <a:t>/full/10.1056/NEJMp2005630?query=</a:t>
            </a:r>
            <a:r>
              <a:rPr kumimoji="0" lang="fr-FR" sz="1400" b="0" i="1" u="none" strike="noStrike" kern="1200" cap="none" spc="0" normalizeH="0" baseline="0" noProof="0" dirty="0" err="1">
                <a:ln>
                  <a:noFill/>
                </a:ln>
                <a:solidFill>
                  <a:schemeClr val="accent2"/>
                </a:solidFill>
                <a:effectLst/>
                <a:uLnTx/>
                <a:uFillTx/>
                <a:latin typeface="Trebuchet MS" panose="020B0603020202020204"/>
                <a:ea typeface="+mn-ea"/>
                <a:cs typeface="+mn-cs"/>
              </a:rPr>
              <a:t>featured_home</a:t>
            </a:r>
            <a:endParaRPr kumimoji="0" lang="fr-FR" sz="1400" b="0" i="1" u="none" strike="noStrike" kern="1200" cap="none" spc="0" normalizeH="0" baseline="0" noProof="0" dirty="0">
              <a:ln>
                <a:noFill/>
              </a:ln>
              <a:solidFill>
                <a:schemeClr val="accent2"/>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134383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203531" y="1601329"/>
            <a:ext cx="8606272" cy="462042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COVID‐19 est encore mal connue, mais sa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sévérité provient clairement de réponses immunitaires inappropriées, excessives et/ou inadéquates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 des risque possibles de la vaccination est d’induire des anticorps capables de se fixer sur les coronavirus mais ne bloquant pas leur capacité à infecter des cellules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anticorps pourraient  faciliter l’entrée des virus dans les cellules au lieu de la bloquer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Ceci a été observé avec le SARS‐Cov‐1 et le MERS‐</a:t>
            </a:r>
            <a:r>
              <a:rPr kumimoji="0" lang="fr-FR" sz="19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CoV</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modèles animaux permettant d’infirmer ce risque sont complexes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Et les études de vaccination classique, qui consistent à vérifier que les vaccins sont bien tolérés en suivant des volontaires pendant quelques semaines ou mois, ne pourront pas répondre à cette question rapidement</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Le risque d’un vaccin qui augmenterait la sévérité de la COVID‐19</a:t>
            </a:r>
            <a:br>
              <a:rPr lang="fr-FR" dirty="0"/>
            </a:br>
            <a:endParaRPr lang="fr-FR" dirty="0"/>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9316" y="2833078"/>
            <a:ext cx="2586558" cy="1813874"/>
          </a:xfrm>
          <a:prstGeom prst="rect">
            <a:avLst/>
          </a:prstGeom>
        </p:spPr>
      </p:pic>
      <p:sp>
        <p:nvSpPr>
          <p:cNvPr id="24" name="ZoneTexte 23">
            <a:extLst>
              <a:ext uri="{FF2B5EF4-FFF2-40B4-BE49-F238E27FC236}">
                <a16:creationId xmlns:a16="http://schemas.microsoft.com/office/drawing/2014/main" id="{AC0B3E48-CAE0-7540-83B0-8EDE87D69E3E}"/>
              </a:ext>
            </a:extLst>
          </p:cNvPr>
          <p:cNvSpPr txBox="1"/>
          <p:nvPr/>
        </p:nvSpPr>
        <p:spPr>
          <a:xfrm>
            <a:off x="578033" y="6144490"/>
            <a:ext cx="11517789" cy="86177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 </a:t>
            </a:r>
            <a:r>
              <a:rPr kumimoji="0" lang="fr-FR" sz="16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err="1">
                <a:ln>
                  <a:noFill/>
                </a:ln>
                <a:solidFill>
                  <a:schemeClr val="accent2"/>
                </a:solidFill>
                <a:effectLst/>
                <a:uLnTx/>
                <a:uFillTx/>
                <a:latin typeface="Trebuchet MS" panose="020B0603020202020204"/>
                <a:ea typeface="+mn-ea"/>
                <a:cs typeface="+mn-cs"/>
              </a:rPr>
              <a:t>Haberman</a:t>
            </a:r>
            <a:r>
              <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rPr>
              <a:t> https://</a:t>
            </a:r>
            <a:r>
              <a:rPr kumimoji="0" lang="fr-FR" sz="1600" b="0" i="1" u="none" strike="noStrike" kern="1200" cap="none" spc="0" normalizeH="0" baseline="0" noProof="0" dirty="0" err="1">
                <a:ln>
                  <a:noFill/>
                </a:ln>
                <a:solidFill>
                  <a:schemeClr val="accent2"/>
                </a:solidFill>
                <a:effectLst/>
                <a:uLnTx/>
                <a:uFillTx/>
                <a:latin typeface="Trebuchet MS" panose="020B0603020202020204"/>
                <a:ea typeface="+mn-ea"/>
                <a:cs typeface="+mn-cs"/>
              </a:rPr>
              <a:t>www.nejm.org</a:t>
            </a:r>
            <a:r>
              <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rPr>
              <a:t>/</a:t>
            </a:r>
            <a:r>
              <a:rPr kumimoji="0" lang="fr-FR" sz="1600" b="0" i="1" u="none" strike="noStrike" kern="1200" cap="none" spc="0" normalizeH="0" baseline="0" noProof="0" dirty="0" err="1">
                <a:ln>
                  <a:noFill/>
                </a:ln>
                <a:solidFill>
                  <a:schemeClr val="accent2"/>
                </a:solidFill>
                <a:effectLst/>
                <a:uLnTx/>
                <a:uFillTx/>
                <a:latin typeface="Trebuchet MS" panose="020B0603020202020204"/>
                <a:ea typeface="+mn-ea"/>
                <a:cs typeface="+mn-cs"/>
              </a:rPr>
              <a:t>doi</a:t>
            </a:r>
            <a:r>
              <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rPr>
              <a:t>/full/10.1056/NEJMc2009567?query=</a:t>
            </a:r>
            <a:r>
              <a:rPr kumimoji="0" lang="fr-FR" sz="1600" b="0" i="1" u="none" strike="noStrike" kern="1200" cap="none" spc="0" normalizeH="0" baseline="0" noProof="0" dirty="0" err="1">
                <a:ln>
                  <a:noFill/>
                </a:ln>
                <a:solidFill>
                  <a:schemeClr val="accent2"/>
                </a:solidFill>
                <a:effectLst/>
                <a:uLnTx/>
                <a:uFillTx/>
                <a:latin typeface="Trebuchet MS" panose="020B0603020202020204"/>
                <a:ea typeface="+mn-ea"/>
                <a:cs typeface="+mn-cs"/>
              </a:rPr>
              <a:t>featured_coronavirus</a:t>
            </a:r>
            <a:endParaRPr kumimoji="0" lang="fr-FR" sz="1600" b="0" i="1" u="none" strike="noStrike" kern="1200" cap="none" spc="0" normalizeH="0" baseline="0" noProof="0" dirty="0">
              <a:ln>
                <a:noFill/>
              </a:ln>
              <a:solidFill>
                <a:schemeClr val="accent2"/>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04820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380228" y="2220263"/>
            <a:ext cx="8606272" cy="3666503"/>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Production de vaccins à large échelle</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technologie complexe</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construire des usines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L’urgence COVID‐19 pousse les sociétés à commencer la production de masse de leur candidat vaccin avant même de savoir s’il sera efficace et bien toléré…</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Quand peut‐on donc espérer disposer d’un vaccin </a:t>
            </a:r>
            <a:r>
              <a:rPr kumimoji="0" lang="fr-FR" sz="1800" b="1" i="0" u="none" strike="noStrike" kern="1200" cap="none" spc="0" normalizeH="0" baseline="0" noProof="0">
                <a:ln>
                  <a:noFill/>
                </a:ln>
                <a:solidFill>
                  <a:prstClr val="black">
                    <a:lumMod val="75000"/>
                    <a:lumOff val="25000"/>
                  </a:prstClr>
                </a:solidFill>
                <a:effectLst/>
                <a:uLnTx/>
                <a:uFillTx/>
                <a:latin typeface="Trebuchet MS" panose="020B0603020202020204"/>
                <a:ea typeface="+mn-ea"/>
                <a:cs typeface="+mn-cs"/>
              </a:rPr>
              <a:t>contre la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COVID‐19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 moins de renoncer aux études ayant pour but de démontrer la sécurité et l’efficacité d’un vaccin sur un nombre suffisants de personnes, le délai souvent mentionné de </a:t>
            </a: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12‐18 mois (soit en 2021)</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19164" y="482782"/>
            <a:ext cx="11167336" cy="734175"/>
          </a:xfrm>
          <a:prstGeom prst="rect">
            <a:avLst/>
          </a:prstGeom>
          <a:ln>
            <a:noFill/>
          </a:ln>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spcBef>
                <a:spcPts val="0"/>
              </a:spcBef>
            </a:pPr>
            <a:r>
              <a:rPr lang="fr-FR" dirty="0"/>
              <a:t>Vaccins contre le Sars-CoV-2 : Quand les vaccins seront-ils disponibles ?</a:t>
            </a:r>
            <a:r>
              <a:rPr lang="fr-FR" sz="1800" b="1" dirty="0">
                <a:solidFill>
                  <a:prstClr val="black"/>
                </a:solidFill>
                <a:ea typeface="+mn-ea"/>
                <a:cs typeface="+mn-cs"/>
              </a:rPr>
              <a:t> </a:t>
            </a:r>
            <a:br>
              <a:rPr lang="fr-FR" sz="1800" b="1" dirty="0">
                <a:solidFill>
                  <a:prstClr val="black"/>
                </a:solidFill>
                <a:ea typeface="+mn-ea"/>
                <a:cs typeface="+mn-cs"/>
              </a:rPr>
            </a:br>
            <a:endParaRPr lang="fr-FR" dirty="0"/>
          </a:p>
        </p:txBody>
      </p:sp>
      <p:sp>
        <p:nvSpPr>
          <p:cNvPr id="24" name="ZoneTexte 23">
            <a:extLst>
              <a:ext uri="{FF2B5EF4-FFF2-40B4-BE49-F238E27FC236}">
                <a16:creationId xmlns:a16="http://schemas.microsoft.com/office/drawing/2014/main" id="{9DB109D1-3548-A147-8EBF-B903A869BB02}"/>
              </a:ext>
            </a:extLst>
          </p:cNvPr>
          <p:cNvSpPr txBox="1"/>
          <p:nvPr/>
        </p:nvSpPr>
        <p:spPr>
          <a:xfrm>
            <a:off x="541335" y="6089953"/>
            <a:ext cx="11578502"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Références : </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InfoVac</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Lurie</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 N NEJM May 2020 https://</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www.nejm.org</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doi</a:t>
            </a:r>
            <a:r>
              <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rPr>
              <a:t>/full/10.1056/NEJMp2005630?query=</a:t>
            </a:r>
            <a:r>
              <a:rPr kumimoji="0" lang="fr-FR" sz="1800" b="0" i="1" u="none" strike="noStrike" kern="1200" cap="none" spc="0" normalizeH="0" baseline="0" noProof="0" dirty="0" err="1">
                <a:ln>
                  <a:noFill/>
                </a:ln>
                <a:solidFill>
                  <a:schemeClr val="accent2"/>
                </a:solidFill>
                <a:effectLst/>
                <a:uLnTx/>
                <a:uFillTx/>
                <a:latin typeface="Trebuchet MS" panose="020B0603020202020204"/>
                <a:ea typeface="+mn-ea"/>
                <a:cs typeface="+mn-cs"/>
              </a:rPr>
              <a:t>featured_home</a:t>
            </a:r>
            <a:endParaRPr kumimoji="0" lang="fr-FR" sz="1800" b="0" i="1" u="none" strike="noStrike" kern="1200" cap="none" spc="0" normalizeH="0" baseline="0" noProof="0" dirty="0">
              <a:ln>
                <a:noFill/>
              </a:ln>
              <a:solidFill>
                <a:schemeClr val="accent2"/>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5" name="Titre 1">
            <a:extLst>
              <a:ext uri="{FF2B5EF4-FFF2-40B4-BE49-F238E27FC236}">
                <a16:creationId xmlns:a16="http://schemas.microsoft.com/office/drawing/2014/main" id="{6A27D3C7-C4EB-3343-A498-288A2D821118}"/>
              </a:ext>
            </a:extLst>
          </p:cNvPr>
          <p:cNvSpPr txBox="1">
            <a:spLocks/>
          </p:cNvSpPr>
          <p:nvPr/>
        </p:nvSpPr>
        <p:spPr>
          <a:xfrm>
            <a:off x="4222826" y="1183493"/>
            <a:ext cx="6826218" cy="1062472"/>
          </a:xfrm>
          <a:prstGeom prst="rect">
            <a:avLst/>
          </a:prstGeom>
          <a:solidFill>
            <a:schemeClr val="accent1"/>
          </a:solidFill>
          <a:ln>
            <a:solidFill>
              <a:schemeClr val="accent1"/>
            </a:solidFill>
          </a:ln>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Trebuchet MS" panose="020B0603020202020204"/>
                <a:ea typeface="+mj-ea"/>
                <a:cs typeface="+mj-cs"/>
              </a:rPr>
              <a:t>Nécessité d’une production de masse, rapide…</a:t>
            </a:r>
          </a:p>
          <a:p>
            <a:pPr marL="0" marR="0" lvl="0" indent="0" algn="l" defTabSz="457200" rtl="0" eaLnBrk="1" fontAlgn="auto" latinLnBrk="0" hangingPunct="1">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Trebuchet MS" panose="020B0603020202020204"/>
                <a:ea typeface="+mj-ea"/>
                <a:cs typeface="+mj-cs"/>
              </a:rPr>
              <a:t>et à prix abordable pour le monde entier</a:t>
            </a:r>
            <a:endParaRPr kumimoji="0" lang="fr-FR" sz="3600" b="0" i="0" u="none" strike="noStrike" kern="1200" cap="none" spc="0" normalizeH="0" baseline="0" noProof="0" dirty="0">
              <a:ln>
                <a:noFill/>
              </a:ln>
              <a:solidFill>
                <a:prstClr val="white"/>
              </a:solidFill>
              <a:effectLst/>
              <a:uLnTx/>
              <a:uFillTx/>
              <a:latin typeface="Trebuchet MS" panose="020B0603020202020204"/>
              <a:ea typeface="+mj-ea"/>
              <a:cs typeface="+mj-cs"/>
            </a:endParaRPr>
          </a:p>
        </p:txBody>
      </p:sp>
      <p:pic>
        <p:nvPicPr>
          <p:cNvPr id="5" name="Image 4" descr="Une image contenant personne, intérieur, regardant, femme&#10;&#10;Description générée automatiquement">
            <a:extLst>
              <a:ext uri="{FF2B5EF4-FFF2-40B4-BE49-F238E27FC236}">
                <a16:creationId xmlns:a16="http://schemas.microsoft.com/office/drawing/2014/main" id="{4233ACED-AFCC-BE40-B7AF-04409043CE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804825" y="2583457"/>
            <a:ext cx="2114683" cy="2225891"/>
          </a:xfrm>
          <a:prstGeom prst="rect">
            <a:avLst/>
          </a:prstGeom>
        </p:spPr>
      </p:pic>
    </p:spTree>
    <p:extLst>
      <p:ext uri="{BB962C8B-B14F-4D97-AF65-F5344CB8AC3E}">
        <p14:creationId xmlns:p14="http://schemas.microsoft.com/office/powerpoint/2010/main" val="222758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 name="Rectangle : coins arrondis 2">
            <a:extLst>
              <a:ext uri="{FF2B5EF4-FFF2-40B4-BE49-F238E27FC236}">
                <a16:creationId xmlns:a16="http://schemas.microsoft.com/office/drawing/2014/main" id="{43B34F06-8D24-9148-9B19-9F97F43852CA}"/>
              </a:ext>
            </a:extLst>
          </p:cNvPr>
          <p:cNvSpPr/>
          <p:nvPr/>
        </p:nvSpPr>
        <p:spPr>
          <a:xfrm>
            <a:off x="5752214" y="3624942"/>
            <a:ext cx="5689134" cy="2177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400" b="1" i="1" u="none" strike="noStrike" kern="1200" cap="none" spc="0" normalizeH="0" baseline="0" noProof="0" dirty="0">
                <a:ln>
                  <a:noFill/>
                </a:ln>
                <a:solidFill>
                  <a:prstClr val="white"/>
                </a:solidFill>
                <a:effectLst/>
                <a:uLnTx/>
                <a:uFillTx/>
                <a:latin typeface="Trebuchet MS" panose="020B0603020202020204"/>
                <a:ea typeface="+mn-ea"/>
                <a:cs typeface="+mn-cs"/>
              </a:rPr>
              <a:t>Avertissement : </a:t>
            </a:r>
            <a:r>
              <a:rPr kumimoji="0" lang="fr-FR" sz="2200" b="1" i="1" u="none" strike="noStrike" kern="1200" cap="none" spc="0" normalizeH="0" baseline="0" noProof="0" dirty="0">
                <a:ln>
                  <a:noFill/>
                </a:ln>
                <a:solidFill>
                  <a:prstClr val="white"/>
                </a:solidFill>
                <a:effectLst/>
                <a:uLnTx/>
                <a:uFillTx/>
                <a:latin typeface="Trebuchet MS" panose="020B0603020202020204"/>
                <a:ea typeface="+mn-ea"/>
                <a:cs typeface="+mn-cs"/>
              </a:rPr>
              <a:t>Il persiste encore de très nombreuses inconnues sur </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ce virus</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cette pandémie</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les traitements</a:t>
            </a:r>
          </a:p>
        </p:txBody>
      </p:sp>
      <p:pic>
        <p:nvPicPr>
          <p:cNvPr id="9" name="Image 8" descr="Une image contenant personne, intérieur, regardant, femme&#10;&#10;Description générée automatiquement">
            <a:extLst>
              <a:ext uri="{FF2B5EF4-FFF2-40B4-BE49-F238E27FC236}">
                <a16:creationId xmlns:a16="http://schemas.microsoft.com/office/drawing/2014/main" id="{044A13F8-C597-5B46-8648-E2A873FB25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73381" y="2049537"/>
            <a:ext cx="2701933" cy="3556138"/>
          </a:xfrm>
          <a:prstGeom prst="rect">
            <a:avLst/>
          </a:prstGeom>
        </p:spPr>
      </p:pic>
      <p:sp>
        <p:nvSpPr>
          <p:cNvPr id="13" name="Rectangle 12">
            <a:extLst>
              <a:ext uri="{FF2B5EF4-FFF2-40B4-BE49-F238E27FC236}">
                <a16:creationId xmlns:a16="http://schemas.microsoft.com/office/drawing/2014/main" id="{D5F29C15-D158-4849-AFD0-B2BE0D5590B1}"/>
              </a:ext>
            </a:extLst>
          </p:cNvPr>
          <p:cNvSpPr/>
          <p:nvPr/>
        </p:nvSpPr>
        <p:spPr>
          <a:xfrm>
            <a:off x="4480801" y="1961858"/>
            <a:ext cx="6931682" cy="836126"/>
          </a:xfrm>
          <a:prstGeom prst="rect">
            <a:avLst/>
          </a:prstGeom>
        </p:spPr>
        <p:txBody>
          <a:bodyPr wrap="square">
            <a:spAutoFit/>
          </a:bodyPr>
          <a:lstStyle/>
          <a:p>
            <a:pPr marL="342900" lvl="0" indent="-342900" defTabSz="457200">
              <a:spcBef>
                <a:spcPts val="1000"/>
              </a:spcBef>
              <a:buClr>
                <a:srgbClr val="90C226"/>
              </a:buClr>
              <a:buSzPct val="80000"/>
              <a:buFont typeface="Wingdings 3" charset="2"/>
              <a:buChar char=""/>
              <a:defRPr/>
            </a:pPr>
            <a:r>
              <a:rPr lang="fr-FR" sz="2000" b="1" dirty="0">
                <a:solidFill>
                  <a:prstClr val="black">
                    <a:lumMod val="75000"/>
                    <a:lumOff val="25000"/>
                  </a:prstClr>
                </a:solidFill>
              </a:rPr>
              <a:t>La pratique des vaccinations en période de pandémie</a:t>
            </a:r>
          </a:p>
          <a:p>
            <a:pPr marL="342900" lvl="0" indent="-342900" defTabSz="457200">
              <a:spcBef>
                <a:spcPts val="1000"/>
              </a:spcBef>
              <a:buClr>
                <a:srgbClr val="90C226"/>
              </a:buClr>
              <a:buSzPct val="80000"/>
              <a:buFont typeface="Wingdings 3" charset="2"/>
              <a:buChar char=""/>
              <a:defRPr/>
            </a:pPr>
            <a:r>
              <a:rPr lang="fr-FR" sz="2000" b="1" dirty="0">
                <a:solidFill>
                  <a:prstClr val="black">
                    <a:lumMod val="75000"/>
                    <a:lumOff val="25000"/>
                  </a:prstClr>
                </a:solidFill>
              </a:rPr>
              <a:t>Les vaccins contre le SARS-CoV-2</a:t>
            </a:r>
          </a:p>
        </p:txBody>
      </p:sp>
      <p:sp>
        <p:nvSpPr>
          <p:cNvPr id="16" name="ZoneTexte 15">
            <a:extLst>
              <a:ext uri="{FF2B5EF4-FFF2-40B4-BE49-F238E27FC236}">
                <a16:creationId xmlns:a16="http://schemas.microsoft.com/office/drawing/2014/main" id="{EACE86D9-947A-D14A-BC28-F0B1EBC5AE99}"/>
              </a:ext>
            </a:extLst>
          </p:cNvPr>
          <p:cNvSpPr txBox="1"/>
          <p:nvPr/>
        </p:nvSpPr>
        <p:spPr>
          <a:xfrm>
            <a:off x="2906486" y="740229"/>
            <a:ext cx="184731" cy="369332"/>
          </a:xfrm>
          <a:prstGeom prst="rect">
            <a:avLst/>
          </a:prstGeom>
          <a:noFill/>
        </p:spPr>
        <p:txBody>
          <a:bodyPr wrap="none" rtlCol="0">
            <a:spAutoFit/>
          </a:bodyPr>
          <a:lstStyle/>
          <a:p>
            <a:endParaRPr lang="fr-FR" dirty="0"/>
          </a:p>
        </p:txBody>
      </p:sp>
      <p:sp>
        <p:nvSpPr>
          <p:cNvPr id="17" name="Rectangle 16">
            <a:extLst>
              <a:ext uri="{FF2B5EF4-FFF2-40B4-BE49-F238E27FC236}">
                <a16:creationId xmlns:a16="http://schemas.microsoft.com/office/drawing/2014/main" id="{01B9EE26-75FA-4845-BD78-9645C96AE917}"/>
              </a:ext>
            </a:extLst>
          </p:cNvPr>
          <p:cNvSpPr/>
          <p:nvPr/>
        </p:nvSpPr>
        <p:spPr>
          <a:xfrm>
            <a:off x="1316921" y="450651"/>
            <a:ext cx="4791505" cy="584775"/>
          </a:xfrm>
          <a:prstGeom prst="rect">
            <a:avLst/>
          </a:prstGeom>
        </p:spPr>
        <p:txBody>
          <a:bodyPr wrap="none">
            <a:spAutoFit/>
          </a:bodyPr>
          <a:lstStyle/>
          <a:p>
            <a:r>
              <a:rPr lang="fr-FR" sz="3200" dirty="0">
                <a:solidFill>
                  <a:srgbClr val="90C226"/>
                </a:solidFill>
              </a:rPr>
              <a:t>Vaccination  &amp; COVID-19 </a:t>
            </a:r>
            <a:endParaRPr lang="fr-FR" dirty="0"/>
          </a:p>
        </p:txBody>
      </p:sp>
    </p:spTree>
    <p:extLst>
      <p:ext uri="{BB962C8B-B14F-4D97-AF65-F5344CB8AC3E}">
        <p14:creationId xmlns:p14="http://schemas.microsoft.com/office/powerpoint/2010/main" val="3340577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842597" y="609600"/>
            <a:ext cx="10900670" cy="69305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Vaccination Pandémie COVID-19 &amp; couvertures vaccinales</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5" name="Image 14" descr="Une image contenant carte, texte&#10;&#10;Description générée automatiquement">
            <a:extLst>
              <a:ext uri="{FF2B5EF4-FFF2-40B4-BE49-F238E27FC236}">
                <a16:creationId xmlns:a16="http://schemas.microsoft.com/office/drawing/2014/main" id="{6BDAF443-7A9D-174A-8528-8329F4CD9F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96475" y="1666309"/>
            <a:ext cx="4143641" cy="2482082"/>
          </a:xfrm>
          <a:prstGeom prst="rect">
            <a:avLst/>
          </a:prstGeom>
        </p:spPr>
      </p:pic>
      <p:pic>
        <p:nvPicPr>
          <p:cNvPr id="25" name="Image 24" descr="Une image contenant texte, carte&#10;&#10;Description générée automatiquement">
            <a:extLst>
              <a:ext uri="{FF2B5EF4-FFF2-40B4-BE49-F238E27FC236}">
                <a16:creationId xmlns:a16="http://schemas.microsoft.com/office/drawing/2014/main" id="{904B6D2F-066C-7B4A-8BF4-ADD33F6BD1A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90617" y="4147845"/>
            <a:ext cx="4143641" cy="2456547"/>
          </a:xfrm>
          <a:prstGeom prst="rect">
            <a:avLst/>
          </a:prstGeom>
        </p:spPr>
      </p:pic>
      <p:sp>
        <p:nvSpPr>
          <p:cNvPr id="26" name="ZoneTexte 25">
            <a:extLst>
              <a:ext uri="{FF2B5EF4-FFF2-40B4-BE49-F238E27FC236}">
                <a16:creationId xmlns:a16="http://schemas.microsoft.com/office/drawing/2014/main" id="{5E376AC9-3D93-F242-A22C-325CD589CC4F}"/>
              </a:ext>
            </a:extLst>
          </p:cNvPr>
          <p:cNvSpPr txBox="1"/>
          <p:nvPr/>
        </p:nvSpPr>
        <p:spPr>
          <a:xfrm>
            <a:off x="9326561" y="5666154"/>
            <a:ext cx="167904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Papillomavirus</a:t>
            </a:r>
          </a:p>
        </p:txBody>
      </p:sp>
      <p:sp>
        <p:nvSpPr>
          <p:cNvPr id="27" name="ZoneTexte 26">
            <a:extLst>
              <a:ext uri="{FF2B5EF4-FFF2-40B4-BE49-F238E27FC236}">
                <a16:creationId xmlns:a16="http://schemas.microsoft.com/office/drawing/2014/main" id="{D242BF37-1AE2-6242-ABE0-4B2D9ABF2E11}"/>
              </a:ext>
            </a:extLst>
          </p:cNvPr>
          <p:cNvSpPr txBox="1"/>
          <p:nvPr/>
        </p:nvSpPr>
        <p:spPr>
          <a:xfrm>
            <a:off x="9955643" y="2847752"/>
            <a:ext cx="158447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Penta &amp; Hexa</a:t>
            </a:r>
          </a:p>
        </p:txBody>
      </p:sp>
      <p:pic>
        <p:nvPicPr>
          <p:cNvPr id="31" name="Image 30" descr="Une image contenant rouge&#10;&#10;Description générée automatiquement">
            <a:extLst>
              <a:ext uri="{FF2B5EF4-FFF2-40B4-BE49-F238E27FC236}">
                <a16:creationId xmlns:a16="http://schemas.microsoft.com/office/drawing/2014/main" id="{07F9B48E-B18E-094F-AAD2-A74A8D32CA8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7860" y="1308264"/>
            <a:ext cx="1659164" cy="588309"/>
          </a:xfrm>
          <a:prstGeom prst="rect">
            <a:avLst/>
          </a:prstGeom>
        </p:spPr>
      </p:pic>
      <p:pic>
        <p:nvPicPr>
          <p:cNvPr id="33" name="Image 32" descr="Une image contenant oiseau&#10;&#10;Description générée automatiquement">
            <a:extLst>
              <a:ext uri="{FF2B5EF4-FFF2-40B4-BE49-F238E27FC236}">
                <a16:creationId xmlns:a16="http://schemas.microsoft.com/office/drawing/2014/main" id="{16228E9C-1945-134A-9F8E-187C18D4170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6929" y="2667000"/>
            <a:ext cx="3996775" cy="1588352"/>
          </a:xfrm>
          <a:prstGeom prst="rect">
            <a:avLst/>
          </a:prstGeom>
        </p:spPr>
      </p:pic>
      <p:pic>
        <p:nvPicPr>
          <p:cNvPr id="35" name="Image 34">
            <a:extLst>
              <a:ext uri="{FF2B5EF4-FFF2-40B4-BE49-F238E27FC236}">
                <a16:creationId xmlns:a16="http://schemas.microsoft.com/office/drawing/2014/main" id="{FE605BAB-AB8E-074D-91B1-50760AA60C8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476266" y="2847752"/>
            <a:ext cx="1584473" cy="1410483"/>
          </a:xfrm>
          <a:prstGeom prst="rect">
            <a:avLst/>
          </a:prstGeom>
        </p:spPr>
      </p:pic>
      <p:pic>
        <p:nvPicPr>
          <p:cNvPr id="37" name="Image 36" descr="Une image contenant personne, intérieur, tenant, main&#10;&#10;Description générée automatiquement">
            <a:extLst>
              <a:ext uri="{FF2B5EF4-FFF2-40B4-BE49-F238E27FC236}">
                <a16:creationId xmlns:a16="http://schemas.microsoft.com/office/drawing/2014/main" id="{9D34429D-B65D-FC46-A270-16940DCD3AB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97106" y="4372180"/>
            <a:ext cx="3367357" cy="2232212"/>
          </a:xfrm>
          <a:prstGeom prst="rect">
            <a:avLst/>
          </a:prstGeom>
        </p:spPr>
      </p:pic>
    </p:spTree>
    <p:extLst>
      <p:ext uri="{BB962C8B-B14F-4D97-AF65-F5344CB8AC3E}">
        <p14:creationId xmlns:p14="http://schemas.microsoft.com/office/powerpoint/2010/main" val="3931760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633158" y="1888844"/>
            <a:ext cx="8326009"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pandémie de COVID-19 ne contre-indique aucune vaccination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hypothèse suggère même un rôle protecteur du BCG (études en cours) et peut être des autres vaccins vivants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fait d’avoir contracté la maladie, d’avoir eu une PCR ou une sérologie positive ne contre-indique aucune vaccination. Il faut juste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attendre la fin de la phase aiguë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la maladie (comme pour toutes les maladies infectieuses)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Toute diminution des couvertures vaccinales, tout retard de vaccination peut se traduire par une augmentation du nombre de cas, des épidémies, des hospitalisations, voire des décès en particulier pour la rougeole, la coqueluche, les infections graves à H. influenzae b, le méningocoque, le pneumocoque.</a:t>
            </a:r>
            <a:endPar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Vaccinations et COVID-19</a:t>
            </a:r>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315" y="2833077"/>
            <a:ext cx="3030235" cy="2125011"/>
          </a:xfrm>
          <a:prstGeom prst="rect">
            <a:avLst/>
          </a:prstGeom>
        </p:spPr>
      </p:pic>
    </p:spTree>
    <p:extLst>
      <p:ext uri="{BB962C8B-B14F-4D97-AF65-F5344CB8AC3E}">
        <p14:creationId xmlns:p14="http://schemas.microsoft.com/office/powerpoint/2010/main" val="854496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09375" y="491181"/>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pic>
        <p:nvPicPr>
          <p:cNvPr id="4" name="Image 3">
            <a:extLst>
              <a:ext uri="{FF2B5EF4-FFF2-40B4-BE49-F238E27FC236}">
                <a16:creationId xmlns:a16="http://schemas.microsoft.com/office/drawing/2014/main" id="{514315BE-E8EA-C64F-AC71-CBD9448CBCF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9512" y="2005271"/>
            <a:ext cx="2476500" cy="1663700"/>
          </a:xfrm>
          <a:prstGeom prst="rect">
            <a:avLst/>
          </a:prstGeom>
        </p:spPr>
      </p:pic>
      <p:pic>
        <p:nvPicPr>
          <p:cNvPr id="7" name="Image 6" descr="Une image contenant homme, personne, verres, photo&#10;&#10;Description générée automatiquement">
            <a:extLst>
              <a:ext uri="{FF2B5EF4-FFF2-40B4-BE49-F238E27FC236}">
                <a16:creationId xmlns:a16="http://schemas.microsoft.com/office/drawing/2014/main" id="{FAB22BF7-A3CD-3741-A198-20C2CB65A18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6992" y="1886852"/>
            <a:ext cx="1892300" cy="1981200"/>
          </a:xfrm>
          <a:prstGeom prst="rect">
            <a:avLst/>
          </a:prstGeom>
        </p:spPr>
      </p:pic>
      <p:pic>
        <p:nvPicPr>
          <p:cNvPr id="14" name="Image 13" descr="Une image contenant personne, main, tenant, intérieur&#10;&#10;Description générée automatiquement">
            <a:extLst>
              <a:ext uri="{FF2B5EF4-FFF2-40B4-BE49-F238E27FC236}">
                <a16:creationId xmlns:a16="http://schemas.microsoft.com/office/drawing/2014/main" id="{6B1E65AC-A1DC-644D-AEF8-0C2BB59F637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28847" y="1616148"/>
            <a:ext cx="3270980" cy="2721935"/>
          </a:xfrm>
          <a:prstGeom prst="rect">
            <a:avLst/>
          </a:prstGeom>
        </p:spPr>
      </p:pic>
      <p:pic>
        <p:nvPicPr>
          <p:cNvPr id="31" name="Image 30" descr="Une image contenant photo, orange, gens, suspendu&#10;&#10;Description générée automatiquement">
            <a:extLst>
              <a:ext uri="{FF2B5EF4-FFF2-40B4-BE49-F238E27FC236}">
                <a16:creationId xmlns:a16="http://schemas.microsoft.com/office/drawing/2014/main" id="{CB204436-79A8-5045-B0B5-38DEF4CFB4E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7320" y="5729654"/>
            <a:ext cx="3784600" cy="673100"/>
          </a:xfrm>
          <a:prstGeom prst="rect">
            <a:avLst/>
          </a:prstGeom>
        </p:spPr>
      </p:pic>
      <p:pic>
        <p:nvPicPr>
          <p:cNvPr id="35" name="Image 34" descr="Une image contenant capture d’écran&#10;&#10;Description générée automatiquement">
            <a:extLst>
              <a:ext uri="{FF2B5EF4-FFF2-40B4-BE49-F238E27FC236}">
                <a16:creationId xmlns:a16="http://schemas.microsoft.com/office/drawing/2014/main" id="{0834E5E0-16ED-7E45-90DD-F69C5F9261D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77292" y="4129977"/>
            <a:ext cx="4909599" cy="1463438"/>
          </a:xfrm>
          <a:prstGeom prst="rect">
            <a:avLst/>
          </a:prstGeom>
        </p:spPr>
      </p:pic>
      <p:pic>
        <p:nvPicPr>
          <p:cNvPr id="36" name="Image 35" descr="Une image contenant capture d’écran&#10;&#10;Description générée automatiquement">
            <a:extLst>
              <a:ext uri="{FF2B5EF4-FFF2-40B4-BE49-F238E27FC236}">
                <a16:creationId xmlns:a16="http://schemas.microsoft.com/office/drawing/2014/main" id="{0D286F2D-8930-4748-B628-8ED513F0498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691059" y="5393406"/>
            <a:ext cx="2882900" cy="698500"/>
          </a:xfrm>
          <a:prstGeom prst="rect">
            <a:avLst/>
          </a:prstGeom>
        </p:spPr>
      </p:pic>
      <p:pic>
        <p:nvPicPr>
          <p:cNvPr id="37" name="Image 36" descr="Une image contenant orange, pièce, noir, rouge&#10;&#10;Description générée automatiquement">
            <a:extLst>
              <a:ext uri="{FF2B5EF4-FFF2-40B4-BE49-F238E27FC236}">
                <a16:creationId xmlns:a16="http://schemas.microsoft.com/office/drawing/2014/main" id="{E912B89D-8EFF-F349-BCFB-9A4223E41DC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814957" y="6087023"/>
            <a:ext cx="859465" cy="294446"/>
          </a:xfrm>
          <a:prstGeom prst="rect">
            <a:avLst/>
          </a:prstGeom>
        </p:spPr>
      </p:pic>
      <p:pic>
        <p:nvPicPr>
          <p:cNvPr id="38" name="Image 37">
            <a:extLst>
              <a:ext uri="{FF2B5EF4-FFF2-40B4-BE49-F238E27FC236}">
                <a16:creationId xmlns:a16="http://schemas.microsoft.com/office/drawing/2014/main" id="{84E66755-DFF3-534B-9F6F-0BFB317E2854}"/>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713707" y="6055563"/>
            <a:ext cx="1371600" cy="266700"/>
          </a:xfrm>
          <a:prstGeom prst="rect">
            <a:avLst/>
          </a:prstGeom>
        </p:spPr>
      </p:pic>
      <p:pic>
        <p:nvPicPr>
          <p:cNvPr id="40" name="Image 39">
            <a:extLst>
              <a:ext uri="{FF2B5EF4-FFF2-40B4-BE49-F238E27FC236}">
                <a16:creationId xmlns:a16="http://schemas.microsoft.com/office/drawing/2014/main" id="{ABFC407A-B557-E941-B613-6571049A5CC0}"/>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56004" y="6381469"/>
            <a:ext cx="4076700" cy="355600"/>
          </a:xfrm>
          <a:prstGeom prst="rect">
            <a:avLst/>
          </a:prstGeom>
        </p:spPr>
      </p:pic>
      <p:sp>
        <p:nvSpPr>
          <p:cNvPr id="41" name="Rectangle 40">
            <a:extLst>
              <a:ext uri="{FF2B5EF4-FFF2-40B4-BE49-F238E27FC236}">
                <a16:creationId xmlns:a16="http://schemas.microsoft.com/office/drawing/2014/main" id="{DC80C0A5-8D94-4B44-80F5-C43DEB78161B}"/>
              </a:ext>
            </a:extLst>
          </p:cNvPr>
          <p:cNvSpPr/>
          <p:nvPr/>
        </p:nvSpPr>
        <p:spPr>
          <a:xfrm>
            <a:off x="4865396" y="6445267"/>
            <a:ext cx="7710879" cy="30777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sng" strike="noStrike" kern="1200" cap="none" spc="0" normalizeH="0" baseline="0" noProof="0" dirty="0">
                <a:ln>
                  <a:noFill/>
                </a:ln>
                <a:solidFill>
                  <a:srgbClr val="0000FF"/>
                </a:solidFill>
                <a:effectLst/>
                <a:uLnTx/>
                <a:uFillTx/>
                <a:latin typeface="Times New Roman" panose="02020603050405020304" pitchFamily="18" charset="0"/>
                <a:ea typeface="MS Mincho" panose="02020609040205080304" pitchFamily="49" charset="-128"/>
                <a:cs typeface="Times New Roman" panose="02020603050405020304" pitchFamily="18" charset="0"/>
                <a:hlinkClick r:id="rId13"/>
              </a:rPr>
              <a:t>https://www.thelancet.com/pdfs/journals/lancet/PIIS0140-6736(20)31025-4.pdf</a:t>
            </a:r>
            <a:r>
              <a:rPr kumimoji="0" lang="fr-FR" sz="1400" b="0" i="1"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Tree>
    <p:extLst>
      <p:ext uri="{BB962C8B-B14F-4D97-AF65-F5344CB8AC3E}">
        <p14:creationId xmlns:p14="http://schemas.microsoft.com/office/powerpoint/2010/main" val="350924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81599" y="1893329"/>
            <a:ext cx="11377568" cy="41610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rPr>
              <a:t>En plus de son effet protecteur contre la tuberculose, le BCG a des </a:t>
            </a:r>
            <a:r>
              <a:rPr lang="fr-FR" sz="2000" b="1" dirty="0">
                <a:solidFill>
                  <a:prstClr val="black"/>
                </a:solidFill>
              </a:rPr>
              <a:t>effets collatéraux positifs non-spécifiques sur le système immunitaire </a:t>
            </a:r>
            <a:r>
              <a:rPr lang="fr-FR" sz="2000" dirty="0">
                <a:solidFill>
                  <a:prstClr val="black"/>
                </a:solidFill>
              </a:rPr>
              <a:t>(</a:t>
            </a:r>
            <a:r>
              <a:rPr lang="fr-FR" sz="2000" dirty="0" err="1">
                <a:solidFill>
                  <a:prstClr val="black"/>
                </a:solidFill>
              </a:rPr>
              <a:t>trained</a:t>
            </a:r>
            <a:r>
              <a:rPr lang="fr-FR" sz="2000" dirty="0">
                <a:solidFill>
                  <a:prstClr val="black"/>
                </a:solidFill>
              </a:rPr>
              <a:t> </a:t>
            </a:r>
            <a:r>
              <a:rPr lang="fr-FR" sz="2000" dirty="0" err="1">
                <a:solidFill>
                  <a:prstClr val="black"/>
                </a:solidFill>
              </a:rPr>
              <a:t>immunity</a:t>
            </a:r>
            <a:r>
              <a:rPr lang="fr-FR" sz="2000" dirty="0">
                <a:solidFill>
                  <a:prstClr val="black"/>
                </a:solidFill>
              </a:rPr>
              <a:t>)</a:t>
            </a:r>
          </a:p>
          <a:p>
            <a:pPr marL="342900" lvl="0" indent="-342900">
              <a:spcBef>
                <a:spcPts val="1000"/>
              </a:spcBef>
              <a:buClr>
                <a:srgbClr val="90C226"/>
              </a:buClr>
              <a:buSzPct val="80000"/>
              <a:buFont typeface="Wingdings 3" charset="2"/>
              <a:buChar char=""/>
              <a:defRPr/>
            </a:pPr>
            <a:r>
              <a:rPr lang="fr-FR" sz="2000" dirty="0">
                <a:solidFill>
                  <a:prstClr val="black"/>
                </a:solidFill>
              </a:rPr>
              <a:t>Ceci lui permet </a:t>
            </a:r>
          </a:p>
          <a:p>
            <a:pPr marL="800100" lvl="1" indent="-342900">
              <a:spcBef>
                <a:spcPts val="1000"/>
              </a:spcBef>
              <a:buClr>
                <a:srgbClr val="90C226"/>
              </a:buClr>
              <a:buSzPct val="80000"/>
              <a:buFont typeface="Wingdings 3" charset="2"/>
              <a:buChar char=""/>
              <a:defRPr/>
            </a:pPr>
            <a:r>
              <a:rPr lang="fr-FR" dirty="0">
                <a:solidFill>
                  <a:prstClr val="black"/>
                </a:solidFill>
              </a:rPr>
              <a:t>d’exercer un rôle protecteur contre plusieurs infections, en particulier dans les pays en développement </a:t>
            </a:r>
          </a:p>
          <a:p>
            <a:pPr marL="800100" lvl="1" indent="-342900">
              <a:spcBef>
                <a:spcPts val="1000"/>
              </a:spcBef>
              <a:spcAft>
                <a:spcPts val="600"/>
              </a:spcAft>
              <a:buClr>
                <a:srgbClr val="90C226"/>
              </a:buClr>
              <a:buSzPct val="80000"/>
              <a:buFont typeface="Wingdings 3" charset="2"/>
              <a:buChar char=""/>
              <a:defRPr/>
            </a:pPr>
            <a:r>
              <a:rPr lang="fr-FR" dirty="0">
                <a:solidFill>
                  <a:prstClr val="black"/>
                </a:solidFill>
              </a:rPr>
              <a:t>D’être utilisé en routine, pour traiter le cancer de la vessie, en instillation vésicale</a:t>
            </a:r>
          </a:p>
          <a:p>
            <a:pPr marL="342900" lvl="0" indent="-342900">
              <a:spcBef>
                <a:spcPts val="1000"/>
              </a:spcBef>
              <a:buClr>
                <a:srgbClr val="90C226"/>
              </a:buClr>
              <a:buSzPct val="80000"/>
              <a:buFont typeface="Wingdings 3" charset="2"/>
              <a:buChar char=""/>
              <a:defRPr/>
            </a:pPr>
            <a:r>
              <a:rPr lang="fr-FR" sz="2000" dirty="0">
                <a:solidFill>
                  <a:prstClr val="black"/>
                </a:solidFill>
              </a:rPr>
              <a:t>Cela a conduit à l’hypothèse que la vaccination par le BCG pourrait jouer un rôle dans la protection contre la COVID-19 .</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2" name="Rectangle 21">
            <a:extLst>
              <a:ext uri="{FF2B5EF4-FFF2-40B4-BE49-F238E27FC236}">
                <a16:creationId xmlns:a16="http://schemas.microsoft.com/office/drawing/2014/main" id="{5987E790-B826-9449-934F-2C6A4F2794A4}"/>
              </a:ext>
            </a:extLst>
          </p:cNvPr>
          <p:cNvSpPr/>
          <p:nvPr/>
        </p:nvSpPr>
        <p:spPr>
          <a:xfrm>
            <a:off x="4865396" y="6445267"/>
            <a:ext cx="7710879" cy="30777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sng" strike="noStrike" kern="1200" cap="none" spc="0" normalizeH="0" baseline="0" noProof="0" dirty="0">
                <a:ln>
                  <a:noFill/>
                </a:ln>
                <a:solidFill>
                  <a:srgbClr val="0000FF"/>
                </a:solidFill>
                <a:effectLst/>
                <a:uLnTx/>
                <a:uFillTx/>
                <a:latin typeface="Times New Roman" panose="02020603050405020304" pitchFamily="18" charset="0"/>
                <a:ea typeface="MS Mincho" panose="02020609040205080304" pitchFamily="49" charset="-128"/>
                <a:cs typeface="Times New Roman" panose="02020603050405020304" pitchFamily="18" charset="0"/>
                <a:hlinkClick r:id="rId4"/>
              </a:rPr>
              <a:t>https://www.thelancet.com/pdfs/journals/lancet/PIIS0140-6736(20)31025-4.pdf</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Tree>
    <p:extLst>
      <p:ext uri="{BB962C8B-B14F-4D97-AF65-F5344CB8AC3E}">
        <p14:creationId xmlns:p14="http://schemas.microsoft.com/office/powerpoint/2010/main" val="654400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81598" y="1451429"/>
            <a:ext cx="11514223" cy="4602978"/>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1000"/>
              </a:spcBef>
              <a:spcAft>
                <a:spcPts val="600"/>
              </a:spcAft>
              <a:buClr>
                <a:srgbClr val="90C226"/>
              </a:buClr>
              <a:buSzPct val="80000"/>
              <a:buFont typeface="Wingdings 3" charset="2"/>
              <a:buChar char=""/>
              <a:defRPr/>
            </a:pPr>
            <a:r>
              <a:rPr lang="fr-FR" sz="2100" b="1" dirty="0">
                <a:solidFill>
                  <a:prstClr val="black"/>
                </a:solidFill>
              </a:rPr>
              <a:t>Les mécanismes qui sous-tendent les effets collatéraux positifs du BCG sont maintenant mieux connus</a:t>
            </a:r>
          </a:p>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rPr>
              <a:t>Le BCG, comme d’autres vaccins vivants, induit des </a:t>
            </a:r>
            <a:r>
              <a:rPr lang="fr-FR" sz="2000" b="1" dirty="0">
                <a:solidFill>
                  <a:prstClr val="black"/>
                </a:solidFill>
              </a:rPr>
              <a:t>effets métaboliques </a:t>
            </a:r>
            <a:r>
              <a:rPr lang="fr-FR" sz="2000" dirty="0">
                <a:solidFill>
                  <a:prstClr val="black"/>
                </a:solidFill>
              </a:rPr>
              <a:t>et des </a:t>
            </a:r>
            <a:r>
              <a:rPr lang="fr-FR" sz="2000" b="1" dirty="0">
                <a:solidFill>
                  <a:prstClr val="black"/>
                </a:solidFill>
              </a:rPr>
              <a:t>changements épigénétiques </a:t>
            </a:r>
            <a:r>
              <a:rPr lang="fr-FR" sz="2000" dirty="0">
                <a:solidFill>
                  <a:prstClr val="black"/>
                </a:solidFill>
              </a:rPr>
              <a:t>qui </a:t>
            </a:r>
          </a:p>
          <a:p>
            <a:pPr marL="800100" lvl="1" indent="-342900">
              <a:spcBef>
                <a:spcPts val="1000"/>
              </a:spcBef>
              <a:spcAft>
                <a:spcPts val="600"/>
              </a:spcAft>
              <a:buClr>
                <a:srgbClr val="90C226"/>
              </a:buClr>
              <a:buSzPct val="80000"/>
              <a:buFont typeface="Wingdings 3" charset="2"/>
              <a:buChar char=""/>
              <a:defRPr/>
            </a:pPr>
            <a:r>
              <a:rPr lang="fr-FR" sz="2100" dirty="0">
                <a:solidFill>
                  <a:prstClr val="black"/>
                </a:solidFill>
              </a:rPr>
              <a:t>« entrainent » la </a:t>
            </a:r>
            <a:r>
              <a:rPr lang="fr-FR" sz="2100" b="1" dirty="0">
                <a:solidFill>
                  <a:prstClr val="black"/>
                </a:solidFill>
              </a:rPr>
              <a:t>réponse immunitaire innée</a:t>
            </a:r>
          </a:p>
          <a:p>
            <a:pPr marL="800100" lvl="1" indent="-342900">
              <a:spcBef>
                <a:spcPts val="1000"/>
              </a:spcBef>
              <a:spcAft>
                <a:spcPts val="600"/>
              </a:spcAft>
              <a:buClr>
                <a:srgbClr val="90C226"/>
              </a:buClr>
              <a:buSzPct val="80000"/>
              <a:buFont typeface="Wingdings 3" charset="2"/>
              <a:buChar char=""/>
              <a:defRPr/>
            </a:pPr>
            <a:r>
              <a:rPr lang="fr-FR" sz="2100" dirty="0">
                <a:solidFill>
                  <a:prstClr val="black"/>
                </a:solidFill>
              </a:rPr>
              <a:t>la renforce lors infections ultérieures</a:t>
            </a:r>
          </a:p>
          <a:p>
            <a:pPr marL="800100" lvl="1" indent="-342900">
              <a:spcBef>
                <a:spcPts val="1000"/>
              </a:spcBef>
              <a:spcAft>
                <a:spcPts val="600"/>
              </a:spcAft>
              <a:buClr>
                <a:srgbClr val="90C226"/>
              </a:buClr>
              <a:buSzPct val="80000"/>
              <a:buFont typeface="Wingdings 3" charset="2"/>
              <a:buChar char=""/>
              <a:defRPr/>
            </a:pPr>
            <a:r>
              <a:rPr lang="fr-FR" sz="2100" dirty="0">
                <a:solidFill>
                  <a:prstClr val="black"/>
                </a:solidFill>
              </a:rPr>
              <a:t>un processus appelé </a:t>
            </a:r>
            <a:r>
              <a:rPr lang="fr-FR" sz="2100" b="1" dirty="0">
                <a:solidFill>
                  <a:prstClr val="black"/>
                </a:solidFill>
              </a:rPr>
              <a:t>« immunité entrainée » </a:t>
            </a:r>
            <a:r>
              <a:rPr lang="fr-FR" sz="2100" dirty="0">
                <a:solidFill>
                  <a:prstClr val="black"/>
                </a:solidFill>
              </a:rPr>
              <a:t>(</a:t>
            </a:r>
            <a:r>
              <a:rPr lang="fr-FR" sz="2100" dirty="0" err="1">
                <a:solidFill>
                  <a:prstClr val="black"/>
                </a:solidFill>
              </a:rPr>
              <a:t>trained</a:t>
            </a:r>
            <a:r>
              <a:rPr lang="fr-FR" sz="2100" dirty="0">
                <a:solidFill>
                  <a:prstClr val="black"/>
                </a:solidFill>
              </a:rPr>
              <a:t> </a:t>
            </a:r>
            <a:r>
              <a:rPr lang="fr-FR" sz="2100" dirty="0" err="1">
                <a:solidFill>
                  <a:prstClr val="black"/>
                </a:solidFill>
              </a:rPr>
              <a:t>immunity</a:t>
            </a:r>
            <a:r>
              <a:rPr lang="fr-FR" sz="2100" dirty="0">
                <a:solidFill>
                  <a:prstClr val="black"/>
                </a:solidFill>
              </a:rPr>
              <a:t> ) </a:t>
            </a:r>
          </a:p>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rPr>
              <a:t>Des essais randomisés sont en cours pour évaluer si le BCG réduit l'incidence et la gravité de la COVID-19 chez les soignants.</a:t>
            </a:r>
          </a:p>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rPr>
              <a:t>Jusqu'à ce que ces essais soient terminés, 4 raisons au moins pour ne pas modifier les recommandations actuelles et de ne pas l’utiliser hors recommandations : </a:t>
            </a:r>
          </a:p>
          <a:p>
            <a:pPr marL="342900" lvl="0" indent="-342900">
              <a:spcBef>
                <a:spcPts val="1000"/>
              </a:spcBef>
              <a:spcAft>
                <a:spcPts val="600"/>
              </a:spcAft>
              <a:buClr>
                <a:srgbClr val="90C226"/>
              </a:buClr>
              <a:buSzPct val="80000"/>
              <a:buFont typeface="Wingdings 3" charset="2"/>
              <a:buChar char=""/>
              <a:defRPr/>
            </a:pPr>
            <a:endParaRPr lang="fr-FR" sz="2000" dirty="0">
              <a:solidFill>
                <a:prstClr val="black"/>
              </a:solidFill>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 name="Rectangle 1">
            <a:extLst>
              <a:ext uri="{FF2B5EF4-FFF2-40B4-BE49-F238E27FC236}">
                <a16:creationId xmlns:a16="http://schemas.microsoft.com/office/drawing/2014/main" id="{F601D341-F12F-0643-AA06-AFC415C369C3}"/>
              </a:ext>
            </a:extLst>
          </p:cNvPr>
          <p:cNvSpPr/>
          <p:nvPr/>
        </p:nvSpPr>
        <p:spPr>
          <a:xfrm>
            <a:off x="4402380" y="6442081"/>
            <a:ext cx="7693442" cy="369332"/>
          </a:xfrm>
          <a:prstGeom prst="rect">
            <a:avLst/>
          </a:prstGeom>
        </p:spPr>
        <p:txBody>
          <a:bodyPr wrap="square">
            <a:spAutoFit/>
          </a:bodyPr>
          <a:lstStyle/>
          <a:p>
            <a:pPr lvl="0">
              <a:spcBef>
                <a:spcPts val="1000"/>
              </a:spcBef>
              <a:spcAft>
                <a:spcPts val="600"/>
              </a:spcAft>
              <a:buClr>
                <a:srgbClr val="90C226"/>
              </a:buClr>
              <a:buSzPct val="80000"/>
              <a:defRPr/>
            </a:pPr>
            <a:r>
              <a:rPr lang="fr-FR" i="1" dirty="0">
                <a:solidFill>
                  <a:schemeClr val="accent1"/>
                </a:solidFill>
              </a:rPr>
              <a:t>https://</a:t>
            </a:r>
            <a:r>
              <a:rPr lang="fr-FR" i="1" dirty="0" err="1">
                <a:solidFill>
                  <a:schemeClr val="accent1"/>
                </a:solidFill>
              </a:rPr>
              <a:t>science.sciencemag.org</a:t>
            </a:r>
            <a:r>
              <a:rPr lang="fr-FR" i="1" dirty="0">
                <a:solidFill>
                  <a:schemeClr val="accent1"/>
                </a:solidFill>
              </a:rPr>
              <a:t>/content/352/6284/aaf1098.full</a:t>
            </a:r>
          </a:p>
        </p:txBody>
      </p:sp>
    </p:spTree>
    <p:extLst>
      <p:ext uri="{BB962C8B-B14F-4D97-AF65-F5344CB8AC3E}">
        <p14:creationId xmlns:p14="http://schemas.microsoft.com/office/powerpoint/2010/main" val="3581956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81598" y="1451429"/>
            <a:ext cx="11514223" cy="46029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0"/>
              </a:spcBef>
              <a:spcAft>
                <a:spcPts val="600"/>
              </a:spcAft>
              <a:buFont typeface="+mj-lt"/>
              <a:buAutoNum type="arabicPeriod"/>
              <a:defRPr/>
            </a:pPr>
            <a:r>
              <a:rPr lang="fr-FR" sz="2000" b="1" dirty="0">
                <a:solidFill>
                  <a:prstClr val="black"/>
                </a:solidFill>
              </a:rPr>
              <a:t>L’approvisionnement en BCG est déjà en tension </a:t>
            </a:r>
            <a:r>
              <a:rPr lang="fr-FR" sz="2000" dirty="0">
                <a:solidFill>
                  <a:prstClr val="black"/>
                </a:solidFill>
              </a:rPr>
              <a:t>: son utilisation excessive pourrait mettre en péril la protection des enfants contre la tuberculose dans les zones à haut risque.</a:t>
            </a:r>
          </a:p>
          <a:p>
            <a:pPr marL="342900" lvl="0" indent="-342900">
              <a:spcBef>
                <a:spcPts val="0"/>
              </a:spcBef>
              <a:spcAft>
                <a:spcPts val="600"/>
              </a:spcAft>
              <a:buFont typeface="+mj-lt"/>
              <a:buAutoNum type="arabicPeriod"/>
              <a:defRPr/>
            </a:pPr>
            <a:r>
              <a:rPr lang="fr-FR" sz="2000" b="1" dirty="0">
                <a:solidFill>
                  <a:prstClr val="black"/>
                </a:solidFill>
              </a:rPr>
              <a:t>L’efficacité du BCG sur la COVID-19 n’est pas démontrée </a:t>
            </a:r>
            <a:r>
              <a:rPr lang="fr-FR" sz="2000" dirty="0">
                <a:solidFill>
                  <a:prstClr val="black"/>
                </a:solidFill>
              </a:rPr>
              <a:t>et les conclusions des études épidémiologiques observationnelles suggérant une diminution de l’incidence de la COVID-19 dans les pays où le BCG est utilisé en routine ne sont pas des preuves suffisantes. </a:t>
            </a:r>
          </a:p>
          <a:p>
            <a:pPr marL="342900" lvl="0" indent="-342900">
              <a:spcBef>
                <a:spcPts val="0"/>
              </a:spcBef>
              <a:buFont typeface="+mj-lt"/>
              <a:buAutoNum type="arabicPeriod"/>
              <a:defRPr/>
            </a:pPr>
            <a:r>
              <a:rPr lang="fr-FR" sz="2000" dirty="0">
                <a:solidFill>
                  <a:prstClr val="black"/>
                </a:solidFill>
              </a:rPr>
              <a:t>Il est peu probable qu'un vaccin BCG, administré durant l’enfance, continue à jouer un rôle sur l’immunité « entrainée » des adultes et puisse améliorer le pronostic des infections à Sars-CoV-2. </a:t>
            </a:r>
          </a:p>
          <a:p>
            <a:pPr lvl="1" defTabSz="457200">
              <a:spcAft>
                <a:spcPts val="600"/>
              </a:spcAft>
              <a:defRPr/>
            </a:pPr>
            <a:r>
              <a:rPr lang="fr-FR" sz="2000" u="sng" dirty="0">
                <a:solidFill>
                  <a:srgbClr val="54A021"/>
                </a:solidFill>
              </a:rPr>
              <a:t>https://</a:t>
            </a:r>
            <a:r>
              <a:rPr lang="fr-FR" sz="2000" u="sng" dirty="0" err="1">
                <a:solidFill>
                  <a:srgbClr val="54A021"/>
                </a:solidFill>
              </a:rPr>
              <a:t>jamanetwork.com</a:t>
            </a:r>
            <a:r>
              <a:rPr lang="fr-FR" sz="2000" u="sng" dirty="0">
                <a:solidFill>
                  <a:srgbClr val="54A021"/>
                </a:solidFill>
              </a:rPr>
              <a:t>/</a:t>
            </a:r>
            <a:r>
              <a:rPr lang="fr-FR" sz="2000" u="sng" dirty="0" err="1">
                <a:solidFill>
                  <a:srgbClr val="54A021"/>
                </a:solidFill>
              </a:rPr>
              <a:t>journals</a:t>
            </a:r>
            <a:r>
              <a:rPr lang="fr-FR" sz="2000" u="sng" dirty="0">
                <a:solidFill>
                  <a:srgbClr val="54A021"/>
                </a:solidFill>
              </a:rPr>
              <a:t>/</a:t>
            </a:r>
            <a:r>
              <a:rPr lang="fr-FR" sz="2000" u="sng" dirty="0" err="1">
                <a:solidFill>
                  <a:srgbClr val="54A021"/>
                </a:solidFill>
              </a:rPr>
              <a:t>jama</a:t>
            </a:r>
            <a:r>
              <a:rPr lang="fr-FR" sz="2000" u="sng" dirty="0">
                <a:solidFill>
                  <a:srgbClr val="54A021"/>
                </a:solidFill>
              </a:rPr>
              <a:t>/</a:t>
            </a:r>
            <a:r>
              <a:rPr lang="fr-FR" sz="2000" u="sng" dirty="0" err="1">
                <a:solidFill>
                  <a:srgbClr val="54A021"/>
                </a:solidFill>
              </a:rPr>
              <a:t>fullarticle</a:t>
            </a:r>
            <a:r>
              <a:rPr lang="fr-FR" sz="2000" u="sng" dirty="0">
                <a:solidFill>
                  <a:srgbClr val="54A021"/>
                </a:solidFill>
              </a:rPr>
              <a:t>/2766182</a:t>
            </a:r>
          </a:p>
          <a:p>
            <a:pPr marL="342900" lvl="0" indent="-342900">
              <a:spcBef>
                <a:spcPts val="0"/>
              </a:spcBef>
              <a:buFont typeface="+mj-lt"/>
              <a:buAutoNum type="arabicPeriod"/>
              <a:defRPr/>
            </a:pPr>
            <a:r>
              <a:rPr lang="fr-FR" sz="2000" dirty="0">
                <a:solidFill>
                  <a:prstClr val="black"/>
                </a:solidFill>
              </a:rPr>
              <a:t>Une surveillance de la sécurité lors des essais randomisés est nécessaire pour éliminer la possibilité d’une exacerbation de la COVID-19 chez une minorité de patients due à l’augmentation de l'immunité induite par le BCG.</a:t>
            </a:r>
            <a:endParaRPr lang="fr-FR" sz="2000" b="1" u="sng" dirty="0">
              <a:solidFill>
                <a:prstClr val="black"/>
              </a:solidFill>
              <a:hlinkClick r:id="rId3"/>
            </a:endParaRPr>
          </a:p>
          <a:p>
            <a:pPr marL="342900" lvl="0" indent="-342900">
              <a:spcBef>
                <a:spcPts val="1000"/>
              </a:spcBef>
              <a:spcAft>
                <a:spcPts val="600"/>
              </a:spcAft>
              <a:buClr>
                <a:srgbClr val="90C226"/>
              </a:buClr>
              <a:buSzPct val="80000"/>
              <a:buFont typeface="Wingdings 3" charset="2"/>
              <a:buChar char=""/>
              <a:defRPr/>
            </a:pPr>
            <a:endParaRPr lang="fr-FR" sz="2000" dirty="0">
              <a:solidFill>
                <a:prstClr val="black"/>
              </a:solidFill>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 name="Rectangle 1">
            <a:extLst>
              <a:ext uri="{FF2B5EF4-FFF2-40B4-BE49-F238E27FC236}">
                <a16:creationId xmlns:a16="http://schemas.microsoft.com/office/drawing/2014/main" id="{F601D341-F12F-0643-AA06-AFC415C369C3}"/>
              </a:ext>
            </a:extLst>
          </p:cNvPr>
          <p:cNvSpPr/>
          <p:nvPr/>
        </p:nvSpPr>
        <p:spPr>
          <a:xfrm>
            <a:off x="4402380" y="6442081"/>
            <a:ext cx="7693442" cy="369332"/>
          </a:xfrm>
          <a:prstGeom prst="rect">
            <a:avLst/>
          </a:prstGeom>
        </p:spPr>
        <p:txBody>
          <a:bodyPr wrap="square">
            <a:spAutoFit/>
          </a:bodyPr>
          <a:lstStyle/>
          <a:p>
            <a:pPr lvl="0">
              <a:spcBef>
                <a:spcPts val="1000"/>
              </a:spcBef>
              <a:spcAft>
                <a:spcPts val="600"/>
              </a:spcAft>
              <a:buClr>
                <a:srgbClr val="90C226"/>
              </a:buClr>
              <a:buSzPct val="80000"/>
              <a:defRPr/>
            </a:pPr>
            <a:r>
              <a:rPr lang="fr-FR" i="1" dirty="0">
                <a:solidFill>
                  <a:schemeClr val="accent1"/>
                </a:solidFill>
              </a:rPr>
              <a:t>https://</a:t>
            </a:r>
            <a:r>
              <a:rPr lang="fr-FR" i="1" dirty="0" err="1">
                <a:solidFill>
                  <a:schemeClr val="accent1"/>
                </a:solidFill>
              </a:rPr>
              <a:t>science.sciencemag.org</a:t>
            </a:r>
            <a:r>
              <a:rPr lang="fr-FR" i="1" dirty="0">
                <a:solidFill>
                  <a:schemeClr val="accent1"/>
                </a:solidFill>
              </a:rPr>
              <a:t>/content/352/6284/aaf1098.full</a:t>
            </a:r>
          </a:p>
        </p:txBody>
      </p:sp>
    </p:spTree>
    <p:extLst>
      <p:ext uri="{BB962C8B-B14F-4D97-AF65-F5344CB8AC3E}">
        <p14:creationId xmlns:p14="http://schemas.microsoft.com/office/powerpoint/2010/main" val="3398074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42597" y="381838"/>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anti-</a:t>
            </a:r>
            <a:r>
              <a:rPr lang="fr-FR" dirty="0" err="1"/>
              <a:t>pneumococcique</a:t>
            </a:r>
            <a:r>
              <a:rPr lang="fr-FR" dirty="0"/>
              <a:t> et COVID-19</a:t>
            </a:r>
          </a:p>
        </p:txBody>
      </p:sp>
      <p:sp>
        <p:nvSpPr>
          <p:cNvPr id="7" name="Rectangle 6">
            <a:extLst>
              <a:ext uri="{FF2B5EF4-FFF2-40B4-BE49-F238E27FC236}">
                <a16:creationId xmlns:a16="http://schemas.microsoft.com/office/drawing/2014/main" id="{48455604-EE0E-7D44-A4FA-EB9119AF757E}"/>
              </a:ext>
            </a:extLst>
          </p:cNvPr>
          <p:cNvSpPr/>
          <p:nvPr/>
        </p:nvSpPr>
        <p:spPr>
          <a:xfrm>
            <a:off x="702464" y="1270000"/>
            <a:ext cx="10646939" cy="357020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Doit-on vacciner les adultes contre le pneumocoque (Prevenar13®,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Pneumovax</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ou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séquence</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Prevenar13®-</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Pneumovax</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du fait de la </a:t>
            </a:r>
            <a:r>
              <a:rPr kumimoji="0" lang="fr-FR" sz="2400" b="1" i="1" u="none" strike="noStrike" kern="1200" cap="none" spc="0" normalizeH="0" baseline="0" noProof="0" dirty="0" err="1">
                <a:ln>
                  <a:noFill/>
                </a:ln>
                <a:solidFill>
                  <a:prstClr val="black"/>
                </a:solidFill>
                <a:effectLst/>
                <a:uLnTx/>
                <a:uFillTx/>
                <a:latin typeface="Trebuchet MS" panose="020B0603020202020204"/>
                <a:ea typeface="+mn-ea"/>
                <a:cs typeface="+mn-cs"/>
              </a:rPr>
              <a:t>pandémie</a:t>
            </a:r>
            <a:r>
              <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Non !!! Pas plus qu’avant mais certainement pas moins…</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C’est une fois de plus la confusion entre la grippe qui favorise indiscutablement les infections à pneumocoque et le SARS- CoV-2 qui n’est pas connu pour induire ce type de complications, bien qu’une </a:t>
            </a:r>
            <a:r>
              <a:rPr lang="fr-FR" sz="2000" dirty="0" err="1">
                <a:solidFill>
                  <a:prstClr val="black"/>
                </a:solidFill>
                <a:latin typeface="Trebuchet MS" panose="020B0603020202020204"/>
              </a:rPr>
              <a:t>é</a:t>
            </a:r>
            <a:r>
              <a:rPr kumimoji="0" lang="fr-FR" sz="2000" b="0" i="0" u="none" strike="noStrike" kern="1200" cap="none" spc="0" normalizeH="0" baseline="0" noProof="0" dirty="0" err="1">
                <a:ln>
                  <a:noFill/>
                </a:ln>
                <a:solidFill>
                  <a:prstClr val="black"/>
                </a:solidFill>
                <a:effectLst/>
                <a:uLnTx/>
                <a:uFillTx/>
                <a:latin typeface="Trebuchet MS" panose="020B0603020202020204"/>
                <a:ea typeface="+mn-ea"/>
                <a:cs typeface="+mn-cs"/>
              </a:rPr>
              <a:t>tude</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sur des autopsies, réalisée en Chine, le suggère.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Cependant, l’absence de vaccin contre le SARS-CoV2, la protection contre les autres infections respiratoires est particulièrement importante dans les populations à risques. </a:t>
            </a:r>
          </a:p>
        </p:txBody>
      </p:sp>
    </p:spTree>
    <p:extLst>
      <p:ext uri="{BB962C8B-B14F-4D97-AF65-F5344CB8AC3E}">
        <p14:creationId xmlns:p14="http://schemas.microsoft.com/office/powerpoint/2010/main" val="2409589120"/>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2060</Words>
  <Application>Microsoft Office PowerPoint</Application>
  <PresentationFormat>Grand écran</PresentationFormat>
  <Paragraphs>191</Paragraphs>
  <Slides>19</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19</vt:i4>
      </vt:variant>
    </vt:vector>
  </HeadingPairs>
  <TitlesOfParts>
    <vt:vector size="26" baseType="lpstr">
      <vt:lpstr>Arial</vt:lpstr>
      <vt:lpstr>Calibri</vt:lpstr>
      <vt:lpstr>Times New Roman</vt:lpstr>
      <vt:lpstr>Trebuchet MS</vt:lpstr>
      <vt:lpstr>Wingdings</vt:lpstr>
      <vt:lpstr>Wingdings 3</vt:lpstr>
      <vt:lpstr>Facette</vt:lpstr>
      <vt:lpstr>Pandémie COVID–19 (SARS-CoV-2) </vt:lpstr>
      <vt:lpstr>Présentation PowerPoint</vt:lpstr>
      <vt:lpstr>Présentation PowerPoint</vt:lpstr>
      <vt:lpstr>Vaccinations et COVID-19</vt:lpstr>
      <vt:lpstr>BCG et COVID-19</vt:lpstr>
      <vt:lpstr>BCG et COVID-19</vt:lpstr>
      <vt:lpstr>BCG et COVID-19</vt:lpstr>
      <vt:lpstr>BCG et COVID-19</vt:lpstr>
      <vt:lpstr>Vaccination anti-pneumococcique et COVID-19</vt:lpstr>
      <vt:lpstr>Vaccination antipneumococcique et COVID-19</vt:lpstr>
      <vt:lpstr>Vaccination antigrippale et COVID-19</vt:lpstr>
      <vt:lpstr>Vaccination antigrippale et COVID-19</vt:lpstr>
      <vt:lpstr>Vaccins contre le Sars-CoV-2 et la COVID-19</vt:lpstr>
      <vt:lpstr>Vaccins contre le Sars-CoV-2</vt:lpstr>
      <vt:lpstr>Vaccins contre le Sars-CoV-2 : cibles antigéniques</vt:lpstr>
      <vt:lpstr>Vaccins contre le Sars-CoV-2 :     Choix des défenses immunitaires à induire</vt:lpstr>
      <vt:lpstr>Vaccins contre le Sars-CoV-2 : Difficulté d’induire de bonnes réponses vaccinales chez les personnes vulnérables</vt:lpstr>
      <vt:lpstr>Vaccins contre le Sars-CoV-2 : Le risque d’un vaccin qui augmenterait la sévérité de la COVID‐19 </vt:lpstr>
      <vt:lpstr>Vaccins contre le Sars-CoV-2 : Quand les vaccins seront-ils disponibles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genevieve Monguillot</dc:creator>
  <cp:lastModifiedBy>Stéphane Béchet</cp:lastModifiedBy>
  <cp:revision>11</cp:revision>
  <dcterms:created xsi:type="dcterms:W3CDTF">2020-05-30T13:17:47Z</dcterms:created>
  <dcterms:modified xsi:type="dcterms:W3CDTF">2020-06-01T18:27:13Z</dcterms:modified>
</cp:coreProperties>
</file>