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6"/>
  </p:notesMasterIdLst>
  <p:sldIdLst>
    <p:sldId id="430" r:id="rId2"/>
    <p:sldId id="300" r:id="rId3"/>
    <p:sldId id="325" r:id="rId4"/>
    <p:sldId id="427" r:id="rId5"/>
    <p:sldId id="326" r:id="rId6"/>
    <p:sldId id="355" r:id="rId7"/>
    <p:sldId id="375" r:id="rId8"/>
    <p:sldId id="335" r:id="rId9"/>
    <p:sldId id="342" r:id="rId10"/>
    <p:sldId id="364" r:id="rId11"/>
    <p:sldId id="405" r:id="rId12"/>
    <p:sldId id="360" r:id="rId13"/>
    <p:sldId id="406" r:id="rId14"/>
    <p:sldId id="429" r:id="rId15"/>
    <p:sldId id="358" r:id="rId16"/>
    <p:sldId id="421" r:id="rId17"/>
    <p:sldId id="428" r:id="rId18"/>
    <p:sldId id="366" r:id="rId19"/>
    <p:sldId id="367" r:id="rId20"/>
    <p:sldId id="368" r:id="rId21"/>
    <p:sldId id="371" r:id="rId22"/>
    <p:sldId id="370" r:id="rId23"/>
    <p:sldId id="361" r:id="rId24"/>
    <p:sldId id="422" r:id="rId25"/>
    <p:sldId id="363" r:id="rId26"/>
    <p:sldId id="401" r:id="rId27"/>
    <p:sldId id="402" r:id="rId28"/>
    <p:sldId id="403" r:id="rId29"/>
    <p:sldId id="337" r:id="rId30"/>
    <p:sldId id="416" r:id="rId31"/>
    <p:sldId id="404" r:id="rId32"/>
    <p:sldId id="431" r:id="rId33"/>
    <p:sldId id="365" r:id="rId34"/>
    <p:sldId id="377" r:id="rId35"/>
    <p:sldId id="344" r:id="rId36"/>
    <p:sldId id="392" r:id="rId37"/>
    <p:sldId id="381" r:id="rId38"/>
    <p:sldId id="382" r:id="rId39"/>
    <p:sldId id="384" r:id="rId40"/>
    <p:sldId id="385" r:id="rId41"/>
    <p:sldId id="387" r:id="rId42"/>
    <p:sldId id="398" r:id="rId43"/>
    <p:sldId id="399" r:id="rId44"/>
    <p:sldId id="400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527"/>
    <a:srgbClr val="FFE855"/>
    <a:srgbClr val="FFDD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77A0D6-6791-4C65-8908-AA737C32C8ED}" v="1" dt="2020-06-01T18:28:04.8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/>
    <p:restoredTop sz="94382"/>
  </p:normalViewPr>
  <p:slideViewPr>
    <p:cSldViewPr snapToGrid="0" snapToObjects="1">
      <p:cViewPr varScale="1">
        <p:scale>
          <a:sx n="95" d="100"/>
          <a:sy n="95" d="100"/>
        </p:scale>
        <p:origin x="6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C9147-B15C-D949-8850-809991F1BD22}" type="datetimeFigureOut">
              <a:rPr lang="fr-FR" smtClean="0"/>
              <a:t>01/06/2020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1D64C-6000-1141-B1F7-53818D92AE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08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992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871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4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21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304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120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043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48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155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39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AB43-204A-EF47-808D-04B4E381252F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485" y="64501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2890E-B6AE-A443-9446-EEA8DB62BBA2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C2B1-EFC8-1B44-AB2E-D4B3D0303F48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2419-2486-F749-A132-C349AA3ED541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2AE3-6FE0-2244-B7C7-79FE214A51D7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AFC4E-E1D4-B44D-9032-C216296062CD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5519F-6939-C84A-9F37-C0A5FF6E5E67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1283-0BF2-B040-A5B0-B02F368000D6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AF30-432C-E649-88ED-1859C653B39A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D3FE-0733-F247-93C1-43067A0A39AD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90D7D-1E0D-C144-B05A-5179DBAB46CE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1126-6922-9345-A32E-FD0766905AD7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9846-6D49-BC4C-834B-7D8F9D95705D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E98A-CF38-004A-8F35-7E44628C1A81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957F-5D00-0B4D-B290-8C96E956F92E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69E1-51A7-2B4C-B85F-2ED3FB901472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7EAA-8374-1041-8537-C44C13C8465E}" type="datetime1">
              <a:rPr lang="fr-FR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s://en.wikipedia.org/wiki/Netherlands_at_the_2018_Winter_Olympic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cimath.wikidot.com/albert-einstein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12" Type="http://schemas.openxmlformats.org/officeDocument/2006/relationships/hyperlink" Target="https://pixabay.com/illustrations/union-jack-british-flag-uk-english-1027898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5.jpeg"/><Relationship Id="rId5" Type="http://schemas.openxmlformats.org/officeDocument/2006/relationships/image" Target="../media/image31.png"/><Relationship Id="rId10" Type="http://schemas.openxmlformats.org/officeDocument/2006/relationships/hyperlink" Target="https://en.wikipedia.org/wiki/French_Guiana" TargetMode="External"/><Relationship Id="rId4" Type="http://schemas.openxmlformats.org/officeDocument/2006/relationships/hyperlink" Target="https://worddreams.wordpress.com/2014/10/17/book-review-law-of-primitive-man/" TargetMode="Externa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hyperlink" Target="http://cecimath.wikidot.com/albert-einstein" TargetMode="External"/><Relationship Id="rId3" Type="http://schemas.openxmlformats.org/officeDocument/2006/relationships/image" Target="../media/image36.jpeg"/><Relationship Id="rId7" Type="http://schemas.openxmlformats.org/officeDocument/2006/relationships/image" Target="../media/image38.png"/><Relationship Id="rId12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hyperlink" Target="https://pixabay.com/illustrations/union-jack-british-flag-uk-english-1027898/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39.jpeg"/><Relationship Id="rId4" Type="http://schemas.openxmlformats.org/officeDocument/2006/relationships/hyperlink" Target="https://worddreams.wordpress.com/2014/10/17/book-review-law-of-primitive-man/" TargetMode="External"/><Relationship Id="rId9" Type="http://schemas.openxmlformats.org/officeDocument/2006/relationships/hyperlink" Target="https://en.wikipedia.org/wiki/French_Guian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://cecimath.wikidot.com/albert-einstein" TargetMode="Externa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Netherlands_at_the_2018_Winter_Olympics" TargetMode="Externa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jm.org/doi/full/10.1056/NEJMoa2006100?query=featured_coronaviru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French_Third_Republic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5AED1-0B75-854D-B611-F754B666F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4837" y="2273867"/>
            <a:ext cx="5523624" cy="1553172"/>
          </a:xfrm>
        </p:spPr>
        <p:txBody>
          <a:bodyPr>
            <a:normAutofit fontScale="90000"/>
          </a:bodyPr>
          <a:lstStyle/>
          <a:p>
            <a:pPr algn="l"/>
            <a:r>
              <a:rPr lang="fr-FR" sz="4400" dirty="0"/>
              <a:t>Pandémie COVID–19</a:t>
            </a:r>
            <a:br>
              <a:rPr lang="fr-FR" sz="4400" dirty="0"/>
            </a:br>
            <a:r>
              <a:rPr lang="fr-FR" sz="4400" dirty="0"/>
              <a:t>(SARS-CoV-2)</a:t>
            </a:r>
            <a:br>
              <a:rPr lang="fr-FR" sz="4400" dirty="0"/>
            </a:br>
            <a:endParaRPr lang="fr-FR" sz="4400" dirty="0"/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8261DCEE-DC61-4341-AA27-6CA103C8C1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57" y="19484"/>
            <a:ext cx="3765692" cy="555439"/>
          </a:xfrm>
          <a:prstGeom prst="rect">
            <a:avLst/>
          </a:prstGeom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977948B-78EC-D545-9EA1-0A2829AFAAE5}"/>
              </a:ext>
            </a:extLst>
          </p:cNvPr>
          <p:cNvSpPr txBox="1"/>
          <p:nvPr/>
        </p:nvSpPr>
        <p:spPr>
          <a:xfrm>
            <a:off x="156929" y="6469184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MàJ-1</a:t>
            </a:r>
            <a:r>
              <a:rPr lang="fr-FR" sz="14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juin 2020</a:t>
            </a:r>
          </a:p>
        </p:txBody>
      </p:sp>
      <p:pic>
        <p:nvPicPr>
          <p:cNvPr id="8" name="Image 7" descr="Une image contenant intérieur, sombre, assis, fermer&#10;&#10;Description générée automatiquement">
            <a:extLst>
              <a:ext uri="{FF2B5EF4-FFF2-40B4-BE49-F238E27FC236}">
                <a16:creationId xmlns:a16="http://schemas.microsoft.com/office/drawing/2014/main" id="{A57DDB1C-0119-4442-81E2-B273930038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2" y="897191"/>
            <a:ext cx="3352798" cy="24841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574523-BA22-5840-BEE9-9039FA9A6C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04" b="-13599"/>
          <a:stretch/>
        </p:blipFill>
        <p:spPr>
          <a:xfrm>
            <a:off x="7939574" y="5781408"/>
            <a:ext cx="1128767" cy="12194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1CBC920-1E81-8340-9F01-71F2C0863584}"/>
              </a:ext>
            </a:extLst>
          </p:cNvPr>
          <p:cNvSpPr txBox="1"/>
          <p:nvPr/>
        </p:nvSpPr>
        <p:spPr>
          <a:xfrm>
            <a:off x="102499" y="5213035"/>
            <a:ext cx="31153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Robert COHEN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err="1"/>
              <a:t>InfoVac</a:t>
            </a:r>
            <a:r>
              <a:rPr lang="fr-FR" sz="1200" dirty="0"/>
              <a:t>-France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ACTIV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GPIP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CHI-Créteil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UPEC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71912D-601C-9D4B-A7A9-9DBD2143AD54}"/>
              </a:ext>
            </a:extLst>
          </p:cNvPr>
          <p:cNvSpPr txBox="1"/>
          <p:nvPr/>
        </p:nvSpPr>
        <p:spPr>
          <a:xfrm>
            <a:off x="5647330" y="3803949"/>
            <a:ext cx="383412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lvl="1">
              <a:spcBef>
                <a:spcPts val="1600"/>
              </a:spcBef>
              <a:buClr>
                <a:srgbClr val="90C226"/>
              </a:buClr>
              <a:buSzPct val="80000"/>
            </a:pPr>
            <a:r>
              <a:rPr lang="fr-FR" sz="2800" dirty="0">
                <a:solidFill>
                  <a:schemeClr val="accent2"/>
                </a:solidFill>
              </a:rPr>
              <a:t>II. Enfants &amp; Ecoles</a:t>
            </a:r>
          </a:p>
        </p:txBody>
      </p:sp>
    </p:spTree>
    <p:extLst>
      <p:ext uri="{BB962C8B-B14F-4D97-AF65-F5344CB8AC3E}">
        <p14:creationId xmlns:p14="http://schemas.microsoft.com/office/powerpoint/2010/main" val="723390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7244"/>
            <a:ext cx="9454638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Transmissibilité-contagiosité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B6F20A-FC5E-5D4A-B1FA-D002CCA887F8}"/>
              </a:ext>
            </a:extLst>
          </p:cNvPr>
          <p:cNvSpPr/>
          <p:nvPr/>
        </p:nvSpPr>
        <p:spPr>
          <a:xfrm>
            <a:off x="2123108" y="6363632"/>
            <a:ext cx="9289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>
                <a:solidFill>
                  <a:schemeClr val="accent2"/>
                </a:solidFill>
              </a:rPr>
              <a:t>https://</a:t>
            </a:r>
            <a:r>
              <a:rPr lang="fr-FR" i="1" dirty="0" err="1">
                <a:solidFill>
                  <a:schemeClr val="accent2"/>
                </a:solidFill>
              </a:rPr>
              <a:t>www.rivm.nl</a:t>
            </a:r>
            <a:r>
              <a:rPr lang="fr-FR" i="1" dirty="0">
                <a:solidFill>
                  <a:schemeClr val="accent2"/>
                </a:solidFill>
              </a:rPr>
              <a:t>/en/novel-coronavirus-covid-19/children-and-covid-19</a:t>
            </a:r>
          </a:p>
        </p:txBody>
      </p:sp>
      <p:pic>
        <p:nvPicPr>
          <p:cNvPr id="9" name="Image 8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74E4FD0A-B8A7-C149-8536-D8E7291FBF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108" y="1007359"/>
            <a:ext cx="9436100" cy="850899"/>
          </a:xfrm>
          <a:prstGeom prst="rect">
            <a:avLst/>
          </a:prstGeom>
        </p:spPr>
      </p:pic>
      <p:sp>
        <p:nvSpPr>
          <p:cNvPr id="20" name="Titre 1">
            <a:extLst>
              <a:ext uri="{FF2B5EF4-FFF2-40B4-BE49-F238E27FC236}">
                <a16:creationId xmlns:a16="http://schemas.microsoft.com/office/drawing/2014/main" id="{25E2F6F1-AE9C-714B-B3FA-4465FE9265E1}"/>
              </a:ext>
            </a:extLst>
          </p:cNvPr>
          <p:cNvSpPr txBox="1">
            <a:spLocks/>
          </p:cNvSpPr>
          <p:nvPr/>
        </p:nvSpPr>
        <p:spPr>
          <a:xfrm>
            <a:off x="982134" y="628911"/>
            <a:ext cx="9454638" cy="8723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2200" dirty="0"/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DC490F61-ECCB-4C47-85FA-1D56A15F3E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80" y="2293359"/>
            <a:ext cx="5906632" cy="355647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D44806B-4941-8947-9908-D7822AFB705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3392" y="2297838"/>
            <a:ext cx="4406414" cy="3630693"/>
          </a:xfrm>
          <a:prstGeom prst="rect">
            <a:avLst/>
          </a:prstGeom>
        </p:spPr>
      </p:pic>
      <p:pic>
        <p:nvPicPr>
          <p:cNvPr id="18" name="Image 17" descr="Une image contenant oiseau, fleur&#10;&#10;Description générée automatiquement">
            <a:extLst>
              <a:ext uri="{FF2B5EF4-FFF2-40B4-BE49-F238E27FC236}">
                <a16:creationId xmlns:a16="http://schemas.microsoft.com/office/drawing/2014/main" id="{86CB469C-D483-4046-96FB-DEF0C09CF3A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29553" y="1152558"/>
            <a:ext cx="1046136" cy="69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65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123596-33E5-4F49-84BD-55088CBB2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14DB01B1-4FF1-594F-A3A2-988ADA647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15C4EE89-F86B-3944-BC86-C36BB01D8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AB350C4-F0D9-054D-9B06-685E8C98AB2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1E2B154-78E2-DC4C-91A5-C3D6FDB3954A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numéro de diapositive 4">
            <a:extLst>
              <a:ext uri="{FF2B5EF4-FFF2-40B4-BE49-F238E27FC236}">
                <a16:creationId xmlns:a16="http://schemas.microsoft.com/office/drawing/2014/main" id="{475DB835-B32C-8143-9C82-FE18093A46E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Image 3">
            <a:extLst>
              <a:ext uri="{FF2B5EF4-FFF2-40B4-BE49-F238E27FC236}">
                <a16:creationId xmlns:a16="http://schemas.microsoft.com/office/drawing/2014/main" id="{0331E7AD-CC97-924B-AFBF-A4B01B4838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17B8D9E-B57A-2C40-84EA-0D53BB234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9">
            <a:extLst>
              <a:ext uri="{FF2B5EF4-FFF2-40B4-BE49-F238E27FC236}">
                <a16:creationId xmlns:a16="http://schemas.microsoft.com/office/drawing/2014/main" id="{F5820F18-8238-C346-A959-BBB25EBC0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11">
            <a:extLst>
              <a:ext uri="{FF2B5EF4-FFF2-40B4-BE49-F238E27FC236}">
                <a16:creationId xmlns:a16="http://schemas.microsoft.com/office/drawing/2014/main" id="{381E9AA6-15AF-3342-A404-D61163BAE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A315DB-722F-B14E-AC07-457BBF6D497E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F42F58D-06E0-E144-8E8C-F309E7110E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3" name="Espace réservé du numéro de diapositive 4">
            <a:extLst>
              <a:ext uri="{FF2B5EF4-FFF2-40B4-BE49-F238E27FC236}">
                <a16:creationId xmlns:a16="http://schemas.microsoft.com/office/drawing/2014/main" id="{05A36009-CF02-2D4E-8FEB-31E0DD9E6B2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Image 3">
            <a:extLst>
              <a:ext uri="{FF2B5EF4-FFF2-40B4-BE49-F238E27FC236}">
                <a16:creationId xmlns:a16="http://schemas.microsoft.com/office/drawing/2014/main" id="{04CD86EB-E7FE-754D-9133-6F010D0368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Titre 1">
            <a:extLst>
              <a:ext uri="{FF2B5EF4-FFF2-40B4-BE49-F238E27FC236}">
                <a16:creationId xmlns:a16="http://schemas.microsoft.com/office/drawing/2014/main" id="{B94479FB-DA16-EA40-AC8F-B00CB5B6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Transmissibilité-contagiosité</a:t>
            </a:r>
          </a:p>
        </p:txBody>
      </p:sp>
      <p:pic>
        <p:nvPicPr>
          <p:cNvPr id="36" name="Image 3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3495D3A-B090-1A43-8895-28942D5187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22" y="3254266"/>
            <a:ext cx="7016685" cy="2844800"/>
          </a:xfrm>
          <a:prstGeom prst="rect">
            <a:avLst/>
          </a:prstGeom>
        </p:spPr>
      </p:pic>
      <p:pic>
        <p:nvPicPr>
          <p:cNvPr id="37" name="Image 36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1569340B-4113-6047-81BD-32CABB10B1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1" y="1403569"/>
            <a:ext cx="8420100" cy="1612900"/>
          </a:xfrm>
          <a:prstGeom prst="rect">
            <a:avLst/>
          </a:prstGeom>
        </p:spPr>
      </p:pic>
      <p:pic>
        <p:nvPicPr>
          <p:cNvPr id="38" name="Image 37" descr="Une image contenant table&#10;&#10;Description générée automatiquement">
            <a:extLst>
              <a:ext uri="{FF2B5EF4-FFF2-40B4-BE49-F238E27FC236}">
                <a16:creationId xmlns:a16="http://schemas.microsoft.com/office/drawing/2014/main" id="{0A1502B3-3E2F-AE45-A587-D93573AFCD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7340" y="5761883"/>
            <a:ext cx="2065143" cy="973034"/>
          </a:xfrm>
          <a:prstGeom prst="rect">
            <a:avLst/>
          </a:prstGeom>
        </p:spPr>
      </p:pic>
      <p:pic>
        <p:nvPicPr>
          <p:cNvPr id="39" name="Image 38" descr="Une image contenant dessin, drapeau, signe&#10;&#10;Description générée automatiquement">
            <a:extLst>
              <a:ext uri="{FF2B5EF4-FFF2-40B4-BE49-F238E27FC236}">
                <a16:creationId xmlns:a16="http://schemas.microsoft.com/office/drawing/2014/main" id="{C3D819EB-9A16-E44A-B43F-EF5D996DE1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7933" y="714826"/>
            <a:ext cx="1401234" cy="901700"/>
          </a:xfrm>
          <a:prstGeom prst="rect">
            <a:avLst/>
          </a:prstGeom>
        </p:spPr>
      </p:pic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4C8B4FB6-CB4B-CD49-8580-1A274942BB96}"/>
              </a:ext>
            </a:extLst>
          </p:cNvPr>
          <p:cNvSpPr/>
          <p:nvPr/>
        </p:nvSpPr>
        <p:spPr>
          <a:xfrm>
            <a:off x="7811163" y="2788525"/>
            <a:ext cx="4156260" cy="284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plus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Nombreux enfants et adultes +++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 dizaines de contacts scolaires sans précaution particulière et sans contamination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moins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Charge virale non décrite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Australie (saisonnalité)</a:t>
            </a:r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6BE87DB7-04D2-884B-A643-FF971FA62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9">
            <a:extLst>
              <a:ext uri="{FF2B5EF4-FFF2-40B4-BE49-F238E27FC236}">
                <a16:creationId xmlns:a16="http://schemas.microsoft.com/office/drawing/2014/main" id="{81581915-E96B-E848-889F-999E6895A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Isosceles Triangle 11">
            <a:extLst>
              <a:ext uri="{FF2B5EF4-FFF2-40B4-BE49-F238E27FC236}">
                <a16:creationId xmlns:a16="http://schemas.microsoft.com/office/drawing/2014/main" id="{D1C733A7-BF64-EA47-A5D0-1A7A389FB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F167478-3902-B44D-AA70-6C315D1CB10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48959AD-7AAE-2344-8254-00D0255C2262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B4D48FBF-60B0-604C-9E01-4B486F2240B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7" name="Image 3">
            <a:extLst>
              <a:ext uri="{FF2B5EF4-FFF2-40B4-BE49-F238E27FC236}">
                <a16:creationId xmlns:a16="http://schemas.microsoft.com/office/drawing/2014/main" id="{34DFD708-10CC-5944-8879-23587C4F49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ACCF68B7-2DE0-0946-9939-FC998DCEC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9">
            <a:extLst>
              <a:ext uri="{FF2B5EF4-FFF2-40B4-BE49-F238E27FC236}">
                <a16:creationId xmlns:a16="http://schemas.microsoft.com/office/drawing/2014/main" id="{ED704DDE-62E9-DB41-B285-4E737DAD0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Isosceles Triangle 11">
            <a:extLst>
              <a:ext uri="{FF2B5EF4-FFF2-40B4-BE49-F238E27FC236}">
                <a16:creationId xmlns:a16="http://schemas.microsoft.com/office/drawing/2014/main" id="{3B40F144-711C-EC41-8B07-BCB16DDAD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17442C4-1E0B-D64D-B24C-C0E2598FF67A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61D9EA1-AA82-4643-A3A7-922AA31388ED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3" name="Espace réservé du numéro de diapositive 4">
            <a:extLst>
              <a:ext uri="{FF2B5EF4-FFF2-40B4-BE49-F238E27FC236}">
                <a16:creationId xmlns:a16="http://schemas.microsoft.com/office/drawing/2014/main" id="{231FAED2-4F1A-7E42-AAFF-F481E9871C3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4" name="Image 3">
            <a:extLst>
              <a:ext uri="{FF2B5EF4-FFF2-40B4-BE49-F238E27FC236}">
                <a16:creationId xmlns:a16="http://schemas.microsoft.com/office/drawing/2014/main" id="{F70A9875-7368-8F4F-9E81-0B7A8574C4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55" name="Titre 1">
            <a:extLst>
              <a:ext uri="{FF2B5EF4-FFF2-40B4-BE49-F238E27FC236}">
                <a16:creationId xmlns:a16="http://schemas.microsoft.com/office/drawing/2014/main" id="{BFBF03E1-1E11-2949-BBBF-F34D2285E7FE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9454638" cy="8723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/>
              <a:t>COVID-19 et enfant : Transmissibilité-contagiosité</a:t>
            </a:r>
            <a:endParaRPr lang="fr-FR" dirty="0"/>
          </a:p>
        </p:txBody>
      </p:sp>
      <p:sp>
        <p:nvSpPr>
          <p:cNvPr id="56" name="Espace réservé du contenu 3">
            <a:extLst>
              <a:ext uri="{FF2B5EF4-FFF2-40B4-BE49-F238E27FC236}">
                <a16:creationId xmlns:a16="http://schemas.microsoft.com/office/drawing/2014/main" id="{873905DD-689D-D349-B7FD-80395F574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521" y="1634981"/>
            <a:ext cx="11620684" cy="4720223"/>
          </a:xfrm>
        </p:spPr>
        <p:txBody>
          <a:bodyPr>
            <a:noAutofit/>
          </a:bodyPr>
          <a:lstStyle/>
          <a:p>
            <a:pPr lvl="0"/>
            <a:r>
              <a:rPr lang="fr-FR" sz="2400" dirty="0"/>
              <a:t>Lycée de </a:t>
            </a:r>
            <a:r>
              <a:rPr lang="fr-FR" sz="2400" dirty="0" err="1"/>
              <a:t>Crépy</a:t>
            </a:r>
            <a:r>
              <a:rPr lang="fr-FR" sz="2400" dirty="0"/>
              <a:t> en Valois dans l’Oise</a:t>
            </a:r>
          </a:p>
          <a:p>
            <a:pPr lvl="0"/>
            <a:r>
              <a:rPr lang="fr-FR" sz="2400" dirty="0"/>
              <a:t>2 cas de COVID début février, 1 enseignant décédé</a:t>
            </a:r>
          </a:p>
          <a:p>
            <a:pPr marL="0" lvl="0" indent="0">
              <a:buNone/>
            </a:pPr>
            <a:r>
              <a:rPr lang="fr-FR" sz="2400" dirty="0"/>
              <a:t> </a:t>
            </a:r>
            <a:endParaRPr lang="fr-FR" sz="2800" dirty="0"/>
          </a:p>
          <a:p>
            <a:pPr lvl="0"/>
            <a:r>
              <a:rPr lang="fr-FR" sz="2400" dirty="0"/>
              <a:t>Tests sérologiques chez 661 sujets</a:t>
            </a:r>
          </a:p>
          <a:p>
            <a:pPr lvl="1"/>
            <a:r>
              <a:rPr lang="fr-FR" sz="2200" dirty="0"/>
              <a:t>½ élèves, enseignants, personnels lycée</a:t>
            </a:r>
          </a:p>
          <a:p>
            <a:pPr lvl="1"/>
            <a:r>
              <a:rPr lang="fr-FR" sz="2200" dirty="0"/>
              <a:t>½ membres famille</a:t>
            </a:r>
          </a:p>
          <a:p>
            <a:pPr marL="457200" lvl="1" indent="0">
              <a:buNone/>
            </a:pPr>
            <a:endParaRPr lang="fr-FR" sz="2200" dirty="0"/>
          </a:p>
          <a:p>
            <a:pPr lvl="0"/>
            <a:r>
              <a:rPr lang="fr-FR" sz="2400" dirty="0"/>
              <a:t>Taux d’hospitalisation = 5,3%</a:t>
            </a:r>
          </a:p>
          <a:p>
            <a:pPr lvl="0"/>
            <a:r>
              <a:rPr lang="fr-FR" sz="2400" dirty="0"/>
              <a:t>Pas de décès secondaire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pic>
        <p:nvPicPr>
          <p:cNvPr id="57" name="Image 56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302C8310-0981-DB4E-9F42-BC192B52B0A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982" y="578256"/>
            <a:ext cx="1588185" cy="1062683"/>
          </a:xfrm>
          <a:prstGeom prst="rect">
            <a:avLst/>
          </a:prstGeom>
        </p:spPr>
      </p:pic>
      <p:sp>
        <p:nvSpPr>
          <p:cNvPr id="58" name="ZoneTexte 57">
            <a:extLst>
              <a:ext uri="{FF2B5EF4-FFF2-40B4-BE49-F238E27FC236}">
                <a16:creationId xmlns:a16="http://schemas.microsoft.com/office/drawing/2014/main" id="{E45718B5-BB12-104C-AF43-AB91A4AE9107}"/>
              </a:ext>
            </a:extLst>
          </p:cNvPr>
          <p:cNvSpPr txBox="1"/>
          <p:nvPr/>
        </p:nvSpPr>
        <p:spPr>
          <a:xfrm>
            <a:off x="9399009" y="6488668"/>
            <a:ext cx="234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chemeClr val="accent2"/>
                </a:solidFill>
              </a:rPr>
              <a:t>Fontanet</a:t>
            </a:r>
            <a:r>
              <a:rPr lang="fr-FR" i="1" dirty="0">
                <a:solidFill>
                  <a:schemeClr val="accent2"/>
                </a:solidFill>
              </a:rPr>
              <a:t>, Avril 2020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0DF3709-6E5B-A344-BD6C-B8973D7B8CEF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1" name="Rectangle : coins arrondis 60">
            <a:extLst>
              <a:ext uri="{FF2B5EF4-FFF2-40B4-BE49-F238E27FC236}">
                <a16:creationId xmlns:a16="http://schemas.microsoft.com/office/drawing/2014/main" id="{AA53230A-D506-944E-B96F-B59220D6B947}"/>
              </a:ext>
            </a:extLst>
          </p:cNvPr>
          <p:cNvSpPr/>
          <p:nvPr/>
        </p:nvSpPr>
        <p:spPr>
          <a:xfrm>
            <a:off x="7010120" y="2882900"/>
            <a:ext cx="4992557" cy="19903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sz="2400" dirty="0">
                <a:solidFill>
                  <a:schemeClr val="accent5"/>
                </a:solidFill>
              </a:rPr>
              <a:t>Séropositivité </a:t>
            </a:r>
          </a:p>
          <a:p>
            <a:pPr lvl="1"/>
            <a:r>
              <a:rPr lang="fr-FR" sz="2200" dirty="0">
                <a:solidFill>
                  <a:schemeClr val="tx1"/>
                </a:solidFill>
              </a:rPr>
              <a:t>= 41% lycéens + prof + personnel</a:t>
            </a:r>
          </a:p>
          <a:p>
            <a:pPr lvl="1"/>
            <a:r>
              <a:rPr lang="fr-FR" sz="2200" dirty="0">
                <a:solidFill>
                  <a:schemeClr val="tx1"/>
                </a:solidFill>
              </a:rPr>
              <a:t>= 38% après 15 ans</a:t>
            </a:r>
          </a:p>
          <a:p>
            <a:pPr lvl="1"/>
            <a:r>
              <a:rPr lang="fr-FR" sz="2200" dirty="0">
                <a:solidFill>
                  <a:srgbClr val="C42F1A"/>
                </a:solidFill>
              </a:rPr>
              <a:t>= 1% avant 14 ans </a:t>
            </a:r>
          </a:p>
          <a:p>
            <a:pPr lvl="1"/>
            <a:r>
              <a:rPr lang="fr-FR" sz="2200" dirty="0">
                <a:solidFill>
                  <a:srgbClr val="000000"/>
                </a:solidFill>
              </a:rPr>
              <a:t>= 10,9% entourage familial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9291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7654CC7-5462-F54F-B9E1-67B29B180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9">
            <a:extLst>
              <a:ext uri="{FF2B5EF4-FFF2-40B4-BE49-F238E27FC236}">
                <a16:creationId xmlns:a16="http://schemas.microsoft.com/office/drawing/2014/main" id="{354EBBB5-42E8-8E45-8F89-9F77F6C79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1">
            <a:extLst>
              <a:ext uri="{FF2B5EF4-FFF2-40B4-BE49-F238E27FC236}">
                <a16:creationId xmlns:a16="http://schemas.microsoft.com/office/drawing/2014/main" id="{538B2CE6-8543-7840-A759-F5D36662A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01385B-90C1-1F4F-ABF6-92CAE8D5E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A0597CD-F361-F248-BD11-D42FEDFDC0B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3" name="Espace réservé du numéro de diapositive 4">
            <a:extLst>
              <a:ext uri="{FF2B5EF4-FFF2-40B4-BE49-F238E27FC236}">
                <a16:creationId xmlns:a16="http://schemas.microsoft.com/office/drawing/2014/main" id="{F5E88DC2-ADF5-0048-B970-B005D285E9D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Image 3">
            <a:extLst>
              <a:ext uri="{FF2B5EF4-FFF2-40B4-BE49-F238E27FC236}">
                <a16:creationId xmlns:a16="http://schemas.microsoft.com/office/drawing/2014/main" id="{244EC628-845D-0542-BE04-4C8A733538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5" name="Titre 1">
            <a:extLst>
              <a:ext uri="{FF2B5EF4-FFF2-40B4-BE49-F238E27FC236}">
                <a16:creationId xmlns:a16="http://schemas.microsoft.com/office/drawing/2014/main" id="{3260220D-0891-344E-8972-DA1D53AE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83" y="632708"/>
            <a:ext cx="11224683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Pourquoi les enfants sont-ils moins touchés ? Hypothèses</a:t>
            </a:r>
          </a:p>
        </p:txBody>
      </p:sp>
      <p:sp>
        <p:nvSpPr>
          <p:cNvPr id="26" name="Espace réservé du contenu 3">
            <a:extLst>
              <a:ext uri="{FF2B5EF4-FFF2-40B4-BE49-F238E27FC236}">
                <a16:creationId xmlns:a16="http://schemas.microsoft.com/office/drawing/2014/main" id="{BFFA01F4-BD45-7C44-AD99-0F7DD528B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16" y="2189579"/>
            <a:ext cx="11620684" cy="4720223"/>
          </a:xfrm>
        </p:spPr>
        <p:txBody>
          <a:bodyPr>
            <a:noAutofit/>
          </a:bodyPr>
          <a:lstStyle/>
          <a:p>
            <a:r>
              <a:rPr lang="fr-FR" sz="2000" b="1" dirty="0"/>
              <a:t>Expression des récepteurs cellulaires du Sars-CoV-2 sur les cellules (ACE2) moindre sur les muqueuses respiratoires de l’enfant +++</a:t>
            </a:r>
          </a:p>
          <a:p>
            <a:pPr>
              <a:spcAft>
                <a:spcPts val="600"/>
              </a:spcAft>
            </a:pPr>
            <a:r>
              <a:rPr lang="fr-FR" sz="2000" b="1" dirty="0"/>
              <a:t>Immunité « spécifique » croisée avec les autres coronavirus ?</a:t>
            </a:r>
          </a:p>
          <a:p>
            <a:r>
              <a:rPr lang="fr-FR" sz="2000" b="1" dirty="0"/>
              <a:t>« </a:t>
            </a:r>
            <a:r>
              <a:rPr lang="fr-FR" sz="2000" b="1" dirty="0" err="1"/>
              <a:t>Trained</a:t>
            </a:r>
            <a:r>
              <a:rPr lang="fr-FR" sz="2000" b="1" dirty="0"/>
              <a:t> </a:t>
            </a:r>
            <a:r>
              <a:rPr lang="fr-FR" sz="2000" b="1" dirty="0" err="1"/>
              <a:t>immunity</a:t>
            </a:r>
            <a:r>
              <a:rPr lang="fr-FR" sz="2000" b="1" dirty="0"/>
              <a:t> » de l’immunité innée  ≠ </a:t>
            </a:r>
          </a:p>
          <a:p>
            <a:pPr lvl="1"/>
            <a:r>
              <a:rPr lang="fr-FR" sz="1800" dirty="0"/>
              <a:t>Vaccins vivants (BCG, ROR)</a:t>
            </a:r>
          </a:p>
          <a:p>
            <a:pPr lvl="1">
              <a:spcAft>
                <a:spcPts val="600"/>
              </a:spcAft>
            </a:pPr>
            <a:r>
              <a:rPr lang="fr-FR" sz="1800" dirty="0"/>
              <a:t>Nombreuses infections, colonisations bactériennes et virales</a:t>
            </a:r>
          </a:p>
          <a:p>
            <a:r>
              <a:rPr lang="fr-FR" sz="2000" b="1" dirty="0"/>
              <a:t>Réponses immunitaires « spécifiques »  ≠</a:t>
            </a:r>
          </a:p>
          <a:p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651D66D-D879-694A-B1AE-D1B6522DF9F6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5927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7654CC7-5462-F54F-B9E1-67B29B180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9">
            <a:extLst>
              <a:ext uri="{FF2B5EF4-FFF2-40B4-BE49-F238E27FC236}">
                <a16:creationId xmlns:a16="http://schemas.microsoft.com/office/drawing/2014/main" id="{354EBBB5-42E8-8E45-8F89-9F77F6C79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1">
            <a:extLst>
              <a:ext uri="{FF2B5EF4-FFF2-40B4-BE49-F238E27FC236}">
                <a16:creationId xmlns:a16="http://schemas.microsoft.com/office/drawing/2014/main" id="{538B2CE6-8543-7840-A759-F5D36662A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01385B-90C1-1F4F-ABF6-92CAE8D5E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A0597CD-F361-F248-BD11-D42FEDFDC0B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3" name="Espace réservé du numéro de diapositive 4">
            <a:extLst>
              <a:ext uri="{FF2B5EF4-FFF2-40B4-BE49-F238E27FC236}">
                <a16:creationId xmlns:a16="http://schemas.microsoft.com/office/drawing/2014/main" id="{F5E88DC2-ADF5-0048-B970-B005D285E9D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Image 3">
            <a:extLst>
              <a:ext uri="{FF2B5EF4-FFF2-40B4-BE49-F238E27FC236}">
                <a16:creationId xmlns:a16="http://schemas.microsoft.com/office/drawing/2014/main" id="{244EC628-845D-0542-BE04-4C8A733538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5" name="Titre 1">
            <a:extLst>
              <a:ext uri="{FF2B5EF4-FFF2-40B4-BE49-F238E27FC236}">
                <a16:creationId xmlns:a16="http://schemas.microsoft.com/office/drawing/2014/main" id="{3260220D-0891-344E-8972-DA1D53AE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83" y="632708"/>
            <a:ext cx="11224683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Pourquoi les enfants sont-ils moins touchés ? Les récepteurs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651D66D-D879-694A-B1AE-D1B6522DF9F6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F21A27-2546-8448-B6C2-B7086A162610}"/>
              </a:ext>
            </a:extLst>
          </p:cNvPr>
          <p:cNvSpPr/>
          <p:nvPr/>
        </p:nvSpPr>
        <p:spPr>
          <a:xfrm>
            <a:off x="556547" y="1942336"/>
            <a:ext cx="7705709" cy="4544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7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Les cellules du rhino et de l’oropharynx (notamment les cellules ciliées) </a:t>
            </a:r>
            <a:r>
              <a:rPr lang="fr-FR" sz="1700" dirty="0">
                <a:solidFill>
                  <a:prstClr val="black">
                    <a:lumMod val="75000"/>
                    <a:lumOff val="25000"/>
                  </a:prstClr>
                </a:solidFill>
              </a:rPr>
              <a:t>jouent un rôle essentiel dans l’infection initiale par le coronavirus SARS-CoV-2</a:t>
            </a:r>
            <a:r>
              <a:rPr lang="fr-FR" sz="17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:c’est le site de réplication primaire de ces virus</a:t>
            </a:r>
            <a:r>
              <a:rPr lang="fr-FR" sz="17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l’endroit où ils se multiplient le plus activement.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cellules du rhino et de l’oropharynx 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(notamment les cellules ciliées) jouent un rôle essentiel dans l’infection initiale par le coronavirus SARS-CoV-2 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C’est le </a:t>
            </a: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site de réplication primaire de ces virus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l’endroit où ils se multiplient le plus activement.</a:t>
            </a:r>
            <a:endParaRPr lang="fr-FR" sz="17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SARS-CoV-2 utilise l’enzyme ACE2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comme porte d’entrée dans les cellules qui se comporte comme un </a:t>
            </a: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récepteur 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pour ce virus.</a:t>
            </a:r>
            <a:endParaRPr lang="fr-FR" sz="17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Pour pénétrer dans les cellules, la protéine S (spicule), présente à la surface du virus, se fixe à ACE2</a:t>
            </a:r>
            <a:r>
              <a:rPr lang="fr-FR" sz="1700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après quoi le virus a besoin de l’aide d’enzymes intracellulaires.</a:t>
            </a:r>
            <a:endParaRPr lang="fr-FR" sz="17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700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L’expression du gène ACE2 est de plus en plus faible depuis les régions pulmonaires hautes vers les régions pulmonaires basses</a:t>
            </a:r>
            <a:r>
              <a:rPr lang="fr-FR" b="1" dirty="0">
                <a:solidFill>
                  <a:srgbClr val="16212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b="1" dirty="0"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Image 8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544B6703-5A04-E848-8EEC-98C073719C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377" y="2498082"/>
            <a:ext cx="3919371" cy="270906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DBF865A-E9D6-EE4F-A3ED-B1B6625E2080}"/>
              </a:ext>
            </a:extLst>
          </p:cNvPr>
          <p:cNvSpPr txBox="1"/>
          <p:nvPr/>
        </p:nvSpPr>
        <p:spPr>
          <a:xfrm>
            <a:off x="7502720" y="6295541"/>
            <a:ext cx="40751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00" i="1" dirty="0">
                <a:solidFill>
                  <a:schemeClr val="accent2"/>
                </a:solidFill>
              </a:rPr>
              <a:t>Hou YJ. </a:t>
            </a:r>
            <a:r>
              <a:rPr lang="fr-FR" sz="1300" i="1" dirty="0" err="1">
                <a:solidFill>
                  <a:schemeClr val="accent2"/>
                </a:solidFill>
              </a:rPr>
              <a:t>Cell</a:t>
            </a:r>
            <a:r>
              <a:rPr lang="fr-FR" sz="1300" i="1" dirty="0">
                <a:solidFill>
                  <a:schemeClr val="accent2"/>
                </a:solidFill>
              </a:rPr>
              <a:t>. </a:t>
            </a:r>
            <a:r>
              <a:rPr lang="fr-FR" sz="1300" i="1" dirty="0" err="1">
                <a:solidFill>
                  <a:schemeClr val="accent2"/>
                </a:solidFill>
              </a:rPr>
              <a:t>doi</a:t>
            </a:r>
            <a:r>
              <a:rPr lang="fr-FR" sz="1300" i="1" dirty="0">
                <a:solidFill>
                  <a:schemeClr val="accent2"/>
                </a:solidFill>
              </a:rPr>
              <a:t>: 10.1016/j.cell.2020.05.042</a:t>
            </a:r>
          </a:p>
          <a:p>
            <a:r>
              <a:rPr lang="fr-FR" sz="1300" i="1" dirty="0" err="1">
                <a:solidFill>
                  <a:schemeClr val="accent2"/>
                </a:solidFill>
              </a:rPr>
              <a:t>Sungnak</a:t>
            </a:r>
            <a:r>
              <a:rPr lang="fr-FR" sz="1300" i="1" dirty="0">
                <a:solidFill>
                  <a:schemeClr val="accent2"/>
                </a:solidFill>
              </a:rPr>
              <a:t> W Nat Med.doi:10.1038/s41591-020-0868-6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7736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7654CC7-5462-F54F-B9E1-67B29B180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9">
            <a:extLst>
              <a:ext uri="{FF2B5EF4-FFF2-40B4-BE49-F238E27FC236}">
                <a16:creationId xmlns:a16="http://schemas.microsoft.com/office/drawing/2014/main" id="{354EBBB5-42E8-8E45-8F89-9F77F6C79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1">
            <a:extLst>
              <a:ext uri="{FF2B5EF4-FFF2-40B4-BE49-F238E27FC236}">
                <a16:creationId xmlns:a16="http://schemas.microsoft.com/office/drawing/2014/main" id="{538B2CE6-8543-7840-A759-F5D36662A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01385B-90C1-1F4F-ABF6-92CAE8D5E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A0597CD-F361-F248-BD11-D42FEDFDC0B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3" name="Espace réservé du numéro de diapositive 4">
            <a:extLst>
              <a:ext uri="{FF2B5EF4-FFF2-40B4-BE49-F238E27FC236}">
                <a16:creationId xmlns:a16="http://schemas.microsoft.com/office/drawing/2014/main" id="{F5E88DC2-ADF5-0048-B970-B005D285E9D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Image 3">
            <a:extLst>
              <a:ext uri="{FF2B5EF4-FFF2-40B4-BE49-F238E27FC236}">
                <a16:creationId xmlns:a16="http://schemas.microsoft.com/office/drawing/2014/main" id="{244EC628-845D-0542-BE04-4C8A733538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5" name="Titre 1">
            <a:extLst>
              <a:ext uri="{FF2B5EF4-FFF2-40B4-BE49-F238E27FC236}">
                <a16:creationId xmlns:a16="http://schemas.microsoft.com/office/drawing/2014/main" id="{3260220D-0891-344E-8972-DA1D53AE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83" y="632708"/>
            <a:ext cx="11224683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Pourquoi les enfants sont-ils moins touchés ? Les récepteurs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651D66D-D879-694A-B1AE-D1B6522DF9F6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45458AA0-0F41-074C-BCE4-E7D11EDA96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569" y="2861606"/>
            <a:ext cx="6994633" cy="389797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B5FD659-67B9-B143-BCC2-1B5849CFB3F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2" y="1962150"/>
            <a:ext cx="6666978" cy="8763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02CCDDB-4053-904C-AC24-764EE38C2E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4857" y="2425184"/>
            <a:ext cx="4000500" cy="4572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AF71DED-FEFE-0E4E-9A0F-5EB050BF0ABE}"/>
              </a:ext>
            </a:extLst>
          </p:cNvPr>
          <p:cNvSpPr txBox="1"/>
          <p:nvPr/>
        </p:nvSpPr>
        <p:spPr>
          <a:xfrm>
            <a:off x="8750595" y="1711842"/>
            <a:ext cx="232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chemeClr val="accent2"/>
                </a:solidFill>
              </a:rPr>
              <a:t>Bunyavanich</a:t>
            </a:r>
            <a:endParaRPr lang="fr-FR" i="1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8794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123596-33E5-4F49-84BD-55088CBB2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14DB01B1-4FF1-594F-A3A2-988ADA647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15C4EE89-F86B-3944-BC86-C36BB01D8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AB350C4-F0D9-054D-9B06-685E8C98AB2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1E2B154-78E2-DC4C-91A5-C3D6FDB3954A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numéro de diapositive 4">
            <a:extLst>
              <a:ext uri="{FF2B5EF4-FFF2-40B4-BE49-F238E27FC236}">
                <a16:creationId xmlns:a16="http://schemas.microsoft.com/office/drawing/2014/main" id="{475DB835-B32C-8143-9C82-FE18093A46E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Image 3">
            <a:extLst>
              <a:ext uri="{FF2B5EF4-FFF2-40B4-BE49-F238E27FC236}">
                <a16:creationId xmlns:a16="http://schemas.microsoft.com/office/drawing/2014/main" id="{0331E7AD-CC97-924B-AFBF-A4B01B4838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17B8D9E-B57A-2C40-84EA-0D53BB234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9">
            <a:extLst>
              <a:ext uri="{FF2B5EF4-FFF2-40B4-BE49-F238E27FC236}">
                <a16:creationId xmlns:a16="http://schemas.microsoft.com/office/drawing/2014/main" id="{F5820F18-8238-C346-A959-BBB25EBC0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11">
            <a:extLst>
              <a:ext uri="{FF2B5EF4-FFF2-40B4-BE49-F238E27FC236}">
                <a16:creationId xmlns:a16="http://schemas.microsoft.com/office/drawing/2014/main" id="{381E9AA6-15AF-3342-A404-D61163BAE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A315DB-722F-B14E-AC07-457BBF6D497E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F42F58D-06E0-E144-8E8C-F309E7110E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3" name="Espace réservé du numéro de diapositive 4">
            <a:extLst>
              <a:ext uri="{FF2B5EF4-FFF2-40B4-BE49-F238E27FC236}">
                <a16:creationId xmlns:a16="http://schemas.microsoft.com/office/drawing/2014/main" id="{05A36009-CF02-2D4E-8FEB-31E0DD9E6B2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Image 3">
            <a:extLst>
              <a:ext uri="{FF2B5EF4-FFF2-40B4-BE49-F238E27FC236}">
                <a16:creationId xmlns:a16="http://schemas.microsoft.com/office/drawing/2014/main" id="{04CD86EB-E7FE-754D-9133-6F010D0368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Titre 1">
            <a:extLst>
              <a:ext uri="{FF2B5EF4-FFF2-40B4-BE49-F238E27FC236}">
                <a16:creationId xmlns:a16="http://schemas.microsoft.com/office/drawing/2014/main" id="{B94479FB-DA16-EA40-AC8F-B00CB5B6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1281834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« </a:t>
            </a:r>
            <a:r>
              <a:rPr lang="fr-FR" dirty="0" err="1"/>
              <a:t>Trained</a:t>
            </a:r>
            <a:r>
              <a:rPr lang="fr-FR" dirty="0"/>
              <a:t> </a:t>
            </a:r>
            <a:r>
              <a:rPr lang="fr-FR" dirty="0" err="1"/>
              <a:t>immunity</a:t>
            </a:r>
            <a:r>
              <a:rPr lang="fr-FR" dirty="0"/>
              <a:t> »</a:t>
            </a:r>
          </a:p>
        </p:txBody>
      </p:sp>
      <p:pic>
        <p:nvPicPr>
          <p:cNvPr id="36" name="Image 3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27F212CB-63B2-4140-9DA6-D4196FDA33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664" y="1541778"/>
            <a:ext cx="8016948" cy="450953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15B4751-91E6-3542-B5F7-23110EFBFD87}"/>
              </a:ext>
            </a:extLst>
          </p:cNvPr>
          <p:cNvSpPr txBox="1"/>
          <p:nvPr/>
        </p:nvSpPr>
        <p:spPr>
          <a:xfrm>
            <a:off x="5724303" y="6317866"/>
            <a:ext cx="3002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accent2"/>
                </a:solidFill>
              </a:rPr>
              <a:t>Netea</a:t>
            </a:r>
            <a:r>
              <a:rPr lang="fr-FR" sz="1200" i="1" dirty="0">
                <a:solidFill>
                  <a:schemeClr val="accent2"/>
                </a:solidFill>
              </a:rPr>
              <a:t> Nature in </a:t>
            </a:r>
            <a:r>
              <a:rPr lang="fr-FR" sz="1200" i="1" dirty="0" err="1">
                <a:solidFill>
                  <a:schemeClr val="accent2"/>
                </a:solidFill>
              </a:rPr>
              <a:t>Immunology</a:t>
            </a:r>
            <a:r>
              <a:rPr lang="fr-FR" sz="1200" i="1" dirty="0">
                <a:solidFill>
                  <a:schemeClr val="accent2"/>
                </a:solidFill>
              </a:rPr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297450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123596-33E5-4F49-84BD-55088CBB2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14DB01B1-4FF1-594F-A3A2-988ADA647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15C4EE89-F86B-3944-BC86-C36BB01D8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AB350C4-F0D9-054D-9B06-685E8C98AB2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1E2B154-78E2-DC4C-91A5-C3D6FDB3954A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numéro de diapositive 4">
            <a:extLst>
              <a:ext uri="{FF2B5EF4-FFF2-40B4-BE49-F238E27FC236}">
                <a16:creationId xmlns:a16="http://schemas.microsoft.com/office/drawing/2014/main" id="{475DB835-B32C-8143-9C82-FE18093A46E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Image 3">
            <a:extLst>
              <a:ext uri="{FF2B5EF4-FFF2-40B4-BE49-F238E27FC236}">
                <a16:creationId xmlns:a16="http://schemas.microsoft.com/office/drawing/2014/main" id="{0331E7AD-CC97-924B-AFBF-A4B01B4838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17B8D9E-B57A-2C40-84EA-0D53BB234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9">
            <a:extLst>
              <a:ext uri="{FF2B5EF4-FFF2-40B4-BE49-F238E27FC236}">
                <a16:creationId xmlns:a16="http://schemas.microsoft.com/office/drawing/2014/main" id="{F5820F18-8238-C346-A959-BBB25EBC0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11">
            <a:extLst>
              <a:ext uri="{FF2B5EF4-FFF2-40B4-BE49-F238E27FC236}">
                <a16:creationId xmlns:a16="http://schemas.microsoft.com/office/drawing/2014/main" id="{381E9AA6-15AF-3342-A404-D61163BAE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A315DB-722F-B14E-AC07-457BBF6D497E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F42F58D-06E0-E144-8E8C-F309E7110E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3" name="Espace réservé du numéro de diapositive 4">
            <a:extLst>
              <a:ext uri="{FF2B5EF4-FFF2-40B4-BE49-F238E27FC236}">
                <a16:creationId xmlns:a16="http://schemas.microsoft.com/office/drawing/2014/main" id="{05A36009-CF02-2D4E-8FEB-31E0DD9E6B2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Image 3">
            <a:extLst>
              <a:ext uri="{FF2B5EF4-FFF2-40B4-BE49-F238E27FC236}">
                <a16:creationId xmlns:a16="http://schemas.microsoft.com/office/drawing/2014/main" id="{04CD86EB-E7FE-754D-9133-6F010D0368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Titre 1">
            <a:extLst>
              <a:ext uri="{FF2B5EF4-FFF2-40B4-BE49-F238E27FC236}">
                <a16:creationId xmlns:a16="http://schemas.microsoft.com/office/drawing/2014/main" id="{B94479FB-DA16-EA40-AC8F-B00CB5B6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1281834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Immunité croisée avec les autres coronavirus</a:t>
            </a:r>
          </a:p>
        </p:txBody>
      </p:sp>
      <p:pic>
        <p:nvPicPr>
          <p:cNvPr id="5" name="Image 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8B905174-DB29-C644-98A5-94501F6861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63" y="1410284"/>
            <a:ext cx="4741620" cy="5107993"/>
          </a:xfrm>
          <a:prstGeom prst="rect">
            <a:avLst/>
          </a:prstGeom>
        </p:spPr>
      </p:pic>
      <p:pic>
        <p:nvPicPr>
          <p:cNvPr id="9" name="Image 8" descr="Une image contenant couteau, table&#10;&#10;Description générée automatiquement">
            <a:extLst>
              <a:ext uri="{FF2B5EF4-FFF2-40B4-BE49-F238E27FC236}">
                <a16:creationId xmlns:a16="http://schemas.microsoft.com/office/drawing/2014/main" id="{05AF8086-CC91-DB47-BAB7-8A2A71F52EA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18" y="1998747"/>
            <a:ext cx="5807909" cy="131860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EEF19D7-23D6-3E4C-96CF-22BCD99ABE98}"/>
              </a:ext>
            </a:extLst>
          </p:cNvPr>
          <p:cNvSpPr txBox="1"/>
          <p:nvPr/>
        </p:nvSpPr>
        <p:spPr>
          <a:xfrm>
            <a:off x="225908" y="4124055"/>
            <a:ext cx="5665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« </a:t>
            </a:r>
            <a:r>
              <a:rPr lang="fr-FR" i="1" dirty="0" err="1"/>
              <a:t>we</a:t>
            </a:r>
            <a:r>
              <a:rPr lang="fr-FR" i="1" dirty="0"/>
              <a:t> </a:t>
            </a:r>
            <a:r>
              <a:rPr lang="fr-FR" i="1" dirty="0" err="1"/>
              <a:t>detected</a:t>
            </a:r>
            <a:r>
              <a:rPr lang="fr-FR" i="1" dirty="0"/>
              <a:t> SARS-CoV-2−reactive CD4+ </a:t>
            </a:r>
            <a:r>
              <a:rPr lang="fr-FR" i="1" dirty="0" err="1"/>
              <a:t>T</a:t>
            </a:r>
            <a:r>
              <a:rPr lang="fr-FR" i="1" dirty="0"/>
              <a:t> </a:t>
            </a:r>
            <a:r>
              <a:rPr lang="fr-FR" i="1" dirty="0" err="1"/>
              <a:t>cells</a:t>
            </a:r>
            <a:r>
              <a:rPr lang="fr-FR" i="1" dirty="0"/>
              <a:t> in ~40-60% of </a:t>
            </a:r>
            <a:r>
              <a:rPr lang="fr-FR" i="1" dirty="0" err="1"/>
              <a:t>unexposed</a:t>
            </a:r>
            <a:r>
              <a:rPr lang="fr-FR" i="1" dirty="0"/>
              <a:t> </a:t>
            </a:r>
            <a:r>
              <a:rPr lang="fr-FR" i="1" dirty="0" err="1"/>
              <a:t>individuals</a:t>
            </a:r>
            <a:r>
              <a:rPr lang="fr-FR" i="1" dirty="0"/>
              <a:t>, </a:t>
            </a:r>
            <a:r>
              <a:rPr lang="fr-FR" i="1" dirty="0" err="1"/>
              <a:t>suggesting</a:t>
            </a:r>
            <a:r>
              <a:rPr lang="fr-FR" i="1" dirty="0"/>
              <a:t> cross-</a:t>
            </a:r>
            <a:r>
              <a:rPr lang="fr-FR" i="1" dirty="0" err="1"/>
              <a:t>reactive</a:t>
            </a:r>
            <a:r>
              <a:rPr lang="fr-FR" i="1" dirty="0"/>
              <a:t> </a:t>
            </a:r>
            <a:r>
              <a:rPr lang="fr-FR" i="1" dirty="0" err="1"/>
              <a:t>T</a:t>
            </a:r>
            <a:r>
              <a:rPr lang="fr-FR" i="1" dirty="0"/>
              <a:t> </a:t>
            </a:r>
            <a:r>
              <a:rPr lang="fr-FR" i="1" dirty="0" err="1"/>
              <a:t>cell</a:t>
            </a:r>
            <a:r>
              <a:rPr lang="fr-FR" i="1" dirty="0"/>
              <a:t> recognition </a:t>
            </a:r>
            <a:r>
              <a:rPr lang="fr-FR" i="1" dirty="0" err="1"/>
              <a:t>between</a:t>
            </a:r>
            <a:r>
              <a:rPr lang="fr-FR" i="1" dirty="0"/>
              <a:t> </a:t>
            </a:r>
            <a:r>
              <a:rPr lang="fr-FR" i="1" dirty="0" err="1"/>
              <a:t>circulating</a:t>
            </a:r>
            <a:r>
              <a:rPr lang="fr-FR" i="1" dirty="0"/>
              <a:t> ‘</a:t>
            </a:r>
            <a:r>
              <a:rPr lang="fr-FR" i="1" dirty="0" err="1"/>
              <a:t>common</a:t>
            </a:r>
            <a:r>
              <a:rPr lang="fr-FR" i="1" dirty="0"/>
              <a:t> cold’ </a:t>
            </a:r>
            <a:r>
              <a:rPr lang="fr-FR" i="1" dirty="0" err="1"/>
              <a:t>coronaviruses</a:t>
            </a:r>
            <a:r>
              <a:rPr lang="fr-FR" i="1" dirty="0"/>
              <a:t> and SARS-CoV-2 »</a:t>
            </a:r>
          </a:p>
          <a:p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ACD2FE1-487D-FC44-8B35-EF567D49F36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32" y="5646591"/>
            <a:ext cx="826530" cy="105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067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123596-33E5-4F49-84BD-55088CBB2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14DB01B1-4FF1-594F-A3A2-988ADA647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15C4EE89-F86B-3944-BC86-C36BB01D8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AB350C4-F0D9-054D-9B06-685E8C98AB2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1E2B154-78E2-DC4C-91A5-C3D6FDB3954A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numéro de diapositive 4">
            <a:extLst>
              <a:ext uri="{FF2B5EF4-FFF2-40B4-BE49-F238E27FC236}">
                <a16:creationId xmlns:a16="http://schemas.microsoft.com/office/drawing/2014/main" id="{475DB835-B32C-8143-9C82-FE18093A46E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Image 3">
            <a:extLst>
              <a:ext uri="{FF2B5EF4-FFF2-40B4-BE49-F238E27FC236}">
                <a16:creationId xmlns:a16="http://schemas.microsoft.com/office/drawing/2014/main" id="{0331E7AD-CC97-924B-AFBF-A4B01B4838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17B8D9E-B57A-2C40-84EA-0D53BB234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9">
            <a:extLst>
              <a:ext uri="{FF2B5EF4-FFF2-40B4-BE49-F238E27FC236}">
                <a16:creationId xmlns:a16="http://schemas.microsoft.com/office/drawing/2014/main" id="{F5820F18-8238-C346-A959-BBB25EBC0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11">
            <a:extLst>
              <a:ext uri="{FF2B5EF4-FFF2-40B4-BE49-F238E27FC236}">
                <a16:creationId xmlns:a16="http://schemas.microsoft.com/office/drawing/2014/main" id="{381E9AA6-15AF-3342-A404-D61163BAE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A315DB-722F-B14E-AC07-457BBF6D497E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F42F58D-06E0-E144-8E8C-F309E7110E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3" name="Espace réservé du numéro de diapositive 4">
            <a:extLst>
              <a:ext uri="{FF2B5EF4-FFF2-40B4-BE49-F238E27FC236}">
                <a16:creationId xmlns:a16="http://schemas.microsoft.com/office/drawing/2014/main" id="{05A36009-CF02-2D4E-8FEB-31E0DD9E6B2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Image 3">
            <a:extLst>
              <a:ext uri="{FF2B5EF4-FFF2-40B4-BE49-F238E27FC236}">
                <a16:creationId xmlns:a16="http://schemas.microsoft.com/office/drawing/2014/main" id="{04CD86EB-E7FE-754D-9133-6F010D0368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Titre 1">
            <a:extLst>
              <a:ext uri="{FF2B5EF4-FFF2-40B4-BE49-F238E27FC236}">
                <a16:creationId xmlns:a16="http://schemas.microsoft.com/office/drawing/2014/main" id="{B94479FB-DA16-EA40-AC8F-B00CB5B6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1281834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Immunité croisée avec les autres coronavirus</a:t>
            </a:r>
          </a:p>
        </p:txBody>
      </p:sp>
      <p:pic>
        <p:nvPicPr>
          <p:cNvPr id="5" name="Image 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8B905174-DB29-C644-98A5-94501F6861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63" y="1410284"/>
            <a:ext cx="4741620" cy="510799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ACD2FE1-487D-FC44-8B35-EF567D49F36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55" y="5792949"/>
            <a:ext cx="826530" cy="105424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6BCA197-681A-3E4C-84B3-D4F7720B836E}"/>
              </a:ext>
            </a:extLst>
          </p:cNvPr>
          <p:cNvSpPr txBox="1"/>
          <p:nvPr/>
        </p:nvSpPr>
        <p:spPr>
          <a:xfrm>
            <a:off x="1393261" y="6374461"/>
            <a:ext cx="8563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>
                <a:solidFill>
                  <a:schemeClr val="accent2"/>
                </a:solidFill>
              </a:rPr>
              <a:t>Grifoni</a:t>
            </a:r>
            <a:r>
              <a:rPr lang="fr-FR" sz="1000" i="1" dirty="0">
                <a:solidFill>
                  <a:schemeClr val="accent2"/>
                </a:solidFill>
              </a:rPr>
              <a:t> A et coll. : </a:t>
            </a:r>
            <a:r>
              <a:rPr lang="fr-FR" sz="1000" i="1" dirty="0" err="1">
                <a:solidFill>
                  <a:schemeClr val="accent2"/>
                </a:solidFill>
              </a:rPr>
              <a:t>Targets</a:t>
            </a:r>
            <a:r>
              <a:rPr lang="fr-FR" sz="1000" i="1" dirty="0">
                <a:solidFill>
                  <a:schemeClr val="accent2"/>
                </a:solidFill>
              </a:rPr>
              <a:t> of </a:t>
            </a:r>
            <a:r>
              <a:rPr lang="fr-FR" sz="1000" i="1" dirty="0" err="1">
                <a:solidFill>
                  <a:schemeClr val="accent2"/>
                </a:solidFill>
              </a:rPr>
              <a:t>T</a:t>
            </a:r>
            <a:r>
              <a:rPr lang="fr-FR" sz="1000" i="1" dirty="0">
                <a:solidFill>
                  <a:schemeClr val="accent2"/>
                </a:solidFill>
              </a:rPr>
              <a:t> </a:t>
            </a:r>
            <a:r>
              <a:rPr lang="fr-FR" sz="1000" i="1" dirty="0" err="1">
                <a:solidFill>
                  <a:schemeClr val="accent2"/>
                </a:solidFill>
              </a:rPr>
              <a:t>cell</a:t>
            </a:r>
            <a:r>
              <a:rPr lang="fr-FR" sz="1000" i="1" dirty="0">
                <a:solidFill>
                  <a:schemeClr val="accent2"/>
                </a:solidFill>
              </a:rPr>
              <a:t> </a:t>
            </a:r>
            <a:r>
              <a:rPr lang="fr-FR" sz="1000" i="1" dirty="0" err="1">
                <a:solidFill>
                  <a:schemeClr val="accent2"/>
                </a:solidFill>
              </a:rPr>
              <a:t>responses</a:t>
            </a:r>
            <a:r>
              <a:rPr lang="fr-FR" sz="1000" i="1" dirty="0">
                <a:solidFill>
                  <a:schemeClr val="accent2"/>
                </a:solidFill>
              </a:rPr>
              <a:t> to SARS-CoV-2 coronavirus in </a:t>
            </a:r>
            <a:r>
              <a:rPr lang="fr-FR" sz="1000" i="1" dirty="0" err="1">
                <a:solidFill>
                  <a:schemeClr val="accent2"/>
                </a:solidFill>
              </a:rPr>
              <a:t>humans</a:t>
            </a:r>
            <a:r>
              <a:rPr lang="fr-FR" sz="1000" i="1" dirty="0">
                <a:solidFill>
                  <a:schemeClr val="accent2"/>
                </a:solidFill>
              </a:rPr>
              <a:t> </a:t>
            </a:r>
            <a:r>
              <a:rPr lang="fr-FR" sz="1000" i="1" dirty="0" err="1">
                <a:solidFill>
                  <a:schemeClr val="accent2"/>
                </a:solidFill>
              </a:rPr>
              <a:t>with</a:t>
            </a:r>
            <a:r>
              <a:rPr lang="fr-FR" sz="1000" i="1" dirty="0">
                <a:solidFill>
                  <a:schemeClr val="accent2"/>
                </a:solidFill>
              </a:rPr>
              <a:t> COVID-19 </a:t>
            </a:r>
            <a:r>
              <a:rPr lang="fr-FR" sz="1000" i="1" dirty="0" err="1">
                <a:solidFill>
                  <a:schemeClr val="accent2"/>
                </a:solidFill>
              </a:rPr>
              <a:t>disease</a:t>
            </a:r>
            <a:r>
              <a:rPr lang="fr-FR" sz="1000" i="1" dirty="0">
                <a:solidFill>
                  <a:schemeClr val="accent2"/>
                </a:solidFill>
              </a:rPr>
              <a:t> and </a:t>
            </a:r>
            <a:r>
              <a:rPr lang="fr-FR" sz="1000" i="1" dirty="0" err="1">
                <a:solidFill>
                  <a:schemeClr val="accent2"/>
                </a:solidFill>
              </a:rPr>
              <a:t>unexposed</a:t>
            </a:r>
            <a:r>
              <a:rPr lang="fr-FR" sz="1000" i="1" dirty="0">
                <a:solidFill>
                  <a:schemeClr val="accent2"/>
                </a:solidFill>
              </a:rPr>
              <a:t> </a:t>
            </a:r>
            <a:r>
              <a:rPr lang="fr-FR" sz="1000" i="1" dirty="0" err="1">
                <a:solidFill>
                  <a:schemeClr val="accent2"/>
                </a:solidFill>
              </a:rPr>
              <a:t>individuals</a:t>
            </a:r>
            <a:r>
              <a:rPr lang="fr-FR" sz="1000" i="1" dirty="0">
                <a:solidFill>
                  <a:schemeClr val="accent2"/>
                </a:solidFill>
              </a:rPr>
              <a:t>. </a:t>
            </a:r>
            <a:r>
              <a:rPr lang="fr-FR" sz="1000" i="1" dirty="0" err="1">
                <a:solidFill>
                  <a:schemeClr val="accent2"/>
                </a:solidFill>
              </a:rPr>
              <a:t>Cell</a:t>
            </a:r>
            <a:r>
              <a:rPr lang="fr-FR" sz="1000" i="1" dirty="0">
                <a:solidFill>
                  <a:schemeClr val="accent2"/>
                </a:solidFill>
              </a:rPr>
              <a:t> 2020 :</a:t>
            </a:r>
          </a:p>
          <a:p>
            <a:r>
              <a:rPr lang="fr-FR" sz="1000" i="1" dirty="0">
                <a:solidFill>
                  <a:schemeClr val="accent2"/>
                </a:solidFill>
              </a:rPr>
              <a:t> </a:t>
            </a:r>
            <a:r>
              <a:rPr lang="fr-FR" sz="1000" i="1" dirty="0" err="1">
                <a:solidFill>
                  <a:schemeClr val="accent2"/>
                </a:solidFill>
              </a:rPr>
              <a:t>doi.org</a:t>
            </a:r>
            <a:r>
              <a:rPr lang="fr-FR" sz="1000" i="1" dirty="0">
                <a:solidFill>
                  <a:schemeClr val="accent2"/>
                </a:solidFill>
              </a:rPr>
              <a:t>/10.1016/j.cell.2020.05.015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2420D1-2C95-BC49-A026-687B86E8B59A}"/>
              </a:ext>
            </a:extLst>
          </p:cNvPr>
          <p:cNvSpPr/>
          <p:nvPr/>
        </p:nvSpPr>
        <p:spPr>
          <a:xfrm>
            <a:off x="842597" y="1902370"/>
            <a:ext cx="6096000" cy="412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300" b="1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 patients adultes ayant guéri de la Covid-19 </a:t>
            </a: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(prouvé par PCR)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Les prélèvements effectués 20 à 35 jours après le début des symptômes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Sérologie + 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lymphocytes </a:t>
            </a:r>
            <a:r>
              <a:rPr lang="fr-FR" sz="1300" dirty="0" err="1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CD4+(100%) et CD8+ (70%) spécifiques du SARS-CoV-2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1143000" lvl="2" indent="-228600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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Spike, protéines M, N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1143000" lvl="2" indent="-22860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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nsp3, nsp4, ORF3a et ORF8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Clr>
                <a:schemeClr val="accent1"/>
              </a:buClr>
              <a:buFont typeface="Symbol" pitchFamily="2" charset="2"/>
              <a:buChar char=""/>
            </a:pPr>
            <a:r>
              <a:rPr lang="fr-FR" sz="1300" b="1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 donneurs de sang sains</a:t>
            </a:r>
            <a:endParaRPr lang="fr-FR" sz="1300" b="1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Cellules </a:t>
            </a:r>
            <a:r>
              <a:rPr lang="fr-FR" sz="1300" dirty="0" err="1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CD4+ (moins CD8) reconnaissant la protéine « </a:t>
            </a:r>
            <a:r>
              <a:rPr lang="fr-FR" sz="1300" dirty="0" err="1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spike</a:t>
            </a: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» ou les protéines non-</a:t>
            </a:r>
            <a:r>
              <a:rPr lang="fr-FR" sz="1300" dirty="0" err="1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spike</a:t>
            </a: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présentes chez 50 % d’</a:t>
            </a:r>
            <a:r>
              <a:rPr lang="fr-FR" sz="1300" dirty="0" err="1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entre-eux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300" dirty="0">
                <a:solidFill>
                  <a:srgbClr val="44444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Tous les sujets étaient positifs contre les corona « habituels » 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680"/>
              </a:lnSpc>
              <a:spcBef>
                <a:spcPts val="1200"/>
              </a:spcBef>
              <a:buClr>
                <a:schemeClr val="accent1"/>
              </a:buClr>
              <a:buFont typeface="Symbol" pitchFamily="2" charset="2"/>
              <a:buChar char=""/>
            </a:pPr>
            <a:r>
              <a:rPr lang="fr-FR" sz="13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Des résultats importants pour :</a:t>
            </a:r>
            <a:endParaRPr lang="fr-FR" sz="1300" b="1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ts val="1680"/>
              </a:lnSpc>
              <a:spcBef>
                <a:spcPts val="1200"/>
              </a:spcBef>
              <a:buClr>
                <a:schemeClr val="accent1"/>
              </a:buClr>
              <a:buFont typeface="Symbol" pitchFamily="2" charset="2"/>
              <a:buChar char=""/>
            </a:pPr>
            <a:r>
              <a:rPr lang="fr-FR" sz="13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conception des vaccins</a:t>
            </a:r>
            <a:endParaRPr lang="fr-FR" sz="1300" dirty="0"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ts val="1680"/>
              </a:lnSpc>
              <a:spcBef>
                <a:spcPts val="1200"/>
              </a:spcBef>
              <a:spcAft>
                <a:spcPts val="840"/>
              </a:spcAft>
              <a:buClr>
                <a:schemeClr val="accent1"/>
              </a:buClr>
              <a:buFont typeface="Symbol" pitchFamily="2" charset="2"/>
              <a:buChar char=""/>
            </a:pPr>
            <a:r>
              <a:rPr lang="fr-FR" sz="13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sur le rôle éventuel d’une protection « croisée » (à confirmer par d’autres études) ce qui permettrait d’envisager une protection de la population avec moins de 60-70% immunisé spécifiquement contre le SARS-CoV-2</a:t>
            </a:r>
            <a:endParaRPr lang="fr-FR" sz="13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604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2" y="555007"/>
            <a:ext cx="10915398" cy="765238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Ouverture des écoles et crèches</a:t>
            </a:r>
          </a:p>
        </p:txBody>
      </p:sp>
      <p:pic>
        <p:nvPicPr>
          <p:cNvPr id="29" name="Image 28" descr="Une image contenant complet, chemise&#10;&#10;Description générée automatiquement">
            <a:extLst>
              <a:ext uri="{FF2B5EF4-FFF2-40B4-BE49-F238E27FC236}">
                <a16:creationId xmlns:a16="http://schemas.microsoft.com/office/drawing/2014/main" id="{08C97D69-5790-6F46-BF6C-18E739593D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97" y="3230581"/>
            <a:ext cx="3200400" cy="1739900"/>
          </a:xfrm>
          <a:prstGeom prst="rect">
            <a:avLst/>
          </a:prstGeom>
        </p:spPr>
      </p:pic>
      <p:pic>
        <p:nvPicPr>
          <p:cNvPr id="31" name="Image 30" descr="Une image contenant personne, groupe, gens, debout&#10;&#10;Description générée automatiquement">
            <a:extLst>
              <a:ext uri="{FF2B5EF4-FFF2-40B4-BE49-F238E27FC236}">
                <a16:creationId xmlns:a16="http://schemas.microsoft.com/office/drawing/2014/main" id="{11262D91-9D6F-F942-8B46-6C5F1675D1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539" y="2432597"/>
            <a:ext cx="2526224" cy="2003801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35D15ABC-1A04-BF4C-8BA8-5C71690728B3}"/>
              </a:ext>
            </a:extLst>
          </p:cNvPr>
          <p:cNvSpPr txBox="1"/>
          <p:nvPr/>
        </p:nvSpPr>
        <p:spPr>
          <a:xfrm>
            <a:off x="2016857" y="5228003"/>
            <a:ext cx="919354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Document de &gt; 50 pages réglementant les précautions pour l’ouverture des écoles 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85964576-246A-B749-B581-98E7952E8344}"/>
              </a:ext>
            </a:extLst>
          </p:cNvPr>
          <p:cNvGrpSpPr/>
          <p:nvPr/>
        </p:nvGrpSpPr>
        <p:grpSpPr>
          <a:xfrm>
            <a:off x="1409624" y="5810431"/>
            <a:ext cx="9528776" cy="958339"/>
            <a:chOff x="634709" y="5810431"/>
            <a:chExt cx="9528776" cy="958339"/>
          </a:xfrm>
        </p:grpSpPr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19440458-29BD-C14F-A9F6-FF27E96153FC}"/>
                </a:ext>
              </a:extLst>
            </p:cNvPr>
            <p:cNvSpPr txBox="1"/>
            <p:nvPr/>
          </p:nvSpPr>
          <p:spPr>
            <a:xfrm>
              <a:off x="1612746" y="6399438"/>
              <a:ext cx="8550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«</a:t>
              </a:r>
              <a:r>
                <a:rPr lang="fr-FR" i="1" dirty="0"/>
                <a:t> Il ne faut pas compter sur ceux qui ont créé les problèmes pour les résoudre </a:t>
              </a:r>
              <a:r>
                <a:rPr lang="fr-FR" dirty="0"/>
                <a:t>» </a:t>
              </a:r>
            </a:p>
          </p:txBody>
        </p:sp>
        <p:pic>
          <p:nvPicPr>
            <p:cNvPr id="36" name="Image 35" descr="Une image contenant personne, homme, debout, photo&#10;&#10;Description générée automatiquement">
              <a:extLst>
                <a:ext uri="{FF2B5EF4-FFF2-40B4-BE49-F238E27FC236}">
                  <a16:creationId xmlns:a16="http://schemas.microsoft.com/office/drawing/2014/main" id="{DDA24A34-7AAC-D34D-BC8B-014F2243F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634709" y="5810431"/>
              <a:ext cx="965200" cy="952500"/>
            </a:xfrm>
            <a:prstGeom prst="rect">
              <a:avLst/>
            </a:prstGeom>
          </p:spPr>
        </p:pic>
      </p:grpSp>
      <p:sp>
        <p:nvSpPr>
          <p:cNvPr id="37" name="Bulle rectangulaire à coins arrondis 36">
            <a:extLst>
              <a:ext uri="{FF2B5EF4-FFF2-40B4-BE49-F238E27FC236}">
                <a16:creationId xmlns:a16="http://schemas.microsoft.com/office/drawing/2014/main" id="{FAE624DD-100F-FE40-A2D7-6B327395C8F1}"/>
              </a:ext>
            </a:extLst>
          </p:cNvPr>
          <p:cNvSpPr/>
          <p:nvPr/>
        </p:nvSpPr>
        <p:spPr>
          <a:xfrm>
            <a:off x="1208147" y="1883547"/>
            <a:ext cx="2526224" cy="956412"/>
          </a:xfrm>
          <a:prstGeom prst="wedgeRoundRectCallout">
            <a:avLst>
              <a:gd name="adj1" fmla="val -8560"/>
              <a:gd name="adj2" fmla="val 1058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Ouverture des écoles le </a:t>
            </a:r>
            <a:r>
              <a:rPr lang="fr-FR" b="1" dirty="0"/>
              <a:t>11 Mai</a:t>
            </a:r>
          </a:p>
        </p:txBody>
      </p:sp>
      <p:sp>
        <p:nvSpPr>
          <p:cNvPr id="38" name="Bulle ronde 37">
            <a:extLst>
              <a:ext uri="{FF2B5EF4-FFF2-40B4-BE49-F238E27FC236}">
                <a16:creationId xmlns:a16="http://schemas.microsoft.com/office/drawing/2014/main" id="{507D00D1-9B79-5748-8EDD-5D6F0FCFEC9A}"/>
              </a:ext>
            </a:extLst>
          </p:cNvPr>
          <p:cNvSpPr/>
          <p:nvPr/>
        </p:nvSpPr>
        <p:spPr>
          <a:xfrm>
            <a:off x="9097504" y="1320245"/>
            <a:ext cx="2665705" cy="1163252"/>
          </a:xfrm>
          <a:prstGeom prst="wedgeEllipseCallout">
            <a:avLst>
              <a:gd name="adj1" fmla="val -38690"/>
              <a:gd name="adj2" fmla="val 971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Ouverture des écoles en </a:t>
            </a:r>
            <a:r>
              <a:rPr lang="fr-FR" b="1" dirty="0"/>
              <a:t>septembre</a:t>
            </a:r>
          </a:p>
        </p:txBody>
      </p:sp>
      <p:sp>
        <p:nvSpPr>
          <p:cNvPr id="66" name="Flèche vers le bas 65">
            <a:extLst>
              <a:ext uri="{FF2B5EF4-FFF2-40B4-BE49-F238E27FC236}">
                <a16:creationId xmlns:a16="http://schemas.microsoft.com/office/drawing/2014/main" id="{317A7F3D-D6F2-CE49-A193-0FE41CB57474}"/>
              </a:ext>
            </a:extLst>
          </p:cNvPr>
          <p:cNvSpPr/>
          <p:nvPr/>
        </p:nvSpPr>
        <p:spPr>
          <a:xfrm rot="1363040">
            <a:off x="7116277" y="3856629"/>
            <a:ext cx="560893" cy="1244338"/>
          </a:xfrm>
          <a:prstGeom prst="downArrow">
            <a:avLst>
              <a:gd name="adj1" fmla="val 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A25FA6C9-3C86-A34D-A99A-33855E487222}"/>
              </a:ext>
            </a:extLst>
          </p:cNvPr>
          <p:cNvSpPr txBox="1"/>
          <p:nvPr/>
        </p:nvSpPr>
        <p:spPr>
          <a:xfrm>
            <a:off x="3006437" y="1257142"/>
            <a:ext cx="6667210" cy="400110"/>
          </a:xfrm>
          <a:prstGeom prst="rect">
            <a:avLst/>
          </a:prstGeom>
          <a:solidFill>
            <a:srgbClr val="FFB527"/>
          </a:solidFill>
        </p:spPr>
        <p:txBody>
          <a:bodyPr wrap="none" rtlCol="0">
            <a:spAutoFit/>
          </a:bodyPr>
          <a:lstStyle/>
          <a:p>
            <a:r>
              <a:rPr lang="fr-FR" sz="2000" b="1" dirty="0"/>
              <a:t>De toutes façons il va bien falloir rouvrir les écoles… </a:t>
            </a:r>
          </a:p>
        </p:txBody>
      </p:sp>
    </p:spTree>
    <p:extLst>
      <p:ext uri="{BB962C8B-B14F-4D97-AF65-F5344CB8AC3E}">
        <p14:creationId xmlns:p14="http://schemas.microsoft.com/office/powerpoint/2010/main" val="88136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allAtOnce" animBg="1"/>
      <p:bldP spid="33" grpId="1" build="allAtOnce" animBg="1"/>
      <p:bldP spid="37" grpId="0" animBg="1"/>
      <p:bldP spid="38" grpId="0" animBg="1"/>
      <p:bldP spid="66" grpId="0" animBg="1"/>
      <p:bldP spid="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2" y="555007"/>
            <a:ext cx="10915398" cy="765238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Ouverture des écoles et crèches</a:t>
            </a:r>
          </a:p>
        </p:txBody>
      </p:sp>
      <p:pic>
        <p:nvPicPr>
          <p:cNvPr id="5" name="Image 4" descr="Une image contenant échelle, intérieur, table, noir&#10;&#10;Description générée automatiquement">
            <a:extLst>
              <a:ext uri="{FF2B5EF4-FFF2-40B4-BE49-F238E27FC236}">
                <a16:creationId xmlns:a16="http://schemas.microsoft.com/office/drawing/2014/main" id="{25F34BA3-5D5C-814F-8A4D-6A393309EA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873639" y="1272382"/>
            <a:ext cx="2747104" cy="194174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CE4820C-9B15-1E44-9F6C-6F68C957F5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690" y="3560156"/>
            <a:ext cx="5040006" cy="189265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04ABBF0-027B-9D4C-A40C-570DCEC55A4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09" y="2795767"/>
            <a:ext cx="5156563" cy="321123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D287D4C-E551-5E4E-A4CC-5881A4C024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55" y="1358802"/>
            <a:ext cx="1729311" cy="1069379"/>
          </a:xfrm>
          <a:prstGeom prst="rect">
            <a:avLst/>
          </a:prstGeom>
        </p:spPr>
      </p:pic>
      <p:pic>
        <p:nvPicPr>
          <p:cNvPr id="20" name="Image 1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1B4995A-F475-4841-90AA-6216252BAB0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258" y="1589187"/>
            <a:ext cx="1130300" cy="6223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6DAC0BB-17C0-224B-B67F-6189ADCDF65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140397" y="1865313"/>
            <a:ext cx="581764" cy="387842"/>
          </a:xfrm>
          <a:prstGeom prst="rect">
            <a:avLst/>
          </a:prstGeom>
        </p:spPr>
      </p:pic>
      <p:pic>
        <p:nvPicPr>
          <p:cNvPr id="24" name="Image 23" descr="Une image contenant dessin, signe&#10;&#10;Description générée automatiquement">
            <a:extLst>
              <a:ext uri="{FF2B5EF4-FFF2-40B4-BE49-F238E27FC236}">
                <a16:creationId xmlns:a16="http://schemas.microsoft.com/office/drawing/2014/main" id="{C3B0A42C-99F0-7D49-BBC1-4AE5740768C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6699120" y="2163368"/>
            <a:ext cx="633141" cy="36933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B6D0134-B615-814F-A2AB-92FDF4668C43}"/>
              </a:ext>
            </a:extLst>
          </p:cNvPr>
          <p:cNvSpPr txBox="1"/>
          <p:nvPr/>
        </p:nvSpPr>
        <p:spPr>
          <a:xfrm>
            <a:off x="863429" y="6072297"/>
            <a:ext cx="4010210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L’argumentaire du texte complet de SPF</a:t>
            </a:r>
          </a:p>
          <a:p>
            <a:r>
              <a:rPr lang="fr-FR" sz="1600" dirty="0"/>
              <a:t> ne supporte pas ses propres points clés </a:t>
            </a:r>
          </a:p>
        </p:txBody>
      </p:sp>
    </p:spTree>
    <p:extLst>
      <p:ext uri="{BB962C8B-B14F-4D97-AF65-F5344CB8AC3E}">
        <p14:creationId xmlns:p14="http://schemas.microsoft.com/office/powerpoint/2010/main" val="1526288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1036018"/>
            <a:ext cx="10280429" cy="1320800"/>
          </a:xfrm>
        </p:spPr>
        <p:txBody>
          <a:bodyPr>
            <a:normAutofit/>
          </a:bodyPr>
          <a:lstStyle/>
          <a:p>
            <a:r>
              <a:rPr lang="fr-FR" dirty="0"/>
              <a:t>Ont contribué à la réalisation de ce diaporama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750652" y="2041670"/>
            <a:ext cx="10661831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Yves Gillet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Olivier Romain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Emmanuel </a:t>
            </a:r>
            <a:r>
              <a:rPr lang="fr-FR" sz="2400" b="1" dirty="0" err="1"/>
              <a:t>Grimprel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Vincent </a:t>
            </a:r>
            <a:r>
              <a:rPr lang="fr-FR" sz="2400" b="1" dirty="0" err="1"/>
              <a:t>Gajdos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Marie-Aliette </a:t>
            </a:r>
            <a:r>
              <a:rPr lang="fr-FR" sz="2400" b="1" dirty="0" err="1"/>
              <a:t>Dommergues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François Vie Le Sage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dirty="0">
              <a:solidFill>
                <a:srgbClr val="0070C0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3B34F06-8D24-9148-9B19-9F97F43852CA}"/>
              </a:ext>
            </a:extLst>
          </p:cNvPr>
          <p:cNvSpPr/>
          <p:nvPr/>
        </p:nvSpPr>
        <p:spPr>
          <a:xfrm>
            <a:off x="5752214" y="2041670"/>
            <a:ext cx="5689134" cy="36244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i="1" dirty="0"/>
              <a:t>Avertissement : </a:t>
            </a:r>
            <a:r>
              <a:rPr lang="fr-FR" sz="2200" b="1" i="1" dirty="0"/>
              <a:t>Il persiste encore de très nombreuses inconnues sur 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ce virus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cette pandémie</a:t>
            </a:r>
          </a:p>
          <a:p>
            <a:pPr marL="742950" lvl="1" indent="-285750">
              <a:spcBef>
                <a:spcPts val="1000"/>
              </a:spcBef>
              <a:buClr>
                <a:schemeClr val="bg1"/>
              </a:buClr>
              <a:buSzPct val="80000"/>
              <a:buFont typeface="Wingdings" pitchFamily="2" charset="2"/>
              <a:buChar char="§"/>
            </a:pPr>
            <a:r>
              <a:rPr lang="fr-FR" i="1" dirty="0"/>
              <a:t>les traitements</a:t>
            </a:r>
          </a:p>
        </p:txBody>
      </p:sp>
    </p:spTree>
    <p:extLst>
      <p:ext uri="{BB962C8B-B14F-4D97-AF65-F5344CB8AC3E}">
        <p14:creationId xmlns:p14="http://schemas.microsoft.com/office/powerpoint/2010/main" val="823388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811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842597" y="456336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26962" y="619157"/>
            <a:ext cx="11414825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COVID-19 et enfant : retour en collectivité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11F7A9-5266-9B47-8A86-5806BF772623}"/>
              </a:ext>
            </a:extLst>
          </p:cNvPr>
          <p:cNvSpPr txBox="1"/>
          <p:nvPr/>
        </p:nvSpPr>
        <p:spPr>
          <a:xfrm>
            <a:off x="750212" y="1611052"/>
            <a:ext cx="11135834" cy="1015663"/>
          </a:xfrm>
          <a:prstGeom prst="rect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COVID-19 chez l’enfant (moins de 18 ans) – RAPPORT SFP mis en ligne le 4 mai 2020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« ETAT DES LIEUX DE LA LITTÉRATURE EN AMONT DE LA REOUVERTURE ANNONCEE DES CRECHES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DES ECOLES »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AACAD8-AB8E-F540-8656-5E4B27F7B58C}"/>
              </a:ext>
            </a:extLst>
          </p:cNvPr>
          <p:cNvSpPr/>
          <p:nvPr/>
        </p:nvSpPr>
        <p:spPr>
          <a:xfrm>
            <a:off x="1426153" y="3587278"/>
            <a:ext cx="9731269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 rapport a suscité une grande confusion chez les parents et colère des pédiatres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points clés, fréquemment les seuls lus et retenus, sont en totale discordance avec contenu de l’argumentaire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Réponses du GPIP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4696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811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842597" y="456336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26962" y="619157"/>
            <a:ext cx="11414825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COVID-19 et enfant : retour en collectivité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VRAI ou FAUX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11F7A9-5266-9B47-8A86-5806BF772623}"/>
              </a:ext>
            </a:extLst>
          </p:cNvPr>
          <p:cNvSpPr txBox="1"/>
          <p:nvPr/>
        </p:nvSpPr>
        <p:spPr>
          <a:xfrm>
            <a:off x="750212" y="2129670"/>
            <a:ext cx="9634369" cy="400110"/>
          </a:xfrm>
          <a:prstGeom prst="rect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enfants semblent autant sujets à l’infection par le SARS-CoV-2 que les adultes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AACAD8-AB8E-F540-8656-5E4B27F7B58C}"/>
              </a:ext>
            </a:extLst>
          </p:cNvPr>
          <p:cNvSpPr/>
          <p:nvPr/>
        </p:nvSpPr>
        <p:spPr>
          <a:xfrm>
            <a:off x="750211" y="2607001"/>
            <a:ext cx="9731269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Taux d’attaque différent selon contexte intrafamilial ou en population générale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(Etudes chinoise, islandaise et Corée du sud)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France : majorité des enfants hospitalisés ou vus en consultation, contaminés par adulte de la famille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9CAFE8E-793B-1B4B-8697-BDBAAEF6D2B5}"/>
              </a:ext>
            </a:extLst>
          </p:cNvPr>
          <p:cNvSpPr txBox="1"/>
          <p:nvPr/>
        </p:nvSpPr>
        <p:spPr>
          <a:xfrm>
            <a:off x="842598" y="4179111"/>
            <a:ext cx="9694384" cy="400110"/>
          </a:xfrm>
          <a:prstGeom prst="rect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L’importance des enfants dans la transmission reste mal connue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9AE63F1-1063-9F48-8BC3-594BC04081EE}"/>
              </a:ext>
            </a:extLst>
          </p:cNvPr>
          <p:cNvSpPr/>
          <p:nvPr/>
        </p:nvSpPr>
        <p:spPr>
          <a:xfrm>
            <a:off x="842597" y="4733686"/>
            <a:ext cx="9731269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Plusieurs études démontrent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moindre contagiosité des enfants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Multiples « clusters » chez les adultes – A ce jour aucun chez les enfants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étude sur les ados             Recommander les mêmes mesures des distanciation et d’hygiène que pour les adultes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6" name="Flèche droite à entaille 15">
            <a:extLst>
              <a:ext uri="{FF2B5EF4-FFF2-40B4-BE49-F238E27FC236}">
                <a16:creationId xmlns:a16="http://schemas.microsoft.com/office/drawing/2014/main" id="{DE6C92FA-127F-F14A-BCFB-47CAB3027173}"/>
              </a:ext>
            </a:extLst>
          </p:cNvPr>
          <p:cNvSpPr/>
          <p:nvPr/>
        </p:nvSpPr>
        <p:spPr>
          <a:xfrm>
            <a:off x="3807725" y="5701872"/>
            <a:ext cx="709684" cy="1007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065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811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842597" y="456336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26962" y="619157"/>
            <a:ext cx="11414825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COVID-19 et enfant : retour en collectivité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VRAI ou FAUX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11F7A9-5266-9B47-8A86-5806BF772623}"/>
              </a:ext>
            </a:extLst>
          </p:cNvPr>
          <p:cNvSpPr txBox="1"/>
          <p:nvPr/>
        </p:nvSpPr>
        <p:spPr>
          <a:xfrm>
            <a:off x="750212" y="2129670"/>
            <a:ext cx="10993055" cy="1323439"/>
          </a:xfrm>
          <a:prstGeom prst="rect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études de modélisation sur distanciation sociale indiquent que la fermeture des écoles a un effet limité sur le pic épidémique mais que le maintien à un niveau contrôlé de la transmission passe par le maintien prolongé de cette fermeture-Pas d’étude sur effet spécifique de réouverture des écoles.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AACAD8-AB8E-F540-8656-5E4B27F7B58C}"/>
              </a:ext>
            </a:extLst>
          </p:cNvPr>
          <p:cNvSpPr/>
          <p:nvPr/>
        </p:nvSpPr>
        <p:spPr>
          <a:xfrm>
            <a:off x="704538" y="3577518"/>
            <a:ext cx="9731269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Aucune étude ne permet d’infirmer ou confirmer les modèles mathématiques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modèles dépendent des hypothèses et données introduites……peu nombreuses et contradictoires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9CAFE8E-793B-1B4B-8697-BDBAAEF6D2B5}"/>
              </a:ext>
            </a:extLst>
          </p:cNvPr>
          <p:cNvSpPr txBox="1"/>
          <p:nvPr/>
        </p:nvSpPr>
        <p:spPr>
          <a:xfrm>
            <a:off x="750212" y="4929132"/>
            <a:ext cx="11370550" cy="400110"/>
          </a:xfrm>
          <a:prstGeom prst="rect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parents et enseignants sont inquiets de la réouverture des crèches et établissements scolaires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9AE63F1-1063-9F48-8BC3-594BC04081EE}"/>
              </a:ext>
            </a:extLst>
          </p:cNvPr>
          <p:cNvSpPr/>
          <p:nvPr/>
        </p:nvSpPr>
        <p:spPr>
          <a:xfrm>
            <a:off x="704538" y="5552008"/>
            <a:ext cx="9731269" cy="117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SARS-CoV-2         Virus de la grippe !!!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Pas de donnée scientifique…. Que des opinions                  CONFUSION  des parents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Différent de 1">
            <a:extLst>
              <a:ext uri="{FF2B5EF4-FFF2-40B4-BE49-F238E27FC236}">
                <a16:creationId xmlns:a16="http://schemas.microsoft.com/office/drawing/2014/main" id="{595FCBCF-86CA-6241-ADD6-D805DB858A9F}"/>
              </a:ext>
            </a:extLst>
          </p:cNvPr>
          <p:cNvSpPr/>
          <p:nvPr/>
        </p:nvSpPr>
        <p:spPr>
          <a:xfrm>
            <a:off x="2391639" y="5652497"/>
            <a:ext cx="330784" cy="187977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lèche droite à entaille 3">
            <a:extLst>
              <a:ext uri="{FF2B5EF4-FFF2-40B4-BE49-F238E27FC236}">
                <a16:creationId xmlns:a16="http://schemas.microsoft.com/office/drawing/2014/main" id="{79CE4645-44A5-DB48-8A2A-66762086DC1E}"/>
              </a:ext>
            </a:extLst>
          </p:cNvPr>
          <p:cNvSpPr/>
          <p:nvPr/>
        </p:nvSpPr>
        <p:spPr>
          <a:xfrm>
            <a:off x="6045963" y="5950421"/>
            <a:ext cx="968991" cy="3904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749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58397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66958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0313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185346"/>
            <a:ext cx="2426354" cy="357887"/>
          </a:xfrm>
          <a:prstGeom prst="rect">
            <a:avLst/>
          </a:prstGeom>
        </p:spPr>
      </p:pic>
      <p:pic>
        <p:nvPicPr>
          <p:cNvPr id="5" name="Image 4" descr="Une image contenant échelle, intérieur, table, noir&#10;&#10;Description générée automatiquement">
            <a:extLst>
              <a:ext uri="{FF2B5EF4-FFF2-40B4-BE49-F238E27FC236}">
                <a16:creationId xmlns:a16="http://schemas.microsoft.com/office/drawing/2014/main" id="{25F34BA3-5D5C-814F-8A4D-6A393309EA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53812" y="2017192"/>
            <a:ext cx="5176520" cy="365894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C8251D7-EE4C-884C-A6F3-6643050912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717" y="5868550"/>
            <a:ext cx="3257550" cy="393700"/>
          </a:xfrm>
          <a:prstGeom prst="rect">
            <a:avLst/>
          </a:prstGeom>
        </p:spPr>
      </p:pic>
      <p:pic>
        <p:nvPicPr>
          <p:cNvPr id="19" name="Image 1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AA3A3045-0B60-6C4F-AC99-724E5C37732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8891" y="5206561"/>
            <a:ext cx="1130300" cy="6223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7A4BE12-D436-1845-A069-DA6F5D174E8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56" y="2052763"/>
            <a:ext cx="2476156" cy="1531216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544256B8-D4FE-A143-A54B-9BF9DDBC2F02}"/>
              </a:ext>
            </a:extLst>
          </p:cNvPr>
          <p:cNvSpPr txBox="1"/>
          <p:nvPr/>
        </p:nvSpPr>
        <p:spPr>
          <a:xfrm>
            <a:off x="1937288" y="5676135"/>
            <a:ext cx="3182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i="1" dirty="0">
                <a:solidFill>
                  <a:srgbClr val="FF0000"/>
                </a:solidFill>
              </a:rPr>
              <a:t>Trouver l’erreur ?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D21C8DD3-FB57-7542-BDB0-7959AFDA9A8F}"/>
              </a:ext>
            </a:extLst>
          </p:cNvPr>
          <p:cNvCxnSpPr>
            <a:cxnSpLocks/>
          </p:cNvCxnSpPr>
          <p:nvPr/>
        </p:nvCxnSpPr>
        <p:spPr>
          <a:xfrm flipH="1" flipV="1">
            <a:off x="2340244" y="3735092"/>
            <a:ext cx="954024" cy="18845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36461E0A-EDC9-B44B-A149-A25D301A3FA9}"/>
              </a:ext>
            </a:extLst>
          </p:cNvPr>
          <p:cNvSpPr txBox="1"/>
          <p:nvPr/>
        </p:nvSpPr>
        <p:spPr>
          <a:xfrm>
            <a:off x="8155340" y="1631580"/>
            <a:ext cx="4023858" cy="203132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Hypothèses</a:t>
            </a:r>
          </a:p>
          <a:p>
            <a:pPr marL="342900" indent="-342900">
              <a:buAutoNum type="arabicParenR"/>
            </a:pPr>
            <a:r>
              <a:rPr lang="fr-FR" dirty="0"/>
              <a:t>Ils sont incompétents</a:t>
            </a:r>
          </a:p>
          <a:p>
            <a:pPr marL="342900" indent="-342900">
              <a:buAutoNum type="arabicParenR"/>
            </a:pPr>
            <a:r>
              <a:rPr lang="fr-FR" dirty="0"/>
              <a:t>Ils ne savent pas lire l’anglais</a:t>
            </a:r>
          </a:p>
          <a:p>
            <a:pPr marL="342900" indent="-342900">
              <a:buAutoNum type="arabicParenR"/>
            </a:pPr>
            <a:r>
              <a:rPr lang="fr-FR" dirty="0"/>
              <a:t>Ils ont des données cachées</a:t>
            </a:r>
          </a:p>
          <a:p>
            <a:pPr marL="342900" indent="-342900">
              <a:buAutoNum type="arabicParenR"/>
            </a:pPr>
            <a:r>
              <a:rPr lang="fr-FR" dirty="0"/>
              <a:t>C’est de la politique « interne » </a:t>
            </a:r>
          </a:p>
          <a:p>
            <a:r>
              <a:rPr lang="fr-FR" dirty="0"/>
              <a:t>en prévision  des futurs procès &amp;/ou </a:t>
            </a:r>
          </a:p>
          <a:p>
            <a:r>
              <a:rPr lang="fr-FR" dirty="0"/>
              <a:t>enquêtes parlementaires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0B7623AC-2B2F-2B4A-ABC2-7D1EC74D4D3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54190" y="4626987"/>
            <a:ext cx="809996" cy="539997"/>
          </a:xfrm>
          <a:prstGeom prst="rect">
            <a:avLst/>
          </a:prstGeom>
        </p:spPr>
      </p:pic>
      <p:pic>
        <p:nvPicPr>
          <p:cNvPr id="45" name="Image 44" descr="Une image contenant dessin, signe&#10;&#10;Description générée automatiquement">
            <a:extLst>
              <a:ext uri="{FF2B5EF4-FFF2-40B4-BE49-F238E27FC236}">
                <a16:creationId xmlns:a16="http://schemas.microsoft.com/office/drawing/2014/main" id="{400EFBAA-B4B2-BA4A-B819-0309854E6C9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1006489" y="4626987"/>
            <a:ext cx="791634" cy="461786"/>
          </a:xfrm>
          <a:prstGeom prst="rect">
            <a:avLst/>
          </a:prstGeom>
        </p:spPr>
      </p:pic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38EB4E-D791-934B-989B-012C06D0B878}"/>
              </a:ext>
            </a:extLst>
          </p:cNvPr>
          <p:cNvGrpSpPr/>
          <p:nvPr/>
        </p:nvGrpSpPr>
        <p:grpSpPr>
          <a:xfrm>
            <a:off x="634709" y="5810431"/>
            <a:ext cx="9528776" cy="958339"/>
            <a:chOff x="634709" y="5810431"/>
            <a:chExt cx="9528776" cy="958339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F4B2A598-1DE3-C842-8822-A4013DFE93E2}"/>
                </a:ext>
              </a:extLst>
            </p:cNvPr>
            <p:cNvSpPr txBox="1"/>
            <p:nvPr/>
          </p:nvSpPr>
          <p:spPr>
            <a:xfrm>
              <a:off x="1612746" y="6399438"/>
              <a:ext cx="8550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«</a:t>
              </a:r>
              <a:r>
                <a:rPr lang="fr-FR" i="1" dirty="0"/>
                <a:t> Il ne faut pas compter sur ceux qui ont créé les problèmes pour les résoudre </a:t>
              </a:r>
              <a:r>
                <a:rPr lang="fr-FR" dirty="0"/>
                <a:t>» </a:t>
              </a:r>
            </a:p>
          </p:txBody>
        </p:sp>
        <p:pic>
          <p:nvPicPr>
            <p:cNvPr id="48" name="Image 47" descr="Une image contenant personne, homme, debout, photo&#10;&#10;Description générée automatiquement">
              <a:extLst>
                <a:ext uri="{FF2B5EF4-FFF2-40B4-BE49-F238E27FC236}">
                  <a16:creationId xmlns:a16="http://schemas.microsoft.com/office/drawing/2014/main" id="{3D40C584-1B93-5A45-8D06-6CD33ABBC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13"/>
                </a:ext>
              </a:extLst>
            </a:blip>
            <a:stretch>
              <a:fillRect/>
            </a:stretch>
          </p:blipFill>
          <p:spPr>
            <a:xfrm>
              <a:off x="634709" y="5810431"/>
              <a:ext cx="965200" cy="952500"/>
            </a:xfrm>
            <a:prstGeom prst="rect">
              <a:avLst/>
            </a:prstGeom>
          </p:spPr>
        </p:pic>
      </p:grpSp>
      <p:sp>
        <p:nvSpPr>
          <p:cNvPr id="53" name="Titre 1">
            <a:extLst>
              <a:ext uri="{FF2B5EF4-FFF2-40B4-BE49-F238E27FC236}">
                <a16:creationId xmlns:a16="http://schemas.microsoft.com/office/drawing/2014/main" id="{474B07AF-8071-6147-B4A7-6D6733AEF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2" y="555007"/>
            <a:ext cx="10915398" cy="765238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Ouverture des écoles et crèches</a:t>
            </a:r>
          </a:p>
        </p:txBody>
      </p:sp>
    </p:spTree>
    <p:extLst>
      <p:ext uri="{BB962C8B-B14F-4D97-AF65-F5344CB8AC3E}">
        <p14:creationId xmlns:p14="http://schemas.microsoft.com/office/powerpoint/2010/main" val="101832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66958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0313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185346"/>
            <a:ext cx="2426354" cy="35788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7A4BE12-D436-1845-A069-DA6F5D174E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09" y="3292330"/>
            <a:ext cx="2022865" cy="1250908"/>
          </a:xfrm>
          <a:prstGeom prst="rect">
            <a:avLst/>
          </a:prstGeom>
        </p:spPr>
      </p:pic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38EB4E-D791-934B-989B-012C06D0B878}"/>
              </a:ext>
            </a:extLst>
          </p:cNvPr>
          <p:cNvGrpSpPr/>
          <p:nvPr/>
        </p:nvGrpSpPr>
        <p:grpSpPr>
          <a:xfrm>
            <a:off x="634709" y="5810431"/>
            <a:ext cx="9528776" cy="958339"/>
            <a:chOff x="634709" y="5810431"/>
            <a:chExt cx="9528776" cy="958339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F4B2A598-1DE3-C842-8822-A4013DFE93E2}"/>
                </a:ext>
              </a:extLst>
            </p:cNvPr>
            <p:cNvSpPr txBox="1"/>
            <p:nvPr/>
          </p:nvSpPr>
          <p:spPr>
            <a:xfrm>
              <a:off x="1612746" y="6399438"/>
              <a:ext cx="8550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«</a:t>
              </a:r>
              <a:r>
                <a:rPr lang="fr-FR" i="1" dirty="0"/>
                <a:t> Il ne faut pas compter sur ceux qui ont créé les problèmes pour les résoudre </a:t>
              </a:r>
              <a:r>
                <a:rPr lang="fr-FR" dirty="0"/>
                <a:t>» </a:t>
              </a:r>
            </a:p>
          </p:txBody>
        </p:sp>
        <p:pic>
          <p:nvPicPr>
            <p:cNvPr id="48" name="Image 47" descr="Une image contenant personne, homme, debout, photo&#10;&#10;Description générée automatiquement">
              <a:extLst>
                <a:ext uri="{FF2B5EF4-FFF2-40B4-BE49-F238E27FC236}">
                  <a16:creationId xmlns:a16="http://schemas.microsoft.com/office/drawing/2014/main" id="{3D40C584-1B93-5A45-8D06-6CD33ABBC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634709" y="5810431"/>
              <a:ext cx="965200" cy="952500"/>
            </a:xfrm>
            <a:prstGeom prst="rect">
              <a:avLst/>
            </a:prstGeom>
          </p:spPr>
        </p:pic>
      </p:grpSp>
      <p:sp>
        <p:nvSpPr>
          <p:cNvPr id="53" name="Titre 1">
            <a:extLst>
              <a:ext uri="{FF2B5EF4-FFF2-40B4-BE49-F238E27FC236}">
                <a16:creationId xmlns:a16="http://schemas.microsoft.com/office/drawing/2014/main" id="{474B07AF-8071-6147-B4A7-6D6733AEF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2" y="555007"/>
            <a:ext cx="10915398" cy="765238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Ouverture des écoles et crèches</a:t>
            </a:r>
          </a:p>
        </p:txBody>
      </p:sp>
      <p:pic>
        <p:nvPicPr>
          <p:cNvPr id="4" name="Image 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5CF1C71E-C990-2F4A-9C47-F4ABF662097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904" y="2234579"/>
            <a:ext cx="7660365" cy="4164859"/>
          </a:xfrm>
          <a:prstGeom prst="rect">
            <a:avLst/>
          </a:prstGeom>
        </p:spPr>
      </p:pic>
      <p:pic>
        <p:nvPicPr>
          <p:cNvPr id="9" name="Image 8" descr="Une image contenant signe&#10;&#10;Description générée automatiquement">
            <a:extLst>
              <a:ext uri="{FF2B5EF4-FFF2-40B4-BE49-F238E27FC236}">
                <a16:creationId xmlns:a16="http://schemas.microsoft.com/office/drawing/2014/main" id="{7423E97A-BCD7-ED49-B06C-AC6938C7E15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934" y="1207286"/>
            <a:ext cx="10150549" cy="1434894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1E0066A-03CB-064B-B679-4B67ED475CD1}"/>
              </a:ext>
            </a:extLst>
          </p:cNvPr>
          <p:cNvCxnSpPr>
            <a:cxnSpLocks/>
          </p:cNvCxnSpPr>
          <p:nvPr/>
        </p:nvCxnSpPr>
        <p:spPr>
          <a:xfrm>
            <a:off x="6205132" y="3926938"/>
            <a:ext cx="29707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1EC0A045-1963-4D48-AE71-986878A806F4}"/>
              </a:ext>
            </a:extLst>
          </p:cNvPr>
          <p:cNvCxnSpPr>
            <a:cxnSpLocks/>
          </p:cNvCxnSpPr>
          <p:nvPr/>
        </p:nvCxnSpPr>
        <p:spPr>
          <a:xfrm>
            <a:off x="3912448" y="4317008"/>
            <a:ext cx="48594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11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4B6F20A-FC5E-5D4A-B1FA-D002CCA887F8}"/>
              </a:ext>
            </a:extLst>
          </p:cNvPr>
          <p:cNvSpPr/>
          <p:nvPr/>
        </p:nvSpPr>
        <p:spPr>
          <a:xfrm>
            <a:off x="2123108" y="6363632"/>
            <a:ext cx="9289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>
                <a:solidFill>
                  <a:schemeClr val="accent2"/>
                </a:solidFill>
              </a:rPr>
              <a:t>https://</a:t>
            </a:r>
            <a:r>
              <a:rPr lang="fr-FR" i="1" dirty="0" err="1">
                <a:solidFill>
                  <a:schemeClr val="accent2"/>
                </a:solidFill>
              </a:rPr>
              <a:t>www.rivm.nl</a:t>
            </a:r>
            <a:r>
              <a:rPr lang="fr-FR" i="1" dirty="0">
                <a:solidFill>
                  <a:schemeClr val="accent2"/>
                </a:solidFill>
              </a:rPr>
              <a:t>/en/novel-coronavirus-covid-19/children-and-covid-19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C7C40ED-1E29-B24F-A8C7-C07511D81B8A}"/>
              </a:ext>
            </a:extLst>
          </p:cNvPr>
          <p:cNvSpPr txBox="1"/>
          <p:nvPr/>
        </p:nvSpPr>
        <p:spPr>
          <a:xfrm>
            <a:off x="421298" y="2116315"/>
            <a:ext cx="107351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Children have a small role in the spread of COVID-19</a:t>
            </a:r>
            <a:endParaRPr lang="fr-FR" sz="2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No infected children in medical practices</a:t>
            </a:r>
            <a:endParaRPr lang="fr-FR" sz="2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There are no indications that children younger than 12 years were </a:t>
            </a:r>
          </a:p>
          <a:p>
            <a:pPr lvl="0"/>
            <a:r>
              <a:rPr lang="en-US" sz="2100" dirty="0"/>
              <a:t>    the first to be infected within the family</a:t>
            </a:r>
            <a:endParaRPr lang="fr-FR" sz="2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Why is the 1.5-m measure for young children less stringent?</a:t>
            </a:r>
            <a:endParaRPr lang="fr-FR" sz="2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Nevertheless, it is wise to limit contact between children from different groups,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between children and parents and between parents themselves as much as possible. </a:t>
            </a:r>
            <a:endParaRPr lang="fr-FR" sz="2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It is also essential that children regularly wash their hands with soap </a:t>
            </a:r>
          </a:p>
          <a:p>
            <a:pPr lvl="0"/>
            <a:r>
              <a:rPr lang="en-US" sz="2100" dirty="0"/>
              <a:t>   and water, and cough and sneeze in the inside of the elbow</a:t>
            </a:r>
            <a:endParaRPr lang="fr-FR" sz="2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100" dirty="0"/>
              <a:t>Why do teachers have to keep their distance from others? </a:t>
            </a:r>
          </a:p>
          <a:p>
            <a:pPr lvl="0"/>
            <a:r>
              <a:rPr lang="en-US" sz="2100" dirty="0"/>
              <a:t>  Adults play a more significant role in the spread of COVID-19 than children </a:t>
            </a:r>
            <a:endParaRPr lang="fr-FR" sz="2100" dirty="0"/>
          </a:p>
          <a:p>
            <a:endParaRPr lang="fr-FR" dirty="0"/>
          </a:p>
        </p:txBody>
      </p:sp>
      <p:pic>
        <p:nvPicPr>
          <p:cNvPr id="9" name="Image 8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74E4FD0A-B8A7-C149-8536-D8E7291FBF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108" y="1007359"/>
            <a:ext cx="9436100" cy="850899"/>
          </a:xfrm>
          <a:prstGeom prst="rect">
            <a:avLst/>
          </a:prstGeom>
        </p:spPr>
      </p:pic>
      <p:pic>
        <p:nvPicPr>
          <p:cNvPr id="18" name="Image 17" descr="Une image contenant oiseau, fleur&#10;&#10;Description générée automatiquement">
            <a:extLst>
              <a:ext uri="{FF2B5EF4-FFF2-40B4-BE49-F238E27FC236}">
                <a16:creationId xmlns:a16="http://schemas.microsoft.com/office/drawing/2014/main" id="{9CA1AE12-58B8-B743-8A70-64E87EEB22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029553" y="1152558"/>
            <a:ext cx="1046136" cy="697424"/>
          </a:xfrm>
          <a:prstGeom prst="rect">
            <a:avLst/>
          </a:prstGeom>
        </p:spPr>
      </p:pic>
      <p:sp>
        <p:nvSpPr>
          <p:cNvPr id="26" name="Titre 1">
            <a:extLst>
              <a:ext uri="{FF2B5EF4-FFF2-40B4-BE49-F238E27FC236}">
                <a16:creationId xmlns:a16="http://schemas.microsoft.com/office/drawing/2014/main" id="{EB96D7E7-C7BB-6440-88F6-E574C6D8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2" y="353533"/>
            <a:ext cx="10915398" cy="765238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Ouverture des écoles et crèches</a:t>
            </a:r>
          </a:p>
        </p:txBody>
      </p:sp>
    </p:spTree>
    <p:extLst>
      <p:ext uri="{BB962C8B-B14F-4D97-AF65-F5344CB8AC3E}">
        <p14:creationId xmlns:p14="http://schemas.microsoft.com/office/powerpoint/2010/main" val="1584216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FBB1DCA0-F96C-D54E-B5CB-D6D5C87A2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894" y="609600"/>
            <a:ext cx="8596668" cy="1320800"/>
          </a:xfrm>
        </p:spPr>
        <p:txBody>
          <a:bodyPr/>
          <a:lstStyle/>
          <a:p>
            <a:r>
              <a:rPr lang="fr-FR" dirty="0"/>
              <a:t>Pour la reprise de l’école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7E3DC090-1531-1C4F-9F7A-10386B02B82C}"/>
              </a:ext>
            </a:extLst>
          </p:cNvPr>
          <p:cNvSpPr txBox="1">
            <a:spLocks/>
          </p:cNvSpPr>
          <p:nvPr/>
        </p:nvSpPr>
        <p:spPr>
          <a:xfrm>
            <a:off x="746132" y="1915710"/>
            <a:ext cx="10082469" cy="46894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dirty="0"/>
              <a:t>Quasi-totalité des enfants infectés au contact d’adultes</a:t>
            </a:r>
          </a:p>
          <a:p>
            <a:r>
              <a:rPr lang="fr-FR" sz="2200" dirty="0"/>
              <a:t>Les enfants ne sont pas le vecteur principal de l’épidémie</a:t>
            </a:r>
          </a:p>
          <a:p>
            <a:r>
              <a:rPr lang="fr-FR" sz="2200" dirty="0"/>
              <a:t>Les symptômes sévères sont exceptionnels chez l’enfant</a:t>
            </a:r>
          </a:p>
          <a:p>
            <a:r>
              <a:rPr lang="fr-FR" sz="2200" dirty="0">
                <a:solidFill>
                  <a:schemeClr val="accent5"/>
                </a:solidFill>
              </a:rPr>
              <a:t>Stopper les effets délétères du confinement</a:t>
            </a:r>
          </a:p>
          <a:p>
            <a:pPr lvl="1"/>
            <a:r>
              <a:rPr lang="fr-FR" dirty="0"/>
              <a:t>Maltraitance: augmentation de 89% des appels au 119 en avril</a:t>
            </a:r>
          </a:p>
          <a:p>
            <a:pPr lvl="1"/>
            <a:r>
              <a:rPr lang="fr-FR" dirty="0"/>
              <a:t>Accidents domestiques</a:t>
            </a:r>
          </a:p>
          <a:p>
            <a:pPr lvl="1"/>
            <a:r>
              <a:rPr lang="fr-FR" dirty="0"/>
              <a:t>Décrochages scolaires, repli, dépressions, phobies scolaires</a:t>
            </a:r>
          </a:p>
          <a:p>
            <a:pPr lvl="1"/>
            <a:r>
              <a:rPr lang="fr-FR" dirty="0"/>
              <a:t>Recours aux écrans plusieurs heures par jour</a:t>
            </a:r>
          </a:p>
          <a:p>
            <a:pPr lvl="1"/>
            <a:r>
              <a:rPr lang="fr-FR" dirty="0"/>
              <a:t>Difficultés éducatives, familles monoparentales, isolement </a:t>
            </a:r>
          </a:p>
          <a:p>
            <a:pPr lvl="1"/>
            <a:r>
              <a:rPr lang="fr-FR" dirty="0"/>
              <a:t>Retards diagnostic</a:t>
            </a:r>
          </a:p>
          <a:p>
            <a:r>
              <a:rPr lang="fr-FR" sz="2200" dirty="0">
                <a:solidFill>
                  <a:srgbClr val="C42F1A"/>
                </a:solidFill>
              </a:rPr>
              <a:t>Offrir à l’enfant l’environnement socio-éducatif nécessaire à son développement </a:t>
            </a:r>
          </a:p>
          <a:p>
            <a:r>
              <a:rPr lang="fr-FR" sz="2200" dirty="0"/>
              <a:t>Précautions d’hygiène utiles pour prévenir la transmission des virus hivernaux</a:t>
            </a:r>
          </a:p>
          <a:p>
            <a:r>
              <a:rPr lang="fr-FR" sz="2200" dirty="0"/>
              <a:t>Retour à une vie collective organisé de manière progressive</a:t>
            </a:r>
          </a:p>
          <a:p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099DA9D-244A-224D-9B52-9C7A717EAD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6223">
            <a:off x="8245957" y="1717485"/>
            <a:ext cx="3840598" cy="2016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" name="Image 27" descr="Capture d’écran 2020-05-19 à 01.09.10.png">
            <a:extLst>
              <a:ext uri="{FF2B5EF4-FFF2-40B4-BE49-F238E27FC236}">
                <a16:creationId xmlns:a16="http://schemas.microsoft.com/office/drawing/2014/main" id="{7A99FB35-1F20-104E-9137-9890E1B329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112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9" name="Image 28" descr="Capture d’écran 2020-05-19 à 01.08.34.png">
            <a:extLst>
              <a:ext uri="{FF2B5EF4-FFF2-40B4-BE49-F238E27FC236}">
                <a16:creationId xmlns:a16="http://schemas.microsoft.com/office/drawing/2014/main" id="{8DD43A7E-92FF-ED4F-B84F-B28685811E9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552" y="408198"/>
            <a:ext cx="5758448" cy="1147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8485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7E3DC090-1531-1C4F-9F7A-10386B02B82C}"/>
              </a:ext>
            </a:extLst>
          </p:cNvPr>
          <p:cNvSpPr txBox="1">
            <a:spLocks/>
          </p:cNvSpPr>
          <p:nvPr/>
        </p:nvSpPr>
        <p:spPr>
          <a:xfrm>
            <a:off x="802937" y="1591070"/>
            <a:ext cx="10082469" cy="4689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0" name="Titre 1">
            <a:extLst>
              <a:ext uri="{FF2B5EF4-FFF2-40B4-BE49-F238E27FC236}">
                <a16:creationId xmlns:a16="http://schemas.microsoft.com/office/drawing/2014/main" id="{9D8147A3-AFB3-D548-B8F8-04A5BC8B5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289" y="414205"/>
            <a:ext cx="8596668" cy="1320800"/>
          </a:xfrm>
        </p:spPr>
        <p:txBody>
          <a:bodyPr/>
          <a:lstStyle/>
          <a:p>
            <a:r>
              <a:rPr lang="fr-FR" dirty="0"/>
              <a:t>Difficultés à la réouverture des classes</a:t>
            </a:r>
          </a:p>
        </p:txBody>
      </p:sp>
      <p:sp>
        <p:nvSpPr>
          <p:cNvPr id="31" name="Espace réservé du contenu 2">
            <a:extLst>
              <a:ext uri="{FF2B5EF4-FFF2-40B4-BE49-F238E27FC236}">
                <a16:creationId xmlns:a16="http://schemas.microsoft.com/office/drawing/2014/main" id="{52DD01F6-093C-164D-98C2-F41D4F5B5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98" y="4311813"/>
            <a:ext cx="8596668" cy="1842873"/>
          </a:xfrm>
        </p:spPr>
        <p:txBody>
          <a:bodyPr/>
          <a:lstStyle/>
          <a:p>
            <a:r>
              <a:rPr lang="fr-FR" dirty="0"/>
              <a:t>Organisations incompatibles avec la réalité de l’enfance</a:t>
            </a:r>
          </a:p>
          <a:p>
            <a:r>
              <a:rPr lang="fr-FR" dirty="0"/>
              <a:t>Mesures sanitaires inapplicables et anxiogènes</a:t>
            </a:r>
          </a:p>
          <a:p>
            <a:r>
              <a:rPr lang="fr-FR" dirty="0"/>
              <a:t>Mesures excessives de distanciation préjudiciables </a:t>
            </a:r>
          </a:p>
          <a:p>
            <a:pPr marL="0" indent="0">
              <a:buNone/>
            </a:pPr>
            <a:r>
              <a:rPr lang="fr-FR" dirty="0"/>
              <a:t>(jeux entre enfants, refus de l’adulte de consoler physiquement)</a:t>
            </a:r>
          </a:p>
          <a:p>
            <a:endParaRPr lang="fr-FR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AF180A0C-CAF1-9246-80F1-29459DBA91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425" y="1593058"/>
            <a:ext cx="3528572" cy="2147218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A37C27C9-8680-9643-9A15-ADA636CDC5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9185" y="1593059"/>
            <a:ext cx="3835932" cy="2147217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BB37E2D-1957-6141-97DD-790A7E556C7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7895" y="577453"/>
            <a:ext cx="3184286" cy="17911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2E69D833-06D7-7643-8B4E-A6614F91F30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7895" y="2487627"/>
            <a:ext cx="3184286" cy="1938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50914E56-F6B5-4F44-93D8-96EC72F97EA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7895" y="4542620"/>
            <a:ext cx="3184285" cy="2020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3586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7E3DC090-1531-1C4F-9F7A-10386B02B82C}"/>
              </a:ext>
            </a:extLst>
          </p:cNvPr>
          <p:cNvSpPr txBox="1">
            <a:spLocks/>
          </p:cNvSpPr>
          <p:nvPr/>
        </p:nvSpPr>
        <p:spPr>
          <a:xfrm>
            <a:off x="802937" y="1591070"/>
            <a:ext cx="10082469" cy="4689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92E25D31-2DEB-7F4A-A57A-7693CC0B8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829" y="275375"/>
            <a:ext cx="8596668" cy="1320800"/>
          </a:xfrm>
        </p:spPr>
        <p:txBody>
          <a:bodyPr/>
          <a:lstStyle/>
          <a:p>
            <a:r>
              <a:rPr lang="fr-FR" dirty="0"/>
              <a:t>Port de masque </a:t>
            </a:r>
            <a:br>
              <a:rPr lang="fr-FR" dirty="0"/>
            </a:br>
            <a:r>
              <a:rPr lang="fr-FR" dirty="0"/>
              <a:t>avant le collège?</a:t>
            </a:r>
          </a:p>
        </p:txBody>
      </p:sp>
      <p:pic>
        <p:nvPicPr>
          <p:cNvPr id="47" name="Espace réservé du contenu 4">
            <a:extLst>
              <a:ext uri="{FF2B5EF4-FFF2-40B4-BE49-F238E27FC236}">
                <a16:creationId xmlns:a16="http://schemas.microsoft.com/office/drawing/2014/main" id="{A3E381B3-582F-3E49-8B15-A2C69E4EE0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321" y="2715883"/>
            <a:ext cx="6152420" cy="2777372"/>
          </a:xfr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FE070181-E156-ED42-A354-027AAF3DD7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535" y="3564438"/>
            <a:ext cx="5213472" cy="2606736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6731FCBC-7907-584C-AE1F-D0A69CC9E9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118" y="300777"/>
            <a:ext cx="1395272" cy="1860363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BAD60557-27BC-4249-8126-E44CBC2FEA3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008" y="348534"/>
            <a:ext cx="1812606" cy="1812606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C61DC08E-2CCF-9B46-8AAA-2BD9AC027E3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4176" y="348535"/>
            <a:ext cx="1801878" cy="181260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ECCF2878-9521-D64E-AF1B-E038BEFD1AFF}"/>
              </a:ext>
            </a:extLst>
          </p:cNvPr>
          <p:cNvSpPr/>
          <p:nvPr/>
        </p:nvSpPr>
        <p:spPr>
          <a:xfrm>
            <a:off x="1717697" y="1771596"/>
            <a:ext cx="34485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Ni nécessaire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77D417-DBBB-9840-B30A-82F720088767}"/>
              </a:ext>
            </a:extLst>
          </p:cNvPr>
          <p:cNvSpPr/>
          <p:nvPr/>
        </p:nvSpPr>
        <p:spPr>
          <a:xfrm>
            <a:off x="1083918" y="5497961"/>
            <a:ext cx="487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Ni raisonnable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5DF6A09-E682-744F-8E9C-8C6C4B19704E}"/>
              </a:ext>
            </a:extLst>
          </p:cNvPr>
          <p:cNvSpPr/>
          <p:nvPr/>
        </p:nvSpPr>
        <p:spPr>
          <a:xfrm>
            <a:off x="6847154" y="2464039"/>
            <a:ext cx="43668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Ni souhaitable</a:t>
            </a:r>
          </a:p>
        </p:txBody>
      </p:sp>
    </p:spTree>
    <p:extLst>
      <p:ext uri="{BB962C8B-B14F-4D97-AF65-F5344CB8AC3E}">
        <p14:creationId xmlns:p14="http://schemas.microsoft.com/office/powerpoint/2010/main" val="38728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93CBF7E9-50C7-044C-B633-EF2A166C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8573911-6971-B54D-8A4E-3704D9BB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939DDEED-473F-2F4D-A6BF-BA230229B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E86AD996-B7DF-F745-9081-C9569DEA8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Espace réservé du numéro de diapositive 4">
            <a:extLst>
              <a:ext uri="{FF2B5EF4-FFF2-40B4-BE49-F238E27FC236}">
                <a16:creationId xmlns:a16="http://schemas.microsoft.com/office/drawing/2014/main" id="{2ACF3D90-FF26-AE49-AFCF-3C2E784D19E0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Image 3">
            <a:extLst>
              <a:ext uri="{FF2B5EF4-FFF2-40B4-BE49-F238E27FC236}">
                <a16:creationId xmlns:a16="http://schemas.microsoft.com/office/drawing/2014/main" id="{FC0D0AE9-EEA5-8D49-ACF5-D72D0670A3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2037101C-6BA6-2347-9D33-F444702D401F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/>
              <a:t>Ecole: respect des mesures barrière</a:t>
            </a:r>
            <a:br>
              <a:rPr lang="fr-FR"/>
            </a:br>
            <a:r>
              <a:rPr lang="fr-FR">
                <a:sym typeface="Wingdings"/>
              </a:rPr>
              <a:t> </a:t>
            </a:r>
            <a:r>
              <a:rPr lang="fr-FR"/>
              <a:t>application adaptée à l’âge de l’enfant !!!</a:t>
            </a:r>
            <a:endParaRPr lang="fr-FR" dirty="0"/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8A8B6B08-50C4-C44E-A082-CBFD5E275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4589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fr-FR" dirty="0"/>
              <a:t>Extrait d’un courrier adressé à des parents d’un enfant scolarisé en maternelle à Paris: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......Concernant les conditions matérielles de l'accueil, le protocole sanitaire préconise des </a:t>
            </a:r>
            <a:r>
              <a:rPr lang="fr-FR" dirty="0">
                <a:solidFill>
                  <a:srgbClr val="C42F1A"/>
                </a:solidFill>
              </a:rPr>
              <a:t>aménagements très stricts</a:t>
            </a:r>
            <a:r>
              <a:rPr lang="fr-FR" dirty="0"/>
              <a:t>. Les espaces devront être réaménagés pour que </a:t>
            </a:r>
            <a:r>
              <a:rPr lang="fr-FR" dirty="0">
                <a:solidFill>
                  <a:srgbClr val="C42F1A"/>
                </a:solidFill>
              </a:rPr>
              <a:t>les enfants n'aient plus de contacts entre eux et avec les adultes</a:t>
            </a:r>
            <a:r>
              <a:rPr lang="fr-FR" dirty="0"/>
              <a:t>. </a:t>
            </a:r>
            <a:br>
              <a:rPr lang="fr-FR" dirty="0"/>
            </a:br>
            <a:r>
              <a:rPr lang="fr-FR" dirty="0"/>
              <a:t>Une </a:t>
            </a:r>
            <a:r>
              <a:rPr lang="fr-FR" dirty="0">
                <a:solidFill>
                  <a:srgbClr val="C42F1A"/>
                </a:solidFill>
              </a:rPr>
              <a:t>distance de 1 mètre devra être respectée entre chaque enfant</a:t>
            </a:r>
            <a:r>
              <a:rPr lang="fr-FR" dirty="0"/>
              <a:t>, également durant les temps de récréation. 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L'accès aux jeux de la classe ne sera plus possible </a:t>
            </a:r>
            <a:r>
              <a:rPr lang="fr-FR" dirty="0"/>
              <a:t>(type coin poupées, bibliothèques, garages, </a:t>
            </a:r>
            <a:r>
              <a:rPr lang="fr-FR" dirty="0" err="1"/>
              <a:t>Kapplas</a:t>
            </a:r>
            <a:r>
              <a:rPr lang="fr-FR" dirty="0"/>
              <a:t>, puzzles, </a:t>
            </a:r>
            <a:r>
              <a:rPr lang="fr-FR" dirty="0" err="1"/>
              <a:t>etc</a:t>
            </a:r>
            <a:r>
              <a:rPr lang="fr-FR" dirty="0"/>
              <a:t>). 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L'accès aux jeux de cour (toboggan, vélos, ballons, </a:t>
            </a:r>
            <a:r>
              <a:rPr lang="fr-FR" dirty="0" err="1">
                <a:solidFill>
                  <a:srgbClr val="C42F1A"/>
                </a:solidFill>
              </a:rPr>
              <a:t>etc</a:t>
            </a:r>
            <a:r>
              <a:rPr lang="fr-FR" dirty="0">
                <a:solidFill>
                  <a:srgbClr val="C42F1A"/>
                </a:solidFill>
              </a:rPr>
              <a:t>) sera interdit </a:t>
            </a:r>
            <a:r>
              <a:rPr lang="fr-FR" dirty="0"/>
              <a:t>et la distanciation physique maintenue en toutes circonstances. votre enfant ne fera pas de jeux collectifs.</a:t>
            </a:r>
            <a:br>
              <a:rPr lang="fr-FR" dirty="0"/>
            </a:br>
            <a:r>
              <a:rPr lang="fr-FR" dirty="0"/>
              <a:t>votre enfant ne pourra pas manipuler de livres en classe.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votre enfant, en cas de chagrin ou de contrariété ne pourra pas être consolé physiquement</a:t>
            </a:r>
            <a:r>
              <a:rPr lang="fr-FR" dirty="0"/>
              <a:t>.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Votre enfant ne pourra pas bénéficier de la sieste</a:t>
            </a:r>
            <a:r>
              <a:rPr lang="fr-FR" dirty="0"/>
              <a:t>, les dortoirs ne pourront être utilisés dans les conditions sanitaires requises.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votre enfant doit porter des vêtements qui lui permettent de se débrouiller seul</a:t>
            </a:r>
            <a:r>
              <a:rPr lang="fr-FR" dirty="0"/>
              <a:t>, pas de chaussures à lacets.</a:t>
            </a:r>
            <a:br>
              <a:rPr lang="fr-FR" dirty="0"/>
            </a:br>
            <a:r>
              <a:rPr lang="fr-FR" dirty="0"/>
              <a:t>Votre enfant ne pourra pas partager le matériel utilisé car la désinfection doit être systématique.</a:t>
            </a:r>
            <a:br>
              <a:rPr lang="fr-FR" dirty="0"/>
            </a:br>
            <a:r>
              <a:rPr lang="fr-FR" dirty="0">
                <a:solidFill>
                  <a:srgbClr val="C42F1A"/>
                </a:solidFill>
              </a:rPr>
              <a:t>Votre enfant devra  manger sans aide de l'adulte</a:t>
            </a:r>
            <a:r>
              <a:rPr lang="fr-FR" dirty="0"/>
              <a:t>, </a:t>
            </a:r>
            <a:br>
              <a:rPr lang="fr-FR" dirty="0"/>
            </a:br>
            <a:r>
              <a:rPr lang="fr-FR" dirty="0"/>
              <a:t>.......Enfin, les enseignants et les adultes intervenant dans l'école devront porter un masque. Les enfants en seront dispensés. Les élèves procéderont à des lavages réguliers des mains et seront sensibilisés tout au long de la journée au respect des gestes barrières du type "tousser et éternuer dans son coude".</a:t>
            </a:r>
            <a:br>
              <a:rPr lang="fr-FR" dirty="0"/>
            </a:br>
            <a:r>
              <a:rPr lang="fr-FR" dirty="0"/>
              <a:t>Vos enfants ne retrouveront pas obligatoirement les camarades de classe qu'ils ont le plus envie de revoir et ils ne seront pas systématiquement encadrés par leurs enseignant(e)s </a:t>
            </a:r>
          </a:p>
        </p:txBody>
      </p:sp>
      <p:pic>
        <p:nvPicPr>
          <p:cNvPr id="26" name="Image 25" descr="Capture d’écran 2020-05-19 à 01.03.42.png">
            <a:extLst>
              <a:ext uri="{FF2B5EF4-FFF2-40B4-BE49-F238E27FC236}">
                <a16:creationId xmlns:a16="http://schemas.microsoft.com/office/drawing/2014/main" id="{E01D9023-38DF-6645-B147-26853DCC71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9466" y="609600"/>
            <a:ext cx="2195288" cy="2358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Image 26" descr="Capture d’écran 2020-05-19 à 01.03.12.png">
            <a:extLst>
              <a:ext uri="{FF2B5EF4-FFF2-40B4-BE49-F238E27FC236}">
                <a16:creationId xmlns:a16="http://schemas.microsoft.com/office/drawing/2014/main" id="{3418C2B9-931A-1C43-857B-D486B94953F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9466" y="3188157"/>
            <a:ext cx="2195288" cy="1882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852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poids de la maladie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>
                <a:solidFill>
                  <a:schemeClr val="tx1"/>
                </a:solidFill>
              </a:rPr>
              <a:t>≠ 5 à 10.000 fois moins de décès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 1000 fois moins de formes graves (réanimation)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 100 fois mois d’hospitalisations</a:t>
            </a:r>
          </a:p>
          <a:p>
            <a:r>
              <a:rPr lang="fr-FR" sz="2400" dirty="0">
                <a:solidFill>
                  <a:schemeClr val="tx1"/>
                </a:solidFill>
              </a:rPr>
              <a:t>≠10 fois moins de malades</a:t>
            </a:r>
          </a:p>
          <a:p>
            <a:r>
              <a:rPr lang="fr-FR" sz="2400" dirty="0">
                <a:solidFill>
                  <a:schemeClr val="tx1"/>
                </a:solidFill>
              </a:rPr>
              <a:t> ≠2 à 5 fois moins de % de PCR positives en cas de suspicion de COVID-19 </a:t>
            </a:r>
          </a:p>
          <a:p>
            <a:r>
              <a:rPr lang="fr-FR" sz="2400" dirty="0">
                <a:solidFill>
                  <a:schemeClr val="tx1"/>
                </a:solidFill>
              </a:rPr>
              <a:t>moins contagieux (R0 chez l’enfant ?)</a:t>
            </a:r>
          </a:p>
          <a:p>
            <a:endParaRPr lang="fr-FR" dirty="0"/>
          </a:p>
        </p:txBody>
      </p:sp>
      <p:pic>
        <p:nvPicPr>
          <p:cNvPr id="5" name="Image 4" descr="Une image contenant personne, enfant, garçon, petit&#10;&#10;Description générée automatiquement">
            <a:extLst>
              <a:ext uri="{FF2B5EF4-FFF2-40B4-BE49-F238E27FC236}">
                <a16:creationId xmlns:a16="http://schemas.microsoft.com/office/drawing/2014/main" id="{A3D08FF1-0DB1-A94B-8E9A-A19853FAE5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3055" y="2535042"/>
            <a:ext cx="3469337" cy="211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61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93CBF7E9-50C7-044C-B633-EF2A166C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8573911-6971-B54D-8A4E-3704D9BB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939DDEED-473F-2F4D-A6BF-BA230229B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E86AD996-B7DF-F745-9081-C9569DEA8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Espace réservé du numéro de diapositive 4">
            <a:extLst>
              <a:ext uri="{FF2B5EF4-FFF2-40B4-BE49-F238E27FC236}">
                <a16:creationId xmlns:a16="http://schemas.microsoft.com/office/drawing/2014/main" id="{2ACF3D90-FF26-AE49-AFCF-3C2E784D19E0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Image 3">
            <a:extLst>
              <a:ext uri="{FF2B5EF4-FFF2-40B4-BE49-F238E27FC236}">
                <a16:creationId xmlns:a16="http://schemas.microsoft.com/office/drawing/2014/main" id="{FC0D0AE9-EEA5-8D49-ACF5-D72D0670A3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00E2AE6A-1DDD-1245-8663-5988FC2C1050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Ouverture des écoles ailleurs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DC2B5AC-F5FE-A046-8B7B-5135E9C48E7C}"/>
              </a:ext>
            </a:extLst>
          </p:cNvPr>
          <p:cNvSpPr/>
          <p:nvPr/>
        </p:nvSpPr>
        <p:spPr>
          <a:xfrm>
            <a:off x="677334" y="1602108"/>
            <a:ext cx="112006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La Suède a maintenu ses écoles ouvertes pour les moins de 15 ans.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En Finlande, les crèches et les garderies sont ouvertes.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En Islande, après les écoles et crèches, les lycées et les universités viennent d’ouvrir leurs portes.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La Norvège a permis l’accès aux écoles dès le 15 avril.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Le Danemark, le 27 avril.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L’Allemagne ouvre progressivement ses écoles depuis le 4 mai (notamment en Bavière, pour certains lycées, dès le 27 avril).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L’Autriche a ouvert toutes ses écoles le 4 mai. </a:t>
            </a:r>
          </a:p>
          <a:p>
            <a:endParaRPr lang="fr-FR" sz="2400" dirty="0">
              <a:solidFill>
                <a:srgbClr val="00000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54157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93CBF7E9-50C7-044C-B633-EF2A166C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8573911-6971-B54D-8A4E-3704D9BB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939DDEED-473F-2F4D-A6BF-BA230229B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E86AD996-B7DF-F745-9081-C9569DEA8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Espace réservé du numéro de diapositive 4">
            <a:extLst>
              <a:ext uri="{FF2B5EF4-FFF2-40B4-BE49-F238E27FC236}">
                <a16:creationId xmlns:a16="http://schemas.microsoft.com/office/drawing/2014/main" id="{2ACF3D90-FF26-AE49-AFCF-3C2E784D19E0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Image 3">
            <a:extLst>
              <a:ext uri="{FF2B5EF4-FFF2-40B4-BE49-F238E27FC236}">
                <a16:creationId xmlns:a16="http://schemas.microsoft.com/office/drawing/2014/main" id="{FC0D0AE9-EEA5-8D49-ACF5-D72D0670A3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00E2AE6A-1DDD-1245-8663-5988FC2C1050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Ouverture des écoles ailleurs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DC2B5AC-F5FE-A046-8B7B-5135E9C48E7C}"/>
              </a:ext>
            </a:extLst>
          </p:cNvPr>
          <p:cNvSpPr/>
          <p:nvPr/>
        </p:nvSpPr>
        <p:spPr>
          <a:xfrm>
            <a:off x="677334" y="1602108"/>
            <a:ext cx="112006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La Suède a maintenu ses écoles ouvertes pour les moins de 15 ans.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En Finlande, les crèches et les garderies sont ouvertes.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En Islande, après les écoles et crèches, les lycées et les universités viennent d’ouvrir leurs portes.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La Norvège a permis l’accès aux écoles dès le 15 avril.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Le Danemark, le 27 avril.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L’Allemagne ouvre progressivement ses écoles depuis le 4 mai (notamment en Bavière, pour certains lycées, dès le 27 avril).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0000"/>
                </a:solidFill>
              </a:rPr>
              <a:t>L’Autriche a ouvert toutes ses écoles le 4 mai. </a:t>
            </a:r>
          </a:p>
          <a:p>
            <a:endParaRPr lang="fr-FR" sz="2400" dirty="0">
              <a:solidFill>
                <a:srgbClr val="000000"/>
              </a:solidFill>
            </a:endParaRPr>
          </a:p>
          <a:p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E4988-3BBB-3849-8FCA-26E6A535AF4B}"/>
              </a:ext>
            </a:extLst>
          </p:cNvPr>
          <p:cNvSpPr/>
          <p:nvPr/>
        </p:nvSpPr>
        <p:spPr>
          <a:xfrm rot="20892124">
            <a:off x="956971" y="2676591"/>
            <a:ext cx="9815777" cy="20187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Georgia" panose="02040502050405020303" pitchFamily="18" charset="0"/>
              </a:rPr>
              <a:t>Aucun incident sanitaire n’est à déplorer</a:t>
            </a:r>
          </a:p>
          <a:p>
            <a:pPr algn="ctr"/>
            <a:r>
              <a:rPr lang="fr-FR" dirty="0">
                <a:solidFill>
                  <a:srgbClr val="000000"/>
                </a:solidFill>
                <a:latin typeface="Georgia" panose="02040502050405020303" pitchFamily="18" charset="0"/>
              </a:rPr>
              <a:t>En Suède, où toutes les écoles sont toujours restées ouvertes, aucun cas grave d’enfant contaminé (ni même d’enseignant) n’a été signalé. </a:t>
            </a:r>
          </a:p>
          <a:p>
            <a:pPr algn="ctr"/>
            <a:r>
              <a:rPr lang="fr-FR" b="1" dirty="0">
                <a:solidFill>
                  <a:srgbClr val="000000"/>
                </a:solidFill>
                <a:latin typeface="Georgia" panose="02040502050405020303" pitchFamily="18" charset="0"/>
              </a:rPr>
              <a:t>Le Monde 17/5/2020 </a:t>
            </a:r>
          </a:p>
          <a:p>
            <a:pPr algn="ctr"/>
            <a:r>
              <a:rPr lang="fr-FR" b="1" dirty="0"/>
              <a:t>Frédéric </a:t>
            </a:r>
            <a:r>
              <a:rPr lang="fr-FR" b="1" dirty="0" err="1"/>
              <a:t>Adnet</a:t>
            </a:r>
            <a:r>
              <a:rPr lang="fr-FR" b="1" dirty="0"/>
              <a:t>, Loïc de </a:t>
            </a:r>
            <a:r>
              <a:rPr lang="fr-FR" b="1" dirty="0" err="1"/>
              <a:t>Pontual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937352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Clinique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346" y="1488612"/>
            <a:ext cx="10175924" cy="5185565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chemeClr val="tx1"/>
                </a:solidFill>
              </a:rPr>
              <a:t>Pas de signe spécifique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Fièvre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Toux, rhino, sifflements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Diarrhée, vomissements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Dysphagie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Eruptions cutanées non spécifiques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Troubles neurologiques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Les signes plus spécifiques rencontrés chez l’adulte sont plus rares avant 10 ans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Pneumopathie avec aspect </a:t>
            </a:r>
            <a:r>
              <a:rPr lang="fr-FR" sz="1800" dirty="0" err="1">
                <a:solidFill>
                  <a:schemeClr val="tx1"/>
                </a:solidFill>
              </a:rPr>
              <a:t>scanographique</a:t>
            </a:r>
            <a:r>
              <a:rPr lang="fr-FR" sz="1800" dirty="0">
                <a:solidFill>
                  <a:schemeClr val="tx1"/>
                </a:solidFill>
              </a:rPr>
              <a:t> typique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Anosmie-agueusie</a:t>
            </a:r>
          </a:p>
          <a:p>
            <a:pPr lvl="1"/>
            <a:r>
              <a:rPr lang="fr-FR" sz="1800" dirty="0">
                <a:solidFill>
                  <a:schemeClr val="tx1"/>
                </a:solidFill>
              </a:rPr>
              <a:t>Acrocyanose</a:t>
            </a:r>
          </a:p>
          <a:p>
            <a:endParaRPr lang="fr-FR" dirty="0"/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9D814F18-ADE6-DF42-8549-1945C7CDD55B}"/>
              </a:ext>
            </a:extLst>
          </p:cNvPr>
          <p:cNvSpPr>
            <a:spLocks noGrp="1"/>
          </p:cNvSpPr>
          <p:nvPr/>
        </p:nvSpPr>
        <p:spPr>
          <a:xfrm>
            <a:off x="4803063" y="5242004"/>
            <a:ext cx="6176001" cy="1571348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700" b="1" dirty="0">
                <a:solidFill>
                  <a:schemeClr val="bg1"/>
                </a:solidFill>
              </a:rPr>
              <a:t>Seuls sujets considérés </a:t>
            </a:r>
            <a:r>
              <a:rPr lang="fr-FR" sz="1700" b="1" u="sng" dirty="0">
                <a:solidFill>
                  <a:schemeClr val="bg1"/>
                </a:solidFill>
              </a:rPr>
              <a:t>aujourd’hui</a:t>
            </a:r>
            <a:r>
              <a:rPr lang="fr-FR" sz="1700" b="1" dirty="0">
                <a:solidFill>
                  <a:schemeClr val="bg1"/>
                </a:solidFill>
              </a:rPr>
              <a:t> comme immunisés 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Test PCR positif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Ou scanner typique et guérison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Ou signes cliniques au contact de personne testée +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500" b="1" dirty="0">
                <a:solidFill>
                  <a:schemeClr val="bg1"/>
                </a:solidFill>
              </a:rPr>
              <a:t>Sérologie </a:t>
            </a:r>
            <a:r>
              <a:rPr lang="fr-FR" sz="1500" b="1" dirty="0" err="1">
                <a:solidFill>
                  <a:schemeClr val="bg1"/>
                </a:solidFill>
              </a:rPr>
              <a:t>IgG</a:t>
            </a:r>
            <a:r>
              <a:rPr lang="fr-FR" sz="1500" b="1" dirty="0">
                <a:solidFill>
                  <a:schemeClr val="bg1"/>
                </a:solidFill>
              </a:rPr>
              <a:t> &amp; </a:t>
            </a:r>
            <a:r>
              <a:rPr lang="fr-FR" sz="1500" b="1" dirty="0" err="1">
                <a:solidFill>
                  <a:schemeClr val="bg1"/>
                </a:solidFill>
              </a:rPr>
              <a:t>IgM</a:t>
            </a:r>
            <a:r>
              <a:rPr lang="fr-FR" sz="1500" b="1" dirty="0">
                <a:solidFill>
                  <a:schemeClr val="bg1"/>
                </a:solidFill>
              </a:rPr>
              <a:t> positives</a:t>
            </a:r>
          </a:p>
          <a:p>
            <a:pPr lvl="1"/>
            <a:endParaRPr lang="fr-FR" sz="1500" b="1" dirty="0"/>
          </a:p>
        </p:txBody>
      </p:sp>
      <p:pic>
        <p:nvPicPr>
          <p:cNvPr id="5" name="Image 4" descr="Une image contenant personne, enfant, garçon, petit&#10;&#10;Description générée automatiquement">
            <a:extLst>
              <a:ext uri="{FF2B5EF4-FFF2-40B4-BE49-F238E27FC236}">
                <a16:creationId xmlns:a16="http://schemas.microsoft.com/office/drawing/2014/main" id="{DD1F4646-F3DA-B044-834A-7126724043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5386" y="639117"/>
            <a:ext cx="2555256" cy="155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95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-454026" y="142187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3200" dirty="0"/>
              <a:t>COVID-19 et enfant :</a:t>
            </a:r>
          </a:p>
          <a:p>
            <a:pPr algn="ctr"/>
            <a:r>
              <a:rPr lang="fr-FR" sz="3200" dirty="0"/>
              <a:t>« Maladies inflammatoires, post-infectieuses »</a:t>
            </a:r>
          </a:p>
        </p:txBody>
      </p:sp>
      <p:pic>
        <p:nvPicPr>
          <p:cNvPr id="50" name="Image 49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946EA62D-EA96-7E4A-B81C-27054A29A3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4151A6B-A037-A342-82E0-A03DAFEFFB41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794068C-D999-F546-8B00-12B6EAB3C4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36" y="1457377"/>
            <a:ext cx="9457889" cy="4627666"/>
          </a:xfrm>
          <a:prstGeom prst="rect">
            <a:avLst/>
          </a:prstGeom>
        </p:spPr>
      </p:pic>
      <p:pic>
        <p:nvPicPr>
          <p:cNvPr id="14" name="Image 13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DBAC3DB6-23A5-424A-824A-5B764D449A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1158" y="1910549"/>
            <a:ext cx="1709604" cy="9969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F5FDFA6-2CBE-1E4F-BBC0-9D4E785513F6}"/>
              </a:ext>
            </a:extLst>
          </p:cNvPr>
          <p:cNvSpPr/>
          <p:nvPr/>
        </p:nvSpPr>
        <p:spPr>
          <a:xfrm>
            <a:off x="1038386" y="5696790"/>
            <a:ext cx="11577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fr-FR" dirty="0">
                <a:latin typeface="Helvetica" pitchFamily="2" charset="0"/>
              </a:rPr>
            </a:br>
            <a:endParaRPr lang="fr-FR" dirty="0">
              <a:latin typeface="Helvetica" pitchFamily="2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Helvetica" pitchFamily="2" charset="0"/>
              </a:rPr>
              <a:t> </a:t>
            </a:r>
            <a:r>
              <a:rPr lang="fr-FR" sz="1400" i="1" dirty="0" err="1">
                <a:solidFill>
                  <a:schemeClr val="accent2"/>
                </a:solidFill>
              </a:rPr>
              <a:t>www.thelancet.com</a:t>
            </a:r>
            <a:r>
              <a:rPr lang="fr-FR" sz="1400" i="1" dirty="0">
                <a:solidFill>
                  <a:schemeClr val="accent2"/>
                </a:solidFill>
              </a:rPr>
              <a:t> </a:t>
            </a:r>
            <a:r>
              <a:rPr lang="fr-FR" sz="1400" b="1" i="1" dirty="0" err="1">
                <a:solidFill>
                  <a:schemeClr val="accent2"/>
                </a:solidFill>
              </a:rPr>
              <a:t>Published</a:t>
            </a:r>
            <a:r>
              <a:rPr lang="fr-FR" sz="1400" b="1" i="1" dirty="0">
                <a:solidFill>
                  <a:schemeClr val="accent2"/>
                </a:solidFill>
              </a:rPr>
              <a:t> online May 6, 2020 https://</a:t>
            </a:r>
            <a:r>
              <a:rPr lang="fr-FR" sz="1400" b="1" i="1" dirty="0" err="1">
                <a:solidFill>
                  <a:schemeClr val="accent2"/>
                </a:solidFill>
              </a:rPr>
              <a:t>doi.org</a:t>
            </a:r>
            <a:r>
              <a:rPr lang="fr-FR" sz="1400" b="1" i="1" dirty="0">
                <a:solidFill>
                  <a:schemeClr val="accent2"/>
                </a:solidFill>
              </a:rPr>
              <a:t>/10.1016/S0140-6736(20)31094-1 </a:t>
            </a:r>
            <a:endParaRPr lang="fr-FR" sz="1400" i="1" dirty="0"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73417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-454026" y="142187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3200" dirty="0"/>
              <a:t>COVID-19 et enfant :</a:t>
            </a:r>
          </a:p>
          <a:p>
            <a:pPr algn="ctr"/>
            <a:r>
              <a:rPr lang="fr-FR" sz="3200" dirty="0"/>
              <a:t>« Maladies inflammatoires, post-infectieuses »</a:t>
            </a:r>
          </a:p>
        </p:txBody>
      </p:sp>
      <p:pic>
        <p:nvPicPr>
          <p:cNvPr id="50" name="Image 49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946EA62D-EA96-7E4A-B81C-27054A29A3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4151A6B-A037-A342-82E0-A03DAFEFFB41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446634-3C05-0748-AAFD-861E81B392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120" y="1237681"/>
            <a:ext cx="5159760" cy="108238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8BD78F-3D86-6C4F-9D3B-E89C80774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0800" y="2320062"/>
            <a:ext cx="9507007" cy="450757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CF9BC4D-B3DE-B949-AE1A-5D66112DDF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847" y="2370206"/>
            <a:ext cx="57912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544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-447369" y="420963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3200" dirty="0"/>
              <a:t>COVID-19 et enfant :</a:t>
            </a:r>
          </a:p>
          <a:p>
            <a:pPr algn="ctr"/>
            <a:r>
              <a:rPr lang="fr-FR" sz="3200" dirty="0"/>
              <a:t>« Maladies inflammatoires</a:t>
            </a:r>
            <a:r>
              <a:rPr lang="fr-FR" sz="3200"/>
              <a:t>, post-infectieuses </a:t>
            </a:r>
            <a:r>
              <a:rPr lang="fr-FR" sz="3200" dirty="0"/>
              <a:t>»</a:t>
            </a:r>
          </a:p>
        </p:txBody>
      </p:sp>
      <p:sp>
        <p:nvSpPr>
          <p:cNvPr id="48" name="Espace réservé du contenu 3">
            <a:extLst>
              <a:ext uri="{FF2B5EF4-FFF2-40B4-BE49-F238E27FC236}">
                <a16:creationId xmlns:a16="http://schemas.microsoft.com/office/drawing/2014/main" id="{1DDEE1F2-94DA-094C-98CC-E0737A659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2471"/>
            <a:ext cx="11281833" cy="5185565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Depuis 3 semaines, moins d’une trentaine de cas ont été rapportés (Réanimation et Cardiologie Necker et Robert Debré à Paris) présentant: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Des myocardites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Des syndromes de « Kawasaki atypique »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Âge &gt; 5 ans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Clinique (↘︎ atteinte coronarienne)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Des formes abdominales sévères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Des fièvres prolongées</a:t>
            </a:r>
          </a:p>
          <a:p>
            <a:r>
              <a:rPr lang="fr-FR" b="1" dirty="0">
                <a:solidFill>
                  <a:schemeClr val="tx1"/>
                </a:solidFill>
              </a:rPr>
              <a:t>Les caractéristiques communes sont: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Symptômes proches de syndromes déjà connus (hors COVID-19)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A classer dans le cadre des  »syndromes post-infectieux » </a:t>
            </a:r>
          </a:p>
          <a:p>
            <a:pPr lvl="1"/>
            <a:r>
              <a:rPr lang="fr-FR" b="1" dirty="0">
                <a:solidFill>
                  <a:schemeClr val="tx1"/>
                </a:solidFill>
              </a:rPr>
              <a:t>PCR négative, n’élimine pas la COVID-19</a:t>
            </a: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 sérologie</a:t>
            </a:r>
            <a:endParaRPr lang="fr-FR" b="1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1 décès</a:t>
            </a:r>
          </a:p>
          <a:p>
            <a:endParaRPr lang="fr-FR" dirty="0"/>
          </a:p>
        </p:txBody>
      </p:sp>
      <p:sp>
        <p:nvSpPr>
          <p:cNvPr id="49" name="Espace réservé du contenu 8">
            <a:extLst>
              <a:ext uri="{FF2B5EF4-FFF2-40B4-BE49-F238E27FC236}">
                <a16:creationId xmlns:a16="http://schemas.microsoft.com/office/drawing/2014/main" id="{EA64D730-07DA-444C-B4B9-777019812501}"/>
              </a:ext>
            </a:extLst>
          </p:cNvPr>
          <p:cNvSpPr>
            <a:spLocks noGrp="1"/>
          </p:cNvSpPr>
          <p:nvPr/>
        </p:nvSpPr>
        <p:spPr>
          <a:xfrm>
            <a:off x="7335282" y="2136087"/>
            <a:ext cx="4723791" cy="3523709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endParaRPr lang="fr-FR" sz="8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fr-FR" b="1" dirty="0">
                <a:solidFill>
                  <a:schemeClr val="bg1"/>
                </a:solidFill>
              </a:rPr>
              <a:t>« Syndrome inflammatoire majeur »</a:t>
            </a:r>
            <a:endParaRPr lang="fr-FR" b="1" i="1" u="sng" dirty="0">
              <a:solidFill>
                <a:schemeClr val="bg1"/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fr-FR" b="1" i="1" u="sng" dirty="0">
                <a:solidFill>
                  <a:schemeClr val="bg1"/>
                </a:solidFill>
              </a:rPr>
              <a:t>C’est un vrai signal à prendre en compte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</a:rPr>
              <a:t>Le nombre de formes graves est limité 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400" b="1" u="sng" dirty="0">
                <a:solidFill>
                  <a:schemeClr val="bg1"/>
                </a:solidFill>
              </a:rPr>
              <a:t>&gt;</a:t>
            </a:r>
            <a:r>
              <a:rPr lang="fr-FR" sz="1400" b="1" dirty="0">
                <a:solidFill>
                  <a:schemeClr val="bg1"/>
                </a:solidFill>
              </a:rPr>
              <a:t> 100 cas /France </a:t>
            </a:r>
            <a:r>
              <a:rPr lang="fr-FR" sz="1400" b="1" dirty="0">
                <a:solidFill>
                  <a:schemeClr val="bg1"/>
                </a:solidFill>
                <a:sym typeface="Wingdings" pitchFamily="2" charset="2"/>
              </a:rPr>
              <a:t> Incidence 1/100.000</a:t>
            </a:r>
            <a:endParaRPr lang="fr-FR" sz="1400" b="1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</a:rPr>
              <a:t>Ce n’est pas  le témoin d’une nouvelle « flambée » épidémique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</a:rPr>
              <a:t>Facteurs ethniques &amp; génétiques  +++ 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</a:rPr>
              <a:t>Etudes épidémiologiques, génétiques, cliniques, physiopathologiques en cours</a:t>
            </a:r>
          </a:p>
          <a:p>
            <a:pPr lvl="1"/>
            <a:endParaRPr lang="fr-FR" sz="1500" b="1" dirty="0"/>
          </a:p>
        </p:txBody>
      </p:sp>
      <p:pic>
        <p:nvPicPr>
          <p:cNvPr id="50" name="Image 49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946EA62D-EA96-7E4A-B81C-27054A29A3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4151A6B-A037-A342-82E0-A03DAFEFFB41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804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0" name="Image 49" descr="Une image contenant personne, jeune, intérieur, habits&#10;&#10;Description générée automatiquement">
            <a:extLst>
              <a:ext uri="{FF2B5EF4-FFF2-40B4-BE49-F238E27FC236}">
                <a16:creationId xmlns:a16="http://schemas.microsoft.com/office/drawing/2014/main" id="{946EA62D-EA96-7E4A-B81C-27054A29A3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647" y="442427"/>
            <a:ext cx="1340620" cy="1203822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4151A6B-A037-A342-82E0-A03DAFEFFB41}"/>
              </a:ext>
            </a:extLst>
          </p:cNvPr>
          <p:cNvSpPr/>
          <p:nvPr/>
        </p:nvSpPr>
        <p:spPr>
          <a:xfrm rot="5400000">
            <a:off x="11294027" y="811257"/>
            <a:ext cx="85418" cy="491996"/>
          </a:xfrm>
          <a:prstGeom prst="rect">
            <a:avLst/>
          </a:prstGeom>
          <a:pattFill prst="pct6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D8E9EDBB-B156-AA43-A5F2-862211ABE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48" y="354146"/>
            <a:ext cx="10186529" cy="13208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fr-FR" b="1" dirty="0"/>
              <a:t>PIMS :</a:t>
            </a:r>
            <a:br>
              <a:rPr lang="fr-FR" dirty="0"/>
            </a:br>
            <a:r>
              <a:rPr lang="fr-FR" sz="3100" dirty="0"/>
              <a:t>Syndrome inflammatoire multi-systémique pédiatrique</a:t>
            </a:r>
            <a:br>
              <a:rPr lang="fr-FR" sz="3100" dirty="0"/>
            </a:br>
            <a:br>
              <a:rPr lang="fr-FR" sz="3100" dirty="0"/>
            </a:br>
            <a:r>
              <a:rPr lang="fr-FR" sz="3100" dirty="0"/>
              <a:t>    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4F3D1638-4953-2946-BCFE-F12DD6687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101" y="2388404"/>
            <a:ext cx="9185993" cy="3880773"/>
          </a:xfrm>
        </p:spPr>
        <p:txBody>
          <a:bodyPr>
            <a:normAutofit/>
          </a:bodyPr>
          <a:lstStyle/>
          <a:p>
            <a:endParaRPr lang="fr-FR" dirty="0"/>
          </a:p>
          <a:p>
            <a:r>
              <a:rPr lang="fr-FR" b="1" dirty="0"/>
              <a:t>Syndrome d’inflammation systémique avec myocardite</a:t>
            </a:r>
            <a:r>
              <a:rPr lang="fr-FR" dirty="0"/>
              <a:t>: 72 patients </a:t>
            </a:r>
          </a:p>
          <a:p>
            <a:pPr marL="0" indent="0">
              <a:buNone/>
            </a:pPr>
            <a:r>
              <a:rPr lang="fr-FR" dirty="0"/>
              <a:t>									  </a:t>
            </a:r>
            <a:r>
              <a:rPr lang="fr-FR" b="1" dirty="0"/>
              <a:t>sans myocardite</a:t>
            </a:r>
            <a:r>
              <a:rPr lang="fr-FR" dirty="0"/>
              <a:t>: 47 patients</a:t>
            </a:r>
          </a:p>
          <a:p>
            <a:r>
              <a:rPr lang="fr-FR" b="1" dirty="0"/>
              <a:t>Séjours en réa</a:t>
            </a:r>
            <a:r>
              <a:rPr lang="fr-FR" dirty="0"/>
              <a:t>: 65 enfants, en USI: 25, en service de pédiatrie: 35</a:t>
            </a:r>
          </a:p>
          <a:p>
            <a:r>
              <a:rPr lang="fr-FR" b="1" dirty="0"/>
              <a:t>Décès</a:t>
            </a:r>
            <a:r>
              <a:rPr lang="fr-FR" dirty="0"/>
              <a:t> d’un garçon de 9 ans (comorbidité neuro-développementale): tableau d’inflammation systémique avec myocardite; Sérologie COVID-19 positive.</a:t>
            </a:r>
          </a:p>
          <a:p>
            <a:r>
              <a:rPr lang="fr-FR" b="1" dirty="0"/>
              <a:t>PCR et/ou sérologie SARS-CoV-2 positives dans la plupart des cas </a:t>
            </a:r>
            <a:r>
              <a:rPr lang="fr-FR" dirty="0"/>
              <a:t>(n=65, 52%)</a:t>
            </a:r>
          </a:p>
          <a:p>
            <a:r>
              <a:rPr lang="fr-FR" b="1" dirty="0"/>
              <a:t>Lien au virus probable chez 15 </a:t>
            </a:r>
            <a:r>
              <a:rPr lang="fr-FR" dirty="0"/>
              <a:t>(12%): contage sujet positif ou scanner évocateur</a:t>
            </a:r>
          </a:p>
          <a:p>
            <a:r>
              <a:rPr lang="fr-FR" dirty="0"/>
              <a:t>Résultats en attente pour 29 (23%) et statut inconnu pour 16</a:t>
            </a:r>
          </a:p>
        </p:txBody>
      </p:sp>
      <p:pic>
        <p:nvPicPr>
          <p:cNvPr id="29" name="Image 28" descr="Capture d’écran 2020-05-18 à 21.29.10.png">
            <a:extLst>
              <a:ext uri="{FF2B5EF4-FFF2-40B4-BE49-F238E27FC236}">
                <a16:creationId xmlns:a16="http://schemas.microsoft.com/office/drawing/2014/main" id="{146211CC-0905-EA4E-8E54-1277EE2047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8968" y="2572155"/>
            <a:ext cx="3512842" cy="217439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D76E77A1-5407-A144-8904-EA05FE1BD99E}"/>
              </a:ext>
            </a:extLst>
          </p:cNvPr>
          <p:cNvCxnSpPr/>
          <p:nvPr/>
        </p:nvCxnSpPr>
        <p:spPr>
          <a:xfrm>
            <a:off x="9551285" y="2419726"/>
            <a:ext cx="132471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5A536BC1-AF19-574E-90E3-19A340973201}"/>
              </a:ext>
            </a:extLst>
          </p:cNvPr>
          <p:cNvSpPr txBox="1"/>
          <p:nvPr/>
        </p:nvSpPr>
        <p:spPr>
          <a:xfrm>
            <a:off x="9562233" y="1977809"/>
            <a:ext cx="131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 semaines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88E299A-9EE0-5344-B7EC-C900B9A01078}"/>
              </a:ext>
            </a:extLst>
          </p:cNvPr>
          <p:cNvSpPr txBox="1"/>
          <p:nvPr/>
        </p:nvSpPr>
        <p:spPr>
          <a:xfrm>
            <a:off x="832341" y="1871186"/>
            <a:ext cx="484163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125 cas du 1</a:t>
            </a:r>
            <a:r>
              <a:rPr lang="fr-FR" sz="2400" baseline="30000" dirty="0">
                <a:solidFill>
                  <a:schemeClr val="bg1"/>
                </a:solidFill>
              </a:rPr>
              <a:t>er</a:t>
            </a:r>
            <a:r>
              <a:rPr lang="fr-FR" sz="2400" dirty="0">
                <a:solidFill>
                  <a:schemeClr val="bg1"/>
                </a:solidFill>
              </a:rPr>
              <a:t> mars au 12 mai</a:t>
            </a:r>
          </a:p>
        </p:txBody>
      </p:sp>
    </p:spTree>
    <p:extLst>
      <p:ext uri="{BB962C8B-B14F-4D97-AF65-F5344CB8AC3E}">
        <p14:creationId xmlns:p14="http://schemas.microsoft.com/office/powerpoint/2010/main" val="2330204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78FBEB-5740-CE49-A693-2E32CDBD29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3200" dirty="0"/>
              <a:t>Diagnostic de la COVID-19 chez l’enfant </a:t>
            </a:r>
            <a:br>
              <a:rPr lang="fr-FR" sz="3200" dirty="0"/>
            </a:br>
            <a:r>
              <a:rPr lang="fr-FR" sz="3200" dirty="0"/>
              <a:t>en période de dé-confinement </a:t>
            </a:r>
            <a:br>
              <a:rPr lang="fr-FR" sz="3200" dirty="0"/>
            </a:br>
            <a:r>
              <a:rPr lang="fr-FR" sz="3200" dirty="0"/>
              <a:t>et dépistage des clusters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97DEE2-F928-F04F-AF35-DF546BDB90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Emmanuel </a:t>
            </a:r>
            <a:r>
              <a:rPr lang="fr-FR" dirty="0" err="1"/>
              <a:t>Grimprel</a:t>
            </a:r>
            <a:endParaRPr lang="fr-FR" dirty="0"/>
          </a:p>
          <a:p>
            <a:r>
              <a:rPr lang="fr-FR" dirty="0"/>
              <a:t>Vincent </a:t>
            </a:r>
            <a:r>
              <a:rPr lang="fr-FR" dirty="0" err="1"/>
              <a:t>Gajdos</a:t>
            </a:r>
            <a:endParaRPr lang="fr-FR" dirty="0"/>
          </a:p>
          <a:p>
            <a:r>
              <a:rPr lang="fr-FR" dirty="0"/>
              <a:t>Robert Cohen</a:t>
            </a:r>
          </a:p>
        </p:txBody>
      </p:sp>
    </p:spTree>
    <p:extLst>
      <p:ext uri="{BB962C8B-B14F-4D97-AF65-F5344CB8AC3E}">
        <p14:creationId xmlns:p14="http://schemas.microsoft.com/office/powerpoint/2010/main" val="3176742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1737538"/>
            <a:ext cx="10136011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buFont typeface="Wingdings 3" pitchFamily="2" charset="2"/>
              <a:buChar char=""/>
            </a:pPr>
            <a:r>
              <a:rPr lang="fr-FR" sz="2000" b="1" dirty="0"/>
              <a:t>La prise de température pose questions chez le jeune enfant: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De la sensibilité et de la spécificité des méthodes à infrarouge ou auriculaire </a:t>
            </a:r>
          </a:p>
          <a:p>
            <a:pPr lvl="1">
              <a:spcAft>
                <a:spcPts val="1200"/>
              </a:spcAft>
              <a:buFont typeface="Wingdings 3" pitchFamily="2" charset="2"/>
              <a:buChar char=""/>
            </a:pPr>
            <a:r>
              <a:rPr lang="fr-FR" sz="2000" dirty="0"/>
              <a:t>De la définition de la fièvre</a:t>
            </a:r>
          </a:p>
          <a:p>
            <a:pPr lvl="0">
              <a:buFont typeface="Wingdings 3" pitchFamily="2" charset="2"/>
              <a:buChar char=""/>
            </a:pPr>
            <a:r>
              <a:rPr lang="fr-FR" sz="2000" b="1" dirty="0"/>
              <a:t>Le seuil de définition de la fièvre communément admis, est 38°C.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b="1" dirty="0"/>
              <a:t>En cas de fièvre peu élevée </a:t>
            </a:r>
            <a:r>
              <a:rPr lang="fr-FR" sz="2000" dirty="0"/>
              <a:t>(température inférieure à 38,2°C), une confirmation s’impose chez le jeune enfant, par une deuxième prise de température (avant toute prise de paracétamol) par une méthode plus fiable et après l’avoir découvert. 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b="1" dirty="0"/>
              <a:t>Si une fièvre &gt; 38°C </a:t>
            </a:r>
            <a:r>
              <a:rPr lang="fr-FR" sz="2000" dirty="0"/>
              <a:t>est constatée et ainsi confirmée, un examen médical s’avère indispensable dans tous les cas.</a:t>
            </a:r>
          </a:p>
          <a:p>
            <a:pPr lvl="2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063859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1737538"/>
            <a:ext cx="10997869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b="1" dirty="0"/>
              <a:t>La rareté observée des cas COVID-19 chez l’enfant </a:t>
            </a:r>
            <a:r>
              <a:rPr lang="fr-FR" sz="2200" dirty="0"/>
              <a:t>et la probable </a:t>
            </a:r>
            <a:r>
              <a:rPr lang="fr-FR" sz="2200" b="1" dirty="0"/>
              <a:t>faible transmission </a:t>
            </a:r>
            <a:r>
              <a:rPr lang="fr-FR" sz="2200" dirty="0"/>
              <a:t>des enfants vers la communauté laissent à penser que la stratégie de dépistage et d’identification des clusters, appliquée aux enfants en collectivité, sera peu productive au regard de celle appliquée chez les adultes.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b="1" dirty="0"/>
              <a:t>Cas de COVID-19 dans l’entourage ⇧ ⇧ ⇧ le risque de positivité de la PCR</a:t>
            </a:r>
            <a:r>
              <a:rPr lang="fr-FR" sz="2200" dirty="0"/>
              <a:t> qu’il soit malade ou non, sans préjuger d’une corrélation entre les symptômes observés.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200" dirty="0"/>
              <a:t>Il n’y a </a:t>
            </a:r>
            <a:r>
              <a:rPr lang="fr-FR" sz="2200" b="1" dirty="0"/>
              <a:t>pas de tableau clinique évocateur de COVID-19 chez le jeune enfant</a:t>
            </a:r>
          </a:p>
          <a:p>
            <a:pPr lvl="0">
              <a:buFont typeface="Wingdings 3" pitchFamily="2" charset="2"/>
              <a:buChar char=""/>
            </a:pPr>
            <a:r>
              <a:rPr lang="fr-FR" sz="2200" dirty="0"/>
              <a:t>Les </a:t>
            </a:r>
            <a:r>
              <a:rPr lang="fr-FR" sz="2200" b="1" dirty="0"/>
              <a:t>rares syndromes inflammatoires </a:t>
            </a:r>
            <a:r>
              <a:rPr lang="fr-FR" sz="2200" dirty="0"/>
              <a:t>(cas de myocardites et de syndromes de Kawasaki atypiques)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surviennent à distance de l’infection </a:t>
            </a:r>
          </a:p>
          <a:p>
            <a:pPr lvl="1">
              <a:buFont typeface="Wingdings 3" pitchFamily="2" charset="2"/>
              <a:buChar char=""/>
            </a:pPr>
            <a:r>
              <a:rPr lang="fr-FR" sz="2000" dirty="0"/>
              <a:t>ne sont pas utiles au dépistage des « clusters »</a:t>
            </a:r>
          </a:p>
          <a:p>
            <a:pPr lvl="1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dans ces situations, la sérologie est certainement plus performante que la PCR.</a:t>
            </a:r>
          </a:p>
          <a:p>
            <a:pPr lvl="0">
              <a:buFont typeface="Wingdings 3" pitchFamily="2" charset="2"/>
              <a:buChar char=""/>
            </a:pPr>
            <a:r>
              <a:rPr lang="fr-FR" sz="2200" dirty="0"/>
              <a:t>Durant les périodes de faible circulation virale, </a:t>
            </a:r>
            <a:r>
              <a:rPr lang="fr-FR" sz="2200" b="1" dirty="0"/>
              <a:t>le risque qu’une maladie d’apparence commune chez l’enfant soit une manifestation de la COVID-19 est très faible (&lt;&lt; 2 %) au profit des agents infectieux habituels.</a:t>
            </a:r>
          </a:p>
          <a:p>
            <a:pPr lvl="2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22183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/>
          </a:bodyPr>
          <a:lstStyle/>
          <a:p>
            <a:r>
              <a:rPr lang="fr-FR" dirty="0"/>
              <a:t>COVID-19 et enfant : poids de la maladie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Transmissibilité, contagiosité</a:t>
            </a:r>
          </a:p>
          <a:p>
            <a:r>
              <a:rPr lang="fr-FR" sz="2400" dirty="0">
                <a:solidFill>
                  <a:schemeClr val="tx1"/>
                </a:solidFill>
              </a:rPr>
              <a:t>Ouvertures des écoles et autres collectivités</a:t>
            </a:r>
          </a:p>
          <a:p>
            <a:r>
              <a:rPr lang="fr-FR" sz="2400" dirty="0">
                <a:solidFill>
                  <a:schemeClr val="tx1"/>
                </a:solidFill>
              </a:rPr>
              <a:t>Clinique</a:t>
            </a:r>
          </a:p>
          <a:p>
            <a:r>
              <a:rPr lang="fr-FR" sz="2400" dirty="0">
                <a:solidFill>
                  <a:schemeClr val="tx1"/>
                </a:solidFill>
              </a:rPr>
              <a:t>Stratégie de dépistages des cluster à partir des enfants</a:t>
            </a:r>
            <a:endParaRPr lang="fr-FR" dirty="0"/>
          </a:p>
        </p:txBody>
      </p:sp>
      <p:pic>
        <p:nvPicPr>
          <p:cNvPr id="7" name="Image 6" descr="Une image contenant intérieur, personne, pose, couché&#10;&#10;Description générée automatiquement">
            <a:extLst>
              <a:ext uri="{FF2B5EF4-FFF2-40B4-BE49-F238E27FC236}">
                <a16:creationId xmlns:a16="http://schemas.microsoft.com/office/drawing/2014/main" id="{19FCD067-1021-2448-9FAF-F90566F5F3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35320" y="4096561"/>
            <a:ext cx="2263236" cy="305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081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93832365-305C-2E4F-91BE-32276A8D9C22}"/>
              </a:ext>
            </a:extLst>
          </p:cNvPr>
          <p:cNvSpPr>
            <a:spLocks noGrp="1"/>
          </p:cNvSpPr>
          <p:nvPr/>
        </p:nvSpPr>
        <p:spPr>
          <a:xfrm>
            <a:off x="649220" y="1737538"/>
            <a:ext cx="10997869" cy="51458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r>
              <a:rPr lang="fr-FR" sz="1100" dirty="0"/>
              <a:t>                                               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La démarche </a:t>
            </a:r>
            <a:r>
              <a:rPr lang="fr-FR" sz="2000" b="1" dirty="0"/>
              <a:t>d’identification par PCR </a:t>
            </a:r>
            <a:r>
              <a:rPr lang="fr-FR" sz="2000" dirty="0"/>
              <a:t>des enfants atteints de COVID-19 </a:t>
            </a:r>
            <a:r>
              <a:rPr lang="fr-FR" sz="2000" b="1" dirty="0"/>
              <a:t>ne dispense pas de rechercher les pathologies infectieuses communes</a:t>
            </a:r>
            <a:r>
              <a:rPr lang="fr-FR" sz="2000" dirty="0"/>
              <a:t>, plus fréquentes qu’une infection à Sars-CoV-2      conserver notre </a:t>
            </a:r>
            <a:r>
              <a:rPr lang="fr-FR" sz="2000" b="1" dirty="0"/>
              <a:t>regard de clinicien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La technique actuelle de prélèvement par </a:t>
            </a:r>
            <a:r>
              <a:rPr lang="fr-FR" sz="2000" b="1" dirty="0"/>
              <a:t>écouvillonnage </a:t>
            </a:r>
            <a:r>
              <a:rPr lang="fr-FR" sz="2000" b="1" dirty="0" err="1"/>
              <a:t>naso</a:t>
            </a:r>
            <a:r>
              <a:rPr lang="fr-FR" sz="2000" b="1" dirty="0"/>
              <a:t>-pharyngé est délicate et difficile chez les enfants</a:t>
            </a:r>
            <a:r>
              <a:rPr lang="fr-FR" sz="2000" dirty="0"/>
              <a:t>, et constitue donc un </a:t>
            </a:r>
            <a:r>
              <a:rPr lang="fr-FR" sz="2000" b="1" dirty="0"/>
              <a:t>handicap sérieux pour le dépistage en milieu communautaire</a:t>
            </a:r>
            <a:r>
              <a:rPr lang="fr-FR" sz="2000" dirty="0"/>
              <a:t>, d’autant plus que les épisodes infectieux sont fréquents chez eux. </a:t>
            </a:r>
          </a:p>
          <a:p>
            <a:pPr lvl="0">
              <a:spcAft>
                <a:spcPts val="600"/>
              </a:spcAft>
              <a:buFont typeface="Wingdings 3" pitchFamily="2" charset="2"/>
              <a:buChar char=""/>
            </a:pPr>
            <a:r>
              <a:rPr lang="fr-FR" sz="2000" dirty="0"/>
              <a:t>Elle mériterait d’être comparée à la technique de </a:t>
            </a:r>
            <a:r>
              <a:rPr lang="fr-FR" sz="2000" b="1" dirty="0"/>
              <a:t>prélèvement salivaire </a:t>
            </a:r>
            <a:r>
              <a:rPr lang="fr-FR" sz="2000" dirty="0"/>
              <a:t>qui pourrait être au moins aussi sensible et plus facilement « renouvelable » chez les jeunes enfants.</a:t>
            </a:r>
          </a:p>
          <a:p>
            <a:pPr lvl="2"/>
            <a:endParaRPr lang="fr-FR" sz="1600" b="1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F8819FD6-508B-F74A-BDD6-867D5620626F}"/>
              </a:ext>
            </a:extLst>
          </p:cNvPr>
          <p:cNvCxnSpPr>
            <a:cxnSpLocks/>
          </p:cNvCxnSpPr>
          <p:nvPr/>
        </p:nvCxnSpPr>
        <p:spPr>
          <a:xfrm>
            <a:off x="2537881" y="2860431"/>
            <a:ext cx="281353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52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740868" y="547996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COVID-19 et enfant : « En période de dé-confinement »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285846-C3AB-9047-B8ED-760FB2C5A59E}"/>
              </a:ext>
            </a:extLst>
          </p:cNvPr>
          <p:cNvSpPr txBox="1"/>
          <p:nvPr/>
        </p:nvSpPr>
        <p:spPr>
          <a:xfrm>
            <a:off x="1594044" y="1158468"/>
            <a:ext cx="848897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Prise en charge de l’enfant malade en collectivité (crèches, écoles)</a:t>
            </a:r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22CB3F45-23BA-D449-AE8E-7DFF1DC44B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745" y="1743009"/>
            <a:ext cx="9022109" cy="508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096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813989" y="545825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Prise en charge des patients COVID-19 isolés et surveillés à domicile : les recommandations HAS</a:t>
            </a:r>
          </a:p>
        </p:txBody>
      </p:sp>
      <p:pic>
        <p:nvPicPr>
          <p:cNvPr id="22" name="Espace réservé du contenu 6" descr="Capture d’écran 2020-05-18 à 22.44.18.png">
            <a:extLst>
              <a:ext uri="{FF2B5EF4-FFF2-40B4-BE49-F238E27FC236}">
                <a16:creationId xmlns:a16="http://schemas.microsoft.com/office/drawing/2014/main" id="{9A5B43B7-A3FE-0F48-98F9-B76EB8B085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152" y="2032753"/>
            <a:ext cx="5976590" cy="2072970"/>
          </a:xfrm>
        </p:spPr>
      </p:pic>
      <p:pic>
        <p:nvPicPr>
          <p:cNvPr id="23" name="Image 22" descr="Capture d’écran 2020-05-18 à 22.43.51.png">
            <a:extLst>
              <a:ext uri="{FF2B5EF4-FFF2-40B4-BE49-F238E27FC236}">
                <a16:creationId xmlns:a16="http://schemas.microsoft.com/office/drawing/2014/main" id="{39F6AA77-F95C-7040-853B-F8FF9CFC28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63" y="1921410"/>
            <a:ext cx="5238701" cy="4543106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7B1B6BDC-F04D-2147-84C9-91D329694026}"/>
              </a:ext>
            </a:extLst>
          </p:cNvPr>
          <p:cNvSpPr txBox="1"/>
          <p:nvPr/>
        </p:nvSpPr>
        <p:spPr>
          <a:xfrm>
            <a:off x="1007711" y="4745062"/>
            <a:ext cx="4655442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Personne contact asymptomatique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Vivant </a:t>
            </a:r>
            <a:r>
              <a:rPr lang="fr-FR" dirty="0">
                <a:solidFill>
                  <a:schemeClr val="accent5"/>
                </a:solidFill>
              </a:rPr>
              <a:t>au domicile : PCR immédiate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+ </a:t>
            </a:r>
            <a:r>
              <a:rPr lang="fr-FR" dirty="0">
                <a:solidFill>
                  <a:srgbClr val="C42F1A"/>
                </a:solidFill>
              </a:rPr>
              <a:t>éloignée : PCR à J7 </a:t>
            </a:r>
            <a:r>
              <a:rPr lang="fr-FR" dirty="0"/>
              <a:t>du dernier contact</a:t>
            </a:r>
          </a:p>
        </p:txBody>
      </p:sp>
    </p:spTree>
    <p:extLst>
      <p:ext uri="{BB962C8B-B14F-4D97-AF65-F5344CB8AC3E}">
        <p14:creationId xmlns:p14="http://schemas.microsoft.com/office/powerpoint/2010/main" val="24690388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813989" y="545825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Prise en charge des patients COVID-19 isolés et surveillés à domicile : les recommandations HAS</a:t>
            </a:r>
          </a:p>
        </p:txBody>
      </p:sp>
      <p:pic>
        <p:nvPicPr>
          <p:cNvPr id="25" name="Espace réservé du contenu 4" descr="Capture d’écran 2020-05-18 à 22.41.28.png">
            <a:extLst>
              <a:ext uri="{FF2B5EF4-FFF2-40B4-BE49-F238E27FC236}">
                <a16:creationId xmlns:a16="http://schemas.microsoft.com/office/drawing/2014/main" id="{9B1710EC-0756-5D45-88B5-324A34A01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5"/>
          <a:stretch/>
        </p:blipFill>
        <p:spPr>
          <a:xfrm>
            <a:off x="1453720" y="1930400"/>
            <a:ext cx="7031516" cy="4342295"/>
          </a:xfrm>
        </p:spPr>
      </p:pic>
    </p:spTree>
    <p:extLst>
      <p:ext uri="{BB962C8B-B14F-4D97-AF65-F5344CB8AC3E}">
        <p14:creationId xmlns:p14="http://schemas.microsoft.com/office/powerpoint/2010/main" val="3781545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C0D0698A-8CAC-7B41-AF31-5400F76B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9">
            <a:extLst>
              <a:ext uri="{FF2B5EF4-FFF2-40B4-BE49-F238E27FC236}">
                <a16:creationId xmlns:a16="http://schemas.microsoft.com/office/drawing/2014/main" id="{69D5DFCB-2DC4-5D4B-9267-1F9401EFA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11">
            <a:extLst>
              <a:ext uri="{FF2B5EF4-FFF2-40B4-BE49-F238E27FC236}">
                <a16:creationId xmlns:a16="http://schemas.microsoft.com/office/drawing/2014/main" id="{5DC5FFE1-2F3F-0649-9AB5-72C5BB4E3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D40B445-6D51-1B42-9F12-05403C6CA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59C490E-5B58-8842-810F-2C8928AD4208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C5074EE4-9D52-1447-BE4A-C940542EE80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Image 3">
            <a:extLst>
              <a:ext uri="{FF2B5EF4-FFF2-40B4-BE49-F238E27FC236}">
                <a16:creationId xmlns:a16="http://schemas.microsoft.com/office/drawing/2014/main" id="{984440B3-56B7-9E46-AB99-352F03AF80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E4828132-675D-184B-9349-8EA9980AFE1D}"/>
              </a:ext>
            </a:extLst>
          </p:cNvPr>
          <p:cNvSpPr txBox="1"/>
          <p:nvPr/>
        </p:nvSpPr>
        <p:spPr>
          <a:xfrm>
            <a:off x="6597742" y="4297350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951244A-A0E8-594D-8A39-A243DA669FB5}"/>
              </a:ext>
            </a:extLst>
          </p:cNvPr>
          <p:cNvSpPr txBox="1"/>
          <p:nvPr/>
        </p:nvSpPr>
        <p:spPr>
          <a:xfrm>
            <a:off x="5113770" y="3382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4139F50B-418E-4740-BD50-67E0CAC0DB62}"/>
              </a:ext>
            </a:extLst>
          </p:cNvPr>
          <p:cNvSpPr txBox="1">
            <a:spLocks/>
          </p:cNvSpPr>
          <p:nvPr/>
        </p:nvSpPr>
        <p:spPr>
          <a:xfrm>
            <a:off x="11339362" y="738662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itre 1">
            <a:extLst>
              <a:ext uri="{FF2B5EF4-FFF2-40B4-BE49-F238E27FC236}">
                <a16:creationId xmlns:a16="http://schemas.microsoft.com/office/drawing/2014/main" id="{8A5A8509-A2D8-C34D-8D0D-5424C8476248}"/>
              </a:ext>
            </a:extLst>
          </p:cNvPr>
          <p:cNvSpPr txBox="1">
            <a:spLocks/>
          </p:cNvSpPr>
          <p:nvPr/>
        </p:nvSpPr>
        <p:spPr>
          <a:xfrm>
            <a:off x="813989" y="545825"/>
            <a:ext cx="11281833" cy="872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Modalités d’isolement</a:t>
            </a:r>
          </a:p>
        </p:txBody>
      </p:sp>
      <p:pic>
        <p:nvPicPr>
          <p:cNvPr id="23" name="Image 22" descr="Capture d’écran 2020-05-18 à 22.45.29.png">
            <a:extLst>
              <a:ext uri="{FF2B5EF4-FFF2-40B4-BE49-F238E27FC236}">
                <a16:creationId xmlns:a16="http://schemas.microsoft.com/office/drawing/2014/main" id="{1CCAAE89-330B-C74D-81B6-D202CA625A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16" y="2385655"/>
            <a:ext cx="7250556" cy="4156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76B36243-15BF-3A42-88A4-02D91C025B29}"/>
              </a:ext>
            </a:extLst>
          </p:cNvPr>
          <p:cNvSpPr/>
          <p:nvPr/>
        </p:nvSpPr>
        <p:spPr>
          <a:xfrm>
            <a:off x="7862061" y="549072"/>
            <a:ext cx="4202705" cy="4156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FR" dirty="0"/>
              <a:t>  Le patient reste dans sa chambre, toilettes et salle de bains idéalement séparées, repas pris dans la chambre </a:t>
            </a:r>
            <a:r>
              <a:rPr lang="fr-FR"/>
              <a:t>ou dans une </a:t>
            </a:r>
            <a:r>
              <a:rPr lang="fr-FR" dirty="0"/>
              <a:t>pièce séparée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FR" dirty="0"/>
              <a:t>  Maintien des mesures barrières, de la distanciation sociale : le patient porte un masque chirurgical lors des contacts avec les soignants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fr-FR" dirty="0"/>
              <a:t>  Auto-surveillance de la température 2 fois par jour et des signes respiratoires</a:t>
            </a:r>
          </a:p>
        </p:txBody>
      </p:sp>
    </p:spTree>
    <p:extLst>
      <p:ext uri="{BB962C8B-B14F-4D97-AF65-F5344CB8AC3E}">
        <p14:creationId xmlns:p14="http://schemas.microsoft.com/office/powerpoint/2010/main" val="29180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Transmissibilité-contagiosité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30240B-36BC-1B4D-9587-8099D66DF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16" y="1652369"/>
            <a:ext cx="11620684" cy="47202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 dirty="0">
                <a:solidFill>
                  <a:schemeClr val="tx1"/>
                </a:solidFill>
              </a:rPr>
              <a:t>L’hypothèse la plus communément admise est que l’enfant est plutôt un « mauvais » transmetteur</a:t>
            </a:r>
          </a:p>
          <a:p>
            <a:r>
              <a:rPr lang="fr-FR" dirty="0">
                <a:solidFill>
                  <a:schemeClr val="tx1"/>
                </a:solidFill>
              </a:rPr>
              <a:t>Transmission directe </a:t>
            </a:r>
            <a:r>
              <a:rPr lang="fr-FR" u="sng" dirty="0">
                <a:solidFill>
                  <a:schemeClr val="tx1"/>
                </a:solidFill>
              </a:rPr>
              <a:t>d’enfant à</a:t>
            </a:r>
            <a:r>
              <a:rPr lang="fr-FR" u="sng" dirty="0">
                <a:solidFill>
                  <a:schemeClr val="tx1"/>
                </a:solidFill>
                <a:sym typeface="Wingdings" panose="05000000000000000000" pitchFamily="2" charset="2"/>
              </a:rPr>
              <a:t> enfant estimée comme 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faible</a:t>
            </a: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Transmission directe </a:t>
            </a:r>
            <a:r>
              <a:rPr lang="fr-FR" u="sng" dirty="0">
                <a:solidFill>
                  <a:schemeClr val="tx1"/>
                </a:solidFill>
                <a:sym typeface="Wingdings" panose="05000000000000000000" pitchFamily="2" charset="2"/>
              </a:rPr>
              <a:t>enfant =&gt; adulte estimée comme 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faible</a:t>
            </a: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Transmission directe </a:t>
            </a:r>
            <a:r>
              <a:rPr lang="fr-FR" u="sng" dirty="0">
                <a:solidFill>
                  <a:schemeClr val="tx1"/>
                </a:solidFill>
                <a:sym typeface="Wingdings" panose="05000000000000000000" pitchFamily="2" charset="2"/>
              </a:rPr>
              <a:t>adulte =&gt; enfant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plus importante notamment dans les familles</a:t>
            </a: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En revanche, 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risque de transmission indirecte probablement plus important</a:t>
            </a:r>
          </a:p>
          <a:p>
            <a:pPr lvl="1"/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Le parent (adulte) accompagnant l’enfant a de fortes chances d’être celui qui l’a contaminé et donc d’être porteur</a:t>
            </a:r>
          </a:p>
          <a:p>
            <a:pPr lvl="1"/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Via les </a:t>
            </a:r>
            <a:r>
              <a:rPr lang="fr-FR" b="1" u="sng" dirty="0">
                <a:solidFill>
                  <a:schemeClr val="tx1"/>
                </a:solidFill>
                <a:sym typeface="Wingdings" panose="05000000000000000000" pitchFamily="2" charset="2"/>
              </a:rPr>
              <a:t>mains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et les 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objets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notamment chez les plus jeunes du fait des échanges et d’un rôle possiblement moins important de la « portée utile » (il suffit de saliver dessus ou de toucher l’objet…)</a:t>
            </a:r>
          </a:p>
          <a:p>
            <a:pPr marL="457200" lvl="1" indent="0">
              <a:buNone/>
            </a:pPr>
            <a:r>
              <a:rPr lang="fr-FR" sz="1900" dirty="0">
                <a:solidFill>
                  <a:schemeClr val="tx1"/>
                </a:solidFill>
                <a:sym typeface="Wingdings" panose="05000000000000000000" pitchFamily="2" charset="2"/>
              </a:rPr>
              <a:t>	=&gt; le risque de transmission en Pédiatrie, pour les autres enfants ou pour le personnel, est  probablement lié en grande partie aux adultes accompagnants le patient. </a:t>
            </a:r>
          </a:p>
          <a:p>
            <a:pPr marL="457200" lvl="1" indent="0">
              <a:buNone/>
            </a:pPr>
            <a:r>
              <a:rPr lang="fr-FR" sz="1900" dirty="0">
                <a:solidFill>
                  <a:schemeClr val="tx1"/>
                </a:solidFill>
                <a:sym typeface="Wingdings" panose="05000000000000000000" pitchFamily="2" charset="2"/>
              </a:rPr>
              <a:t>Contamination possible des objets et surfaces inertes, soit par le patient, soit par ses parents …</a:t>
            </a:r>
            <a:endParaRPr lang="fr-FR" sz="19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433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534699"/>
            <a:ext cx="10627975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Comparaison du % de prélèvements positifs / prélèvements réalisés f° de l’âge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E475E45-04AD-7448-ACCD-C7AB66C49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553653"/>
              </p:ext>
            </p:extLst>
          </p:nvPr>
        </p:nvGraphicFramePr>
        <p:xfrm>
          <a:off x="1733206" y="2158158"/>
          <a:ext cx="812800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65292642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96380097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69259447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01474642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81851623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342946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Islande </a:t>
                      </a:r>
                    </a:p>
                    <a:p>
                      <a:pPr algn="ctr"/>
                      <a:r>
                        <a:rPr lang="fr-FR" dirty="0"/>
                        <a:t>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Allemagne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France</a:t>
                      </a:r>
                    </a:p>
                    <a:p>
                      <a:pPr algn="ctr"/>
                      <a:r>
                        <a:rPr lang="fr-FR" dirty="0"/>
                        <a:t>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USA</a:t>
                      </a:r>
                    </a:p>
                    <a:p>
                      <a:pPr algn="ctr"/>
                      <a:r>
                        <a:rPr lang="fr-FR" dirty="0"/>
                        <a:t>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Chine</a:t>
                      </a:r>
                    </a:p>
                    <a:p>
                      <a:pPr algn="ctr"/>
                      <a:r>
                        <a:rPr lang="fr-FR" dirty="0"/>
                        <a:t>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657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&lt;10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2,2 %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6,3 %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2,7%</a:t>
                      </a:r>
                    </a:p>
                    <a:p>
                      <a:pPr algn="ctr"/>
                      <a:r>
                        <a:rPr lang="fr-FR" dirty="0"/>
                        <a:t>7,6%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77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10-20 ans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13,7%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3,92 %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683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&gt; 20 ans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 &gt;6 %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12,2 %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&gt;8%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843182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7F892A51-7076-9844-B93B-A3EC748193A5}"/>
              </a:ext>
            </a:extLst>
          </p:cNvPr>
          <p:cNvSpPr txBox="1"/>
          <p:nvPr/>
        </p:nvSpPr>
        <p:spPr>
          <a:xfrm>
            <a:off x="437957" y="4390601"/>
            <a:ext cx="1152967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300" b="1" dirty="0">
                <a:solidFill>
                  <a:srgbClr val="FF0000"/>
                </a:solidFill>
              </a:rPr>
              <a:t>Quand les enfants ont une PCR +, la charge virale ne semble pas ≠ de l’adulte (2)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1BC8289-C954-2940-8BDC-82A00F7F4A28}"/>
              </a:ext>
            </a:extLst>
          </p:cNvPr>
          <p:cNvSpPr txBox="1"/>
          <p:nvPr/>
        </p:nvSpPr>
        <p:spPr>
          <a:xfrm>
            <a:off x="842597" y="5554711"/>
            <a:ext cx="67730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fr-FR" sz="1200" i="1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https://www.nejm.org/doi/full/10.1056/NEJMoa2006100?query=featured_coronavirus</a:t>
            </a:r>
            <a:endParaRPr lang="fr-FR" sz="1200" i="1" dirty="0">
              <a:solidFill>
                <a:schemeClr val="accent2"/>
              </a:solidFill>
            </a:endParaRPr>
          </a:p>
          <a:p>
            <a:pPr marL="342900" indent="-342900">
              <a:buAutoNum type="arabicParenR"/>
            </a:pPr>
            <a:r>
              <a:rPr lang="fr-FR" sz="1200" i="1" dirty="0">
                <a:solidFill>
                  <a:schemeClr val="accent2"/>
                </a:solidFill>
              </a:rPr>
              <a:t>Jones </a:t>
            </a:r>
            <a:r>
              <a:rPr lang="fr-FR" sz="1200" i="1" dirty="0" err="1">
                <a:solidFill>
                  <a:schemeClr val="accent2"/>
                </a:solidFill>
              </a:rPr>
              <a:t>T</a:t>
            </a:r>
            <a:r>
              <a:rPr lang="fr-FR" sz="1200" i="1" dirty="0">
                <a:solidFill>
                  <a:schemeClr val="accent2"/>
                </a:solidFill>
              </a:rPr>
              <a:t>, </a:t>
            </a:r>
            <a:r>
              <a:rPr lang="fr-FR" sz="1200" i="1" dirty="0" err="1">
                <a:solidFill>
                  <a:schemeClr val="accent2"/>
                </a:solidFill>
              </a:rPr>
              <a:t>Mühlemann</a:t>
            </a:r>
            <a:r>
              <a:rPr lang="fr-FR" sz="1200" i="1" dirty="0">
                <a:solidFill>
                  <a:schemeClr val="accent2"/>
                </a:solidFill>
              </a:rPr>
              <a:t> B, </a:t>
            </a:r>
            <a:r>
              <a:rPr lang="fr-FR" sz="1200" i="1" dirty="0" err="1">
                <a:solidFill>
                  <a:schemeClr val="accent2"/>
                </a:solidFill>
              </a:rPr>
              <a:t>Veith</a:t>
            </a:r>
            <a:r>
              <a:rPr lang="fr-FR" sz="1200" i="1" dirty="0">
                <a:solidFill>
                  <a:schemeClr val="accent2"/>
                </a:solidFill>
              </a:rPr>
              <a:t> </a:t>
            </a:r>
            <a:r>
              <a:rPr lang="fr-FR" sz="1200" i="1" dirty="0" err="1">
                <a:solidFill>
                  <a:schemeClr val="accent2"/>
                </a:solidFill>
              </a:rPr>
              <a:t>T</a:t>
            </a:r>
            <a:r>
              <a:rPr lang="fr-FR" sz="1200" i="1" dirty="0">
                <a:solidFill>
                  <a:schemeClr val="accent2"/>
                </a:solidFill>
              </a:rPr>
              <a:t> et al. </a:t>
            </a:r>
            <a:r>
              <a:rPr lang="en-US" sz="1200" i="1" dirty="0">
                <a:solidFill>
                  <a:schemeClr val="accent2"/>
                </a:solidFill>
              </a:rPr>
              <a:t>An analysis of SARS-CoV-2 viral load by patient age</a:t>
            </a:r>
          </a:p>
          <a:p>
            <a:pPr marL="342900" indent="-342900">
              <a:buFontTx/>
              <a:buAutoNum type="arabicParenR"/>
            </a:pPr>
            <a:r>
              <a:rPr lang="en-US" sz="1200" i="1" dirty="0">
                <a:solidFill>
                  <a:schemeClr val="accent2"/>
                </a:solidFill>
              </a:rPr>
              <a:t>Levy C : </a:t>
            </a:r>
            <a:r>
              <a:rPr lang="fr-FR" sz="1200" i="1" dirty="0">
                <a:solidFill>
                  <a:schemeClr val="accent2"/>
                </a:solidFill>
              </a:rPr>
              <a:t>https://</a:t>
            </a:r>
            <a:r>
              <a:rPr lang="fr-FR" sz="1200" i="1" dirty="0" err="1">
                <a:solidFill>
                  <a:schemeClr val="accent2"/>
                </a:solidFill>
              </a:rPr>
              <a:t>doi.org</a:t>
            </a:r>
            <a:r>
              <a:rPr lang="fr-FR" sz="1200" i="1" dirty="0">
                <a:solidFill>
                  <a:schemeClr val="accent2"/>
                </a:solidFill>
              </a:rPr>
              <a:t>/10.1101/2020.05.18.20098863</a:t>
            </a:r>
          </a:p>
          <a:p>
            <a:pPr marL="342900" indent="-342900">
              <a:buAutoNum type="arabicParenR"/>
            </a:pPr>
            <a:r>
              <a:rPr lang="da-DK" sz="1200" i="1" u="sng" dirty="0" err="1">
                <a:solidFill>
                  <a:schemeClr val="accent2"/>
                </a:solidFill>
              </a:rPr>
              <a:t>Randhawa</a:t>
            </a:r>
            <a:r>
              <a:rPr lang="da-DK" sz="1200" i="1" u="sng" dirty="0">
                <a:solidFill>
                  <a:schemeClr val="accent2"/>
                </a:solidFill>
              </a:rPr>
              <a:t> </a:t>
            </a:r>
            <a:r>
              <a:rPr lang="da-DK" sz="1200" i="1" dirty="0">
                <a:solidFill>
                  <a:schemeClr val="accent2"/>
                </a:solidFill>
              </a:rPr>
              <a:t> </a:t>
            </a:r>
            <a:r>
              <a:rPr lang="en-US" sz="1200" i="1" dirty="0">
                <a:solidFill>
                  <a:schemeClr val="accent2"/>
                </a:solidFill>
              </a:rPr>
              <a:t>JAMA. 2020 May8;.Doi :10.1001 /</a:t>
            </a:r>
            <a:r>
              <a:rPr lang="en-US" sz="1200" i="1" dirty="0" err="1">
                <a:solidFill>
                  <a:schemeClr val="accent2"/>
                </a:solidFill>
              </a:rPr>
              <a:t>jama</a:t>
            </a:r>
            <a:r>
              <a:rPr lang="en-US" sz="1200" i="1" dirty="0">
                <a:solidFill>
                  <a:schemeClr val="accent2"/>
                </a:solidFill>
              </a:rPr>
              <a:t>. 2020.8097</a:t>
            </a:r>
          </a:p>
          <a:p>
            <a:pPr marL="342900" indent="-342900">
              <a:buFontTx/>
              <a:buAutoNum type="arabicParenR"/>
            </a:pPr>
            <a:r>
              <a:rPr lang="fr-FR" sz="1200" i="1" dirty="0">
                <a:solidFill>
                  <a:schemeClr val="accent2"/>
                </a:solidFill>
              </a:rPr>
              <a:t>Bi Q Lancet Infect Dis. 2020 </a:t>
            </a:r>
            <a:r>
              <a:rPr lang="fr-FR" sz="1200" i="1" dirty="0" err="1">
                <a:solidFill>
                  <a:schemeClr val="accent2"/>
                </a:solidFill>
              </a:rPr>
              <a:t>Apr</a:t>
            </a:r>
            <a:r>
              <a:rPr lang="fr-FR" sz="1200" i="1" dirty="0">
                <a:solidFill>
                  <a:schemeClr val="accent2"/>
                </a:solidFill>
              </a:rPr>
              <a:t> 27; S1473-3099(20)30287-5</a:t>
            </a:r>
            <a:r>
              <a:rPr lang="fr-FR" i="1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1273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DD0EFBF-90C1-3447-AA4E-C6E7737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534699"/>
            <a:ext cx="10627975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Comparaison du % de prélèvements positifs / prélèvements réalisés f° de l’âge</a:t>
            </a:r>
          </a:p>
        </p:txBody>
      </p:sp>
      <p:pic>
        <p:nvPicPr>
          <p:cNvPr id="4" name="Image 3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D33D1FE2-502F-EF40-BB92-D19F592849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79" y="1941757"/>
            <a:ext cx="7256318" cy="428970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58353F0-FF98-2747-A37A-0FDEFF45AF78}"/>
              </a:ext>
            </a:extLst>
          </p:cNvPr>
          <p:cNvSpPr txBox="1"/>
          <p:nvPr/>
        </p:nvSpPr>
        <p:spPr>
          <a:xfrm>
            <a:off x="9420437" y="2899171"/>
            <a:ext cx="2425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France</a:t>
            </a:r>
          </a:p>
          <a:p>
            <a:r>
              <a:rPr lang="fr-FR" dirty="0"/>
              <a:t>GPIP</a:t>
            </a:r>
          </a:p>
          <a:p>
            <a:r>
              <a:rPr lang="fr-FR" dirty="0"/>
              <a:t>Données non publiées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3D35F08-B0A0-8043-92BD-1FBA948AA71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flipH="1">
            <a:off x="9905999" y="5045668"/>
            <a:ext cx="1384997" cy="9233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60AC670-4B8F-4444-9312-CBDA7D760384}"/>
              </a:ext>
            </a:extLst>
          </p:cNvPr>
          <p:cNvSpPr/>
          <p:nvPr/>
        </p:nvSpPr>
        <p:spPr>
          <a:xfrm>
            <a:off x="2727045" y="6289046"/>
            <a:ext cx="7719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Levy C : </a:t>
            </a:r>
            <a:r>
              <a:rPr lang="fr-FR" i="1" dirty="0">
                <a:solidFill>
                  <a:schemeClr val="accent2"/>
                </a:solidFill>
              </a:rPr>
              <a:t>https://</a:t>
            </a:r>
            <a:r>
              <a:rPr lang="fr-FR" i="1" dirty="0" err="1">
                <a:solidFill>
                  <a:schemeClr val="accent2"/>
                </a:solidFill>
              </a:rPr>
              <a:t>doi.org</a:t>
            </a:r>
            <a:r>
              <a:rPr lang="fr-FR" i="1" dirty="0">
                <a:solidFill>
                  <a:schemeClr val="accent2"/>
                </a:solidFill>
              </a:rPr>
              <a:t>/10.1101/2020.05.18.20098863</a:t>
            </a:r>
          </a:p>
        </p:txBody>
      </p:sp>
    </p:spTree>
    <p:extLst>
      <p:ext uri="{BB962C8B-B14F-4D97-AF65-F5344CB8AC3E}">
        <p14:creationId xmlns:p14="http://schemas.microsoft.com/office/powerpoint/2010/main" val="47080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7654CC7-5462-F54F-B9E1-67B29B180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9">
            <a:extLst>
              <a:ext uri="{FF2B5EF4-FFF2-40B4-BE49-F238E27FC236}">
                <a16:creationId xmlns:a16="http://schemas.microsoft.com/office/drawing/2014/main" id="{354EBBB5-42E8-8E45-8F89-9F77F6C79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1">
            <a:extLst>
              <a:ext uri="{FF2B5EF4-FFF2-40B4-BE49-F238E27FC236}">
                <a16:creationId xmlns:a16="http://schemas.microsoft.com/office/drawing/2014/main" id="{538B2CE6-8543-7840-A759-F5D36662A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01385B-90C1-1F4F-ABF6-92CAE8D5E8D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A0597CD-F361-F248-BD11-D42FEDFDC0B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3" name="Espace réservé du numéro de diapositive 4">
            <a:extLst>
              <a:ext uri="{FF2B5EF4-FFF2-40B4-BE49-F238E27FC236}">
                <a16:creationId xmlns:a16="http://schemas.microsoft.com/office/drawing/2014/main" id="{F5E88DC2-ADF5-0048-B970-B005D285E9D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Image 3">
            <a:extLst>
              <a:ext uri="{FF2B5EF4-FFF2-40B4-BE49-F238E27FC236}">
                <a16:creationId xmlns:a16="http://schemas.microsoft.com/office/drawing/2014/main" id="{244EC628-845D-0542-BE04-4C8A733538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5" name="Titre 1">
            <a:extLst>
              <a:ext uri="{FF2B5EF4-FFF2-40B4-BE49-F238E27FC236}">
                <a16:creationId xmlns:a16="http://schemas.microsoft.com/office/drawing/2014/main" id="{3260220D-0891-344E-8972-DA1D53AE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Transmissibilité-contagiosité</a:t>
            </a:r>
          </a:p>
        </p:txBody>
      </p:sp>
      <p:sp>
        <p:nvSpPr>
          <p:cNvPr id="26" name="Espace réservé du contenu 3">
            <a:extLst>
              <a:ext uri="{FF2B5EF4-FFF2-40B4-BE49-F238E27FC236}">
                <a16:creationId xmlns:a16="http://schemas.microsoft.com/office/drawing/2014/main" id="{BFFA01F4-BD45-7C44-AD99-0F7DD528B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16" y="1640939"/>
            <a:ext cx="11620684" cy="4720223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Contamines-Montjoie, Haute-Savoie </a:t>
            </a:r>
            <a:endParaRPr lang="fr-FR" sz="2000" dirty="0"/>
          </a:p>
          <a:p>
            <a:pPr lvl="0"/>
            <a:r>
              <a:rPr lang="fr-FR" dirty="0"/>
              <a:t>Fin Janvier 2020</a:t>
            </a:r>
          </a:p>
          <a:p>
            <a:pPr lvl="0"/>
            <a:r>
              <a:rPr lang="fr-FR" dirty="0"/>
              <a:t>Cas index : Adulte ayant séjourné à Wuhan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fr-FR" dirty="0"/>
              <a:t>même chalet 16 personnes </a:t>
            </a:r>
            <a:r>
              <a:rPr lang="fr-FR" dirty="0">
                <a:sym typeface="Wingdings" pitchFamily="2" charset="2"/>
              </a:rPr>
              <a:t></a:t>
            </a:r>
            <a:r>
              <a:rPr lang="fr-FR" dirty="0"/>
              <a:t> 12 Sars-CoV2 (75%) positifs dont un enfant</a:t>
            </a:r>
          </a:p>
          <a:p>
            <a:pPr lvl="0"/>
            <a:r>
              <a:rPr lang="fr-FR" dirty="0"/>
              <a:t>L’enfant (9 ans)</a:t>
            </a:r>
          </a:p>
          <a:p>
            <a:pPr lvl="1"/>
            <a:r>
              <a:rPr lang="fr-FR" dirty="0"/>
              <a:t>Charge virale élevée = adulte</a:t>
            </a:r>
          </a:p>
          <a:p>
            <a:pPr lvl="1"/>
            <a:r>
              <a:rPr lang="fr-FR" dirty="0"/>
              <a:t>A fréquenté 3 écoles et une école de Ski</a:t>
            </a:r>
          </a:p>
          <a:p>
            <a:pPr lvl="1"/>
            <a:r>
              <a:rPr lang="fr-FR" dirty="0"/>
              <a:t>+ en même temps pour Influenza A et </a:t>
            </a:r>
            <a:r>
              <a:rPr lang="fr-FR" dirty="0" err="1"/>
              <a:t>Picornavirus</a:t>
            </a:r>
            <a:endParaRPr lang="fr-FR" dirty="0"/>
          </a:p>
          <a:p>
            <a:pPr lvl="1"/>
            <a:r>
              <a:rPr lang="fr-FR" dirty="0"/>
              <a:t>172 contacts suivi dont 73 prélevés</a:t>
            </a:r>
          </a:p>
          <a:p>
            <a:pPr lvl="2"/>
            <a:r>
              <a:rPr lang="fr-FR" dirty="0"/>
              <a:t>0 + pour Sars-CoV-2</a:t>
            </a:r>
          </a:p>
          <a:p>
            <a:pPr lvl="2"/>
            <a:r>
              <a:rPr lang="fr-FR" dirty="0"/>
              <a:t>Plusieurs enfants + pour les autres virus respiratoires</a:t>
            </a:r>
          </a:p>
          <a:p>
            <a:endParaRPr lang="fr-FR" dirty="0"/>
          </a:p>
        </p:txBody>
      </p:sp>
      <p:pic>
        <p:nvPicPr>
          <p:cNvPr id="27" name="Image 26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44C5D6DC-EF4A-BE40-BDFB-73F89BCB6F2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679671" y="462125"/>
            <a:ext cx="1465624" cy="1229133"/>
          </a:xfrm>
          <a:prstGeom prst="rect">
            <a:avLst/>
          </a:prstGeom>
        </p:spPr>
      </p:pic>
      <p:pic>
        <p:nvPicPr>
          <p:cNvPr id="28" name="Image 27" descr="Une image contenant dessin, table&#10;&#10;Description générée automatiquement">
            <a:extLst>
              <a:ext uri="{FF2B5EF4-FFF2-40B4-BE49-F238E27FC236}">
                <a16:creationId xmlns:a16="http://schemas.microsoft.com/office/drawing/2014/main" id="{C554C71F-BFAC-FA42-8A24-CFE1287F9D9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1799" y="1154115"/>
            <a:ext cx="863601" cy="577851"/>
          </a:xfrm>
          <a:prstGeom prst="rect">
            <a:avLst/>
          </a:prstGeom>
        </p:spPr>
      </p:pic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9499A16D-BC23-414D-B82F-227D97413DDF}"/>
              </a:ext>
            </a:extLst>
          </p:cNvPr>
          <p:cNvSpPr/>
          <p:nvPr/>
        </p:nvSpPr>
        <p:spPr>
          <a:xfrm>
            <a:off x="7587007" y="3084491"/>
            <a:ext cx="3772977" cy="284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fr-FR" dirty="0"/>
              <a:t>Les plus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Charge virale élevée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 dizaines de contacts scolaires sans précaution particulière et sans contamination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FR" dirty="0"/>
              <a:t>Les moins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 enfant…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Début d’épidémie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9F0181A-850B-434F-AC14-152B98B2F2CC}"/>
              </a:ext>
            </a:extLst>
          </p:cNvPr>
          <p:cNvSpPr txBox="1"/>
          <p:nvPr/>
        </p:nvSpPr>
        <p:spPr>
          <a:xfrm>
            <a:off x="2163337" y="6018262"/>
            <a:ext cx="252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accent2"/>
                </a:solidFill>
              </a:rPr>
              <a:t>Danis K, CID Avril 2020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651D66D-D879-694A-B1AE-D1B6522DF9F6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7546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123596-33E5-4F49-84BD-55088CBB2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14DB01B1-4FF1-594F-A3A2-988ADA647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15C4EE89-F86B-3944-BC86-C36BB01D8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AB350C4-F0D9-054D-9B06-685E8C98AB2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1E2B154-78E2-DC4C-91A5-C3D6FDB3954A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26" name="Espace réservé du numéro de diapositive 4">
            <a:extLst>
              <a:ext uri="{FF2B5EF4-FFF2-40B4-BE49-F238E27FC236}">
                <a16:creationId xmlns:a16="http://schemas.microsoft.com/office/drawing/2014/main" id="{475DB835-B32C-8143-9C82-FE18093A46E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Image 3">
            <a:extLst>
              <a:ext uri="{FF2B5EF4-FFF2-40B4-BE49-F238E27FC236}">
                <a16:creationId xmlns:a16="http://schemas.microsoft.com/office/drawing/2014/main" id="{0331E7AD-CC97-924B-AFBF-A4B01B4838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17B8D9E-B57A-2C40-84EA-0D53BB234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9">
            <a:extLst>
              <a:ext uri="{FF2B5EF4-FFF2-40B4-BE49-F238E27FC236}">
                <a16:creationId xmlns:a16="http://schemas.microsoft.com/office/drawing/2014/main" id="{F5820F18-8238-C346-A959-BBB25EBC0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11">
            <a:extLst>
              <a:ext uri="{FF2B5EF4-FFF2-40B4-BE49-F238E27FC236}">
                <a16:creationId xmlns:a16="http://schemas.microsoft.com/office/drawing/2014/main" id="{381E9AA6-15AF-3342-A404-D61163BAE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A315DB-722F-B14E-AC07-457BBF6D497E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F42F58D-06E0-E144-8E8C-F309E7110E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3" name="Espace réservé du numéro de diapositive 4">
            <a:extLst>
              <a:ext uri="{FF2B5EF4-FFF2-40B4-BE49-F238E27FC236}">
                <a16:creationId xmlns:a16="http://schemas.microsoft.com/office/drawing/2014/main" id="{05A36009-CF02-2D4E-8FEB-31E0DD9E6B2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Image 3">
            <a:extLst>
              <a:ext uri="{FF2B5EF4-FFF2-40B4-BE49-F238E27FC236}">
                <a16:creationId xmlns:a16="http://schemas.microsoft.com/office/drawing/2014/main" id="{04CD86EB-E7FE-754D-9133-6F010D0368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Titre 1">
            <a:extLst>
              <a:ext uri="{FF2B5EF4-FFF2-40B4-BE49-F238E27FC236}">
                <a16:creationId xmlns:a16="http://schemas.microsoft.com/office/drawing/2014/main" id="{B94479FB-DA16-EA40-AC8F-B00CB5B6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54638" cy="872359"/>
          </a:xfrm>
        </p:spPr>
        <p:txBody>
          <a:bodyPr>
            <a:normAutofit fontScale="90000"/>
          </a:bodyPr>
          <a:lstStyle/>
          <a:p>
            <a:r>
              <a:rPr lang="fr-FR" dirty="0"/>
              <a:t>COVID-19 et enfant : Transmissibilité-contagiosité</a:t>
            </a:r>
          </a:p>
        </p:txBody>
      </p:sp>
      <p:pic>
        <p:nvPicPr>
          <p:cNvPr id="36" name="Image 3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3495D3A-B090-1A43-8895-28942D5187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22" y="3254266"/>
            <a:ext cx="7016685" cy="2844800"/>
          </a:xfrm>
          <a:prstGeom prst="rect">
            <a:avLst/>
          </a:prstGeom>
        </p:spPr>
      </p:pic>
      <p:pic>
        <p:nvPicPr>
          <p:cNvPr id="37" name="Image 36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1569340B-4113-6047-81BD-32CABB10B1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1" y="1403569"/>
            <a:ext cx="8420100" cy="1612900"/>
          </a:xfrm>
          <a:prstGeom prst="rect">
            <a:avLst/>
          </a:prstGeom>
        </p:spPr>
      </p:pic>
      <p:pic>
        <p:nvPicPr>
          <p:cNvPr id="38" name="Image 37" descr="Une image contenant table&#10;&#10;Description générée automatiquement">
            <a:extLst>
              <a:ext uri="{FF2B5EF4-FFF2-40B4-BE49-F238E27FC236}">
                <a16:creationId xmlns:a16="http://schemas.microsoft.com/office/drawing/2014/main" id="{0A1502B3-3E2F-AE45-A587-D93573AFCD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7340" y="5761883"/>
            <a:ext cx="2065143" cy="973034"/>
          </a:xfrm>
          <a:prstGeom prst="rect">
            <a:avLst/>
          </a:prstGeom>
        </p:spPr>
      </p:pic>
      <p:pic>
        <p:nvPicPr>
          <p:cNvPr id="39" name="Image 38" descr="Une image contenant dessin, drapeau, signe&#10;&#10;Description générée automatiquement">
            <a:extLst>
              <a:ext uri="{FF2B5EF4-FFF2-40B4-BE49-F238E27FC236}">
                <a16:creationId xmlns:a16="http://schemas.microsoft.com/office/drawing/2014/main" id="{C3D819EB-9A16-E44A-B43F-EF5D996DE1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7933" y="714826"/>
            <a:ext cx="1401234" cy="901700"/>
          </a:xfrm>
          <a:prstGeom prst="rect">
            <a:avLst/>
          </a:prstGeom>
        </p:spPr>
      </p:pic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4C8B4FB6-CB4B-CD49-8580-1A274942BB96}"/>
              </a:ext>
            </a:extLst>
          </p:cNvPr>
          <p:cNvSpPr/>
          <p:nvPr/>
        </p:nvSpPr>
        <p:spPr>
          <a:xfrm>
            <a:off x="7811163" y="2788525"/>
            <a:ext cx="4156260" cy="284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plus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Nombreux enfants et adultes +++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 dizaines de contacts scolaires sans précaution particulière et sans contamination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moins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Charge virale non décrite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Australie (saisonnalité)</a:t>
            </a:r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6BE87DB7-04D2-884B-A643-FF971FA62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9">
            <a:extLst>
              <a:ext uri="{FF2B5EF4-FFF2-40B4-BE49-F238E27FC236}">
                <a16:creationId xmlns:a16="http://schemas.microsoft.com/office/drawing/2014/main" id="{81581915-E96B-E848-889F-999E6895A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Isosceles Triangle 11">
            <a:extLst>
              <a:ext uri="{FF2B5EF4-FFF2-40B4-BE49-F238E27FC236}">
                <a16:creationId xmlns:a16="http://schemas.microsoft.com/office/drawing/2014/main" id="{D1C733A7-BF64-EA47-A5D0-1A7A389FB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F167478-3902-B44D-AA70-6C315D1CB10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48959AD-7AAE-2344-8254-00D0255C2262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46" name="Espace réservé du numéro de diapositive 4">
            <a:extLst>
              <a:ext uri="{FF2B5EF4-FFF2-40B4-BE49-F238E27FC236}">
                <a16:creationId xmlns:a16="http://schemas.microsoft.com/office/drawing/2014/main" id="{B4D48FBF-60B0-604C-9E01-4B486F2240B5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7" name="Image 3">
            <a:extLst>
              <a:ext uri="{FF2B5EF4-FFF2-40B4-BE49-F238E27FC236}">
                <a16:creationId xmlns:a16="http://schemas.microsoft.com/office/drawing/2014/main" id="{34DFD708-10CC-5944-8879-23587C4F49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ACCF68B7-2DE0-0946-9939-FC998DCEC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9">
            <a:extLst>
              <a:ext uri="{FF2B5EF4-FFF2-40B4-BE49-F238E27FC236}">
                <a16:creationId xmlns:a16="http://schemas.microsoft.com/office/drawing/2014/main" id="{ED704DDE-62E9-DB41-B285-4E737DAD0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Isosceles Triangle 11">
            <a:extLst>
              <a:ext uri="{FF2B5EF4-FFF2-40B4-BE49-F238E27FC236}">
                <a16:creationId xmlns:a16="http://schemas.microsoft.com/office/drawing/2014/main" id="{3B40F144-711C-EC41-8B07-BCB16DDAD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17442C4-1E0B-D64D-B24C-C0E2598FF67A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61D9EA1-AA82-4643-A3A7-922AA31388ED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3" name="Espace réservé du numéro de diapositive 4">
            <a:extLst>
              <a:ext uri="{FF2B5EF4-FFF2-40B4-BE49-F238E27FC236}">
                <a16:creationId xmlns:a16="http://schemas.microsoft.com/office/drawing/2014/main" id="{231FAED2-4F1A-7E42-AAFF-F481E9871C3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45718B5-BB12-104C-AF43-AB91A4AE9107}"/>
              </a:ext>
            </a:extLst>
          </p:cNvPr>
          <p:cNvSpPr txBox="1"/>
          <p:nvPr/>
        </p:nvSpPr>
        <p:spPr>
          <a:xfrm>
            <a:off x="9399009" y="6488668"/>
            <a:ext cx="234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Fontanet</a:t>
            </a:r>
            <a:r>
              <a:rPr lang="fr-FR" i="1" dirty="0"/>
              <a:t>, Avril 2020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0DF3709-6E5B-A344-BD6C-B8973D7B8CEF}"/>
              </a:ext>
            </a:extLst>
          </p:cNvPr>
          <p:cNvSpPr txBox="1"/>
          <p:nvPr/>
        </p:nvSpPr>
        <p:spPr>
          <a:xfrm>
            <a:off x="340242" y="43380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BCB62E89-EC97-014A-9DAA-6F8527A0C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" y="15240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9">
            <a:extLst>
              <a:ext uri="{FF2B5EF4-FFF2-40B4-BE49-F238E27FC236}">
                <a16:creationId xmlns:a16="http://schemas.microsoft.com/office/drawing/2014/main" id="{08625BA1-FA8F-6E47-8423-409902071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00" y="1524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Isosceles Triangle 11">
            <a:extLst>
              <a:ext uri="{FF2B5EF4-FFF2-40B4-BE49-F238E27FC236}">
                <a16:creationId xmlns:a16="http://schemas.microsoft.com/office/drawing/2014/main" id="{FA347ED7-76AB-384D-9733-FC78A5C30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895667" y="41656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D7AECAB1-78CF-5746-8134-BF29BC134779}"/>
              </a:ext>
            </a:extLst>
          </p:cNvPr>
          <p:cNvSpPr txBox="1"/>
          <p:nvPr/>
        </p:nvSpPr>
        <p:spPr>
          <a:xfrm>
            <a:off x="6823263" y="35813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0C51272E-57D8-2646-AFE3-30904D33961B}"/>
              </a:ext>
            </a:extLst>
          </p:cNvPr>
          <p:cNvSpPr txBox="1"/>
          <p:nvPr/>
        </p:nvSpPr>
        <p:spPr>
          <a:xfrm>
            <a:off x="5339291" y="26670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66" name="Espace réservé du numéro de diapositive 4">
            <a:extLst>
              <a:ext uri="{FF2B5EF4-FFF2-40B4-BE49-F238E27FC236}">
                <a16:creationId xmlns:a16="http://schemas.microsoft.com/office/drawing/2014/main" id="{8F6106A3-3EF8-B449-B7CC-DF61E1432189}"/>
              </a:ext>
            </a:extLst>
          </p:cNvPr>
          <p:cNvSpPr txBox="1">
            <a:spLocks/>
          </p:cNvSpPr>
          <p:nvPr/>
        </p:nvSpPr>
        <p:spPr>
          <a:xfrm>
            <a:off x="11564883" y="66706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7" name="Image 3">
            <a:extLst>
              <a:ext uri="{FF2B5EF4-FFF2-40B4-BE49-F238E27FC236}">
                <a16:creationId xmlns:a16="http://schemas.microsoft.com/office/drawing/2014/main" id="{8A2D79F7-EC57-9740-B032-B2136F053D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6808" y="182766"/>
            <a:ext cx="2426354" cy="357887"/>
          </a:xfrm>
          <a:prstGeom prst="rect">
            <a:avLst/>
          </a:prstGeom>
        </p:spPr>
      </p:pic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45087E9A-99F2-E44D-B269-AC1F701FB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" y="15240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9">
            <a:extLst>
              <a:ext uri="{FF2B5EF4-FFF2-40B4-BE49-F238E27FC236}">
                <a16:creationId xmlns:a16="http://schemas.microsoft.com/office/drawing/2014/main" id="{7EE81899-94A9-8141-8695-02BC037DD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00" y="1524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0" name="Isosceles Triangle 11">
            <a:extLst>
              <a:ext uri="{FF2B5EF4-FFF2-40B4-BE49-F238E27FC236}">
                <a16:creationId xmlns:a16="http://schemas.microsoft.com/office/drawing/2014/main" id="{280661B8-84E0-9849-B355-81A62DF64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895667" y="41656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259DA23B-A38F-1F4E-BF40-8ACD59CF9F8A}"/>
              </a:ext>
            </a:extLst>
          </p:cNvPr>
          <p:cNvSpPr txBox="1"/>
          <p:nvPr/>
        </p:nvSpPr>
        <p:spPr>
          <a:xfrm>
            <a:off x="6823263" y="35813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B57F304E-92E9-7743-B9D2-5EC12720CE38}"/>
              </a:ext>
            </a:extLst>
          </p:cNvPr>
          <p:cNvSpPr txBox="1"/>
          <p:nvPr/>
        </p:nvSpPr>
        <p:spPr>
          <a:xfrm>
            <a:off x="5339291" y="26670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73" name="Espace réservé du numéro de diapositive 4">
            <a:extLst>
              <a:ext uri="{FF2B5EF4-FFF2-40B4-BE49-F238E27FC236}">
                <a16:creationId xmlns:a16="http://schemas.microsoft.com/office/drawing/2014/main" id="{6B9ED0E7-095B-9E4F-8BFF-E6780E812347}"/>
              </a:ext>
            </a:extLst>
          </p:cNvPr>
          <p:cNvSpPr txBox="1">
            <a:spLocks/>
          </p:cNvSpPr>
          <p:nvPr/>
        </p:nvSpPr>
        <p:spPr>
          <a:xfrm>
            <a:off x="11564883" y="66706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4" name="Image 3">
            <a:extLst>
              <a:ext uri="{FF2B5EF4-FFF2-40B4-BE49-F238E27FC236}">
                <a16:creationId xmlns:a16="http://schemas.microsoft.com/office/drawing/2014/main" id="{CAAFE1FC-4ECD-EC4E-88F0-D01CDE65D1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6808" y="182766"/>
            <a:ext cx="2426354" cy="357887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35CA752F-641E-3E46-B4E4-3F1A5A911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" y="15240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9">
            <a:extLst>
              <a:ext uri="{FF2B5EF4-FFF2-40B4-BE49-F238E27FC236}">
                <a16:creationId xmlns:a16="http://schemas.microsoft.com/office/drawing/2014/main" id="{12CBED26-DB17-B842-96A0-58C01760D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00" y="1524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Isosceles Triangle 11">
            <a:extLst>
              <a:ext uri="{FF2B5EF4-FFF2-40B4-BE49-F238E27FC236}">
                <a16:creationId xmlns:a16="http://schemas.microsoft.com/office/drawing/2014/main" id="{2113FE94-B9C6-7C4D-B7B7-FB9B1F0BD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895667" y="41656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877FB6D7-B640-8748-85FC-BEE871B7F437}"/>
              </a:ext>
            </a:extLst>
          </p:cNvPr>
          <p:cNvSpPr txBox="1"/>
          <p:nvPr/>
        </p:nvSpPr>
        <p:spPr>
          <a:xfrm>
            <a:off x="6823263" y="35813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58089F29-6EF3-A143-93ED-DE93C3F289EA}"/>
              </a:ext>
            </a:extLst>
          </p:cNvPr>
          <p:cNvSpPr txBox="1"/>
          <p:nvPr/>
        </p:nvSpPr>
        <p:spPr>
          <a:xfrm>
            <a:off x="5339291" y="26670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80" name="Espace réservé du numéro de diapositive 4">
            <a:extLst>
              <a:ext uri="{FF2B5EF4-FFF2-40B4-BE49-F238E27FC236}">
                <a16:creationId xmlns:a16="http://schemas.microsoft.com/office/drawing/2014/main" id="{485F60D9-A263-6843-8A99-C758BC9720D8}"/>
              </a:ext>
            </a:extLst>
          </p:cNvPr>
          <p:cNvSpPr txBox="1">
            <a:spLocks/>
          </p:cNvSpPr>
          <p:nvPr/>
        </p:nvSpPr>
        <p:spPr>
          <a:xfrm>
            <a:off x="11564883" y="66706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2" name="Titre 1">
            <a:extLst>
              <a:ext uri="{FF2B5EF4-FFF2-40B4-BE49-F238E27FC236}">
                <a16:creationId xmlns:a16="http://schemas.microsoft.com/office/drawing/2014/main" id="{3A9C97C2-BBC8-E141-A852-4ECB50F69816}"/>
              </a:ext>
            </a:extLst>
          </p:cNvPr>
          <p:cNvSpPr txBox="1">
            <a:spLocks/>
          </p:cNvSpPr>
          <p:nvPr/>
        </p:nvSpPr>
        <p:spPr>
          <a:xfrm>
            <a:off x="829734" y="762000"/>
            <a:ext cx="9454638" cy="8723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/>
              <a:t>COVID-19 et enfant : Transmissibilité-contagiosité</a:t>
            </a:r>
            <a:endParaRPr lang="fr-FR" dirty="0"/>
          </a:p>
        </p:txBody>
      </p:sp>
      <p:pic>
        <p:nvPicPr>
          <p:cNvPr id="83" name="Image 82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856DDBFB-A162-854E-8E31-34BF7E6E20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22" y="3406666"/>
            <a:ext cx="7016685" cy="2844800"/>
          </a:xfrm>
          <a:prstGeom prst="rect">
            <a:avLst/>
          </a:prstGeom>
        </p:spPr>
      </p:pic>
      <p:pic>
        <p:nvPicPr>
          <p:cNvPr id="84" name="Image 83" descr="Une image contenant couteau&#10;&#10;Description générée automatiquement">
            <a:extLst>
              <a:ext uri="{FF2B5EF4-FFF2-40B4-BE49-F238E27FC236}">
                <a16:creationId xmlns:a16="http://schemas.microsoft.com/office/drawing/2014/main" id="{B2B8D0F3-5061-8F47-87A4-6021EFD923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241" y="1555969"/>
            <a:ext cx="8420100" cy="1612900"/>
          </a:xfrm>
          <a:prstGeom prst="rect">
            <a:avLst/>
          </a:prstGeom>
        </p:spPr>
      </p:pic>
      <p:pic>
        <p:nvPicPr>
          <p:cNvPr id="85" name="Image 84" descr="Une image contenant table&#10;&#10;Description générée automatiquement">
            <a:extLst>
              <a:ext uri="{FF2B5EF4-FFF2-40B4-BE49-F238E27FC236}">
                <a16:creationId xmlns:a16="http://schemas.microsoft.com/office/drawing/2014/main" id="{02DB739B-3AA2-744A-8162-57357362A0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740" y="5914283"/>
            <a:ext cx="2065143" cy="973034"/>
          </a:xfrm>
          <a:prstGeom prst="rect">
            <a:avLst/>
          </a:prstGeom>
        </p:spPr>
      </p:pic>
      <p:pic>
        <p:nvPicPr>
          <p:cNvPr id="86" name="Image 85" descr="Une image contenant dessin, drapeau, signe&#10;&#10;Description générée automatiquement">
            <a:extLst>
              <a:ext uri="{FF2B5EF4-FFF2-40B4-BE49-F238E27FC236}">
                <a16:creationId xmlns:a16="http://schemas.microsoft.com/office/drawing/2014/main" id="{6DE3B64F-5F89-1D40-9847-1A32AF9A86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0333" y="867226"/>
            <a:ext cx="1401234" cy="901700"/>
          </a:xfrm>
          <a:prstGeom prst="rect">
            <a:avLst/>
          </a:prstGeom>
        </p:spPr>
      </p:pic>
      <p:sp>
        <p:nvSpPr>
          <p:cNvPr id="87" name="Rectangle : coins arrondis 86">
            <a:extLst>
              <a:ext uri="{FF2B5EF4-FFF2-40B4-BE49-F238E27FC236}">
                <a16:creationId xmlns:a16="http://schemas.microsoft.com/office/drawing/2014/main" id="{DE7CF82D-28DD-6E43-A1AF-C88A56E5A1FD}"/>
              </a:ext>
            </a:extLst>
          </p:cNvPr>
          <p:cNvSpPr/>
          <p:nvPr/>
        </p:nvSpPr>
        <p:spPr>
          <a:xfrm>
            <a:off x="7963563" y="2940925"/>
            <a:ext cx="4156260" cy="284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plus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Nombreux enfants et adultes +++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 dizaines de contacts scolaires sans précaution particulière et sans contamination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FR" b="1" u="sng" dirty="0"/>
              <a:t>Les moins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Charge virale non décrite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Australie (saisonnalité)</a:t>
            </a:r>
          </a:p>
        </p:txBody>
      </p:sp>
      <p:pic>
        <p:nvPicPr>
          <p:cNvPr id="88" name="Image 3">
            <a:extLst>
              <a:ext uri="{FF2B5EF4-FFF2-40B4-BE49-F238E27FC236}">
                <a16:creationId xmlns:a16="http://schemas.microsoft.com/office/drawing/2014/main" id="{EF13DAB1-2530-9A48-A3E7-C8035D29D2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8364" y="143464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3452C4B-21AF-0A4D-B317-F88B01A93939}"/>
              </a:ext>
            </a:extLst>
          </p:cNvPr>
          <p:cNvSpPr txBox="1"/>
          <p:nvPr/>
        </p:nvSpPr>
        <p:spPr>
          <a:xfrm>
            <a:off x="1801567" y="6557931"/>
            <a:ext cx="688560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2"/>
                </a:solidFill>
              </a:rPr>
              <a:t>NCIRS . COVID-19 in schools – the experience in NSW | April 2020 Report</a:t>
            </a:r>
            <a:endParaRPr lang="fr-FR" sz="1600" i="1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74529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95FF10-241F-A54B-BE32-CEB43B99DAEA}">
  <we:reference id="wa104380050" version="3.0.0.0" store="fr-FR" storeType="OMEX"/>
  <we:alternateReferences>
    <we:reference id="WA104380050" version="3.0.0.0" store="WA10438005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13534</TotalTime>
  <Words>3836</Words>
  <Application>Microsoft Office PowerPoint</Application>
  <PresentationFormat>Grand écran</PresentationFormat>
  <Paragraphs>484</Paragraphs>
  <Slides>44</Slides>
  <Notes>10</Notes>
  <HiddenSlides>3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54" baseType="lpstr">
      <vt:lpstr>Arial</vt:lpstr>
      <vt:lpstr>Calibri</vt:lpstr>
      <vt:lpstr>Courier New</vt:lpstr>
      <vt:lpstr>Georgia</vt:lpstr>
      <vt:lpstr>Helvetica</vt:lpstr>
      <vt:lpstr>Symbol</vt:lpstr>
      <vt:lpstr>Trebuchet MS</vt:lpstr>
      <vt:lpstr>Wingdings</vt:lpstr>
      <vt:lpstr>Wingdings 3</vt:lpstr>
      <vt:lpstr>Facette</vt:lpstr>
      <vt:lpstr>Pandémie COVID–19 (SARS-CoV-2) </vt:lpstr>
      <vt:lpstr>Ont contribué à la réalisation de ce diaporama</vt:lpstr>
      <vt:lpstr>COVID-19 et enfant : poids de la maladie</vt:lpstr>
      <vt:lpstr>COVID-19 et enfant : poids de la maladie</vt:lpstr>
      <vt:lpstr>COVID-19 et enfant : Transmissibilité-contagiosité</vt:lpstr>
      <vt:lpstr>COVID-19 et enfant : Comparaison du % de prélèvements positifs / prélèvements réalisés f° de l’âge</vt:lpstr>
      <vt:lpstr>COVID-19 et enfant : Comparaison du % de prélèvements positifs / prélèvements réalisés f° de l’âge</vt:lpstr>
      <vt:lpstr>COVID-19 et enfant : Transmissibilité-contagiosité</vt:lpstr>
      <vt:lpstr>COVID-19 et enfant : Transmissibilité-contagiosité</vt:lpstr>
      <vt:lpstr>COVID-19 et enfant : Transmissibilité-contagiosité</vt:lpstr>
      <vt:lpstr>COVID-19 et enfant : Transmissibilité-contagiosité</vt:lpstr>
      <vt:lpstr>COVID-19 et enfant : Pourquoi les enfants sont-ils moins touchés ? Hypothèses</vt:lpstr>
      <vt:lpstr>COVID-19 et enfant : Pourquoi les enfants sont-ils moins touchés ? Les récepteurs</vt:lpstr>
      <vt:lpstr>COVID-19 et enfant : Pourquoi les enfants sont-ils moins touchés ? Les récepteurs</vt:lpstr>
      <vt:lpstr>COVID-19 et enfant : « Trained immunity »</vt:lpstr>
      <vt:lpstr>COVID-19 et enfant : Immunité croisée avec les autres coronavirus</vt:lpstr>
      <vt:lpstr>COVID-19 et enfant : Immunité croisée avec les autres coronavirus</vt:lpstr>
      <vt:lpstr>COVID-19 et enfant : Ouverture des écoles et crèches</vt:lpstr>
      <vt:lpstr>COVID-19 et enfant : Ouverture des écoles et crèches</vt:lpstr>
      <vt:lpstr>Présentation PowerPoint</vt:lpstr>
      <vt:lpstr>Présentation PowerPoint</vt:lpstr>
      <vt:lpstr>Présentation PowerPoint</vt:lpstr>
      <vt:lpstr>COVID-19 et enfant : Ouverture des écoles et crèches</vt:lpstr>
      <vt:lpstr>COVID-19 et enfant : Ouverture des écoles et crèches</vt:lpstr>
      <vt:lpstr>COVID-19 et enfant : Ouverture des écoles et crèches</vt:lpstr>
      <vt:lpstr>Pour la reprise de l’école</vt:lpstr>
      <vt:lpstr>Difficultés à la réouverture des classes</vt:lpstr>
      <vt:lpstr>Port de masque  avant le collège?</vt:lpstr>
      <vt:lpstr>Présentation PowerPoint</vt:lpstr>
      <vt:lpstr>Présentation PowerPoint</vt:lpstr>
      <vt:lpstr>Présentation PowerPoint</vt:lpstr>
      <vt:lpstr>COVID-19 et enfant : Clinique</vt:lpstr>
      <vt:lpstr>Présentation PowerPoint</vt:lpstr>
      <vt:lpstr>Présentation PowerPoint</vt:lpstr>
      <vt:lpstr>Présentation PowerPoint</vt:lpstr>
      <vt:lpstr>PIMS : Syndrome inflammatoire multi-systémique pédiatrique      </vt:lpstr>
      <vt:lpstr>Diagnostic de la COVID-19 chez l’enfant  en période de dé-confinement  et dépistage des clusters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Pandémie COVID – 19</dc:title>
  <dc:creator>genevieve Monguillot</dc:creator>
  <cp:lastModifiedBy>Stéphane Béchet</cp:lastModifiedBy>
  <cp:revision>297</cp:revision>
  <dcterms:created xsi:type="dcterms:W3CDTF">2020-04-01T11:52:34Z</dcterms:created>
  <dcterms:modified xsi:type="dcterms:W3CDTF">2020-06-01T18:28:07Z</dcterms:modified>
</cp:coreProperties>
</file>