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54"/>
  </p:notesMasterIdLst>
  <p:sldIdLst>
    <p:sldId id="256" r:id="rId2"/>
    <p:sldId id="300" r:id="rId3"/>
    <p:sldId id="341" r:id="rId4"/>
    <p:sldId id="345" r:id="rId5"/>
    <p:sldId id="359" r:id="rId6"/>
    <p:sldId id="316" r:id="rId7"/>
    <p:sldId id="301" r:id="rId8"/>
    <p:sldId id="315" r:id="rId9"/>
    <p:sldId id="391" r:id="rId10"/>
    <p:sldId id="303" r:id="rId11"/>
    <p:sldId id="293" r:id="rId12"/>
    <p:sldId id="294" r:id="rId13"/>
    <p:sldId id="295" r:id="rId14"/>
    <p:sldId id="296" r:id="rId15"/>
    <p:sldId id="320" r:id="rId16"/>
    <p:sldId id="297" r:id="rId17"/>
    <p:sldId id="298" r:id="rId18"/>
    <p:sldId id="299" r:id="rId19"/>
    <p:sldId id="317" r:id="rId20"/>
    <p:sldId id="378" r:id="rId21"/>
    <p:sldId id="302" r:id="rId22"/>
    <p:sldId id="305" r:id="rId23"/>
    <p:sldId id="306" r:id="rId24"/>
    <p:sldId id="307" r:id="rId25"/>
    <p:sldId id="308" r:id="rId26"/>
    <p:sldId id="309" r:id="rId27"/>
    <p:sldId id="304" r:id="rId28"/>
    <p:sldId id="396" r:id="rId29"/>
    <p:sldId id="310" r:id="rId30"/>
    <p:sldId id="311" r:id="rId31"/>
    <p:sldId id="374" r:id="rId32"/>
    <p:sldId id="389" r:id="rId33"/>
    <p:sldId id="276" r:id="rId34"/>
    <p:sldId id="398" r:id="rId35"/>
    <p:sldId id="280" r:id="rId36"/>
    <p:sldId id="277" r:id="rId37"/>
    <p:sldId id="264" r:id="rId38"/>
    <p:sldId id="282" r:id="rId39"/>
    <p:sldId id="283" r:id="rId40"/>
    <p:sldId id="278" r:id="rId41"/>
    <p:sldId id="346" r:id="rId42"/>
    <p:sldId id="334" r:id="rId43"/>
    <p:sldId id="336" r:id="rId44"/>
    <p:sldId id="397" r:id="rId45"/>
    <p:sldId id="347" r:id="rId46"/>
    <p:sldId id="348" r:id="rId47"/>
    <p:sldId id="352" r:id="rId48"/>
    <p:sldId id="386" r:id="rId49"/>
    <p:sldId id="379" r:id="rId50"/>
    <p:sldId id="351" r:id="rId51"/>
    <p:sldId id="353" r:id="rId52"/>
    <p:sldId id="380"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527"/>
    <a:srgbClr val="FFE855"/>
    <a:srgbClr val="FFDD38"/>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100BFB-0790-44F7-91B4-60E6D74D5ACE}" v="1" dt="2020-06-01T18:27:34.90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Style moyen 1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98"/>
    <p:restoredTop sz="94382"/>
  </p:normalViewPr>
  <p:slideViewPr>
    <p:cSldViewPr snapToGrid="0" snapToObjects="1">
      <p:cViewPr varScale="1">
        <p:scale>
          <a:sx n="95" d="100"/>
          <a:sy n="95" d="100"/>
        </p:scale>
        <p:origin x="75" y="96"/>
      </p:cViewPr>
      <p:guideLst/>
    </p:cSldViewPr>
  </p:slideViewPr>
  <p:notesTextViewPr>
    <p:cViewPr>
      <p:scale>
        <a:sx n="1" d="1"/>
        <a:sy n="1" d="1"/>
      </p:scale>
      <p:origin x="0" y="0"/>
    </p:cViewPr>
  </p:notesTextViewPr>
  <p:sorterViewPr>
    <p:cViewPr>
      <p:scale>
        <a:sx n="66" d="100"/>
        <a:sy n="66" d="100"/>
      </p:scale>
      <p:origin x="0" y="-1392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4-19T18:12:14.102"/>
    </inkml:context>
    <inkml:brush xml:id="br0">
      <inkml:brushProperty name="width" value="0.05" units="cm"/>
      <inkml:brushProperty name="height" value="0.05" units="cm"/>
      <inkml:brushProperty name="color" value="#E71224"/>
    </inkml:brush>
  </inkml:definitions>
  <inkml:trace contextRef="#ctx0" brushRef="#br0">1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FC9147-B15C-D949-8850-809991F1BD22}" type="datetimeFigureOut">
              <a:rPr lang="fr-FR" smtClean="0"/>
              <a:t>01/06/2020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B1D64C-6000-1141-B1F7-53818D92AE6B}" type="slidenum">
              <a:rPr lang="fr-FR" smtClean="0"/>
              <a:t>‹N°›</a:t>
            </a:fld>
            <a:endParaRPr lang="fr-FR"/>
          </a:p>
        </p:txBody>
      </p:sp>
    </p:spTree>
    <p:extLst>
      <p:ext uri="{BB962C8B-B14F-4D97-AF65-F5344CB8AC3E}">
        <p14:creationId xmlns:p14="http://schemas.microsoft.com/office/powerpoint/2010/main" val="199008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15</a:t>
            </a:fld>
            <a:endParaRPr lang="fr-FR"/>
          </a:p>
        </p:txBody>
      </p:sp>
    </p:spTree>
    <p:extLst>
      <p:ext uri="{BB962C8B-B14F-4D97-AF65-F5344CB8AC3E}">
        <p14:creationId xmlns:p14="http://schemas.microsoft.com/office/powerpoint/2010/main" val="980601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25</a:t>
            </a:fld>
            <a:endParaRPr lang="fr-FR"/>
          </a:p>
        </p:txBody>
      </p:sp>
    </p:spTree>
    <p:extLst>
      <p:ext uri="{BB962C8B-B14F-4D97-AF65-F5344CB8AC3E}">
        <p14:creationId xmlns:p14="http://schemas.microsoft.com/office/powerpoint/2010/main" val="3546099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26</a:t>
            </a:fld>
            <a:endParaRPr lang="fr-FR"/>
          </a:p>
        </p:txBody>
      </p:sp>
    </p:spTree>
    <p:extLst>
      <p:ext uri="{BB962C8B-B14F-4D97-AF65-F5344CB8AC3E}">
        <p14:creationId xmlns:p14="http://schemas.microsoft.com/office/powerpoint/2010/main" val="390899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29</a:t>
            </a:fld>
            <a:endParaRPr lang="fr-FR"/>
          </a:p>
        </p:txBody>
      </p:sp>
    </p:spTree>
    <p:extLst>
      <p:ext uri="{BB962C8B-B14F-4D97-AF65-F5344CB8AC3E}">
        <p14:creationId xmlns:p14="http://schemas.microsoft.com/office/powerpoint/2010/main" val="938976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30</a:t>
            </a:fld>
            <a:endParaRPr lang="fr-FR"/>
          </a:p>
        </p:txBody>
      </p:sp>
    </p:spTree>
    <p:extLst>
      <p:ext uri="{BB962C8B-B14F-4D97-AF65-F5344CB8AC3E}">
        <p14:creationId xmlns:p14="http://schemas.microsoft.com/office/powerpoint/2010/main" val="1731254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203AB43-204A-EF47-808D-04B4E381252F}"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505485" y="6450154"/>
            <a:ext cx="683339"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632890E-B6AE-A443-9446-EEA8DB62BBA2}"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8AC2B1-EFC8-1B44-AB2E-D4B3D0303F48}"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2D02419-2486-F749-A132-C349AA3ED541}"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C5A2AE3-6FE0-2244-B7C7-79FE214A51D7}"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0FAAFC4E-E1D4-B44D-9032-C216296062CD}"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075519F-6939-C84A-9F37-C0A5FF6E5E67}"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B301283-0BF2-B040-A5B0-B02F368000D6}"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CBEAF30-432C-E649-88ED-1859C653B39A}"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9C5D3FE-0733-F247-93C1-43067A0A39AD}" type="datetime1">
              <a:rPr lang="fr-FR" smtClean="0"/>
              <a:t>01/06/2020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3C90D7D-1E0D-C144-B05A-5179DBAB46CE}" type="datetime1">
              <a:rPr lang="fr-FR" smtClean="0"/>
              <a:t>01/06/2020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6F71126-6922-9345-A32E-FD0766905AD7}" type="datetime1">
              <a:rPr lang="fr-FR" smtClean="0"/>
              <a:t>01/06/2020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15A9846-6D49-BC4C-834B-7D8F9D95705D}" type="datetime1">
              <a:rPr lang="fr-FR" smtClean="0"/>
              <a:t>01/06/2020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E98A-CF38-004A-8F35-7E44628C1A81}" type="datetime1">
              <a:rPr lang="fr-FR" smtClean="0"/>
              <a:t>01/06/2020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5E99957F-5D00-0B4D-B290-8C96E956F92E}" type="datetime1">
              <a:rPr lang="fr-FR" smtClean="0"/>
              <a:t>01/06/2020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026869E1-51A7-2B4C-B85F-2ED3FB901472}" type="datetime1">
              <a:rPr lang="fr-FR" smtClean="0"/>
              <a:t>01/06/2020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9387EAA-8374-1041-8537-C44C13C8465E}" type="datetime1">
              <a:rPr lang="fr-FR" smtClean="0"/>
              <a:t>01/06/2020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doi.org/10.1101/2020.03.30.20047217"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00.png"/><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11" Type="http://schemas.openxmlformats.org/officeDocument/2006/relationships/image" Target="../media/image24.png"/><Relationship Id="rId10" Type="http://schemas.openxmlformats.org/officeDocument/2006/relationships/image" Target="../media/image23.png"/><Relationship Id="rId4" Type="http://schemas.openxmlformats.org/officeDocument/2006/relationships/customXml" Target="../ink/ink1.xml"/><Relationship Id="rId9"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101/2020.03.30.20047217"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4.png"/><Relationship Id="rId7"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svg"/><Relationship Id="rId4" Type="http://schemas.openxmlformats.org/officeDocument/2006/relationships/image" Target="../media/image39.png"/><Relationship Id="rId9"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openclipart.org/detail/287226/n-mesa"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49.svg"/><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4.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9.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s://covid-19.sante.gouv.fr/tests" TargetMode="External"/><Relationship Id="rId4" Type="http://schemas.openxmlformats.org/officeDocument/2006/relationships/image" Target="../media/image63.png"/></Relationships>
</file>

<file path=ppt/slides/_rels/slide4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A5AED1-0B75-854D-B611-F754B666F45C}"/>
              </a:ext>
            </a:extLst>
          </p:cNvPr>
          <p:cNvSpPr>
            <a:spLocks noGrp="1"/>
          </p:cNvSpPr>
          <p:nvPr>
            <p:ph type="ctrTitle"/>
          </p:nvPr>
        </p:nvSpPr>
        <p:spPr>
          <a:xfrm>
            <a:off x="4994837" y="2273867"/>
            <a:ext cx="5523624" cy="1553172"/>
          </a:xfrm>
        </p:spPr>
        <p:txBody>
          <a:bodyPr>
            <a:normAutofit fontScale="90000"/>
          </a:bodyPr>
          <a:lstStyle/>
          <a:p>
            <a:pPr algn="l"/>
            <a:r>
              <a:rPr lang="fr-FR" sz="4400" dirty="0"/>
              <a:t>Pandémie COVID–19</a:t>
            </a:r>
            <a:br>
              <a:rPr lang="fr-FR" sz="4400" dirty="0"/>
            </a:br>
            <a:r>
              <a:rPr lang="fr-FR" sz="4400" dirty="0"/>
              <a:t>(SARS-CoV-2)</a:t>
            </a:r>
            <a:br>
              <a:rPr lang="fr-FR" sz="4400" dirty="0"/>
            </a:br>
            <a:endParaRPr lang="fr-FR" sz="4400" dirty="0"/>
          </a:p>
        </p:txBody>
      </p:sp>
      <p:pic>
        <p:nvPicPr>
          <p:cNvPr id="3" name="Image 3">
            <a:extLst>
              <a:ext uri="{FF2B5EF4-FFF2-40B4-BE49-F238E27FC236}">
                <a16:creationId xmlns:a16="http://schemas.microsoft.com/office/drawing/2014/main" id="{8261DCEE-DC61-4341-AA27-6CA103C8C1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2557" y="19484"/>
            <a:ext cx="3765692" cy="555439"/>
          </a:xfrm>
          <a:prstGeom prst="rect">
            <a:avLst/>
          </a:prstGeom>
          <a:ln>
            <a:noFill/>
          </a:ln>
        </p:spPr>
      </p:pic>
      <p:sp>
        <p:nvSpPr>
          <p:cNvPr id="7" name="ZoneTexte 6">
            <a:extLst>
              <a:ext uri="{FF2B5EF4-FFF2-40B4-BE49-F238E27FC236}">
                <a16:creationId xmlns:a16="http://schemas.microsoft.com/office/drawing/2014/main" id="{C977948B-78EC-D545-9EA1-0A2829AFAAE5}"/>
              </a:ext>
            </a:extLst>
          </p:cNvPr>
          <p:cNvSpPr txBox="1"/>
          <p:nvPr/>
        </p:nvSpPr>
        <p:spPr>
          <a:xfrm>
            <a:off x="156929" y="6469184"/>
            <a:ext cx="2477414" cy="307777"/>
          </a:xfrm>
          <a:prstGeom prst="rect">
            <a:avLst/>
          </a:prstGeom>
          <a:noFill/>
        </p:spPr>
        <p:txBody>
          <a:bodyPr wrap="square" rtlCol="0">
            <a:spAutoFit/>
          </a:bodyPr>
          <a:lstStyle/>
          <a:p>
            <a:pPr algn="l">
              <a:spcAft>
                <a:spcPts val="600"/>
              </a:spcAft>
            </a:pPr>
            <a:r>
              <a:rPr lang="fr-FR" sz="1400" dirty="0">
                <a:solidFill>
                  <a:schemeClr val="accent1"/>
                </a:solidFill>
                <a:latin typeface="Arial" panose="020B0604020202020204" pitchFamily="34" charset="0"/>
                <a:cs typeface="Arial" panose="020B0604020202020204" pitchFamily="34" charset="0"/>
              </a:rPr>
              <a:t>MàJ-1</a:t>
            </a:r>
            <a:r>
              <a:rPr lang="fr-FR" sz="1400" baseline="30000" dirty="0">
                <a:solidFill>
                  <a:schemeClr val="accent1"/>
                </a:solidFill>
                <a:latin typeface="Arial" panose="020B0604020202020204" pitchFamily="34" charset="0"/>
                <a:cs typeface="Arial" panose="020B0604020202020204" pitchFamily="34" charset="0"/>
              </a:rPr>
              <a:t>er</a:t>
            </a:r>
            <a:r>
              <a:rPr lang="fr-FR" sz="1400" dirty="0">
                <a:solidFill>
                  <a:schemeClr val="accent1"/>
                </a:solidFill>
                <a:latin typeface="Arial" panose="020B0604020202020204" pitchFamily="34" charset="0"/>
                <a:cs typeface="Arial" panose="020B0604020202020204" pitchFamily="34" charset="0"/>
              </a:rPr>
              <a:t> juin 2020</a:t>
            </a:r>
          </a:p>
        </p:txBody>
      </p:sp>
      <p:pic>
        <p:nvPicPr>
          <p:cNvPr id="8" name="Image 7" descr="Une image contenant intérieur, sombre, assis, fermer&#10;&#10;Description générée automatiquement">
            <a:extLst>
              <a:ext uri="{FF2B5EF4-FFF2-40B4-BE49-F238E27FC236}">
                <a16:creationId xmlns:a16="http://schemas.microsoft.com/office/drawing/2014/main" id="{A57DDB1C-0119-4442-81E2-B273930038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90602" y="897191"/>
            <a:ext cx="3352798" cy="2484193"/>
          </a:xfrm>
          <a:prstGeom prst="rect">
            <a:avLst/>
          </a:prstGeom>
        </p:spPr>
      </p:pic>
      <p:pic>
        <p:nvPicPr>
          <p:cNvPr id="6" name="Image 5">
            <a:extLst>
              <a:ext uri="{FF2B5EF4-FFF2-40B4-BE49-F238E27FC236}">
                <a16:creationId xmlns:a16="http://schemas.microsoft.com/office/drawing/2014/main" id="{6C574523-BA22-5840-BEE9-9039FA9A6C6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9104" b="-13599"/>
          <a:stretch/>
        </p:blipFill>
        <p:spPr>
          <a:xfrm>
            <a:off x="7939574" y="5781408"/>
            <a:ext cx="1128767" cy="1219471"/>
          </a:xfrm>
          <a:prstGeom prst="rect">
            <a:avLst/>
          </a:prstGeom>
        </p:spPr>
      </p:pic>
      <p:sp>
        <p:nvSpPr>
          <p:cNvPr id="4" name="ZoneTexte 3">
            <a:extLst>
              <a:ext uri="{FF2B5EF4-FFF2-40B4-BE49-F238E27FC236}">
                <a16:creationId xmlns:a16="http://schemas.microsoft.com/office/drawing/2014/main" id="{21CBC920-1E81-8340-9F01-71F2C0863584}"/>
              </a:ext>
            </a:extLst>
          </p:cNvPr>
          <p:cNvSpPr txBox="1"/>
          <p:nvPr/>
        </p:nvSpPr>
        <p:spPr>
          <a:xfrm>
            <a:off x="102499" y="5213035"/>
            <a:ext cx="3115339" cy="1261884"/>
          </a:xfrm>
          <a:prstGeom prst="rect">
            <a:avLst/>
          </a:prstGeom>
          <a:noFill/>
        </p:spPr>
        <p:txBody>
          <a:bodyPr wrap="square" rtlCol="0">
            <a:spAutoFit/>
          </a:bodyPr>
          <a:lstStyle/>
          <a:p>
            <a:r>
              <a:rPr lang="fr-FR" sz="1600" b="1" dirty="0"/>
              <a:t>Robert COHEN</a:t>
            </a:r>
          </a:p>
          <a:p>
            <a:pPr marL="285750" indent="-285750">
              <a:buFont typeface="Arial" panose="020B0604020202020204" pitchFamily="34" charset="0"/>
              <a:buChar char="•"/>
            </a:pPr>
            <a:r>
              <a:rPr lang="fr-FR" sz="1200" dirty="0" err="1"/>
              <a:t>InfoVac</a:t>
            </a:r>
            <a:r>
              <a:rPr lang="fr-FR" sz="1200" dirty="0"/>
              <a:t>-France</a:t>
            </a:r>
          </a:p>
          <a:p>
            <a:pPr marL="285750" indent="-285750">
              <a:buFont typeface="Arial" panose="020B0604020202020204" pitchFamily="34" charset="0"/>
              <a:buChar char="•"/>
            </a:pPr>
            <a:r>
              <a:rPr lang="fr-FR" sz="1200" dirty="0"/>
              <a:t>ACTIV</a:t>
            </a:r>
          </a:p>
          <a:p>
            <a:pPr marL="285750" indent="-285750">
              <a:buFont typeface="Arial" panose="020B0604020202020204" pitchFamily="34" charset="0"/>
              <a:buChar char="•"/>
            </a:pPr>
            <a:r>
              <a:rPr lang="fr-FR" sz="1200" dirty="0"/>
              <a:t>GPIP</a:t>
            </a:r>
          </a:p>
          <a:p>
            <a:pPr marL="285750" indent="-285750">
              <a:buFont typeface="Arial" panose="020B0604020202020204" pitchFamily="34" charset="0"/>
              <a:buChar char="•"/>
            </a:pPr>
            <a:r>
              <a:rPr lang="fr-FR" sz="1200" dirty="0"/>
              <a:t>CHI-Créteil</a:t>
            </a:r>
          </a:p>
          <a:p>
            <a:pPr marL="285750" indent="-285750">
              <a:buFont typeface="Arial" panose="020B0604020202020204" pitchFamily="34" charset="0"/>
              <a:buChar char="•"/>
            </a:pPr>
            <a:r>
              <a:rPr lang="fr-FR" sz="1200" dirty="0"/>
              <a:t>UPEC</a:t>
            </a:r>
            <a:endParaRPr lang="fr-FR" dirty="0"/>
          </a:p>
        </p:txBody>
      </p:sp>
      <p:sp>
        <p:nvSpPr>
          <p:cNvPr id="5" name="ZoneTexte 4">
            <a:extLst>
              <a:ext uri="{FF2B5EF4-FFF2-40B4-BE49-F238E27FC236}">
                <a16:creationId xmlns:a16="http://schemas.microsoft.com/office/drawing/2014/main" id="{C371912D-601C-9D4B-A7A9-9DBD2143AD54}"/>
              </a:ext>
            </a:extLst>
          </p:cNvPr>
          <p:cNvSpPr txBox="1"/>
          <p:nvPr/>
        </p:nvSpPr>
        <p:spPr>
          <a:xfrm>
            <a:off x="2333042" y="3802218"/>
            <a:ext cx="7822975" cy="1236236"/>
          </a:xfrm>
          <a:prstGeom prst="rect">
            <a:avLst/>
          </a:prstGeom>
          <a:noFill/>
          <a:ln>
            <a:solidFill>
              <a:schemeClr val="accent1"/>
            </a:solidFill>
          </a:ln>
        </p:spPr>
        <p:txBody>
          <a:bodyPr wrap="none" rtlCol="0">
            <a:spAutoFit/>
          </a:bodyPr>
          <a:lstStyle/>
          <a:p>
            <a:pPr lvl="1">
              <a:spcBef>
                <a:spcPts val="1000"/>
              </a:spcBef>
              <a:buClr>
                <a:srgbClr val="90C226"/>
              </a:buClr>
              <a:buSzPct val="80000"/>
            </a:pPr>
            <a:r>
              <a:rPr lang="fr-FR" sz="2400" dirty="0">
                <a:solidFill>
                  <a:schemeClr val="accent2"/>
                </a:solidFill>
              </a:rPr>
              <a:t>I. Mesures barrières – Transmissibilité -</a:t>
            </a:r>
          </a:p>
          <a:p>
            <a:pPr lvl="1">
              <a:spcBef>
                <a:spcPts val="1000"/>
              </a:spcBef>
              <a:buClr>
                <a:srgbClr val="90C226"/>
              </a:buClr>
              <a:buSzPct val="80000"/>
            </a:pPr>
            <a:r>
              <a:rPr lang="fr-FR" sz="2400" dirty="0">
                <a:solidFill>
                  <a:schemeClr val="accent2"/>
                </a:solidFill>
              </a:rPr>
              <a:t>  Contagiosité – Immunité - Méthodes diagnostiques</a:t>
            </a:r>
          </a:p>
          <a:p>
            <a:r>
              <a:rPr lang="fr-FR" dirty="0">
                <a:solidFill>
                  <a:schemeClr val="accent2"/>
                </a:solidFill>
              </a:rPr>
              <a:t> </a:t>
            </a:r>
          </a:p>
        </p:txBody>
      </p:sp>
    </p:spTree>
    <p:extLst>
      <p:ext uri="{BB962C8B-B14F-4D97-AF65-F5344CB8AC3E}">
        <p14:creationId xmlns:p14="http://schemas.microsoft.com/office/powerpoint/2010/main" val="2119781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2" y="609600"/>
            <a:ext cx="8596668" cy="1320800"/>
          </a:xfrm>
        </p:spPr>
        <p:txBody>
          <a:bodyPr>
            <a:normAutofit/>
          </a:bodyPr>
          <a:lstStyle/>
          <a:p>
            <a:br>
              <a:rPr lang="fr-FR"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10</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6" name="ZoneTexte 5">
            <a:extLst>
              <a:ext uri="{FF2B5EF4-FFF2-40B4-BE49-F238E27FC236}">
                <a16:creationId xmlns:a16="http://schemas.microsoft.com/office/drawing/2014/main" id="{D99C55D8-4774-6044-B75D-23A08C8A91C1}"/>
              </a:ext>
            </a:extLst>
          </p:cNvPr>
          <p:cNvSpPr txBox="1"/>
          <p:nvPr/>
        </p:nvSpPr>
        <p:spPr>
          <a:xfrm>
            <a:off x="5486400" y="898634"/>
            <a:ext cx="184731" cy="369332"/>
          </a:xfrm>
          <a:prstGeom prst="rect">
            <a:avLst/>
          </a:prstGeom>
          <a:noFill/>
        </p:spPr>
        <p:txBody>
          <a:bodyPr wrap="none" rtlCol="0">
            <a:spAutoFit/>
          </a:bodyPr>
          <a:lstStyle/>
          <a:p>
            <a:endParaRPr lang="fr-FR" dirty="0"/>
          </a:p>
        </p:txBody>
      </p:sp>
      <p:sp>
        <p:nvSpPr>
          <p:cNvPr id="3" name="Rectangle 2">
            <a:extLst>
              <a:ext uri="{FF2B5EF4-FFF2-40B4-BE49-F238E27FC236}">
                <a16:creationId xmlns:a16="http://schemas.microsoft.com/office/drawing/2014/main" id="{EC57F1EF-A3BA-1D49-A913-59603FF75BB7}"/>
              </a:ext>
            </a:extLst>
          </p:cNvPr>
          <p:cNvSpPr/>
          <p:nvPr/>
        </p:nvSpPr>
        <p:spPr>
          <a:xfrm>
            <a:off x="1776512" y="3085179"/>
            <a:ext cx="8446543" cy="738664"/>
          </a:xfrm>
          <a:prstGeom prst="rect">
            <a:avLst/>
          </a:prstGeom>
        </p:spPr>
        <p:txBody>
          <a:bodyPr wrap="none">
            <a:spAutoFit/>
          </a:bodyPr>
          <a:lstStyle/>
          <a:p>
            <a:r>
              <a:rPr lang="fr-FR" sz="4200" dirty="0">
                <a:solidFill>
                  <a:srgbClr val="90C226"/>
                </a:solidFill>
                <a:ea typeface="+mj-ea"/>
                <a:cs typeface="+mj-cs"/>
              </a:rPr>
              <a:t>Comprendre les mesures barrières</a:t>
            </a:r>
            <a:endParaRPr lang="fr-FR" dirty="0"/>
          </a:p>
        </p:txBody>
      </p:sp>
      <p:pic>
        <p:nvPicPr>
          <p:cNvPr id="13" name="Image 5">
            <a:extLst>
              <a:ext uri="{FF2B5EF4-FFF2-40B4-BE49-F238E27FC236}">
                <a16:creationId xmlns:a16="http://schemas.microsoft.com/office/drawing/2014/main" id="{FE4C2B75-168B-3F48-9934-0936E903DCE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32285" y="103267"/>
            <a:ext cx="3932323" cy="2028489"/>
          </a:xfrm>
          <a:prstGeom prst="rect">
            <a:avLst/>
          </a:prstGeom>
        </p:spPr>
      </p:pic>
      <p:sp>
        <p:nvSpPr>
          <p:cNvPr id="15" name="Rectangle 14">
            <a:extLst>
              <a:ext uri="{FF2B5EF4-FFF2-40B4-BE49-F238E27FC236}">
                <a16:creationId xmlns:a16="http://schemas.microsoft.com/office/drawing/2014/main" id="{44FCBCE9-669F-AC40-9C1F-EFEFF904B430}"/>
              </a:ext>
            </a:extLst>
          </p:cNvPr>
          <p:cNvSpPr/>
          <p:nvPr/>
        </p:nvSpPr>
        <p:spPr>
          <a:xfrm>
            <a:off x="1484449" y="4713860"/>
            <a:ext cx="9616966" cy="1453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b="1" dirty="0"/>
              <a:t>Aucune mesure appliquée </a:t>
            </a:r>
            <a:r>
              <a:rPr lang="fr-FR" b="1" i="1" u="sng" dirty="0"/>
              <a:t>isolément </a:t>
            </a:r>
            <a:r>
              <a:rPr lang="fr-FR" b="1" dirty="0"/>
              <a:t>n’est suffisamment efficace</a:t>
            </a:r>
          </a:p>
          <a:p>
            <a:pPr marL="285750" indent="-285750">
              <a:buFont typeface="Arial" panose="020B0604020202020204" pitchFamily="34" charset="0"/>
              <a:buChar char="•"/>
            </a:pPr>
            <a:r>
              <a:rPr lang="fr-FR" b="1" dirty="0"/>
              <a:t>L’application de </a:t>
            </a:r>
            <a:r>
              <a:rPr lang="fr-FR" b="1" i="1" u="sng" dirty="0"/>
              <a:t>plusieurs mesures </a:t>
            </a:r>
            <a:r>
              <a:rPr lang="fr-FR" b="1" dirty="0"/>
              <a:t>« associées »  </a:t>
            </a:r>
            <a:r>
              <a:rPr lang="fr-FR" b="1" i="1" u="sng" dirty="0"/>
              <a:t>diminue considérablement </a:t>
            </a:r>
            <a:r>
              <a:rPr lang="fr-FR" b="1" dirty="0"/>
              <a:t>le risque mais </a:t>
            </a:r>
            <a:r>
              <a:rPr lang="fr-FR" b="1" i="1" u="sng" dirty="0"/>
              <a:t>ne l’élimine pas</a:t>
            </a:r>
          </a:p>
          <a:p>
            <a:r>
              <a:rPr lang="fr-FR" dirty="0"/>
              <a:t>      </a:t>
            </a:r>
            <a:r>
              <a:rPr lang="fr-FR" i="1" dirty="0"/>
              <a:t>Jefferson </a:t>
            </a:r>
            <a:r>
              <a:rPr lang="fr-FR" i="1" dirty="0" err="1"/>
              <a:t>T</a:t>
            </a:r>
            <a:r>
              <a:rPr lang="fr-FR" i="1" dirty="0"/>
              <a:t> : </a:t>
            </a:r>
            <a:r>
              <a:rPr lang="fr-FR" i="1" u="sng" dirty="0">
                <a:solidFill>
                  <a:schemeClr val="bg1"/>
                </a:solidFill>
                <a:hlinkClick r:id="rId4">
                  <a:extLst>
                    <a:ext uri="{A12FA001-AC4F-418D-AE19-62706E023703}">
                      <ahyp:hlinkClr xmlns:ahyp="http://schemas.microsoft.com/office/drawing/2018/hyperlinkcolor" val="tx"/>
                    </a:ext>
                  </a:extLst>
                </a:hlinkClick>
              </a:rPr>
              <a:t>https://doi.org/10.1101/2020.03.30.20047217</a:t>
            </a:r>
            <a:r>
              <a:rPr lang="fr-FR" i="1" dirty="0"/>
              <a:t>.</a:t>
            </a:r>
          </a:p>
        </p:txBody>
      </p:sp>
      <p:sp>
        <p:nvSpPr>
          <p:cNvPr id="4" name="ZoneTexte 3">
            <a:extLst>
              <a:ext uri="{FF2B5EF4-FFF2-40B4-BE49-F238E27FC236}">
                <a16:creationId xmlns:a16="http://schemas.microsoft.com/office/drawing/2014/main" id="{C264E397-6390-D941-9ECB-A4118895460F}"/>
              </a:ext>
            </a:extLst>
          </p:cNvPr>
          <p:cNvSpPr txBox="1"/>
          <p:nvPr/>
        </p:nvSpPr>
        <p:spPr>
          <a:xfrm>
            <a:off x="6525491" y="6333611"/>
            <a:ext cx="4256422" cy="369332"/>
          </a:xfrm>
          <a:prstGeom prst="rect">
            <a:avLst/>
          </a:prstGeom>
          <a:noFill/>
        </p:spPr>
        <p:txBody>
          <a:bodyPr wrap="none" rtlCol="0">
            <a:spAutoFit/>
          </a:bodyPr>
          <a:lstStyle/>
          <a:p>
            <a:r>
              <a:rPr lang="fr-FR" dirty="0"/>
              <a:t>Robert COHEN, Amine Si Ali, Yves Gillet</a:t>
            </a:r>
          </a:p>
        </p:txBody>
      </p:sp>
    </p:spTree>
    <p:extLst>
      <p:ext uri="{BB962C8B-B14F-4D97-AF65-F5344CB8AC3E}">
        <p14:creationId xmlns:p14="http://schemas.microsoft.com/office/powerpoint/2010/main" val="2727959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11</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dirty="0"/>
              <a:t>Ralentir l’évolution de l’épidémie</a:t>
            </a:r>
            <a:br>
              <a:rPr lang="fr-FR" sz="3200" dirty="0"/>
            </a:br>
            <a:r>
              <a:rPr lang="fr-FR" sz="3200" dirty="0"/>
              <a:t>Diminuer la contagiosité</a:t>
            </a:r>
          </a:p>
        </p:txBody>
      </p:sp>
      <p:sp>
        <p:nvSpPr>
          <p:cNvPr id="13" name="Espace réservé du contenu 8">
            <a:extLst>
              <a:ext uri="{FF2B5EF4-FFF2-40B4-BE49-F238E27FC236}">
                <a16:creationId xmlns:a16="http://schemas.microsoft.com/office/drawing/2014/main" id="{40B772FF-C4AD-3643-9CA6-F1BBF1A76EE8}"/>
              </a:ext>
            </a:extLst>
          </p:cNvPr>
          <p:cNvSpPr>
            <a:spLocks noGrp="1"/>
          </p:cNvSpPr>
          <p:nvPr/>
        </p:nvSpPr>
        <p:spPr>
          <a:xfrm>
            <a:off x="857250" y="1998927"/>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Seules mesures possibles aujourd’hui : Gestes barrières et mesures de distanciation</a:t>
            </a:r>
          </a:p>
          <a:p>
            <a:pPr>
              <a:spcAft>
                <a:spcPts val="1200"/>
              </a:spcAft>
            </a:pPr>
            <a:r>
              <a:rPr lang="fr-FR" sz="1900" b="1" dirty="0"/>
              <a:t>En population générale :</a:t>
            </a:r>
          </a:p>
          <a:p>
            <a:pPr marL="457200" lvl="1" indent="0">
              <a:buNone/>
            </a:pPr>
            <a:endParaRPr lang="fr-FR" sz="1700" b="1" dirty="0"/>
          </a:p>
          <a:p>
            <a:pPr marL="457200" lvl="1" indent="0">
              <a:buNone/>
            </a:pPr>
            <a:endParaRPr lang="fr-FR" sz="1700" b="1" dirty="0"/>
          </a:p>
          <a:p>
            <a:endParaRPr lang="fr-FR" sz="1900" b="1" dirty="0"/>
          </a:p>
          <a:p>
            <a:pPr marL="0" indent="0">
              <a:buNone/>
            </a:pPr>
            <a:endParaRPr lang="fr-FR" sz="1900" dirty="0"/>
          </a:p>
          <a:p>
            <a:endParaRPr lang="fr-FR" sz="1900" dirty="0"/>
          </a:p>
          <a:p>
            <a:r>
              <a:rPr lang="fr-FR" sz="1900" dirty="0"/>
              <a:t>Si on n’est pas capable d’expliquer (donc de comprendre), les décideurs et les experts vont une fois de plus être sur la sellette</a:t>
            </a:r>
          </a:p>
          <a:p>
            <a:endParaRPr lang="fr-FR" sz="1700" b="1" dirty="0"/>
          </a:p>
        </p:txBody>
      </p:sp>
      <p:sp>
        <p:nvSpPr>
          <p:cNvPr id="2" name="Flèche vers la droite 1">
            <a:extLst>
              <a:ext uri="{FF2B5EF4-FFF2-40B4-BE49-F238E27FC236}">
                <a16:creationId xmlns:a16="http://schemas.microsoft.com/office/drawing/2014/main" id="{D2239088-1C0F-4544-9AEC-8A28B373AA84}"/>
              </a:ext>
            </a:extLst>
          </p:cNvPr>
          <p:cNvSpPr/>
          <p:nvPr/>
        </p:nvSpPr>
        <p:spPr>
          <a:xfrm>
            <a:off x="5641774" y="3505546"/>
            <a:ext cx="2305716" cy="525697"/>
          </a:xfrm>
          <a:prstGeom prst="rightArrow">
            <a:avLst/>
          </a:prstGeom>
          <a:solidFill>
            <a:schemeClr val="accent5"/>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 coins arrondis 2">
            <a:extLst>
              <a:ext uri="{FF2B5EF4-FFF2-40B4-BE49-F238E27FC236}">
                <a16:creationId xmlns:a16="http://schemas.microsoft.com/office/drawing/2014/main" id="{FC7ECF09-E9D4-DB4D-B14F-EA929A3A59D9}"/>
              </a:ext>
            </a:extLst>
          </p:cNvPr>
          <p:cNvSpPr/>
          <p:nvPr/>
        </p:nvSpPr>
        <p:spPr>
          <a:xfrm>
            <a:off x="1109843" y="3062988"/>
            <a:ext cx="4514714" cy="1551542"/>
          </a:xfrm>
          <a:prstGeom prst="roundRect">
            <a:avLst/>
          </a:prstGeom>
          <a:solidFill>
            <a:srgbClr val="FFDD38"/>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b="1" dirty="0">
              <a:solidFill>
                <a:schemeClr val="tx1">
                  <a:lumMod val="75000"/>
                  <a:lumOff val="25000"/>
                </a:schemeClr>
              </a:solidFill>
            </a:endParaRPr>
          </a:p>
          <a:p>
            <a:pPr algn="ctr"/>
            <a:r>
              <a:rPr lang="fr-FR" sz="1600" b="1" dirty="0">
                <a:solidFill>
                  <a:schemeClr val="tx1">
                    <a:lumMod val="75000"/>
                    <a:lumOff val="25000"/>
                  </a:schemeClr>
                </a:solidFill>
              </a:rPr>
              <a:t>Jusqu’à présent</a:t>
            </a:r>
          </a:p>
          <a:p>
            <a:pPr algn="ctr"/>
            <a:r>
              <a:rPr lang="fr-FR" sz="1600" b="1" dirty="0">
                <a:solidFill>
                  <a:schemeClr val="tx1">
                    <a:lumMod val="75000"/>
                    <a:lumOff val="25000"/>
                  </a:schemeClr>
                </a:solidFill>
              </a:rPr>
              <a:t>Masques inutiles et masques « alternatifs » potentiellement dangereux</a:t>
            </a:r>
          </a:p>
          <a:p>
            <a:pPr algn="ctr"/>
            <a:r>
              <a:rPr lang="fr-FR" sz="1600" i="1" dirty="0">
                <a:solidFill>
                  <a:schemeClr val="accent5"/>
                </a:solidFill>
              </a:rPr>
              <a:t>=&gt; Risque de se sentir faussement protégé et de négliger le reste</a:t>
            </a:r>
          </a:p>
          <a:p>
            <a:pPr algn="ctr"/>
            <a:endParaRPr lang="fr-FR" sz="1600" dirty="0">
              <a:solidFill>
                <a:schemeClr val="tx1">
                  <a:lumMod val="75000"/>
                  <a:lumOff val="25000"/>
                </a:schemeClr>
              </a:solidFill>
            </a:endParaRPr>
          </a:p>
        </p:txBody>
      </p:sp>
      <p:sp>
        <p:nvSpPr>
          <p:cNvPr id="18" name="Rectangle : coins arrondis 17">
            <a:extLst>
              <a:ext uri="{FF2B5EF4-FFF2-40B4-BE49-F238E27FC236}">
                <a16:creationId xmlns:a16="http://schemas.microsoft.com/office/drawing/2014/main" id="{9AFE5573-E4ED-5944-B90B-8A3D150A3287}"/>
              </a:ext>
            </a:extLst>
          </p:cNvPr>
          <p:cNvSpPr/>
          <p:nvPr/>
        </p:nvSpPr>
        <p:spPr>
          <a:xfrm>
            <a:off x="7996606" y="3092231"/>
            <a:ext cx="3746661" cy="1419446"/>
          </a:xfrm>
          <a:prstGeom prst="roundRect">
            <a:avLst/>
          </a:prstGeom>
          <a:solidFill>
            <a:schemeClr val="accent5"/>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Port d’un masque chirurgical ou « alternatif » obligatoire dans les lieux fermés comme les transports en commun</a:t>
            </a:r>
          </a:p>
        </p:txBody>
      </p:sp>
      <p:sp>
        <p:nvSpPr>
          <p:cNvPr id="4" name="ZoneTexte 3">
            <a:extLst>
              <a:ext uri="{FF2B5EF4-FFF2-40B4-BE49-F238E27FC236}">
                <a16:creationId xmlns:a16="http://schemas.microsoft.com/office/drawing/2014/main" id="{A0094DF0-757B-0C4B-921B-D91F8B9636B5}"/>
              </a:ext>
            </a:extLst>
          </p:cNvPr>
          <p:cNvSpPr txBox="1"/>
          <p:nvPr/>
        </p:nvSpPr>
        <p:spPr>
          <a:xfrm>
            <a:off x="659220" y="6248400"/>
            <a:ext cx="11008484" cy="369332"/>
          </a:xfrm>
          <a:prstGeom prst="rect">
            <a:avLst/>
          </a:prstGeom>
          <a:noFill/>
        </p:spPr>
        <p:txBody>
          <a:bodyPr wrap="square" rtlCol="0">
            <a:spAutoFit/>
          </a:bodyPr>
          <a:lstStyle/>
          <a:p>
            <a:r>
              <a:rPr lang="fr-FR" b="1" i="1" u="sng" dirty="0" err="1">
                <a:solidFill>
                  <a:schemeClr val="accent2"/>
                </a:solidFill>
              </a:rPr>
              <a:t>Mahasse</a:t>
            </a:r>
            <a:r>
              <a:rPr lang="fr-FR" b="1" i="1" u="sng" dirty="0">
                <a:solidFill>
                  <a:schemeClr val="accent2"/>
                </a:solidFill>
              </a:rPr>
              <a:t> </a:t>
            </a:r>
            <a:r>
              <a:rPr lang="fr-FR" i="1" dirty="0">
                <a:solidFill>
                  <a:schemeClr val="accent2"/>
                </a:solidFill>
              </a:rPr>
              <a:t>BMJ 2020;369:m1422 </a:t>
            </a:r>
            <a:r>
              <a:rPr lang="fr-FR" i="1" dirty="0" err="1">
                <a:solidFill>
                  <a:schemeClr val="accent2"/>
                </a:solidFill>
              </a:rPr>
              <a:t>doi</a:t>
            </a:r>
            <a:r>
              <a:rPr lang="fr-FR" i="1" dirty="0">
                <a:solidFill>
                  <a:schemeClr val="accent2"/>
                </a:solidFill>
              </a:rPr>
              <a:t>: 10.1136/bmj.m1422</a:t>
            </a:r>
          </a:p>
        </p:txBody>
      </p:sp>
    </p:spTree>
    <p:extLst>
      <p:ext uri="{BB962C8B-B14F-4D97-AF65-F5344CB8AC3E}">
        <p14:creationId xmlns:p14="http://schemas.microsoft.com/office/powerpoint/2010/main" val="2777154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12</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cxnSp>
        <p:nvCxnSpPr>
          <p:cNvPr id="33" name="Connecteur droit 32">
            <a:extLst>
              <a:ext uri="{FF2B5EF4-FFF2-40B4-BE49-F238E27FC236}">
                <a16:creationId xmlns:a16="http://schemas.microsoft.com/office/drawing/2014/main" id="{47834C91-03B4-D34B-A5F0-FA208874C49C}"/>
              </a:ext>
            </a:extLst>
          </p:cNvPr>
          <p:cNvCxnSpPr/>
          <p:nvPr/>
        </p:nvCxnSpPr>
        <p:spPr>
          <a:xfrm flipV="1">
            <a:off x="9526150" y="5108028"/>
            <a:ext cx="0" cy="746131"/>
          </a:xfrm>
          <a:prstGeom prst="line">
            <a:avLst/>
          </a:prstGeom>
        </p:spPr>
        <p:style>
          <a:lnRef idx="1">
            <a:schemeClr val="accent1"/>
          </a:lnRef>
          <a:fillRef idx="0">
            <a:schemeClr val="accent1"/>
          </a:fillRef>
          <a:effectRef idx="0">
            <a:schemeClr val="accent1"/>
          </a:effectRef>
          <a:fontRef idx="minor">
            <a:schemeClr val="tx1"/>
          </a:fontRef>
        </p:style>
      </p:cxnSp>
      <p:sp>
        <p:nvSpPr>
          <p:cNvPr id="34" name="Titre 1">
            <a:extLst>
              <a:ext uri="{FF2B5EF4-FFF2-40B4-BE49-F238E27FC236}">
                <a16:creationId xmlns:a16="http://schemas.microsoft.com/office/drawing/2014/main" id="{A89F2051-0134-3246-882A-D4EA96D248F4}"/>
              </a:ext>
            </a:extLst>
          </p:cNvPr>
          <p:cNvSpPr>
            <a:spLocks noGrp="1"/>
          </p:cNvSpPr>
          <p:nvPr>
            <p:ph type="title"/>
          </p:nvPr>
        </p:nvSpPr>
        <p:spPr>
          <a:xfrm>
            <a:off x="1333501" y="609600"/>
            <a:ext cx="10409765" cy="1320800"/>
          </a:xfrm>
        </p:spPr>
        <p:txBody>
          <a:bodyPr>
            <a:normAutofit/>
          </a:bodyPr>
          <a:lstStyle/>
          <a:p>
            <a:r>
              <a:rPr lang="fr-FR" dirty="0"/>
              <a:t>Mécanismes du transmission du SARS-CoV-2</a:t>
            </a:r>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12</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Transmission prédominante pour les coronavirus : le mode « gouttelettes »</a:t>
            </a:r>
          </a:p>
          <a:p>
            <a:pPr lvl="1"/>
            <a:r>
              <a:rPr lang="fr-FR" sz="1700" b="1" dirty="0"/>
              <a:t>Par inhalation des grosses ou moyennes gouttelettes </a:t>
            </a:r>
            <a:r>
              <a:rPr lang="fr-FR" sz="1700" dirty="0"/>
              <a:t>(</a:t>
            </a:r>
            <a:r>
              <a:rPr lang="fr-FR" sz="1700" i="1" dirty="0"/>
              <a:t>large or medium </a:t>
            </a:r>
            <a:r>
              <a:rPr lang="fr-FR" sz="1700" i="1" dirty="0" err="1"/>
              <a:t>droplet</a:t>
            </a:r>
            <a:r>
              <a:rPr lang="fr-FR" sz="1700" dirty="0"/>
              <a:t>)</a:t>
            </a:r>
            <a:r>
              <a:rPr lang="fr-FR" sz="1700" b="1" dirty="0"/>
              <a:t> </a:t>
            </a:r>
            <a:r>
              <a:rPr lang="fr-FR" sz="1700" dirty="0"/>
              <a:t>émises lors de toux, éternuements et en parlant </a:t>
            </a:r>
          </a:p>
          <a:p>
            <a:pPr lvl="2"/>
            <a:r>
              <a:rPr lang="fr-FR" sz="1300" b="1" dirty="0"/>
              <a:t>Arrêtées au niveau des voies aériennes supérieures, lieu de réplication primaire des virus</a:t>
            </a:r>
          </a:p>
          <a:p>
            <a:pPr lvl="2"/>
            <a:r>
              <a:rPr lang="fr-FR" sz="1500" b="1" dirty="0"/>
              <a:t>Mais aussi bouche, œil…</a:t>
            </a:r>
          </a:p>
        </p:txBody>
      </p:sp>
      <p:pic>
        <p:nvPicPr>
          <p:cNvPr id="38" name="Image 15">
            <a:extLst>
              <a:ext uri="{FF2B5EF4-FFF2-40B4-BE49-F238E27FC236}">
                <a16:creationId xmlns:a16="http://schemas.microsoft.com/office/drawing/2014/main" id="{5C8EA533-DE47-404D-8C43-1B67A2EEFDF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65739" y="3870974"/>
            <a:ext cx="2504784" cy="1570564"/>
          </a:xfrm>
          <a:prstGeom prst="rect">
            <a:avLst/>
          </a:prstGeom>
        </p:spPr>
      </p:pic>
      <p:pic>
        <p:nvPicPr>
          <p:cNvPr id="39" name="Image 13">
            <a:extLst>
              <a:ext uri="{FF2B5EF4-FFF2-40B4-BE49-F238E27FC236}">
                <a16:creationId xmlns:a16="http://schemas.microsoft.com/office/drawing/2014/main" id="{39C6D889-2FDD-4043-A05D-CF2F7780964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60465" y="3870974"/>
            <a:ext cx="1719722" cy="1574634"/>
          </a:xfrm>
          <a:prstGeom prst="rect">
            <a:avLst/>
          </a:prstGeom>
        </p:spPr>
      </p:pic>
      <p:pic>
        <p:nvPicPr>
          <p:cNvPr id="40" name="Image 8">
            <a:extLst>
              <a:ext uri="{FF2B5EF4-FFF2-40B4-BE49-F238E27FC236}">
                <a16:creationId xmlns:a16="http://schemas.microsoft.com/office/drawing/2014/main" id="{CEEBB3AE-3C58-8C42-8A4C-1F6B4FC4A07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851199" y="3870974"/>
            <a:ext cx="1719722" cy="1570564"/>
          </a:xfrm>
          <a:prstGeom prst="rect">
            <a:avLst/>
          </a:prstGeom>
        </p:spPr>
      </p:pic>
      <p:sp>
        <p:nvSpPr>
          <p:cNvPr id="41" name="Rectangle : coins arrondis 40">
            <a:extLst>
              <a:ext uri="{FF2B5EF4-FFF2-40B4-BE49-F238E27FC236}">
                <a16:creationId xmlns:a16="http://schemas.microsoft.com/office/drawing/2014/main" id="{393F3DEE-D9B4-A74D-9878-BC13814A16C5}"/>
              </a:ext>
            </a:extLst>
          </p:cNvPr>
          <p:cNvSpPr/>
          <p:nvPr/>
        </p:nvSpPr>
        <p:spPr>
          <a:xfrm>
            <a:off x="2292252" y="5539360"/>
            <a:ext cx="4717176" cy="11614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t>Grosses gouttelettes</a:t>
            </a:r>
          </a:p>
          <a:p>
            <a:pPr marL="285750" indent="-285750" algn="ctr">
              <a:buFontTx/>
              <a:buChar char="-"/>
            </a:pPr>
            <a:r>
              <a:rPr lang="fr-FR" sz="1400" dirty="0"/>
              <a:t>60 à 100 µm (moyennes : 10 à 50 µm)</a:t>
            </a:r>
          </a:p>
          <a:p>
            <a:pPr marL="285750" indent="-285750" algn="ctr">
              <a:buFontTx/>
              <a:buChar char="-"/>
            </a:pPr>
            <a:r>
              <a:rPr lang="fr-FR" sz="1400" dirty="0"/>
              <a:t>Retombent sur sol ou surface à moins de 2 m</a:t>
            </a:r>
          </a:p>
          <a:p>
            <a:pPr marL="285750" indent="-285750" algn="ctr">
              <a:buFontTx/>
              <a:buChar char="-"/>
            </a:pPr>
            <a:r>
              <a:rPr lang="fr-FR" sz="1400" dirty="0"/>
              <a:t>Persistent peu de temps dans l’atmosphère</a:t>
            </a:r>
          </a:p>
          <a:p>
            <a:pPr algn="ctr"/>
            <a:endParaRPr lang="fr-FR" dirty="0"/>
          </a:p>
        </p:txBody>
      </p:sp>
      <p:sp>
        <p:nvSpPr>
          <p:cNvPr id="44" name="Rectangle : coins arrondis 43">
            <a:extLst>
              <a:ext uri="{FF2B5EF4-FFF2-40B4-BE49-F238E27FC236}">
                <a16:creationId xmlns:a16="http://schemas.microsoft.com/office/drawing/2014/main" id="{5D36E009-669E-0440-BF31-86DFD1E53C01}"/>
              </a:ext>
            </a:extLst>
          </p:cNvPr>
          <p:cNvSpPr/>
          <p:nvPr/>
        </p:nvSpPr>
        <p:spPr>
          <a:xfrm>
            <a:off x="8671034" y="4013200"/>
            <a:ext cx="1710233" cy="9459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Mains</a:t>
            </a:r>
          </a:p>
        </p:txBody>
      </p:sp>
      <p:sp>
        <p:nvSpPr>
          <p:cNvPr id="45" name="Rectangle : coins arrondis 44">
            <a:extLst>
              <a:ext uri="{FF2B5EF4-FFF2-40B4-BE49-F238E27FC236}">
                <a16:creationId xmlns:a16="http://schemas.microsoft.com/office/drawing/2014/main" id="{F181F085-2F64-8748-AF84-A47DDC0D17EA}"/>
              </a:ext>
            </a:extLst>
          </p:cNvPr>
          <p:cNvSpPr/>
          <p:nvPr/>
        </p:nvSpPr>
        <p:spPr>
          <a:xfrm>
            <a:off x="8699993" y="5879381"/>
            <a:ext cx="1710233" cy="9459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Surfaces</a:t>
            </a:r>
          </a:p>
          <a:p>
            <a:pPr algn="ctr"/>
            <a:r>
              <a:rPr lang="fr-FR" dirty="0"/>
              <a:t>Objets</a:t>
            </a:r>
          </a:p>
        </p:txBody>
      </p:sp>
      <p:sp>
        <p:nvSpPr>
          <p:cNvPr id="46" name="Triangle 45">
            <a:extLst>
              <a:ext uri="{FF2B5EF4-FFF2-40B4-BE49-F238E27FC236}">
                <a16:creationId xmlns:a16="http://schemas.microsoft.com/office/drawing/2014/main" id="{274F853B-95FD-7846-8BFD-6BC0C8494EAE}"/>
              </a:ext>
            </a:extLst>
          </p:cNvPr>
          <p:cNvSpPr/>
          <p:nvPr/>
        </p:nvSpPr>
        <p:spPr>
          <a:xfrm>
            <a:off x="9415791" y="5019201"/>
            <a:ext cx="220717" cy="76354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 name="Connecteur droit avec flèche 2">
            <a:extLst>
              <a:ext uri="{FF2B5EF4-FFF2-40B4-BE49-F238E27FC236}">
                <a16:creationId xmlns:a16="http://schemas.microsoft.com/office/drawing/2014/main" id="{B4FB7F93-9321-B84C-8F21-C11FCEB40A53}"/>
              </a:ext>
            </a:extLst>
          </p:cNvPr>
          <p:cNvCxnSpPr>
            <a:cxnSpLocks/>
          </p:cNvCxnSpPr>
          <p:nvPr/>
        </p:nvCxnSpPr>
        <p:spPr>
          <a:xfrm flipH="1" flipV="1">
            <a:off x="6538383" y="3062234"/>
            <a:ext cx="2810206" cy="8824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F667C729-A51B-734C-B3CE-BD8B4BB4AEBA}"/>
              </a:ext>
            </a:extLst>
          </p:cNvPr>
          <p:cNvCxnSpPr>
            <a:cxnSpLocks/>
          </p:cNvCxnSpPr>
          <p:nvPr/>
        </p:nvCxnSpPr>
        <p:spPr>
          <a:xfrm flipH="1" flipV="1">
            <a:off x="4427773" y="3301830"/>
            <a:ext cx="4193706" cy="781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C61513D3-E803-8B42-BE08-12C1086310E7}"/>
              </a:ext>
            </a:extLst>
          </p:cNvPr>
          <p:cNvCxnSpPr>
            <a:cxnSpLocks/>
          </p:cNvCxnSpPr>
          <p:nvPr/>
        </p:nvCxnSpPr>
        <p:spPr>
          <a:xfrm flipV="1">
            <a:off x="6980469" y="4923500"/>
            <a:ext cx="1641010" cy="9558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a:extLst>
              <a:ext uri="{FF2B5EF4-FFF2-40B4-BE49-F238E27FC236}">
                <a16:creationId xmlns:a16="http://schemas.microsoft.com/office/drawing/2014/main" id="{DE8BF391-92AB-1348-B0D8-6FFABEA75C30}"/>
              </a:ext>
            </a:extLst>
          </p:cNvPr>
          <p:cNvCxnSpPr>
            <a:cxnSpLocks/>
          </p:cNvCxnSpPr>
          <p:nvPr/>
        </p:nvCxnSpPr>
        <p:spPr>
          <a:xfrm>
            <a:off x="6994949" y="6116770"/>
            <a:ext cx="1600337" cy="1458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5297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13</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4" name="Titre 1">
            <a:extLst>
              <a:ext uri="{FF2B5EF4-FFF2-40B4-BE49-F238E27FC236}">
                <a16:creationId xmlns:a16="http://schemas.microsoft.com/office/drawing/2014/main" id="{A89F2051-0134-3246-882A-D4EA96D248F4}"/>
              </a:ext>
            </a:extLst>
          </p:cNvPr>
          <p:cNvSpPr>
            <a:spLocks noGrp="1"/>
          </p:cNvSpPr>
          <p:nvPr>
            <p:ph type="title"/>
          </p:nvPr>
        </p:nvSpPr>
        <p:spPr>
          <a:xfrm>
            <a:off x="1333501" y="609600"/>
            <a:ext cx="11010899" cy="1320800"/>
          </a:xfrm>
        </p:spPr>
        <p:txBody>
          <a:bodyPr>
            <a:normAutofit/>
          </a:bodyPr>
          <a:lstStyle/>
          <a:p>
            <a:r>
              <a:rPr lang="fr-FR" sz="3200" dirty="0"/>
              <a:t>Se protéger des grosses et moyennes gouttelettes</a:t>
            </a:r>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13</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26" name="Espace réservé du contenu 8">
            <a:extLst>
              <a:ext uri="{FF2B5EF4-FFF2-40B4-BE49-F238E27FC236}">
                <a16:creationId xmlns:a16="http://schemas.microsoft.com/office/drawing/2014/main" id="{1B96FF31-3EA6-4B4B-B756-5BEB45369D2C}"/>
              </a:ext>
            </a:extLst>
          </p:cNvPr>
          <p:cNvSpPr>
            <a:spLocks noGrp="1"/>
          </p:cNvSpPr>
          <p:nvPr/>
        </p:nvSpPr>
        <p:spPr>
          <a:xfrm>
            <a:off x="704850" y="1705886"/>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b="1" dirty="0"/>
              <a:t>Mesures correctives</a:t>
            </a:r>
          </a:p>
          <a:p>
            <a:pPr lvl="1"/>
            <a:r>
              <a:rPr lang="fr-FR" sz="1800" dirty="0"/>
              <a:t>Masque chirurgical</a:t>
            </a:r>
          </a:p>
          <a:p>
            <a:pPr lvl="1"/>
            <a:r>
              <a:rPr lang="fr-FR" sz="1800" dirty="0"/>
              <a:t>Hygiène des mains</a:t>
            </a:r>
          </a:p>
          <a:p>
            <a:pPr lvl="1"/>
            <a:r>
              <a:rPr lang="fr-FR" sz="1800" dirty="0"/>
              <a:t>Hygiène des surfaces</a:t>
            </a:r>
          </a:p>
          <a:p>
            <a:pPr lvl="1"/>
            <a:endParaRPr lang="fr-FR" sz="1800" dirty="0"/>
          </a:p>
          <a:p>
            <a:pPr lvl="1"/>
            <a:r>
              <a:rPr lang="fr-FR" sz="1800" dirty="0"/>
              <a:t>Lunettes</a:t>
            </a:r>
          </a:p>
          <a:p>
            <a:pPr lvl="1"/>
            <a:r>
              <a:rPr lang="fr-FR" sz="1800" dirty="0"/>
              <a:t>*</a:t>
            </a:r>
          </a:p>
        </p:txBody>
      </p:sp>
      <p:pic>
        <p:nvPicPr>
          <p:cNvPr id="3" name="Image 2" descr="Une image contenant intérieur, assis, table, blanc&#10;&#10;Description générée automatiquement">
            <a:extLst>
              <a:ext uri="{FF2B5EF4-FFF2-40B4-BE49-F238E27FC236}">
                <a16:creationId xmlns:a16="http://schemas.microsoft.com/office/drawing/2014/main" id="{EFEFBEE0-B249-224B-ACCD-86D95ACF45E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65703" y="1318658"/>
            <a:ext cx="3533321" cy="2240913"/>
          </a:xfrm>
          <a:prstGeom prst="rect">
            <a:avLst/>
          </a:prstGeom>
        </p:spPr>
      </p:pic>
      <p:pic>
        <p:nvPicPr>
          <p:cNvPr id="6" name="Image 5" descr="Une image contenant intérieur, personne, table, alimentation&#10;&#10;Description générée automatiquement">
            <a:extLst>
              <a:ext uri="{FF2B5EF4-FFF2-40B4-BE49-F238E27FC236}">
                <a16:creationId xmlns:a16="http://schemas.microsoft.com/office/drawing/2014/main" id="{FD0CF4A6-0FC2-0D47-81D3-2E5C3052FD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91835" y="1586871"/>
            <a:ext cx="3295340" cy="1704486"/>
          </a:xfrm>
          <a:prstGeom prst="rect">
            <a:avLst/>
          </a:prstGeom>
        </p:spPr>
      </p:pic>
      <p:pic>
        <p:nvPicPr>
          <p:cNvPr id="9" name="Image 8" descr="Une image contenant intérieur, table, assis, petit&#10;&#10;Description générée automatiquement">
            <a:extLst>
              <a:ext uri="{FF2B5EF4-FFF2-40B4-BE49-F238E27FC236}">
                <a16:creationId xmlns:a16="http://schemas.microsoft.com/office/drawing/2014/main" id="{0CED7986-16BC-0346-93CC-D832062DB08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20658" y="3827248"/>
            <a:ext cx="3223409" cy="1797957"/>
          </a:xfrm>
          <a:prstGeom prst="rect">
            <a:avLst/>
          </a:prstGeom>
        </p:spPr>
      </p:pic>
      <p:pic>
        <p:nvPicPr>
          <p:cNvPr id="15" name="Image 14" descr="Une image contenant table, blanc, assis, verre&#10;&#10;Description générée automatiquement">
            <a:extLst>
              <a:ext uri="{FF2B5EF4-FFF2-40B4-BE49-F238E27FC236}">
                <a16:creationId xmlns:a16="http://schemas.microsoft.com/office/drawing/2014/main" id="{19627180-2096-644C-A467-78DF905E348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062972" y="3983511"/>
            <a:ext cx="1734396" cy="1352160"/>
          </a:xfrm>
          <a:prstGeom prst="rect">
            <a:avLst/>
          </a:prstGeom>
          <a:ln>
            <a:solidFill>
              <a:schemeClr val="bg2">
                <a:lumMod val="50000"/>
              </a:schemeClr>
            </a:solidFill>
          </a:ln>
        </p:spPr>
        <p:style>
          <a:lnRef idx="2">
            <a:schemeClr val="accent1"/>
          </a:lnRef>
          <a:fillRef idx="1">
            <a:schemeClr val="lt1"/>
          </a:fillRef>
          <a:effectRef idx="0">
            <a:schemeClr val="accent1"/>
          </a:effectRef>
          <a:fontRef idx="minor">
            <a:schemeClr val="dk1"/>
          </a:fontRef>
        </p:style>
      </p:pic>
      <p:sp>
        <p:nvSpPr>
          <p:cNvPr id="2" name="ZoneTexte 1">
            <a:extLst>
              <a:ext uri="{FF2B5EF4-FFF2-40B4-BE49-F238E27FC236}">
                <a16:creationId xmlns:a16="http://schemas.microsoft.com/office/drawing/2014/main" id="{CF89738C-B2F0-BD4B-ACDA-08514CB97B44}"/>
              </a:ext>
            </a:extLst>
          </p:cNvPr>
          <p:cNvSpPr txBox="1"/>
          <p:nvPr/>
        </p:nvSpPr>
        <p:spPr>
          <a:xfrm>
            <a:off x="704850" y="6062360"/>
            <a:ext cx="7890302" cy="307777"/>
          </a:xfrm>
          <a:prstGeom prst="rect">
            <a:avLst/>
          </a:prstGeom>
          <a:noFill/>
        </p:spPr>
        <p:txBody>
          <a:bodyPr wrap="none" rtlCol="0">
            <a:spAutoFit/>
          </a:bodyPr>
          <a:lstStyle/>
          <a:p>
            <a:r>
              <a:rPr lang="fr-FR" sz="1400" dirty="0"/>
              <a:t>* Le port de blouse à usage unique, de gants et de charlotte sont des mesures complémentaires</a:t>
            </a:r>
          </a:p>
        </p:txBody>
      </p:sp>
    </p:spTree>
    <p:extLst>
      <p:ext uri="{BB962C8B-B14F-4D97-AF65-F5344CB8AC3E}">
        <p14:creationId xmlns:p14="http://schemas.microsoft.com/office/powerpoint/2010/main" val="355510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14</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14</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500" y="609600"/>
            <a:ext cx="10409238" cy="1320800"/>
          </a:xfrm>
        </p:spPr>
        <p:txBody>
          <a:bodyPr/>
          <a:lstStyle/>
          <a:p>
            <a:r>
              <a:rPr lang="fr-FR" dirty="0"/>
              <a:t>On sait maintenant que :</a:t>
            </a:r>
          </a:p>
        </p:txBody>
      </p:sp>
      <p:sp>
        <p:nvSpPr>
          <p:cNvPr id="17" name="Espace réservé du contenu 2">
            <a:extLst>
              <a:ext uri="{FF2B5EF4-FFF2-40B4-BE49-F238E27FC236}">
                <a16:creationId xmlns:a16="http://schemas.microsoft.com/office/drawing/2014/main" id="{3E70B2C7-213C-B04C-B447-0935B3E4EB80}"/>
              </a:ext>
            </a:extLst>
          </p:cNvPr>
          <p:cNvSpPr>
            <a:spLocks noGrp="1"/>
          </p:cNvSpPr>
          <p:nvPr>
            <p:ph sz="half" idx="1"/>
          </p:nvPr>
        </p:nvSpPr>
        <p:spPr>
          <a:xfrm>
            <a:off x="6585284" y="1900144"/>
            <a:ext cx="4929382" cy="2512105"/>
          </a:xfrm>
          <a:ln>
            <a:solidFill>
              <a:schemeClr val="accent5"/>
            </a:solidFill>
          </a:ln>
        </p:spPr>
        <p:txBody>
          <a:bodyPr>
            <a:normAutofit/>
          </a:bodyPr>
          <a:lstStyle/>
          <a:p>
            <a:r>
              <a:rPr lang="fr-FR" b="1" dirty="0"/>
              <a:t>La transmission commence avant les symptômes</a:t>
            </a:r>
          </a:p>
          <a:p>
            <a:r>
              <a:rPr lang="fr-FR" dirty="0"/>
              <a:t>Chez les </a:t>
            </a:r>
            <a:r>
              <a:rPr lang="fr-FR" b="1" dirty="0"/>
              <a:t>sujets pré-symptomatiques</a:t>
            </a:r>
            <a:r>
              <a:rPr lang="fr-FR" dirty="0"/>
              <a:t> (sans toux, sans éternuement) </a:t>
            </a:r>
            <a:r>
              <a:rPr lang="fr-FR" b="1" dirty="0"/>
              <a:t>la quantité de virus peut être très élevée</a:t>
            </a:r>
          </a:p>
          <a:p>
            <a:r>
              <a:rPr lang="fr-FR" dirty="0"/>
              <a:t>Les </a:t>
            </a:r>
            <a:r>
              <a:rPr lang="fr-FR" b="1" dirty="0"/>
              <a:t>sujets asymptomatiques peuvent être aussi contagieux</a:t>
            </a:r>
          </a:p>
        </p:txBody>
      </p:sp>
      <p:pic>
        <p:nvPicPr>
          <p:cNvPr id="20" name="Image 19" descr="Une image contenant assis, regardant, tenant, petit&#10;&#10;Description générée automatiquement">
            <a:extLst>
              <a:ext uri="{FF2B5EF4-FFF2-40B4-BE49-F238E27FC236}">
                <a16:creationId xmlns:a16="http://schemas.microsoft.com/office/drawing/2014/main" id="{F0E6AF5C-A2A0-094F-B60B-AA133446235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4601" y="2106106"/>
            <a:ext cx="4502594" cy="2512105"/>
          </a:xfrm>
          <a:prstGeom prst="rect">
            <a:avLst/>
          </a:prstGeom>
        </p:spPr>
      </p:pic>
      <p:sp>
        <p:nvSpPr>
          <p:cNvPr id="2" name="Rectangle : coins arrondis 1">
            <a:extLst>
              <a:ext uri="{FF2B5EF4-FFF2-40B4-BE49-F238E27FC236}">
                <a16:creationId xmlns:a16="http://schemas.microsoft.com/office/drawing/2014/main" id="{08BBC0CA-3B3B-E741-B011-F69892B62E2E}"/>
              </a:ext>
            </a:extLst>
          </p:cNvPr>
          <p:cNvSpPr/>
          <p:nvPr/>
        </p:nvSpPr>
        <p:spPr>
          <a:xfrm>
            <a:off x="6761683" y="4884821"/>
            <a:ext cx="4560476" cy="1420110"/>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Le rôle de la transmission « air » est peut-être plus important qu’attendu</a:t>
            </a:r>
          </a:p>
        </p:txBody>
      </p:sp>
      <p:sp>
        <p:nvSpPr>
          <p:cNvPr id="6" name="Flèche courbée vers la droite 5">
            <a:extLst>
              <a:ext uri="{FF2B5EF4-FFF2-40B4-BE49-F238E27FC236}">
                <a16:creationId xmlns:a16="http://schemas.microsoft.com/office/drawing/2014/main" id="{189EF7F4-3D0F-6444-BA85-87C69E33544C}"/>
              </a:ext>
            </a:extLst>
          </p:cNvPr>
          <p:cNvSpPr/>
          <p:nvPr/>
        </p:nvSpPr>
        <p:spPr>
          <a:xfrm>
            <a:off x="5233279" y="2892661"/>
            <a:ext cx="1352005" cy="3185999"/>
          </a:xfrm>
          <a:prstGeom prst="curvedRightArrow">
            <a:avLst>
              <a:gd name="adj1" fmla="val 25000"/>
              <a:gd name="adj2" fmla="val 71883"/>
              <a:gd name="adj3" fmla="val 47246"/>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904470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15</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15</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3" name="ZoneTexte 32">
            <a:extLst>
              <a:ext uri="{FF2B5EF4-FFF2-40B4-BE49-F238E27FC236}">
                <a16:creationId xmlns:a16="http://schemas.microsoft.com/office/drawing/2014/main" id="{8064FAB7-2C16-0A4D-867C-DB019E64F338}"/>
              </a:ext>
            </a:extLst>
          </p:cNvPr>
          <p:cNvSpPr txBox="1"/>
          <p:nvPr/>
        </p:nvSpPr>
        <p:spPr>
          <a:xfrm>
            <a:off x="8272463" y="3414713"/>
            <a:ext cx="184731" cy="369332"/>
          </a:xfrm>
          <a:prstGeom prst="rect">
            <a:avLst/>
          </a:prstGeom>
          <a:noFill/>
        </p:spPr>
        <p:txBody>
          <a:bodyPr wrap="none" rtlCol="0">
            <a:spAutoFit/>
          </a:bodyPr>
          <a:lstStyle/>
          <a:p>
            <a:endParaRPr lang="fr-FR" dirty="0"/>
          </a:p>
        </p:txBody>
      </p:sp>
      <mc:AlternateContent xmlns:mc="http://schemas.openxmlformats.org/markup-compatibility/2006" xmlns:p14="http://schemas.microsoft.com/office/powerpoint/2010/main">
        <mc:Choice Requires="p14">
          <p:contentPart p14:bwMode="auto" r:id="rId4">
            <p14:nvContentPartPr>
              <p14:cNvPr id="41" name="Encre 40">
                <a:extLst>
                  <a:ext uri="{FF2B5EF4-FFF2-40B4-BE49-F238E27FC236}">
                    <a16:creationId xmlns:a16="http://schemas.microsoft.com/office/drawing/2014/main" id="{DFDDACF2-19B7-0148-9FF8-F24D3EF31AF2}"/>
                  </a:ext>
                </a:extLst>
              </p14:cNvPr>
              <p14:cNvContentPartPr/>
              <p14:nvPr/>
            </p14:nvContentPartPr>
            <p14:xfrm>
              <a:off x="4125532" y="5584432"/>
              <a:ext cx="360" cy="360"/>
            </p14:xfrm>
          </p:contentPart>
        </mc:Choice>
        <mc:Fallback xmlns="">
          <p:pic>
            <p:nvPicPr>
              <p:cNvPr id="41" name="Encre 40">
                <a:extLst>
                  <a:ext uri="{FF2B5EF4-FFF2-40B4-BE49-F238E27FC236}">
                    <a16:creationId xmlns:a16="http://schemas.microsoft.com/office/drawing/2014/main" id="{DFDDACF2-19B7-0148-9FF8-F24D3EF31AF2}"/>
                  </a:ext>
                </a:extLst>
              </p:cNvPr>
              <p:cNvPicPr/>
              <p:nvPr/>
            </p:nvPicPr>
            <p:blipFill>
              <a:blip r:embed="rId8"/>
              <a:stretch>
                <a:fillRect/>
              </a:stretch>
            </p:blipFill>
            <p:spPr>
              <a:xfrm>
                <a:off x="4116892" y="5575792"/>
                <a:ext cx="18000" cy="18000"/>
              </a:xfrm>
              <a:prstGeom prst="rect">
                <a:avLst/>
              </a:prstGeom>
            </p:spPr>
          </p:pic>
        </mc:Fallback>
      </mc:AlternateContent>
      <p:sp>
        <p:nvSpPr>
          <p:cNvPr id="111" name="ZoneTexte 110">
            <a:extLst>
              <a:ext uri="{FF2B5EF4-FFF2-40B4-BE49-F238E27FC236}">
                <a16:creationId xmlns:a16="http://schemas.microsoft.com/office/drawing/2014/main" id="{BA90EF0E-2348-2C4B-ACC1-68A2CF3C0C26}"/>
              </a:ext>
            </a:extLst>
          </p:cNvPr>
          <p:cNvSpPr txBox="1"/>
          <p:nvPr/>
        </p:nvSpPr>
        <p:spPr>
          <a:xfrm>
            <a:off x="9277082" y="4418637"/>
            <a:ext cx="1217000" cy="369332"/>
          </a:xfrm>
          <a:prstGeom prst="rect">
            <a:avLst/>
          </a:prstGeom>
          <a:noFill/>
          <a:ln>
            <a:noFill/>
          </a:ln>
        </p:spPr>
        <p:txBody>
          <a:bodyPr wrap="none" rtlCol="0">
            <a:spAutoFit/>
          </a:bodyPr>
          <a:lstStyle/>
          <a:p>
            <a:r>
              <a:rPr lang="fr-FR" dirty="0">
                <a:solidFill>
                  <a:schemeClr val="bg1"/>
                </a:solidFill>
              </a:rPr>
              <a:t>Contagion</a:t>
            </a:r>
          </a:p>
        </p:txBody>
      </p:sp>
      <p:pic>
        <p:nvPicPr>
          <p:cNvPr id="3" name="Image 2" descr="Une image contenant capture d’écran&#10;&#10;Description générée automatiquement">
            <a:extLst>
              <a:ext uri="{FF2B5EF4-FFF2-40B4-BE49-F238E27FC236}">
                <a16:creationId xmlns:a16="http://schemas.microsoft.com/office/drawing/2014/main" id="{192063D9-C6E3-8944-AD02-94F0B86F0BA9}"/>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6730221" y="441816"/>
            <a:ext cx="4281729" cy="3236400"/>
          </a:xfrm>
          <a:prstGeom prst="rect">
            <a:avLst/>
          </a:prstGeom>
        </p:spPr>
      </p:pic>
      <p:pic>
        <p:nvPicPr>
          <p:cNvPr id="15" name="Image 14" descr="Une image contenant capture d’écran&#10;&#10;Description générée automatiquement">
            <a:extLst>
              <a:ext uri="{FF2B5EF4-FFF2-40B4-BE49-F238E27FC236}">
                <a16:creationId xmlns:a16="http://schemas.microsoft.com/office/drawing/2014/main" id="{6099AD6F-51D5-2645-910F-F7F043E06527}"/>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250400" y="3619646"/>
            <a:ext cx="4290435" cy="3171600"/>
          </a:xfrm>
          <a:prstGeom prst="rect">
            <a:avLst/>
          </a:prstGeom>
        </p:spPr>
      </p:pic>
      <p:pic>
        <p:nvPicPr>
          <p:cNvPr id="18" name="Image 17" descr="Une image contenant capture d’écran&#10;&#10;Description générée automatiquement">
            <a:extLst>
              <a:ext uri="{FF2B5EF4-FFF2-40B4-BE49-F238E27FC236}">
                <a16:creationId xmlns:a16="http://schemas.microsoft.com/office/drawing/2014/main" id="{CDEAA678-4220-BD47-9B6C-4CE70D667115}"/>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76082" y="149063"/>
            <a:ext cx="4560000" cy="3420000"/>
          </a:xfrm>
          <a:prstGeom prst="rect">
            <a:avLst/>
          </a:prstGeom>
        </p:spPr>
      </p:pic>
    </p:spTree>
    <p:extLst>
      <p:ext uri="{BB962C8B-B14F-4D97-AF65-F5344CB8AC3E}">
        <p14:creationId xmlns:p14="http://schemas.microsoft.com/office/powerpoint/2010/main" val="1243721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16</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16</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842597" y="363868"/>
            <a:ext cx="11253225" cy="1320800"/>
          </a:xfrm>
        </p:spPr>
        <p:txBody>
          <a:bodyPr>
            <a:normAutofit fontScale="90000"/>
          </a:bodyPr>
          <a:lstStyle/>
          <a:p>
            <a:r>
              <a:rPr lang="fr-FR" sz="3100" dirty="0"/>
              <a:t>Mais la </a:t>
            </a:r>
            <a:r>
              <a:rPr lang="fr-FR" sz="3100" b="1" dirty="0"/>
              <a:t>transmission « air » par microgouttelettes </a:t>
            </a:r>
            <a:r>
              <a:rPr lang="fr-FR" sz="3100" dirty="0"/>
              <a:t>(</a:t>
            </a:r>
            <a:r>
              <a:rPr lang="fr-FR" sz="3100" i="1" dirty="0" err="1"/>
              <a:t>droplet</a:t>
            </a:r>
            <a:r>
              <a:rPr lang="fr-FR" sz="3100" i="1" dirty="0"/>
              <a:t> </a:t>
            </a:r>
            <a:r>
              <a:rPr lang="fr-FR" sz="3100" i="1" dirty="0" err="1"/>
              <a:t>nuclei</a:t>
            </a:r>
            <a:r>
              <a:rPr lang="fr-FR" sz="3100" dirty="0"/>
              <a:t>) est </a:t>
            </a:r>
            <a:r>
              <a:rPr lang="fr-FR" sz="3100" b="1" dirty="0"/>
              <a:t>possible </a:t>
            </a:r>
            <a:br>
              <a:rPr lang="fr-FR" sz="3100" b="1" dirty="0"/>
            </a:br>
            <a:r>
              <a:rPr lang="fr-FR" sz="2000" dirty="0">
                <a:solidFill>
                  <a:schemeClr val="tx1"/>
                </a:solidFill>
              </a:rPr>
              <a:t>- De l’ARN viral y est détecté, mais on ne sait pas si les particules sont infectantes</a:t>
            </a:r>
            <a:r>
              <a:rPr lang="fr-FR" sz="2000" b="1" dirty="0">
                <a:solidFill>
                  <a:schemeClr val="tx1"/>
                </a:solidFill>
              </a:rPr>
              <a:t>. </a:t>
            </a:r>
            <a:br>
              <a:rPr lang="fr-FR" sz="2000" b="1" dirty="0">
                <a:solidFill>
                  <a:schemeClr val="tx1"/>
                </a:solidFill>
              </a:rPr>
            </a:br>
            <a:r>
              <a:rPr lang="fr-FR" sz="2000" b="1" dirty="0">
                <a:solidFill>
                  <a:schemeClr val="tx1"/>
                </a:solidFill>
              </a:rPr>
              <a:t>- </a:t>
            </a:r>
            <a:r>
              <a:rPr lang="fr-FR" sz="2000" dirty="0">
                <a:solidFill>
                  <a:schemeClr val="tx1"/>
                </a:solidFill>
              </a:rPr>
              <a:t>Le risque d’une transmission « air » est accentué dans des conditions particulières, en milieu fermé (</a:t>
            </a:r>
            <a:r>
              <a:rPr lang="fr-FR" sz="2000" dirty="0" err="1">
                <a:solidFill>
                  <a:schemeClr val="tx1"/>
                </a:solidFill>
              </a:rPr>
              <a:t>aérolisation</a:t>
            </a:r>
            <a:r>
              <a:rPr lang="fr-FR" sz="2000" dirty="0">
                <a:solidFill>
                  <a:schemeClr val="tx1"/>
                </a:solidFill>
              </a:rPr>
              <a:t>). </a:t>
            </a:r>
            <a:br>
              <a:rPr lang="fr-FR" sz="2000" dirty="0">
                <a:solidFill>
                  <a:schemeClr val="tx1"/>
                </a:solidFill>
              </a:rPr>
            </a:br>
            <a:r>
              <a:rPr lang="fr-FR" sz="2000" dirty="0">
                <a:solidFill>
                  <a:schemeClr val="tx1"/>
                </a:solidFill>
              </a:rPr>
              <a:t>- Les petites gouttelettes sont inhalées directement dans les voies aériennes inférieures</a:t>
            </a:r>
            <a:br>
              <a:rPr lang="fr-FR" sz="2000" dirty="0"/>
            </a:br>
            <a:endParaRPr lang="fr-FR" sz="2000" dirty="0"/>
          </a:p>
        </p:txBody>
      </p:sp>
      <p:pic>
        <p:nvPicPr>
          <p:cNvPr id="19" name="Image 18">
            <a:extLst>
              <a:ext uri="{FF2B5EF4-FFF2-40B4-BE49-F238E27FC236}">
                <a16:creationId xmlns:a16="http://schemas.microsoft.com/office/drawing/2014/main" id="{24F7C127-2EB4-3C4C-B77E-A30EBA1D604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89514" y="2588761"/>
            <a:ext cx="3634226" cy="2911877"/>
          </a:xfrm>
          <a:prstGeom prst="rect">
            <a:avLst/>
          </a:prstGeom>
          <a:ln>
            <a:solidFill>
              <a:schemeClr val="tx1">
                <a:lumMod val="75000"/>
                <a:lumOff val="25000"/>
              </a:schemeClr>
            </a:solidFill>
          </a:ln>
        </p:spPr>
      </p:pic>
      <p:pic>
        <p:nvPicPr>
          <p:cNvPr id="20" name="Image 19">
            <a:extLst>
              <a:ext uri="{FF2B5EF4-FFF2-40B4-BE49-F238E27FC236}">
                <a16:creationId xmlns:a16="http://schemas.microsoft.com/office/drawing/2014/main" id="{E8F5DC80-D340-9E4E-B9CE-5FD7D3B9C7C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3316" y="2598860"/>
            <a:ext cx="4086675" cy="2892335"/>
          </a:xfrm>
          <a:prstGeom prst="rect">
            <a:avLst/>
          </a:prstGeom>
          <a:ln>
            <a:solidFill>
              <a:schemeClr val="tx1">
                <a:lumMod val="75000"/>
                <a:lumOff val="25000"/>
              </a:schemeClr>
            </a:solidFill>
          </a:ln>
        </p:spPr>
      </p:pic>
      <p:pic>
        <p:nvPicPr>
          <p:cNvPr id="21" name="Image 20">
            <a:extLst>
              <a:ext uri="{FF2B5EF4-FFF2-40B4-BE49-F238E27FC236}">
                <a16:creationId xmlns:a16="http://schemas.microsoft.com/office/drawing/2014/main" id="{4583FE6A-BF3D-174D-8D96-2521C5E455C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91855" y="2585659"/>
            <a:ext cx="3910196" cy="2906323"/>
          </a:xfrm>
          <a:prstGeom prst="rect">
            <a:avLst/>
          </a:prstGeom>
          <a:ln>
            <a:solidFill>
              <a:schemeClr val="tx1">
                <a:lumMod val="75000"/>
                <a:lumOff val="25000"/>
              </a:schemeClr>
            </a:solidFill>
          </a:ln>
        </p:spPr>
      </p:pic>
      <p:sp>
        <p:nvSpPr>
          <p:cNvPr id="22" name="Rectangle : coins arrondis 21">
            <a:extLst>
              <a:ext uri="{FF2B5EF4-FFF2-40B4-BE49-F238E27FC236}">
                <a16:creationId xmlns:a16="http://schemas.microsoft.com/office/drawing/2014/main" id="{384BAA99-79F0-AD45-A7D2-37F8C44A444A}"/>
              </a:ext>
            </a:extLst>
          </p:cNvPr>
          <p:cNvSpPr/>
          <p:nvPr/>
        </p:nvSpPr>
        <p:spPr>
          <a:xfrm>
            <a:off x="2270234" y="5650815"/>
            <a:ext cx="6868322" cy="1077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a:p>
            <a:pPr algn="ctr"/>
            <a:r>
              <a:rPr lang="fr-FR" b="1" dirty="0"/>
              <a:t>Petites  gouttelettes</a:t>
            </a:r>
          </a:p>
          <a:p>
            <a:pPr marL="285750" indent="-285750">
              <a:buFontTx/>
              <a:buChar char="-"/>
            </a:pPr>
            <a:r>
              <a:rPr lang="fr-FR" sz="1600" dirty="0"/>
              <a:t>1 à 10 µm</a:t>
            </a:r>
          </a:p>
          <a:p>
            <a:pPr marL="285750" indent="-285750">
              <a:buFontTx/>
              <a:buChar char="-"/>
            </a:pPr>
            <a:r>
              <a:rPr lang="fr-FR" sz="1600" dirty="0"/>
              <a:t>Contiennent de l’ARN virale</a:t>
            </a:r>
          </a:p>
          <a:p>
            <a:pPr marL="285750" indent="-285750">
              <a:buFontTx/>
              <a:buChar char="-"/>
            </a:pPr>
            <a:r>
              <a:rPr lang="fr-FR" sz="1600" dirty="0"/>
              <a:t>Restent plusieurs heures dans l’air et se diluent dans l’atmosphère</a:t>
            </a:r>
          </a:p>
          <a:p>
            <a:pPr algn="ctr"/>
            <a:endParaRPr lang="fr-FR" dirty="0"/>
          </a:p>
        </p:txBody>
      </p:sp>
    </p:spTree>
    <p:extLst>
      <p:ext uri="{BB962C8B-B14F-4D97-AF65-F5344CB8AC3E}">
        <p14:creationId xmlns:p14="http://schemas.microsoft.com/office/powerpoint/2010/main" val="23097912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17</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17</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857251" y="609600"/>
            <a:ext cx="11160578" cy="1320800"/>
          </a:xfrm>
        </p:spPr>
        <p:txBody>
          <a:bodyPr>
            <a:normAutofit/>
          </a:bodyPr>
          <a:lstStyle/>
          <a:p>
            <a:r>
              <a:rPr lang="fr-FR" sz="3200" dirty="0"/>
              <a:t>Petites gouttelettes: effet de l’aération </a:t>
            </a:r>
            <a:r>
              <a:rPr lang="fr-FR" sz="2400" dirty="0"/>
              <a:t>(ouverture des fenêtres)</a:t>
            </a:r>
            <a:br>
              <a:rPr lang="fr-FR" sz="3200" dirty="0"/>
            </a:br>
            <a:r>
              <a:rPr lang="fr-FR" sz="2000" i="1" dirty="0"/>
              <a:t>En quelques minutes les µgouttelettes disparaissent</a:t>
            </a:r>
            <a:endParaRPr lang="fr-FR" sz="2700" i="1" dirty="0"/>
          </a:p>
        </p:txBody>
      </p:sp>
      <p:sp>
        <p:nvSpPr>
          <p:cNvPr id="22" name="Rectangle : coins arrondis 21">
            <a:extLst>
              <a:ext uri="{FF2B5EF4-FFF2-40B4-BE49-F238E27FC236}">
                <a16:creationId xmlns:a16="http://schemas.microsoft.com/office/drawing/2014/main" id="{384BAA99-79F0-AD45-A7D2-37F8C44A444A}"/>
              </a:ext>
            </a:extLst>
          </p:cNvPr>
          <p:cNvSpPr/>
          <p:nvPr/>
        </p:nvSpPr>
        <p:spPr>
          <a:xfrm>
            <a:off x="3053442" y="5487529"/>
            <a:ext cx="6085114" cy="1077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a:p>
            <a:pPr algn="ctr"/>
            <a:r>
              <a:rPr lang="fr-FR" b="1" dirty="0"/>
              <a:t>L’aération régulière des pièces permet de chasser les petites gouttelettes vers l’extérieur</a:t>
            </a:r>
            <a:endParaRPr lang="fr-FR" dirty="0"/>
          </a:p>
          <a:p>
            <a:pPr algn="ctr"/>
            <a:endParaRPr lang="fr-FR" dirty="0"/>
          </a:p>
        </p:txBody>
      </p:sp>
      <p:pic>
        <p:nvPicPr>
          <p:cNvPr id="17" name="Image 16">
            <a:extLst>
              <a:ext uri="{FF2B5EF4-FFF2-40B4-BE49-F238E27FC236}">
                <a16:creationId xmlns:a16="http://schemas.microsoft.com/office/drawing/2014/main" id="{F348D1D6-EFFA-1444-96DB-51289AB6B4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1070" y="2320471"/>
            <a:ext cx="3729118" cy="2618317"/>
          </a:xfrm>
          <a:prstGeom prst="rect">
            <a:avLst/>
          </a:prstGeom>
        </p:spPr>
      </p:pic>
      <p:pic>
        <p:nvPicPr>
          <p:cNvPr id="18" name="Image 17">
            <a:extLst>
              <a:ext uri="{FF2B5EF4-FFF2-40B4-BE49-F238E27FC236}">
                <a16:creationId xmlns:a16="http://schemas.microsoft.com/office/drawing/2014/main" id="{DACB94C1-72DE-0243-8430-29DF6DCC9DC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15309" y="2320471"/>
            <a:ext cx="3732494" cy="2618317"/>
          </a:xfrm>
          <a:prstGeom prst="rect">
            <a:avLst/>
          </a:prstGeom>
        </p:spPr>
      </p:pic>
      <p:pic>
        <p:nvPicPr>
          <p:cNvPr id="23" name="Image 22">
            <a:extLst>
              <a:ext uri="{FF2B5EF4-FFF2-40B4-BE49-F238E27FC236}">
                <a16:creationId xmlns:a16="http://schemas.microsoft.com/office/drawing/2014/main" id="{C33E9A3C-85A8-BE42-8653-FE14AFD0A90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323690" y="2320471"/>
            <a:ext cx="3729119" cy="2627903"/>
          </a:xfrm>
          <a:prstGeom prst="rect">
            <a:avLst/>
          </a:prstGeom>
        </p:spPr>
      </p:pic>
    </p:spTree>
    <p:extLst>
      <p:ext uri="{BB962C8B-B14F-4D97-AF65-F5344CB8AC3E}">
        <p14:creationId xmlns:p14="http://schemas.microsoft.com/office/powerpoint/2010/main" val="1055861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18</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18</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sz="3200" dirty="0"/>
              <a:t>Se protéger de la transmission « air »</a:t>
            </a:r>
            <a:endParaRPr lang="fr-FR" sz="2700" dirty="0"/>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0" y="1608083"/>
            <a:ext cx="10477499" cy="492606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b="1" dirty="0"/>
              <a:t>Mesures correctives</a:t>
            </a:r>
          </a:p>
          <a:p>
            <a:pPr lvl="1"/>
            <a:r>
              <a:rPr lang="fr-FR" sz="1800" b="1" dirty="0"/>
              <a:t>FFP2 </a:t>
            </a:r>
            <a:r>
              <a:rPr lang="fr-FR" sz="1800" b="1" i="1" u="sng" dirty="0"/>
              <a:t>théoriquement </a:t>
            </a:r>
            <a:r>
              <a:rPr lang="fr-FR" sz="1800" b="1" dirty="0"/>
              <a:t>&gt; Masque chirurgical </a:t>
            </a:r>
          </a:p>
          <a:p>
            <a:pPr lvl="2"/>
            <a:r>
              <a:rPr lang="fr-FR" sz="1600" dirty="0"/>
              <a:t>Une analyse Cochrane ne montre pas de ≠ significative</a:t>
            </a:r>
          </a:p>
          <a:p>
            <a:pPr lvl="3"/>
            <a:r>
              <a:rPr lang="fr-FR" dirty="0"/>
              <a:t>Jefferson </a:t>
            </a:r>
            <a:r>
              <a:rPr lang="fr-FR" dirty="0" err="1"/>
              <a:t>T</a:t>
            </a:r>
            <a:r>
              <a:rPr lang="fr-FR" dirty="0"/>
              <a:t> </a:t>
            </a:r>
            <a:r>
              <a:rPr lang="fr-FR" u="sng" dirty="0">
                <a:solidFill>
                  <a:schemeClr val="accent2"/>
                </a:solidFill>
                <a:hlinkClick r:id="rId3">
                  <a:extLst>
                    <a:ext uri="{A12FA001-AC4F-418D-AE19-62706E023703}">
                      <ahyp:hlinkClr xmlns:ahyp="http://schemas.microsoft.com/office/drawing/2018/hyperlinkcolor" val="tx"/>
                    </a:ext>
                  </a:extLst>
                </a:hlinkClick>
              </a:rPr>
              <a:t>https://doi.org/10.1101/2020.03.30.20047217</a:t>
            </a:r>
            <a:endParaRPr lang="fr-FR" sz="1400" dirty="0">
              <a:solidFill>
                <a:schemeClr val="accent2"/>
              </a:solidFill>
            </a:endParaRPr>
          </a:p>
          <a:p>
            <a:pPr lvl="2"/>
            <a:r>
              <a:rPr lang="fr-FR" sz="1600" dirty="0"/>
              <a:t>Un avis des hygiénistes et infectiologues de l’APHP vient d’être publié dans ce sens</a:t>
            </a:r>
          </a:p>
          <a:p>
            <a:pPr lvl="3"/>
            <a:r>
              <a:rPr lang="fr-FR" sz="1400" u="sng" dirty="0">
                <a:solidFill>
                  <a:schemeClr val="accent2"/>
                </a:solidFill>
              </a:rPr>
              <a:t>https://</a:t>
            </a:r>
            <a:r>
              <a:rPr lang="fr-FR" sz="1400" u="sng" dirty="0" err="1">
                <a:solidFill>
                  <a:schemeClr val="accent2"/>
                </a:solidFill>
              </a:rPr>
              <a:t>www.infectiologie.com</a:t>
            </a:r>
            <a:r>
              <a:rPr lang="fr-FR" sz="1400" u="sng" dirty="0">
                <a:solidFill>
                  <a:schemeClr val="accent2"/>
                </a:solidFill>
              </a:rPr>
              <a:t>/</a:t>
            </a:r>
            <a:r>
              <a:rPr lang="fr-FR" sz="1400" u="sng" dirty="0" err="1">
                <a:solidFill>
                  <a:schemeClr val="accent2"/>
                </a:solidFill>
              </a:rPr>
              <a:t>UserFiles</a:t>
            </a:r>
            <a:r>
              <a:rPr lang="fr-FR" sz="1400" u="sng" dirty="0">
                <a:solidFill>
                  <a:schemeClr val="accent2"/>
                </a:solidFill>
              </a:rPr>
              <a:t>/File/</a:t>
            </a:r>
            <a:r>
              <a:rPr lang="fr-FR" sz="1400" u="sng" dirty="0" err="1">
                <a:solidFill>
                  <a:schemeClr val="accent2"/>
                </a:solidFill>
              </a:rPr>
              <a:t>spilf</a:t>
            </a:r>
            <a:r>
              <a:rPr lang="fr-FR" sz="1400" u="sng" dirty="0">
                <a:solidFill>
                  <a:schemeClr val="accent2"/>
                </a:solidFill>
              </a:rPr>
              <a:t>/</a:t>
            </a:r>
            <a:r>
              <a:rPr lang="fr-FR" sz="1400" u="sng" dirty="0" err="1">
                <a:solidFill>
                  <a:schemeClr val="accent2"/>
                </a:solidFill>
              </a:rPr>
              <a:t>recos</a:t>
            </a:r>
            <a:r>
              <a:rPr lang="fr-FR" sz="1400" u="sng" dirty="0">
                <a:solidFill>
                  <a:schemeClr val="accent2"/>
                </a:solidFill>
              </a:rPr>
              <a:t>/choix-des-masques-14-avril-2020.pdf</a:t>
            </a:r>
          </a:p>
          <a:p>
            <a:pPr lvl="2"/>
            <a:r>
              <a:rPr lang="fr-FR" sz="1600" dirty="0"/>
              <a:t>Enfin un avis très récent de la société d’hygiène hospitalière sur le port des masques vient d’être mis en ligne</a:t>
            </a:r>
          </a:p>
          <a:p>
            <a:pPr lvl="3"/>
            <a:r>
              <a:rPr lang="fr-FR" sz="1400" u="sng" dirty="0">
                <a:solidFill>
                  <a:schemeClr val="accent2"/>
                </a:solidFill>
              </a:rPr>
              <a:t>https://www.sf2h.net/</a:t>
            </a:r>
            <a:r>
              <a:rPr lang="fr-FR" sz="1400" u="sng" dirty="0" err="1">
                <a:solidFill>
                  <a:schemeClr val="accent2"/>
                </a:solidFill>
              </a:rPr>
              <a:t>wp</a:t>
            </a:r>
            <a:r>
              <a:rPr lang="fr-FR" sz="1400" u="sng" dirty="0">
                <a:solidFill>
                  <a:schemeClr val="accent2"/>
                </a:solidFill>
              </a:rPr>
              <a:t>-content/</a:t>
            </a:r>
            <a:r>
              <a:rPr lang="fr-FR" sz="1400" u="sng" dirty="0" err="1">
                <a:solidFill>
                  <a:schemeClr val="accent2"/>
                </a:solidFill>
              </a:rPr>
              <a:t>uploads</a:t>
            </a:r>
            <a:r>
              <a:rPr lang="fr-FR" sz="1400" u="sng" dirty="0">
                <a:solidFill>
                  <a:schemeClr val="accent2"/>
                </a:solidFill>
              </a:rPr>
              <a:t>/2020/02/</a:t>
            </a:r>
            <a:endParaRPr lang="fr-FR" sz="1800" u="sng" dirty="0">
              <a:solidFill>
                <a:schemeClr val="accent2"/>
              </a:solidFill>
            </a:endParaRPr>
          </a:p>
          <a:p>
            <a:pPr lvl="1"/>
            <a:r>
              <a:rPr lang="fr-FR" sz="1800" b="1" dirty="0"/>
              <a:t>Aération des pièces</a:t>
            </a:r>
          </a:p>
          <a:p>
            <a:pPr lvl="1"/>
            <a:r>
              <a:rPr lang="fr-FR" sz="1800" b="1" dirty="0"/>
              <a:t>Masque anti-projection </a:t>
            </a:r>
            <a:r>
              <a:rPr lang="fr-FR" sz="1800" dirty="0"/>
              <a:t>(Alternatif ou Masque chirurgical) </a:t>
            </a:r>
            <a:r>
              <a:rPr lang="fr-FR" sz="1800" b="1" dirty="0"/>
              <a:t>pour les patients </a:t>
            </a:r>
            <a:r>
              <a:rPr lang="fr-FR" sz="1800" dirty="0"/>
              <a:t>essentiellement pour limiter l’émission de gouttelettes potentiellement </a:t>
            </a:r>
            <a:r>
              <a:rPr lang="fr-FR" sz="1800" dirty="0" err="1"/>
              <a:t>contaminantes</a:t>
            </a:r>
            <a:r>
              <a:rPr lang="fr-FR" sz="1800" dirty="0"/>
              <a:t> pour les autres</a:t>
            </a:r>
          </a:p>
        </p:txBody>
      </p:sp>
      <p:pic>
        <p:nvPicPr>
          <p:cNvPr id="3" name="Image 2" descr="Une image contenant texte&#10;&#10;Description générée automatiquement">
            <a:extLst>
              <a:ext uri="{FF2B5EF4-FFF2-40B4-BE49-F238E27FC236}">
                <a16:creationId xmlns:a16="http://schemas.microsoft.com/office/drawing/2014/main" id="{AF2D7EB4-DF3A-A941-8E37-9181C5ED8D7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74329" y="1092048"/>
            <a:ext cx="4062710" cy="1668613"/>
          </a:xfrm>
          <a:prstGeom prst="rect">
            <a:avLst/>
          </a:prstGeom>
          <a:ln>
            <a:solidFill>
              <a:schemeClr val="tx1">
                <a:lumMod val="75000"/>
                <a:lumOff val="25000"/>
              </a:schemeClr>
            </a:solidFill>
          </a:ln>
        </p:spPr>
      </p:pic>
    </p:spTree>
    <p:extLst>
      <p:ext uri="{BB962C8B-B14F-4D97-AF65-F5344CB8AC3E}">
        <p14:creationId xmlns:p14="http://schemas.microsoft.com/office/powerpoint/2010/main" val="3946329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19</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19</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sz="3200" dirty="0"/>
              <a:t>Se protéger de la transmission par les mains</a:t>
            </a:r>
            <a:endParaRPr lang="fr-FR" sz="2700" dirty="0"/>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0" y="1784647"/>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2200" dirty="0"/>
              <a:t>Les mains peuvent être contaminées directement à partir des </a:t>
            </a:r>
            <a:r>
              <a:rPr lang="fr-FR" sz="2200" b="1" dirty="0"/>
              <a:t>sécrétions respiratoires, </a:t>
            </a:r>
            <a:r>
              <a:rPr lang="fr-FR" sz="2200" dirty="0"/>
              <a:t>ou par contact avec </a:t>
            </a:r>
            <a:r>
              <a:rPr lang="fr-FR" sz="2200" b="1" dirty="0"/>
              <a:t>des surfaces ou objets contaminés</a:t>
            </a:r>
          </a:p>
          <a:p>
            <a:r>
              <a:rPr lang="fr-FR" sz="2200" dirty="0"/>
              <a:t>Elles peuvent être donc </a:t>
            </a:r>
            <a:r>
              <a:rPr lang="fr-FR" sz="2200" b="1" dirty="0"/>
              <a:t>impliquées dans la transmission des virus </a:t>
            </a:r>
            <a:r>
              <a:rPr lang="fr-FR" sz="2200" dirty="0"/>
              <a:t>entre les individus, et sont responsables de la contamination à partir des objets  ou des surfaces</a:t>
            </a:r>
          </a:p>
          <a:p>
            <a:r>
              <a:rPr lang="fr-FR" sz="2200" dirty="0"/>
              <a:t>Des virus présents sur des objets ou des surfaces ne peuvent être contaminants que parce qu’ils ont été </a:t>
            </a:r>
            <a:r>
              <a:rPr lang="fr-FR" sz="2200" b="1" dirty="0"/>
              <a:t>amenés sur les muqueuses </a:t>
            </a:r>
            <a:r>
              <a:rPr lang="fr-FR" sz="2200" dirty="0"/>
              <a:t>(nez, bouche, œil) </a:t>
            </a:r>
            <a:r>
              <a:rPr lang="fr-FR" sz="2200" b="1" dirty="0"/>
              <a:t>par les mains</a:t>
            </a:r>
          </a:p>
          <a:p>
            <a:r>
              <a:rPr lang="fr-FR" sz="2200" b="1" dirty="0"/>
              <a:t>En absence de nettoyage, les virus SARS-COV-2, peuvent persister sur les mains, les surfaces et objets pendant plusieurs heures.</a:t>
            </a:r>
          </a:p>
        </p:txBody>
      </p:sp>
    </p:spTree>
    <p:extLst>
      <p:ext uri="{BB962C8B-B14F-4D97-AF65-F5344CB8AC3E}">
        <p14:creationId xmlns:p14="http://schemas.microsoft.com/office/powerpoint/2010/main" val="3817938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03823" y="1036018"/>
            <a:ext cx="10280429" cy="1320800"/>
          </a:xfrm>
        </p:spPr>
        <p:txBody>
          <a:bodyPr>
            <a:normAutofit/>
          </a:bodyPr>
          <a:lstStyle/>
          <a:p>
            <a:r>
              <a:rPr lang="fr-FR" dirty="0"/>
              <a:t>Ont contribué à la réalisation de ce diaporama</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750652" y="2041670"/>
            <a:ext cx="10661831" cy="4939814"/>
          </a:xfrm>
          <a:prstGeom prst="rect">
            <a:avLst/>
          </a:prstGeom>
        </p:spPr>
        <p:txBody>
          <a:bodyPr wrap="square">
            <a:spAutoFit/>
          </a:bodyPr>
          <a:lstStyle/>
          <a:p>
            <a:pPr lvl="0">
              <a:spcBef>
                <a:spcPts val="1000"/>
              </a:spcBef>
              <a:buClr>
                <a:srgbClr val="90C226"/>
              </a:buClr>
              <a:buSzPct val="80000"/>
            </a:pPr>
            <a:endParaRPr lang="fr-FR" sz="2400" b="1" dirty="0"/>
          </a:p>
          <a:p>
            <a:pPr marL="342900" lvl="0" indent="-342900">
              <a:spcBef>
                <a:spcPts val="1000"/>
              </a:spcBef>
              <a:buClr>
                <a:srgbClr val="90C226"/>
              </a:buClr>
              <a:buSzPct val="80000"/>
              <a:buFont typeface="Wingdings 3" charset="2"/>
              <a:buChar char=""/>
            </a:pPr>
            <a:r>
              <a:rPr lang="fr-FR" sz="2400" b="1" dirty="0"/>
              <a:t>Yves Gillet</a:t>
            </a:r>
          </a:p>
          <a:p>
            <a:pPr marL="342900" lvl="0" indent="-342900">
              <a:spcBef>
                <a:spcPts val="1000"/>
              </a:spcBef>
              <a:buClr>
                <a:srgbClr val="90C226"/>
              </a:buClr>
              <a:buSzPct val="80000"/>
              <a:buFont typeface="Wingdings 3" charset="2"/>
              <a:buChar char=""/>
            </a:pPr>
            <a:r>
              <a:rPr lang="fr-FR" sz="2400" b="1" dirty="0"/>
              <a:t>Amine Si Ali</a:t>
            </a:r>
          </a:p>
          <a:p>
            <a:pPr marL="342900" lvl="0" indent="-342900">
              <a:spcBef>
                <a:spcPts val="1000"/>
              </a:spcBef>
              <a:buClr>
                <a:srgbClr val="90C226"/>
              </a:buClr>
              <a:buSzPct val="80000"/>
              <a:buFont typeface="Wingdings 3" charset="2"/>
              <a:buChar char=""/>
            </a:pPr>
            <a:r>
              <a:rPr lang="fr-FR" sz="2400" b="1" dirty="0"/>
              <a:t>Olivier Romain</a:t>
            </a:r>
          </a:p>
          <a:p>
            <a:pPr marL="342900" lvl="0" indent="-342900">
              <a:spcBef>
                <a:spcPts val="1000"/>
              </a:spcBef>
              <a:buClr>
                <a:srgbClr val="90C226"/>
              </a:buClr>
              <a:buSzPct val="80000"/>
              <a:buFont typeface="Wingdings 3" charset="2"/>
              <a:buChar char=""/>
            </a:pPr>
            <a:r>
              <a:rPr lang="fr-FR" sz="2400" b="1" dirty="0"/>
              <a:t>Emmanuel </a:t>
            </a:r>
            <a:r>
              <a:rPr lang="fr-FR" sz="2400" b="1" dirty="0" err="1"/>
              <a:t>Grimprel</a:t>
            </a:r>
            <a:endParaRPr lang="fr-FR" sz="2400" b="1" dirty="0"/>
          </a:p>
          <a:p>
            <a:pPr marL="342900" lvl="0" indent="-342900">
              <a:spcBef>
                <a:spcPts val="1000"/>
              </a:spcBef>
              <a:buClr>
                <a:srgbClr val="90C226"/>
              </a:buClr>
              <a:buSzPct val="80000"/>
              <a:buFont typeface="Wingdings 3" charset="2"/>
              <a:buChar char=""/>
            </a:pPr>
            <a:r>
              <a:rPr lang="fr-FR" sz="2400" b="1" dirty="0"/>
              <a:t>Vincent </a:t>
            </a:r>
            <a:r>
              <a:rPr lang="fr-FR" sz="2400" b="1" dirty="0" err="1"/>
              <a:t>Gajdos</a:t>
            </a:r>
            <a:endParaRPr lang="fr-FR" sz="2400" b="1" dirty="0"/>
          </a:p>
          <a:p>
            <a:pPr marL="342900" lvl="0" indent="-342900">
              <a:spcBef>
                <a:spcPts val="1000"/>
              </a:spcBef>
              <a:buClr>
                <a:srgbClr val="90C226"/>
              </a:buClr>
              <a:buSzPct val="80000"/>
              <a:buFont typeface="Wingdings 3" charset="2"/>
              <a:buChar char=""/>
            </a:pPr>
            <a:r>
              <a:rPr lang="fr-FR" sz="2400" b="1" dirty="0"/>
              <a:t>Marie-Aliette </a:t>
            </a:r>
            <a:r>
              <a:rPr lang="fr-FR" sz="2400" b="1" dirty="0" err="1"/>
              <a:t>Dommergues</a:t>
            </a:r>
            <a:endParaRPr lang="fr-FR" sz="2400" b="1" dirty="0"/>
          </a:p>
          <a:p>
            <a:pPr marL="342900" lvl="0" indent="-342900">
              <a:spcBef>
                <a:spcPts val="1000"/>
              </a:spcBef>
              <a:buClr>
                <a:srgbClr val="90C226"/>
              </a:buClr>
              <a:buSzPct val="80000"/>
              <a:buFont typeface="Wingdings 3" charset="2"/>
              <a:buChar char=""/>
            </a:pPr>
            <a:r>
              <a:rPr lang="fr-FR" sz="2400" b="1" dirty="0"/>
              <a:t>François Vie Le Sage</a:t>
            </a:r>
          </a:p>
          <a:p>
            <a:pPr marL="342900" lvl="0" indent="-342900">
              <a:spcBef>
                <a:spcPts val="1000"/>
              </a:spcBef>
              <a:buClr>
                <a:srgbClr val="90C226"/>
              </a:buClr>
              <a:buSzPct val="80000"/>
              <a:buFont typeface="Wingdings 3" charset="2"/>
              <a:buChar char=""/>
            </a:pPr>
            <a:endParaRPr lang="fr-FR" sz="2400" dirty="0">
              <a:solidFill>
                <a:srgbClr val="0070C0"/>
              </a:solidFill>
            </a:endParaRPr>
          </a:p>
          <a:p>
            <a:pPr marL="342900" lvl="0" indent="-342900">
              <a:spcBef>
                <a:spcPts val="1000"/>
              </a:spcBef>
              <a:buClr>
                <a:srgbClr val="90C226"/>
              </a:buClr>
              <a:buSzPct val="80000"/>
              <a:buFont typeface="Wingdings 3" charset="2"/>
              <a:buChar char=""/>
            </a:pPr>
            <a:endParaRPr lang="fr-FR" sz="2400" b="1" dirty="0">
              <a:solidFill>
                <a:prstClr val="black">
                  <a:lumMod val="75000"/>
                  <a:lumOff val="25000"/>
                </a:prstClr>
              </a:solidFill>
            </a:endParaRPr>
          </a:p>
        </p:txBody>
      </p:sp>
      <p:sp>
        <p:nvSpPr>
          <p:cNvPr id="3" name="Rectangle : coins arrondis 2">
            <a:extLst>
              <a:ext uri="{FF2B5EF4-FFF2-40B4-BE49-F238E27FC236}">
                <a16:creationId xmlns:a16="http://schemas.microsoft.com/office/drawing/2014/main" id="{43B34F06-8D24-9148-9B19-9F97F43852CA}"/>
              </a:ext>
            </a:extLst>
          </p:cNvPr>
          <p:cNvSpPr/>
          <p:nvPr/>
        </p:nvSpPr>
        <p:spPr>
          <a:xfrm>
            <a:off x="5752214" y="2041670"/>
            <a:ext cx="5689134" cy="36244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ts val="1000"/>
              </a:spcBef>
              <a:buClr>
                <a:srgbClr val="90C226"/>
              </a:buClr>
              <a:buSzPct val="80000"/>
              <a:buFont typeface="Wingdings 3" charset="2"/>
              <a:buChar char=""/>
            </a:pPr>
            <a:r>
              <a:rPr lang="fr-FR" sz="2400" b="1" i="1" dirty="0"/>
              <a:t>Avertissement : </a:t>
            </a:r>
            <a:r>
              <a:rPr lang="fr-FR" sz="2200" b="1" i="1" dirty="0"/>
              <a:t>Il persiste encore de très nombreuses inconnues sur </a:t>
            </a:r>
          </a:p>
          <a:p>
            <a:pPr marL="800100" lvl="1" indent="-342900">
              <a:spcBef>
                <a:spcPts val="1000"/>
              </a:spcBef>
              <a:buClr>
                <a:srgbClr val="90C226"/>
              </a:buClr>
              <a:buSzPct val="80000"/>
              <a:buFont typeface="Wingdings 3" charset="2"/>
              <a:buChar char=""/>
            </a:pPr>
            <a:r>
              <a:rPr lang="fr-FR" i="1" dirty="0"/>
              <a:t>ce virus</a:t>
            </a:r>
          </a:p>
          <a:p>
            <a:pPr marL="800100" lvl="1" indent="-342900">
              <a:spcBef>
                <a:spcPts val="1000"/>
              </a:spcBef>
              <a:buClr>
                <a:srgbClr val="90C226"/>
              </a:buClr>
              <a:buSzPct val="80000"/>
              <a:buFont typeface="Wingdings 3" charset="2"/>
              <a:buChar char=""/>
            </a:pPr>
            <a:r>
              <a:rPr lang="fr-FR" i="1" dirty="0"/>
              <a:t>cette pandémie</a:t>
            </a:r>
          </a:p>
          <a:p>
            <a:pPr marL="800100" lvl="1" indent="-342900">
              <a:spcBef>
                <a:spcPts val="1000"/>
              </a:spcBef>
              <a:buClr>
                <a:srgbClr val="90C226"/>
              </a:buClr>
              <a:buSzPct val="80000"/>
              <a:buFont typeface="Wingdings 3" charset="2"/>
              <a:buChar char=""/>
            </a:pPr>
            <a:r>
              <a:rPr lang="fr-FR" i="1" dirty="0"/>
              <a:t>les traitements</a:t>
            </a:r>
          </a:p>
        </p:txBody>
      </p:sp>
    </p:spTree>
    <p:extLst>
      <p:ext uri="{BB962C8B-B14F-4D97-AF65-F5344CB8AC3E}">
        <p14:creationId xmlns:p14="http://schemas.microsoft.com/office/powerpoint/2010/main" val="823388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20</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20</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sz="3200" dirty="0"/>
              <a:t>Se protéger de la transmission par les mains</a:t>
            </a:r>
            <a:endParaRPr lang="fr-FR" sz="2700" dirty="0"/>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0" y="1468126"/>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2400" b="1" dirty="0"/>
          </a:p>
        </p:txBody>
      </p:sp>
      <p:sp>
        <p:nvSpPr>
          <p:cNvPr id="6" name="Ellipse 5">
            <a:extLst>
              <a:ext uri="{FF2B5EF4-FFF2-40B4-BE49-F238E27FC236}">
                <a16:creationId xmlns:a16="http://schemas.microsoft.com/office/drawing/2014/main" id="{1A94801B-0294-C741-AFDE-E93E0A79BB3D}"/>
              </a:ext>
            </a:extLst>
          </p:cNvPr>
          <p:cNvSpPr/>
          <p:nvPr/>
        </p:nvSpPr>
        <p:spPr>
          <a:xfrm>
            <a:off x="8811491" y="2061666"/>
            <a:ext cx="3078988" cy="28025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t>La durée de persistance d’une activité potentiellement </a:t>
            </a:r>
            <a:r>
              <a:rPr lang="fr-FR" sz="1400" b="1" dirty="0" err="1"/>
              <a:t>contaminante</a:t>
            </a:r>
            <a:r>
              <a:rPr lang="fr-FR" sz="1400" b="1" dirty="0"/>
              <a:t> </a:t>
            </a:r>
            <a:r>
              <a:rPr lang="fr-FR" sz="1400" dirty="0"/>
              <a:t>dépend du type de surface et des conditions environnementales</a:t>
            </a:r>
          </a:p>
        </p:txBody>
      </p:sp>
      <p:sp>
        <p:nvSpPr>
          <p:cNvPr id="7" name="Rectangle : avec coin rogné 6">
            <a:extLst>
              <a:ext uri="{FF2B5EF4-FFF2-40B4-BE49-F238E27FC236}">
                <a16:creationId xmlns:a16="http://schemas.microsoft.com/office/drawing/2014/main" id="{D2AB6957-36EA-9F47-85D7-DBD8D979A0FA}"/>
              </a:ext>
            </a:extLst>
          </p:cNvPr>
          <p:cNvSpPr/>
          <p:nvPr/>
        </p:nvSpPr>
        <p:spPr>
          <a:xfrm>
            <a:off x="842597" y="1743741"/>
            <a:ext cx="7109536" cy="3231298"/>
          </a:xfrm>
          <a:prstGeom prst="snip1Rect">
            <a:avLst/>
          </a:prstGeom>
          <a:solidFill>
            <a:srgbClr val="FFB527"/>
          </a:solidFill>
          <a:ln>
            <a:solidFill>
              <a:srgbClr val="FFB5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a:t>Persistance sur objets et surfaces</a:t>
            </a:r>
          </a:p>
          <a:p>
            <a:pPr marL="742950" lvl="1" indent="-285750">
              <a:buFont typeface="Wingdings" pitchFamily="2" charset="2"/>
              <a:buChar char="§"/>
            </a:pPr>
            <a:r>
              <a:rPr lang="fr-FR" sz="2000" dirty="0"/>
              <a:t>Meilleure à 4°C qu’à températures élevées</a:t>
            </a:r>
          </a:p>
          <a:p>
            <a:pPr marL="742950" lvl="1" indent="-285750">
              <a:buFont typeface="Wingdings" pitchFamily="2" charset="2"/>
              <a:buChar char="§"/>
            </a:pPr>
            <a:r>
              <a:rPr lang="fr-FR" sz="2000" dirty="0"/>
              <a:t>Plus longue sur surfaces lisses que rugueuses</a:t>
            </a:r>
          </a:p>
          <a:p>
            <a:pPr marL="742950" lvl="1" indent="-285750">
              <a:buFont typeface="Wingdings" pitchFamily="2" charset="2"/>
              <a:buChar char="§"/>
            </a:pPr>
            <a:r>
              <a:rPr lang="fr-FR" sz="2000" dirty="0"/>
              <a:t>Au moins 3 h sur papiers</a:t>
            </a:r>
          </a:p>
          <a:p>
            <a:pPr marL="742950" lvl="1" indent="-285750">
              <a:buFont typeface="Wingdings" pitchFamily="2" charset="2"/>
              <a:buChar char="§"/>
            </a:pPr>
            <a:r>
              <a:rPr lang="fr-FR" sz="2000" dirty="0"/>
              <a:t>Au moins 2 jours sur bois et tissus</a:t>
            </a:r>
          </a:p>
          <a:p>
            <a:pPr marL="742950" lvl="1" indent="-285750">
              <a:buFont typeface="Wingdings" pitchFamily="2" charset="2"/>
              <a:buChar char="§"/>
            </a:pPr>
            <a:r>
              <a:rPr lang="fr-FR" sz="2000" dirty="0"/>
              <a:t>Supérieure sur carton, plastique, aluminium, verre ou acier (poignées de porte, robinets</a:t>
            </a:r>
            <a:r>
              <a:rPr lang="fr-FR" sz="2400" dirty="0"/>
              <a:t>)</a:t>
            </a:r>
          </a:p>
          <a:p>
            <a:pPr marL="742950" lvl="1" indent="-285750">
              <a:buFont typeface="Wingdings" pitchFamily="2" charset="2"/>
              <a:buChar char="§"/>
            </a:pPr>
            <a:endParaRPr lang="fr-FR" dirty="0"/>
          </a:p>
        </p:txBody>
      </p:sp>
      <p:sp>
        <p:nvSpPr>
          <p:cNvPr id="2" name="ZoneTexte 1">
            <a:extLst>
              <a:ext uri="{FF2B5EF4-FFF2-40B4-BE49-F238E27FC236}">
                <a16:creationId xmlns:a16="http://schemas.microsoft.com/office/drawing/2014/main" id="{54087135-0206-8743-868F-FA8EF326BF95}"/>
              </a:ext>
            </a:extLst>
          </p:cNvPr>
          <p:cNvSpPr txBox="1"/>
          <p:nvPr/>
        </p:nvSpPr>
        <p:spPr>
          <a:xfrm>
            <a:off x="720038" y="5784927"/>
            <a:ext cx="8814464" cy="369332"/>
          </a:xfrm>
          <a:prstGeom prst="rect">
            <a:avLst/>
          </a:prstGeom>
          <a:noFill/>
        </p:spPr>
        <p:txBody>
          <a:bodyPr wrap="none" rtlCol="0">
            <a:spAutoFit/>
          </a:bodyPr>
          <a:lstStyle/>
          <a:p>
            <a:r>
              <a:rPr lang="fr-FR" b="1" dirty="0"/>
              <a:t>Les virus persistent mieux sur les gants que sur des mains lavées régulièrement</a:t>
            </a:r>
          </a:p>
        </p:txBody>
      </p:sp>
      <p:sp>
        <p:nvSpPr>
          <p:cNvPr id="3" name="ZoneTexte 2">
            <a:extLst>
              <a:ext uri="{FF2B5EF4-FFF2-40B4-BE49-F238E27FC236}">
                <a16:creationId xmlns:a16="http://schemas.microsoft.com/office/drawing/2014/main" id="{0421ED65-9A86-5348-B467-73984C119235}"/>
              </a:ext>
            </a:extLst>
          </p:cNvPr>
          <p:cNvSpPr txBox="1"/>
          <p:nvPr/>
        </p:nvSpPr>
        <p:spPr>
          <a:xfrm>
            <a:off x="1765004" y="6290073"/>
            <a:ext cx="8984512" cy="646331"/>
          </a:xfrm>
          <a:prstGeom prst="rect">
            <a:avLst/>
          </a:prstGeom>
          <a:noFill/>
        </p:spPr>
        <p:txBody>
          <a:bodyPr wrap="square" rtlCol="0">
            <a:spAutoFit/>
          </a:bodyPr>
          <a:lstStyle/>
          <a:p>
            <a:r>
              <a:rPr lang="fr-FR" i="1" dirty="0">
                <a:solidFill>
                  <a:schemeClr val="accent2"/>
                </a:solidFill>
              </a:rPr>
              <a:t>Chin A Lancet Microbe 2020 https://</a:t>
            </a:r>
            <a:r>
              <a:rPr lang="fr-FR" i="1" dirty="0" err="1">
                <a:solidFill>
                  <a:schemeClr val="accent2"/>
                </a:solidFill>
              </a:rPr>
              <a:t>doi.org</a:t>
            </a:r>
            <a:r>
              <a:rPr lang="fr-FR" i="1" dirty="0">
                <a:solidFill>
                  <a:schemeClr val="accent2"/>
                </a:solidFill>
              </a:rPr>
              <a:t>/10.1016/S2666-5247(20)30003-3</a:t>
            </a:r>
          </a:p>
          <a:p>
            <a:endParaRPr lang="fr-FR" dirty="0"/>
          </a:p>
        </p:txBody>
      </p:sp>
    </p:spTree>
    <p:extLst>
      <p:ext uri="{BB962C8B-B14F-4D97-AF65-F5344CB8AC3E}">
        <p14:creationId xmlns:p14="http://schemas.microsoft.com/office/powerpoint/2010/main" val="13489652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21</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21</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sz="3200" dirty="0"/>
              <a:t>Se protéger de la transmission par les mains</a:t>
            </a:r>
            <a:endParaRPr lang="fr-FR" sz="2700" dirty="0"/>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650422" y="1310080"/>
            <a:ext cx="10684328" cy="453522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b="1" dirty="0"/>
          </a:p>
          <a:p>
            <a:r>
              <a:rPr lang="fr-FR" sz="2800" b="1" dirty="0"/>
              <a:t>Ces virus « enveloppés » sont par contre </a:t>
            </a:r>
            <a:r>
              <a:rPr lang="fr-FR" sz="2800" b="1" dirty="0">
                <a:solidFill>
                  <a:srgbClr val="FF0000"/>
                </a:solidFill>
              </a:rPr>
              <a:t>très sensibles</a:t>
            </a:r>
          </a:p>
          <a:p>
            <a:pPr lvl="1"/>
            <a:r>
              <a:rPr lang="fr-FR" sz="2400" b="1" dirty="0"/>
              <a:t>À l’hygiène des mains fréquente : 	</a:t>
            </a:r>
          </a:p>
          <a:p>
            <a:pPr lvl="2"/>
            <a:r>
              <a:rPr lang="fr-FR" sz="2200" dirty="0"/>
              <a:t>avec produits hydro-alcoolique</a:t>
            </a:r>
          </a:p>
          <a:p>
            <a:pPr lvl="2"/>
            <a:r>
              <a:rPr lang="fr-FR" sz="2400" dirty="0"/>
              <a:t>eau + savon (20’’)</a:t>
            </a:r>
          </a:p>
          <a:p>
            <a:pPr marL="857250" lvl="1" indent="-342900"/>
            <a:r>
              <a:rPr lang="fr-FR" sz="2400" b="1" dirty="0"/>
              <a:t>Aux produits de désinfection </a:t>
            </a:r>
            <a:r>
              <a:rPr lang="fr-FR" sz="2400" dirty="0"/>
              <a:t>pour surfaces et objets (résistent moins de 5 mn)</a:t>
            </a:r>
          </a:p>
          <a:p>
            <a:pPr marL="1257300" lvl="2" indent="-342900"/>
            <a:r>
              <a:rPr lang="fr-FR" sz="2400" dirty="0"/>
              <a:t>Sprays désinfectants virucide divers (NF)</a:t>
            </a:r>
          </a:p>
          <a:p>
            <a:pPr marL="1257300" lvl="2" indent="-342900"/>
            <a:r>
              <a:rPr lang="fr-FR" sz="2400" dirty="0"/>
              <a:t>Javel</a:t>
            </a:r>
          </a:p>
          <a:p>
            <a:pPr marL="1257300" lvl="2" indent="-342900"/>
            <a:r>
              <a:rPr lang="fr-FR" sz="2400" dirty="0"/>
              <a:t>Produits alcoolisés &gt; 60°</a:t>
            </a:r>
          </a:p>
        </p:txBody>
      </p:sp>
      <p:pic>
        <p:nvPicPr>
          <p:cNvPr id="3" name="Image 2" descr="Une image contenant intérieur, bouteille, eau, table&#10;&#10;Description générée automatiquement">
            <a:extLst>
              <a:ext uri="{FF2B5EF4-FFF2-40B4-BE49-F238E27FC236}">
                <a16:creationId xmlns:a16="http://schemas.microsoft.com/office/drawing/2014/main" id="{FA989843-F32D-C74B-9981-91DAAB9433F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24258" y="4134184"/>
            <a:ext cx="3714750" cy="2327910"/>
          </a:xfrm>
          <a:prstGeom prst="rect">
            <a:avLst/>
          </a:prstGeom>
        </p:spPr>
      </p:pic>
    </p:spTree>
    <p:extLst>
      <p:ext uri="{BB962C8B-B14F-4D97-AF65-F5344CB8AC3E}">
        <p14:creationId xmlns:p14="http://schemas.microsoft.com/office/powerpoint/2010/main" val="3445254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22</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22</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Mesures barrières</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0" y="1767279"/>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2400" b="1" dirty="0"/>
              <a:t>Le port du masque</a:t>
            </a:r>
          </a:p>
          <a:p>
            <a:r>
              <a:rPr lang="fr-FR" sz="2400" b="1" dirty="0"/>
              <a:t>Les mesures d’hygiène</a:t>
            </a:r>
          </a:p>
          <a:p>
            <a:r>
              <a:rPr lang="fr-FR" sz="2400" b="1" dirty="0"/>
              <a:t>Les mesures de distanciation</a:t>
            </a:r>
          </a:p>
        </p:txBody>
      </p:sp>
      <p:pic>
        <p:nvPicPr>
          <p:cNvPr id="3" name="Image 2" descr="Une image contenant texte&#10;&#10;Description générée automatiquement">
            <a:extLst>
              <a:ext uri="{FF2B5EF4-FFF2-40B4-BE49-F238E27FC236}">
                <a16:creationId xmlns:a16="http://schemas.microsoft.com/office/drawing/2014/main" id="{D55BCF49-E55A-5143-8106-CBAD312E20D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89854" y="993749"/>
            <a:ext cx="5205368" cy="5438793"/>
          </a:xfrm>
          <a:prstGeom prst="rect">
            <a:avLst/>
          </a:prstGeom>
        </p:spPr>
      </p:pic>
    </p:spTree>
    <p:extLst>
      <p:ext uri="{BB962C8B-B14F-4D97-AF65-F5344CB8AC3E}">
        <p14:creationId xmlns:p14="http://schemas.microsoft.com/office/powerpoint/2010/main" val="23939379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23</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23</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Trois types de masque disponibles</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2" name="ZoneTexte 1">
            <a:extLst>
              <a:ext uri="{FF2B5EF4-FFF2-40B4-BE49-F238E27FC236}">
                <a16:creationId xmlns:a16="http://schemas.microsoft.com/office/drawing/2014/main" id="{9FE0ACA8-62B5-C64C-A3D7-8A92C3EC2EE7}"/>
              </a:ext>
            </a:extLst>
          </p:cNvPr>
          <p:cNvSpPr txBox="1"/>
          <p:nvPr/>
        </p:nvSpPr>
        <p:spPr>
          <a:xfrm>
            <a:off x="1333499" y="3428647"/>
            <a:ext cx="7378015" cy="1200329"/>
          </a:xfrm>
          <a:prstGeom prst="rect">
            <a:avLst/>
          </a:prstGeom>
          <a:solidFill>
            <a:schemeClr val="accent5"/>
          </a:solidFill>
          <a:ln>
            <a:solidFill>
              <a:schemeClr val="accent5"/>
            </a:solidFill>
          </a:ln>
        </p:spPr>
        <p:txBody>
          <a:bodyPr wrap="square" rtlCol="0">
            <a:spAutoFit/>
          </a:bodyPr>
          <a:lstStyle/>
          <a:p>
            <a:r>
              <a:rPr lang="fr-FR" b="1" dirty="0"/>
              <a:t>Masque FFP2 ou N95</a:t>
            </a:r>
          </a:p>
          <a:p>
            <a:pPr marL="285750" indent="-285750">
              <a:buFont typeface="Wingdings" pitchFamily="2" charset="2"/>
              <a:buChar char="§"/>
            </a:pPr>
            <a:r>
              <a:rPr lang="fr-FR" dirty="0"/>
              <a:t>Le plus étanche et le plus efficace en cas de contamination « air »</a:t>
            </a:r>
          </a:p>
          <a:p>
            <a:pPr marL="285750" indent="-285750">
              <a:buFont typeface="Wingdings" pitchFamily="2" charset="2"/>
              <a:buChar char="§"/>
            </a:pPr>
            <a:r>
              <a:rPr lang="fr-FR" dirty="0"/>
              <a:t>A privilégier en réanimation, dans toutes situations nécessitant gestes invasifs des voies respiratoires ou en risque d’</a:t>
            </a:r>
            <a:r>
              <a:rPr lang="fr-FR" dirty="0" err="1"/>
              <a:t>aérolisation</a:t>
            </a:r>
            <a:r>
              <a:rPr lang="fr-FR" dirty="0"/>
              <a:t>.</a:t>
            </a:r>
          </a:p>
        </p:txBody>
      </p:sp>
      <p:sp>
        <p:nvSpPr>
          <p:cNvPr id="15" name="ZoneTexte 14">
            <a:extLst>
              <a:ext uri="{FF2B5EF4-FFF2-40B4-BE49-F238E27FC236}">
                <a16:creationId xmlns:a16="http://schemas.microsoft.com/office/drawing/2014/main" id="{A00FBB64-043A-7C4D-8AD5-A99DB3A8FA7B}"/>
              </a:ext>
            </a:extLst>
          </p:cNvPr>
          <p:cNvSpPr txBox="1"/>
          <p:nvPr/>
        </p:nvSpPr>
        <p:spPr>
          <a:xfrm>
            <a:off x="866650" y="2028296"/>
            <a:ext cx="6619504" cy="1200329"/>
          </a:xfrm>
          <a:prstGeom prst="rect">
            <a:avLst/>
          </a:prstGeom>
          <a:solidFill>
            <a:schemeClr val="accent1"/>
          </a:solidFill>
          <a:ln>
            <a:solidFill>
              <a:schemeClr val="accent1"/>
            </a:solidFill>
          </a:ln>
        </p:spPr>
        <p:txBody>
          <a:bodyPr wrap="none" rtlCol="0">
            <a:spAutoFit/>
          </a:bodyPr>
          <a:lstStyle/>
          <a:p>
            <a:r>
              <a:rPr lang="fr-FR" b="1" dirty="0"/>
              <a:t>Masque FFP1 ou chirurgical</a:t>
            </a:r>
          </a:p>
          <a:p>
            <a:pPr marL="285750" indent="-285750">
              <a:buFont typeface="Wingdings" pitchFamily="2" charset="2"/>
              <a:buChar char="§"/>
            </a:pPr>
            <a:r>
              <a:rPr lang="fr-FR" b="1" dirty="0"/>
              <a:t> Objectif principal </a:t>
            </a:r>
            <a:r>
              <a:rPr lang="fr-FR" dirty="0"/>
              <a:t>: éviter projections de gouttelettes</a:t>
            </a:r>
          </a:p>
          <a:p>
            <a:pPr marL="285750" indent="-285750">
              <a:buFont typeface="Wingdings" pitchFamily="2" charset="2"/>
              <a:buChar char="§"/>
            </a:pPr>
            <a:r>
              <a:rPr lang="fr-FR" dirty="0"/>
              <a:t>Protéger des grosses gouttelettes émises de face par autrui</a:t>
            </a:r>
          </a:p>
          <a:p>
            <a:r>
              <a:rPr lang="fr-FR" b="1" dirty="0"/>
              <a:t>Doit être porté systématiquement par les soignants</a:t>
            </a:r>
          </a:p>
        </p:txBody>
      </p:sp>
      <p:sp>
        <p:nvSpPr>
          <p:cNvPr id="17" name="ZoneTexte 16">
            <a:extLst>
              <a:ext uri="{FF2B5EF4-FFF2-40B4-BE49-F238E27FC236}">
                <a16:creationId xmlns:a16="http://schemas.microsoft.com/office/drawing/2014/main" id="{467C9894-5095-0044-9D17-57940520C894}"/>
              </a:ext>
            </a:extLst>
          </p:cNvPr>
          <p:cNvSpPr txBox="1"/>
          <p:nvPr/>
        </p:nvSpPr>
        <p:spPr>
          <a:xfrm>
            <a:off x="291188" y="5423159"/>
            <a:ext cx="8460971" cy="923330"/>
          </a:xfrm>
          <a:prstGeom prst="rect">
            <a:avLst/>
          </a:prstGeom>
          <a:solidFill>
            <a:schemeClr val="accent3"/>
          </a:solidFill>
          <a:ln>
            <a:solidFill>
              <a:schemeClr val="accent3"/>
            </a:solidFill>
          </a:ln>
        </p:spPr>
        <p:txBody>
          <a:bodyPr wrap="none" rtlCol="0">
            <a:spAutoFit/>
          </a:bodyPr>
          <a:lstStyle/>
          <a:p>
            <a:r>
              <a:rPr lang="fr-FR" b="1" dirty="0"/>
              <a:t>Masque « alternatifs » ou « maison »</a:t>
            </a:r>
          </a:p>
          <a:p>
            <a:pPr marL="285750" indent="-285750">
              <a:buFont typeface="Wingdings" pitchFamily="2" charset="2"/>
              <a:buChar char="§"/>
            </a:pPr>
            <a:r>
              <a:rPr lang="fr-FR" b="1" dirty="0"/>
              <a:t>Objectif principal: </a:t>
            </a:r>
            <a:r>
              <a:rPr lang="fr-FR" dirty="0"/>
              <a:t>limiter les projections de gouttelettes dans l’atmosphère</a:t>
            </a:r>
          </a:p>
          <a:p>
            <a:pPr marL="285750" indent="-285750">
              <a:buFont typeface="Wingdings" pitchFamily="2" charset="2"/>
              <a:buChar char="§"/>
            </a:pPr>
            <a:r>
              <a:rPr lang="fr-FR" b="1" dirty="0"/>
              <a:t>Pouvoir de protection non garanti</a:t>
            </a:r>
          </a:p>
        </p:txBody>
      </p:sp>
      <p:pic>
        <p:nvPicPr>
          <p:cNvPr id="4" name="Image 3" descr="Une image contenant intérieur, assis, table, blanc&#10;&#10;Description générée automatiquement">
            <a:extLst>
              <a:ext uri="{FF2B5EF4-FFF2-40B4-BE49-F238E27FC236}">
                <a16:creationId xmlns:a16="http://schemas.microsoft.com/office/drawing/2014/main" id="{2E7246A4-BD04-5842-BF40-14C9218F647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463359" y="1702490"/>
            <a:ext cx="2002450" cy="1270000"/>
          </a:xfrm>
          <a:prstGeom prst="rect">
            <a:avLst/>
          </a:prstGeom>
        </p:spPr>
      </p:pic>
      <p:pic>
        <p:nvPicPr>
          <p:cNvPr id="7" name="Image 6" descr="Une image contenant table, petit, blanc, assis&#10;&#10;Description générée automatiquement">
            <a:extLst>
              <a:ext uri="{FF2B5EF4-FFF2-40B4-BE49-F238E27FC236}">
                <a16:creationId xmlns:a16="http://schemas.microsoft.com/office/drawing/2014/main" id="{E9412849-44E1-3243-8C8A-804F6E91010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30547" y="2987214"/>
            <a:ext cx="2070944" cy="1908517"/>
          </a:xfrm>
          <a:prstGeom prst="rect">
            <a:avLst/>
          </a:prstGeom>
        </p:spPr>
      </p:pic>
      <p:pic>
        <p:nvPicPr>
          <p:cNvPr id="13" name="Image 12" descr="Une image contenant intérieur, table, alimentation, assis&#10;&#10;Description générée automatiquement">
            <a:extLst>
              <a:ext uri="{FF2B5EF4-FFF2-40B4-BE49-F238E27FC236}">
                <a16:creationId xmlns:a16="http://schemas.microsoft.com/office/drawing/2014/main" id="{A4ED54B3-9289-6C41-A618-91283B210C8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10180" y="5264416"/>
            <a:ext cx="2261830" cy="1205009"/>
          </a:xfrm>
          <a:prstGeom prst="rect">
            <a:avLst/>
          </a:prstGeom>
        </p:spPr>
      </p:pic>
    </p:spTree>
    <p:extLst>
      <p:ext uri="{BB962C8B-B14F-4D97-AF65-F5344CB8AC3E}">
        <p14:creationId xmlns:p14="http://schemas.microsoft.com/office/powerpoint/2010/main" val="1096423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24</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24</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Règles strictes d’utilisation des masques</a:t>
            </a:r>
            <a:br>
              <a:rPr lang="fr-FR" dirty="0"/>
            </a:br>
            <a:r>
              <a:rPr lang="fr-FR" dirty="0"/>
              <a:t>pour efficacité maximale</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9" name="Rectangle 8">
            <a:extLst>
              <a:ext uri="{FF2B5EF4-FFF2-40B4-BE49-F238E27FC236}">
                <a16:creationId xmlns:a16="http://schemas.microsoft.com/office/drawing/2014/main" id="{ED71B335-299D-6C45-92E0-70A34B06CAE1}"/>
              </a:ext>
            </a:extLst>
          </p:cNvPr>
          <p:cNvSpPr/>
          <p:nvPr/>
        </p:nvSpPr>
        <p:spPr>
          <a:xfrm>
            <a:off x="857248" y="2269938"/>
            <a:ext cx="10115551" cy="3206006"/>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Le positionner correctement</a:t>
            </a:r>
            <a:r>
              <a:rPr lang="fr-FR" dirty="0">
                <a:solidFill>
                  <a:prstClr val="black">
                    <a:lumMod val="75000"/>
                    <a:lumOff val="25000"/>
                  </a:prstClr>
                </a:solidFill>
              </a:rPr>
              <a:t> en début d’utilisation et </a:t>
            </a:r>
            <a:r>
              <a:rPr lang="fr-FR" b="1" dirty="0">
                <a:solidFill>
                  <a:prstClr val="black">
                    <a:lumMod val="75000"/>
                    <a:lumOff val="25000"/>
                  </a:prstClr>
                </a:solidFill>
              </a:rPr>
              <a:t>le maintenir en place</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Ne pas le toucher </a:t>
            </a:r>
            <a:r>
              <a:rPr lang="fr-FR" dirty="0">
                <a:solidFill>
                  <a:prstClr val="black">
                    <a:lumMod val="75000"/>
                    <a:lumOff val="25000"/>
                  </a:prstClr>
                </a:solidFill>
              </a:rPr>
              <a:t>: altère les capacités de filtration et peut souiller les mains</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Le changer </a:t>
            </a:r>
          </a:p>
          <a:p>
            <a:pPr marL="800100" lvl="1" indent="-342900">
              <a:spcBef>
                <a:spcPts val="1000"/>
              </a:spcBef>
              <a:buClr>
                <a:srgbClr val="90C226"/>
              </a:buClr>
              <a:buSzPct val="80000"/>
              <a:buFont typeface="Wingdings 3" charset="2"/>
              <a:buChar char=""/>
            </a:pPr>
            <a:r>
              <a:rPr lang="fr-FR" b="1" dirty="0">
                <a:solidFill>
                  <a:prstClr val="black">
                    <a:lumMod val="75000"/>
                    <a:lumOff val="25000"/>
                  </a:prstClr>
                </a:solidFill>
              </a:rPr>
              <a:t>Toutes les 4 heures pour le masque chirurgical</a:t>
            </a:r>
          </a:p>
          <a:p>
            <a:pPr marL="800100" lvl="1" indent="-342900">
              <a:spcBef>
                <a:spcPts val="1000"/>
              </a:spcBef>
              <a:buClr>
                <a:srgbClr val="90C226"/>
              </a:buClr>
              <a:buSzPct val="80000"/>
              <a:buFont typeface="Wingdings 3" charset="2"/>
              <a:buChar char=""/>
            </a:pPr>
            <a:r>
              <a:rPr lang="fr-FR" b="1" dirty="0">
                <a:solidFill>
                  <a:prstClr val="black">
                    <a:lumMod val="75000"/>
                    <a:lumOff val="25000"/>
                  </a:prstClr>
                </a:solidFill>
              </a:rPr>
              <a:t>Toutes les 8 heures pour le FFP2</a:t>
            </a:r>
          </a:p>
          <a:p>
            <a:pPr marL="800100" lvl="1" indent="-342900">
              <a:spcBef>
                <a:spcPts val="1000"/>
              </a:spcBef>
              <a:buClr>
                <a:srgbClr val="90C226"/>
              </a:buClr>
              <a:buSzPct val="80000"/>
              <a:buFont typeface="Wingdings 3" charset="2"/>
              <a:buChar char=""/>
            </a:pPr>
            <a:r>
              <a:rPr lang="fr-FR" dirty="0">
                <a:solidFill>
                  <a:prstClr val="black">
                    <a:lumMod val="75000"/>
                    <a:lumOff val="25000"/>
                  </a:prstClr>
                </a:solidFill>
              </a:rPr>
              <a:t>Dès qu’il est </a:t>
            </a:r>
            <a:r>
              <a:rPr lang="fr-FR" b="1" dirty="0">
                <a:solidFill>
                  <a:prstClr val="black">
                    <a:lumMod val="75000"/>
                    <a:lumOff val="25000"/>
                  </a:prstClr>
                </a:solidFill>
              </a:rPr>
              <a:t>mouillé, abîmé ou souillé</a:t>
            </a:r>
          </a:p>
          <a:p>
            <a:pPr marL="342900" indent="-342900">
              <a:spcBef>
                <a:spcPts val="1000"/>
              </a:spcBef>
              <a:buClr>
                <a:srgbClr val="90C226"/>
              </a:buClr>
              <a:buSzPct val="80000"/>
              <a:buFont typeface="Wingdings 3" charset="2"/>
              <a:buChar char=""/>
            </a:pPr>
            <a:r>
              <a:rPr lang="fr-FR" b="1" dirty="0">
                <a:solidFill>
                  <a:prstClr val="black">
                    <a:lumMod val="75000"/>
                    <a:lumOff val="25000"/>
                  </a:prstClr>
                </a:solidFill>
              </a:rPr>
              <a:t>Se désinfecter ou se laver les mains lors du retrait</a:t>
            </a:r>
          </a:p>
          <a:p>
            <a:pPr marL="342900" indent="-342900">
              <a:spcBef>
                <a:spcPts val="1000"/>
              </a:spcBef>
              <a:buClr>
                <a:srgbClr val="90C226"/>
              </a:buClr>
              <a:buSzPct val="80000"/>
              <a:buFont typeface="Wingdings 3" charset="2"/>
              <a:buChar char=""/>
            </a:pPr>
            <a:r>
              <a:rPr lang="fr-FR" b="1" dirty="0">
                <a:solidFill>
                  <a:prstClr val="black">
                    <a:lumMod val="75000"/>
                    <a:lumOff val="25000"/>
                  </a:prstClr>
                </a:solidFill>
              </a:rPr>
              <a:t>Le jeter immédiatement après usage si masque « jetable »</a:t>
            </a:r>
            <a:endParaRPr lang="fr-FR" b="1" dirty="0"/>
          </a:p>
        </p:txBody>
      </p:sp>
      <p:pic>
        <p:nvPicPr>
          <p:cNvPr id="15" name="Image 14">
            <a:extLst>
              <a:ext uri="{FF2B5EF4-FFF2-40B4-BE49-F238E27FC236}">
                <a16:creationId xmlns:a16="http://schemas.microsoft.com/office/drawing/2014/main" id="{BB938F0E-74E9-B64A-AB45-58687FAFFE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73517" y="3166570"/>
            <a:ext cx="3238966" cy="3238966"/>
          </a:xfrm>
          <a:prstGeom prst="rect">
            <a:avLst/>
          </a:prstGeom>
        </p:spPr>
      </p:pic>
    </p:spTree>
    <p:extLst>
      <p:ext uri="{BB962C8B-B14F-4D97-AF65-F5344CB8AC3E}">
        <p14:creationId xmlns:p14="http://schemas.microsoft.com/office/powerpoint/2010/main" val="1707330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25</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25</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Les mesures d’hygiène</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9" name="Rectangle 8">
            <a:extLst>
              <a:ext uri="{FF2B5EF4-FFF2-40B4-BE49-F238E27FC236}">
                <a16:creationId xmlns:a16="http://schemas.microsoft.com/office/drawing/2014/main" id="{ED71B335-299D-6C45-92E0-70A34B06CAE1}"/>
              </a:ext>
            </a:extLst>
          </p:cNvPr>
          <p:cNvSpPr/>
          <p:nvPr/>
        </p:nvSpPr>
        <p:spPr>
          <a:xfrm>
            <a:off x="1065587" y="1494143"/>
            <a:ext cx="8164769" cy="3354765"/>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Se laver les mains très régulièrement </a:t>
            </a:r>
            <a:r>
              <a:rPr lang="fr-FR" dirty="0">
                <a:solidFill>
                  <a:prstClr val="black">
                    <a:lumMod val="75000"/>
                    <a:lumOff val="25000"/>
                  </a:prstClr>
                </a:solidFill>
              </a:rPr>
              <a:t>à l’eau + savon (Au moins 20’’) ou soluté hydro-alcoolique (Mains = vecteurs importants de contamination)</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Tousser ou éternuer dans son coude </a:t>
            </a:r>
            <a:r>
              <a:rPr lang="fr-FR" dirty="0">
                <a:solidFill>
                  <a:prstClr val="black">
                    <a:lumMod val="75000"/>
                    <a:lumOff val="25000"/>
                  </a:prstClr>
                </a:solidFill>
              </a:rPr>
              <a:t>(limiter propagation gouttelettes)</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Utiliser mouchoir à usage unique et le jeter immédiatement</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Saluer sans serrer la main, éviter embrassades et contact physique</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Désinfecter souvent surfaces et objets</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Aérer régulièrement lieux clos (au moins 10 mn/heure) </a:t>
            </a:r>
            <a:r>
              <a:rPr lang="fr-FR" dirty="0">
                <a:solidFill>
                  <a:prstClr val="black">
                    <a:lumMod val="75000"/>
                    <a:lumOff val="25000"/>
                  </a:prstClr>
                </a:solidFill>
              </a:rPr>
              <a:t>pour éliminer microgouttelettes restées en suspension dans l’air</a:t>
            </a:r>
          </a:p>
          <a:p>
            <a:pPr lvl="1">
              <a:spcBef>
                <a:spcPts val="1000"/>
              </a:spcBef>
              <a:buClr>
                <a:srgbClr val="90C226"/>
              </a:buClr>
              <a:buSzPct val="80000"/>
            </a:pPr>
            <a:endParaRPr lang="fr-FR" b="1" dirty="0">
              <a:solidFill>
                <a:prstClr val="black">
                  <a:lumMod val="75000"/>
                  <a:lumOff val="25000"/>
                </a:prstClr>
              </a:solidFill>
            </a:endParaRPr>
          </a:p>
        </p:txBody>
      </p:sp>
      <p:pic>
        <p:nvPicPr>
          <p:cNvPr id="3" name="Image 2" descr="Une image contenant texte&#10;&#10;Description générée automatiquement">
            <a:extLst>
              <a:ext uri="{FF2B5EF4-FFF2-40B4-BE49-F238E27FC236}">
                <a16:creationId xmlns:a16="http://schemas.microsoft.com/office/drawing/2014/main" id="{57F914A2-1685-E44A-BF41-5E6C45233C7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47649" y="4442636"/>
            <a:ext cx="3315318" cy="2214759"/>
          </a:xfrm>
          <a:prstGeom prst="rect">
            <a:avLst/>
          </a:prstGeom>
        </p:spPr>
      </p:pic>
    </p:spTree>
    <p:extLst>
      <p:ext uri="{BB962C8B-B14F-4D97-AF65-F5344CB8AC3E}">
        <p14:creationId xmlns:p14="http://schemas.microsoft.com/office/powerpoint/2010/main" val="2249195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26</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26</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Les mesures de distanciation</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9" name="Rectangle 8">
            <a:extLst>
              <a:ext uri="{FF2B5EF4-FFF2-40B4-BE49-F238E27FC236}">
                <a16:creationId xmlns:a16="http://schemas.microsoft.com/office/drawing/2014/main" id="{ED71B335-299D-6C45-92E0-70A34B06CAE1}"/>
              </a:ext>
            </a:extLst>
          </p:cNvPr>
          <p:cNvSpPr/>
          <p:nvPr/>
        </p:nvSpPr>
        <p:spPr>
          <a:xfrm>
            <a:off x="944336" y="2109538"/>
            <a:ext cx="10477499" cy="5786199"/>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Le SARS-CoV-2 ne circule pas seul, </a:t>
            </a:r>
            <a:r>
              <a:rPr lang="fr-FR" dirty="0">
                <a:solidFill>
                  <a:prstClr val="black">
                    <a:lumMod val="75000"/>
                    <a:lumOff val="25000"/>
                  </a:prstClr>
                </a:solidFill>
              </a:rPr>
              <a:t>ce sont les individus qui le transportent et peuvent le transmettre sans même le savoir (porteurs asymptomatiques, pré-symptomatiques ou pauci-symptomatiques)</a:t>
            </a:r>
          </a:p>
          <a:p>
            <a:pPr marL="342900" lvl="0" indent="-342900">
              <a:spcBef>
                <a:spcPts val="1000"/>
              </a:spcBef>
              <a:buClr>
                <a:srgbClr val="90C226"/>
              </a:buClr>
              <a:buSzPct val="80000"/>
              <a:buFont typeface="Wingdings 3" charset="2"/>
              <a:buChar char=""/>
            </a:pPr>
            <a:r>
              <a:rPr lang="fr-FR" dirty="0">
                <a:solidFill>
                  <a:prstClr val="black">
                    <a:lumMod val="75000"/>
                    <a:lumOff val="25000"/>
                  </a:prstClr>
                </a:solidFill>
              </a:rPr>
              <a:t>En population générale</a:t>
            </a:r>
          </a:p>
          <a:p>
            <a:pPr marL="342900" lvl="0" indent="-342900">
              <a:spcBef>
                <a:spcPts val="1000"/>
              </a:spcBef>
              <a:buClr>
                <a:srgbClr val="90C226"/>
              </a:buClr>
              <a:buSzPct val="80000"/>
              <a:buFont typeface="Wingdings 3" charset="2"/>
              <a:buChar char=""/>
            </a:pPr>
            <a:endParaRPr lang="fr-FR" dirty="0">
              <a:solidFill>
                <a:prstClr val="black">
                  <a:lumMod val="75000"/>
                  <a:lumOff val="25000"/>
                </a:prstClr>
              </a:solidFill>
            </a:endParaRPr>
          </a:p>
          <a:p>
            <a:pPr marL="342900" lvl="0" indent="-342900">
              <a:spcBef>
                <a:spcPts val="1000"/>
              </a:spcBef>
              <a:buClr>
                <a:srgbClr val="90C226"/>
              </a:buClr>
              <a:buSzPct val="80000"/>
              <a:buFont typeface="Wingdings 3" charset="2"/>
              <a:buChar char=""/>
            </a:pPr>
            <a:endParaRPr lang="fr-FR" dirty="0">
              <a:solidFill>
                <a:prstClr val="black">
                  <a:lumMod val="75000"/>
                  <a:lumOff val="25000"/>
                </a:prstClr>
              </a:solidFill>
            </a:endParaRPr>
          </a:p>
          <a:p>
            <a:pPr marL="342900" lvl="0" indent="-342900">
              <a:spcBef>
                <a:spcPts val="1000"/>
              </a:spcBef>
              <a:buClr>
                <a:srgbClr val="90C226"/>
              </a:buClr>
              <a:buSzPct val="80000"/>
              <a:buFont typeface="Wingdings 3" charset="2"/>
              <a:buChar char=""/>
            </a:pPr>
            <a:endParaRPr lang="fr-FR" dirty="0">
              <a:solidFill>
                <a:prstClr val="black">
                  <a:lumMod val="75000"/>
                  <a:lumOff val="25000"/>
                </a:prstClr>
              </a:solidFill>
            </a:endParaRPr>
          </a:p>
          <a:p>
            <a:pPr marL="342900" lvl="0" indent="-342900">
              <a:spcBef>
                <a:spcPts val="1000"/>
              </a:spcBef>
              <a:buClr>
                <a:srgbClr val="90C226"/>
              </a:buClr>
              <a:buSzPct val="80000"/>
              <a:buFont typeface="Wingdings 3" charset="2"/>
              <a:buChar char=""/>
            </a:pPr>
            <a:r>
              <a:rPr lang="fr-FR" dirty="0">
                <a:solidFill>
                  <a:prstClr val="black">
                    <a:lumMod val="75000"/>
                    <a:lumOff val="25000"/>
                  </a:prstClr>
                </a:solidFill>
              </a:rPr>
              <a:t>Mais existent des </a:t>
            </a:r>
            <a:r>
              <a:rPr lang="fr-FR" b="1" dirty="0">
                <a:solidFill>
                  <a:prstClr val="black">
                    <a:lumMod val="75000"/>
                    <a:lumOff val="25000"/>
                  </a:prstClr>
                </a:solidFill>
              </a:rPr>
              <a:t>patients hyper-contaminateurs</a:t>
            </a:r>
          </a:p>
          <a:p>
            <a:pPr marL="342900" lvl="0" indent="-342900">
              <a:spcBef>
                <a:spcPts val="1000"/>
              </a:spcBef>
              <a:buClr>
                <a:srgbClr val="90C226"/>
              </a:buClr>
              <a:buSzPct val="80000"/>
              <a:buFont typeface="Wingdings 3" charset="2"/>
              <a:buChar char=""/>
            </a:pPr>
            <a:r>
              <a:rPr lang="fr-FR" dirty="0">
                <a:solidFill>
                  <a:prstClr val="black">
                    <a:lumMod val="75000"/>
                    <a:lumOff val="25000"/>
                  </a:prstClr>
                </a:solidFill>
              </a:rPr>
              <a:t>D’autres forcément moins contaminateurs </a:t>
            </a:r>
          </a:p>
          <a:p>
            <a:pPr marL="342900" lvl="0" indent="-342900">
              <a:spcBef>
                <a:spcPts val="1000"/>
              </a:spcBef>
              <a:buClr>
                <a:srgbClr val="90C226"/>
              </a:buClr>
              <a:buSzPct val="80000"/>
              <a:buFont typeface="Wingdings 3" charset="2"/>
              <a:buChar char=""/>
            </a:pPr>
            <a:r>
              <a:rPr lang="fr-FR" b="1" dirty="0">
                <a:solidFill>
                  <a:prstClr val="black">
                    <a:lumMod val="75000"/>
                    <a:lumOff val="25000"/>
                  </a:prstClr>
                </a:solidFill>
              </a:rPr>
              <a:t>Mesures de distanciation : limiter le nombre de contacts</a:t>
            </a:r>
          </a:p>
          <a:p>
            <a:pPr marL="800100" lvl="1" indent="-342900">
              <a:spcBef>
                <a:spcPts val="1000"/>
              </a:spcBef>
              <a:buClr>
                <a:srgbClr val="90C226"/>
              </a:buClr>
              <a:buSzPct val="80000"/>
              <a:buFont typeface="Wingdings 3" charset="2"/>
              <a:buChar char=""/>
            </a:pPr>
            <a:r>
              <a:rPr lang="fr-FR" b="1" dirty="0">
                <a:solidFill>
                  <a:prstClr val="black">
                    <a:lumMod val="75000"/>
                    <a:lumOff val="25000"/>
                  </a:prstClr>
                </a:solidFill>
              </a:rPr>
              <a:t>Se tenir au moins à 1 mètre </a:t>
            </a:r>
            <a:r>
              <a:rPr lang="fr-FR" dirty="0">
                <a:solidFill>
                  <a:prstClr val="black">
                    <a:lumMod val="75000"/>
                    <a:lumOff val="25000"/>
                  </a:prstClr>
                </a:solidFill>
              </a:rPr>
              <a:t>les uns des autres</a:t>
            </a:r>
          </a:p>
          <a:p>
            <a:pPr marL="800100" lvl="1" indent="-342900">
              <a:spcBef>
                <a:spcPts val="1000"/>
              </a:spcBef>
              <a:buClr>
                <a:srgbClr val="90C226"/>
              </a:buClr>
              <a:buSzPct val="80000"/>
              <a:buFont typeface="Wingdings 3" charset="2"/>
              <a:buChar char=""/>
            </a:pPr>
            <a:r>
              <a:rPr lang="fr-FR" dirty="0">
                <a:solidFill>
                  <a:prstClr val="black">
                    <a:lumMod val="75000"/>
                    <a:lumOff val="25000"/>
                  </a:prstClr>
                </a:solidFill>
              </a:rPr>
              <a:t>Réduire les déplacements</a:t>
            </a:r>
          </a:p>
          <a:p>
            <a:pPr lvl="1">
              <a:spcBef>
                <a:spcPts val="1000"/>
              </a:spcBef>
              <a:buClr>
                <a:srgbClr val="90C226"/>
              </a:buClr>
              <a:buSzPct val="80000"/>
            </a:pPr>
            <a:endParaRPr lang="fr-FR" b="1" dirty="0">
              <a:solidFill>
                <a:prstClr val="black">
                  <a:lumMod val="75000"/>
                  <a:lumOff val="25000"/>
                </a:prstClr>
              </a:solidFill>
            </a:endParaRPr>
          </a:p>
          <a:p>
            <a:pPr marL="342900" lvl="0" indent="-342900">
              <a:spcBef>
                <a:spcPts val="1000"/>
              </a:spcBef>
              <a:buClr>
                <a:srgbClr val="90C226"/>
              </a:buClr>
              <a:buSzPct val="80000"/>
              <a:buFont typeface="Wingdings 3" charset="2"/>
              <a:buChar char=""/>
            </a:pPr>
            <a:endParaRPr lang="fr-FR" dirty="0">
              <a:solidFill>
                <a:prstClr val="black">
                  <a:lumMod val="75000"/>
                  <a:lumOff val="25000"/>
                </a:prstClr>
              </a:solidFill>
            </a:endParaRPr>
          </a:p>
          <a:p>
            <a:pPr lvl="1">
              <a:spcBef>
                <a:spcPts val="1000"/>
              </a:spcBef>
              <a:buClr>
                <a:srgbClr val="90C226"/>
              </a:buClr>
              <a:buSzPct val="80000"/>
            </a:pPr>
            <a:endParaRPr lang="fr-FR" b="1" dirty="0">
              <a:solidFill>
                <a:prstClr val="black">
                  <a:lumMod val="75000"/>
                  <a:lumOff val="25000"/>
                </a:prstClr>
              </a:solidFill>
            </a:endParaRPr>
          </a:p>
        </p:txBody>
      </p:sp>
      <p:grpSp>
        <p:nvGrpSpPr>
          <p:cNvPr id="79" name="Groupe 78">
            <a:extLst>
              <a:ext uri="{FF2B5EF4-FFF2-40B4-BE49-F238E27FC236}">
                <a16:creationId xmlns:a16="http://schemas.microsoft.com/office/drawing/2014/main" id="{DF888D2C-35AE-214F-AF15-4E1C2E4A2777}"/>
              </a:ext>
            </a:extLst>
          </p:cNvPr>
          <p:cNvGrpSpPr/>
          <p:nvPr/>
        </p:nvGrpSpPr>
        <p:grpSpPr>
          <a:xfrm>
            <a:off x="3585208" y="2937755"/>
            <a:ext cx="2898366" cy="1653347"/>
            <a:chOff x="3190670" y="2220379"/>
            <a:chExt cx="2898366" cy="1653347"/>
          </a:xfrm>
        </p:grpSpPr>
        <p:pic>
          <p:nvPicPr>
            <p:cNvPr id="4" name="Graphique 3" descr="Homme">
              <a:extLst>
                <a:ext uri="{FF2B5EF4-FFF2-40B4-BE49-F238E27FC236}">
                  <a16:creationId xmlns:a16="http://schemas.microsoft.com/office/drawing/2014/main" id="{B3BD272D-9EF2-4D44-87FE-C0D1093CC7C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90670" y="2220379"/>
              <a:ext cx="914400" cy="914400"/>
            </a:xfrm>
            <a:prstGeom prst="rect">
              <a:avLst/>
            </a:prstGeom>
          </p:spPr>
        </p:pic>
        <p:pic>
          <p:nvPicPr>
            <p:cNvPr id="17" name="Graphique 16" descr="Homme">
              <a:extLst>
                <a:ext uri="{FF2B5EF4-FFF2-40B4-BE49-F238E27FC236}">
                  <a16:creationId xmlns:a16="http://schemas.microsoft.com/office/drawing/2014/main" id="{1C0C31AA-905E-9F47-953C-C44D11D681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174636" y="2806926"/>
              <a:ext cx="914400" cy="914400"/>
            </a:xfrm>
            <a:prstGeom prst="rect">
              <a:avLst/>
            </a:prstGeom>
          </p:spPr>
        </p:pic>
        <p:pic>
          <p:nvPicPr>
            <p:cNvPr id="18" name="Graphique 17" descr="Homme">
              <a:extLst>
                <a:ext uri="{FF2B5EF4-FFF2-40B4-BE49-F238E27FC236}">
                  <a16:creationId xmlns:a16="http://schemas.microsoft.com/office/drawing/2014/main" id="{3B33565A-2AA9-C34B-9096-C3C6297A19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42867" y="2368663"/>
              <a:ext cx="914400" cy="914400"/>
            </a:xfrm>
            <a:prstGeom prst="rect">
              <a:avLst/>
            </a:prstGeom>
          </p:spPr>
        </p:pic>
        <p:pic>
          <p:nvPicPr>
            <p:cNvPr id="7" name="Image 6" descr="Une image contenant dessin&#10;&#10;Description générée automatiquement">
              <a:extLst>
                <a:ext uri="{FF2B5EF4-FFF2-40B4-BE49-F238E27FC236}">
                  <a16:creationId xmlns:a16="http://schemas.microsoft.com/office/drawing/2014/main" id="{88241782-F915-D24B-A822-F8C3DEFC0CF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543883" y="2472065"/>
              <a:ext cx="188352" cy="159921"/>
            </a:xfrm>
            <a:prstGeom prst="rect">
              <a:avLst/>
            </a:prstGeom>
          </p:spPr>
        </p:pic>
        <p:pic>
          <p:nvPicPr>
            <p:cNvPr id="21" name="Graphique 20" descr="Homme">
              <a:extLst>
                <a:ext uri="{FF2B5EF4-FFF2-40B4-BE49-F238E27FC236}">
                  <a16:creationId xmlns:a16="http://schemas.microsoft.com/office/drawing/2014/main" id="{8BDA7F3D-3E58-3048-9B4C-DFD0B7974A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76709" y="2959326"/>
              <a:ext cx="914400" cy="914400"/>
            </a:xfrm>
            <a:prstGeom prst="rect">
              <a:avLst/>
            </a:prstGeom>
          </p:spPr>
        </p:pic>
        <p:cxnSp>
          <p:nvCxnSpPr>
            <p:cNvPr id="15" name="Connecteur droit avec flèche 14">
              <a:extLst>
                <a:ext uri="{FF2B5EF4-FFF2-40B4-BE49-F238E27FC236}">
                  <a16:creationId xmlns:a16="http://schemas.microsoft.com/office/drawing/2014/main" id="{7290857F-8B1D-DB4B-889F-1EF0FDC49EA8}"/>
                </a:ext>
              </a:extLst>
            </p:cNvPr>
            <p:cNvCxnSpPr>
              <a:cxnSpLocks/>
            </p:cNvCxnSpPr>
            <p:nvPr/>
          </p:nvCxnSpPr>
          <p:spPr>
            <a:xfrm flipV="1">
              <a:off x="3763450" y="2529221"/>
              <a:ext cx="1196329" cy="39385"/>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68B1D716-D772-7B44-B275-BBC85C3E9581}"/>
                </a:ext>
              </a:extLst>
            </p:cNvPr>
            <p:cNvCxnSpPr>
              <a:cxnSpLocks/>
            </p:cNvCxnSpPr>
            <p:nvPr/>
          </p:nvCxnSpPr>
          <p:spPr>
            <a:xfrm>
              <a:off x="3718671" y="2631259"/>
              <a:ext cx="771797" cy="50352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CD63E83C-7313-EE40-A691-0E2C9489C803}"/>
                </a:ext>
              </a:extLst>
            </p:cNvPr>
            <p:cNvCxnSpPr>
              <a:cxnSpLocks/>
            </p:cNvCxnSpPr>
            <p:nvPr/>
          </p:nvCxnSpPr>
          <p:spPr>
            <a:xfrm>
              <a:off x="3815734" y="2643682"/>
              <a:ext cx="1624279" cy="363187"/>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pic>
          <p:nvPicPr>
            <p:cNvPr id="33" name="Image 32" descr="Une image contenant dessin&#10;&#10;Description générée automatiquement">
              <a:extLst>
                <a:ext uri="{FF2B5EF4-FFF2-40B4-BE49-F238E27FC236}">
                  <a16:creationId xmlns:a16="http://schemas.microsoft.com/office/drawing/2014/main" id="{47985911-89E0-E54B-AF60-9A41C5CE656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549809" y="3056952"/>
              <a:ext cx="188352" cy="159921"/>
            </a:xfrm>
            <a:prstGeom prst="rect">
              <a:avLst/>
            </a:prstGeom>
          </p:spPr>
        </p:pic>
        <p:pic>
          <p:nvPicPr>
            <p:cNvPr id="38" name="Image 37" descr="Une image contenant dessin&#10;&#10;Description générée automatiquement">
              <a:extLst>
                <a:ext uri="{FF2B5EF4-FFF2-40B4-BE49-F238E27FC236}">
                  <a16:creationId xmlns:a16="http://schemas.microsoft.com/office/drawing/2014/main" id="{8A7DF84E-8842-1145-8822-B74CD3E3145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73153" y="2653295"/>
              <a:ext cx="188352" cy="159921"/>
            </a:xfrm>
            <a:prstGeom prst="rect">
              <a:avLst/>
            </a:prstGeom>
          </p:spPr>
        </p:pic>
        <p:pic>
          <p:nvPicPr>
            <p:cNvPr id="39" name="Image 38" descr="Une image contenant dessin&#10;&#10;Description générée automatiquement">
              <a:extLst>
                <a:ext uri="{FF2B5EF4-FFF2-40B4-BE49-F238E27FC236}">
                  <a16:creationId xmlns:a16="http://schemas.microsoft.com/office/drawing/2014/main" id="{0B710248-3520-874C-AB68-AE8FA0B5909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430423" y="2912533"/>
              <a:ext cx="188352" cy="159921"/>
            </a:xfrm>
            <a:prstGeom prst="rect">
              <a:avLst/>
            </a:prstGeom>
          </p:spPr>
        </p:pic>
      </p:grpSp>
      <p:pic>
        <p:nvPicPr>
          <p:cNvPr id="40" name="Graphique 39" descr="Homme">
            <a:extLst>
              <a:ext uri="{FF2B5EF4-FFF2-40B4-BE49-F238E27FC236}">
                <a16:creationId xmlns:a16="http://schemas.microsoft.com/office/drawing/2014/main" id="{7924B6D8-5347-0A4C-8AEA-0326599BD47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97554" y="4260339"/>
            <a:ext cx="914400" cy="914400"/>
          </a:xfrm>
          <a:prstGeom prst="rect">
            <a:avLst/>
          </a:prstGeom>
        </p:spPr>
      </p:pic>
      <p:cxnSp>
        <p:nvCxnSpPr>
          <p:cNvPr id="43" name="Connecteur droit avec flèche 42">
            <a:extLst>
              <a:ext uri="{FF2B5EF4-FFF2-40B4-BE49-F238E27FC236}">
                <a16:creationId xmlns:a16="http://schemas.microsoft.com/office/drawing/2014/main" id="{C173D556-B40C-F145-8A1A-0A15B34FD93A}"/>
              </a:ext>
            </a:extLst>
          </p:cNvPr>
          <p:cNvCxnSpPr>
            <a:cxnSpLocks/>
          </p:cNvCxnSpPr>
          <p:nvPr/>
        </p:nvCxnSpPr>
        <p:spPr>
          <a:xfrm>
            <a:off x="7137707" y="4417526"/>
            <a:ext cx="1827169" cy="33362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4ADA2302-8EB2-9F41-B11C-9A7691CC264F}"/>
              </a:ext>
            </a:extLst>
          </p:cNvPr>
          <p:cNvCxnSpPr>
            <a:cxnSpLocks/>
          </p:cNvCxnSpPr>
          <p:nvPr/>
        </p:nvCxnSpPr>
        <p:spPr>
          <a:xfrm>
            <a:off x="7126203" y="4496310"/>
            <a:ext cx="1827169" cy="33362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7158DE83-79DC-C74C-97C2-95E10AAA737D}"/>
              </a:ext>
            </a:extLst>
          </p:cNvPr>
          <p:cNvCxnSpPr>
            <a:cxnSpLocks/>
          </p:cNvCxnSpPr>
          <p:nvPr/>
        </p:nvCxnSpPr>
        <p:spPr>
          <a:xfrm flipV="1">
            <a:off x="7100801" y="4370740"/>
            <a:ext cx="2015761" cy="12626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nvGrpSpPr>
          <p:cNvPr id="80" name="Groupe 79">
            <a:extLst>
              <a:ext uri="{FF2B5EF4-FFF2-40B4-BE49-F238E27FC236}">
                <a16:creationId xmlns:a16="http://schemas.microsoft.com/office/drawing/2014/main" id="{AE02F54F-8DE0-5B43-AF70-B602B5A058D4}"/>
              </a:ext>
            </a:extLst>
          </p:cNvPr>
          <p:cNvGrpSpPr/>
          <p:nvPr/>
        </p:nvGrpSpPr>
        <p:grpSpPr>
          <a:xfrm>
            <a:off x="6850767" y="3453180"/>
            <a:ext cx="3627763" cy="1842958"/>
            <a:chOff x="6850767" y="2761205"/>
            <a:chExt cx="3627763" cy="1842958"/>
          </a:xfrm>
        </p:grpSpPr>
        <p:pic>
          <p:nvPicPr>
            <p:cNvPr id="41" name="Image 40" descr="Une image contenant dessin&#10;&#10;Description générée automatiquement">
              <a:extLst>
                <a:ext uri="{FF2B5EF4-FFF2-40B4-BE49-F238E27FC236}">
                  <a16:creationId xmlns:a16="http://schemas.microsoft.com/office/drawing/2014/main" id="{0AD3942F-6858-F84B-9031-7AD2CEFECDB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850767" y="3807686"/>
              <a:ext cx="188352" cy="159921"/>
            </a:xfrm>
            <a:prstGeom prst="rect">
              <a:avLst/>
            </a:prstGeom>
          </p:spPr>
        </p:pic>
        <p:pic>
          <p:nvPicPr>
            <p:cNvPr id="31" name="Graphique 30" descr="Groupe de personnes">
              <a:extLst>
                <a:ext uri="{FF2B5EF4-FFF2-40B4-BE49-F238E27FC236}">
                  <a16:creationId xmlns:a16="http://schemas.microsoft.com/office/drawing/2014/main" id="{45CAE74B-1E8D-5B47-B3E6-04F3242FF2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780008" y="2905641"/>
              <a:ext cx="1698522" cy="1698522"/>
            </a:xfrm>
            <a:prstGeom prst="rect">
              <a:avLst/>
            </a:prstGeom>
          </p:spPr>
        </p:pic>
        <p:cxnSp>
          <p:nvCxnSpPr>
            <p:cNvPr id="42" name="Connecteur droit avec flèche 41">
              <a:extLst>
                <a:ext uri="{FF2B5EF4-FFF2-40B4-BE49-F238E27FC236}">
                  <a16:creationId xmlns:a16="http://schemas.microsoft.com/office/drawing/2014/main" id="{37C5262A-553B-ED43-BE32-D2A845784163}"/>
                </a:ext>
              </a:extLst>
            </p:cNvPr>
            <p:cNvCxnSpPr>
              <a:cxnSpLocks/>
            </p:cNvCxnSpPr>
            <p:nvPr/>
          </p:nvCxnSpPr>
          <p:spPr>
            <a:xfrm flipV="1">
              <a:off x="7111786" y="3072454"/>
              <a:ext cx="2155782" cy="627305"/>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a:extLst>
                <a:ext uri="{FF2B5EF4-FFF2-40B4-BE49-F238E27FC236}">
                  <a16:creationId xmlns:a16="http://schemas.microsoft.com/office/drawing/2014/main" id="{A026C2E5-56B9-7240-A360-8A680FAB90DC}"/>
                </a:ext>
              </a:extLst>
            </p:cNvPr>
            <p:cNvCxnSpPr>
              <a:cxnSpLocks/>
            </p:cNvCxnSpPr>
            <p:nvPr/>
          </p:nvCxnSpPr>
          <p:spPr>
            <a:xfrm flipV="1">
              <a:off x="7126203" y="3174126"/>
              <a:ext cx="2243104" cy="544459"/>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3A11C294-A782-DB45-9403-D20515989172}"/>
                </a:ext>
              </a:extLst>
            </p:cNvPr>
            <p:cNvCxnSpPr>
              <a:cxnSpLocks/>
            </p:cNvCxnSpPr>
            <p:nvPr/>
          </p:nvCxnSpPr>
          <p:spPr>
            <a:xfrm flipV="1">
              <a:off x="7166653" y="3708912"/>
              <a:ext cx="1888458" cy="41402"/>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a:extLst>
                <a:ext uri="{FF2B5EF4-FFF2-40B4-BE49-F238E27FC236}">
                  <a16:creationId xmlns:a16="http://schemas.microsoft.com/office/drawing/2014/main" id="{7A7789F3-91F3-7C46-A796-818D0DF8EDAE}"/>
                </a:ext>
              </a:extLst>
            </p:cNvPr>
            <p:cNvCxnSpPr>
              <a:cxnSpLocks/>
            </p:cNvCxnSpPr>
            <p:nvPr/>
          </p:nvCxnSpPr>
          <p:spPr>
            <a:xfrm>
              <a:off x="7033472" y="3812102"/>
              <a:ext cx="1971204" cy="23113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a:extLst>
                <a:ext uri="{FF2B5EF4-FFF2-40B4-BE49-F238E27FC236}">
                  <a16:creationId xmlns:a16="http://schemas.microsoft.com/office/drawing/2014/main" id="{3C8EC729-5F99-654F-9269-90780C93EB92}"/>
                </a:ext>
              </a:extLst>
            </p:cNvPr>
            <p:cNvCxnSpPr>
              <a:cxnSpLocks/>
            </p:cNvCxnSpPr>
            <p:nvPr/>
          </p:nvCxnSpPr>
          <p:spPr>
            <a:xfrm>
              <a:off x="7166653" y="3881660"/>
              <a:ext cx="1796428" cy="308931"/>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eur droit avec flèche 60">
              <a:extLst>
                <a:ext uri="{FF2B5EF4-FFF2-40B4-BE49-F238E27FC236}">
                  <a16:creationId xmlns:a16="http://schemas.microsoft.com/office/drawing/2014/main" id="{82396B87-C5E6-7B4B-A77B-9DFB8E5624B4}"/>
                </a:ext>
              </a:extLst>
            </p:cNvPr>
            <p:cNvCxnSpPr>
              <a:cxnSpLocks/>
            </p:cNvCxnSpPr>
            <p:nvPr/>
          </p:nvCxnSpPr>
          <p:spPr>
            <a:xfrm flipV="1">
              <a:off x="7185872" y="3608751"/>
              <a:ext cx="1869239" cy="71544"/>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DDB450DB-02EA-CD48-BEA2-F828CF0DC4F4}"/>
                </a:ext>
              </a:extLst>
            </p:cNvPr>
            <p:cNvCxnSpPr>
              <a:cxnSpLocks/>
            </p:cNvCxnSpPr>
            <p:nvPr/>
          </p:nvCxnSpPr>
          <p:spPr>
            <a:xfrm flipV="1">
              <a:off x="7126202" y="3320737"/>
              <a:ext cx="2030648" cy="40876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pic>
          <p:nvPicPr>
            <p:cNvPr id="66" name="Image 65" descr="Une image contenant dessin&#10;&#10;Description générée automatiquement">
              <a:extLst>
                <a:ext uri="{FF2B5EF4-FFF2-40B4-BE49-F238E27FC236}">
                  <a16:creationId xmlns:a16="http://schemas.microsoft.com/office/drawing/2014/main" id="{93AFFF2C-7C41-4446-86E2-774CAF1E751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155995" y="2761205"/>
              <a:ext cx="188352" cy="159921"/>
            </a:xfrm>
            <a:prstGeom prst="rect">
              <a:avLst/>
            </a:prstGeom>
          </p:spPr>
        </p:pic>
        <p:pic>
          <p:nvPicPr>
            <p:cNvPr id="67" name="Image 66" descr="Une image contenant dessin&#10;&#10;Description générée automatiquement">
              <a:extLst>
                <a:ext uri="{FF2B5EF4-FFF2-40B4-BE49-F238E27FC236}">
                  <a16:creationId xmlns:a16="http://schemas.microsoft.com/office/drawing/2014/main" id="{146314DF-2112-E441-BFB7-886DEE712A4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962844" y="3416526"/>
              <a:ext cx="188352" cy="159921"/>
            </a:xfrm>
            <a:prstGeom prst="rect">
              <a:avLst/>
            </a:prstGeom>
          </p:spPr>
        </p:pic>
        <p:pic>
          <p:nvPicPr>
            <p:cNvPr id="68" name="Image 67" descr="Une image contenant dessin&#10;&#10;Description générée automatiquement">
              <a:extLst>
                <a:ext uri="{FF2B5EF4-FFF2-40B4-BE49-F238E27FC236}">
                  <a16:creationId xmlns:a16="http://schemas.microsoft.com/office/drawing/2014/main" id="{88B4ABCD-B61A-F343-91E1-54D982F58E2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57020" y="2841165"/>
              <a:ext cx="188352" cy="159921"/>
            </a:xfrm>
            <a:prstGeom prst="rect">
              <a:avLst/>
            </a:prstGeom>
          </p:spPr>
        </p:pic>
        <p:pic>
          <p:nvPicPr>
            <p:cNvPr id="69" name="Image 68" descr="Une image contenant dessin&#10;&#10;Description générée automatiquement">
              <a:extLst>
                <a:ext uri="{FF2B5EF4-FFF2-40B4-BE49-F238E27FC236}">
                  <a16:creationId xmlns:a16="http://schemas.microsoft.com/office/drawing/2014/main" id="{6EB261E3-8ED0-1645-AB64-B6C33AC848F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133074" y="3927411"/>
              <a:ext cx="188352" cy="159921"/>
            </a:xfrm>
            <a:prstGeom prst="rect">
              <a:avLst/>
            </a:prstGeom>
          </p:spPr>
        </p:pic>
        <p:pic>
          <p:nvPicPr>
            <p:cNvPr id="70" name="Image 69" descr="Une image contenant dessin&#10;&#10;Description générée automatiquement">
              <a:extLst>
                <a:ext uri="{FF2B5EF4-FFF2-40B4-BE49-F238E27FC236}">
                  <a16:creationId xmlns:a16="http://schemas.microsoft.com/office/drawing/2014/main" id="{6028B126-1F50-0C4D-998D-153A7EFC19C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155995" y="3619352"/>
              <a:ext cx="188352" cy="159921"/>
            </a:xfrm>
            <a:prstGeom prst="rect">
              <a:avLst/>
            </a:prstGeom>
          </p:spPr>
        </p:pic>
        <p:pic>
          <p:nvPicPr>
            <p:cNvPr id="71" name="Image 70" descr="Une image contenant dessin&#10;&#10;Description générée automatiquement">
              <a:extLst>
                <a:ext uri="{FF2B5EF4-FFF2-40B4-BE49-F238E27FC236}">
                  <a16:creationId xmlns:a16="http://schemas.microsoft.com/office/drawing/2014/main" id="{1C7A06A5-584A-934C-8280-C3B68204E98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514877" y="3201458"/>
              <a:ext cx="188352" cy="159921"/>
            </a:xfrm>
            <a:prstGeom prst="rect">
              <a:avLst/>
            </a:prstGeom>
          </p:spPr>
        </p:pic>
        <p:pic>
          <p:nvPicPr>
            <p:cNvPr id="72" name="Image 71" descr="Une image contenant dessin&#10;&#10;Description générée automatiquement">
              <a:extLst>
                <a:ext uri="{FF2B5EF4-FFF2-40B4-BE49-F238E27FC236}">
                  <a16:creationId xmlns:a16="http://schemas.microsoft.com/office/drawing/2014/main" id="{AD74042C-6C61-B849-B6A4-9EB14FBD877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41526" y="3574932"/>
              <a:ext cx="188352" cy="159921"/>
            </a:xfrm>
            <a:prstGeom prst="rect">
              <a:avLst/>
            </a:prstGeom>
          </p:spPr>
        </p:pic>
        <p:pic>
          <p:nvPicPr>
            <p:cNvPr id="73" name="Image 72" descr="Une image contenant dessin&#10;&#10;Description générée automatiquement">
              <a:extLst>
                <a:ext uri="{FF2B5EF4-FFF2-40B4-BE49-F238E27FC236}">
                  <a16:creationId xmlns:a16="http://schemas.microsoft.com/office/drawing/2014/main" id="{F3467DBE-86F5-F449-9C76-9A6F5E39690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768175" y="3948406"/>
              <a:ext cx="188352" cy="159921"/>
            </a:xfrm>
            <a:prstGeom prst="rect">
              <a:avLst/>
            </a:prstGeom>
          </p:spPr>
        </p:pic>
      </p:grpSp>
      <p:pic>
        <p:nvPicPr>
          <p:cNvPr id="78" name="Image 77" descr="Une image contenant texte&#10;&#10;Description générée automatiquement">
            <a:extLst>
              <a:ext uri="{FF2B5EF4-FFF2-40B4-BE49-F238E27FC236}">
                <a16:creationId xmlns:a16="http://schemas.microsoft.com/office/drawing/2014/main" id="{8AD78EC1-4890-F24A-AE25-FE04A198AD9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29072" y="351164"/>
            <a:ext cx="2351314" cy="1758374"/>
          </a:xfrm>
          <a:prstGeom prst="rect">
            <a:avLst/>
          </a:prstGeom>
        </p:spPr>
      </p:pic>
      <p:sp>
        <p:nvSpPr>
          <p:cNvPr id="2" name="Rectangle : coins arrondis 1">
            <a:extLst>
              <a:ext uri="{FF2B5EF4-FFF2-40B4-BE49-F238E27FC236}">
                <a16:creationId xmlns:a16="http://schemas.microsoft.com/office/drawing/2014/main" id="{1116308F-7ED1-714B-9022-392BC95EEE8C}"/>
              </a:ext>
            </a:extLst>
          </p:cNvPr>
          <p:cNvSpPr/>
          <p:nvPr/>
        </p:nvSpPr>
        <p:spPr>
          <a:xfrm>
            <a:off x="8809421" y="5584094"/>
            <a:ext cx="2312101"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ym typeface="Wingdings" pitchFamily="2" charset="2"/>
              </a:rPr>
              <a:t> Confinement</a:t>
            </a:r>
            <a:endParaRPr lang="fr-FR" dirty="0"/>
          </a:p>
        </p:txBody>
      </p:sp>
    </p:spTree>
    <p:extLst>
      <p:ext uri="{BB962C8B-B14F-4D97-AF65-F5344CB8AC3E}">
        <p14:creationId xmlns:p14="http://schemas.microsoft.com/office/powerpoint/2010/main" val="4215292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Titre 1">
            <a:extLst>
              <a:ext uri="{FF2B5EF4-FFF2-40B4-BE49-F238E27FC236}">
                <a16:creationId xmlns:a16="http://schemas.microsoft.com/office/drawing/2014/main" id="{F8E51DDA-02F8-1F47-B234-933E1485EBA6}"/>
              </a:ext>
            </a:extLst>
          </p:cNvPr>
          <p:cNvSpPr txBox="1">
            <a:spLocks noGrp="1"/>
          </p:cNvSpPr>
          <p:nvPr>
            <p:ph type="title"/>
          </p:nvPr>
        </p:nvSpPr>
        <p:spPr>
          <a:xfrm>
            <a:off x="874368" y="592386"/>
            <a:ext cx="11413817"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400" dirty="0"/>
              <a:t>Comment limiter les risques d’infection à coronavirus ?</a:t>
            </a:r>
            <a:br>
              <a:rPr lang="fr-FR" sz="3400" dirty="0"/>
            </a:br>
            <a:r>
              <a:rPr lang="fr-FR" sz="3400" dirty="0"/>
              <a:t>				</a:t>
            </a:r>
          </a:p>
        </p:txBody>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27</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 name="Image 2" descr="Une image contenant meubles, table&#10;&#10;Description générée automatiquement">
            <a:extLst>
              <a:ext uri="{FF2B5EF4-FFF2-40B4-BE49-F238E27FC236}">
                <a16:creationId xmlns:a16="http://schemas.microsoft.com/office/drawing/2014/main" id="{B8E2653A-3963-E340-AE01-BE5FBB432A0F}"/>
              </a:ext>
            </a:extLst>
          </p:cNvPr>
          <p:cNvPicPr>
            <a:picLocks noChangeAspect="1"/>
          </p:cNvPicPr>
          <p:nvPr/>
        </p:nvPicPr>
        <p:blipFill>
          <a:blip r:embed="rId3" cstate="email">
            <a:extLst>
              <a:ext uri="{28A0092B-C50C-407E-A947-70E740481C1C}">
                <a14:useLocalDpi xmlns:a14="http://schemas.microsoft.com/office/drawing/2010/main"/>
              </a:ext>
              <a:ext uri="{837473B0-CC2E-450A-ABE3-18F120FF3D39}">
                <a1611:picAttrSrcUrl xmlns:a1611="http://schemas.microsoft.com/office/drawing/2016/11/main" r:id="rId4"/>
              </a:ext>
            </a:extLst>
          </a:blip>
          <a:stretch>
            <a:fillRect/>
          </a:stretch>
        </p:blipFill>
        <p:spPr>
          <a:xfrm>
            <a:off x="3088834" y="1870705"/>
            <a:ext cx="5565600" cy="3564895"/>
          </a:xfrm>
          <a:prstGeom prst="rect">
            <a:avLst/>
          </a:prstGeom>
        </p:spPr>
      </p:pic>
      <p:sp>
        <p:nvSpPr>
          <p:cNvPr id="2" name="ZoneTexte 1">
            <a:extLst>
              <a:ext uri="{FF2B5EF4-FFF2-40B4-BE49-F238E27FC236}">
                <a16:creationId xmlns:a16="http://schemas.microsoft.com/office/drawing/2014/main" id="{B0E496ED-5A64-E246-B038-7474879DDECF}"/>
              </a:ext>
            </a:extLst>
          </p:cNvPr>
          <p:cNvSpPr txBox="1"/>
          <p:nvPr/>
        </p:nvSpPr>
        <p:spPr>
          <a:xfrm>
            <a:off x="2871386" y="5777468"/>
            <a:ext cx="6843092" cy="369332"/>
          </a:xfrm>
          <a:prstGeom prst="rect">
            <a:avLst/>
          </a:prstGeom>
          <a:noFill/>
        </p:spPr>
        <p:txBody>
          <a:bodyPr wrap="none" rtlCol="0">
            <a:spAutoFit/>
          </a:bodyPr>
          <a:lstStyle/>
          <a:p>
            <a:r>
              <a:rPr lang="fr-FR" dirty="0"/>
              <a:t>Pour être « stable » une table a généralement besoin de 4 pieds</a:t>
            </a:r>
          </a:p>
        </p:txBody>
      </p:sp>
    </p:spTree>
    <p:extLst>
      <p:ext uri="{BB962C8B-B14F-4D97-AF65-F5344CB8AC3E}">
        <p14:creationId xmlns:p14="http://schemas.microsoft.com/office/powerpoint/2010/main" val="23735939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28</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grpSp>
        <p:nvGrpSpPr>
          <p:cNvPr id="7" name="Groupe 6">
            <a:extLst>
              <a:ext uri="{FF2B5EF4-FFF2-40B4-BE49-F238E27FC236}">
                <a16:creationId xmlns:a16="http://schemas.microsoft.com/office/drawing/2014/main" id="{F3E4D3D7-BF1E-E14F-87BF-52B718C2CC3D}"/>
              </a:ext>
            </a:extLst>
          </p:cNvPr>
          <p:cNvGrpSpPr/>
          <p:nvPr/>
        </p:nvGrpSpPr>
        <p:grpSpPr>
          <a:xfrm>
            <a:off x="1611855" y="3130100"/>
            <a:ext cx="1980000" cy="3370716"/>
            <a:chOff x="983191" y="3130100"/>
            <a:chExt cx="1980000" cy="3370716"/>
          </a:xfrm>
        </p:grpSpPr>
        <p:sp>
          <p:nvSpPr>
            <p:cNvPr id="20" name="Trapèze 19">
              <a:extLst>
                <a:ext uri="{FF2B5EF4-FFF2-40B4-BE49-F238E27FC236}">
                  <a16:creationId xmlns:a16="http://schemas.microsoft.com/office/drawing/2014/main" id="{584668C2-6290-6640-840D-8056500C1933}"/>
                </a:ext>
              </a:extLst>
            </p:cNvPr>
            <p:cNvSpPr/>
            <p:nvPr/>
          </p:nvSpPr>
          <p:spPr>
            <a:xfrm>
              <a:off x="983191" y="3130100"/>
              <a:ext cx="1980000" cy="3279009"/>
            </a:xfrm>
            <a:prstGeom prst="trapezoid">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endParaRPr lang="fr-FR" sz="1600" dirty="0"/>
            </a:p>
          </p:txBody>
        </p:sp>
        <p:sp>
          <p:nvSpPr>
            <p:cNvPr id="5" name="ZoneTexte 4">
              <a:extLst>
                <a:ext uri="{FF2B5EF4-FFF2-40B4-BE49-F238E27FC236}">
                  <a16:creationId xmlns:a16="http://schemas.microsoft.com/office/drawing/2014/main" id="{7E89784A-1526-2E4C-80C8-2F6B08CE61DB}"/>
                </a:ext>
              </a:extLst>
            </p:cNvPr>
            <p:cNvSpPr txBox="1"/>
            <p:nvPr/>
          </p:nvSpPr>
          <p:spPr>
            <a:xfrm>
              <a:off x="1703674" y="3172958"/>
              <a:ext cx="427809" cy="3327858"/>
            </a:xfrm>
            <a:prstGeom prst="rect">
              <a:avLst/>
            </a:prstGeom>
            <a:noFill/>
          </p:spPr>
          <p:txBody>
            <a:bodyPr vert="wordArtVert" wrap="square" rtlCol="0">
              <a:spAutoFit/>
            </a:bodyPr>
            <a:lstStyle/>
            <a:p>
              <a:r>
                <a:rPr lang="fr-FR" sz="1400" b="1" dirty="0">
                  <a:solidFill>
                    <a:schemeClr val="bg1"/>
                  </a:solidFill>
                </a:rPr>
                <a:t>DISTANCIATION</a:t>
              </a:r>
            </a:p>
          </p:txBody>
        </p:sp>
      </p:grpSp>
      <p:sp>
        <p:nvSpPr>
          <p:cNvPr id="27" name="Trapèze 26">
            <a:extLst>
              <a:ext uri="{FF2B5EF4-FFF2-40B4-BE49-F238E27FC236}">
                <a16:creationId xmlns:a16="http://schemas.microsoft.com/office/drawing/2014/main" id="{A80B2D7A-ECB5-2F46-A7D3-AC92BE5A14F8}"/>
              </a:ext>
            </a:extLst>
          </p:cNvPr>
          <p:cNvSpPr/>
          <p:nvPr/>
        </p:nvSpPr>
        <p:spPr>
          <a:xfrm>
            <a:off x="9345522" y="3130100"/>
            <a:ext cx="1980000" cy="3279009"/>
          </a:xfrm>
          <a:prstGeom prst="trapezoid">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r>
              <a:rPr lang="fr-FR" sz="2000" b="1" dirty="0"/>
              <a:t>TEMPS</a:t>
            </a:r>
          </a:p>
        </p:txBody>
      </p:sp>
      <p:sp>
        <p:nvSpPr>
          <p:cNvPr id="26" name="Trapèze 25">
            <a:extLst>
              <a:ext uri="{FF2B5EF4-FFF2-40B4-BE49-F238E27FC236}">
                <a16:creationId xmlns:a16="http://schemas.microsoft.com/office/drawing/2014/main" id="{DA3FFC7A-CEDC-6B49-A7FF-16AFAB10F72E}"/>
              </a:ext>
            </a:extLst>
          </p:cNvPr>
          <p:cNvSpPr/>
          <p:nvPr/>
        </p:nvSpPr>
        <p:spPr>
          <a:xfrm>
            <a:off x="6690629" y="3130100"/>
            <a:ext cx="1980000" cy="3279009"/>
          </a:xfrm>
          <a:prstGeom prst="trapezoid">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r>
              <a:rPr lang="fr-FR" sz="2000" b="1" dirty="0"/>
              <a:t>NOMBRE</a:t>
            </a:r>
          </a:p>
        </p:txBody>
      </p:sp>
      <p:sp>
        <p:nvSpPr>
          <p:cNvPr id="35" name="ZoneTexte 34">
            <a:extLst>
              <a:ext uri="{FF2B5EF4-FFF2-40B4-BE49-F238E27FC236}">
                <a16:creationId xmlns:a16="http://schemas.microsoft.com/office/drawing/2014/main" id="{03A35142-4982-3F45-9484-752FD09D2BAD}"/>
              </a:ext>
            </a:extLst>
          </p:cNvPr>
          <p:cNvSpPr txBox="1"/>
          <p:nvPr/>
        </p:nvSpPr>
        <p:spPr>
          <a:xfrm>
            <a:off x="6872311" y="5933181"/>
            <a:ext cx="1656800" cy="369332"/>
          </a:xfrm>
          <a:prstGeom prst="rect">
            <a:avLst/>
          </a:prstGeom>
          <a:noFill/>
        </p:spPr>
        <p:txBody>
          <a:bodyPr wrap="none" rtlCol="0">
            <a:spAutoFit/>
          </a:bodyPr>
          <a:lstStyle/>
          <a:p>
            <a:r>
              <a:rPr lang="fr-FR" b="1" dirty="0">
                <a:solidFill>
                  <a:schemeClr val="bg1"/>
                </a:solidFill>
              </a:rPr>
              <a:t>DE CONTACTS</a:t>
            </a:r>
          </a:p>
        </p:txBody>
      </p:sp>
      <p:sp>
        <p:nvSpPr>
          <p:cNvPr id="36" name="ZoneTexte 35">
            <a:extLst>
              <a:ext uri="{FF2B5EF4-FFF2-40B4-BE49-F238E27FC236}">
                <a16:creationId xmlns:a16="http://schemas.microsoft.com/office/drawing/2014/main" id="{7927014C-A4CB-AF4F-A78F-A3051E2B6A48}"/>
              </a:ext>
            </a:extLst>
          </p:cNvPr>
          <p:cNvSpPr txBox="1"/>
          <p:nvPr/>
        </p:nvSpPr>
        <p:spPr>
          <a:xfrm>
            <a:off x="9554395" y="5948632"/>
            <a:ext cx="1538178" cy="369332"/>
          </a:xfrm>
          <a:prstGeom prst="rect">
            <a:avLst/>
          </a:prstGeom>
          <a:noFill/>
        </p:spPr>
        <p:txBody>
          <a:bodyPr wrap="none" rtlCol="0">
            <a:spAutoFit/>
          </a:bodyPr>
          <a:lstStyle/>
          <a:p>
            <a:r>
              <a:rPr lang="fr-FR" b="1" dirty="0">
                <a:solidFill>
                  <a:schemeClr val="bg1"/>
                </a:solidFill>
              </a:rPr>
              <a:t>DE CONTACT</a:t>
            </a:r>
          </a:p>
        </p:txBody>
      </p:sp>
      <p:sp>
        <p:nvSpPr>
          <p:cNvPr id="39" name="Rectangle 38">
            <a:extLst>
              <a:ext uri="{FF2B5EF4-FFF2-40B4-BE49-F238E27FC236}">
                <a16:creationId xmlns:a16="http://schemas.microsoft.com/office/drawing/2014/main" id="{AC0247F3-D4BB-4A46-BDE1-2247CD1266EA}"/>
              </a:ext>
            </a:extLst>
          </p:cNvPr>
          <p:cNvSpPr/>
          <p:nvPr/>
        </p:nvSpPr>
        <p:spPr>
          <a:xfrm>
            <a:off x="595894" y="740224"/>
            <a:ext cx="11842810" cy="954107"/>
          </a:xfrm>
          <a:prstGeom prst="rect">
            <a:avLst/>
          </a:prstGeom>
        </p:spPr>
        <p:txBody>
          <a:bodyPr wrap="square">
            <a:spAutoFit/>
          </a:bodyPr>
          <a:lstStyle/>
          <a:p>
            <a:r>
              <a:rPr lang="fr-FR" sz="3600" dirty="0">
                <a:solidFill>
                  <a:srgbClr val="90C226"/>
                </a:solidFill>
                <a:ea typeface="+mj-ea"/>
                <a:cs typeface="+mj-cs"/>
              </a:rPr>
              <a:t>Comment limiter les risques d’infection à coronavirus ?</a:t>
            </a:r>
            <a:br>
              <a:rPr lang="fr-FR" sz="3600" dirty="0">
                <a:solidFill>
                  <a:srgbClr val="90C226"/>
                </a:solidFill>
                <a:ea typeface="+mj-ea"/>
                <a:cs typeface="+mj-cs"/>
              </a:rPr>
            </a:br>
            <a:endParaRPr lang="fr-FR" sz="2000" dirty="0"/>
          </a:p>
        </p:txBody>
      </p:sp>
      <p:grpSp>
        <p:nvGrpSpPr>
          <p:cNvPr id="21" name="Groupe 20">
            <a:extLst>
              <a:ext uri="{FF2B5EF4-FFF2-40B4-BE49-F238E27FC236}">
                <a16:creationId xmlns:a16="http://schemas.microsoft.com/office/drawing/2014/main" id="{E3FCF050-A3CE-C346-8AFF-1F016F00FA63}"/>
              </a:ext>
            </a:extLst>
          </p:cNvPr>
          <p:cNvGrpSpPr/>
          <p:nvPr/>
        </p:nvGrpSpPr>
        <p:grpSpPr>
          <a:xfrm>
            <a:off x="4204426" y="3130100"/>
            <a:ext cx="2202612" cy="3279009"/>
            <a:chOff x="4204426" y="3130100"/>
            <a:chExt cx="2202612" cy="3279009"/>
          </a:xfrm>
        </p:grpSpPr>
        <p:sp>
          <p:nvSpPr>
            <p:cNvPr id="22" name="Trapèze 21">
              <a:extLst>
                <a:ext uri="{FF2B5EF4-FFF2-40B4-BE49-F238E27FC236}">
                  <a16:creationId xmlns:a16="http://schemas.microsoft.com/office/drawing/2014/main" id="{91F36DF9-E360-334F-8D34-CD20061F3306}"/>
                </a:ext>
              </a:extLst>
            </p:cNvPr>
            <p:cNvSpPr/>
            <p:nvPr/>
          </p:nvSpPr>
          <p:spPr>
            <a:xfrm>
              <a:off x="4204426" y="3130100"/>
              <a:ext cx="1980000" cy="3279009"/>
            </a:xfrm>
            <a:prstGeom prst="trapezoid">
              <a:avLst/>
            </a:prstGeom>
            <a:solidFill>
              <a:srgbClr val="FFB527"/>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endParaRPr lang="fr-FR" sz="1600" dirty="0"/>
            </a:p>
          </p:txBody>
        </p:sp>
        <p:sp>
          <p:nvSpPr>
            <p:cNvPr id="29" name="ZoneTexte 28">
              <a:extLst>
                <a:ext uri="{FF2B5EF4-FFF2-40B4-BE49-F238E27FC236}">
                  <a16:creationId xmlns:a16="http://schemas.microsoft.com/office/drawing/2014/main" id="{62846564-9F0D-5D45-98CC-39FE34B21E12}"/>
                </a:ext>
              </a:extLst>
            </p:cNvPr>
            <p:cNvSpPr txBox="1"/>
            <p:nvPr/>
          </p:nvSpPr>
          <p:spPr>
            <a:xfrm>
              <a:off x="4595036" y="5040819"/>
              <a:ext cx="1812002" cy="338554"/>
            </a:xfrm>
            <a:prstGeom prst="rect">
              <a:avLst/>
            </a:prstGeom>
            <a:noFill/>
          </p:spPr>
          <p:txBody>
            <a:bodyPr vert="horz" wrap="square" rtlCol="0">
              <a:spAutoFit/>
            </a:bodyPr>
            <a:lstStyle/>
            <a:p>
              <a:r>
                <a:rPr lang="fr-FR" sz="1600" b="1" dirty="0">
                  <a:solidFill>
                    <a:schemeClr val="bg1"/>
                  </a:solidFill>
                </a:rPr>
                <a:t>MASQUES</a:t>
              </a:r>
            </a:p>
          </p:txBody>
        </p:sp>
      </p:grpSp>
      <p:sp>
        <p:nvSpPr>
          <p:cNvPr id="19" name="ZoneTexte 18">
            <a:extLst>
              <a:ext uri="{FF2B5EF4-FFF2-40B4-BE49-F238E27FC236}">
                <a16:creationId xmlns:a16="http://schemas.microsoft.com/office/drawing/2014/main" id="{DCC83287-D2EC-844B-9977-A20DBC0DB586}"/>
              </a:ext>
            </a:extLst>
          </p:cNvPr>
          <p:cNvSpPr txBox="1"/>
          <p:nvPr/>
        </p:nvSpPr>
        <p:spPr>
          <a:xfrm>
            <a:off x="9973356" y="2621872"/>
            <a:ext cx="1119217" cy="369332"/>
          </a:xfrm>
          <a:prstGeom prst="rect">
            <a:avLst/>
          </a:prstGeom>
          <a:noFill/>
        </p:spPr>
        <p:txBody>
          <a:bodyPr wrap="none" rtlCol="0">
            <a:spAutoFit/>
          </a:bodyPr>
          <a:lstStyle/>
          <a:p>
            <a:r>
              <a:rPr lang="fr-FR" dirty="0"/>
              <a:t>4</a:t>
            </a:r>
            <a:r>
              <a:rPr lang="fr-FR" baseline="30000" dirty="0"/>
              <a:t>ème</a:t>
            </a:r>
            <a:r>
              <a:rPr lang="fr-FR" dirty="0"/>
              <a:t> pied</a:t>
            </a:r>
          </a:p>
        </p:txBody>
      </p:sp>
      <p:sp>
        <p:nvSpPr>
          <p:cNvPr id="23" name="ZoneTexte 22">
            <a:extLst>
              <a:ext uri="{FF2B5EF4-FFF2-40B4-BE49-F238E27FC236}">
                <a16:creationId xmlns:a16="http://schemas.microsoft.com/office/drawing/2014/main" id="{F05349EF-7CF8-E94B-A58D-6A21DBDB1916}"/>
              </a:ext>
            </a:extLst>
          </p:cNvPr>
          <p:cNvSpPr txBox="1"/>
          <p:nvPr/>
        </p:nvSpPr>
        <p:spPr>
          <a:xfrm>
            <a:off x="4282816" y="3764862"/>
            <a:ext cx="1812002" cy="1323439"/>
          </a:xfrm>
          <a:prstGeom prst="rect">
            <a:avLst/>
          </a:prstGeom>
          <a:noFill/>
        </p:spPr>
        <p:txBody>
          <a:bodyPr vert="horz" wrap="square" rtlCol="0">
            <a:spAutoFit/>
          </a:bodyPr>
          <a:lstStyle/>
          <a:p>
            <a:pPr algn="ctr"/>
            <a:r>
              <a:rPr lang="fr-FR" sz="1600" b="1" dirty="0">
                <a:solidFill>
                  <a:schemeClr val="bg1"/>
                </a:solidFill>
              </a:rPr>
              <a:t>MESURES D’HYGIENE</a:t>
            </a:r>
          </a:p>
          <a:p>
            <a:pPr algn="ctr"/>
            <a:r>
              <a:rPr lang="fr-FR" sz="1600" b="1" dirty="0">
                <a:solidFill>
                  <a:schemeClr val="bg1"/>
                </a:solidFill>
              </a:rPr>
              <a:t>&amp;</a:t>
            </a:r>
          </a:p>
          <a:p>
            <a:pPr algn="ctr"/>
            <a:r>
              <a:rPr lang="fr-FR" sz="1600" b="1" dirty="0">
                <a:solidFill>
                  <a:schemeClr val="bg1"/>
                </a:solidFill>
              </a:rPr>
              <a:t>GESTES</a:t>
            </a:r>
          </a:p>
          <a:p>
            <a:pPr algn="ctr"/>
            <a:r>
              <a:rPr lang="fr-FR" sz="1600" b="1" dirty="0">
                <a:solidFill>
                  <a:schemeClr val="bg1"/>
                </a:solidFill>
              </a:rPr>
              <a:t>BARRIÈRES</a:t>
            </a:r>
          </a:p>
        </p:txBody>
      </p:sp>
      <p:sp>
        <p:nvSpPr>
          <p:cNvPr id="25" name="ZoneTexte 24">
            <a:extLst>
              <a:ext uri="{FF2B5EF4-FFF2-40B4-BE49-F238E27FC236}">
                <a16:creationId xmlns:a16="http://schemas.microsoft.com/office/drawing/2014/main" id="{DF3F35A6-BDFC-7647-A18B-DE10E6C67B19}"/>
              </a:ext>
            </a:extLst>
          </p:cNvPr>
          <p:cNvSpPr txBox="1"/>
          <p:nvPr/>
        </p:nvSpPr>
        <p:spPr>
          <a:xfrm>
            <a:off x="6940893" y="2621872"/>
            <a:ext cx="1119217" cy="369332"/>
          </a:xfrm>
          <a:prstGeom prst="rect">
            <a:avLst/>
          </a:prstGeom>
          <a:noFill/>
        </p:spPr>
        <p:txBody>
          <a:bodyPr wrap="none" rtlCol="0">
            <a:spAutoFit/>
          </a:bodyPr>
          <a:lstStyle/>
          <a:p>
            <a:r>
              <a:rPr lang="fr-FR" dirty="0"/>
              <a:t>3</a:t>
            </a:r>
            <a:r>
              <a:rPr lang="fr-FR" baseline="30000" dirty="0"/>
              <a:t>ème</a:t>
            </a:r>
            <a:r>
              <a:rPr lang="fr-FR" dirty="0"/>
              <a:t> pied</a:t>
            </a:r>
          </a:p>
        </p:txBody>
      </p:sp>
      <p:sp>
        <p:nvSpPr>
          <p:cNvPr id="28" name="ZoneTexte 27">
            <a:extLst>
              <a:ext uri="{FF2B5EF4-FFF2-40B4-BE49-F238E27FC236}">
                <a16:creationId xmlns:a16="http://schemas.microsoft.com/office/drawing/2014/main" id="{AB9BF250-C9DC-674E-A252-9BF9DC32412F}"/>
              </a:ext>
            </a:extLst>
          </p:cNvPr>
          <p:cNvSpPr txBox="1"/>
          <p:nvPr/>
        </p:nvSpPr>
        <p:spPr>
          <a:xfrm>
            <a:off x="3974842" y="2621872"/>
            <a:ext cx="1119217" cy="369332"/>
          </a:xfrm>
          <a:prstGeom prst="rect">
            <a:avLst/>
          </a:prstGeom>
          <a:noFill/>
        </p:spPr>
        <p:txBody>
          <a:bodyPr wrap="none" rtlCol="0">
            <a:spAutoFit/>
          </a:bodyPr>
          <a:lstStyle/>
          <a:p>
            <a:r>
              <a:rPr lang="fr-FR" dirty="0"/>
              <a:t>2</a:t>
            </a:r>
            <a:r>
              <a:rPr lang="fr-FR" baseline="30000" dirty="0"/>
              <a:t>ème</a:t>
            </a:r>
            <a:r>
              <a:rPr lang="fr-FR" dirty="0"/>
              <a:t> pied</a:t>
            </a:r>
          </a:p>
        </p:txBody>
      </p:sp>
      <p:sp>
        <p:nvSpPr>
          <p:cNvPr id="30" name="ZoneTexte 29">
            <a:extLst>
              <a:ext uri="{FF2B5EF4-FFF2-40B4-BE49-F238E27FC236}">
                <a16:creationId xmlns:a16="http://schemas.microsoft.com/office/drawing/2014/main" id="{3DB31C9D-5D1D-5F49-B252-17403C37F90F}"/>
              </a:ext>
            </a:extLst>
          </p:cNvPr>
          <p:cNvSpPr txBox="1"/>
          <p:nvPr/>
        </p:nvSpPr>
        <p:spPr>
          <a:xfrm>
            <a:off x="1482638" y="2621872"/>
            <a:ext cx="944489" cy="369332"/>
          </a:xfrm>
          <a:prstGeom prst="rect">
            <a:avLst/>
          </a:prstGeom>
          <a:noFill/>
        </p:spPr>
        <p:txBody>
          <a:bodyPr wrap="none" rtlCol="0">
            <a:spAutoFit/>
          </a:bodyPr>
          <a:lstStyle/>
          <a:p>
            <a:r>
              <a:rPr lang="fr-FR" dirty="0"/>
              <a:t>1</a:t>
            </a:r>
            <a:r>
              <a:rPr lang="fr-FR" baseline="30000" dirty="0"/>
              <a:t>er </a:t>
            </a:r>
            <a:r>
              <a:rPr lang="fr-FR" dirty="0"/>
              <a:t>pied</a:t>
            </a:r>
          </a:p>
        </p:txBody>
      </p:sp>
    </p:spTree>
    <p:extLst>
      <p:ext uri="{BB962C8B-B14F-4D97-AF65-F5344CB8AC3E}">
        <p14:creationId xmlns:p14="http://schemas.microsoft.com/office/powerpoint/2010/main" val="6776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19" grpId="0"/>
      <p:bldP spid="23" grpId="0"/>
      <p:bldP spid="25" grpId="0"/>
      <p:bldP spid="28" grpId="0"/>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29</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29</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Mesures proposées en fonction des situations</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2" name="ZoneTexte 1">
            <a:extLst>
              <a:ext uri="{FF2B5EF4-FFF2-40B4-BE49-F238E27FC236}">
                <a16:creationId xmlns:a16="http://schemas.microsoft.com/office/drawing/2014/main" id="{DECFE262-1B63-6947-A44A-7482C9E7D9E6}"/>
              </a:ext>
            </a:extLst>
          </p:cNvPr>
          <p:cNvSpPr txBox="1"/>
          <p:nvPr/>
        </p:nvSpPr>
        <p:spPr>
          <a:xfrm>
            <a:off x="737498" y="1651038"/>
            <a:ext cx="5339154" cy="2739211"/>
          </a:xfrm>
          <a:prstGeom prst="rect">
            <a:avLst/>
          </a:prstGeom>
          <a:solidFill>
            <a:srgbClr val="FFE855"/>
          </a:solidFill>
          <a:ln>
            <a:solidFill>
              <a:schemeClr val="tx1"/>
            </a:solidFill>
          </a:ln>
        </p:spPr>
        <p:txBody>
          <a:bodyPr wrap="none" rtlCol="0">
            <a:spAutoFit/>
          </a:bodyPr>
          <a:lstStyle/>
          <a:p>
            <a:pPr>
              <a:spcAft>
                <a:spcPts val="1200"/>
              </a:spcAft>
            </a:pPr>
            <a:r>
              <a:rPr lang="fr-FR" b="1" u="sng" dirty="0"/>
              <a:t>Personnel soignant en structure COVID-19</a:t>
            </a:r>
          </a:p>
          <a:p>
            <a:pPr marL="285750" indent="-285750">
              <a:buFont typeface="Arial" panose="020B0604020202020204" pitchFamily="34" charset="0"/>
              <a:buChar char="•"/>
            </a:pPr>
            <a:r>
              <a:rPr lang="fr-FR" b="1" dirty="0"/>
              <a:t>Protection maximale</a:t>
            </a:r>
          </a:p>
          <a:p>
            <a:pPr marL="285750" indent="-285750">
              <a:buFont typeface="Arial" panose="020B0604020202020204" pitchFamily="34" charset="0"/>
              <a:buChar char="•"/>
            </a:pPr>
            <a:r>
              <a:rPr lang="fr-FR" b="1" dirty="0"/>
              <a:t>Dans le service</a:t>
            </a:r>
            <a:r>
              <a:rPr lang="fr-FR" dirty="0"/>
              <a:t>: port d’un </a:t>
            </a:r>
            <a:r>
              <a:rPr lang="fr-FR" b="1" dirty="0"/>
              <a:t>masque chirurgical</a:t>
            </a:r>
          </a:p>
          <a:p>
            <a:pPr marL="285750" indent="-285750">
              <a:buFont typeface="Arial" panose="020B0604020202020204" pitchFamily="34" charset="0"/>
              <a:buChar char="•"/>
            </a:pPr>
            <a:r>
              <a:rPr lang="fr-FR" b="1" dirty="0"/>
              <a:t>Au contact des malades :  </a:t>
            </a:r>
          </a:p>
          <a:p>
            <a:pPr lvl="1"/>
            <a:r>
              <a:rPr lang="fr-FR" dirty="0"/>
              <a:t>- port d’un masque FFP2</a:t>
            </a:r>
          </a:p>
          <a:p>
            <a:r>
              <a:rPr lang="fr-FR" dirty="0"/>
              <a:t>	- lunettes</a:t>
            </a:r>
          </a:p>
          <a:p>
            <a:r>
              <a:rPr lang="fr-FR" dirty="0"/>
              <a:t>	- sur-blouses</a:t>
            </a:r>
          </a:p>
          <a:p>
            <a:r>
              <a:rPr lang="fr-FR" dirty="0"/>
              <a:t>	- gants…</a:t>
            </a:r>
          </a:p>
          <a:p>
            <a:endParaRPr lang="fr-FR" dirty="0"/>
          </a:p>
        </p:txBody>
      </p:sp>
      <p:sp>
        <p:nvSpPr>
          <p:cNvPr id="50" name="ZoneTexte 49">
            <a:extLst>
              <a:ext uri="{FF2B5EF4-FFF2-40B4-BE49-F238E27FC236}">
                <a16:creationId xmlns:a16="http://schemas.microsoft.com/office/drawing/2014/main" id="{A16B2255-7635-154D-AA8F-7A0951D3EBBB}"/>
              </a:ext>
            </a:extLst>
          </p:cNvPr>
          <p:cNvSpPr txBox="1"/>
          <p:nvPr/>
        </p:nvSpPr>
        <p:spPr>
          <a:xfrm>
            <a:off x="4424464" y="3250101"/>
            <a:ext cx="6914488" cy="3293209"/>
          </a:xfrm>
          <a:prstGeom prst="rect">
            <a:avLst/>
          </a:prstGeom>
          <a:solidFill>
            <a:srgbClr val="FFB527"/>
          </a:solidFill>
          <a:ln>
            <a:solidFill>
              <a:schemeClr val="tx1"/>
            </a:solidFill>
          </a:ln>
        </p:spPr>
        <p:txBody>
          <a:bodyPr wrap="square" rtlCol="0">
            <a:spAutoFit/>
          </a:bodyPr>
          <a:lstStyle/>
          <a:p>
            <a:pPr>
              <a:spcAft>
                <a:spcPts val="1200"/>
              </a:spcAft>
            </a:pPr>
            <a:r>
              <a:rPr lang="fr-FR" b="1" u="sng" dirty="0"/>
              <a:t>Personnel soignant recevant tous types de patients</a:t>
            </a:r>
          </a:p>
          <a:p>
            <a:pPr marL="285750" indent="-285750">
              <a:buFont typeface="Arial" panose="020B0604020202020204" pitchFamily="34" charset="0"/>
              <a:buChar char="•"/>
            </a:pPr>
            <a:r>
              <a:rPr lang="fr-FR" b="1" dirty="0"/>
              <a:t>Port d’un masque chirurgical </a:t>
            </a:r>
            <a:r>
              <a:rPr lang="fr-FR" dirty="0"/>
              <a:t>tout le temps de consultations</a:t>
            </a:r>
          </a:p>
          <a:p>
            <a:pPr marL="285750" indent="-285750">
              <a:buFont typeface="Arial" panose="020B0604020202020204" pitchFamily="34" charset="0"/>
              <a:buChar char="•"/>
            </a:pPr>
            <a:r>
              <a:rPr lang="fr-FR" b="1" dirty="0"/>
              <a:t>Hygiène rigoureuse des mains</a:t>
            </a:r>
          </a:p>
          <a:p>
            <a:pPr marL="285750" indent="-285750">
              <a:buFont typeface="Arial" panose="020B0604020202020204" pitchFamily="34" charset="0"/>
              <a:buChar char="•"/>
            </a:pPr>
            <a:r>
              <a:rPr lang="fr-FR" b="1" dirty="0"/>
              <a:t>Désinfection rigoureuse des surfaces et matériel</a:t>
            </a:r>
          </a:p>
          <a:p>
            <a:pPr marL="285750" indent="-285750">
              <a:buFont typeface="Arial" panose="020B0604020202020204" pitchFamily="34" charset="0"/>
              <a:buChar char="•"/>
            </a:pPr>
            <a:r>
              <a:rPr lang="fr-FR" b="1" dirty="0"/>
              <a:t>Aération régulière des lieux</a:t>
            </a:r>
          </a:p>
          <a:p>
            <a:pPr marL="285750" indent="-285750">
              <a:buFont typeface="Arial" panose="020B0604020202020204" pitchFamily="34" charset="0"/>
              <a:buChar char="•"/>
            </a:pPr>
            <a:r>
              <a:rPr lang="fr-FR" b="1" dirty="0"/>
              <a:t>En cas de gestes invasifs sur les voies respiratoires</a:t>
            </a:r>
            <a:r>
              <a:rPr lang="fr-FR" dirty="0"/>
              <a:t>:</a:t>
            </a:r>
          </a:p>
          <a:p>
            <a:r>
              <a:rPr lang="fr-FR" dirty="0"/>
              <a:t>	- gants</a:t>
            </a:r>
          </a:p>
          <a:p>
            <a:r>
              <a:rPr lang="fr-FR" dirty="0"/>
              <a:t>	- lunettes</a:t>
            </a:r>
          </a:p>
          <a:p>
            <a:r>
              <a:rPr lang="fr-FR" dirty="0"/>
              <a:t>	- sur-blouses</a:t>
            </a:r>
          </a:p>
          <a:p>
            <a:r>
              <a:rPr lang="fr-FR" dirty="0"/>
              <a:t>	- éventuellement masque FFP2</a:t>
            </a:r>
          </a:p>
          <a:p>
            <a:pPr marL="285750" indent="-285750">
              <a:buFont typeface="Arial" panose="020B0604020202020204" pitchFamily="34" charset="0"/>
              <a:buChar char="•"/>
            </a:pPr>
            <a:r>
              <a:rPr lang="fr-FR" dirty="0"/>
              <a:t>Se changer après les consultations</a:t>
            </a:r>
          </a:p>
        </p:txBody>
      </p:sp>
    </p:spTree>
    <p:extLst>
      <p:ext uri="{BB962C8B-B14F-4D97-AF65-F5344CB8AC3E}">
        <p14:creationId xmlns:p14="http://schemas.microsoft.com/office/powerpoint/2010/main" val="1379139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03823" y="375618"/>
            <a:ext cx="10280429" cy="1320800"/>
          </a:xfrm>
        </p:spPr>
        <p:txBody>
          <a:bodyPr>
            <a:normAutofit fontScale="90000"/>
          </a:bodyPr>
          <a:lstStyle/>
          <a:p>
            <a:r>
              <a:rPr lang="fr-FR" dirty="0"/>
              <a:t>PLAN</a:t>
            </a:r>
            <a:br>
              <a:rPr lang="fr-FR" dirty="0"/>
            </a:br>
            <a:br>
              <a:rPr lang="fr-FR" dirty="0"/>
            </a:br>
            <a:r>
              <a:rPr lang="fr-FR" sz="4000" b="1" dirty="0"/>
              <a:t>Réflexions sur </a:t>
            </a:r>
            <a:br>
              <a:rPr lang="fr-FR" b="1"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421298" y="2135763"/>
            <a:ext cx="10661831" cy="3447098"/>
          </a:xfrm>
          <a:prstGeom prst="rect">
            <a:avLst/>
          </a:prstGeom>
        </p:spPr>
        <p:txBody>
          <a:bodyPr wrap="square">
            <a:spAutoFit/>
          </a:bodyPr>
          <a:lstStyle/>
          <a:p>
            <a:pPr marL="800100" lvl="1" indent="-342900">
              <a:spcBef>
                <a:spcPts val="1000"/>
              </a:spcBef>
              <a:buClr>
                <a:srgbClr val="90C226"/>
              </a:buClr>
              <a:buSzPct val="80000"/>
              <a:buFont typeface="Wingdings 3" charset="2"/>
              <a:buChar char=""/>
            </a:pPr>
            <a:r>
              <a:rPr lang="fr-FR" sz="2400" dirty="0"/>
              <a:t>L’évolution de la pandémie</a:t>
            </a:r>
          </a:p>
          <a:p>
            <a:pPr marL="800100" lvl="1" indent="-342900">
              <a:spcBef>
                <a:spcPts val="1000"/>
              </a:spcBef>
              <a:buClr>
                <a:srgbClr val="90C226"/>
              </a:buClr>
              <a:buSzPct val="80000"/>
              <a:buFont typeface="Wingdings 3" charset="2"/>
              <a:buChar char=""/>
            </a:pPr>
            <a:r>
              <a:rPr lang="fr-FR" sz="2400" dirty="0"/>
              <a:t>Les mesures barrières</a:t>
            </a:r>
          </a:p>
          <a:p>
            <a:pPr marL="800100" lvl="1" indent="-342900">
              <a:spcBef>
                <a:spcPts val="1000"/>
              </a:spcBef>
              <a:buClr>
                <a:srgbClr val="90C226"/>
              </a:buClr>
              <a:buSzPct val="80000"/>
              <a:buFont typeface="Wingdings 3" charset="2"/>
              <a:buChar char=""/>
            </a:pPr>
            <a:r>
              <a:rPr lang="fr-FR" sz="2400" dirty="0"/>
              <a:t>La transmissibilité, la contagiosité (R0) et l’épidémie</a:t>
            </a:r>
          </a:p>
          <a:p>
            <a:pPr marL="800100" lvl="1" indent="-342900">
              <a:spcBef>
                <a:spcPts val="1000"/>
              </a:spcBef>
              <a:buClr>
                <a:srgbClr val="90C226"/>
              </a:buClr>
              <a:buSzPct val="80000"/>
              <a:buFont typeface="Wingdings 3" charset="2"/>
              <a:buChar char=""/>
            </a:pPr>
            <a:r>
              <a:rPr lang="fr-FR" sz="2400" dirty="0"/>
              <a:t>L’immunité vis-à-vis des coronavirus</a:t>
            </a:r>
          </a:p>
          <a:p>
            <a:pPr marL="800100" lvl="1" indent="-342900">
              <a:spcBef>
                <a:spcPts val="1000"/>
              </a:spcBef>
              <a:buClr>
                <a:srgbClr val="90C226"/>
              </a:buClr>
              <a:buSzPct val="80000"/>
              <a:buFont typeface="Wingdings 3" charset="2"/>
              <a:buChar char=""/>
            </a:pPr>
            <a:r>
              <a:rPr lang="fr-FR" sz="2400" dirty="0"/>
              <a:t>Les méthodes diagnostiques</a:t>
            </a:r>
          </a:p>
          <a:p>
            <a:pPr lvl="0">
              <a:spcBef>
                <a:spcPts val="1000"/>
              </a:spcBef>
              <a:buClr>
                <a:srgbClr val="90C226"/>
              </a:buClr>
              <a:buSzPct val="80000"/>
            </a:pPr>
            <a:endParaRPr lang="fr-FR" sz="2400" dirty="0">
              <a:solidFill>
                <a:srgbClr val="0070C0"/>
              </a:solidFill>
            </a:endParaRPr>
          </a:p>
          <a:p>
            <a:pPr marL="342900" lvl="0" indent="-342900">
              <a:spcBef>
                <a:spcPts val="1000"/>
              </a:spcBef>
              <a:buClr>
                <a:srgbClr val="90C226"/>
              </a:buClr>
              <a:buSzPct val="80000"/>
              <a:buFont typeface="Wingdings 3" charset="2"/>
              <a:buChar char=""/>
            </a:pPr>
            <a:endParaRPr lang="fr-FR" sz="2400" b="1" dirty="0">
              <a:solidFill>
                <a:prstClr val="black">
                  <a:lumMod val="75000"/>
                  <a:lumOff val="25000"/>
                </a:prstClr>
              </a:solidFill>
            </a:endParaRPr>
          </a:p>
        </p:txBody>
      </p:sp>
    </p:spTree>
    <p:extLst>
      <p:ext uri="{BB962C8B-B14F-4D97-AF65-F5344CB8AC3E}">
        <p14:creationId xmlns:p14="http://schemas.microsoft.com/office/powerpoint/2010/main" val="12758314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30</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Titre 1">
            <a:extLst>
              <a:ext uri="{FF2B5EF4-FFF2-40B4-BE49-F238E27FC236}">
                <a16:creationId xmlns:a16="http://schemas.microsoft.com/office/drawing/2014/main" id="{B44E9B58-FAA7-1541-B507-09864FD0EAB1}"/>
              </a:ext>
            </a:extLst>
          </p:cNvPr>
          <p:cNvSpPr txBox="1">
            <a:spLocks/>
          </p:cNvSpPr>
          <p:nvPr/>
        </p:nvSpPr>
        <p:spPr>
          <a:xfrm>
            <a:off x="1333502"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fr-FR" dirty="0"/>
          </a:p>
        </p:txBody>
      </p:sp>
      <p:sp>
        <p:nvSpPr>
          <p:cNvPr id="35" name="Espace réservé du numéro de diapositive 4">
            <a:extLst>
              <a:ext uri="{FF2B5EF4-FFF2-40B4-BE49-F238E27FC236}">
                <a16:creationId xmlns:a16="http://schemas.microsoft.com/office/drawing/2014/main" id="{E3E7A4FE-C9AE-3C4D-8017-716280A91E7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30</a:t>
            </a:fld>
            <a:endParaRPr lang="en-US" dirty="0">
              <a:solidFill>
                <a:schemeClr val="bg1"/>
              </a:solidFill>
            </a:endParaRPr>
          </a:p>
        </p:txBody>
      </p:sp>
      <p:pic>
        <p:nvPicPr>
          <p:cNvPr id="36" name="Image 3">
            <a:extLst>
              <a:ext uri="{FF2B5EF4-FFF2-40B4-BE49-F238E27FC236}">
                <a16:creationId xmlns:a16="http://schemas.microsoft.com/office/drawing/2014/main" id="{44F99D26-F882-724B-A469-EAA3623A83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7" name="Espace réservé du contenu 8">
            <a:extLst>
              <a:ext uri="{FF2B5EF4-FFF2-40B4-BE49-F238E27FC236}">
                <a16:creationId xmlns:a16="http://schemas.microsoft.com/office/drawing/2014/main" id="{A76844B6-8FD5-334C-AEB5-14D7A3AA3717}"/>
              </a:ext>
            </a:extLst>
          </p:cNvPr>
          <p:cNvSpPr>
            <a:spLocks noGrp="1"/>
          </p:cNvSpPr>
          <p:nvPr/>
        </p:nvSpPr>
        <p:spPr>
          <a:xfrm>
            <a:off x="857250" y="1715900"/>
            <a:ext cx="10477499"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1500" b="1" dirty="0"/>
          </a:p>
        </p:txBody>
      </p:sp>
      <p:sp>
        <p:nvSpPr>
          <p:cNvPr id="16" name="Titre 1">
            <a:extLst>
              <a:ext uri="{FF2B5EF4-FFF2-40B4-BE49-F238E27FC236}">
                <a16:creationId xmlns:a16="http://schemas.microsoft.com/office/drawing/2014/main" id="{F32647C7-0542-C04A-8FCB-8CC7FF8D313D}"/>
              </a:ext>
            </a:extLst>
          </p:cNvPr>
          <p:cNvSpPr>
            <a:spLocks noGrp="1"/>
          </p:cNvSpPr>
          <p:nvPr>
            <p:ph type="title"/>
          </p:nvPr>
        </p:nvSpPr>
        <p:spPr>
          <a:xfrm>
            <a:off x="1333499" y="609600"/>
            <a:ext cx="10684329" cy="1320800"/>
          </a:xfrm>
        </p:spPr>
        <p:txBody>
          <a:bodyPr>
            <a:normAutofit/>
          </a:bodyPr>
          <a:lstStyle/>
          <a:p>
            <a:r>
              <a:rPr lang="fr-FR" dirty="0"/>
              <a:t>Mesures proposées en fonction de situations</a:t>
            </a:r>
          </a:p>
        </p:txBody>
      </p:sp>
      <p:sp>
        <p:nvSpPr>
          <p:cNvPr id="19" name="Espace réservé du contenu 8">
            <a:extLst>
              <a:ext uri="{FF2B5EF4-FFF2-40B4-BE49-F238E27FC236}">
                <a16:creationId xmlns:a16="http://schemas.microsoft.com/office/drawing/2014/main" id="{BC9D09B8-3152-C843-BF0E-BE84A2503D32}"/>
              </a:ext>
            </a:extLst>
          </p:cNvPr>
          <p:cNvSpPr>
            <a:spLocks noGrp="1"/>
          </p:cNvSpPr>
          <p:nvPr/>
        </p:nvSpPr>
        <p:spPr>
          <a:xfrm>
            <a:off x="857251" y="1767279"/>
            <a:ext cx="2775966" cy="4535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sz="2400" b="1" dirty="0"/>
          </a:p>
        </p:txBody>
      </p:sp>
      <p:sp>
        <p:nvSpPr>
          <p:cNvPr id="2" name="ZoneTexte 1">
            <a:extLst>
              <a:ext uri="{FF2B5EF4-FFF2-40B4-BE49-F238E27FC236}">
                <a16:creationId xmlns:a16="http://schemas.microsoft.com/office/drawing/2014/main" id="{DECFE262-1B63-6947-A44A-7482C9E7D9E6}"/>
              </a:ext>
            </a:extLst>
          </p:cNvPr>
          <p:cNvSpPr txBox="1"/>
          <p:nvPr/>
        </p:nvSpPr>
        <p:spPr>
          <a:xfrm>
            <a:off x="737498" y="1453326"/>
            <a:ext cx="8381788" cy="1077218"/>
          </a:xfrm>
          <a:prstGeom prst="rect">
            <a:avLst/>
          </a:prstGeom>
          <a:solidFill>
            <a:schemeClr val="tx2">
              <a:lumMod val="20000"/>
              <a:lumOff val="80000"/>
            </a:schemeClr>
          </a:solidFill>
          <a:ln>
            <a:solidFill>
              <a:schemeClr val="tx1"/>
            </a:solidFill>
          </a:ln>
        </p:spPr>
        <p:txBody>
          <a:bodyPr wrap="square" rtlCol="0">
            <a:spAutoFit/>
          </a:bodyPr>
          <a:lstStyle/>
          <a:p>
            <a:pPr>
              <a:spcAft>
                <a:spcPts val="1200"/>
              </a:spcAft>
            </a:pPr>
            <a:r>
              <a:rPr lang="fr-FR" b="1" u="sng" dirty="0"/>
              <a:t>Patient se rendant en consultation</a:t>
            </a:r>
          </a:p>
          <a:p>
            <a:r>
              <a:rPr lang="fr-FR" dirty="0"/>
              <a:t>Quelque soit le motif de consultation, </a:t>
            </a:r>
            <a:r>
              <a:rPr lang="fr-FR" b="1" dirty="0"/>
              <a:t>conseiller de porter un masque chirurgical ou alternatif, </a:t>
            </a:r>
            <a:r>
              <a:rPr lang="fr-FR" dirty="0"/>
              <a:t>à la fois pour protéger les autres et se protéger</a:t>
            </a:r>
          </a:p>
        </p:txBody>
      </p:sp>
      <p:sp>
        <p:nvSpPr>
          <p:cNvPr id="50" name="ZoneTexte 49">
            <a:extLst>
              <a:ext uri="{FF2B5EF4-FFF2-40B4-BE49-F238E27FC236}">
                <a16:creationId xmlns:a16="http://schemas.microsoft.com/office/drawing/2014/main" id="{A16B2255-7635-154D-AA8F-7A0951D3EBBB}"/>
              </a:ext>
            </a:extLst>
          </p:cNvPr>
          <p:cNvSpPr txBox="1"/>
          <p:nvPr/>
        </p:nvSpPr>
        <p:spPr>
          <a:xfrm>
            <a:off x="5103341" y="2656972"/>
            <a:ext cx="6562192" cy="1354217"/>
          </a:xfrm>
          <a:prstGeom prst="rect">
            <a:avLst/>
          </a:prstGeom>
          <a:solidFill>
            <a:srgbClr val="FFC000"/>
          </a:solidFill>
          <a:ln>
            <a:solidFill>
              <a:schemeClr val="tx1"/>
            </a:solidFill>
          </a:ln>
        </p:spPr>
        <p:txBody>
          <a:bodyPr wrap="square" rtlCol="0">
            <a:spAutoFit/>
          </a:bodyPr>
          <a:lstStyle/>
          <a:p>
            <a:pPr>
              <a:spcAft>
                <a:spcPts val="1200"/>
              </a:spcAft>
            </a:pPr>
            <a:r>
              <a:rPr lang="fr-FR" b="1" u="sng" dirty="0"/>
              <a:t>Particulier sortant pour « activité physique »</a:t>
            </a:r>
          </a:p>
          <a:p>
            <a:pPr>
              <a:spcAft>
                <a:spcPts val="1200"/>
              </a:spcAft>
            </a:pPr>
            <a:r>
              <a:rPr lang="fr-FR" dirty="0"/>
              <a:t>Lors de déplacements en extérieur, sans intention d’entrer dans un lieu où il peut y avoir du monde, </a:t>
            </a:r>
            <a:r>
              <a:rPr lang="fr-FR" b="1" dirty="0"/>
              <a:t>le port du masque ne présente aucun intérêt.</a:t>
            </a:r>
          </a:p>
        </p:txBody>
      </p:sp>
      <p:sp>
        <p:nvSpPr>
          <p:cNvPr id="15" name="ZoneTexte 14">
            <a:extLst>
              <a:ext uri="{FF2B5EF4-FFF2-40B4-BE49-F238E27FC236}">
                <a16:creationId xmlns:a16="http://schemas.microsoft.com/office/drawing/2014/main" id="{D7C0038E-99A1-5F44-A007-F417531D0840}"/>
              </a:ext>
            </a:extLst>
          </p:cNvPr>
          <p:cNvSpPr txBox="1"/>
          <p:nvPr/>
        </p:nvSpPr>
        <p:spPr>
          <a:xfrm>
            <a:off x="632535" y="4111727"/>
            <a:ext cx="10846899" cy="2646878"/>
          </a:xfrm>
          <a:prstGeom prst="rect">
            <a:avLst/>
          </a:prstGeom>
          <a:solidFill>
            <a:schemeClr val="accent5">
              <a:lumMod val="40000"/>
              <a:lumOff val="60000"/>
            </a:schemeClr>
          </a:solidFill>
          <a:ln>
            <a:solidFill>
              <a:schemeClr val="tx1"/>
            </a:solidFill>
          </a:ln>
        </p:spPr>
        <p:txBody>
          <a:bodyPr wrap="square" rtlCol="0">
            <a:spAutoFit/>
          </a:bodyPr>
          <a:lstStyle/>
          <a:p>
            <a:pPr>
              <a:spcAft>
                <a:spcPts val="1200"/>
              </a:spcAft>
            </a:pPr>
            <a:r>
              <a:rPr lang="fr-FR" b="1" u="sng" dirty="0"/>
              <a:t>Particulier sortant pour effectuer des achats ou pour aller travailler</a:t>
            </a:r>
          </a:p>
          <a:p>
            <a:pPr marL="285750" indent="-285750">
              <a:spcAft>
                <a:spcPts val="1200"/>
              </a:spcAft>
              <a:buFont typeface="Arial" panose="020B0604020202020204" pitchFamily="34" charset="0"/>
              <a:buChar char="•"/>
            </a:pPr>
            <a:r>
              <a:rPr lang="fr-FR" dirty="0"/>
              <a:t>Avant d’entrer dans un magasin ou dans un moyen de transport collectif : port d’un masque chirurgical ou alternatif (respecter les règles d’utilisation)</a:t>
            </a:r>
          </a:p>
          <a:p>
            <a:pPr marL="285750" indent="-285750">
              <a:spcAft>
                <a:spcPts val="1200"/>
              </a:spcAft>
              <a:buFont typeface="Arial" panose="020B0604020202020204" pitchFamily="34" charset="0"/>
              <a:buChar char="•"/>
            </a:pPr>
            <a:r>
              <a:rPr lang="fr-FR" b="1" dirty="0"/>
              <a:t>Le même masque, gardé en position, peut-être utilisé dans différentes boutiques ou moyens de transport, au cours d’un même déplacement</a:t>
            </a:r>
          </a:p>
          <a:p>
            <a:pPr marL="285750" indent="-285750">
              <a:spcAft>
                <a:spcPts val="1200"/>
              </a:spcAft>
              <a:buFont typeface="Arial" panose="020B0604020202020204" pitchFamily="34" charset="0"/>
              <a:buChar char="•"/>
            </a:pPr>
            <a:r>
              <a:rPr lang="fr-FR" b="1" dirty="0"/>
              <a:t>Désinfection ou lavage des mains rigoureux</a:t>
            </a:r>
          </a:p>
          <a:p>
            <a:pPr marL="285750" indent="-285750">
              <a:spcAft>
                <a:spcPts val="1200"/>
              </a:spcAft>
              <a:buFont typeface="Arial" panose="020B0604020202020204" pitchFamily="34" charset="0"/>
              <a:buChar char="•"/>
            </a:pPr>
            <a:r>
              <a:rPr lang="fr-FR" b="1" dirty="0"/>
              <a:t>Le port prolongé des gants est déconseillé car persistance longue des virus sur plastique</a:t>
            </a:r>
          </a:p>
        </p:txBody>
      </p:sp>
    </p:spTree>
    <p:extLst>
      <p:ext uri="{BB962C8B-B14F-4D97-AF65-F5344CB8AC3E}">
        <p14:creationId xmlns:p14="http://schemas.microsoft.com/office/powerpoint/2010/main" val="18299047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Titre 1">
            <a:extLst>
              <a:ext uri="{FF2B5EF4-FFF2-40B4-BE49-F238E27FC236}">
                <a16:creationId xmlns:a16="http://schemas.microsoft.com/office/drawing/2014/main" id="{F8E51DDA-02F8-1F47-B234-933E1485EBA6}"/>
              </a:ext>
            </a:extLst>
          </p:cNvPr>
          <p:cNvSpPr txBox="1">
            <a:spLocks noGrp="1"/>
          </p:cNvSpPr>
          <p:nvPr>
            <p:ph type="title"/>
          </p:nvPr>
        </p:nvSpPr>
        <p:spPr>
          <a:xfrm>
            <a:off x="1030014" y="3170619"/>
            <a:ext cx="10578406"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400" dirty="0"/>
              <a:t>Comprendre la </a:t>
            </a:r>
            <a:r>
              <a:rPr lang="fr-FR" sz="3200" dirty="0"/>
              <a:t>Transmissibilité, la </a:t>
            </a:r>
            <a:r>
              <a:rPr lang="fr-FR" sz="3400" dirty="0"/>
              <a:t>Contagiosité, le  R0</a:t>
            </a:r>
            <a:br>
              <a:rPr lang="fr-FR" sz="3400" dirty="0"/>
            </a:br>
            <a:r>
              <a:rPr lang="fr-FR" sz="3400" dirty="0"/>
              <a:t>				</a:t>
            </a:r>
          </a:p>
        </p:txBody>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31</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3" name="Image 12">
            <a:extLst>
              <a:ext uri="{FF2B5EF4-FFF2-40B4-BE49-F238E27FC236}">
                <a16:creationId xmlns:a16="http://schemas.microsoft.com/office/drawing/2014/main" id="{049F8AFD-E7B1-0044-8501-FF14C9F1D4BA}"/>
              </a:ext>
            </a:extLst>
          </p:cNvPr>
          <p:cNvPicPr>
            <a:picLocks noGrp="1" noChangeAspect="1"/>
          </p:cNvPicPr>
          <p:nvPr/>
        </p:nvPicPr>
        <p:blipFill rotWithShape="1">
          <a:blip r:embed="rId3" cstate="email">
            <a:extLst>
              <a:ext uri="{28A0092B-C50C-407E-A947-70E740481C1C}">
                <a14:useLocalDpi xmlns:a14="http://schemas.microsoft.com/office/drawing/2010/main"/>
              </a:ext>
            </a:extLst>
          </a:blip>
          <a:srcRect/>
          <a:stretch/>
        </p:blipFill>
        <p:spPr>
          <a:xfrm>
            <a:off x="934033" y="555696"/>
            <a:ext cx="2889646" cy="2063127"/>
          </a:xfrm>
          <a:prstGeom prst="rect">
            <a:avLst/>
          </a:prstGeom>
        </p:spPr>
      </p:pic>
    </p:spTree>
    <p:extLst>
      <p:ext uri="{BB962C8B-B14F-4D97-AF65-F5344CB8AC3E}">
        <p14:creationId xmlns:p14="http://schemas.microsoft.com/office/powerpoint/2010/main" val="18729693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32</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Espace réservé du numéro de diapositive 4">
            <a:extLst>
              <a:ext uri="{FF2B5EF4-FFF2-40B4-BE49-F238E27FC236}">
                <a16:creationId xmlns:a16="http://schemas.microsoft.com/office/drawing/2014/main" id="{96A36EBE-C06A-AF40-BBA7-BAD9B9666334}"/>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32</a:t>
            </a:fld>
            <a:endParaRPr lang="en-US" dirty="0">
              <a:solidFill>
                <a:schemeClr val="bg1"/>
              </a:solidFill>
            </a:endParaRPr>
          </a:p>
        </p:txBody>
      </p:sp>
      <p:pic>
        <p:nvPicPr>
          <p:cNvPr id="16" name="Image 3">
            <a:extLst>
              <a:ext uri="{FF2B5EF4-FFF2-40B4-BE49-F238E27FC236}">
                <a16:creationId xmlns:a16="http://schemas.microsoft.com/office/drawing/2014/main" id="{5B3E98E9-B1E1-A84C-B78B-73C82BB82C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7" name="Espace réservé du numéro de diapositive 4">
            <a:extLst>
              <a:ext uri="{FF2B5EF4-FFF2-40B4-BE49-F238E27FC236}">
                <a16:creationId xmlns:a16="http://schemas.microsoft.com/office/drawing/2014/main" id="{DA3471B5-48C7-E241-9EA0-D71BEADCA369}"/>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32</a:t>
            </a:fld>
            <a:endParaRPr lang="en-US" dirty="0">
              <a:solidFill>
                <a:schemeClr val="bg1"/>
              </a:solidFill>
            </a:endParaRPr>
          </a:p>
        </p:txBody>
      </p:sp>
      <p:pic>
        <p:nvPicPr>
          <p:cNvPr id="18" name="Image 3">
            <a:extLst>
              <a:ext uri="{FF2B5EF4-FFF2-40B4-BE49-F238E27FC236}">
                <a16:creationId xmlns:a16="http://schemas.microsoft.com/office/drawing/2014/main" id="{090A14C1-E3AB-AC47-A5A8-6342D6FC76B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9" name="Titre 13">
            <a:extLst>
              <a:ext uri="{FF2B5EF4-FFF2-40B4-BE49-F238E27FC236}">
                <a16:creationId xmlns:a16="http://schemas.microsoft.com/office/drawing/2014/main" id="{E4F04C6A-432E-4F43-A07D-6FF8D97D24AA}"/>
              </a:ext>
            </a:extLst>
          </p:cNvPr>
          <p:cNvSpPr txBox="1">
            <a:spLocks/>
          </p:cNvSpPr>
          <p:nvPr/>
        </p:nvSpPr>
        <p:spPr>
          <a:xfrm>
            <a:off x="532143" y="462787"/>
            <a:ext cx="10880340"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sz="2800" dirty="0"/>
              <a:t>Facteurs pouvant favoriser ou inhiber la transmissibilité </a:t>
            </a:r>
          </a:p>
          <a:p>
            <a:pPr algn="ctr"/>
            <a:r>
              <a:rPr lang="fr-FR" sz="2800" dirty="0"/>
              <a:t>la contagiosité ou la gravité des virus respiratoires</a:t>
            </a:r>
          </a:p>
        </p:txBody>
      </p:sp>
      <p:sp>
        <p:nvSpPr>
          <p:cNvPr id="20" name="Rectangle 19">
            <a:extLst>
              <a:ext uri="{FF2B5EF4-FFF2-40B4-BE49-F238E27FC236}">
                <a16:creationId xmlns:a16="http://schemas.microsoft.com/office/drawing/2014/main" id="{77897C8F-D808-7245-863E-490DBD915345}"/>
              </a:ext>
            </a:extLst>
          </p:cNvPr>
          <p:cNvSpPr/>
          <p:nvPr/>
        </p:nvSpPr>
        <p:spPr>
          <a:xfrm>
            <a:off x="842597" y="1962077"/>
            <a:ext cx="4559668" cy="1149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           Immunité antérieure</a:t>
            </a:r>
          </a:p>
          <a:p>
            <a:pPr marL="285750" indent="-285750">
              <a:buFontTx/>
              <a:buChar char="-"/>
            </a:pPr>
            <a:r>
              <a:rPr lang="fr-FR" dirty="0">
                <a:solidFill>
                  <a:schemeClr val="tx1"/>
                </a:solidFill>
              </a:rPr>
              <a:t>Immunité acquise (naturellement ou par vaccination, directe ou croisée)</a:t>
            </a:r>
          </a:p>
          <a:p>
            <a:pPr marL="285750" indent="-285750">
              <a:buFontTx/>
              <a:buChar char="-"/>
            </a:pPr>
            <a:r>
              <a:rPr lang="fr-FR" dirty="0">
                <a:solidFill>
                  <a:schemeClr val="tx1"/>
                </a:solidFill>
              </a:rPr>
              <a:t>Immunité « innée » +/- « entrainée »</a:t>
            </a:r>
          </a:p>
        </p:txBody>
      </p:sp>
      <p:sp>
        <p:nvSpPr>
          <p:cNvPr id="21" name="Rectangle 20">
            <a:extLst>
              <a:ext uri="{FF2B5EF4-FFF2-40B4-BE49-F238E27FC236}">
                <a16:creationId xmlns:a16="http://schemas.microsoft.com/office/drawing/2014/main" id="{9C428E6E-F9AB-0741-AC97-192C334701BF}"/>
              </a:ext>
            </a:extLst>
          </p:cNvPr>
          <p:cNvSpPr/>
          <p:nvPr/>
        </p:nvSpPr>
        <p:spPr>
          <a:xfrm>
            <a:off x="5922360" y="1925032"/>
            <a:ext cx="4671554" cy="1149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                 Facteurs individuels </a:t>
            </a:r>
          </a:p>
          <a:p>
            <a:r>
              <a:rPr lang="fr-FR" dirty="0">
                <a:solidFill>
                  <a:schemeClr val="tx1"/>
                </a:solidFill>
              </a:rPr>
              <a:t>              (génétiques ou acquis) </a:t>
            </a:r>
          </a:p>
          <a:p>
            <a:r>
              <a:rPr lang="fr-FR" dirty="0">
                <a:solidFill>
                  <a:schemeClr val="tx1"/>
                </a:solidFill>
              </a:rPr>
              <a:t>- Récepteurs viraux</a:t>
            </a:r>
          </a:p>
          <a:p>
            <a:r>
              <a:rPr lang="fr-FR" dirty="0">
                <a:solidFill>
                  <a:schemeClr val="tx1"/>
                </a:solidFill>
              </a:rPr>
              <a:t>- Immunitaires </a:t>
            </a:r>
            <a:r>
              <a:rPr lang="fr-FR" sz="1600" dirty="0">
                <a:solidFill>
                  <a:schemeClr val="tx1"/>
                </a:solidFill>
              </a:rPr>
              <a:t>(innés ou spécifiques)</a:t>
            </a:r>
          </a:p>
        </p:txBody>
      </p:sp>
      <p:sp>
        <p:nvSpPr>
          <p:cNvPr id="22" name="Rectangle 21">
            <a:extLst>
              <a:ext uri="{FF2B5EF4-FFF2-40B4-BE49-F238E27FC236}">
                <a16:creationId xmlns:a16="http://schemas.microsoft.com/office/drawing/2014/main" id="{F7931A81-B6B8-5C4B-81EC-E2B7148FEFFF}"/>
              </a:ext>
            </a:extLst>
          </p:cNvPr>
          <p:cNvSpPr/>
          <p:nvPr/>
        </p:nvSpPr>
        <p:spPr>
          <a:xfrm>
            <a:off x="243364" y="4060576"/>
            <a:ext cx="1913854"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Exposition</a:t>
            </a:r>
          </a:p>
        </p:txBody>
      </p:sp>
      <p:sp>
        <p:nvSpPr>
          <p:cNvPr id="23" name="Rectangle 22">
            <a:extLst>
              <a:ext uri="{FF2B5EF4-FFF2-40B4-BE49-F238E27FC236}">
                <a16:creationId xmlns:a16="http://schemas.microsoft.com/office/drawing/2014/main" id="{1D4EAF36-16EA-164C-9BD0-EC6661751394}"/>
              </a:ext>
            </a:extLst>
          </p:cNvPr>
          <p:cNvSpPr/>
          <p:nvPr/>
        </p:nvSpPr>
        <p:spPr>
          <a:xfrm>
            <a:off x="2764084" y="4035454"/>
            <a:ext cx="1913854"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Colonisation</a:t>
            </a:r>
          </a:p>
        </p:txBody>
      </p:sp>
      <p:sp>
        <p:nvSpPr>
          <p:cNvPr id="24" name="Rectangle 23">
            <a:extLst>
              <a:ext uri="{FF2B5EF4-FFF2-40B4-BE49-F238E27FC236}">
                <a16:creationId xmlns:a16="http://schemas.microsoft.com/office/drawing/2014/main" id="{7D5C1C7F-9AED-8842-873B-69CCB4806282}"/>
              </a:ext>
            </a:extLst>
          </p:cNvPr>
          <p:cNvSpPr/>
          <p:nvPr/>
        </p:nvSpPr>
        <p:spPr>
          <a:xfrm>
            <a:off x="5402270" y="4019687"/>
            <a:ext cx="1913854"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Maladie</a:t>
            </a:r>
          </a:p>
        </p:txBody>
      </p:sp>
      <p:sp>
        <p:nvSpPr>
          <p:cNvPr id="25" name="Rectangle 24">
            <a:extLst>
              <a:ext uri="{FF2B5EF4-FFF2-40B4-BE49-F238E27FC236}">
                <a16:creationId xmlns:a16="http://schemas.microsoft.com/office/drawing/2014/main" id="{4FCB9975-83F6-E148-90D0-B4A7E8391879}"/>
              </a:ext>
            </a:extLst>
          </p:cNvPr>
          <p:cNvSpPr/>
          <p:nvPr/>
        </p:nvSpPr>
        <p:spPr>
          <a:xfrm>
            <a:off x="1217080" y="5798599"/>
            <a:ext cx="3399361" cy="519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Inoculum</a:t>
            </a:r>
          </a:p>
          <a:p>
            <a:pPr algn="ctr"/>
            <a:r>
              <a:rPr lang="fr-FR" dirty="0">
                <a:solidFill>
                  <a:schemeClr val="tx1"/>
                </a:solidFill>
              </a:rPr>
              <a:t>quantité d’agents pathogènes</a:t>
            </a:r>
          </a:p>
        </p:txBody>
      </p:sp>
      <p:sp>
        <p:nvSpPr>
          <p:cNvPr id="26" name="Rectangle 25">
            <a:extLst>
              <a:ext uri="{FF2B5EF4-FFF2-40B4-BE49-F238E27FC236}">
                <a16:creationId xmlns:a16="http://schemas.microsoft.com/office/drawing/2014/main" id="{B8530CAA-99A2-494C-B0F6-AD57CB6203C9}"/>
              </a:ext>
            </a:extLst>
          </p:cNvPr>
          <p:cNvSpPr/>
          <p:nvPr/>
        </p:nvSpPr>
        <p:spPr>
          <a:xfrm>
            <a:off x="7892754" y="5790594"/>
            <a:ext cx="2857500" cy="519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Co-infections</a:t>
            </a:r>
          </a:p>
          <a:p>
            <a:pPr algn="ctr"/>
            <a:r>
              <a:rPr lang="fr-FR" dirty="0">
                <a:solidFill>
                  <a:schemeClr val="tx1"/>
                </a:solidFill>
              </a:rPr>
              <a:t>(Virus, bactéries)</a:t>
            </a:r>
          </a:p>
        </p:txBody>
      </p:sp>
      <p:cxnSp>
        <p:nvCxnSpPr>
          <p:cNvPr id="27" name="Connecteur droit avec flèche 26">
            <a:extLst>
              <a:ext uri="{FF2B5EF4-FFF2-40B4-BE49-F238E27FC236}">
                <a16:creationId xmlns:a16="http://schemas.microsoft.com/office/drawing/2014/main" id="{E8C3748F-56EC-0E46-BB09-48658FDE2ED0}"/>
              </a:ext>
            </a:extLst>
          </p:cNvPr>
          <p:cNvCxnSpPr>
            <a:cxnSpLocks/>
          </p:cNvCxnSpPr>
          <p:nvPr/>
        </p:nvCxnSpPr>
        <p:spPr>
          <a:xfrm>
            <a:off x="4646080" y="3111501"/>
            <a:ext cx="0" cy="31749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28" name="Connecteur droit avec flèche 27">
            <a:extLst>
              <a:ext uri="{FF2B5EF4-FFF2-40B4-BE49-F238E27FC236}">
                <a16:creationId xmlns:a16="http://schemas.microsoft.com/office/drawing/2014/main" id="{EF3CDA49-C37F-3541-AC54-E6E96A2534E7}"/>
              </a:ext>
            </a:extLst>
          </p:cNvPr>
          <p:cNvCxnSpPr>
            <a:cxnSpLocks/>
          </p:cNvCxnSpPr>
          <p:nvPr/>
        </p:nvCxnSpPr>
        <p:spPr>
          <a:xfrm>
            <a:off x="6428308" y="3083986"/>
            <a:ext cx="0" cy="37255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29" name="Connecteur droit avec flèche 28">
            <a:extLst>
              <a:ext uri="{FF2B5EF4-FFF2-40B4-BE49-F238E27FC236}">
                <a16:creationId xmlns:a16="http://schemas.microsoft.com/office/drawing/2014/main" id="{BFBD03FA-9F31-FF4E-AB60-1DBEACD928E8}"/>
              </a:ext>
            </a:extLst>
          </p:cNvPr>
          <p:cNvCxnSpPr>
            <a:cxnSpLocks/>
          </p:cNvCxnSpPr>
          <p:nvPr/>
        </p:nvCxnSpPr>
        <p:spPr>
          <a:xfrm>
            <a:off x="2441906" y="3456545"/>
            <a:ext cx="7696366" cy="0"/>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0" name="Connecteur droit avec flèche 29">
            <a:extLst>
              <a:ext uri="{FF2B5EF4-FFF2-40B4-BE49-F238E27FC236}">
                <a16:creationId xmlns:a16="http://schemas.microsoft.com/office/drawing/2014/main" id="{814E5A46-76FD-B141-BEC5-9F0AE45CCE5C}"/>
              </a:ext>
            </a:extLst>
          </p:cNvPr>
          <p:cNvCxnSpPr>
            <a:cxnSpLocks/>
          </p:cNvCxnSpPr>
          <p:nvPr/>
        </p:nvCxnSpPr>
        <p:spPr>
          <a:xfrm flipV="1">
            <a:off x="2104336" y="4534061"/>
            <a:ext cx="631792" cy="4002"/>
          </a:xfrm>
          <a:prstGeom prst="straightConnector1">
            <a:avLst/>
          </a:prstGeom>
          <a:ln w="60325">
            <a:tailEnd type="triangle"/>
          </a:ln>
        </p:spPr>
        <p:style>
          <a:lnRef idx="2">
            <a:schemeClr val="accent1"/>
          </a:lnRef>
          <a:fillRef idx="0">
            <a:schemeClr val="accent1"/>
          </a:fillRef>
          <a:effectRef idx="1">
            <a:schemeClr val="accent1"/>
          </a:effectRef>
          <a:fontRef idx="minor">
            <a:schemeClr val="tx1"/>
          </a:fontRef>
        </p:style>
      </p:cxnSp>
      <p:cxnSp>
        <p:nvCxnSpPr>
          <p:cNvPr id="31" name="Connecteur droit avec flèche 30">
            <a:extLst>
              <a:ext uri="{FF2B5EF4-FFF2-40B4-BE49-F238E27FC236}">
                <a16:creationId xmlns:a16="http://schemas.microsoft.com/office/drawing/2014/main" id="{DCB5A8AC-26D7-7444-AC39-BC25DE845EFA}"/>
              </a:ext>
            </a:extLst>
          </p:cNvPr>
          <p:cNvCxnSpPr>
            <a:cxnSpLocks/>
          </p:cNvCxnSpPr>
          <p:nvPr/>
        </p:nvCxnSpPr>
        <p:spPr>
          <a:xfrm flipV="1">
            <a:off x="4720997" y="4485677"/>
            <a:ext cx="631792" cy="40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Connecteur droit avec flèche 31">
            <a:extLst>
              <a:ext uri="{FF2B5EF4-FFF2-40B4-BE49-F238E27FC236}">
                <a16:creationId xmlns:a16="http://schemas.microsoft.com/office/drawing/2014/main" id="{7ABEBA91-DE67-3347-BFA3-8B8DCB0EBAA8}"/>
              </a:ext>
            </a:extLst>
          </p:cNvPr>
          <p:cNvCxnSpPr>
            <a:cxnSpLocks/>
          </p:cNvCxnSpPr>
          <p:nvPr/>
        </p:nvCxnSpPr>
        <p:spPr>
          <a:xfrm>
            <a:off x="10295452" y="5405965"/>
            <a:ext cx="0" cy="37255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3" name="Connecteur droit avec flèche 32">
            <a:extLst>
              <a:ext uri="{FF2B5EF4-FFF2-40B4-BE49-F238E27FC236}">
                <a16:creationId xmlns:a16="http://schemas.microsoft.com/office/drawing/2014/main" id="{4EAF6D1B-2507-B94C-8D88-2C02BCC6A24E}"/>
              </a:ext>
            </a:extLst>
          </p:cNvPr>
          <p:cNvCxnSpPr>
            <a:cxnSpLocks/>
          </p:cNvCxnSpPr>
          <p:nvPr/>
        </p:nvCxnSpPr>
        <p:spPr>
          <a:xfrm>
            <a:off x="2423583" y="5414441"/>
            <a:ext cx="0" cy="37255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4" name="Connecteur droit avec flèche 33">
            <a:extLst>
              <a:ext uri="{FF2B5EF4-FFF2-40B4-BE49-F238E27FC236}">
                <a16:creationId xmlns:a16="http://schemas.microsoft.com/office/drawing/2014/main" id="{CE432503-5A14-A349-9C22-5D93BC669571}"/>
              </a:ext>
            </a:extLst>
          </p:cNvPr>
          <p:cNvCxnSpPr>
            <a:cxnSpLocks/>
          </p:cNvCxnSpPr>
          <p:nvPr/>
        </p:nvCxnSpPr>
        <p:spPr>
          <a:xfrm flipV="1">
            <a:off x="2423583" y="5397703"/>
            <a:ext cx="7871869" cy="8262"/>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5" name="Connecteur droit avec flèche 34">
            <a:extLst>
              <a:ext uri="{FF2B5EF4-FFF2-40B4-BE49-F238E27FC236}">
                <a16:creationId xmlns:a16="http://schemas.microsoft.com/office/drawing/2014/main" id="{197D1406-C3B4-5B47-863E-F0FDEB8AF4F9}"/>
              </a:ext>
            </a:extLst>
          </p:cNvPr>
          <p:cNvCxnSpPr>
            <a:cxnSpLocks/>
          </p:cNvCxnSpPr>
          <p:nvPr/>
        </p:nvCxnSpPr>
        <p:spPr>
          <a:xfrm flipV="1">
            <a:off x="5016230" y="4820964"/>
            <a:ext cx="0" cy="5822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Connecteur droit avec flèche 35">
            <a:extLst>
              <a:ext uri="{FF2B5EF4-FFF2-40B4-BE49-F238E27FC236}">
                <a16:creationId xmlns:a16="http://schemas.microsoft.com/office/drawing/2014/main" id="{6290C204-21F7-6648-AB5A-B6DFDCDF5D27}"/>
              </a:ext>
            </a:extLst>
          </p:cNvPr>
          <p:cNvCxnSpPr>
            <a:cxnSpLocks/>
          </p:cNvCxnSpPr>
          <p:nvPr/>
        </p:nvCxnSpPr>
        <p:spPr>
          <a:xfrm flipV="1">
            <a:off x="10138272" y="4821249"/>
            <a:ext cx="0" cy="5767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Connecteur droit avec flèche 36">
            <a:extLst>
              <a:ext uri="{FF2B5EF4-FFF2-40B4-BE49-F238E27FC236}">
                <a16:creationId xmlns:a16="http://schemas.microsoft.com/office/drawing/2014/main" id="{93262EC1-6D10-DB41-9415-20DC58A9593F}"/>
              </a:ext>
            </a:extLst>
          </p:cNvPr>
          <p:cNvCxnSpPr>
            <a:cxnSpLocks/>
          </p:cNvCxnSpPr>
          <p:nvPr/>
        </p:nvCxnSpPr>
        <p:spPr>
          <a:xfrm>
            <a:off x="2441906" y="3456238"/>
            <a:ext cx="0" cy="5852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Connecteur droit avec flèche 37">
            <a:extLst>
              <a:ext uri="{FF2B5EF4-FFF2-40B4-BE49-F238E27FC236}">
                <a16:creationId xmlns:a16="http://schemas.microsoft.com/office/drawing/2014/main" id="{2F991ADE-25EE-F04D-AEB1-849E63DE02AD}"/>
              </a:ext>
            </a:extLst>
          </p:cNvPr>
          <p:cNvCxnSpPr>
            <a:cxnSpLocks/>
          </p:cNvCxnSpPr>
          <p:nvPr/>
        </p:nvCxnSpPr>
        <p:spPr>
          <a:xfrm>
            <a:off x="10138272" y="3462459"/>
            <a:ext cx="0" cy="5852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Rectangle 38">
            <a:extLst>
              <a:ext uri="{FF2B5EF4-FFF2-40B4-BE49-F238E27FC236}">
                <a16:creationId xmlns:a16="http://schemas.microsoft.com/office/drawing/2014/main" id="{7817F523-5B7A-4644-8E47-EAC00CBCEBDC}"/>
              </a:ext>
            </a:extLst>
          </p:cNvPr>
          <p:cNvSpPr/>
          <p:nvPr/>
        </p:nvSpPr>
        <p:spPr>
          <a:xfrm>
            <a:off x="7998691" y="3999553"/>
            <a:ext cx="1913854"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Maladie</a:t>
            </a:r>
          </a:p>
          <a:p>
            <a:pPr algn="ctr"/>
            <a:r>
              <a:rPr lang="fr-FR" dirty="0"/>
              <a:t>Grave</a:t>
            </a:r>
          </a:p>
        </p:txBody>
      </p:sp>
      <p:cxnSp>
        <p:nvCxnSpPr>
          <p:cNvPr id="40" name="Connecteur droit avec flèche 39">
            <a:extLst>
              <a:ext uri="{FF2B5EF4-FFF2-40B4-BE49-F238E27FC236}">
                <a16:creationId xmlns:a16="http://schemas.microsoft.com/office/drawing/2014/main" id="{81915C25-CEA8-8349-8D47-1336D4A13723}"/>
              </a:ext>
            </a:extLst>
          </p:cNvPr>
          <p:cNvCxnSpPr>
            <a:cxnSpLocks/>
          </p:cNvCxnSpPr>
          <p:nvPr/>
        </p:nvCxnSpPr>
        <p:spPr>
          <a:xfrm flipV="1">
            <a:off x="7337913" y="4487659"/>
            <a:ext cx="631792" cy="40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1" name="Rectangle 40">
            <a:extLst>
              <a:ext uri="{FF2B5EF4-FFF2-40B4-BE49-F238E27FC236}">
                <a16:creationId xmlns:a16="http://schemas.microsoft.com/office/drawing/2014/main" id="{92DF4BB9-1E3A-3A4B-9F8B-50C271E908D1}"/>
              </a:ext>
            </a:extLst>
          </p:cNvPr>
          <p:cNvSpPr/>
          <p:nvPr/>
        </p:nvSpPr>
        <p:spPr>
          <a:xfrm>
            <a:off x="10355944" y="4006371"/>
            <a:ext cx="1667485" cy="10052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Décès</a:t>
            </a:r>
          </a:p>
        </p:txBody>
      </p:sp>
      <p:cxnSp>
        <p:nvCxnSpPr>
          <p:cNvPr id="42" name="Connecteur droit avec flèche 41">
            <a:extLst>
              <a:ext uri="{FF2B5EF4-FFF2-40B4-BE49-F238E27FC236}">
                <a16:creationId xmlns:a16="http://schemas.microsoft.com/office/drawing/2014/main" id="{C652873B-D6A8-C44B-A824-E7A788FDA37F}"/>
              </a:ext>
            </a:extLst>
          </p:cNvPr>
          <p:cNvCxnSpPr>
            <a:cxnSpLocks/>
          </p:cNvCxnSpPr>
          <p:nvPr/>
        </p:nvCxnSpPr>
        <p:spPr>
          <a:xfrm flipV="1">
            <a:off x="9695166" y="4494477"/>
            <a:ext cx="631792" cy="40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3" name="Connecteur droit avec flèche 42">
            <a:extLst>
              <a:ext uri="{FF2B5EF4-FFF2-40B4-BE49-F238E27FC236}">
                <a16:creationId xmlns:a16="http://schemas.microsoft.com/office/drawing/2014/main" id="{0DCA80B0-A079-A444-900F-71ACFAE35206}"/>
              </a:ext>
            </a:extLst>
          </p:cNvPr>
          <p:cNvCxnSpPr>
            <a:cxnSpLocks/>
          </p:cNvCxnSpPr>
          <p:nvPr/>
        </p:nvCxnSpPr>
        <p:spPr>
          <a:xfrm>
            <a:off x="5016230" y="3463928"/>
            <a:ext cx="0" cy="5852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4" name="Connecteur droit avec flèche 43">
            <a:extLst>
              <a:ext uri="{FF2B5EF4-FFF2-40B4-BE49-F238E27FC236}">
                <a16:creationId xmlns:a16="http://schemas.microsoft.com/office/drawing/2014/main" id="{33B99E76-E9CB-9349-AA6F-39042436F0CE}"/>
              </a:ext>
            </a:extLst>
          </p:cNvPr>
          <p:cNvCxnSpPr>
            <a:cxnSpLocks/>
          </p:cNvCxnSpPr>
          <p:nvPr/>
        </p:nvCxnSpPr>
        <p:spPr>
          <a:xfrm>
            <a:off x="7726479" y="3472141"/>
            <a:ext cx="0" cy="5852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5" name="Connecteur droit avec flèche 44">
            <a:extLst>
              <a:ext uri="{FF2B5EF4-FFF2-40B4-BE49-F238E27FC236}">
                <a16:creationId xmlns:a16="http://schemas.microsoft.com/office/drawing/2014/main" id="{97A7D07B-75F5-194E-AB57-2305307D4E4F}"/>
              </a:ext>
            </a:extLst>
          </p:cNvPr>
          <p:cNvCxnSpPr>
            <a:cxnSpLocks/>
          </p:cNvCxnSpPr>
          <p:nvPr/>
        </p:nvCxnSpPr>
        <p:spPr>
          <a:xfrm flipV="1">
            <a:off x="7595741" y="4820964"/>
            <a:ext cx="0" cy="5767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 name="Connecteur droit avec flèche 45">
            <a:extLst>
              <a:ext uri="{FF2B5EF4-FFF2-40B4-BE49-F238E27FC236}">
                <a16:creationId xmlns:a16="http://schemas.microsoft.com/office/drawing/2014/main" id="{D5658979-8A40-E246-AEE4-A687EA64A12D}"/>
              </a:ext>
            </a:extLst>
          </p:cNvPr>
          <p:cNvCxnSpPr>
            <a:cxnSpLocks/>
          </p:cNvCxnSpPr>
          <p:nvPr/>
        </p:nvCxnSpPr>
        <p:spPr>
          <a:xfrm flipH="1" flipV="1">
            <a:off x="2423583" y="4820964"/>
            <a:ext cx="14818" cy="5934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66233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97740" y="142363"/>
            <a:ext cx="8596668" cy="1320800"/>
          </a:xfrm>
        </p:spPr>
        <p:txBody>
          <a:bodyPr>
            <a:normAutofit fontScale="90000"/>
          </a:bodyPr>
          <a:lstStyle/>
          <a:p>
            <a:r>
              <a:rPr lang="fr-FR" dirty="0"/>
              <a:t>Comprendre le phénomène d’épidémie :</a:t>
            </a:r>
            <a:br>
              <a:rPr lang="fr-FR" dirty="0"/>
            </a:br>
            <a:r>
              <a:rPr lang="fr-FR" dirty="0"/>
              <a:t>			élément de base le R0</a:t>
            </a:r>
            <a:br>
              <a:rPr lang="fr-FR"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5" name="Espace réservé du contenu 4">
            <a:extLst>
              <a:ext uri="{FF2B5EF4-FFF2-40B4-BE49-F238E27FC236}">
                <a16:creationId xmlns:a16="http://schemas.microsoft.com/office/drawing/2014/main" id="{0404B066-D443-F84A-8D8C-12EA9F1C0552}"/>
              </a:ext>
            </a:extLst>
          </p:cNvPr>
          <p:cNvSpPr>
            <a:spLocks noGrp="1"/>
          </p:cNvSpPr>
          <p:nvPr>
            <p:ph idx="1"/>
          </p:nvPr>
        </p:nvSpPr>
        <p:spPr>
          <a:xfrm>
            <a:off x="566246" y="1299161"/>
            <a:ext cx="11554516" cy="5130698"/>
          </a:xfrm>
        </p:spPr>
        <p:txBody>
          <a:bodyPr>
            <a:normAutofit/>
          </a:bodyPr>
          <a:lstStyle/>
          <a:p>
            <a:r>
              <a:rPr lang="fr-FR" sz="2400" dirty="0"/>
              <a:t>R0 c’est le taux de « reproduction » des maladies infectieuses (nombre moyen de personnes qu’une personne contagieuse peut infecter)</a:t>
            </a:r>
          </a:p>
          <a:p>
            <a:pPr marL="0" indent="0">
              <a:buNone/>
            </a:pPr>
            <a:endParaRPr lang="fr-FR" sz="2400" dirty="0"/>
          </a:p>
          <a:p>
            <a:endParaRPr lang="fr-FR" sz="2400" dirty="0"/>
          </a:p>
          <a:p>
            <a:r>
              <a:rPr lang="fr-FR" sz="2400" dirty="0"/>
              <a:t>Dans une population ni vaccinée ni immunisée </a:t>
            </a:r>
          </a:p>
          <a:p>
            <a:r>
              <a:rPr lang="fr-FR" sz="2400" dirty="0"/>
              <a:t>Permet de calculer </a:t>
            </a:r>
          </a:p>
          <a:p>
            <a:pPr lvl="1"/>
            <a:r>
              <a:rPr lang="fr-FR" sz="2000" dirty="0"/>
              <a:t>le temps de doublement d’une épidémie, </a:t>
            </a:r>
          </a:p>
          <a:p>
            <a:pPr lvl="1"/>
            <a:r>
              <a:rPr lang="fr-FR" sz="2000" dirty="0"/>
              <a:t>le pourcentage de la population qui devrait être immunisée pour empêcher l’épidémie de prospérer</a:t>
            </a:r>
          </a:p>
          <a:p>
            <a:r>
              <a:rPr lang="fr-FR" sz="2400" dirty="0"/>
              <a:t>Peut varier d’une étude à l’autre en fonction de l’environnement, </a:t>
            </a:r>
          </a:p>
          <a:p>
            <a:pPr marL="0" indent="0">
              <a:buNone/>
            </a:pPr>
            <a:r>
              <a:rPr lang="fr-FR" sz="2400" dirty="0"/>
              <a:t>     des conditions météorologiques, des patients</a:t>
            </a:r>
          </a:p>
        </p:txBody>
      </p:sp>
      <p:sp>
        <p:nvSpPr>
          <p:cNvPr id="442" name="Rectangle : coins arrondis 441">
            <a:extLst>
              <a:ext uri="{FF2B5EF4-FFF2-40B4-BE49-F238E27FC236}">
                <a16:creationId xmlns:a16="http://schemas.microsoft.com/office/drawing/2014/main" id="{DC32F71E-3FEC-CE4F-A4C0-2B56512A495E}"/>
              </a:ext>
            </a:extLst>
          </p:cNvPr>
          <p:cNvSpPr/>
          <p:nvPr/>
        </p:nvSpPr>
        <p:spPr>
          <a:xfrm>
            <a:off x="2068470" y="2292165"/>
            <a:ext cx="7246545" cy="646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R0 = probabilité de transmission x taux de contact x durée de contagiosité</a:t>
            </a:r>
          </a:p>
        </p:txBody>
      </p:sp>
      <p:sp>
        <p:nvSpPr>
          <p:cNvPr id="11" name="Espace réservé du numéro de diapositive 4">
            <a:extLst>
              <a:ext uri="{FF2B5EF4-FFF2-40B4-BE49-F238E27FC236}">
                <a16:creationId xmlns:a16="http://schemas.microsoft.com/office/drawing/2014/main" id="{408D9592-1C65-1B42-B767-046D4F40FFE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33</a:t>
            </a:fld>
            <a:endParaRPr lang="en-US" dirty="0">
              <a:solidFill>
                <a:schemeClr val="bg1"/>
              </a:solidFill>
            </a:endParaRPr>
          </a:p>
        </p:txBody>
      </p:sp>
      <p:pic>
        <p:nvPicPr>
          <p:cNvPr id="13" name="Image 3">
            <a:extLst>
              <a:ext uri="{FF2B5EF4-FFF2-40B4-BE49-F238E27FC236}">
                <a16:creationId xmlns:a16="http://schemas.microsoft.com/office/drawing/2014/main" id="{FE07DE40-D03D-614D-8165-C2AC3050751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9" name="ZoneTexte 8">
            <a:extLst>
              <a:ext uri="{FF2B5EF4-FFF2-40B4-BE49-F238E27FC236}">
                <a16:creationId xmlns:a16="http://schemas.microsoft.com/office/drawing/2014/main" id="{2FC624AA-1C1F-AE48-9E49-EBFBFFF4FAA9}"/>
              </a:ext>
            </a:extLst>
          </p:cNvPr>
          <p:cNvSpPr txBox="1"/>
          <p:nvPr/>
        </p:nvSpPr>
        <p:spPr>
          <a:xfrm>
            <a:off x="5448158" y="4376730"/>
            <a:ext cx="5964324" cy="584775"/>
          </a:xfrm>
          <a:prstGeom prst="rect">
            <a:avLst/>
          </a:prstGeom>
          <a:noFill/>
        </p:spPr>
        <p:txBody>
          <a:bodyPr wrap="square" rtlCol="0">
            <a:spAutoFit/>
          </a:bodyPr>
          <a:lstStyle/>
          <a:p>
            <a:pPr algn="ctr"/>
            <a:r>
              <a:rPr lang="fr-FR" sz="1600" i="1" dirty="0">
                <a:solidFill>
                  <a:schemeClr val="bg1"/>
                </a:solidFill>
              </a:rPr>
              <a:t>Certains sujets peuvent être «</a:t>
            </a:r>
            <a:r>
              <a:rPr lang="fr-FR" sz="1600" i="1" dirty="0" err="1">
                <a:solidFill>
                  <a:schemeClr val="bg1"/>
                </a:solidFill>
              </a:rPr>
              <a:t>hyper-contaminateurs</a:t>
            </a:r>
            <a:r>
              <a:rPr lang="fr-FR" sz="1600" i="1" dirty="0">
                <a:solidFill>
                  <a:schemeClr val="bg1"/>
                </a:solidFill>
              </a:rPr>
              <a:t> »</a:t>
            </a:r>
          </a:p>
          <a:p>
            <a:pPr algn="ctr"/>
            <a:r>
              <a:rPr lang="fr-FR" sz="1600" i="1" dirty="0">
                <a:solidFill>
                  <a:schemeClr val="bg1"/>
                </a:solidFill>
              </a:rPr>
              <a:t>Et d’autres faiblement </a:t>
            </a:r>
            <a:r>
              <a:rPr lang="fr-FR" sz="1600" i="1" dirty="0" err="1">
                <a:solidFill>
                  <a:schemeClr val="bg1"/>
                </a:solidFill>
              </a:rPr>
              <a:t>contaminateurs</a:t>
            </a:r>
            <a:r>
              <a:rPr lang="fr-FR" sz="1600" i="1" dirty="0">
                <a:solidFill>
                  <a:schemeClr val="bg1"/>
                </a:solidFill>
              </a:rPr>
              <a:t> </a:t>
            </a:r>
          </a:p>
        </p:txBody>
      </p:sp>
      <p:pic>
        <p:nvPicPr>
          <p:cNvPr id="14" name="Image 13">
            <a:extLst>
              <a:ext uri="{FF2B5EF4-FFF2-40B4-BE49-F238E27FC236}">
                <a16:creationId xmlns:a16="http://schemas.microsoft.com/office/drawing/2014/main" id="{308C87BD-1DCE-B54B-813C-CB813F03207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11011" y="5607368"/>
            <a:ext cx="2201471" cy="1162214"/>
          </a:xfrm>
          <a:prstGeom prst="rect">
            <a:avLst/>
          </a:prstGeom>
        </p:spPr>
      </p:pic>
      <p:sp>
        <p:nvSpPr>
          <p:cNvPr id="15" name="ZoneTexte 14">
            <a:extLst>
              <a:ext uri="{FF2B5EF4-FFF2-40B4-BE49-F238E27FC236}">
                <a16:creationId xmlns:a16="http://schemas.microsoft.com/office/drawing/2014/main" id="{878EC989-875A-8840-BC95-2C710D48CDF0}"/>
              </a:ext>
            </a:extLst>
          </p:cNvPr>
          <p:cNvSpPr txBox="1"/>
          <p:nvPr/>
        </p:nvSpPr>
        <p:spPr>
          <a:xfrm>
            <a:off x="96178" y="6398733"/>
            <a:ext cx="11554516" cy="369332"/>
          </a:xfrm>
          <a:prstGeom prst="rect">
            <a:avLst/>
          </a:prstGeom>
          <a:noFill/>
        </p:spPr>
        <p:txBody>
          <a:bodyPr wrap="square" rtlCol="0">
            <a:spAutoFit/>
          </a:bodyPr>
          <a:lstStyle/>
          <a:p>
            <a:r>
              <a:rPr lang="fr-FR" sz="900" i="1" dirty="0" err="1">
                <a:solidFill>
                  <a:schemeClr val="accent2"/>
                </a:solidFill>
              </a:rPr>
              <a:t>Grifoni</a:t>
            </a:r>
            <a:r>
              <a:rPr lang="fr-FR" sz="900" i="1" dirty="0">
                <a:solidFill>
                  <a:schemeClr val="accent2"/>
                </a:solidFill>
              </a:rPr>
              <a:t> A : </a:t>
            </a:r>
            <a:r>
              <a:rPr lang="fr-FR" sz="900" i="1" dirty="0" err="1">
                <a:solidFill>
                  <a:schemeClr val="accent2"/>
                </a:solidFill>
              </a:rPr>
              <a:t>Targets</a:t>
            </a:r>
            <a:r>
              <a:rPr lang="fr-FR" sz="900" i="1" dirty="0">
                <a:solidFill>
                  <a:schemeClr val="accent2"/>
                </a:solidFill>
              </a:rPr>
              <a:t> of </a:t>
            </a:r>
            <a:r>
              <a:rPr lang="fr-FR" sz="900" i="1" dirty="0" err="1">
                <a:solidFill>
                  <a:schemeClr val="accent2"/>
                </a:solidFill>
              </a:rPr>
              <a:t>T</a:t>
            </a:r>
            <a:r>
              <a:rPr lang="fr-FR" sz="900" i="1" dirty="0">
                <a:solidFill>
                  <a:schemeClr val="accent2"/>
                </a:solidFill>
              </a:rPr>
              <a:t> </a:t>
            </a:r>
            <a:r>
              <a:rPr lang="fr-FR" sz="900" i="1" dirty="0" err="1">
                <a:solidFill>
                  <a:schemeClr val="accent2"/>
                </a:solidFill>
              </a:rPr>
              <a:t>cell</a:t>
            </a:r>
            <a:r>
              <a:rPr lang="fr-FR" sz="900" i="1" dirty="0">
                <a:solidFill>
                  <a:schemeClr val="accent2"/>
                </a:solidFill>
              </a:rPr>
              <a:t> </a:t>
            </a:r>
            <a:r>
              <a:rPr lang="fr-FR" sz="900" i="1" dirty="0" err="1">
                <a:solidFill>
                  <a:schemeClr val="accent2"/>
                </a:solidFill>
              </a:rPr>
              <a:t>responses</a:t>
            </a:r>
            <a:r>
              <a:rPr lang="fr-FR" sz="900" i="1" dirty="0">
                <a:solidFill>
                  <a:schemeClr val="accent2"/>
                </a:solidFill>
              </a:rPr>
              <a:t> to SARS-CoV-2 coronavirus in </a:t>
            </a:r>
            <a:r>
              <a:rPr lang="fr-FR" sz="900" i="1" dirty="0" err="1">
                <a:solidFill>
                  <a:schemeClr val="accent2"/>
                </a:solidFill>
              </a:rPr>
              <a:t>humans</a:t>
            </a:r>
            <a:r>
              <a:rPr lang="fr-FR" sz="900" i="1" dirty="0">
                <a:solidFill>
                  <a:schemeClr val="accent2"/>
                </a:solidFill>
              </a:rPr>
              <a:t> </a:t>
            </a:r>
            <a:r>
              <a:rPr lang="fr-FR" sz="900" i="1" dirty="0" err="1">
                <a:solidFill>
                  <a:schemeClr val="accent2"/>
                </a:solidFill>
              </a:rPr>
              <a:t>with</a:t>
            </a:r>
            <a:r>
              <a:rPr lang="fr-FR" sz="900" i="1" dirty="0">
                <a:solidFill>
                  <a:schemeClr val="accent2"/>
                </a:solidFill>
              </a:rPr>
              <a:t> COVID-19 </a:t>
            </a:r>
            <a:r>
              <a:rPr lang="fr-FR" sz="900" i="1" dirty="0" err="1">
                <a:solidFill>
                  <a:schemeClr val="accent2"/>
                </a:solidFill>
              </a:rPr>
              <a:t>disease</a:t>
            </a:r>
            <a:r>
              <a:rPr lang="fr-FR" sz="900" i="1" dirty="0">
                <a:solidFill>
                  <a:schemeClr val="accent2"/>
                </a:solidFill>
              </a:rPr>
              <a:t> and </a:t>
            </a:r>
            <a:r>
              <a:rPr lang="fr-FR" sz="900" i="1" dirty="0" err="1">
                <a:solidFill>
                  <a:schemeClr val="accent2"/>
                </a:solidFill>
              </a:rPr>
              <a:t>unexposed</a:t>
            </a:r>
            <a:r>
              <a:rPr lang="fr-FR" sz="900" i="1" dirty="0">
                <a:solidFill>
                  <a:schemeClr val="accent2"/>
                </a:solidFill>
              </a:rPr>
              <a:t> </a:t>
            </a:r>
            <a:r>
              <a:rPr lang="fr-FR" sz="900" i="1" dirty="0" err="1">
                <a:solidFill>
                  <a:schemeClr val="accent2"/>
                </a:solidFill>
              </a:rPr>
              <a:t>individuals</a:t>
            </a:r>
            <a:r>
              <a:rPr lang="fr-FR" sz="900" i="1" dirty="0">
                <a:solidFill>
                  <a:schemeClr val="accent2"/>
                </a:solidFill>
              </a:rPr>
              <a:t>. </a:t>
            </a:r>
            <a:r>
              <a:rPr lang="fr-FR" sz="900" i="1" dirty="0" err="1">
                <a:solidFill>
                  <a:schemeClr val="accent2"/>
                </a:solidFill>
              </a:rPr>
              <a:t>Cell</a:t>
            </a:r>
            <a:r>
              <a:rPr lang="fr-FR" sz="900" i="1" dirty="0">
                <a:solidFill>
                  <a:schemeClr val="accent2"/>
                </a:solidFill>
              </a:rPr>
              <a:t> 2020 :</a:t>
            </a:r>
            <a:r>
              <a:rPr lang="fr-FR" sz="900" i="1" dirty="0" err="1">
                <a:solidFill>
                  <a:schemeClr val="accent2"/>
                </a:solidFill>
              </a:rPr>
              <a:t>doi.org</a:t>
            </a:r>
            <a:r>
              <a:rPr lang="fr-FR" sz="900" i="1" dirty="0">
                <a:solidFill>
                  <a:schemeClr val="accent2"/>
                </a:solidFill>
              </a:rPr>
              <a:t>/10.1016/j.cell.2020.05.015</a:t>
            </a:r>
          </a:p>
          <a:p>
            <a:endParaRPr lang="fr-FR" sz="900" i="1" dirty="0"/>
          </a:p>
        </p:txBody>
      </p:sp>
      <p:sp>
        <p:nvSpPr>
          <p:cNvPr id="17" name="ZoneTexte 16">
            <a:extLst>
              <a:ext uri="{FF2B5EF4-FFF2-40B4-BE49-F238E27FC236}">
                <a16:creationId xmlns:a16="http://schemas.microsoft.com/office/drawing/2014/main" id="{D7E4F090-5D47-1D45-9AC9-D0E357A2B206}"/>
              </a:ext>
            </a:extLst>
          </p:cNvPr>
          <p:cNvSpPr txBox="1"/>
          <p:nvPr/>
        </p:nvSpPr>
        <p:spPr>
          <a:xfrm>
            <a:off x="101388" y="6574706"/>
            <a:ext cx="4384534" cy="430887"/>
          </a:xfrm>
          <a:prstGeom prst="rect">
            <a:avLst/>
          </a:prstGeom>
          <a:noFill/>
        </p:spPr>
        <p:txBody>
          <a:bodyPr wrap="none" rtlCol="0">
            <a:spAutoFit/>
          </a:bodyPr>
          <a:lstStyle/>
          <a:p>
            <a:r>
              <a:rPr lang="fr-FR" sz="1000" i="1" dirty="0" err="1">
                <a:solidFill>
                  <a:schemeClr val="accent2"/>
                </a:solidFill>
              </a:rPr>
              <a:t>Netea</a:t>
            </a:r>
            <a:r>
              <a:rPr lang="fr-FR" sz="1000" i="1" dirty="0">
                <a:solidFill>
                  <a:schemeClr val="accent2"/>
                </a:solidFill>
              </a:rPr>
              <a:t>. Nature in </a:t>
            </a:r>
            <a:r>
              <a:rPr lang="fr-FR" sz="1000" i="1" dirty="0" err="1">
                <a:solidFill>
                  <a:schemeClr val="accent2"/>
                </a:solidFill>
              </a:rPr>
              <a:t>Immunology</a:t>
            </a:r>
            <a:r>
              <a:rPr lang="fr-FR" sz="1000" i="1" dirty="0">
                <a:solidFill>
                  <a:schemeClr val="accent2"/>
                </a:solidFill>
              </a:rPr>
              <a:t> March 2020 / </a:t>
            </a:r>
            <a:r>
              <a:rPr lang="fr-FR" sz="1000" i="1" dirty="0" err="1">
                <a:solidFill>
                  <a:schemeClr val="accent2"/>
                </a:solidFill>
              </a:rPr>
              <a:t>Bunyavanich</a:t>
            </a:r>
            <a:r>
              <a:rPr lang="fr-FR" sz="1000" i="1" dirty="0">
                <a:solidFill>
                  <a:schemeClr val="accent2"/>
                </a:solidFill>
              </a:rPr>
              <a:t>. JAMA May2020</a:t>
            </a:r>
          </a:p>
          <a:p>
            <a:endParaRPr lang="fr-FR" sz="1200" i="1" dirty="0"/>
          </a:p>
        </p:txBody>
      </p:sp>
    </p:spTree>
    <p:extLst>
      <p:ext uri="{BB962C8B-B14F-4D97-AF65-F5344CB8AC3E}">
        <p14:creationId xmlns:p14="http://schemas.microsoft.com/office/powerpoint/2010/main" val="1442309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97740" y="142363"/>
            <a:ext cx="8596668" cy="1320800"/>
          </a:xfrm>
        </p:spPr>
        <p:txBody>
          <a:bodyPr>
            <a:normAutofit fontScale="90000"/>
          </a:bodyPr>
          <a:lstStyle/>
          <a:p>
            <a:r>
              <a:rPr lang="fr-FR" dirty="0"/>
              <a:t>Comprendre le phénomène d’épidémie :</a:t>
            </a:r>
            <a:br>
              <a:rPr lang="fr-FR" dirty="0"/>
            </a:br>
            <a:r>
              <a:rPr lang="fr-FR" dirty="0"/>
              <a:t>			élément de base le R0</a:t>
            </a:r>
            <a:br>
              <a:rPr lang="fr-FR"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5709810" y="3298615"/>
            <a:ext cx="5288304" cy="369332"/>
          </a:xfrm>
          <a:prstGeom prst="rect">
            <a:avLst/>
          </a:prstGeom>
          <a:noFill/>
        </p:spPr>
        <p:txBody>
          <a:bodyPr wrap="square" rtlCol="0">
            <a:spAutoFit/>
          </a:bodyPr>
          <a:lstStyle/>
          <a:p>
            <a:pPr algn="l"/>
            <a:endParaRPr lang="fr-FR" dirty="0"/>
          </a:p>
        </p:txBody>
      </p:sp>
      <p:sp>
        <p:nvSpPr>
          <p:cNvPr id="5" name="Espace réservé du contenu 4">
            <a:extLst>
              <a:ext uri="{FF2B5EF4-FFF2-40B4-BE49-F238E27FC236}">
                <a16:creationId xmlns:a16="http://schemas.microsoft.com/office/drawing/2014/main" id="{0404B066-D443-F84A-8D8C-12EA9F1C0552}"/>
              </a:ext>
            </a:extLst>
          </p:cNvPr>
          <p:cNvSpPr>
            <a:spLocks noGrp="1"/>
          </p:cNvSpPr>
          <p:nvPr>
            <p:ph idx="1"/>
          </p:nvPr>
        </p:nvSpPr>
        <p:spPr>
          <a:xfrm>
            <a:off x="566246" y="1299161"/>
            <a:ext cx="11554516" cy="5130698"/>
          </a:xfrm>
        </p:spPr>
        <p:txBody>
          <a:bodyPr>
            <a:normAutofit/>
          </a:bodyPr>
          <a:lstStyle/>
          <a:p>
            <a:r>
              <a:rPr lang="fr-FR" sz="2400" b="1" dirty="0"/>
              <a:t>R0 du SARS-CoV2, est de ≠ 2 à 3 </a:t>
            </a:r>
          </a:p>
          <a:p>
            <a:pPr marL="0" indent="0">
              <a:buNone/>
            </a:pPr>
            <a:r>
              <a:rPr lang="fr-FR" sz="2400" b="1" dirty="0"/>
              <a:t>     </a:t>
            </a:r>
            <a:r>
              <a:rPr lang="fr-FR" sz="2000" b="1" dirty="0"/>
              <a:t>(en l’absence de mesures de distanciation et d’hygiène) </a:t>
            </a:r>
            <a:endParaRPr lang="fr-FR" b="1" dirty="0"/>
          </a:p>
          <a:p>
            <a:endParaRPr lang="fr-FR" sz="2000" dirty="0"/>
          </a:p>
          <a:p>
            <a:endParaRPr lang="fr-FR" sz="2400" b="1" dirty="0"/>
          </a:p>
          <a:p>
            <a:r>
              <a:rPr lang="fr-FR" sz="2400" b="1" dirty="0"/>
              <a:t>Si R0= 2,5 et en l’absence d’un rôle</a:t>
            </a:r>
          </a:p>
          <a:p>
            <a:pPr lvl="1"/>
            <a:r>
              <a:rPr lang="fr-FR" sz="2000" b="1" dirty="0"/>
              <a:t>De l’immunité spécifique croisée </a:t>
            </a:r>
            <a:r>
              <a:rPr lang="fr-FR" i="1" dirty="0" err="1">
                <a:solidFill>
                  <a:schemeClr val="accent2"/>
                </a:solidFill>
              </a:rPr>
              <a:t>Grifoni</a:t>
            </a:r>
            <a:r>
              <a:rPr lang="fr-FR" i="1" dirty="0">
                <a:solidFill>
                  <a:schemeClr val="accent2"/>
                </a:solidFill>
              </a:rPr>
              <a:t> A </a:t>
            </a:r>
            <a:r>
              <a:rPr lang="fr-FR" i="1" dirty="0" err="1">
                <a:solidFill>
                  <a:schemeClr val="accent2"/>
                </a:solidFill>
              </a:rPr>
              <a:t>Cell</a:t>
            </a:r>
            <a:r>
              <a:rPr lang="fr-FR" i="1" dirty="0">
                <a:solidFill>
                  <a:schemeClr val="accent2"/>
                </a:solidFill>
              </a:rPr>
              <a:t> 2020 :</a:t>
            </a:r>
            <a:r>
              <a:rPr lang="fr-FR" i="1" dirty="0" err="1">
                <a:solidFill>
                  <a:schemeClr val="accent2"/>
                </a:solidFill>
              </a:rPr>
              <a:t>doi.org</a:t>
            </a:r>
            <a:r>
              <a:rPr lang="fr-FR" i="1" dirty="0">
                <a:solidFill>
                  <a:schemeClr val="accent2"/>
                </a:solidFill>
              </a:rPr>
              <a:t>/10.1016/j.cell.2020.05.015</a:t>
            </a:r>
            <a:endParaRPr lang="fr-FR" b="1" dirty="0">
              <a:solidFill>
                <a:schemeClr val="accent2"/>
              </a:solidFill>
            </a:endParaRPr>
          </a:p>
          <a:p>
            <a:pPr lvl="1"/>
            <a:r>
              <a:rPr lang="fr-FR" sz="2000" b="1" dirty="0"/>
              <a:t>De l’immunité innée « entrainée » </a:t>
            </a:r>
            <a:r>
              <a:rPr lang="fr-FR" sz="1800" i="1" dirty="0" err="1">
                <a:solidFill>
                  <a:schemeClr val="accent2"/>
                </a:solidFill>
              </a:rPr>
              <a:t>Netea</a:t>
            </a:r>
            <a:r>
              <a:rPr lang="fr-FR" sz="1800" i="1" dirty="0">
                <a:solidFill>
                  <a:schemeClr val="accent2"/>
                </a:solidFill>
              </a:rPr>
              <a:t>. Nature in </a:t>
            </a:r>
            <a:r>
              <a:rPr lang="fr-FR" sz="1800" i="1" dirty="0" err="1">
                <a:solidFill>
                  <a:schemeClr val="accent2"/>
                </a:solidFill>
              </a:rPr>
              <a:t>Immunology</a:t>
            </a:r>
            <a:r>
              <a:rPr lang="fr-FR" sz="1800" i="1" dirty="0">
                <a:solidFill>
                  <a:schemeClr val="accent2"/>
                </a:solidFill>
              </a:rPr>
              <a:t> March 2020 </a:t>
            </a:r>
            <a:endParaRPr lang="fr-FR" sz="1800" b="1" dirty="0">
              <a:solidFill>
                <a:schemeClr val="accent2"/>
              </a:solidFill>
            </a:endParaRPr>
          </a:p>
          <a:p>
            <a:pPr lvl="1"/>
            <a:r>
              <a:rPr lang="fr-FR" sz="2000" b="1" dirty="0"/>
              <a:t>ou de résistance « spécifique » au virus liée par exemple </a:t>
            </a:r>
          </a:p>
          <a:p>
            <a:pPr marL="457200" lvl="1" indent="0">
              <a:buNone/>
            </a:pPr>
            <a:r>
              <a:rPr lang="fr-FR" sz="2000" b="1" dirty="0"/>
              <a:t>  à une moindre expression des récepteurs sur les muqueuses </a:t>
            </a:r>
            <a:r>
              <a:rPr lang="fr-FR" sz="1800" i="1" dirty="0" err="1">
                <a:solidFill>
                  <a:schemeClr val="accent2"/>
                </a:solidFill>
              </a:rPr>
              <a:t>Bunyavanich</a:t>
            </a:r>
            <a:r>
              <a:rPr lang="fr-FR" sz="1800" i="1" dirty="0">
                <a:solidFill>
                  <a:schemeClr val="accent2"/>
                </a:solidFill>
              </a:rPr>
              <a:t>. JAMA May2020</a:t>
            </a:r>
            <a:endParaRPr lang="fr-FR" sz="1800" b="1" dirty="0">
              <a:solidFill>
                <a:schemeClr val="accent2"/>
              </a:solidFill>
            </a:endParaRPr>
          </a:p>
          <a:p>
            <a:pPr marL="0" indent="0">
              <a:buNone/>
            </a:pPr>
            <a:r>
              <a:rPr lang="fr-FR" sz="2400" b="1" dirty="0">
                <a:sym typeface="Wingdings" pitchFamily="2" charset="2"/>
              </a:rPr>
              <a:t>      </a:t>
            </a:r>
            <a:r>
              <a:rPr lang="fr-FR" sz="2400" b="1" dirty="0"/>
              <a:t>60 à 70 % de la population doit être immunisée pour </a:t>
            </a:r>
            <a:r>
              <a:rPr lang="fr-FR" b="1" dirty="0"/>
              <a:t>stopper l’épidémie</a:t>
            </a:r>
          </a:p>
        </p:txBody>
      </p:sp>
      <p:sp>
        <p:nvSpPr>
          <p:cNvPr id="11" name="Espace réservé du numéro de diapositive 4">
            <a:extLst>
              <a:ext uri="{FF2B5EF4-FFF2-40B4-BE49-F238E27FC236}">
                <a16:creationId xmlns:a16="http://schemas.microsoft.com/office/drawing/2014/main" id="{408D9592-1C65-1B42-B767-046D4F40FFE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34</a:t>
            </a:fld>
            <a:endParaRPr lang="en-US" dirty="0">
              <a:solidFill>
                <a:schemeClr val="bg1"/>
              </a:solidFill>
            </a:endParaRPr>
          </a:p>
        </p:txBody>
      </p:sp>
      <p:pic>
        <p:nvPicPr>
          <p:cNvPr id="13" name="Image 3">
            <a:extLst>
              <a:ext uri="{FF2B5EF4-FFF2-40B4-BE49-F238E27FC236}">
                <a16:creationId xmlns:a16="http://schemas.microsoft.com/office/drawing/2014/main" id="{FE07DE40-D03D-614D-8165-C2AC3050751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7" name="Rectangle : coins arrondis 6">
            <a:extLst>
              <a:ext uri="{FF2B5EF4-FFF2-40B4-BE49-F238E27FC236}">
                <a16:creationId xmlns:a16="http://schemas.microsoft.com/office/drawing/2014/main" id="{D15EDC9C-BF56-6F4D-84DA-752B7F3C2F41}"/>
              </a:ext>
            </a:extLst>
          </p:cNvPr>
          <p:cNvSpPr/>
          <p:nvPr/>
        </p:nvSpPr>
        <p:spPr>
          <a:xfrm>
            <a:off x="2405693" y="2269713"/>
            <a:ext cx="6608233" cy="5847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ZoneTexte 8">
            <a:extLst>
              <a:ext uri="{FF2B5EF4-FFF2-40B4-BE49-F238E27FC236}">
                <a16:creationId xmlns:a16="http://schemas.microsoft.com/office/drawing/2014/main" id="{2FC624AA-1C1F-AE48-9E49-EBFBFFF4FAA9}"/>
              </a:ext>
            </a:extLst>
          </p:cNvPr>
          <p:cNvSpPr txBox="1"/>
          <p:nvPr/>
        </p:nvSpPr>
        <p:spPr>
          <a:xfrm>
            <a:off x="2032857" y="2224440"/>
            <a:ext cx="7549681" cy="707886"/>
          </a:xfrm>
          <a:prstGeom prst="rect">
            <a:avLst/>
          </a:prstGeom>
          <a:noFill/>
        </p:spPr>
        <p:txBody>
          <a:bodyPr wrap="square" rtlCol="0">
            <a:spAutoFit/>
          </a:bodyPr>
          <a:lstStyle/>
          <a:p>
            <a:pPr algn="ctr"/>
            <a:r>
              <a:rPr lang="fr-FR" sz="2000" i="1" dirty="0">
                <a:solidFill>
                  <a:schemeClr val="bg1"/>
                </a:solidFill>
              </a:rPr>
              <a:t>Certains sujets peuvent être «</a:t>
            </a:r>
            <a:r>
              <a:rPr lang="fr-FR" sz="2000" i="1" dirty="0" err="1">
                <a:solidFill>
                  <a:schemeClr val="bg1"/>
                </a:solidFill>
              </a:rPr>
              <a:t>hyper-contaminateurs</a:t>
            </a:r>
            <a:r>
              <a:rPr lang="fr-FR" sz="2000" i="1" dirty="0">
                <a:solidFill>
                  <a:schemeClr val="bg1"/>
                </a:solidFill>
              </a:rPr>
              <a:t> »</a:t>
            </a:r>
          </a:p>
          <a:p>
            <a:pPr algn="ctr"/>
            <a:r>
              <a:rPr lang="fr-FR" sz="2000" i="1" dirty="0">
                <a:solidFill>
                  <a:schemeClr val="bg1"/>
                </a:solidFill>
              </a:rPr>
              <a:t>Et d’autres faiblement </a:t>
            </a:r>
            <a:r>
              <a:rPr lang="fr-FR" sz="2000" i="1" dirty="0" err="1">
                <a:solidFill>
                  <a:schemeClr val="bg1"/>
                </a:solidFill>
              </a:rPr>
              <a:t>contaminateurs</a:t>
            </a:r>
            <a:r>
              <a:rPr lang="fr-FR" sz="2000" i="1" dirty="0">
                <a:solidFill>
                  <a:schemeClr val="bg1"/>
                </a:solidFill>
              </a:rPr>
              <a:t> </a:t>
            </a:r>
          </a:p>
        </p:txBody>
      </p:sp>
      <p:pic>
        <p:nvPicPr>
          <p:cNvPr id="14" name="Image 13">
            <a:extLst>
              <a:ext uri="{FF2B5EF4-FFF2-40B4-BE49-F238E27FC236}">
                <a16:creationId xmlns:a16="http://schemas.microsoft.com/office/drawing/2014/main" id="{308C87BD-1DCE-B54B-813C-CB813F03207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11011" y="5607368"/>
            <a:ext cx="2201471" cy="1162214"/>
          </a:xfrm>
          <a:prstGeom prst="rect">
            <a:avLst/>
          </a:prstGeom>
        </p:spPr>
      </p:pic>
      <p:sp>
        <p:nvSpPr>
          <p:cNvPr id="17" name="ZoneTexte 16">
            <a:extLst>
              <a:ext uri="{FF2B5EF4-FFF2-40B4-BE49-F238E27FC236}">
                <a16:creationId xmlns:a16="http://schemas.microsoft.com/office/drawing/2014/main" id="{D7E4F090-5D47-1D45-9AC9-D0E357A2B206}"/>
              </a:ext>
            </a:extLst>
          </p:cNvPr>
          <p:cNvSpPr txBox="1"/>
          <p:nvPr/>
        </p:nvSpPr>
        <p:spPr>
          <a:xfrm>
            <a:off x="101388" y="6574706"/>
            <a:ext cx="251992" cy="430887"/>
          </a:xfrm>
          <a:prstGeom prst="rect">
            <a:avLst/>
          </a:prstGeom>
          <a:noFill/>
        </p:spPr>
        <p:txBody>
          <a:bodyPr wrap="none" rtlCol="0">
            <a:spAutoFit/>
          </a:bodyPr>
          <a:lstStyle/>
          <a:p>
            <a:r>
              <a:rPr lang="fr-FR" sz="1000" i="1" dirty="0"/>
              <a:t>/</a:t>
            </a:r>
          </a:p>
          <a:p>
            <a:endParaRPr lang="fr-FR" sz="1200" i="1" dirty="0"/>
          </a:p>
        </p:txBody>
      </p:sp>
      <p:pic>
        <p:nvPicPr>
          <p:cNvPr id="18" name="Graphique 12" descr="Avertissement">
            <a:extLst>
              <a:ext uri="{FF2B5EF4-FFF2-40B4-BE49-F238E27FC236}">
                <a16:creationId xmlns:a16="http://schemas.microsoft.com/office/drawing/2014/main" id="{A6FBF98F-B305-E64B-B47D-F1DA605F50CA}"/>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68710" y="2092489"/>
            <a:ext cx="761999" cy="761999"/>
          </a:xfrm>
          <a:prstGeom prst="rect">
            <a:avLst/>
          </a:prstGeom>
        </p:spPr>
      </p:pic>
    </p:spTree>
    <p:extLst>
      <p:ext uri="{BB962C8B-B14F-4D97-AF65-F5344CB8AC3E}">
        <p14:creationId xmlns:p14="http://schemas.microsoft.com/office/powerpoint/2010/main" val="29147761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1" y="609600"/>
            <a:ext cx="10078981" cy="693052"/>
          </a:xfrm>
        </p:spPr>
        <p:txBody>
          <a:bodyPr>
            <a:normAutofit fontScale="90000"/>
          </a:bodyPr>
          <a:lstStyle/>
          <a:p>
            <a:r>
              <a:rPr lang="fr-FR" sz="3300" dirty="0"/>
              <a:t>R0 estimé des maladies infectieuses les plus fréquentes</a:t>
            </a:r>
            <a:br>
              <a:rPr lang="fr-FR"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graphicFrame>
        <p:nvGraphicFramePr>
          <p:cNvPr id="9" name="Tableau 10">
            <a:extLst>
              <a:ext uri="{FF2B5EF4-FFF2-40B4-BE49-F238E27FC236}">
                <a16:creationId xmlns:a16="http://schemas.microsoft.com/office/drawing/2014/main" id="{0CCE9D4A-48D9-2145-8B43-55DE23AACCBA}"/>
              </a:ext>
            </a:extLst>
          </p:cNvPr>
          <p:cNvGraphicFramePr>
            <a:graphicFrameLocks noGrp="1"/>
          </p:cNvGraphicFramePr>
          <p:nvPr>
            <p:ph idx="1"/>
            <p:extLst>
              <p:ext uri="{D42A27DB-BD31-4B8C-83A1-F6EECF244321}">
                <p14:modId xmlns:p14="http://schemas.microsoft.com/office/powerpoint/2010/main" val="3192377332"/>
              </p:ext>
            </p:extLst>
          </p:nvPr>
        </p:nvGraphicFramePr>
        <p:xfrm>
          <a:off x="2191278" y="1377434"/>
          <a:ext cx="7174229" cy="4937760"/>
        </p:xfrm>
        <a:graphic>
          <a:graphicData uri="http://schemas.openxmlformats.org/drawingml/2006/table">
            <a:tbl>
              <a:tblPr firstRow="1" bandRow="1">
                <a:tableStyleId>{5C22544A-7EE6-4342-B048-85BDC9FD1C3A}</a:tableStyleId>
              </a:tblPr>
              <a:tblGrid>
                <a:gridCol w="1443355">
                  <a:extLst>
                    <a:ext uri="{9D8B030D-6E8A-4147-A177-3AD203B41FA5}">
                      <a16:colId xmlns:a16="http://schemas.microsoft.com/office/drawing/2014/main" val="1469929996"/>
                    </a:ext>
                  </a:extLst>
                </a:gridCol>
                <a:gridCol w="2865437">
                  <a:extLst>
                    <a:ext uri="{9D8B030D-6E8A-4147-A177-3AD203B41FA5}">
                      <a16:colId xmlns:a16="http://schemas.microsoft.com/office/drawing/2014/main" val="2153554529"/>
                    </a:ext>
                  </a:extLst>
                </a:gridCol>
                <a:gridCol w="2865437">
                  <a:extLst>
                    <a:ext uri="{9D8B030D-6E8A-4147-A177-3AD203B41FA5}">
                      <a16:colId xmlns:a16="http://schemas.microsoft.com/office/drawing/2014/main" val="2056742819"/>
                    </a:ext>
                  </a:extLst>
                </a:gridCol>
              </a:tblGrid>
              <a:tr h="241114">
                <a:tc>
                  <a:txBody>
                    <a:bodyPr/>
                    <a:lstStyle/>
                    <a:p>
                      <a:endParaRPr lang="fr-FR" sz="1600" dirty="0"/>
                    </a:p>
                  </a:txBody>
                  <a:tcPr/>
                </a:tc>
                <a:tc>
                  <a:txBody>
                    <a:bodyPr/>
                    <a:lstStyle/>
                    <a:p>
                      <a:pPr algn="ctr"/>
                      <a:r>
                        <a:rPr lang="fr-FR" sz="1600" dirty="0"/>
                        <a:t>R0</a:t>
                      </a:r>
                    </a:p>
                  </a:txBody>
                  <a:tcPr/>
                </a:tc>
                <a:tc>
                  <a:txBody>
                    <a:bodyPr/>
                    <a:lstStyle/>
                    <a:p>
                      <a:r>
                        <a:rPr lang="fr-FR" sz="1600" dirty="0"/>
                        <a:t>Pourcentage de population immunisée</a:t>
                      </a:r>
                    </a:p>
                  </a:txBody>
                  <a:tcPr/>
                </a:tc>
                <a:extLst>
                  <a:ext uri="{0D108BD9-81ED-4DB2-BD59-A6C34878D82A}">
                    <a16:rowId xmlns:a16="http://schemas.microsoft.com/office/drawing/2014/main" val="3369051262"/>
                  </a:ext>
                </a:extLst>
              </a:tr>
              <a:tr h="241114">
                <a:tc>
                  <a:txBody>
                    <a:bodyPr/>
                    <a:lstStyle/>
                    <a:p>
                      <a:r>
                        <a:rPr lang="fr-FR" sz="1600" dirty="0"/>
                        <a:t>Rougeole</a:t>
                      </a:r>
                    </a:p>
                  </a:txBody>
                  <a:tcPr/>
                </a:tc>
                <a:tc>
                  <a:txBody>
                    <a:bodyPr/>
                    <a:lstStyle/>
                    <a:p>
                      <a:pPr algn="ctr"/>
                      <a:r>
                        <a:rPr lang="fr-FR" sz="1600" dirty="0"/>
                        <a:t>15 - 17</a:t>
                      </a:r>
                    </a:p>
                  </a:txBody>
                  <a:tcPr/>
                </a:tc>
                <a:tc>
                  <a:txBody>
                    <a:bodyPr/>
                    <a:lstStyle/>
                    <a:p>
                      <a:r>
                        <a:rPr lang="fr-FR" sz="1600" dirty="0"/>
                        <a:t>93 - 95</a:t>
                      </a:r>
                    </a:p>
                  </a:txBody>
                  <a:tcPr/>
                </a:tc>
                <a:extLst>
                  <a:ext uri="{0D108BD9-81ED-4DB2-BD59-A6C34878D82A}">
                    <a16:rowId xmlns:a16="http://schemas.microsoft.com/office/drawing/2014/main" val="2193917638"/>
                  </a:ext>
                </a:extLst>
              </a:tr>
              <a:tr h="241114">
                <a:tc>
                  <a:txBody>
                    <a:bodyPr/>
                    <a:lstStyle/>
                    <a:p>
                      <a:r>
                        <a:rPr lang="fr-FR" sz="1600" dirty="0"/>
                        <a:t>Coqueluche</a:t>
                      </a:r>
                    </a:p>
                  </a:txBody>
                  <a:tcPr/>
                </a:tc>
                <a:tc>
                  <a:txBody>
                    <a:bodyPr/>
                    <a:lstStyle/>
                    <a:p>
                      <a:pPr algn="ctr"/>
                      <a:r>
                        <a:rPr lang="fr-FR" sz="1600" dirty="0"/>
                        <a:t>10 - 14</a:t>
                      </a:r>
                    </a:p>
                  </a:txBody>
                  <a:tcPr/>
                </a:tc>
                <a:tc>
                  <a:txBody>
                    <a:bodyPr/>
                    <a:lstStyle/>
                    <a:p>
                      <a:r>
                        <a:rPr lang="fr-FR" sz="1600" dirty="0"/>
                        <a:t>93 - 95</a:t>
                      </a:r>
                    </a:p>
                  </a:txBody>
                  <a:tcPr/>
                </a:tc>
                <a:extLst>
                  <a:ext uri="{0D108BD9-81ED-4DB2-BD59-A6C34878D82A}">
                    <a16:rowId xmlns:a16="http://schemas.microsoft.com/office/drawing/2014/main" val="3288610316"/>
                  </a:ext>
                </a:extLst>
              </a:tr>
              <a:tr h="241114">
                <a:tc>
                  <a:txBody>
                    <a:bodyPr/>
                    <a:lstStyle/>
                    <a:p>
                      <a:r>
                        <a:rPr lang="fr-FR" sz="1600" dirty="0"/>
                        <a:t>Varicelle</a:t>
                      </a:r>
                    </a:p>
                  </a:txBody>
                  <a:tcPr/>
                </a:tc>
                <a:tc>
                  <a:txBody>
                    <a:bodyPr/>
                    <a:lstStyle/>
                    <a:p>
                      <a:pPr algn="ctr"/>
                      <a:r>
                        <a:rPr lang="fr-FR" sz="1600" dirty="0"/>
                        <a:t>10 - 12</a:t>
                      </a:r>
                    </a:p>
                  </a:txBody>
                  <a:tcPr/>
                </a:tc>
                <a:tc>
                  <a:txBody>
                    <a:bodyPr/>
                    <a:lstStyle/>
                    <a:p>
                      <a:r>
                        <a:rPr lang="fr-FR" sz="1600" dirty="0"/>
                        <a:t>90 - 92</a:t>
                      </a:r>
                    </a:p>
                  </a:txBody>
                  <a:tcPr/>
                </a:tc>
                <a:extLst>
                  <a:ext uri="{0D108BD9-81ED-4DB2-BD59-A6C34878D82A}">
                    <a16:rowId xmlns:a16="http://schemas.microsoft.com/office/drawing/2014/main" val="98904716"/>
                  </a:ext>
                </a:extLst>
              </a:tr>
              <a:tr h="241114">
                <a:tc>
                  <a:txBody>
                    <a:bodyPr/>
                    <a:lstStyle/>
                    <a:p>
                      <a:r>
                        <a:rPr lang="fr-FR" sz="1600" dirty="0"/>
                        <a:t>Oreillons</a:t>
                      </a:r>
                    </a:p>
                  </a:txBody>
                  <a:tcPr/>
                </a:tc>
                <a:tc>
                  <a:txBody>
                    <a:bodyPr/>
                    <a:lstStyle/>
                    <a:p>
                      <a:pPr algn="ctr"/>
                      <a:r>
                        <a:rPr lang="fr-FR" sz="1600" dirty="0"/>
                        <a:t>10 - 12</a:t>
                      </a:r>
                    </a:p>
                  </a:txBody>
                  <a:tcPr/>
                </a:tc>
                <a:tc>
                  <a:txBody>
                    <a:bodyPr/>
                    <a:lstStyle/>
                    <a:p>
                      <a:r>
                        <a:rPr lang="fr-FR" sz="1600" dirty="0"/>
                        <a:t>90 - 92</a:t>
                      </a:r>
                    </a:p>
                  </a:txBody>
                  <a:tcPr/>
                </a:tc>
                <a:extLst>
                  <a:ext uri="{0D108BD9-81ED-4DB2-BD59-A6C34878D82A}">
                    <a16:rowId xmlns:a16="http://schemas.microsoft.com/office/drawing/2014/main" val="735775248"/>
                  </a:ext>
                </a:extLst>
              </a:tr>
              <a:tr h="241114">
                <a:tc>
                  <a:txBody>
                    <a:bodyPr/>
                    <a:lstStyle/>
                    <a:p>
                      <a:r>
                        <a:rPr lang="fr-FR" sz="1600" dirty="0"/>
                        <a:t>Rubéole</a:t>
                      </a:r>
                    </a:p>
                  </a:txBody>
                  <a:tcPr/>
                </a:tc>
                <a:tc>
                  <a:txBody>
                    <a:bodyPr/>
                    <a:lstStyle/>
                    <a:p>
                      <a:pPr algn="ctr"/>
                      <a:r>
                        <a:rPr lang="fr-FR" sz="1600" dirty="0"/>
                        <a:t>7 - 8</a:t>
                      </a:r>
                    </a:p>
                  </a:txBody>
                  <a:tcPr/>
                </a:tc>
                <a:tc>
                  <a:txBody>
                    <a:bodyPr/>
                    <a:lstStyle/>
                    <a:p>
                      <a:r>
                        <a:rPr lang="fr-FR" sz="1600" dirty="0"/>
                        <a:t>87</a:t>
                      </a:r>
                    </a:p>
                  </a:txBody>
                  <a:tcPr/>
                </a:tc>
                <a:extLst>
                  <a:ext uri="{0D108BD9-81ED-4DB2-BD59-A6C34878D82A}">
                    <a16:rowId xmlns:a16="http://schemas.microsoft.com/office/drawing/2014/main" val="3881024879"/>
                  </a:ext>
                </a:extLst>
              </a:tr>
              <a:tr h="241114">
                <a:tc>
                  <a:txBody>
                    <a:bodyPr/>
                    <a:lstStyle/>
                    <a:p>
                      <a:r>
                        <a:rPr lang="fr-FR" sz="1600" dirty="0"/>
                        <a:t>Diphtérie</a:t>
                      </a:r>
                    </a:p>
                  </a:txBody>
                  <a:tcPr/>
                </a:tc>
                <a:tc>
                  <a:txBody>
                    <a:bodyPr/>
                    <a:lstStyle/>
                    <a:p>
                      <a:pPr algn="ctr"/>
                      <a:r>
                        <a:rPr lang="fr-FR" sz="1600" dirty="0"/>
                        <a:t>5 - 6</a:t>
                      </a:r>
                    </a:p>
                  </a:txBody>
                  <a:tcPr/>
                </a:tc>
                <a:tc>
                  <a:txBody>
                    <a:bodyPr/>
                    <a:lstStyle/>
                    <a:p>
                      <a:r>
                        <a:rPr lang="fr-FR" sz="1600" dirty="0"/>
                        <a:t>83</a:t>
                      </a:r>
                    </a:p>
                  </a:txBody>
                  <a:tcPr/>
                </a:tc>
                <a:extLst>
                  <a:ext uri="{0D108BD9-81ED-4DB2-BD59-A6C34878D82A}">
                    <a16:rowId xmlns:a16="http://schemas.microsoft.com/office/drawing/2014/main" val="3794526055"/>
                  </a:ext>
                </a:extLst>
              </a:tr>
              <a:tr h="241114">
                <a:tc>
                  <a:txBody>
                    <a:bodyPr/>
                    <a:lstStyle/>
                    <a:p>
                      <a:r>
                        <a:rPr lang="fr-FR" sz="1600" dirty="0"/>
                        <a:t>Polio</a:t>
                      </a:r>
                    </a:p>
                  </a:txBody>
                  <a:tcPr/>
                </a:tc>
                <a:tc>
                  <a:txBody>
                    <a:bodyPr/>
                    <a:lstStyle/>
                    <a:p>
                      <a:pPr algn="ctr"/>
                      <a:r>
                        <a:rPr lang="fr-FR" sz="1600" dirty="0"/>
                        <a:t>5 - 6</a:t>
                      </a:r>
                    </a:p>
                  </a:txBody>
                  <a:tcPr/>
                </a:tc>
                <a:tc>
                  <a:txBody>
                    <a:bodyPr/>
                    <a:lstStyle/>
                    <a:p>
                      <a:r>
                        <a:rPr lang="fr-FR" sz="1600" dirty="0"/>
                        <a:t>83</a:t>
                      </a:r>
                    </a:p>
                  </a:txBody>
                  <a:tcPr/>
                </a:tc>
                <a:extLst>
                  <a:ext uri="{0D108BD9-81ED-4DB2-BD59-A6C34878D82A}">
                    <a16:rowId xmlns:a16="http://schemas.microsoft.com/office/drawing/2014/main" val="4128160941"/>
                  </a:ext>
                </a:extLst>
              </a:tr>
              <a:tr h="241114">
                <a:tc>
                  <a:txBody>
                    <a:bodyPr/>
                    <a:lstStyle/>
                    <a:p>
                      <a:r>
                        <a:rPr lang="fr-FR" sz="1600" dirty="0"/>
                        <a:t>Variole</a:t>
                      </a:r>
                    </a:p>
                  </a:txBody>
                  <a:tcPr/>
                </a:tc>
                <a:tc>
                  <a:txBody>
                    <a:bodyPr/>
                    <a:lstStyle/>
                    <a:p>
                      <a:pPr algn="ctr"/>
                      <a:r>
                        <a:rPr lang="fr-FR" sz="1600" dirty="0"/>
                        <a:t>4 - 7</a:t>
                      </a:r>
                    </a:p>
                  </a:txBody>
                  <a:tcPr/>
                </a:tc>
                <a:tc>
                  <a:txBody>
                    <a:bodyPr/>
                    <a:lstStyle/>
                    <a:p>
                      <a:r>
                        <a:rPr lang="fr-FR" sz="1600" dirty="0"/>
                        <a:t>75 - 97</a:t>
                      </a:r>
                    </a:p>
                  </a:txBody>
                  <a:tcPr/>
                </a:tc>
                <a:extLst>
                  <a:ext uri="{0D108BD9-81ED-4DB2-BD59-A6C34878D82A}">
                    <a16:rowId xmlns:a16="http://schemas.microsoft.com/office/drawing/2014/main" val="2381559027"/>
                  </a:ext>
                </a:extLst>
              </a:tr>
              <a:tr h="241114">
                <a:tc>
                  <a:txBody>
                    <a:bodyPr/>
                    <a:lstStyle/>
                    <a:p>
                      <a:r>
                        <a:rPr lang="fr-FR" sz="1600" dirty="0" err="1"/>
                        <a:t>Influenzae</a:t>
                      </a:r>
                      <a:endParaRPr lang="fr-FR" sz="1600" dirty="0"/>
                    </a:p>
                  </a:txBody>
                  <a:tcPr/>
                </a:tc>
                <a:tc>
                  <a:txBody>
                    <a:bodyPr/>
                    <a:lstStyle/>
                    <a:p>
                      <a:pPr algn="ctr"/>
                      <a:r>
                        <a:rPr lang="fr-FR" sz="1600" dirty="0"/>
                        <a:t>1-2</a:t>
                      </a:r>
                    </a:p>
                  </a:txBody>
                  <a:tcPr/>
                </a:tc>
                <a:tc>
                  <a:txBody>
                    <a:bodyPr/>
                    <a:lstStyle/>
                    <a:p>
                      <a:r>
                        <a:rPr lang="fr-FR" sz="1600" dirty="0"/>
                        <a:t>50 - 60</a:t>
                      </a:r>
                    </a:p>
                  </a:txBody>
                  <a:tcPr/>
                </a:tc>
                <a:extLst>
                  <a:ext uri="{0D108BD9-81ED-4DB2-BD59-A6C34878D82A}">
                    <a16:rowId xmlns:a16="http://schemas.microsoft.com/office/drawing/2014/main" val="185802771"/>
                  </a:ext>
                </a:extLst>
              </a:tr>
              <a:tr h="241114">
                <a:tc>
                  <a:txBody>
                    <a:bodyPr/>
                    <a:lstStyle/>
                    <a:p>
                      <a:r>
                        <a:rPr lang="fr-FR" sz="1600" dirty="0"/>
                        <a:t>Hépatite b</a:t>
                      </a:r>
                    </a:p>
                  </a:txBody>
                  <a:tcPr/>
                </a:tc>
                <a:tc>
                  <a:txBody>
                    <a:bodyPr/>
                    <a:lstStyle/>
                    <a:p>
                      <a:pPr algn="ctr"/>
                      <a:r>
                        <a:rPr lang="fr-FR" sz="1600" dirty="0"/>
                        <a:t>1,1 (bas risque)</a:t>
                      </a:r>
                    </a:p>
                  </a:txBody>
                  <a:tcPr/>
                </a:tc>
                <a:tc>
                  <a:txBody>
                    <a:bodyPr/>
                    <a:lstStyle/>
                    <a:p>
                      <a:r>
                        <a:rPr lang="fr-FR" sz="1600" dirty="0"/>
                        <a:t>10 </a:t>
                      </a:r>
                    </a:p>
                  </a:txBody>
                  <a:tcPr/>
                </a:tc>
                <a:extLst>
                  <a:ext uri="{0D108BD9-81ED-4DB2-BD59-A6C34878D82A}">
                    <a16:rowId xmlns:a16="http://schemas.microsoft.com/office/drawing/2014/main" val="2061388231"/>
                  </a:ext>
                </a:extLst>
              </a:tr>
              <a:tr h="241114">
                <a:tc>
                  <a:txBody>
                    <a:bodyPr/>
                    <a:lstStyle/>
                    <a:p>
                      <a:endParaRPr lang="fr-FR" sz="1600" dirty="0"/>
                    </a:p>
                  </a:txBody>
                  <a:tcPr/>
                </a:tc>
                <a:tc>
                  <a:txBody>
                    <a:bodyPr/>
                    <a:lstStyle/>
                    <a:p>
                      <a:pPr algn="ctr"/>
                      <a:r>
                        <a:rPr lang="fr-FR" sz="1600" dirty="0"/>
                        <a:t>4 (haut risque)</a:t>
                      </a:r>
                    </a:p>
                  </a:txBody>
                  <a:tcPr/>
                </a:tc>
                <a:tc>
                  <a:txBody>
                    <a:bodyPr/>
                    <a:lstStyle/>
                    <a:p>
                      <a:r>
                        <a:rPr lang="fr-FR" sz="1600" dirty="0"/>
                        <a:t>75</a:t>
                      </a:r>
                    </a:p>
                  </a:txBody>
                  <a:tcPr/>
                </a:tc>
                <a:extLst>
                  <a:ext uri="{0D108BD9-81ED-4DB2-BD59-A6C34878D82A}">
                    <a16:rowId xmlns:a16="http://schemas.microsoft.com/office/drawing/2014/main" val="328198052"/>
                  </a:ext>
                </a:extLst>
              </a:tr>
              <a:tr h="241114">
                <a:tc>
                  <a:txBody>
                    <a:bodyPr/>
                    <a:lstStyle/>
                    <a:p>
                      <a:endParaRPr lang="fr-FR" sz="1600" dirty="0"/>
                    </a:p>
                  </a:txBody>
                  <a:tcPr/>
                </a:tc>
                <a:tc>
                  <a:txBody>
                    <a:bodyPr/>
                    <a:lstStyle/>
                    <a:p>
                      <a:pPr algn="ctr"/>
                      <a:r>
                        <a:rPr lang="fr-FR" sz="1600" dirty="0"/>
                        <a:t>8 (très haut risque)</a:t>
                      </a:r>
                    </a:p>
                  </a:txBody>
                  <a:tcPr/>
                </a:tc>
                <a:tc>
                  <a:txBody>
                    <a:bodyPr/>
                    <a:lstStyle/>
                    <a:p>
                      <a:r>
                        <a:rPr lang="fr-FR" sz="1600" dirty="0"/>
                        <a:t>90</a:t>
                      </a:r>
                    </a:p>
                  </a:txBody>
                  <a:tcPr/>
                </a:tc>
                <a:extLst>
                  <a:ext uri="{0D108BD9-81ED-4DB2-BD59-A6C34878D82A}">
                    <a16:rowId xmlns:a16="http://schemas.microsoft.com/office/drawing/2014/main" val="4259233130"/>
                  </a:ext>
                </a:extLst>
              </a:tr>
              <a:tr h="241114">
                <a:tc>
                  <a:txBody>
                    <a:bodyPr/>
                    <a:lstStyle/>
                    <a:p>
                      <a:r>
                        <a:rPr lang="fr-FR" sz="1600" b="1" dirty="0">
                          <a:solidFill>
                            <a:schemeClr val="accent5"/>
                          </a:solidFill>
                        </a:rPr>
                        <a:t>SARS-CoV2</a:t>
                      </a:r>
                    </a:p>
                  </a:txBody>
                  <a:tcPr/>
                </a:tc>
                <a:tc>
                  <a:txBody>
                    <a:bodyPr/>
                    <a:lstStyle/>
                    <a:p>
                      <a:pPr algn="ctr"/>
                      <a:r>
                        <a:rPr lang="fr-FR" sz="1600" b="1" dirty="0">
                          <a:solidFill>
                            <a:schemeClr val="accent5"/>
                          </a:solidFill>
                        </a:rPr>
                        <a:t>2 - 3</a:t>
                      </a:r>
                    </a:p>
                  </a:txBody>
                  <a:tcPr/>
                </a:tc>
                <a:tc>
                  <a:txBody>
                    <a:bodyPr/>
                    <a:lstStyle/>
                    <a:p>
                      <a:r>
                        <a:rPr lang="fr-FR" sz="1600" b="1" dirty="0">
                          <a:solidFill>
                            <a:schemeClr val="accent5"/>
                          </a:solidFill>
                        </a:rPr>
                        <a:t>60 - 70</a:t>
                      </a:r>
                    </a:p>
                  </a:txBody>
                  <a:tcPr/>
                </a:tc>
                <a:extLst>
                  <a:ext uri="{0D108BD9-81ED-4DB2-BD59-A6C34878D82A}">
                    <a16:rowId xmlns:a16="http://schemas.microsoft.com/office/drawing/2014/main" val="1631112908"/>
                  </a:ext>
                </a:extLst>
              </a:tr>
            </a:tbl>
          </a:graphicData>
        </a:graphic>
      </p:graphicFrame>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Tree>
    <p:extLst>
      <p:ext uri="{BB962C8B-B14F-4D97-AF65-F5344CB8AC3E}">
        <p14:creationId xmlns:p14="http://schemas.microsoft.com/office/powerpoint/2010/main" val="4608582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1" y="609600"/>
            <a:ext cx="10625665" cy="1320800"/>
          </a:xfrm>
        </p:spPr>
        <p:txBody>
          <a:bodyPr>
            <a:normAutofit fontScale="90000"/>
          </a:bodyPr>
          <a:lstStyle/>
          <a:p>
            <a:r>
              <a:rPr lang="fr-FR" dirty="0"/>
              <a:t>Comprendre le phénomène d’épidémie </a:t>
            </a:r>
            <a:br>
              <a:rPr lang="fr-FR" dirty="0"/>
            </a:br>
            <a:r>
              <a:rPr lang="fr-FR" dirty="0"/>
              <a:t>			Autre paramètre: l’intervalle intergénérationnel</a:t>
            </a:r>
            <a:br>
              <a:rPr lang="fr-FR" dirty="0"/>
            </a:b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9" name="Espace réservé du contenu 8">
            <a:extLst>
              <a:ext uri="{FF2B5EF4-FFF2-40B4-BE49-F238E27FC236}">
                <a16:creationId xmlns:a16="http://schemas.microsoft.com/office/drawing/2014/main" id="{005117DF-CD0E-9B42-98BB-DBE4F7DCAF59}"/>
              </a:ext>
            </a:extLst>
          </p:cNvPr>
          <p:cNvSpPr>
            <a:spLocks noGrp="1"/>
          </p:cNvSpPr>
          <p:nvPr>
            <p:ph idx="1"/>
          </p:nvPr>
        </p:nvSpPr>
        <p:spPr>
          <a:xfrm>
            <a:off x="690128" y="2096295"/>
            <a:ext cx="6325563" cy="4421982"/>
          </a:xfrm>
        </p:spPr>
        <p:txBody>
          <a:bodyPr>
            <a:normAutofit/>
          </a:bodyPr>
          <a:lstStyle/>
          <a:p>
            <a:r>
              <a:rPr lang="fr-FR" sz="2400" b="1" dirty="0"/>
              <a:t>Intervalle </a:t>
            </a:r>
            <a:r>
              <a:rPr lang="fr-FR" sz="2400" b="1" dirty="0" err="1"/>
              <a:t>inter-générationel</a:t>
            </a:r>
            <a:r>
              <a:rPr lang="fr-FR" sz="2400" b="1" dirty="0"/>
              <a:t> </a:t>
            </a:r>
            <a:r>
              <a:rPr lang="fr-FR" sz="2400" dirty="0"/>
              <a:t> </a:t>
            </a:r>
          </a:p>
          <a:p>
            <a:pPr marL="0" indent="0">
              <a:buNone/>
            </a:pPr>
            <a:r>
              <a:rPr lang="fr-FR" sz="2400" dirty="0"/>
              <a:t>temps moyen entre le moment de la contamination d’un sujet et celle ou il devient contaminateur</a:t>
            </a:r>
          </a:p>
          <a:p>
            <a:r>
              <a:rPr lang="fr-FR" sz="2400" dirty="0"/>
              <a:t>Court pour la COVID-19 : </a:t>
            </a:r>
            <a:r>
              <a:rPr lang="fr-FR" sz="2400" b="1" dirty="0"/>
              <a:t>4 à 7 jours</a:t>
            </a:r>
          </a:p>
          <a:p>
            <a:r>
              <a:rPr lang="fr-FR" sz="2400" dirty="0"/>
              <a:t>Résultante</a:t>
            </a:r>
          </a:p>
          <a:p>
            <a:pPr lvl="1"/>
            <a:r>
              <a:rPr lang="fr-FR" sz="2000" dirty="0"/>
              <a:t>d’une durée d’incubation courte</a:t>
            </a:r>
          </a:p>
          <a:p>
            <a:pPr lvl="1"/>
            <a:r>
              <a:rPr lang="fr-FR" sz="2000" b="1" dirty="0"/>
              <a:t>d’une période de transmissibilité débute avant l’apparition des signes cliniques</a:t>
            </a:r>
          </a:p>
        </p:txBody>
      </p:sp>
      <p:sp>
        <p:nvSpPr>
          <p:cNvPr id="13" name="Espace réservé du numéro de diapositive 4">
            <a:extLst>
              <a:ext uri="{FF2B5EF4-FFF2-40B4-BE49-F238E27FC236}">
                <a16:creationId xmlns:a16="http://schemas.microsoft.com/office/drawing/2014/main" id="{953CCB0F-9CA5-6345-A10A-B7968D25406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36</a:t>
            </a:fld>
            <a:endParaRPr lang="en-US" dirty="0">
              <a:solidFill>
                <a:schemeClr val="bg1"/>
              </a:solidFill>
            </a:endParaRPr>
          </a:p>
        </p:txBody>
      </p:sp>
      <p:pic>
        <p:nvPicPr>
          <p:cNvPr id="15" name="Image 3">
            <a:extLst>
              <a:ext uri="{FF2B5EF4-FFF2-40B4-BE49-F238E27FC236}">
                <a16:creationId xmlns:a16="http://schemas.microsoft.com/office/drawing/2014/main" id="{62C3CB54-5E6D-4448-B919-7A69670426A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11" name="Image 10" descr="Une image contenant capture d’écran&#10;&#10;Description générée automatiquement">
            <a:extLst>
              <a:ext uri="{FF2B5EF4-FFF2-40B4-BE49-F238E27FC236}">
                <a16:creationId xmlns:a16="http://schemas.microsoft.com/office/drawing/2014/main" id="{327736EE-73D0-564B-8DC7-2E51F6B80F6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82487" y="2144492"/>
            <a:ext cx="4370817" cy="3278113"/>
          </a:xfrm>
          <a:prstGeom prst="rect">
            <a:avLst/>
          </a:prstGeom>
        </p:spPr>
      </p:pic>
    </p:spTree>
    <p:extLst>
      <p:ext uri="{BB962C8B-B14F-4D97-AF65-F5344CB8AC3E}">
        <p14:creationId xmlns:p14="http://schemas.microsoft.com/office/powerpoint/2010/main" val="24383784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2" y="609600"/>
            <a:ext cx="8596668" cy="1320800"/>
          </a:xfrm>
        </p:spPr>
        <p:txBody>
          <a:bodyPr>
            <a:normAutofit/>
          </a:bodyPr>
          <a:lstStyle/>
          <a:p>
            <a:r>
              <a:rPr lang="fr-FR" dirty="0"/>
              <a:t>L’effet troupeau</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4" name="Content Placeholder 3" descr="MPj02275780000[1]">
            <a:extLst>
              <a:ext uri="{FF2B5EF4-FFF2-40B4-BE49-F238E27FC236}">
                <a16:creationId xmlns:a16="http://schemas.microsoft.com/office/drawing/2014/main" id="{79C48EB3-5DC8-CC4B-9746-71AB9D3CD892}"/>
              </a:ext>
            </a:extLst>
          </p:cNvPr>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775869" y="2272506"/>
            <a:ext cx="3632464" cy="3657600"/>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numéro de diapositive 4">
            <a:extLst>
              <a:ext uri="{FF2B5EF4-FFF2-40B4-BE49-F238E27FC236}">
                <a16:creationId xmlns:a16="http://schemas.microsoft.com/office/drawing/2014/main" id="{0B01F583-756C-814D-AC52-6851ED89C7B4}"/>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37</a:t>
            </a:fld>
            <a:endParaRPr lang="en-US" dirty="0">
              <a:solidFill>
                <a:schemeClr val="bg1"/>
              </a:solidFill>
            </a:endParaRPr>
          </a:p>
        </p:txBody>
      </p:sp>
      <p:pic>
        <p:nvPicPr>
          <p:cNvPr id="11" name="Image 3">
            <a:extLst>
              <a:ext uri="{FF2B5EF4-FFF2-40B4-BE49-F238E27FC236}">
                <a16:creationId xmlns:a16="http://schemas.microsoft.com/office/drawing/2014/main" id="{9C852E6E-0A97-9746-91F4-7CEADD2F885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Tree>
    <p:extLst>
      <p:ext uri="{BB962C8B-B14F-4D97-AF65-F5344CB8AC3E}">
        <p14:creationId xmlns:p14="http://schemas.microsoft.com/office/powerpoint/2010/main" val="17359165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2" y="609600"/>
            <a:ext cx="8596668" cy="1320800"/>
          </a:xfrm>
        </p:spPr>
        <p:txBody>
          <a:bodyPr>
            <a:normAutofit/>
          </a:bodyPr>
          <a:lstStyle/>
          <a:p>
            <a:r>
              <a:rPr lang="fr-FR" dirty="0"/>
              <a:t>Epidémie– Population susceptible</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9" name="Image 10">
            <a:extLst>
              <a:ext uri="{FF2B5EF4-FFF2-40B4-BE49-F238E27FC236}">
                <a16:creationId xmlns:a16="http://schemas.microsoft.com/office/drawing/2014/main" id="{E2B81838-3D43-9F43-A4FA-98ADED06378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910010" y="5336353"/>
            <a:ext cx="1535825" cy="1129522"/>
          </a:xfrm>
          <a:prstGeom prst="rect">
            <a:avLst/>
          </a:prstGeom>
        </p:spPr>
      </p:pic>
      <p:pic>
        <p:nvPicPr>
          <p:cNvPr id="16" name="Image 10">
            <a:extLst>
              <a:ext uri="{FF2B5EF4-FFF2-40B4-BE49-F238E27FC236}">
                <a16:creationId xmlns:a16="http://schemas.microsoft.com/office/drawing/2014/main" id="{97C701CF-9461-964E-A49D-31DD4AA058E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767477" y="2776117"/>
            <a:ext cx="1535825" cy="1129522"/>
          </a:xfrm>
          <a:prstGeom prst="rect">
            <a:avLst/>
          </a:prstGeom>
        </p:spPr>
      </p:pic>
      <p:pic>
        <p:nvPicPr>
          <p:cNvPr id="18" name="Image 10">
            <a:extLst>
              <a:ext uri="{FF2B5EF4-FFF2-40B4-BE49-F238E27FC236}">
                <a16:creationId xmlns:a16="http://schemas.microsoft.com/office/drawing/2014/main" id="{EC61BFD6-0E45-2447-9B13-EB3148B5160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13561" y="4598956"/>
            <a:ext cx="1535825" cy="1129522"/>
          </a:xfrm>
          <a:prstGeom prst="rect">
            <a:avLst/>
          </a:prstGeom>
        </p:spPr>
      </p:pic>
      <p:pic>
        <p:nvPicPr>
          <p:cNvPr id="20" name="Image 10">
            <a:extLst>
              <a:ext uri="{FF2B5EF4-FFF2-40B4-BE49-F238E27FC236}">
                <a16:creationId xmlns:a16="http://schemas.microsoft.com/office/drawing/2014/main" id="{DD9476A4-6D8C-B541-8054-FFF8BDE46BB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462376" y="5504197"/>
            <a:ext cx="1535825" cy="1129522"/>
          </a:xfrm>
          <a:prstGeom prst="rect">
            <a:avLst/>
          </a:prstGeom>
        </p:spPr>
      </p:pic>
      <p:pic>
        <p:nvPicPr>
          <p:cNvPr id="22" name="Image 10">
            <a:extLst>
              <a:ext uri="{FF2B5EF4-FFF2-40B4-BE49-F238E27FC236}">
                <a16:creationId xmlns:a16="http://schemas.microsoft.com/office/drawing/2014/main" id="{694FE823-C5A9-5945-9AFB-6CE536ACAB9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140029" y="4206831"/>
            <a:ext cx="1535825" cy="1129522"/>
          </a:xfrm>
          <a:prstGeom prst="rect">
            <a:avLst/>
          </a:prstGeom>
        </p:spPr>
      </p:pic>
      <p:pic>
        <p:nvPicPr>
          <p:cNvPr id="24" name="Image 10">
            <a:extLst>
              <a:ext uri="{FF2B5EF4-FFF2-40B4-BE49-F238E27FC236}">
                <a16:creationId xmlns:a16="http://schemas.microsoft.com/office/drawing/2014/main" id="{C9B68070-2A1F-AF43-A755-0E07D53B6C2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201020" y="2660639"/>
            <a:ext cx="1535825" cy="1129522"/>
          </a:xfrm>
          <a:prstGeom prst="rect">
            <a:avLst/>
          </a:prstGeom>
        </p:spPr>
      </p:pic>
      <p:pic>
        <p:nvPicPr>
          <p:cNvPr id="26" name="Image 10">
            <a:extLst>
              <a:ext uri="{FF2B5EF4-FFF2-40B4-BE49-F238E27FC236}">
                <a16:creationId xmlns:a16="http://schemas.microsoft.com/office/drawing/2014/main" id="{F9FDBB81-AB4B-344B-8143-49F3621770B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303302" y="1657653"/>
            <a:ext cx="1535825" cy="1129522"/>
          </a:xfrm>
          <a:prstGeom prst="rect">
            <a:avLst/>
          </a:prstGeom>
        </p:spPr>
      </p:pic>
      <p:pic>
        <p:nvPicPr>
          <p:cNvPr id="28" name="Image 10">
            <a:extLst>
              <a:ext uri="{FF2B5EF4-FFF2-40B4-BE49-F238E27FC236}">
                <a16:creationId xmlns:a16="http://schemas.microsoft.com/office/drawing/2014/main" id="{D5D8906D-2E68-DF42-99D4-F73DF1D3351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871435" y="4023069"/>
            <a:ext cx="1535825" cy="1129522"/>
          </a:xfrm>
          <a:prstGeom prst="rect">
            <a:avLst/>
          </a:prstGeom>
        </p:spPr>
      </p:pic>
      <p:pic>
        <p:nvPicPr>
          <p:cNvPr id="30" name="Image 10">
            <a:extLst>
              <a:ext uri="{FF2B5EF4-FFF2-40B4-BE49-F238E27FC236}">
                <a16:creationId xmlns:a16="http://schemas.microsoft.com/office/drawing/2014/main" id="{A323A2F2-BFD0-5147-A5CC-86B63F7CB83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60685" y="3429000"/>
            <a:ext cx="1535825" cy="1129522"/>
          </a:xfrm>
          <a:prstGeom prst="rect">
            <a:avLst/>
          </a:prstGeom>
        </p:spPr>
      </p:pic>
      <p:pic>
        <p:nvPicPr>
          <p:cNvPr id="32" name="Image 10">
            <a:extLst>
              <a:ext uri="{FF2B5EF4-FFF2-40B4-BE49-F238E27FC236}">
                <a16:creationId xmlns:a16="http://schemas.microsoft.com/office/drawing/2014/main" id="{EC4379A0-B9BA-3445-93C9-B59114AE755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76520" y="1975239"/>
            <a:ext cx="1535825" cy="1129522"/>
          </a:xfrm>
          <a:prstGeom prst="rect">
            <a:avLst/>
          </a:prstGeom>
        </p:spPr>
      </p:pic>
      <p:pic>
        <p:nvPicPr>
          <p:cNvPr id="34" name="Image 10">
            <a:extLst>
              <a:ext uri="{FF2B5EF4-FFF2-40B4-BE49-F238E27FC236}">
                <a16:creationId xmlns:a16="http://schemas.microsoft.com/office/drawing/2014/main" id="{D2F19DCD-5D9A-F149-91A5-45B0F6A99AC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253174" y="1410478"/>
            <a:ext cx="1535825" cy="1129522"/>
          </a:xfrm>
          <a:prstGeom prst="rect">
            <a:avLst/>
          </a:prstGeom>
        </p:spPr>
      </p:pic>
      <p:pic>
        <p:nvPicPr>
          <p:cNvPr id="39" name="Image 39">
            <a:extLst>
              <a:ext uri="{FF2B5EF4-FFF2-40B4-BE49-F238E27FC236}">
                <a16:creationId xmlns:a16="http://schemas.microsoft.com/office/drawing/2014/main" id="{69AC6CFE-19A8-8E4F-9D2B-E4E950FFE09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998685" y="1604738"/>
            <a:ext cx="456897" cy="417855"/>
          </a:xfrm>
          <a:prstGeom prst="rect">
            <a:avLst/>
          </a:prstGeom>
        </p:spPr>
      </p:pic>
      <p:pic>
        <p:nvPicPr>
          <p:cNvPr id="42" name="Image 39">
            <a:extLst>
              <a:ext uri="{FF2B5EF4-FFF2-40B4-BE49-F238E27FC236}">
                <a16:creationId xmlns:a16="http://schemas.microsoft.com/office/drawing/2014/main" id="{E380C5A2-24D0-5543-95EF-B08E6A50B8D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912519" y="2185052"/>
            <a:ext cx="426398" cy="389963"/>
          </a:xfrm>
          <a:prstGeom prst="rect">
            <a:avLst/>
          </a:prstGeom>
        </p:spPr>
      </p:pic>
      <p:pic>
        <p:nvPicPr>
          <p:cNvPr id="44" name="Image 39">
            <a:extLst>
              <a:ext uri="{FF2B5EF4-FFF2-40B4-BE49-F238E27FC236}">
                <a16:creationId xmlns:a16="http://schemas.microsoft.com/office/drawing/2014/main" id="{F34F579A-9FC9-EA47-B120-C7416415D59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901001" y="3670948"/>
            <a:ext cx="426398" cy="389963"/>
          </a:xfrm>
          <a:prstGeom prst="rect">
            <a:avLst/>
          </a:prstGeom>
        </p:spPr>
      </p:pic>
      <p:pic>
        <p:nvPicPr>
          <p:cNvPr id="46" name="Image 39">
            <a:extLst>
              <a:ext uri="{FF2B5EF4-FFF2-40B4-BE49-F238E27FC236}">
                <a16:creationId xmlns:a16="http://schemas.microsoft.com/office/drawing/2014/main" id="{9C6C8A07-BBCD-EC49-B786-CB7CE0850E7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735900" y="5590761"/>
            <a:ext cx="355612" cy="325226"/>
          </a:xfrm>
          <a:prstGeom prst="rect">
            <a:avLst/>
          </a:prstGeom>
        </p:spPr>
      </p:pic>
      <p:pic>
        <p:nvPicPr>
          <p:cNvPr id="48" name="Image 39">
            <a:extLst>
              <a:ext uri="{FF2B5EF4-FFF2-40B4-BE49-F238E27FC236}">
                <a16:creationId xmlns:a16="http://schemas.microsoft.com/office/drawing/2014/main" id="{BBDA2C0C-8D06-6D43-B425-2EF628739C9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131961" y="4864747"/>
            <a:ext cx="355612" cy="325226"/>
          </a:xfrm>
          <a:prstGeom prst="rect">
            <a:avLst/>
          </a:prstGeom>
        </p:spPr>
      </p:pic>
      <p:pic>
        <p:nvPicPr>
          <p:cNvPr id="50" name="Image 39">
            <a:extLst>
              <a:ext uri="{FF2B5EF4-FFF2-40B4-BE49-F238E27FC236}">
                <a16:creationId xmlns:a16="http://schemas.microsoft.com/office/drawing/2014/main" id="{BDE696A5-35CA-5F49-BCF1-688EEE1540CB}"/>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697355" y="4318649"/>
            <a:ext cx="355612" cy="325226"/>
          </a:xfrm>
          <a:prstGeom prst="rect">
            <a:avLst/>
          </a:prstGeom>
        </p:spPr>
      </p:pic>
      <p:pic>
        <p:nvPicPr>
          <p:cNvPr id="52" name="Image 39">
            <a:extLst>
              <a:ext uri="{FF2B5EF4-FFF2-40B4-BE49-F238E27FC236}">
                <a16:creationId xmlns:a16="http://schemas.microsoft.com/office/drawing/2014/main" id="{DF3FAB32-00C9-3447-A49E-D4E138A3118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934667" y="4449884"/>
            <a:ext cx="355612" cy="325226"/>
          </a:xfrm>
          <a:prstGeom prst="rect">
            <a:avLst/>
          </a:prstGeom>
        </p:spPr>
      </p:pic>
      <p:pic>
        <p:nvPicPr>
          <p:cNvPr id="54" name="Image 39">
            <a:extLst>
              <a:ext uri="{FF2B5EF4-FFF2-40B4-BE49-F238E27FC236}">
                <a16:creationId xmlns:a16="http://schemas.microsoft.com/office/drawing/2014/main" id="{DDDA218A-297C-6448-9822-10C55C132E1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261322" y="5808783"/>
            <a:ext cx="355612" cy="325226"/>
          </a:xfrm>
          <a:prstGeom prst="rect">
            <a:avLst/>
          </a:prstGeom>
        </p:spPr>
      </p:pic>
      <p:pic>
        <p:nvPicPr>
          <p:cNvPr id="56" name="Image 39">
            <a:extLst>
              <a:ext uri="{FF2B5EF4-FFF2-40B4-BE49-F238E27FC236}">
                <a16:creationId xmlns:a16="http://schemas.microsoft.com/office/drawing/2014/main" id="{5ADF176F-D66E-5A4D-BCB3-E761A43248FF}"/>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5614558" y="2979049"/>
            <a:ext cx="448733" cy="410390"/>
          </a:xfrm>
          <a:prstGeom prst="rect">
            <a:avLst/>
          </a:prstGeom>
        </p:spPr>
      </p:pic>
      <p:pic>
        <p:nvPicPr>
          <p:cNvPr id="58" name="Image 39">
            <a:extLst>
              <a:ext uri="{FF2B5EF4-FFF2-40B4-BE49-F238E27FC236}">
                <a16:creationId xmlns:a16="http://schemas.microsoft.com/office/drawing/2014/main" id="{CF162390-B1D7-F34B-B98F-8E8F750BC4D8}"/>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6952288" y="1884980"/>
            <a:ext cx="448733" cy="410390"/>
          </a:xfrm>
          <a:prstGeom prst="rect">
            <a:avLst/>
          </a:prstGeom>
        </p:spPr>
      </p:pic>
      <p:pic>
        <p:nvPicPr>
          <p:cNvPr id="60" name="Image 39">
            <a:extLst>
              <a:ext uri="{FF2B5EF4-FFF2-40B4-BE49-F238E27FC236}">
                <a16:creationId xmlns:a16="http://schemas.microsoft.com/office/drawing/2014/main" id="{DFC3B212-6FBE-8E4D-B9E4-BA4FA6D010A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8956766" y="2844079"/>
            <a:ext cx="448733" cy="410390"/>
          </a:xfrm>
          <a:prstGeom prst="rect">
            <a:avLst/>
          </a:prstGeom>
        </p:spPr>
      </p:pic>
      <p:cxnSp>
        <p:nvCxnSpPr>
          <p:cNvPr id="61" name="Connecteur droit avec flèche 60">
            <a:extLst>
              <a:ext uri="{FF2B5EF4-FFF2-40B4-BE49-F238E27FC236}">
                <a16:creationId xmlns:a16="http://schemas.microsoft.com/office/drawing/2014/main" id="{B3A9030A-43E5-0A48-8318-67AD1784B5D1}"/>
              </a:ext>
            </a:extLst>
          </p:cNvPr>
          <p:cNvCxnSpPr>
            <a:cxnSpLocks/>
            <a:stCxn id="28" idx="1"/>
          </p:cNvCxnSpPr>
          <p:nvPr/>
        </p:nvCxnSpPr>
        <p:spPr>
          <a:xfrm flipH="1">
            <a:off x="5831417" y="4587830"/>
            <a:ext cx="1040018" cy="27691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70" name="Connecteur droit avec flèche 69">
            <a:extLst>
              <a:ext uri="{FF2B5EF4-FFF2-40B4-BE49-F238E27FC236}">
                <a16:creationId xmlns:a16="http://schemas.microsoft.com/office/drawing/2014/main" id="{B1866D80-033F-654F-BEE0-680FDF8FF8CD}"/>
              </a:ext>
            </a:extLst>
          </p:cNvPr>
          <p:cNvCxnSpPr>
            <a:cxnSpLocks/>
            <a:endCxn id="22" idx="1"/>
          </p:cNvCxnSpPr>
          <p:nvPr/>
        </p:nvCxnSpPr>
        <p:spPr>
          <a:xfrm>
            <a:off x="8407260" y="4598956"/>
            <a:ext cx="732769" cy="172636"/>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77" name="Connecteur droit avec flèche 76">
            <a:extLst>
              <a:ext uri="{FF2B5EF4-FFF2-40B4-BE49-F238E27FC236}">
                <a16:creationId xmlns:a16="http://schemas.microsoft.com/office/drawing/2014/main" id="{9E35C02D-3D9A-1444-9DCF-851F30497293}"/>
              </a:ext>
            </a:extLst>
          </p:cNvPr>
          <p:cNvCxnSpPr>
            <a:cxnSpLocks/>
          </p:cNvCxnSpPr>
          <p:nvPr/>
        </p:nvCxnSpPr>
        <p:spPr>
          <a:xfrm flipH="1" flipV="1">
            <a:off x="6270084" y="3188651"/>
            <a:ext cx="680958" cy="71698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82" name="Connecteur droit avec flèche 81">
            <a:extLst>
              <a:ext uri="{FF2B5EF4-FFF2-40B4-BE49-F238E27FC236}">
                <a16:creationId xmlns:a16="http://schemas.microsoft.com/office/drawing/2014/main" id="{C55BD371-8E2B-5541-96BB-B98C384D595A}"/>
              </a:ext>
            </a:extLst>
          </p:cNvPr>
          <p:cNvCxnSpPr>
            <a:cxnSpLocks/>
            <a:endCxn id="26" idx="1"/>
          </p:cNvCxnSpPr>
          <p:nvPr/>
        </p:nvCxnSpPr>
        <p:spPr>
          <a:xfrm flipV="1">
            <a:off x="5104568" y="2222414"/>
            <a:ext cx="1198734" cy="55370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86" name="Connecteur droit avec flèche 85">
            <a:extLst>
              <a:ext uri="{FF2B5EF4-FFF2-40B4-BE49-F238E27FC236}">
                <a16:creationId xmlns:a16="http://schemas.microsoft.com/office/drawing/2014/main" id="{BDAA7632-102A-7549-B089-D63F908A94B0}"/>
              </a:ext>
            </a:extLst>
          </p:cNvPr>
          <p:cNvCxnSpPr>
            <a:cxnSpLocks/>
          </p:cNvCxnSpPr>
          <p:nvPr/>
        </p:nvCxnSpPr>
        <p:spPr>
          <a:xfrm flipH="1" flipV="1">
            <a:off x="4070137" y="2532756"/>
            <a:ext cx="582365" cy="46976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98" name="Connecteur droit avec flèche 97">
            <a:extLst>
              <a:ext uri="{FF2B5EF4-FFF2-40B4-BE49-F238E27FC236}">
                <a16:creationId xmlns:a16="http://schemas.microsoft.com/office/drawing/2014/main" id="{5E51C44C-EC1E-F349-8195-D9935C147C75}"/>
              </a:ext>
            </a:extLst>
          </p:cNvPr>
          <p:cNvCxnSpPr>
            <a:cxnSpLocks/>
          </p:cNvCxnSpPr>
          <p:nvPr/>
        </p:nvCxnSpPr>
        <p:spPr>
          <a:xfrm flipH="1" flipV="1">
            <a:off x="2828598" y="2827910"/>
            <a:ext cx="1891709" cy="34542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03" name="Connecteur droit avec flèche 102">
            <a:extLst>
              <a:ext uri="{FF2B5EF4-FFF2-40B4-BE49-F238E27FC236}">
                <a16:creationId xmlns:a16="http://schemas.microsoft.com/office/drawing/2014/main" id="{D18C695F-D8EF-914D-BF41-EE6C5FA6E96B}"/>
              </a:ext>
            </a:extLst>
          </p:cNvPr>
          <p:cNvCxnSpPr>
            <a:cxnSpLocks/>
          </p:cNvCxnSpPr>
          <p:nvPr/>
        </p:nvCxnSpPr>
        <p:spPr>
          <a:xfrm flipH="1" flipV="1">
            <a:off x="3204231" y="4481262"/>
            <a:ext cx="1022902" cy="46296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16" name="Connecteur droit avec flèche 115">
            <a:extLst>
              <a:ext uri="{FF2B5EF4-FFF2-40B4-BE49-F238E27FC236}">
                <a16:creationId xmlns:a16="http://schemas.microsoft.com/office/drawing/2014/main" id="{89885B8C-0388-6C48-879F-21CB12E73233}"/>
              </a:ext>
            </a:extLst>
          </p:cNvPr>
          <p:cNvCxnSpPr>
            <a:cxnSpLocks/>
            <a:stCxn id="18" idx="1"/>
          </p:cNvCxnSpPr>
          <p:nvPr/>
        </p:nvCxnSpPr>
        <p:spPr>
          <a:xfrm flipH="1">
            <a:off x="3445835" y="5163717"/>
            <a:ext cx="767726" cy="44706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24" name="Connecteur droit avec flèche 123">
            <a:extLst>
              <a:ext uri="{FF2B5EF4-FFF2-40B4-BE49-F238E27FC236}">
                <a16:creationId xmlns:a16="http://schemas.microsoft.com/office/drawing/2014/main" id="{8B4C0BED-153F-BE4B-8E78-3546F773BE3B}"/>
              </a:ext>
            </a:extLst>
          </p:cNvPr>
          <p:cNvCxnSpPr>
            <a:cxnSpLocks/>
          </p:cNvCxnSpPr>
          <p:nvPr/>
        </p:nvCxnSpPr>
        <p:spPr>
          <a:xfrm>
            <a:off x="4455165" y="5331258"/>
            <a:ext cx="1814919" cy="51491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29" name="Connecteur droit avec flèche 128">
            <a:extLst>
              <a:ext uri="{FF2B5EF4-FFF2-40B4-BE49-F238E27FC236}">
                <a16:creationId xmlns:a16="http://schemas.microsoft.com/office/drawing/2014/main" id="{3854385A-A79F-5348-9B78-DBABBFABCDB6}"/>
              </a:ext>
            </a:extLst>
          </p:cNvPr>
          <p:cNvCxnSpPr>
            <a:cxnSpLocks/>
          </p:cNvCxnSpPr>
          <p:nvPr/>
        </p:nvCxnSpPr>
        <p:spPr>
          <a:xfrm flipH="1" flipV="1">
            <a:off x="8453649" y="3389439"/>
            <a:ext cx="583534" cy="104839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pic>
        <p:nvPicPr>
          <p:cNvPr id="136" name="Image 10">
            <a:extLst>
              <a:ext uri="{FF2B5EF4-FFF2-40B4-BE49-F238E27FC236}">
                <a16:creationId xmlns:a16="http://schemas.microsoft.com/office/drawing/2014/main" id="{6098A5A0-22BC-884D-A2EB-A89D70A2A2D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269869" y="2931389"/>
            <a:ext cx="1535825" cy="1129522"/>
          </a:xfrm>
          <a:prstGeom prst="rect">
            <a:avLst/>
          </a:prstGeom>
        </p:spPr>
      </p:pic>
      <p:pic>
        <p:nvPicPr>
          <p:cNvPr id="138" name="Image 39">
            <a:extLst>
              <a:ext uri="{FF2B5EF4-FFF2-40B4-BE49-F238E27FC236}">
                <a16:creationId xmlns:a16="http://schemas.microsoft.com/office/drawing/2014/main" id="{89145DAF-2146-4E45-B8B9-175C0008072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028981" y="3205286"/>
            <a:ext cx="355612" cy="325226"/>
          </a:xfrm>
          <a:prstGeom prst="rect">
            <a:avLst/>
          </a:prstGeom>
        </p:spPr>
      </p:pic>
      <p:cxnSp>
        <p:nvCxnSpPr>
          <p:cNvPr id="140" name="Connecteur droit avec flèche 139">
            <a:extLst>
              <a:ext uri="{FF2B5EF4-FFF2-40B4-BE49-F238E27FC236}">
                <a16:creationId xmlns:a16="http://schemas.microsoft.com/office/drawing/2014/main" id="{21C2EB5B-5A52-3142-A6F9-9FDC6C669857}"/>
              </a:ext>
            </a:extLst>
          </p:cNvPr>
          <p:cNvCxnSpPr>
            <a:cxnSpLocks/>
            <a:endCxn id="136" idx="1"/>
          </p:cNvCxnSpPr>
          <p:nvPr/>
        </p:nvCxnSpPr>
        <p:spPr>
          <a:xfrm flipV="1">
            <a:off x="9526365" y="3496150"/>
            <a:ext cx="743504" cy="71068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44" name="ZoneTexte 143">
            <a:extLst>
              <a:ext uri="{FF2B5EF4-FFF2-40B4-BE49-F238E27FC236}">
                <a16:creationId xmlns:a16="http://schemas.microsoft.com/office/drawing/2014/main" id="{56532BF0-717C-4145-B04C-97DB2E83D51C}"/>
              </a:ext>
            </a:extLst>
          </p:cNvPr>
          <p:cNvSpPr txBox="1"/>
          <p:nvPr/>
        </p:nvSpPr>
        <p:spPr>
          <a:xfrm>
            <a:off x="9311936" y="5784139"/>
            <a:ext cx="1828800" cy="646331"/>
          </a:xfrm>
          <a:prstGeom prst="rect">
            <a:avLst/>
          </a:prstGeom>
          <a:noFill/>
        </p:spPr>
        <p:txBody>
          <a:bodyPr wrap="square" rtlCol="0">
            <a:spAutoFit/>
          </a:bodyPr>
          <a:lstStyle/>
          <a:p>
            <a:pPr algn="l"/>
            <a:r>
              <a:rPr lang="fr-FR" b="1" dirty="0">
                <a:solidFill>
                  <a:schemeClr val="accent5"/>
                </a:solidFill>
              </a:rPr>
              <a:t>1</a:t>
            </a:r>
            <a:r>
              <a:rPr lang="fr-FR" b="1" baseline="30000" dirty="0">
                <a:solidFill>
                  <a:schemeClr val="accent5"/>
                </a:solidFill>
              </a:rPr>
              <a:t>er </a:t>
            </a:r>
            <a:r>
              <a:rPr lang="fr-FR" b="1" dirty="0">
                <a:solidFill>
                  <a:schemeClr val="accent5"/>
                </a:solidFill>
              </a:rPr>
              <a:t>cercle</a:t>
            </a:r>
          </a:p>
          <a:p>
            <a:pPr algn="l"/>
            <a:r>
              <a:rPr lang="fr-FR" b="1" dirty="0">
                <a:solidFill>
                  <a:schemeClr val="accent3"/>
                </a:solidFill>
              </a:rPr>
              <a:t>2</a:t>
            </a:r>
            <a:r>
              <a:rPr lang="fr-FR" b="1" baseline="30000" dirty="0">
                <a:solidFill>
                  <a:schemeClr val="accent3"/>
                </a:solidFill>
              </a:rPr>
              <a:t>ème</a:t>
            </a:r>
            <a:r>
              <a:rPr lang="fr-FR" b="1" dirty="0">
                <a:solidFill>
                  <a:schemeClr val="accent3"/>
                </a:solidFill>
              </a:rPr>
              <a:t> cercle</a:t>
            </a:r>
          </a:p>
        </p:txBody>
      </p:sp>
      <p:sp>
        <p:nvSpPr>
          <p:cNvPr id="43" name="Espace réservé du numéro de diapositive 4">
            <a:extLst>
              <a:ext uri="{FF2B5EF4-FFF2-40B4-BE49-F238E27FC236}">
                <a16:creationId xmlns:a16="http://schemas.microsoft.com/office/drawing/2014/main" id="{C164A7EC-1C1B-B140-9DAC-3EFB1938BA6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38</a:t>
            </a:fld>
            <a:endParaRPr lang="en-US" dirty="0">
              <a:solidFill>
                <a:schemeClr val="bg1"/>
              </a:solidFill>
            </a:endParaRPr>
          </a:p>
        </p:txBody>
      </p:sp>
      <p:pic>
        <p:nvPicPr>
          <p:cNvPr id="45" name="Image 3">
            <a:extLst>
              <a:ext uri="{FF2B5EF4-FFF2-40B4-BE49-F238E27FC236}">
                <a16:creationId xmlns:a16="http://schemas.microsoft.com/office/drawing/2014/main" id="{B5C88282-EAD8-674E-B1F8-232A545496C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Tree>
    <p:extLst>
      <p:ext uri="{BB962C8B-B14F-4D97-AF65-F5344CB8AC3E}">
        <p14:creationId xmlns:p14="http://schemas.microsoft.com/office/powerpoint/2010/main" val="5388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2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2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4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2" y="609600"/>
            <a:ext cx="8596668" cy="1320800"/>
          </a:xfrm>
        </p:spPr>
        <p:txBody>
          <a:bodyPr>
            <a:normAutofit/>
          </a:bodyPr>
          <a:lstStyle/>
          <a:p>
            <a:r>
              <a:rPr lang="fr-FR" dirty="0"/>
              <a:t>Epidémie - L’effet troupeau </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9" name="Image 10">
            <a:extLst>
              <a:ext uri="{FF2B5EF4-FFF2-40B4-BE49-F238E27FC236}">
                <a16:creationId xmlns:a16="http://schemas.microsoft.com/office/drawing/2014/main" id="{E2B81838-3D43-9F43-A4FA-98ADED06378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910010" y="5336353"/>
            <a:ext cx="1535825" cy="1129522"/>
          </a:xfrm>
          <a:prstGeom prst="rect">
            <a:avLst/>
          </a:prstGeom>
        </p:spPr>
      </p:pic>
      <p:pic>
        <p:nvPicPr>
          <p:cNvPr id="16" name="Image 10">
            <a:extLst>
              <a:ext uri="{FF2B5EF4-FFF2-40B4-BE49-F238E27FC236}">
                <a16:creationId xmlns:a16="http://schemas.microsoft.com/office/drawing/2014/main" id="{97C701CF-9461-964E-A49D-31DD4AA058E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767477" y="2776117"/>
            <a:ext cx="1535825" cy="1129522"/>
          </a:xfrm>
          <a:prstGeom prst="rect">
            <a:avLst/>
          </a:prstGeom>
        </p:spPr>
      </p:pic>
      <p:pic>
        <p:nvPicPr>
          <p:cNvPr id="18" name="Image 10">
            <a:extLst>
              <a:ext uri="{FF2B5EF4-FFF2-40B4-BE49-F238E27FC236}">
                <a16:creationId xmlns:a16="http://schemas.microsoft.com/office/drawing/2014/main" id="{EC61BFD6-0E45-2447-9B13-EB3148B5160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13561" y="4598956"/>
            <a:ext cx="1535825" cy="1129522"/>
          </a:xfrm>
          <a:prstGeom prst="rect">
            <a:avLst/>
          </a:prstGeom>
        </p:spPr>
      </p:pic>
      <p:pic>
        <p:nvPicPr>
          <p:cNvPr id="20" name="Image 10">
            <a:extLst>
              <a:ext uri="{FF2B5EF4-FFF2-40B4-BE49-F238E27FC236}">
                <a16:creationId xmlns:a16="http://schemas.microsoft.com/office/drawing/2014/main" id="{DD9476A4-6D8C-B541-8054-FFF8BDE46BB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462376" y="5504197"/>
            <a:ext cx="1535825" cy="1129522"/>
          </a:xfrm>
          <a:prstGeom prst="rect">
            <a:avLst/>
          </a:prstGeom>
        </p:spPr>
      </p:pic>
      <p:pic>
        <p:nvPicPr>
          <p:cNvPr id="22" name="Image 10">
            <a:extLst>
              <a:ext uri="{FF2B5EF4-FFF2-40B4-BE49-F238E27FC236}">
                <a16:creationId xmlns:a16="http://schemas.microsoft.com/office/drawing/2014/main" id="{694FE823-C5A9-5945-9AFB-6CE536ACAB9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140029" y="4206831"/>
            <a:ext cx="1535825" cy="1129522"/>
          </a:xfrm>
          <a:prstGeom prst="rect">
            <a:avLst/>
          </a:prstGeom>
        </p:spPr>
      </p:pic>
      <p:pic>
        <p:nvPicPr>
          <p:cNvPr id="24" name="Image 10">
            <a:extLst>
              <a:ext uri="{FF2B5EF4-FFF2-40B4-BE49-F238E27FC236}">
                <a16:creationId xmlns:a16="http://schemas.microsoft.com/office/drawing/2014/main" id="{C9B68070-2A1F-AF43-A755-0E07D53B6C2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201020" y="2660639"/>
            <a:ext cx="1535825" cy="1129522"/>
          </a:xfrm>
          <a:prstGeom prst="rect">
            <a:avLst/>
          </a:prstGeom>
        </p:spPr>
      </p:pic>
      <p:pic>
        <p:nvPicPr>
          <p:cNvPr id="26" name="Image 10">
            <a:extLst>
              <a:ext uri="{FF2B5EF4-FFF2-40B4-BE49-F238E27FC236}">
                <a16:creationId xmlns:a16="http://schemas.microsoft.com/office/drawing/2014/main" id="{F9FDBB81-AB4B-344B-8143-49F3621770B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303302" y="1657653"/>
            <a:ext cx="1535825" cy="1129522"/>
          </a:xfrm>
          <a:prstGeom prst="rect">
            <a:avLst/>
          </a:prstGeom>
        </p:spPr>
      </p:pic>
      <p:pic>
        <p:nvPicPr>
          <p:cNvPr id="28" name="Image 10">
            <a:extLst>
              <a:ext uri="{FF2B5EF4-FFF2-40B4-BE49-F238E27FC236}">
                <a16:creationId xmlns:a16="http://schemas.microsoft.com/office/drawing/2014/main" id="{D5D8906D-2E68-DF42-99D4-F73DF1D3351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871435" y="4023069"/>
            <a:ext cx="1535825" cy="1129522"/>
          </a:xfrm>
          <a:prstGeom prst="rect">
            <a:avLst/>
          </a:prstGeom>
        </p:spPr>
      </p:pic>
      <p:pic>
        <p:nvPicPr>
          <p:cNvPr id="30" name="Image 10">
            <a:extLst>
              <a:ext uri="{FF2B5EF4-FFF2-40B4-BE49-F238E27FC236}">
                <a16:creationId xmlns:a16="http://schemas.microsoft.com/office/drawing/2014/main" id="{A323A2F2-BFD0-5147-A5CC-86B63F7CB83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60685" y="3429000"/>
            <a:ext cx="1535825" cy="1129522"/>
          </a:xfrm>
          <a:prstGeom prst="rect">
            <a:avLst/>
          </a:prstGeom>
        </p:spPr>
      </p:pic>
      <p:pic>
        <p:nvPicPr>
          <p:cNvPr id="32" name="Image 10">
            <a:extLst>
              <a:ext uri="{FF2B5EF4-FFF2-40B4-BE49-F238E27FC236}">
                <a16:creationId xmlns:a16="http://schemas.microsoft.com/office/drawing/2014/main" id="{EC4379A0-B9BA-3445-93C9-B59114AE755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76520" y="1975239"/>
            <a:ext cx="1535825" cy="1129522"/>
          </a:xfrm>
          <a:prstGeom prst="rect">
            <a:avLst/>
          </a:prstGeom>
        </p:spPr>
      </p:pic>
      <p:pic>
        <p:nvPicPr>
          <p:cNvPr id="34" name="Image 10">
            <a:extLst>
              <a:ext uri="{FF2B5EF4-FFF2-40B4-BE49-F238E27FC236}">
                <a16:creationId xmlns:a16="http://schemas.microsoft.com/office/drawing/2014/main" id="{D2F19DCD-5D9A-F149-91A5-45B0F6A99AC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253174" y="1410478"/>
            <a:ext cx="1535825" cy="1129522"/>
          </a:xfrm>
          <a:prstGeom prst="rect">
            <a:avLst/>
          </a:prstGeom>
        </p:spPr>
      </p:pic>
      <p:pic>
        <p:nvPicPr>
          <p:cNvPr id="39" name="Image 39">
            <a:extLst>
              <a:ext uri="{FF2B5EF4-FFF2-40B4-BE49-F238E27FC236}">
                <a16:creationId xmlns:a16="http://schemas.microsoft.com/office/drawing/2014/main" id="{69AC6CFE-19A8-8E4F-9D2B-E4E950FFE09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998685" y="1604738"/>
            <a:ext cx="456897" cy="417855"/>
          </a:xfrm>
          <a:prstGeom prst="rect">
            <a:avLst/>
          </a:prstGeom>
        </p:spPr>
      </p:pic>
      <p:pic>
        <p:nvPicPr>
          <p:cNvPr id="42" name="Image 39">
            <a:extLst>
              <a:ext uri="{FF2B5EF4-FFF2-40B4-BE49-F238E27FC236}">
                <a16:creationId xmlns:a16="http://schemas.microsoft.com/office/drawing/2014/main" id="{E380C5A2-24D0-5543-95EF-B08E6A50B8D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912519" y="2185052"/>
            <a:ext cx="426398" cy="389963"/>
          </a:xfrm>
          <a:prstGeom prst="rect">
            <a:avLst/>
          </a:prstGeom>
        </p:spPr>
      </p:pic>
      <p:pic>
        <p:nvPicPr>
          <p:cNvPr id="44" name="Image 39">
            <a:extLst>
              <a:ext uri="{FF2B5EF4-FFF2-40B4-BE49-F238E27FC236}">
                <a16:creationId xmlns:a16="http://schemas.microsoft.com/office/drawing/2014/main" id="{F34F579A-9FC9-EA47-B120-C7416415D59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901001" y="3670948"/>
            <a:ext cx="426398" cy="389963"/>
          </a:xfrm>
          <a:prstGeom prst="rect">
            <a:avLst/>
          </a:prstGeom>
        </p:spPr>
      </p:pic>
      <p:pic>
        <p:nvPicPr>
          <p:cNvPr id="46" name="Image 39">
            <a:extLst>
              <a:ext uri="{FF2B5EF4-FFF2-40B4-BE49-F238E27FC236}">
                <a16:creationId xmlns:a16="http://schemas.microsoft.com/office/drawing/2014/main" id="{9C6C8A07-BBCD-EC49-B786-CB7CE0850E7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735900" y="5590761"/>
            <a:ext cx="355612" cy="325226"/>
          </a:xfrm>
          <a:prstGeom prst="rect">
            <a:avLst/>
          </a:prstGeom>
        </p:spPr>
      </p:pic>
      <p:pic>
        <p:nvPicPr>
          <p:cNvPr id="48" name="Image 39">
            <a:extLst>
              <a:ext uri="{FF2B5EF4-FFF2-40B4-BE49-F238E27FC236}">
                <a16:creationId xmlns:a16="http://schemas.microsoft.com/office/drawing/2014/main" id="{BBDA2C0C-8D06-6D43-B425-2EF628739C9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131961" y="4864747"/>
            <a:ext cx="355612" cy="325226"/>
          </a:xfrm>
          <a:prstGeom prst="rect">
            <a:avLst/>
          </a:prstGeom>
        </p:spPr>
      </p:pic>
      <p:pic>
        <p:nvPicPr>
          <p:cNvPr id="50" name="Image 39">
            <a:extLst>
              <a:ext uri="{FF2B5EF4-FFF2-40B4-BE49-F238E27FC236}">
                <a16:creationId xmlns:a16="http://schemas.microsoft.com/office/drawing/2014/main" id="{BDE696A5-35CA-5F49-BCF1-688EEE1540CB}"/>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697355" y="4318649"/>
            <a:ext cx="355612" cy="325226"/>
          </a:xfrm>
          <a:prstGeom prst="rect">
            <a:avLst/>
          </a:prstGeom>
        </p:spPr>
      </p:pic>
      <p:pic>
        <p:nvPicPr>
          <p:cNvPr id="52" name="Image 39">
            <a:extLst>
              <a:ext uri="{FF2B5EF4-FFF2-40B4-BE49-F238E27FC236}">
                <a16:creationId xmlns:a16="http://schemas.microsoft.com/office/drawing/2014/main" id="{DF3FAB32-00C9-3447-A49E-D4E138A3118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934667" y="4449884"/>
            <a:ext cx="355612" cy="325226"/>
          </a:xfrm>
          <a:prstGeom prst="rect">
            <a:avLst/>
          </a:prstGeom>
        </p:spPr>
      </p:pic>
      <p:pic>
        <p:nvPicPr>
          <p:cNvPr id="54" name="Image 39">
            <a:extLst>
              <a:ext uri="{FF2B5EF4-FFF2-40B4-BE49-F238E27FC236}">
                <a16:creationId xmlns:a16="http://schemas.microsoft.com/office/drawing/2014/main" id="{DDDA218A-297C-6448-9822-10C55C132E1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261322" y="5808783"/>
            <a:ext cx="355612" cy="325226"/>
          </a:xfrm>
          <a:prstGeom prst="rect">
            <a:avLst/>
          </a:prstGeom>
        </p:spPr>
      </p:pic>
      <p:pic>
        <p:nvPicPr>
          <p:cNvPr id="56" name="Image 39">
            <a:extLst>
              <a:ext uri="{FF2B5EF4-FFF2-40B4-BE49-F238E27FC236}">
                <a16:creationId xmlns:a16="http://schemas.microsoft.com/office/drawing/2014/main" id="{5ADF176F-D66E-5A4D-BCB3-E761A43248FF}"/>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5614558" y="2979049"/>
            <a:ext cx="448733" cy="410390"/>
          </a:xfrm>
          <a:prstGeom prst="rect">
            <a:avLst/>
          </a:prstGeom>
        </p:spPr>
      </p:pic>
      <p:pic>
        <p:nvPicPr>
          <p:cNvPr id="58" name="Image 39">
            <a:extLst>
              <a:ext uri="{FF2B5EF4-FFF2-40B4-BE49-F238E27FC236}">
                <a16:creationId xmlns:a16="http://schemas.microsoft.com/office/drawing/2014/main" id="{CF162390-B1D7-F34B-B98F-8E8F750BC4D8}"/>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6952288" y="1884980"/>
            <a:ext cx="448733" cy="410390"/>
          </a:xfrm>
          <a:prstGeom prst="rect">
            <a:avLst/>
          </a:prstGeom>
        </p:spPr>
      </p:pic>
      <p:pic>
        <p:nvPicPr>
          <p:cNvPr id="60" name="Image 39">
            <a:extLst>
              <a:ext uri="{FF2B5EF4-FFF2-40B4-BE49-F238E27FC236}">
                <a16:creationId xmlns:a16="http://schemas.microsoft.com/office/drawing/2014/main" id="{DFC3B212-6FBE-8E4D-B9E4-BA4FA6D010A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flipV="1">
            <a:off x="8956766" y="2844079"/>
            <a:ext cx="448733" cy="410390"/>
          </a:xfrm>
          <a:prstGeom prst="rect">
            <a:avLst/>
          </a:prstGeom>
        </p:spPr>
      </p:pic>
      <p:cxnSp>
        <p:nvCxnSpPr>
          <p:cNvPr id="61" name="Connecteur droit avec flèche 60">
            <a:extLst>
              <a:ext uri="{FF2B5EF4-FFF2-40B4-BE49-F238E27FC236}">
                <a16:creationId xmlns:a16="http://schemas.microsoft.com/office/drawing/2014/main" id="{B3A9030A-43E5-0A48-8318-67AD1784B5D1}"/>
              </a:ext>
            </a:extLst>
          </p:cNvPr>
          <p:cNvCxnSpPr>
            <a:cxnSpLocks/>
            <a:stCxn id="28" idx="1"/>
          </p:cNvCxnSpPr>
          <p:nvPr/>
        </p:nvCxnSpPr>
        <p:spPr>
          <a:xfrm flipH="1">
            <a:off x="5831417" y="4587830"/>
            <a:ext cx="1040018" cy="27691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70" name="Connecteur droit avec flèche 69">
            <a:extLst>
              <a:ext uri="{FF2B5EF4-FFF2-40B4-BE49-F238E27FC236}">
                <a16:creationId xmlns:a16="http://schemas.microsoft.com/office/drawing/2014/main" id="{B1866D80-033F-654F-BEE0-680FDF8FF8CD}"/>
              </a:ext>
            </a:extLst>
          </p:cNvPr>
          <p:cNvCxnSpPr>
            <a:cxnSpLocks/>
            <a:endCxn id="22" idx="1"/>
          </p:cNvCxnSpPr>
          <p:nvPr/>
        </p:nvCxnSpPr>
        <p:spPr>
          <a:xfrm>
            <a:off x="8407260" y="4598956"/>
            <a:ext cx="732769" cy="172636"/>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77" name="Connecteur droit avec flèche 76">
            <a:extLst>
              <a:ext uri="{FF2B5EF4-FFF2-40B4-BE49-F238E27FC236}">
                <a16:creationId xmlns:a16="http://schemas.microsoft.com/office/drawing/2014/main" id="{9E35C02D-3D9A-1444-9DCF-851F30497293}"/>
              </a:ext>
            </a:extLst>
          </p:cNvPr>
          <p:cNvCxnSpPr>
            <a:cxnSpLocks/>
          </p:cNvCxnSpPr>
          <p:nvPr/>
        </p:nvCxnSpPr>
        <p:spPr>
          <a:xfrm flipH="1" flipV="1">
            <a:off x="6270084" y="3188651"/>
            <a:ext cx="680958" cy="71698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82" name="Connecteur droit avec flèche 81">
            <a:extLst>
              <a:ext uri="{FF2B5EF4-FFF2-40B4-BE49-F238E27FC236}">
                <a16:creationId xmlns:a16="http://schemas.microsoft.com/office/drawing/2014/main" id="{C55BD371-8E2B-5541-96BB-B98C384D595A}"/>
              </a:ext>
            </a:extLst>
          </p:cNvPr>
          <p:cNvCxnSpPr>
            <a:cxnSpLocks/>
            <a:endCxn id="26" idx="1"/>
          </p:cNvCxnSpPr>
          <p:nvPr/>
        </p:nvCxnSpPr>
        <p:spPr>
          <a:xfrm flipV="1">
            <a:off x="5104568" y="2222414"/>
            <a:ext cx="1198734" cy="55370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86" name="Connecteur droit avec flèche 85">
            <a:extLst>
              <a:ext uri="{FF2B5EF4-FFF2-40B4-BE49-F238E27FC236}">
                <a16:creationId xmlns:a16="http://schemas.microsoft.com/office/drawing/2014/main" id="{BDAA7632-102A-7549-B089-D63F908A94B0}"/>
              </a:ext>
            </a:extLst>
          </p:cNvPr>
          <p:cNvCxnSpPr>
            <a:cxnSpLocks/>
          </p:cNvCxnSpPr>
          <p:nvPr/>
        </p:nvCxnSpPr>
        <p:spPr>
          <a:xfrm flipH="1" flipV="1">
            <a:off x="4070137" y="2532756"/>
            <a:ext cx="582365" cy="46976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98" name="Connecteur droit avec flèche 97">
            <a:extLst>
              <a:ext uri="{FF2B5EF4-FFF2-40B4-BE49-F238E27FC236}">
                <a16:creationId xmlns:a16="http://schemas.microsoft.com/office/drawing/2014/main" id="{5E51C44C-EC1E-F349-8195-D9935C147C75}"/>
              </a:ext>
            </a:extLst>
          </p:cNvPr>
          <p:cNvCxnSpPr>
            <a:cxnSpLocks/>
          </p:cNvCxnSpPr>
          <p:nvPr/>
        </p:nvCxnSpPr>
        <p:spPr>
          <a:xfrm flipH="1" flipV="1">
            <a:off x="2828598" y="2827910"/>
            <a:ext cx="1891709" cy="34542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03" name="Connecteur droit avec flèche 102">
            <a:extLst>
              <a:ext uri="{FF2B5EF4-FFF2-40B4-BE49-F238E27FC236}">
                <a16:creationId xmlns:a16="http://schemas.microsoft.com/office/drawing/2014/main" id="{D18C695F-D8EF-914D-BF41-EE6C5FA6E96B}"/>
              </a:ext>
            </a:extLst>
          </p:cNvPr>
          <p:cNvCxnSpPr>
            <a:cxnSpLocks/>
          </p:cNvCxnSpPr>
          <p:nvPr/>
        </p:nvCxnSpPr>
        <p:spPr>
          <a:xfrm flipH="1" flipV="1">
            <a:off x="3204231" y="4481262"/>
            <a:ext cx="1022902" cy="46296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16" name="Connecteur droit avec flèche 115">
            <a:extLst>
              <a:ext uri="{FF2B5EF4-FFF2-40B4-BE49-F238E27FC236}">
                <a16:creationId xmlns:a16="http://schemas.microsoft.com/office/drawing/2014/main" id="{89885B8C-0388-6C48-879F-21CB12E73233}"/>
              </a:ext>
            </a:extLst>
          </p:cNvPr>
          <p:cNvCxnSpPr>
            <a:cxnSpLocks/>
            <a:stCxn id="18" idx="1"/>
          </p:cNvCxnSpPr>
          <p:nvPr/>
        </p:nvCxnSpPr>
        <p:spPr>
          <a:xfrm flipH="1">
            <a:off x="3445835" y="5163717"/>
            <a:ext cx="767726" cy="44706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24" name="Connecteur droit avec flèche 123">
            <a:extLst>
              <a:ext uri="{FF2B5EF4-FFF2-40B4-BE49-F238E27FC236}">
                <a16:creationId xmlns:a16="http://schemas.microsoft.com/office/drawing/2014/main" id="{8B4C0BED-153F-BE4B-8E78-3546F773BE3B}"/>
              </a:ext>
            </a:extLst>
          </p:cNvPr>
          <p:cNvCxnSpPr>
            <a:cxnSpLocks/>
          </p:cNvCxnSpPr>
          <p:nvPr/>
        </p:nvCxnSpPr>
        <p:spPr>
          <a:xfrm>
            <a:off x="4455165" y="5331258"/>
            <a:ext cx="1814919" cy="51491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29" name="Connecteur droit avec flèche 128">
            <a:extLst>
              <a:ext uri="{FF2B5EF4-FFF2-40B4-BE49-F238E27FC236}">
                <a16:creationId xmlns:a16="http://schemas.microsoft.com/office/drawing/2014/main" id="{3854385A-A79F-5348-9B78-DBABBFABCDB6}"/>
              </a:ext>
            </a:extLst>
          </p:cNvPr>
          <p:cNvCxnSpPr>
            <a:cxnSpLocks/>
          </p:cNvCxnSpPr>
          <p:nvPr/>
        </p:nvCxnSpPr>
        <p:spPr>
          <a:xfrm flipH="1" flipV="1">
            <a:off x="8453649" y="3389439"/>
            <a:ext cx="583534" cy="104839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pic>
        <p:nvPicPr>
          <p:cNvPr id="136" name="Image 10">
            <a:extLst>
              <a:ext uri="{FF2B5EF4-FFF2-40B4-BE49-F238E27FC236}">
                <a16:creationId xmlns:a16="http://schemas.microsoft.com/office/drawing/2014/main" id="{6098A5A0-22BC-884D-A2EB-A89D70A2A2D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269869" y="2931389"/>
            <a:ext cx="1535825" cy="1129522"/>
          </a:xfrm>
          <a:prstGeom prst="rect">
            <a:avLst/>
          </a:prstGeom>
        </p:spPr>
      </p:pic>
      <p:pic>
        <p:nvPicPr>
          <p:cNvPr id="138" name="Image 39">
            <a:extLst>
              <a:ext uri="{FF2B5EF4-FFF2-40B4-BE49-F238E27FC236}">
                <a16:creationId xmlns:a16="http://schemas.microsoft.com/office/drawing/2014/main" id="{89145DAF-2146-4E45-B8B9-175C0008072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028981" y="3205286"/>
            <a:ext cx="355612" cy="325226"/>
          </a:xfrm>
          <a:prstGeom prst="rect">
            <a:avLst/>
          </a:prstGeom>
        </p:spPr>
      </p:pic>
      <p:cxnSp>
        <p:nvCxnSpPr>
          <p:cNvPr id="140" name="Connecteur droit avec flèche 139">
            <a:extLst>
              <a:ext uri="{FF2B5EF4-FFF2-40B4-BE49-F238E27FC236}">
                <a16:creationId xmlns:a16="http://schemas.microsoft.com/office/drawing/2014/main" id="{21C2EB5B-5A52-3142-A6F9-9FDC6C669857}"/>
              </a:ext>
            </a:extLst>
          </p:cNvPr>
          <p:cNvCxnSpPr>
            <a:cxnSpLocks/>
            <a:endCxn id="136" idx="1"/>
          </p:cNvCxnSpPr>
          <p:nvPr/>
        </p:nvCxnSpPr>
        <p:spPr>
          <a:xfrm flipV="1">
            <a:off x="9526365" y="3496150"/>
            <a:ext cx="743504" cy="71068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44" name="ZoneTexte 143">
            <a:extLst>
              <a:ext uri="{FF2B5EF4-FFF2-40B4-BE49-F238E27FC236}">
                <a16:creationId xmlns:a16="http://schemas.microsoft.com/office/drawing/2014/main" id="{56532BF0-717C-4145-B04C-97DB2E83D51C}"/>
              </a:ext>
            </a:extLst>
          </p:cNvPr>
          <p:cNvSpPr txBox="1"/>
          <p:nvPr/>
        </p:nvSpPr>
        <p:spPr>
          <a:xfrm>
            <a:off x="9311936" y="5784139"/>
            <a:ext cx="182880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C42F1A"/>
                </a:solidFill>
                <a:effectLst/>
                <a:uLnTx/>
                <a:uFillTx/>
                <a:latin typeface="Trebuchet MS" panose="020B0603020202020204"/>
                <a:ea typeface="+mn-ea"/>
                <a:cs typeface="+mn-cs"/>
              </a:rPr>
              <a:t>1</a:t>
            </a:r>
            <a:r>
              <a:rPr kumimoji="0" lang="fr-FR" sz="1800" b="1" i="0" u="none" strike="noStrike" kern="1200" cap="none" spc="0" normalizeH="0" baseline="30000" noProof="0" dirty="0">
                <a:ln>
                  <a:noFill/>
                </a:ln>
                <a:solidFill>
                  <a:srgbClr val="C42F1A"/>
                </a:solidFill>
                <a:effectLst/>
                <a:uLnTx/>
                <a:uFillTx/>
                <a:latin typeface="Trebuchet MS" panose="020B0603020202020204"/>
                <a:ea typeface="+mn-ea"/>
                <a:cs typeface="+mn-cs"/>
              </a:rPr>
              <a:t>er </a:t>
            </a:r>
            <a:r>
              <a:rPr kumimoji="0" lang="fr-FR" sz="1800" b="1" i="0" u="none" strike="noStrike" kern="1200" cap="none" spc="0" normalizeH="0" baseline="0" noProof="0" dirty="0">
                <a:ln>
                  <a:noFill/>
                </a:ln>
                <a:solidFill>
                  <a:srgbClr val="C42F1A"/>
                </a:solidFill>
                <a:effectLst/>
                <a:uLnTx/>
                <a:uFillTx/>
                <a:latin typeface="Trebuchet MS" panose="020B0603020202020204"/>
                <a:ea typeface="+mn-ea"/>
                <a:cs typeface="+mn-cs"/>
              </a:rPr>
              <a:t>cercle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E6B91E"/>
                </a:solidFill>
                <a:effectLst/>
                <a:uLnTx/>
                <a:uFillTx/>
                <a:latin typeface="Trebuchet MS" panose="020B0603020202020204"/>
                <a:ea typeface="+mn-ea"/>
                <a:cs typeface="+mn-cs"/>
              </a:rPr>
              <a:t>2</a:t>
            </a:r>
            <a:r>
              <a:rPr kumimoji="0" lang="fr-FR" sz="1800" b="1" i="0" u="none" strike="noStrike" kern="1200" cap="none" spc="0" normalizeH="0" baseline="30000" noProof="0" dirty="0">
                <a:ln>
                  <a:noFill/>
                </a:ln>
                <a:solidFill>
                  <a:srgbClr val="E6B91E"/>
                </a:solidFill>
                <a:effectLst/>
                <a:uLnTx/>
                <a:uFillTx/>
                <a:latin typeface="Trebuchet MS" panose="020B0603020202020204"/>
                <a:ea typeface="+mn-ea"/>
                <a:cs typeface="+mn-cs"/>
              </a:rPr>
              <a:t>ème</a:t>
            </a:r>
            <a:r>
              <a:rPr kumimoji="0" lang="fr-FR" sz="1800" b="1" i="0" u="none" strike="noStrike" kern="1200" cap="none" spc="0" normalizeH="0" baseline="0" noProof="0" dirty="0">
                <a:ln>
                  <a:noFill/>
                </a:ln>
                <a:solidFill>
                  <a:srgbClr val="E6B91E"/>
                </a:solidFill>
                <a:effectLst/>
                <a:uLnTx/>
                <a:uFillTx/>
                <a:latin typeface="Trebuchet MS" panose="020B0603020202020204"/>
                <a:ea typeface="+mn-ea"/>
                <a:cs typeface="+mn-cs"/>
              </a:rPr>
              <a:t> cercle</a:t>
            </a:r>
          </a:p>
        </p:txBody>
      </p:sp>
      <p:pic>
        <p:nvPicPr>
          <p:cNvPr id="4" name="Graphique 3" descr="Fermer">
            <a:extLst>
              <a:ext uri="{FF2B5EF4-FFF2-40B4-BE49-F238E27FC236}">
                <a16:creationId xmlns:a16="http://schemas.microsoft.com/office/drawing/2014/main" id="{CB3F00DE-5B1E-E34D-A9AF-874B969D8309}"/>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640282" y="3479795"/>
            <a:ext cx="425844" cy="425844"/>
          </a:xfrm>
          <a:prstGeom prst="rect">
            <a:avLst/>
          </a:prstGeom>
        </p:spPr>
      </p:pic>
      <p:pic>
        <p:nvPicPr>
          <p:cNvPr id="45" name="Graphique 44" descr="Fermer">
            <a:extLst>
              <a:ext uri="{FF2B5EF4-FFF2-40B4-BE49-F238E27FC236}">
                <a16:creationId xmlns:a16="http://schemas.microsoft.com/office/drawing/2014/main" id="{9B4D811C-67D7-F14A-B208-0A3DADEE63A2}"/>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602817" y="2223414"/>
            <a:ext cx="384916" cy="384916"/>
          </a:xfrm>
          <a:prstGeom prst="rect">
            <a:avLst/>
          </a:prstGeom>
        </p:spPr>
      </p:pic>
      <p:pic>
        <p:nvPicPr>
          <p:cNvPr id="47" name="Graphique 46" descr="Fermer">
            <a:extLst>
              <a:ext uri="{FF2B5EF4-FFF2-40B4-BE49-F238E27FC236}">
                <a16:creationId xmlns:a16="http://schemas.microsoft.com/office/drawing/2014/main" id="{1EDE198F-56BE-8643-8FD6-59BA1C546991}"/>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235221" y="2554473"/>
            <a:ext cx="359041" cy="359041"/>
          </a:xfrm>
          <a:prstGeom prst="rect">
            <a:avLst/>
          </a:prstGeom>
        </p:spPr>
      </p:pic>
      <p:pic>
        <p:nvPicPr>
          <p:cNvPr id="49" name="Graphique 48" descr="Fermer">
            <a:extLst>
              <a:ext uri="{FF2B5EF4-FFF2-40B4-BE49-F238E27FC236}">
                <a16:creationId xmlns:a16="http://schemas.microsoft.com/office/drawing/2014/main" id="{F24B45E6-56C5-174B-9905-F62320DF3013}"/>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456919" y="4477144"/>
            <a:ext cx="383479" cy="383479"/>
          </a:xfrm>
          <a:prstGeom prst="rect">
            <a:avLst/>
          </a:prstGeom>
        </p:spPr>
      </p:pic>
      <p:pic>
        <p:nvPicPr>
          <p:cNvPr id="51" name="Graphique 50" descr="Fermer">
            <a:extLst>
              <a:ext uri="{FF2B5EF4-FFF2-40B4-BE49-F238E27FC236}">
                <a16:creationId xmlns:a16="http://schemas.microsoft.com/office/drawing/2014/main" id="{4E8255BC-14CD-4B4F-A353-3727F0709E7E}"/>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466704" y="5241985"/>
            <a:ext cx="395173" cy="395173"/>
          </a:xfrm>
          <a:prstGeom prst="rect">
            <a:avLst/>
          </a:prstGeom>
        </p:spPr>
      </p:pic>
      <p:sp>
        <p:nvSpPr>
          <p:cNvPr id="53" name="Espace réservé du numéro de diapositive 4">
            <a:extLst>
              <a:ext uri="{FF2B5EF4-FFF2-40B4-BE49-F238E27FC236}">
                <a16:creationId xmlns:a16="http://schemas.microsoft.com/office/drawing/2014/main" id="{4ABE77B3-DECC-7042-8B1E-8B5AF9A8A75C}"/>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55" name="Image 3">
            <a:extLst>
              <a:ext uri="{FF2B5EF4-FFF2-40B4-BE49-F238E27FC236}">
                <a16:creationId xmlns:a16="http://schemas.microsoft.com/office/drawing/2014/main" id="{E96E3B82-B0FA-974B-A29F-73D1A0595B6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Tree>
    <p:extLst>
      <p:ext uri="{BB962C8B-B14F-4D97-AF65-F5344CB8AC3E}">
        <p14:creationId xmlns:p14="http://schemas.microsoft.com/office/powerpoint/2010/main" val="4053228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B048E5-CB4E-4143-92AC-87CAE3BD1D24}"/>
              </a:ext>
            </a:extLst>
          </p:cNvPr>
          <p:cNvSpPr>
            <a:spLocks noGrp="1"/>
          </p:cNvSpPr>
          <p:nvPr>
            <p:ph type="ctrTitle"/>
          </p:nvPr>
        </p:nvSpPr>
        <p:spPr>
          <a:xfrm>
            <a:off x="1507067" y="2404534"/>
            <a:ext cx="8232356" cy="1646302"/>
          </a:xfrm>
        </p:spPr>
        <p:txBody>
          <a:bodyPr/>
          <a:lstStyle/>
          <a:p>
            <a:r>
              <a:rPr lang="fr-FR" dirty="0"/>
              <a:t>Evolution de la pandémie</a:t>
            </a:r>
          </a:p>
        </p:txBody>
      </p:sp>
      <p:pic>
        <p:nvPicPr>
          <p:cNvPr id="7" name="Image 6" descr="Une image contenant texte, carte, alimentation&#10;&#10;Description générée automatiquement">
            <a:extLst>
              <a:ext uri="{FF2B5EF4-FFF2-40B4-BE49-F238E27FC236}">
                <a16:creationId xmlns:a16="http://schemas.microsoft.com/office/drawing/2014/main" id="{A37340DC-1BA5-264C-BD93-2B566ABA278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12826" y="130694"/>
            <a:ext cx="5020837" cy="2823243"/>
          </a:xfrm>
          <a:prstGeom prst="rect">
            <a:avLst/>
          </a:prstGeom>
        </p:spPr>
      </p:pic>
    </p:spTree>
    <p:extLst>
      <p:ext uri="{BB962C8B-B14F-4D97-AF65-F5344CB8AC3E}">
        <p14:creationId xmlns:p14="http://schemas.microsoft.com/office/powerpoint/2010/main" val="6295669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6" name="Titre 15">
            <a:extLst>
              <a:ext uri="{FF2B5EF4-FFF2-40B4-BE49-F238E27FC236}">
                <a16:creationId xmlns:a16="http://schemas.microsoft.com/office/drawing/2014/main" id="{461A41C8-1493-1A44-B358-7AFB0E95323A}"/>
              </a:ext>
            </a:extLst>
          </p:cNvPr>
          <p:cNvSpPr>
            <a:spLocks noGrp="1"/>
          </p:cNvSpPr>
          <p:nvPr>
            <p:ph type="title"/>
          </p:nvPr>
        </p:nvSpPr>
        <p:spPr>
          <a:xfrm>
            <a:off x="1005416" y="567995"/>
            <a:ext cx="9156873" cy="1320800"/>
          </a:xfrm>
        </p:spPr>
        <p:txBody>
          <a:bodyPr/>
          <a:lstStyle/>
          <a:p>
            <a:r>
              <a:rPr lang="fr-FR" dirty="0"/>
              <a:t>Objectifs des mesures barrières contre la COVID-19</a:t>
            </a:r>
          </a:p>
        </p:txBody>
      </p:sp>
      <p:sp>
        <p:nvSpPr>
          <p:cNvPr id="19" name="Espace réservé du contenu 18">
            <a:extLst>
              <a:ext uri="{FF2B5EF4-FFF2-40B4-BE49-F238E27FC236}">
                <a16:creationId xmlns:a16="http://schemas.microsoft.com/office/drawing/2014/main" id="{C9DA0F59-5F84-0F4B-8D87-381AFD678515}"/>
              </a:ext>
            </a:extLst>
          </p:cNvPr>
          <p:cNvSpPr>
            <a:spLocks noGrp="1"/>
          </p:cNvSpPr>
          <p:nvPr>
            <p:ph idx="1"/>
          </p:nvPr>
        </p:nvSpPr>
        <p:spPr>
          <a:xfrm>
            <a:off x="531628" y="2285525"/>
            <a:ext cx="8147863" cy="2124405"/>
          </a:xfrm>
        </p:spPr>
        <p:txBody>
          <a:bodyPr>
            <a:normAutofit fontScale="92500" lnSpcReduction="20000"/>
          </a:bodyPr>
          <a:lstStyle/>
          <a:p>
            <a:r>
              <a:rPr lang="fr-FR" b="1" dirty="0"/>
              <a:t>Objectif</a:t>
            </a:r>
            <a:r>
              <a:rPr lang="fr-FR" dirty="0"/>
              <a:t> des mesures barrières : </a:t>
            </a:r>
            <a:r>
              <a:rPr lang="fr-FR" b="1" dirty="0"/>
              <a:t>réduire la contamination donc le R0</a:t>
            </a:r>
          </a:p>
          <a:p>
            <a:pPr lvl="1"/>
            <a:r>
              <a:rPr lang="fr-FR" dirty="0"/>
              <a:t>Abaisser le pic de la maladie</a:t>
            </a:r>
          </a:p>
          <a:p>
            <a:pPr lvl="1"/>
            <a:r>
              <a:rPr lang="fr-FR" dirty="0"/>
              <a:t>Théoriquement, ne modifie pas le nombre de patients, l’étale dans le temps</a:t>
            </a:r>
          </a:p>
          <a:p>
            <a:pPr lvl="1"/>
            <a:r>
              <a:rPr lang="fr-FR" dirty="0"/>
              <a:t>Permettre aux structures de santé de mieux faire face à l’épidémie</a:t>
            </a:r>
          </a:p>
          <a:p>
            <a:pPr lvl="1"/>
            <a:r>
              <a:rPr lang="fr-FR" dirty="0"/>
              <a:t>Permettre d’attendre une baisse naturelle du RO, si SARS-CoV2 se transmet moins facilement en période estivale</a:t>
            </a:r>
          </a:p>
          <a:p>
            <a:pPr lvl="1"/>
            <a:r>
              <a:rPr lang="fr-FR" dirty="0"/>
              <a:t>Permettre d’attendre vaccins et traitements efficaces</a:t>
            </a:r>
          </a:p>
        </p:txBody>
      </p:sp>
      <p:pic>
        <p:nvPicPr>
          <p:cNvPr id="2" name="Image 8">
            <a:extLst>
              <a:ext uri="{FF2B5EF4-FFF2-40B4-BE49-F238E27FC236}">
                <a16:creationId xmlns:a16="http://schemas.microsoft.com/office/drawing/2014/main" id="{90E0AFA8-8451-8047-BF02-82BDF374BF0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887959" y="1570107"/>
            <a:ext cx="3201409" cy="2619806"/>
          </a:xfrm>
          <a:prstGeom prst="rect">
            <a:avLst/>
          </a:prstGeom>
          <a:ln>
            <a:noFill/>
          </a:ln>
          <a:effectLst>
            <a:outerShdw blurRad="190500" algn="tl" rotWithShape="0">
              <a:srgbClr val="000000">
                <a:alpha val="70000"/>
              </a:srgbClr>
            </a:outerShdw>
          </a:effectLst>
        </p:spPr>
      </p:pic>
      <p:sp>
        <p:nvSpPr>
          <p:cNvPr id="13" name="Espace réservé du numéro de diapositive 4">
            <a:extLst>
              <a:ext uri="{FF2B5EF4-FFF2-40B4-BE49-F238E27FC236}">
                <a16:creationId xmlns:a16="http://schemas.microsoft.com/office/drawing/2014/main" id="{A70215E8-1C10-C443-A2C2-554212C7FFAD}"/>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40</a:t>
            </a:fld>
            <a:endParaRPr lang="en-US" dirty="0">
              <a:solidFill>
                <a:schemeClr val="bg1"/>
              </a:solidFill>
            </a:endParaRPr>
          </a:p>
        </p:txBody>
      </p:sp>
      <p:pic>
        <p:nvPicPr>
          <p:cNvPr id="14" name="Image 3">
            <a:extLst>
              <a:ext uri="{FF2B5EF4-FFF2-40B4-BE49-F238E27FC236}">
                <a16:creationId xmlns:a16="http://schemas.microsoft.com/office/drawing/2014/main" id="{CB6FB846-E49D-134C-8EB1-B89257221F1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 coins arrondis 3">
            <a:extLst>
              <a:ext uri="{FF2B5EF4-FFF2-40B4-BE49-F238E27FC236}">
                <a16:creationId xmlns:a16="http://schemas.microsoft.com/office/drawing/2014/main" id="{0D350151-1926-8741-BDED-6407F4BF1159}"/>
              </a:ext>
            </a:extLst>
          </p:cNvPr>
          <p:cNvSpPr/>
          <p:nvPr/>
        </p:nvSpPr>
        <p:spPr>
          <a:xfrm>
            <a:off x="2010334" y="4712730"/>
            <a:ext cx="8983731" cy="17834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b="1" dirty="0"/>
              <a:t>Le 1 Juin 2020, après de 2 mois de confinement de la population et  3 semaines de dé-confinement </a:t>
            </a:r>
          </a:p>
          <a:p>
            <a:pPr marL="285750" indent="-285750" algn="just">
              <a:buFont typeface="Arial" panose="020B0604020202020204" pitchFamily="34" charset="0"/>
              <a:buChar char="•"/>
            </a:pPr>
            <a:r>
              <a:rPr lang="fr-FR" b="1" dirty="0"/>
              <a:t>l’estimation du % de la population ayant </a:t>
            </a:r>
            <a:r>
              <a:rPr lang="fr-FR" b="1" dirty="0" err="1"/>
              <a:t>séro</a:t>
            </a:r>
            <a:r>
              <a:rPr lang="fr-FR" b="1" dirty="0"/>
              <a:t>-converti est &lt; 5 %,  (10% dans la région parisienne) laissant craindre la possibilité de vagues épidémiques ultérieures de grande ampleur</a:t>
            </a:r>
          </a:p>
          <a:p>
            <a:pPr marL="285750" indent="-285750" algn="just">
              <a:buFont typeface="Arial" panose="020B0604020202020204" pitchFamily="34" charset="0"/>
              <a:buChar char="•"/>
            </a:pPr>
            <a:r>
              <a:rPr lang="fr-FR" b="1" dirty="0"/>
              <a:t>le R0 est passé de 2,9 à &lt; 0,6 ( 0,3 et l’épidémie régresse)</a:t>
            </a:r>
          </a:p>
        </p:txBody>
      </p:sp>
    </p:spTree>
    <p:extLst>
      <p:ext uri="{BB962C8B-B14F-4D97-AF65-F5344CB8AC3E}">
        <p14:creationId xmlns:p14="http://schemas.microsoft.com/office/powerpoint/2010/main" val="2732599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F66753-66B1-7441-8A86-373563520D4A}"/>
              </a:ext>
            </a:extLst>
          </p:cNvPr>
          <p:cNvSpPr>
            <a:spLocks noGrp="1"/>
          </p:cNvSpPr>
          <p:nvPr>
            <p:ph type="ctrTitle"/>
          </p:nvPr>
        </p:nvSpPr>
        <p:spPr>
          <a:xfrm>
            <a:off x="914400" y="3227682"/>
            <a:ext cx="8359603" cy="1646302"/>
          </a:xfrm>
        </p:spPr>
        <p:txBody>
          <a:bodyPr/>
          <a:lstStyle/>
          <a:p>
            <a:r>
              <a:rPr lang="fr-FR" sz="4000" dirty="0"/>
              <a:t>Immunité vis-à-vis des coronavirus</a:t>
            </a:r>
            <a:br>
              <a:rPr lang="fr-FR" sz="4000" dirty="0"/>
            </a:br>
            <a:br>
              <a:rPr lang="fr-FR" dirty="0"/>
            </a:br>
            <a:endParaRPr lang="fr-FR" dirty="0"/>
          </a:p>
        </p:txBody>
      </p:sp>
      <p:sp>
        <p:nvSpPr>
          <p:cNvPr id="3" name="Sous-titre 2">
            <a:extLst>
              <a:ext uri="{FF2B5EF4-FFF2-40B4-BE49-F238E27FC236}">
                <a16:creationId xmlns:a16="http://schemas.microsoft.com/office/drawing/2014/main" id="{2A1C1282-05DF-5B48-99F7-D3C8C6CE3579}"/>
              </a:ext>
            </a:extLst>
          </p:cNvPr>
          <p:cNvSpPr>
            <a:spLocks noGrp="1"/>
          </p:cNvSpPr>
          <p:nvPr>
            <p:ph type="subTitle" idx="1"/>
          </p:nvPr>
        </p:nvSpPr>
        <p:spPr/>
        <p:txBody>
          <a:bodyPr>
            <a:normAutofit/>
          </a:bodyPr>
          <a:lstStyle/>
          <a:p>
            <a:r>
              <a:rPr lang="fr-FR" sz="3200" b="1" dirty="0"/>
              <a:t>Certitudes &amp; incertitudes</a:t>
            </a:r>
          </a:p>
        </p:txBody>
      </p:sp>
    </p:spTree>
    <p:extLst>
      <p:ext uri="{BB962C8B-B14F-4D97-AF65-F5344CB8AC3E}">
        <p14:creationId xmlns:p14="http://schemas.microsoft.com/office/powerpoint/2010/main" val="31790795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438796" y="2067825"/>
            <a:ext cx="11215322" cy="3880773"/>
          </a:xfrm>
        </p:spPr>
        <p:txBody>
          <a:bodyPr>
            <a:normAutofit/>
          </a:bodyPr>
          <a:lstStyle/>
          <a:p>
            <a:r>
              <a:rPr lang="fr-FR" sz="2000" dirty="0">
                <a:solidFill>
                  <a:schemeClr val="tx1"/>
                </a:solidFill>
              </a:rPr>
              <a:t>Si les patients guérissent « naturellement » d’une maladie infectieuse, c’est que le système immunitaire a réussi à contrôler l’infection</a:t>
            </a:r>
          </a:p>
          <a:p>
            <a:pPr lvl="1"/>
            <a:r>
              <a:rPr lang="fr-FR" sz="2200" dirty="0">
                <a:solidFill>
                  <a:schemeClr val="tx1"/>
                </a:solidFill>
              </a:rPr>
              <a:t>Immunité cellulaire</a:t>
            </a:r>
          </a:p>
          <a:p>
            <a:pPr lvl="1"/>
            <a:r>
              <a:rPr lang="fr-FR" sz="2200" dirty="0" err="1">
                <a:solidFill>
                  <a:schemeClr val="tx1"/>
                </a:solidFill>
              </a:rPr>
              <a:t>Ac</a:t>
            </a:r>
            <a:r>
              <a:rPr lang="fr-FR" sz="2200" dirty="0">
                <a:solidFill>
                  <a:schemeClr val="tx1"/>
                </a:solidFill>
              </a:rPr>
              <a:t>. neutralisant</a:t>
            </a:r>
          </a:p>
          <a:p>
            <a:r>
              <a:rPr lang="fr-FR" sz="2000" dirty="0">
                <a:solidFill>
                  <a:schemeClr val="tx1"/>
                </a:solidFill>
              </a:rPr>
              <a:t>La maladie est donc </a:t>
            </a:r>
            <a:r>
              <a:rPr lang="fr-FR" sz="2000" b="1" dirty="0">
                <a:solidFill>
                  <a:schemeClr val="tx1"/>
                </a:solidFill>
              </a:rPr>
              <a:t>immunisante</a:t>
            </a:r>
            <a:r>
              <a:rPr lang="fr-FR" sz="2000" dirty="0">
                <a:solidFill>
                  <a:schemeClr val="tx1"/>
                </a:solidFill>
              </a:rPr>
              <a:t> pour l’immense majorité des patients +++</a:t>
            </a:r>
            <a:endParaRPr lang="fr-FR" sz="2000" b="1" dirty="0">
              <a:solidFill>
                <a:schemeClr val="tx1"/>
              </a:solidFill>
            </a:endParaRPr>
          </a:p>
          <a:p>
            <a:r>
              <a:rPr lang="fr-FR" sz="2000" b="1" dirty="0">
                <a:solidFill>
                  <a:schemeClr val="tx1"/>
                </a:solidFill>
              </a:rPr>
              <a:t>Les </a:t>
            </a:r>
            <a:r>
              <a:rPr lang="fr-FR" sz="2000" b="1" dirty="0" err="1">
                <a:solidFill>
                  <a:schemeClr val="tx1"/>
                </a:solidFill>
              </a:rPr>
              <a:t>Ac</a:t>
            </a:r>
            <a:r>
              <a:rPr lang="fr-FR" sz="2000" b="1" dirty="0">
                <a:solidFill>
                  <a:schemeClr val="tx1"/>
                </a:solidFill>
              </a:rPr>
              <a:t> détectés par des tests de diagnostic rapide ou dosés </a:t>
            </a:r>
            <a:r>
              <a:rPr lang="fr-FR" sz="2000" dirty="0">
                <a:solidFill>
                  <a:schemeClr val="tx1"/>
                </a:solidFill>
              </a:rPr>
              <a:t>par ELISA </a:t>
            </a:r>
            <a:r>
              <a:rPr lang="fr-FR" sz="2000" b="1" dirty="0">
                <a:solidFill>
                  <a:schemeClr val="tx1"/>
                </a:solidFill>
              </a:rPr>
              <a:t>après la maladie </a:t>
            </a:r>
            <a:r>
              <a:rPr lang="fr-FR" sz="2000" b="1" u="sng" dirty="0">
                <a:solidFill>
                  <a:schemeClr val="tx1"/>
                </a:solidFill>
              </a:rPr>
              <a:t>témoignent</a:t>
            </a:r>
            <a:r>
              <a:rPr lang="fr-FR" sz="2000" b="1" dirty="0">
                <a:solidFill>
                  <a:schemeClr val="tx1"/>
                </a:solidFill>
              </a:rPr>
              <a:t> du contact avec le virus et de cette immunisation</a:t>
            </a:r>
          </a:p>
          <a:p>
            <a:r>
              <a:rPr lang="fr-FR" sz="2000" dirty="0">
                <a:solidFill>
                  <a:schemeClr val="tx1"/>
                </a:solidFill>
              </a:rPr>
              <a:t>Cela ne veut pas dire que ces </a:t>
            </a:r>
            <a:r>
              <a:rPr lang="fr-FR" sz="2000" dirty="0" err="1">
                <a:solidFill>
                  <a:schemeClr val="tx1"/>
                </a:solidFill>
              </a:rPr>
              <a:t>Ac</a:t>
            </a:r>
            <a:r>
              <a:rPr lang="fr-FR" sz="2000" dirty="0">
                <a:solidFill>
                  <a:schemeClr val="tx1"/>
                </a:solidFill>
              </a:rPr>
              <a:t> mesurés soient eux même protecteurs</a:t>
            </a:r>
            <a:endParaRPr lang="fr-FR" sz="2000" dirty="0"/>
          </a:p>
          <a:p>
            <a:endParaRPr lang="fr-FR" sz="2400" b="1" dirty="0">
              <a:solidFill>
                <a:schemeClr val="tx1"/>
              </a:solidFill>
            </a:endParaRPr>
          </a:p>
        </p:txBody>
      </p:sp>
    </p:spTree>
    <p:extLst>
      <p:ext uri="{BB962C8B-B14F-4D97-AF65-F5344CB8AC3E}">
        <p14:creationId xmlns:p14="http://schemas.microsoft.com/office/powerpoint/2010/main" val="30480055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563033" y="2349610"/>
            <a:ext cx="11065933" cy="5031480"/>
          </a:xfrm>
        </p:spPr>
        <p:txBody>
          <a:bodyPr>
            <a:noAutofit/>
          </a:bodyPr>
          <a:lstStyle/>
          <a:p>
            <a:r>
              <a:rPr lang="fr-FR" sz="2000" dirty="0">
                <a:solidFill>
                  <a:schemeClr val="tx1"/>
                </a:solidFill>
              </a:rPr>
              <a:t>La durée de protection +++</a:t>
            </a:r>
          </a:p>
          <a:p>
            <a:pPr lvl="1"/>
            <a:r>
              <a:rPr lang="fr-FR" sz="2000" dirty="0">
                <a:solidFill>
                  <a:schemeClr val="tx1"/>
                </a:solidFill>
              </a:rPr>
              <a:t>1 à 3 ans pour les coronavirus « habituels »</a:t>
            </a:r>
          </a:p>
          <a:p>
            <a:pPr lvl="1"/>
            <a:r>
              <a:rPr lang="fr-FR" sz="2000" dirty="0">
                <a:solidFill>
                  <a:schemeClr val="tx1"/>
                </a:solidFill>
              </a:rPr>
              <a:t>2 à 14 ans de persistance </a:t>
            </a:r>
            <a:r>
              <a:rPr lang="fr-FR" sz="2000" dirty="0" err="1">
                <a:solidFill>
                  <a:schemeClr val="tx1"/>
                </a:solidFill>
              </a:rPr>
              <a:t>d’Ac</a:t>
            </a:r>
            <a:r>
              <a:rPr lang="fr-FR" sz="2000" dirty="0">
                <a:solidFill>
                  <a:schemeClr val="tx1"/>
                </a:solidFill>
              </a:rPr>
              <a:t> neutralisant pour le Sars-CoV-1</a:t>
            </a:r>
          </a:p>
          <a:p>
            <a:pPr lvl="1">
              <a:spcAft>
                <a:spcPts val="600"/>
              </a:spcAft>
            </a:pPr>
            <a:r>
              <a:rPr lang="fr-FR" sz="2000" dirty="0">
                <a:solidFill>
                  <a:schemeClr val="tx1"/>
                </a:solidFill>
              </a:rPr>
              <a:t>Sars-CoV2 ???</a:t>
            </a:r>
          </a:p>
          <a:p>
            <a:r>
              <a:rPr lang="fr-FR" sz="2000" dirty="0">
                <a:solidFill>
                  <a:schemeClr val="tx1"/>
                </a:solidFill>
              </a:rPr>
              <a:t>Des études récentes suggèrent que les </a:t>
            </a:r>
            <a:r>
              <a:rPr lang="fr-FR" sz="2000" dirty="0" err="1">
                <a:solidFill>
                  <a:schemeClr val="tx1"/>
                </a:solidFill>
              </a:rPr>
              <a:t>Ac</a:t>
            </a:r>
            <a:r>
              <a:rPr lang="fr-FR" sz="2000" dirty="0">
                <a:solidFill>
                  <a:schemeClr val="tx1"/>
                </a:solidFill>
              </a:rPr>
              <a:t>. neutralisant semblent relativement stables, de même que les cellules B mémoires</a:t>
            </a:r>
          </a:p>
          <a:p>
            <a:r>
              <a:rPr lang="fr-FR" sz="2000" dirty="0">
                <a:solidFill>
                  <a:schemeClr val="tx1"/>
                </a:solidFill>
              </a:rPr>
              <a:t>D’autres, suggèrent aussi un certain degré de protection croisée entre les coronavirus « habituels » et  le SARS-CoV-2. En effet, les auteurs ont détecté des cellules </a:t>
            </a:r>
            <a:r>
              <a:rPr lang="fr-FR" sz="2000" dirty="0" err="1">
                <a:solidFill>
                  <a:schemeClr val="tx1"/>
                </a:solidFill>
              </a:rPr>
              <a:t>T</a:t>
            </a:r>
            <a:r>
              <a:rPr lang="fr-FR" sz="2000" dirty="0">
                <a:solidFill>
                  <a:schemeClr val="tx1"/>
                </a:solidFill>
              </a:rPr>
              <a:t> CD4+ réagissant au SARS-CoV-2 chez environ 40 à 60 % des personnes non exposées, ce qui suggère une reconnaissance des cellules </a:t>
            </a:r>
            <a:r>
              <a:rPr lang="fr-FR" sz="2000" dirty="0" err="1">
                <a:solidFill>
                  <a:schemeClr val="tx1"/>
                </a:solidFill>
              </a:rPr>
              <a:t>T</a:t>
            </a:r>
            <a:r>
              <a:rPr lang="fr-FR" sz="2000" dirty="0">
                <a:solidFill>
                  <a:schemeClr val="tx1"/>
                </a:solidFill>
              </a:rPr>
              <a:t> chez les patients infectés par les coronavirus habituels </a:t>
            </a:r>
          </a:p>
        </p:txBody>
      </p:sp>
      <p:sp>
        <p:nvSpPr>
          <p:cNvPr id="2" name="Rectangle : coins arrondis 1">
            <a:extLst>
              <a:ext uri="{FF2B5EF4-FFF2-40B4-BE49-F238E27FC236}">
                <a16:creationId xmlns:a16="http://schemas.microsoft.com/office/drawing/2014/main" id="{13B5DB9B-B378-C048-AB81-3A519CCAC57C}"/>
              </a:ext>
            </a:extLst>
          </p:cNvPr>
          <p:cNvSpPr/>
          <p:nvPr/>
        </p:nvSpPr>
        <p:spPr>
          <a:xfrm>
            <a:off x="8525435" y="898360"/>
            <a:ext cx="3595327" cy="2384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i="1" dirty="0"/>
              <a:t>Le fait qu’un test positif ne permette pas d’éliminer que le patient puisse avoir une PCR positive secondairement et les incertitudes sur la durée de protection expliquent que l’OMS se soit prononcée contre la délivrance de </a:t>
            </a:r>
          </a:p>
          <a:p>
            <a:pPr algn="ctr"/>
            <a:r>
              <a:rPr lang="fr-FR" sz="1400" i="1" dirty="0"/>
              <a:t>« passeport sérologique ». </a:t>
            </a:r>
            <a:endParaRPr lang="fr-FR" i="1" dirty="0"/>
          </a:p>
        </p:txBody>
      </p:sp>
    </p:spTree>
    <p:extLst>
      <p:ext uri="{BB962C8B-B14F-4D97-AF65-F5344CB8AC3E}">
        <p14:creationId xmlns:p14="http://schemas.microsoft.com/office/powerpoint/2010/main" val="1204394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44</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677333" y="1471296"/>
            <a:ext cx="11065933" cy="5031480"/>
          </a:xfrm>
        </p:spPr>
        <p:txBody>
          <a:bodyPr>
            <a:noAutofit/>
          </a:bodyPr>
          <a:lstStyle/>
          <a:p>
            <a:r>
              <a:rPr lang="fr-FR" sz="1900" dirty="0">
                <a:solidFill>
                  <a:schemeClr val="tx1"/>
                </a:solidFill>
              </a:rPr>
              <a:t>Un proportion non négligeable (10 à 20%) des patients ayant été infectés et guéris garde une PCR + dans les semaines ou mois qui suivent l’infection</a:t>
            </a:r>
          </a:p>
          <a:p>
            <a:pPr lvl="1"/>
            <a:r>
              <a:rPr lang="fr-FR" sz="1900" dirty="0">
                <a:solidFill>
                  <a:schemeClr val="tx1"/>
                </a:solidFill>
              </a:rPr>
              <a:t>La majorité d’entre eux sont asymptomatiques</a:t>
            </a:r>
          </a:p>
          <a:p>
            <a:pPr lvl="1"/>
            <a:r>
              <a:rPr lang="fr-FR" sz="1900" dirty="0">
                <a:solidFill>
                  <a:schemeClr val="tx1"/>
                </a:solidFill>
              </a:rPr>
              <a:t>Quelques uns se plaignent d’asthénie</a:t>
            </a:r>
          </a:p>
          <a:p>
            <a:pPr lvl="1"/>
            <a:r>
              <a:rPr lang="fr-FR" sz="1900" dirty="0">
                <a:solidFill>
                  <a:schemeClr val="tx1"/>
                </a:solidFill>
              </a:rPr>
              <a:t>D’autres ont des symptômes respiratoires ou digestifs sans que l’on puisse affirmer que le SARS-CoV-2 en soit responsable</a:t>
            </a:r>
          </a:p>
          <a:p>
            <a:pPr lvl="1"/>
            <a:r>
              <a:rPr lang="fr-FR" sz="1900" dirty="0">
                <a:solidFill>
                  <a:schemeClr val="tx1"/>
                </a:solidFill>
              </a:rPr>
              <a:t>Mais</a:t>
            </a:r>
          </a:p>
          <a:p>
            <a:pPr lvl="2"/>
            <a:r>
              <a:rPr lang="fr-FR" sz="1900" dirty="0">
                <a:solidFill>
                  <a:schemeClr val="tx1"/>
                </a:solidFill>
              </a:rPr>
              <a:t>Pas de « deuxième » maladie sévère ou grave décrite</a:t>
            </a:r>
          </a:p>
          <a:p>
            <a:pPr lvl="2"/>
            <a:r>
              <a:rPr lang="fr-FR" sz="1900" dirty="0">
                <a:solidFill>
                  <a:schemeClr val="tx1"/>
                </a:solidFill>
              </a:rPr>
              <a:t>Peu d’exemple de maladie infectieuse ou la 2</a:t>
            </a:r>
            <a:r>
              <a:rPr lang="fr-FR" sz="1900" baseline="30000" dirty="0">
                <a:solidFill>
                  <a:schemeClr val="tx1"/>
                </a:solidFill>
              </a:rPr>
              <a:t>ème</a:t>
            </a:r>
            <a:r>
              <a:rPr lang="fr-FR" sz="1900" dirty="0">
                <a:solidFill>
                  <a:schemeClr val="tx1"/>
                </a:solidFill>
              </a:rPr>
              <a:t> maladie soit plus grave que la première en population générale</a:t>
            </a:r>
          </a:p>
          <a:p>
            <a:r>
              <a:rPr lang="fr-FR" sz="1900" dirty="0">
                <a:solidFill>
                  <a:schemeClr val="tx1"/>
                </a:solidFill>
              </a:rPr>
              <a:t>Ces patients ont très peu de chance d’être contagieux et ne témoignent pas d’une circulation virale</a:t>
            </a:r>
          </a:p>
          <a:p>
            <a:r>
              <a:rPr lang="fr-FR" sz="1900" dirty="0">
                <a:solidFill>
                  <a:schemeClr val="tx1"/>
                </a:solidFill>
              </a:rPr>
              <a:t>Au décours du pic épidémique dans les régions fortement touchées, il est difficile d’interpréter une PCR positive sans sérologie concomitante</a:t>
            </a:r>
            <a:endParaRPr lang="fr-FR" sz="1900" dirty="0"/>
          </a:p>
        </p:txBody>
      </p:sp>
    </p:spTree>
    <p:extLst>
      <p:ext uri="{BB962C8B-B14F-4D97-AF65-F5344CB8AC3E}">
        <p14:creationId xmlns:p14="http://schemas.microsoft.com/office/powerpoint/2010/main" val="23705748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DB1181-2E92-EE45-BD6A-38AE9AA8D75A}"/>
              </a:ext>
            </a:extLst>
          </p:cNvPr>
          <p:cNvSpPr>
            <a:spLocks noGrp="1"/>
          </p:cNvSpPr>
          <p:nvPr>
            <p:ph type="ctrTitle"/>
          </p:nvPr>
        </p:nvSpPr>
        <p:spPr>
          <a:xfrm>
            <a:off x="1160585" y="3005048"/>
            <a:ext cx="8863695" cy="1646302"/>
          </a:xfrm>
        </p:spPr>
        <p:txBody>
          <a:bodyPr/>
          <a:lstStyle/>
          <a:p>
            <a:r>
              <a:rPr lang="fr-FR" dirty="0"/>
              <a:t>Les méthodes diagnostiques</a:t>
            </a:r>
            <a:br>
              <a:rPr lang="fr-FR" dirty="0"/>
            </a:br>
            <a:endParaRPr lang="fr-FR" dirty="0"/>
          </a:p>
        </p:txBody>
      </p:sp>
      <p:pic>
        <p:nvPicPr>
          <p:cNvPr id="4" name="Image 3">
            <a:extLst>
              <a:ext uri="{FF2B5EF4-FFF2-40B4-BE49-F238E27FC236}">
                <a16:creationId xmlns:a16="http://schemas.microsoft.com/office/drawing/2014/main" id="{F299BEE7-D1BD-EA45-BD4A-D21EB79D3D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67904"/>
            <a:ext cx="2426354" cy="357887"/>
          </a:xfrm>
          <a:prstGeom prst="rect">
            <a:avLst/>
          </a:prstGeom>
        </p:spPr>
      </p:pic>
    </p:spTree>
    <p:extLst>
      <p:ext uri="{BB962C8B-B14F-4D97-AF65-F5344CB8AC3E}">
        <p14:creationId xmlns:p14="http://schemas.microsoft.com/office/powerpoint/2010/main" val="33990807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46</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a:t>
            </a:r>
          </a:p>
        </p:txBody>
      </p:sp>
      <p:sp>
        <p:nvSpPr>
          <p:cNvPr id="25" name="Espace réservé du contenu 8">
            <a:extLst>
              <a:ext uri="{FF2B5EF4-FFF2-40B4-BE49-F238E27FC236}">
                <a16:creationId xmlns:a16="http://schemas.microsoft.com/office/drawing/2014/main" id="{BA63553B-5DC6-8E4D-A5E5-781275BB089C}"/>
              </a:ext>
            </a:extLst>
          </p:cNvPr>
          <p:cNvSpPr>
            <a:spLocks noGrp="1"/>
          </p:cNvSpPr>
          <p:nvPr/>
        </p:nvSpPr>
        <p:spPr>
          <a:xfrm>
            <a:off x="925928" y="1530873"/>
            <a:ext cx="10486555" cy="5064237"/>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Le test de référence </a:t>
            </a:r>
            <a:r>
              <a:rPr lang="fr-FR" sz="1900" dirty="0"/>
              <a:t>de diagnostic du SARS-CoV-2 : détection de l’ARN viral par </a:t>
            </a:r>
            <a:r>
              <a:rPr lang="fr-FR" sz="1900" b="1" dirty="0"/>
              <a:t>PCR</a:t>
            </a:r>
          </a:p>
          <a:p>
            <a:pPr lvl="1">
              <a:spcAft>
                <a:spcPts val="300"/>
              </a:spcAft>
            </a:pPr>
            <a:r>
              <a:rPr lang="fr-FR" sz="1900" dirty="0"/>
              <a:t>Prélèvements rhino-pharyngés plus sensibles qu’</a:t>
            </a:r>
            <a:r>
              <a:rPr lang="fr-FR" sz="1900" dirty="0" err="1"/>
              <a:t>oro</a:t>
            </a:r>
            <a:r>
              <a:rPr lang="fr-FR" sz="1900" dirty="0"/>
              <a:t>-pharyngés</a:t>
            </a:r>
          </a:p>
          <a:p>
            <a:pPr lvl="1">
              <a:spcAft>
                <a:spcPts val="300"/>
              </a:spcAft>
            </a:pPr>
            <a:r>
              <a:rPr lang="fr-FR" sz="1900" dirty="0"/>
              <a:t>Prélèvements salivaires (moins désagréables) en cours de développement, semblent prometteurs</a:t>
            </a:r>
          </a:p>
          <a:p>
            <a:pPr lvl="1">
              <a:spcAft>
                <a:spcPts val="300"/>
              </a:spcAft>
            </a:pPr>
            <a:r>
              <a:rPr lang="fr-FR" sz="1900" dirty="0"/>
              <a:t>Prélèvements plus profonds : expectorations, lavages broncho-alvéolaires (si hospitalisation)</a:t>
            </a:r>
          </a:p>
          <a:p>
            <a:pPr lvl="1">
              <a:spcAft>
                <a:spcPts val="300"/>
              </a:spcAft>
            </a:pPr>
            <a:r>
              <a:rPr lang="fr-FR" sz="1900" dirty="0"/>
              <a:t>A partir de selles</a:t>
            </a:r>
          </a:p>
          <a:p>
            <a:r>
              <a:rPr lang="fr-FR" sz="1900" b="1" dirty="0"/>
              <a:t>Spécificité excellente</a:t>
            </a:r>
          </a:p>
          <a:p>
            <a:r>
              <a:rPr lang="fr-FR" sz="1900" b="1" dirty="0"/>
              <a:t>Sensibilité dépend de plusieurs facteurs </a:t>
            </a:r>
            <a:r>
              <a:rPr lang="fr-FR" sz="1900" dirty="0"/>
              <a:t>:</a:t>
            </a:r>
          </a:p>
          <a:p>
            <a:pPr lvl="1"/>
            <a:r>
              <a:rPr lang="fr-FR" sz="1700" dirty="0"/>
              <a:t>Qualité prélèvement (profond)</a:t>
            </a:r>
          </a:p>
          <a:p>
            <a:pPr lvl="1"/>
            <a:r>
              <a:rPr lang="fr-FR" sz="1700" dirty="0"/>
              <a:t>Stade de la maladie : Dynamique de </a:t>
            </a:r>
            <a:r>
              <a:rPr lang="fr-FR" sz="1700" b="1" dirty="0"/>
              <a:t>l’excrétion respiratoire virale</a:t>
            </a:r>
            <a:r>
              <a:rPr lang="fr-FR" sz="1700" dirty="0"/>
              <a:t>: </a:t>
            </a:r>
          </a:p>
          <a:p>
            <a:pPr lvl="2"/>
            <a:r>
              <a:rPr lang="fr-FR" sz="1500" dirty="0"/>
              <a:t>Atteint son maximum à la fin de la 1</a:t>
            </a:r>
            <a:r>
              <a:rPr lang="fr-FR" sz="1500" baseline="30000" dirty="0"/>
              <a:t>ère</a:t>
            </a:r>
            <a:r>
              <a:rPr lang="fr-FR" sz="1500" dirty="0"/>
              <a:t> semaine après contamination, juste avant et pendant les 3 premiers qui suivent apparition des symptômes</a:t>
            </a:r>
          </a:p>
          <a:p>
            <a:pPr lvl="2"/>
            <a:r>
              <a:rPr lang="fr-FR" sz="1500" dirty="0"/>
              <a:t>Diminue lorsque la réponse immunitaire (</a:t>
            </a:r>
            <a:r>
              <a:rPr lang="fr-FR" sz="1500" dirty="0" err="1"/>
              <a:t>IgM</a:t>
            </a:r>
            <a:r>
              <a:rPr lang="fr-FR" sz="1500" dirty="0"/>
              <a:t> puis </a:t>
            </a:r>
            <a:r>
              <a:rPr lang="fr-FR" sz="1500" dirty="0" err="1"/>
              <a:t>IgG</a:t>
            </a:r>
            <a:r>
              <a:rPr lang="fr-FR" sz="1500" dirty="0"/>
              <a:t>) apparait</a:t>
            </a:r>
          </a:p>
          <a:p>
            <a:pPr lvl="2"/>
            <a:r>
              <a:rPr lang="fr-FR" sz="1500" dirty="0"/>
              <a:t>Durant 2</a:t>
            </a:r>
            <a:r>
              <a:rPr lang="fr-FR" sz="1500" baseline="30000" dirty="0"/>
              <a:t>ème</a:t>
            </a:r>
            <a:r>
              <a:rPr lang="fr-FR" sz="1500" dirty="0"/>
              <a:t> semaine, meilleur rendement des prélèvements profonds et dans les selles</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43851" y="3330759"/>
            <a:ext cx="2834024" cy="1570580"/>
          </a:xfrm>
          <a:prstGeom prst="rect">
            <a:avLst/>
          </a:prstGeom>
        </p:spPr>
      </p:pic>
    </p:spTree>
    <p:extLst>
      <p:ext uri="{BB962C8B-B14F-4D97-AF65-F5344CB8AC3E}">
        <p14:creationId xmlns:p14="http://schemas.microsoft.com/office/powerpoint/2010/main" val="33851863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47</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46" name="ZoneTexte 45">
            <a:extLst>
              <a:ext uri="{FF2B5EF4-FFF2-40B4-BE49-F238E27FC236}">
                <a16:creationId xmlns:a16="http://schemas.microsoft.com/office/drawing/2014/main" id="{E1D11BE6-EEF9-4649-B006-422063C6E36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9" name="ZoneTexte 48">
            <a:extLst>
              <a:ext uri="{FF2B5EF4-FFF2-40B4-BE49-F238E27FC236}">
                <a16:creationId xmlns:a16="http://schemas.microsoft.com/office/drawing/2014/main" id="{767DD359-CC34-4B4B-BA0A-461B2430F99F}"/>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50" name="Espace réservé du numéro de diapositive 4">
            <a:extLst>
              <a:ext uri="{FF2B5EF4-FFF2-40B4-BE49-F238E27FC236}">
                <a16:creationId xmlns:a16="http://schemas.microsoft.com/office/drawing/2014/main" id="{8FE1FD73-E65B-5848-A2D9-25EDB59DDBB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52" name="Titre 1">
            <a:extLst>
              <a:ext uri="{FF2B5EF4-FFF2-40B4-BE49-F238E27FC236}">
                <a16:creationId xmlns:a16="http://schemas.microsoft.com/office/drawing/2014/main" id="{68EBEC7C-1E1A-BF40-AD58-0F0C2AAE3945}"/>
              </a:ext>
            </a:extLst>
          </p:cNvPr>
          <p:cNvSpPr txBox="1">
            <a:spLocks/>
          </p:cNvSpPr>
          <p:nvPr/>
        </p:nvSpPr>
        <p:spPr>
          <a:xfrm>
            <a:off x="1183643" y="371590"/>
            <a:ext cx="9520545" cy="1320800"/>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Deux types de tests sérologiques sont disponibles et validés par les autorités officielles</a:t>
            </a:r>
          </a:p>
        </p:txBody>
      </p:sp>
      <p:sp>
        <p:nvSpPr>
          <p:cNvPr id="54" name="Espace réservé du numéro de diapositive 4">
            <a:extLst>
              <a:ext uri="{FF2B5EF4-FFF2-40B4-BE49-F238E27FC236}">
                <a16:creationId xmlns:a16="http://schemas.microsoft.com/office/drawing/2014/main" id="{4C11DAB6-3296-AE47-AD35-A7A2C1FB53AE}"/>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47</a:t>
            </a:fld>
            <a:endParaRPr lang="en-US" dirty="0">
              <a:solidFill>
                <a:schemeClr val="bg1"/>
              </a:solidFill>
            </a:endParaRPr>
          </a:p>
        </p:txBody>
      </p:sp>
      <p:sp>
        <p:nvSpPr>
          <p:cNvPr id="56" name="Espace réservé du contenu 8">
            <a:extLst>
              <a:ext uri="{FF2B5EF4-FFF2-40B4-BE49-F238E27FC236}">
                <a16:creationId xmlns:a16="http://schemas.microsoft.com/office/drawing/2014/main" id="{5B22BDAA-F0D5-3A4A-B7B9-E31584527F23}"/>
              </a:ext>
            </a:extLst>
          </p:cNvPr>
          <p:cNvSpPr>
            <a:spLocks noGrp="1"/>
          </p:cNvSpPr>
          <p:nvPr/>
        </p:nvSpPr>
        <p:spPr>
          <a:xfrm>
            <a:off x="842596" y="1619096"/>
            <a:ext cx="10667838" cy="4342271"/>
          </a:xfrm>
          <a:prstGeom prst="rect">
            <a:avLst/>
          </a:prstGeom>
          <a:ln>
            <a:noFill/>
          </a:ln>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2800" b="1" dirty="0"/>
          </a:p>
          <a:p>
            <a:r>
              <a:rPr lang="fr-FR" sz="2600" b="1" dirty="0"/>
              <a:t>Tests sérologiques classiques (ELISA) réalisés en laboratoire à partir de sérum</a:t>
            </a:r>
          </a:p>
          <a:p>
            <a:r>
              <a:rPr lang="fr-FR" sz="2600" b="1" dirty="0"/>
              <a:t>Tests de diagnostic rapide à partir de quelques gouttes de sang total</a:t>
            </a:r>
          </a:p>
          <a:p>
            <a:pPr lvl="1"/>
            <a:r>
              <a:rPr lang="fr-FR" sz="2400" dirty="0"/>
              <a:t>Similaires à ceux de la grossesse ou autres TDR</a:t>
            </a:r>
          </a:p>
          <a:p>
            <a:pPr lvl="1"/>
            <a:r>
              <a:rPr lang="fr-FR" sz="2400" dirty="0"/>
              <a:t>Peuvent être réalisés directement par soignant voire patient</a:t>
            </a:r>
          </a:p>
          <a:p>
            <a:pPr lvl="1"/>
            <a:r>
              <a:rPr lang="fr-FR" sz="2400" dirty="0"/>
              <a:t>Résultat &lt; 20 mn</a:t>
            </a:r>
          </a:p>
          <a:p>
            <a:pPr marL="3657600" lvl="8" indent="0">
              <a:buNone/>
            </a:pPr>
            <a:r>
              <a:rPr lang="fr-FR" sz="1100" dirty="0"/>
              <a:t>                                                </a:t>
            </a:r>
          </a:p>
          <a:p>
            <a:endParaRPr lang="fr-FR" b="1" dirty="0"/>
          </a:p>
          <a:p>
            <a:pPr marL="2286000" lvl="5" indent="0">
              <a:buNone/>
            </a:pPr>
            <a:r>
              <a:rPr lang="fr-FR" sz="1800" b="1" dirty="0"/>
              <a:t>	</a:t>
            </a:r>
          </a:p>
        </p:txBody>
      </p:sp>
      <p:pic>
        <p:nvPicPr>
          <p:cNvPr id="58" name="Image 57" descr="Une image contenant personne, jeu, vidéo, télécommande&#10;&#10;Description générée automatiquement">
            <a:extLst>
              <a:ext uri="{FF2B5EF4-FFF2-40B4-BE49-F238E27FC236}">
                <a16:creationId xmlns:a16="http://schemas.microsoft.com/office/drawing/2014/main" id="{F0CE0171-1FF9-4B4E-BC46-212C412B866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049782" y="4733844"/>
            <a:ext cx="2345841" cy="1041400"/>
          </a:xfrm>
          <a:prstGeom prst="rect">
            <a:avLst/>
          </a:prstGeom>
        </p:spPr>
      </p:pic>
      <p:pic>
        <p:nvPicPr>
          <p:cNvPr id="59" name="Image 58" descr="Une image contenant intérieur, main, table, tenant&#10;&#10;Description générée automatiquement">
            <a:extLst>
              <a:ext uri="{FF2B5EF4-FFF2-40B4-BE49-F238E27FC236}">
                <a16:creationId xmlns:a16="http://schemas.microsoft.com/office/drawing/2014/main" id="{E8E3AAE8-4BC5-5148-84A6-898D5C4F21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70863" y="4758499"/>
            <a:ext cx="2099928" cy="1041400"/>
          </a:xfrm>
          <a:prstGeom prst="rect">
            <a:avLst/>
          </a:prstGeom>
        </p:spPr>
      </p:pic>
      <p:sp>
        <p:nvSpPr>
          <p:cNvPr id="2" name="Rectangle : coins arrondis 1">
            <a:extLst>
              <a:ext uri="{FF2B5EF4-FFF2-40B4-BE49-F238E27FC236}">
                <a16:creationId xmlns:a16="http://schemas.microsoft.com/office/drawing/2014/main" id="{A012EE8D-5E23-E347-94E0-B7AB12C7E3F4}"/>
              </a:ext>
            </a:extLst>
          </p:cNvPr>
          <p:cNvSpPr/>
          <p:nvPr/>
        </p:nvSpPr>
        <p:spPr>
          <a:xfrm>
            <a:off x="96178" y="5435600"/>
            <a:ext cx="6478507" cy="1199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Liste des tests de diagnostic validés en France</a:t>
            </a:r>
          </a:p>
          <a:p>
            <a:pPr algn="ctr"/>
            <a:r>
              <a:rPr lang="fr-FR" dirty="0">
                <a:solidFill>
                  <a:schemeClr val="tx1"/>
                </a:solidFill>
                <a:hlinkClick r:id="rId5">
                  <a:extLst>
                    <a:ext uri="{A12FA001-AC4F-418D-AE19-62706E023703}">
                      <ahyp:hlinkClr xmlns:ahyp="http://schemas.microsoft.com/office/drawing/2018/hyperlinkcolor" val="tx"/>
                    </a:ext>
                  </a:extLst>
                </a:hlinkClick>
              </a:rPr>
              <a:t>https://covid-19.sante.gouv.fr/tests</a:t>
            </a:r>
            <a:r>
              <a:rPr lang="fr-FR" dirty="0">
                <a:solidFill>
                  <a:schemeClr val="tx1"/>
                </a:solidFill>
              </a:rPr>
              <a:t>  </a:t>
            </a:r>
          </a:p>
        </p:txBody>
      </p:sp>
    </p:spTree>
    <p:extLst>
      <p:ext uri="{BB962C8B-B14F-4D97-AF65-F5344CB8AC3E}">
        <p14:creationId xmlns:p14="http://schemas.microsoft.com/office/powerpoint/2010/main" val="27995126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48</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872089" y="506477"/>
            <a:ext cx="2063338" cy="1335600"/>
          </a:xfrm>
          <a:prstGeom prst="rect">
            <a:avLst/>
          </a:prstGeom>
        </p:spPr>
      </p:pic>
      <p:pic>
        <p:nvPicPr>
          <p:cNvPr id="15" name="Image 14" descr="Une image contenant carte, texte&#10;&#10;Description générée automatiquement">
            <a:extLst>
              <a:ext uri="{FF2B5EF4-FFF2-40B4-BE49-F238E27FC236}">
                <a16:creationId xmlns:a16="http://schemas.microsoft.com/office/drawing/2014/main" id="{23136B81-04B1-3740-80E6-225761C3967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33502" y="1339216"/>
            <a:ext cx="7986344" cy="5241555"/>
          </a:xfrm>
          <a:prstGeom prst="rect">
            <a:avLst/>
          </a:prstGeom>
        </p:spPr>
      </p:pic>
      <p:sp>
        <p:nvSpPr>
          <p:cNvPr id="2" name="ZoneTexte 1">
            <a:extLst>
              <a:ext uri="{FF2B5EF4-FFF2-40B4-BE49-F238E27FC236}">
                <a16:creationId xmlns:a16="http://schemas.microsoft.com/office/drawing/2014/main" id="{8E29CAA5-8F74-3941-995C-47A19254A925}"/>
              </a:ext>
            </a:extLst>
          </p:cNvPr>
          <p:cNvSpPr txBox="1"/>
          <p:nvPr/>
        </p:nvSpPr>
        <p:spPr>
          <a:xfrm>
            <a:off x="9851402" y="3198166"/>
            <a:ext cx="1891865" cy="461665"/>
          </a:xfrm>
          <a:prstGeom prst="rect">
            <a:avLst/>
          </a:prstGeom>
          <a:noFill/>
        </p:spPr>
        <p:txBody>
          <a:bodyPr wrap="none" rtlCol="0">
            <a:spAutoFit/>
          </a:bodyPr>
          <a:lstStyle/>
          <a:p>
            <a:r>
              <a:rPr lang="fr-FR" sz="1200" dirty="0"/>
              <a:t>Adapté de </a:t>
            </a:r>
            <a:r>
              <a:rPr lang="en-US" sz="1200" dirty="0" err="1"/>
              <a:t>Sethuraman</a:t>
            </a:r>
            <a:r>
              <a:rPr lang="en-US" sz="1200" dirty="0"/>
              <a:t> N</a:t>
            </a:r>
          </a:p>
          <a:p>
            <a:r>
              <a:rPr lang="en-US" sz="1200" dirty="0"/>
              <a:t>JAMA May 6, 2020</a:t>
            </a:r>
            <a:endParaRPr lang="fr-FR" sz="1200" dirty="0"/>
          </a:p>
        </p:txBody>
      </p:sp>
      <p:sp>
        <p:nvSpPr>
          <p:cNvPr id="4" name="ZoneTexte 3">
            <a:extLst>
              <a:ext uri="{FF2B5EF4-FFF2-40B4-BE49-F238E27FC236}">
                <a16:creationId xmlns:a16="http://schemas.microsoft.com/office/drawing/2014/main" id="{502C210B-E580-CC4C-8832-A46CE4BD3DA3}"/>
              </a:ext>
            </a:extLst>
          </p:cNvPr>
          <p:cNvSpPr txBox="1"/>
          <p:nvPr/>
        </p:nvSpPr>
        <p:spPr>
          <a:xfrm>
            <a:off x="2209629" y="6550223"/>
            <a:ext cx="4772204" cy="307777"/>
          </a:xfrm>
          <a:prstGeom prst="rect">
            <a:avLst/>
          </a:prstGeom>
          <a:noFill/>
        </p:spPr>
        <p:txBody>
          <a:bodyPr wrap="none" rtlCol="0">
            <a:spAutoFit/>
          </a:bodyPr>
          <a:lstStyle/>
          <a:p>
            <a:r>
              <a:rPr lang="fr-FR" sz="1400" i="1" dirty="0">
                <a:solidFill>
                  <a:schemeClr val="accent2"/>
                </a:solidFill>
              </a:rPr>
              <a:t>Courtoisie de </a:t>
            </a:r>
            <a:r>
              <a:rPr lang="fr-FR" sz="1400" i="1" dirty="0" err="1">
                <a:solidFill>
                  <a:schemeClr val="accent2"/>
                </a:solidFill>
              </a:rPr>
              <a:t>Laccourreye</a:t>
            </a:r>
            <a:r>
              <a:rPr lang="fr-FR" sz="1400" i="1" dirty="0">
                <a:solidFill>
                  <a:schemeClr val="accent2"/>
                </a:solidFill>
              </a:rPr>
              <a:t> et al annales d’ORL Juin 2020 </a:t>
            </a:r>
          </a:p>
        </p:txBody>
      </p:sp>
    </p:spTree>
    <p:extLst>
      <p:ext uri="{BB962C8B-B14F-4D97-AF65-F5344CB8AC3E}">
        <p14:creationId xmlns:p14="http://schemas.microsoft.com/office/powerpoint/2010/main" val="17297272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sp>
        <p:nvSpPr>
          <p:cNvPr id="30" name="Titre 1">
            <a:extLst>
              <a:ext uri="{FF2B5EF4-FFF2-40B4-BE49-F238E27FC236}">
                <a16:creationId xmlns:a16="http://schemas.microsoft.com/office/drawing/2014/main" id="{FB9BE498-D096-0A44-8044-4C437669BF90}"/>
              </a:ext>
            </a:extLst>
          </p:cNvPr>
          <p:cNvSpPr>
            <a:spLocks noGrp="1"/>
          </p:cNvSpPr>
          <p:nvPr>
            <p:ph type="title"/>
          </p:nvPr>
        </p:nvSpPr>
        <p:spPr>
          <a:xfrm>
            <a:off x="1061545" y="148470"/>
            <a:ext cx="9520545" cy="1320800"/>
          </a:xfrm>
        </p:spPr>
        <p:txBody>
          <a:bodyPr>
            <a:normAutofit/>
          </a:bodyPr>
          <a:lstStyle/>
          <a:p>
            <a:r>
              <a:rPr lang="fr-FR" dirty="0"/>
              <a:t>Détection des anticorps</a:t>
            </a:r>
          </a:p>
        </p:txBody>
      </p:sp>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49</a:t>
            </a:fld>
            <a:endParaRPr lang="en-US" dirty="0">
              <a:solidFill>
                <a:schemeClr val="bg1"/>
              </a:solidFill>
            </a:endParaRPr>
          </a:p>
        </p:txBody>
      </p:sp>
      <p:sp>
        <p:nvSpPr>
          <p:cNvPr id="33" name="Espace réservé du contenu 8">
            <a:extLst>
              <a:ext uri="{FF2B5EF4-FFF2-40B4-BE49-F238E27FC236}">
                <a16:creationId xmlns:a16="http://schemas.microsoft.com/office/drawing/2014/main" id="{48ED2A80-B78F-0142-80DC-D48AC990EEDF}"/>
              </a:ext>
            </a:extLst>
          </p:cNvPr>
          <p:cNvSpPr>
            <a:spLocks noGrp="1"/>
          </p:cNvSpPr>
          <p:nvPr/>
        </p:nvSpPr>
        <p:spPr>
          <a:xfrm>
            <a:off x="640065" y="1569719"/>
            <a:ext cx="11754467" cy="3888322"/>
          </a:xfrm>
          <a:prstGeom prst="rect">
            <a:avLst/>
          </a:prstGeom>
          <a:ln>
            <a:noFill/>
          </a:ln>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dirty="0"/>
              <a:t>Après contamination, SARS-COV-2 se multiplient dans rhinopharynx</a:t>
            </a:r>
          </a:p>
          <a:p>
            <a:r>
              <a:rPr lang="fr-FR" sz="1900" b="1" dirty="0"/>
              <a:t>Stade précoce</a:t>
            </a:r>
            <a:r>
              <a:rPr lang="fr-FR" sz="1900" dirty="0"/>
              <a:t>: ARN détectable  			</a:t>
            </a:r>
            <a:r>
              <a:rPr lang="fr-FR" sz="1900" b="1" dirty="0">
                <a:solidFill>
                  <a:srgbClr val="FF0000"/>
                </a:solidFill>
              </a:rPr>
              <a:t>PCR +</a:t>
            </a:r>
          </a:p>
          <a:p>
            <a:endParaRPr lang="fr-FR" sz="1900" b="1" dirty="0"/>
          </a:p>
          <a:p>
            <a:r>
              <a:rPr lang="fr-FR" sz="1900" b="1" dirty="0"/>
              <a:t>Infection </a:t>
            </a:r>
          </a:p>
          <a:p>
            <a:endParaRPr lang="fr-FR" sz="1900" b="1" dirty="0"/>
          </a:p>
          <a:p>
            <a:r>
              <a:rPr lang="fr-FR" sz="1900" b="1" dirty="0"/>
              <a:t>Réponse immunitaire :</a:t>
            </a:r>
          </a:p>
          <a:p>
            <a:pPr lvl="1"/>
            <a:r>
              <a:rPr lang="fr-FR" sz="1700" dirty="0"/>
              <a:t>Montée des anticorps : </a:t>
            </a:r>
            <a:r>
              <a:rPr lang="fr-FR" sz="1800" dirty="0" err="1">
                <a:solidFill>
                  <a:prstClr val="black"/>
                </a:solidFill>
              </a:rPr>
              <a:t>IgM</a:t>
            </a:r>
            <a:r>
              <a:rPr lang="fr-FR" sz="1800" dirty="0">
                <a:solidFill>
                  <a:prstClr val="black"/>
                </a:solidFill>
              </a:rPr>
              <a:t> (J7</a:t>
            </a:r>
            <a:r>
              <a:rPr lang="fr-FR" sz="1800" dirty="0">
                <a:solidFill>
                  <a:prstClr val="black"/>
                </a:solidFill>
                <a:sym typeface="Wingdings" pitchFamily="2" charset="2"/>
              </a:rPr>
              <a:t>J14) </a:t>
            </a:r>
            <a:r>
              <a:rPr lang="fr-FR" sz="1800" dirty="0">
                <a:solidFill>
                  <a:prstClr val="black"/>
                </a:solidFill>
              </a:rPr>
              <a:t>puis </a:t>
            </a:r>
            <a:r>
              <a:rPr lang="fr-FR" sz="1800" dirty="0" err="1">
                <a:solidFill>
                  <a:prstClr val="black"/>
                </a:solidFill>
              </a:rPr>
              <a:t>IgG</a:t>
            </a:r>
            <a:r>
              <a:rPr lang="fr-FR" sz="1200" b="1" dirty="0"/>
              <a:t> </a:t>
            </a:r>
            <a:r>
              <a:rPr lang="fr-FR" sz="1400" b="1" dirty="0"/>
              <a:t>(J10 </a:t>
            </a:r>
            <a:r>
              <a:rPr lang="fr-FR" sz="1400" b="1" dirty="0">
                <a:sym typeface="Wingdings" pitchFamily="2" charset="2"/>
              </a:rPr>
              <a:t></a:t>
            </a:r>
            <a:r>
              <a:rPr lang="fr-FR" sz="1400" b="1" dirty="0"/>
              <a:t>J21)</a:t>
            </a:r>
            <a:r>
              <a:rPr lang="fr-FR" sz="1200" b="1" dirty="0"/>
              <a:t> </a:t>
            </a:r>
            <a:r>
              <a:rPr lang="fr-FR" sz="1800" dirty="0">
                <a:solidFill>
                  <a:prstClr val="black"/>
                </a:solidFill>
              </a:rPr>
              <a:t>contre les antigènes</a:t>
            </a:r>
            <a:r>
              <a:rPr lang="fr-FR" sz="1800" b="1" dirty="0">
                <a:solidFill>
                  <a:prstClr val="black"/>
                </a:solidFill>
              </a:rPr>
              <a:t> </a:t>
            </a:r>
            <a:r>
              <a:rPr lang="fr-FR" sz="1800" dirty="0">
                <a:solidFill>
                  <a:prstClr val="black"/>
                </a:solidFill>
              </a:rPr>
              <a:t>spécifiques du Sars-CoV-2</a:t>
            </a:r>
            <a:endParaRPr lang="fr-FR" sz="1700" dirty="0"/>
          </a:p>
          <a:p>
            <a:pPr lvl="1"/>
            <a:r>
              <a:rPr lang="fr-FR" sz="1700" dirty="0"/>
              <a:t>Quantité de virus « contaminant » diminue dans rhinopharynx		       </a:t>
            </a:r>
            <a:r>
              <a:rPr lang="fr-FR" sz="1700" b="1" dirty="0">
                <a:solidFill>
                  <a:srgbClr val="FF0000"/>
                </a:solidFill>
              </a:rPr>
              <a:t>PCR – ou faiblement ou incomplètement +</a:t>
            </a:r>
          </a:p>
          <a:p>
            <a:pPr marL="3657600" lvl="8" indent="0">
              <a:buNone/>
            </a:pPr>
            <a:r>
              <a:rPr lang="fr-FR" sz="1100" dirty="0"/>
              <a:t>                                                </a:t>
            </a:r>
          </a:p>
          <a:p>
            <a:endParaRPr lang="fr-FR" b="1" dirty="0"/>
          </a:p>
          <a:p>
            <a:pPr marL="2286000" lvl="5" indent="0">
              <a:buNone/>
            </a:pPr>
            <a:r>
              <a:rPr lang="fr-FR" sz="1800" b="1" dirty="0"/>
              <a:t>	</a:t>
            </a:r>
          </a:p>
        </p:txBody>
      </p:sp>
      <p:sp>
        <p:nvSpPr>
          <p:cNvPr id="37" name="Flèche vers la droite 36">
            <a:extLst>
              <a:ext uri="{FF2B5EF4-FFF2-40B4-BE49-F238E27FC236}">
                <a16:creationId xmlns:a16="http://schemas.microsoft.com/office/drawing/2014/main" id="{6272B401-F341-0C40-B138-60AC13BFF783}"/>
              </a:ext>
            </a:extLst>
          </p:cNvPr>
          <p:cNvSpPr/>
          <p:nvPr/>
        </p:nvSpPr>
        <p:spPr>
          <a:xfrm>
            <a:off x="4632780" y="1939955"/>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41" name="Rectangle : coins arrondis 40">
            <a:extLst>
              <a:ext uri="{FF2B5EF4-FFF2-40B4-BE49-F238E27FC236}">
                <a16:creationId xmlns:a16="http://schemas.microsoft.com/office/drawing/2014/main" id="{98F48ED6-875D-CB44-AF1B-82CCF4DDCE74}"/>
              </a:ext>
            </a:extLst>
          </p:cNvPr>
          <p:cNvSpPr/>
          <p:nvPr/>
        </p:nvSpPr>
        <p:spPr>
          <a:xfrm>
            <a:off x="1061545" y="5268004"/>
            <a:ext cx="10216055" cy="11918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Une sérologie positive témoigne de l’exposition au virus.</a:t>
            </a:r>
          </a:p>
          <a:p>
            <a:r>
              <a:rPr lang="fr-FR" dirty="0"/>
              <a:t>On ignore si les anticorps détectés (ELISA) sont protecteurs, mais la majorité des patients guérissant, on peut envisager </a:t>
            </a:r>
            <a:r>
              <a:rPr lang="fr-FR" b="1" dirty="0"/>
              <a:t>une présomption de protection</a:t>
            </a:r>
            <a:r>
              <a:rPr lang="fr-FR" dirty="0"/>
              <a:t>.</a:t>
            </a:r>
          </a:p>
          <a:p>
            <a:r>
              <a:rPr lang="fr-FR" b="1" dirty="0"/>
              <a:t>Question : quelle est la durée de cette protection ?</a:t>
            </a:r>
          </a:p>
        </p:txBody>
      </p:sp>
      <p:sp>
        <p:nvSpPr>
          <p:cNvPr id="29" name="Flèche vers la droite 28">
            <a:extLst>
              <a:ext uri="{FF2B5EF4-FFF2-40B4-BE49-F238E27FC236}">
                <a16:creationId xmlns:a16="http://schemas.microsoft.com/office/drawing/2014/main" id="{EF5D4363-7B79-564C-95FC-F065138FDEA8}"/>
              </a:ext>
            </a:extLst>
          </p:cNvPr>
          <p:cNvSpPr/>
          <p:nvPr/>
        </p:nvSpPr>
        <p:spPr>
          <a:xfrm>
            <a:off x="2387366" y="2628351"/>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ZoneTexte 31">
            <a:extLst>
              <a:ext uri="{FF2B5EF4-FFF2-40B4-BE49-F238E27FC236}">
                <a16:creationId xmlns:a16="http://schemas.microsoft.com/office/drawing/2014/main" id="{9428AF0C-13BD-E147-B541-7FDA835DD903}"/>
              </a:ext>
            </a:extLst>
          </p:cNvPr>
          <p:cNvSpPr txBox="1"/>
          <p:nvPr/>
        </p:nvSpPr>
        <p:spPr>
          <a:xfrm>
            <a:off x="3245923" y="2480300"/>
            <a:ext cx="8448076" cy="646331"/>
          </a:xfrm>
          <a:prstGeom prst="rect">
            <a:avLst/>
          </a:prstGeom>
          <a:noFill/>
        </p:spPr>
        <p:txBody>
          <a:bodyPr wrap="square" rtlCol="0">
            <a:spAutoFit/>
          </a:bodyPr>
          <a:lstStyle/>
          <a:p>
            <a:pPr marL="285750" indent="-285750">
              <a:buFont typeface="Arial" panose="020B0604020202020204" pitchFamily="34" charset="0"/>
              <a:buChar char="•"/>
            </a:pPr>
            <a:r>
              <a:rPr lang="fr-FR" dirty="0">
                <a:solidFill>
                  <a:prstClr val="black"/>
                </a:solidFill>
              </a:rPr>
              <a:t>Activation des lymphocytes </a:t>
            </a:r>
            <a:r>
              <a:rPr lang="fr-FR" dirty="0" err="1">
                <a:solidFill>
                  <a:prstClr val="black"/>
                </a:solidFill>
              </a:rPr>
              <a:t>T</a:t>
            </a:r>
            <a:r>
              <a:rPr lang="fr-FR" dirty="0">
                <a:solidFill>
                  <a:prstClr val="black"/>
                </a:solidFill>
              </a:rPr>
              <a:t> et B spécifiques du virus</a:t>
            </a:r>
          </a:p>
          <a:p>
            <a:pPr marL="285750" indent="-285750">
              <a:buFont typeface="Arial" panose="020B0604020202020204" pitchFamily="34" charset="0"/>
              <a:buChar char="•"/>
            </a:pPr>
            <a:r>
              <a:rPr lang="fr-FR" dirty="0">
                <a:solidFill>
                  <a:prstClr val="black"/>
                </a:solidFill>
              </a:rPr>
              <a:t>Production d’</a:t>
            </a:r>
            <a:r>
              <a:rPr lang="fr-FR" b="1" dirty="0">
                <a:solidFill>
                  <a:prstClr val="black"/>
                </a:solidFill>
              </a:rPr>
              <a:t>anticorps</a:t>
            </a:r>
            <a:endParaRPr lang="fr-FR" dirty="0"/>
          </a:p>
        </p:txBody>
      </p:sp>
      <p:grpSp>
        <p:nvGrpSpPr>
          <p:cNvPr id="2" name="Groupe 1">
            <a:extLst>
              <a:ext uri="{FF2B5EF4-FFF2-40B4-BE49-F238E27FC236}">
                <a16:creationId xmlns:a16="http://schemas.microsoft.com/office/drawing/2014/main" id="{5F9B10A5-4524-EB40-A408-C4128ECE86B5}"/>
              </a:ext>
            </a:extLst>
          </p:cNvPr>
          <p:cNvGrpSpPr/>
          <p:nvPr/>
        </p:nvGrpSpPr>
        <p:grpSpPr>
          <a:xfrm>
            <a:off x="7189090" y="3996136"/>
            <a:ext cx="2270949" cy="726799"/>
            <a:chOff x="7189090" y="3996136"/>
            <a:chExt cx="2270949" cy="726799"/>
          </a:xfrm>
        </p:grpSpPr>
        <p:sp>
          <p:nvSpPr>
            <p:cNvPr id="38" name="Flèche vers la droite 37">
              <a:extLst>
                <a:ext uri="{FF2B5EF4-FFF2-40B4-BE49-F238E27FC236}">
                  <a16:creationId xmlns:a16="http://schemas.microsoft.com/office/drawing/2014/main" id="{1609DCFA-E419-8F4A-BA37-AF53455A0F06}"/>
                </a:ext>
              </a:extLst>
            </p:cNvPr>
            <p:cNvSpPr/>
            <p:nvPr/>
          </p:nvSpPr>
          <p:spPr>
            <a:xfrm>
              <a:off x="7189091" y="3996136"/>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0" name="ZoneTexte 39">
              <a:extLst>
                <a:ext uri="{FF2B5EF4-FFF2-40B4-BE49-F238E27FC236}">
                  <a16:creationId xmlns:a16="http://schemas.microsoft.com/office/drawing/2014/main" id="{AFA9111A-EC9E-5A4A-B842-8222E69F0E86}"/>
                </a:ext>
              </a:extLst>
            </p:cNvPr>
            <p:cNvSpPr txBox="1"/>
            <p:nvPr/>
          </p:nvSpPr>
          <p:spPr>
            <a:xfrm>
              <a:off x="7965738" y="4353603"/>
              <a:ext cx="1494301" cy="369332"/>
            </a:xfrm>
            <a:prstGeom prst="rect">
              <a:avLst/>
            </a:prstGeom>
            <a:noFill/>
          </p:spPr>
          <p:txBody>
            <a:bodyPr wrap="square" rtlCol="0">
              <a:spAutoFit/>
            </a:bodyPr>
            <a:lstStyle/>
            <a:p>
              <a:r>
                <a:rPr lang="fr-FR" b="1" dirty="0">
                  <a:solidFill>
                    <a:srgbClr val="FF0000"/>
                  </a:solidFill>
                </a:rPr>
                <a:t>Sérologie +</a:t>
              </a:r>
            </a:p>
          </p:txBody>
        </p:sp>
        <p:sp>
          <p:nvSpPr>
            <p:cNvPr id="26" name="Flèche vers la droite 25">
              <a:extLst>
                <a:ext uri="{FF2B5EF4-FFF2-40B4-BE49-F238E27FC236}">
                  <a16:creationId xmlns:a16="http://schemas.microsoft.com/office/drawing/2014/main" id="{B4202295-EDA7-344C-9504-08032326B914}"/>
                </a:ext>
              </a:extLst>
            </p:cNvPr>
            <p:cNvSpPr/>
            <p:nvPr/>
          </p:nvSpPr>
          <p:spPr>
            <a:xfrm rot="712396">
              <a:off x="7189090" y="4398647"/>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1946456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Rectangle 13">
            <a:extLst>
              <a:ext uri="{FF2B5EF4-FFF2-40B4-BE49-F238E27FC236}">
                <a16:creationId xmlns:a16="http://schemas.microsoft.com/office/drawing/2014/main" id="{D0C60869-DD20-944D-8806-47392BD5A26A}"/>
              </a:ext>
            </a:extLst>
          </p:cNvPr>
          <p:cNvSpPr/>
          <p:nvPr/>
        </p:nvSpPr>
        <p:spPr>
          <a:xfrm>
            <a:off x="637953" y="6469747"/>
            <a:ext cx="10678351" cy="276999"/>
          </a:xfrm>
          <a:prstGeom prst="rect">
            <a:avLst/>
          </a:prstGeom>
        </p:spPr>
        <p:txBody>
          <a:bodyPr wrap="square">
            <a:spAutoFit/>
          </a:bodyPr>
          <a:lstStyle/>
          <a:p>
            <a:r>
              <a:rPr lang="de-DE" sz="1100" b="1" dirty="0">
                <a:solidFill>
                  <a:schemeClr val="accent2"/>
                </a:solidFill>
              </a:rPr>
              <a:t>Zimmermann &amp; Curtis</a:t>
            </a:r>
            <a:r>
              <a:rPr lang="fr-FR" sz="1100" b="1" dirty="0">
                <a:solidFill>
                  <a:schemeClr val="accent2"/>
                </a:solidFill>
              </a:rPr>
              <a:t>  </a:t>
            </a:r>
            <a:r>
              <a:rPr lang="fr-MA" sz="1100" i="1" dirty="0" err="1">
                <a:solidFill>
                  <a:schemeClr val="accent2"/>
                </a:solidFill>
              </a:rPr>
              <a:t>Pediatr</a:t>
            </a:r>
            <a:r>
              <a:rPr lang="fr-MA" sz="1100" i="1" dirty="0">
                <a:solidFill>
                  <a:schemeClr val="accent2"/>
                </a:solidFill>
              </a:rPr>
              <a:t> Infect Dis J </a:t>
            </a:r>
            <a:r>
              <a:rPr lang="fr-MA" sz="1100" dirty="0">
                <a:solidFill>
                  <a:schemeClr val="accent2"/>
                </a:solidFill>
              </a:rPr>
              <a:t>2020 </a:t>
            </a:r>
            <a:r>
              <a:rPr lang="de-DE" sz="1200" dirty="0">
                <a:solidFill>
                  <a:schemeClr val="accent2"/>
                </a:solidFill>
              </a:rPr>
              <a:t>https://</a:t>
            </a:r>
            <a:r>
              <a:rPr lang="de-DE" sz="1200" dirty="0" err="1">
                <a:solidFill>
                  <a:schemeClr val="accent2"/>
                </a:solidFill>
              </a:rPr>
              <a:t>journals.lww.com</a:t>
            </a:r>
            <a:r>
              <a:rPr lang="de-DE" sz="1200" dirty="0">
                <a:solidFill>
                  <a:schemeClr val="accent2"/>
                </a:solidFill>
              </a:rPr>
              <a:t>/</a:t>
            </a:r>
            <a:r>
              <a:rPr lang="de-DE" sz="1200" dirty="0" err="1">
                <a:solidFill>
                  <a:schemeClr val="accent2"/>
                </a:solidFill>
              </a:rPr>
              <a:t>pidj</a:t>
            </a:r>
            <a:r>
              <a:rPr lang="de-DE" sz="1200" dirty="0">
                <a:solidFill>
                  <a:schemeClr val="accent2"/>
                </a:solidFill>
              </a:rPr>
              <a:t>/</a:t>
            </a:r>
            <a:r>
              <a:rPr lang="de-DE" sz="1200" dirty="0" err="1">
                <a:solidFill>
                  <a:schemeClr val="accent2"/>
                </a:solidFill>
              </a:rPr>
              <a:t>FullText</a:t>
            </a:r>
            <a:r>
              <a:rPr lang="de-DE" sz="1200" dirty="0">
                <a:solidFill>
                  <a:schemeClr val="accent2"/>
                </a:solidFill>
              </a:rPr>
              <a:t>/2020/05000/Coronavirus_Infections_in_Children_Including.1.aspx</a:t>
            </a:r>
            <a:r>
              <a:rPr lang="fr-FR" sz="900" dirty="0">
                <a:solidFill>
                  <a:schemeClr val="accent2"/>
                </a:solidFill>
              </a:rPr>
              <a:t> </a:t>
            </a:r>
            <a:r>
              <a:rPr lang="fr-MA" sz="900" dirty="0">
                <a:solidFill>
                  <a:schemeClr val="accent2"/>
                </a:solidFill>
              </a:rPr>
              <a:t> </a:t>
            </a:r>
            <a:endParaRPr lang="fr-MA" sz="1100" dirty="0">
              <a:solidFill>
                <a:schemeClr val="accent2"/>
              </a:solidFill>
            </a:endParaRPr>
          </a:p>
        </p:txBody>
      </p:sp>
      <p:pic>
        <p:nvPicPr>
          <p:cNvPr id="15" name="Image 14">
            <a:extLst>
              <a:ext uri="{FF2B5EF4-FFF2-40B4-BE49-F238E27FC236}">
                <a16:creationId xmlns:a16="http://schemas.microsoft.com/office/drawing/2014/main" id="{B2AC9C4B-AAB8-1140-8F62-602E201374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86228" y="1656692"/>
            <a:ext cx="10243777" cy="4762829"/>
          </a:xfrm>
          <a:prstGeom prst="rect">
            <a:avLst/>
          </a:prstGeom>
        </p:spPr>
      </p:pic>
      <p:pic>
        <p:nvPicPr>
          <p:cNvPr id="16" name="Image 15">
            <a:extLst>
              <a:ext uri="{FF2B5EF4-FFF2-40B4-BE49-F238E27FC236}">
                <a16:creationId xmlns:a16="http://schemas.microsoft.com/office/drawing/2014/main" id="{9A117A93-23EA-B74A-BD3A-5D316E854F9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32149" y="448161"/>
            <a:ext cx="1231891" cy="969159"/>
          </a:xfrm>
          <a:prstGeom prst="rect">
            <a:avLst/>
          </a:prstGeom>
        </p:spPr>
      </p:pic>
      <p:sp>
        <p:nvSpPr>
          <p:cNvPr id="18" name="Titre 1">
            <a:extLst>
              <a:ext uri="{FF2B5EF4-FFF2-40B4-BE49-F238E27FC236}">
                <a16:creationId xmlns:a16="http://schemas.microsoft.com/office/drawing/2014/main" id="{1F61B1A4-0030-ED41-8A92-1D6B1F761227}"/>
              </a:ext>
            </a:extLst>
          </p:cNvPr>
          <p:cNvSpPr>
            <a:spLocks noGrp="1"/>
          </p:cNvSpPr>
          <p:nvPr>
            <p:ph type="title"/>
          </p:nvPr>
        </p:nvSpPr>
        <p:spPr>
          <a:xfrm>
            <a:off x="872966" y="388253"/>
            <a:ext cx="10280429" cy="1320800"/>
          </a:xfrm>
        </p:spPr>
        <p:txBody>
          <a:bodyPr>
            <a:normAutofit/>
          </a:bodyPr>
          <a:lstStyle/>
          <a:p>
            <a:r>
              <a:rPr lang="fr-FR" dirty="0"/>
              <a:t>Les maladies à coronavirus</a:t>
            </a:r>
          </a:p>
        </p:txBody>
      </p:sp>
    </p:spTree>
    <p:extLst>
      <p:ext uri="{BB962C8B-B14F-4D97-AF65-F5344CB8AC3E}">
        <p14:creationId xmlns:p14="http://schemas.microsoft.com/office/powerpoint/2010/main" val="12885934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50</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50</a:t>
            </a:fld>
            <a:endParaRPr lang="en-US" dirty="0">
              <a:solidFill>
                <a:schemeClr val="bg1"/>
              </a:solidFill>
            </a:endParaRPr>
          </a:p>
        </p:txBody>
      </p:sp>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50</a:t>
            </a:fld>
            <a:endParaRPr lang="en-US" dirty="0">
              <a:solidFill>
                <a:schemeClr val="bg1"/>
              </a:solidFill>
            </a:endParaRPr>
          </a:p>
        </p:txBody>
      </p:sp>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50</a:t>
            </a:fld>
            <a:endParaRPr lang="en-US" dirty="0">
              <a:solidFill>
                <a:schemeClr val="bg1"/>
              </a:solidFill>
            </a:endParaRPr>
          </a:p>
        </p:txBody>
      </p:sp>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50</a:t>
            </a:fld>
            <a:endParaRPr lang="en-US" dirty="0">
              <a:solidFill>
                <a:schemeClr val="bg1"/>
              </a:solidFill>
            </a:endParaRPr>
          </a:p>
        </p:txBody>
      </p:sp>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50</a:t>
            </a:fld>
            <a:endParaRPr lang="en-US" dirty="0">
              <a:solidFill>
                <a:schemeClr val="bg1"/>
              </a:solidFill>
            </a:endParaRPr>
          </a:p>
        </p:txBody>
      </p:sp>
      <p:sp>
        <p:nvSpPr>
          <p:cNvPr id="37" name="Titre 1">
            <a:extLst>
              <a:ext uri="{FF2B5EF4-FFF2-40B4-BE49-F238E27FC236}">
                <a16:creationId xmlns:a16="http://schemas.microsoft.com/office/drawing/2014/main" id="{E2796E6D-B47A-3646-84A3-F126DBFA6754}"/>
              </a:ext>
            </a:extLst>
          </p:cNvPr>
          <p:cNvSpPr>
            <a:spLocks noGrp="1"/>
          </p:cNvSpPr>
          <p:nvPr>
            <p:ph type="title"/>
          </p:nvPr>
        </p:nvSpPr>
        <p:spPr>
          <a:xfrm>
            <a:off x="1333501" y="609600"/>
            <a:ext cx="9520545" cy="1320800"/>
          </a:xfrm>
        </p:spPr>
        <p:txBody>
          <a:bodyPr>
            <a:normAutofit/>
          </a:bodyPr>
          <a:lstStyle/>
          <a:p>
            <a:r>
              <a:rPr lang="fr-FR" dirty="0"/>
              <a:t>Utilisation de sérologies fiables </a:t>
            </a:r>
            <a:r>
              <a:rPr lang="fr-FR" b="1" i="1" u="sng" dirty="0"/>
              <a:t>pourrait</a:t>
            </a:r>
            <a:r>
              <a:rPr lang="fr-FR" dirty="0"/>
              <a:t> permettre</a:t>
            </a:r>
          </a:p>
        </p:txBody>
      </p:sp>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50</a:t>
            </a:fld>
            <a:endParaRPr lang="en-US" dirty="0">
              <a:solidFill>
                <a:schemeClr val="bg1"/>
              </a:solidFill>
            </a:endParaRPr>
          </a:p>
        </p:txBody>
      </p:sp>
      <p:sp>
        <p:nvSpPr>
          <p:cNvPr id="40" name="Espace réservé du contenu 8">
            <a:extLst>
              <a:ext uri="{FF2B5EF4-FFF2-40B4-BE49-F238E27FC236}">
                <a16:creationId xmlns:a16="http://schemas.microsoft.com/office/drawing/2014/main" id="{06322E45-D377-144B-871D-E3B5018621A8}"/>
              </a:ext>
            </a:extLst>
          </p:cNvPr>
          <p:cNvSpPr>
            <a:spLocks noGrp="1"/>
          </p:cNvSpPr>
          <p:nvPr/>
        </p:nvSpPr>
        <p:spPr>
          <a:xfrm>
            <a:off x="558817" y="2069039"/>
            <a:ext cx="11253226" cy="434227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De réaliser des études de </a:t>
            </a:r>
            <a:r>
              <a:rPr lang="fr-FR" sz="1900" b="1" dirty="0" err="1"/>
              <a:t>séro-prévalence</a:t>
            </a:r>
            <a:endParaRPr lang="fr-FR" sz="1900" b="1" dirty="0"/>
          </a:p>
          <a:p>
            <a:pPr lvl="1"/>
            <a:r>
              <a:rPr lang="fr-FR" sz="1700" dirty="0"/>
              <a:t>Mieux décrire la « pyramide » des infections SARS-CoV-2</a:t>
            </a:r>
          </a:p>
          <a:p>
            <a:pPr lvl="1"/>
            <a:r>
              <a:rPr lang="fr-FR" sz="1700" dirty="0"/>
              <a:t>Evaluer le risque épidémique </a:t>
            </a:r>
            <a:r>
              <a:rPr lang="fr-FR" sz="1700" b="1" u="sng" dirty="0"/>
              <a:t>relatif</a:t>
            </a:r>
            <a:r>
              <a:rPr lang="fr-FR" sz="1700" dirty="0"/>
              <a:t> dans une région donnée</a:t>
            </a:r>
          </a:p>
          <a:p>
            <a:pPr lvl="1"/>
            <a:r>
              <a:rPr lang="fr-FR" sz="1700" dirty="0"/>
              <a:t>Approcher les risques encourus lors du </a:t>
            </a:r>
            <a:r>
              <a:rPr lang="fr-FR" sz="1700" dirty="0" err="1"/>
              <a:t>déconfinement</a:t>
            </a:r>
            <a:r>
              <a:rPr lang="fr-FR" sz="1700" dirty="0"/>
              <a:t> et l’intensité des vagues ultérieures</a:t>
            </a:r>
          </a:p>
          <a:p>
            <a:r>
              <a:rPr lang="fr-FR" sz="1900" b="1" dirty="0"/>
              <a:t>De mobiliser plus facilement les soignants </a:t>
            </a:r>
            <a:r>
              <a:rPr lang="fr-FR" sz="1900" dirty="0"/>
              <a:t>: </a:t>
            </a:r>
            <a:r>
              <a:rPr lang="fr-FR" sz="1700" dirty="0"/>
              <a:t>une sérologie positive </a:t>
            </a:r>
            <a:r>
              <a:rPr lang="fr-FR" sz="1700" b="1" i="1" u="sng" dirty="0"/>
              <a:t>présageant </a:t>
            </a:r>
            <a:r>
              <a:rPr lang="fr-FR" sz="1700" dirty="0"/>
              <a:t>d’une immunité probable</a:t>
            </a:r>
          </a:p>
          <a:p>
            <a:r>
              <a:rPr lang="fr-FR" sz="1900" b="1" dirty="0"/>
              <a:t>Théoriquement, contribuer à décider</a:t>
            </a:r>
          </a:p>
          <a:p>
            <a:pPr lvl="1"/>
            <a:r>
              <a:rPr lang="fr-FR" sz="1700" dirty="0"/>
              <a:t>de lever les mesures de confinement</a:t>
            </a:r>
          </a:p>
          <a:p>
            <a:pPr lvl="1"/>
            <a:r>
              <a:rPr lang="fr-FR" sz="1700" dirty="0"/>
              <a:t>d’assouplir les mesures d’hygiène</a:t>
            </a:r>
          </a:p>
          <a:p>
            <a:pPr lvl="1"/>
            <a:r>
              <a:rPr lang="fr-FR" sz="1700" dirty="0"/>
              <a:t>de reprendre le travail (si risque minimal avec sérologie positive)</a:t>
            </a:r>
          </a:p>
          <a:p>
            <a:pPr marL="3657600" lvl="8" indent="0">
              <a:buNone/>
            </a:pPr>
            <a:r>
              <a:rPr lang="fr-FR" sz="1100" dirty="0"/>
              <a:t>                                                </a:t>
            </a:r>
          </a:p>
          <a:p>
            <a:endParaRPr lang="fr-FR" b="1" dirty="0"/>
          </a:p>
          <a:p>
            <a:pPr marL="2286000" lvl="5" indent="0">
              <a:buNone/>
            </a:pPr>
            <a:r>
              <a:rPr lang="fr-FR" sz="1800" b="1" dirty="0"/>
              <a:t>	</a:t>
            </a:r>
          </a:p>
        </p:txBody>
      </p:sp>
      <p:pic>
        <p:nvPicPr>
          <p:cNvPr id="41" name="Image 40" descr="Une image contenant texte, signe, photo, nombreux&#10;&#10;Description générée automatiquement">
            <a:extLst>
              <a:ext uri="{FF2B5EF4-FFF2-40B4-BE49-F238E27FC236}">
                <a16:creationId xmlns:a16="http://schemas.microsoft.com/office/drawing/2014/main" id="{CB2F3A78-E553-644E-AF69-9522BC1EDA1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957246" y="3870874"/>
            <a:ext cx="3620629" cy="2777893"/>
          </a:xfrm>
          <a:prstGeom prst="rect">
            <a:avLst/>
          </a:prstGeom>
        </p:spPr>
      </p:pic>
      <p:sp>
        <p:nvSpPr>
          <p:cNvPr id="53" name="Rectangle : coins arrondis 52">
            <a:extLst>
              <a:ext uri="{FF2B5EF4-FFF2-40B4-BE49-F238E27FC236}">
                <a16:creationId xmlns:a16="http://schemas.microsoft.com/office/drawing/2014/main" id="{2DF8BC9E-812D-3F48-9445-E0EC8E5B914E}"/>
              </a:ext>
            </a:extLst>
          </p:cNvPr>
          <p:cNvSpPr/>
          <p:nvPr/>
        </p:nvSpPr>
        <p:spPr>
          <a:xfrm>
            <a:off x="379957" y="5435599"/>
            <a:ext cx="7082388" cy="11143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Après la première vague épidémique en France, les premières données suggèrent que les sérologies sont </a:t>
            </a:r>
            <a:r>
              <a:rPr lang="fr-FR" sz="2000" b="1" dirty="0"/>
              <a:t>+</a:t>
            </a:r>
            <a:r>
              <a:rPr lang="fr-FR" dirty="0"/>
              <a:t> chez </a:t>
            </a:r>
            <a:r>
              <a:rPr lang="fr-FR" sz="2000" dirty="0"/>
              <a:t>- </a:t>
            </a:r>
            <a:r>
              <a:rPr lang="fr-FR" dirty="0"/>
              <a:t>de 5 % de la population rendant ces options peu réalistes à ce stade </a:t>
            </a:r>
          </a:p>
        </p:txBody>
      </p:sp>
    </p:spTree>
    <p:extLst>
      <p:ext uri="{BB962C8B-B14F-4D97-AF65-F5344CB8AC3E}">
        <p14:creationId xmlns:p14="http://schemas.microsoft.com/office/powerpoint/2010/main" val="7883579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pic>
        <p:nvPicPr>
          <p:cNvPr id="29" name="Image 3">
            <a:extLst>
              <a:ext uri="{FF2B5EF4-FFF2-40B4-BE49-F238E27FC236}">
                <a16:creationId xmlns:a16="http://schemas.microsoft.com/office/drawing/2014/main" id="{A08A1047-AAA4-C449-95DE-636A9679D6D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pic>
        <p:nvPicPr>
          <p:cNvPr id="32" name="Image 3">
            <a:extLst>
              <a:ext uri="{FF2B5EF4-FFF2-40B4-BE49-F238E27FC236}">
                <a16:creationId xmlns:a16="http://schemas.microsoft.com/office/drawing/2014/main" id="{F276B799-77DD-7643-879F-5AD241AD13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pic>
        <p:nvPicPr>
          <p:cNvPr id="45" name="Image 3">
            <a:extLst>
              <a:ext uri="{FF2B5EF4-FFF2-40B4-BE49-F238E27FC236}">
                <a16:creationId xmlns:a16="http://schemas.microsoft.com/office/drawing/2014/main" id="{CE9A6748-3A79-F143-9CFE-7BBB8C5A094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pic>
        <p:nvPicPr>
          <p:cNvPr id="48" name="Image 3">
            <a:extLst>
              <a:ext uri="{FF2B5EF4-FFF2-40B4-BE49-F238E27FC236}">
                <a16:creationId xmlns:a16="http://schemas.microsoft.com/office/drawing/2014/main" id="{6C1EA5EA-36E8-3146-A222-B3940E16647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pic>
        <p:nvPicPr>
          <p:cNvPr id="36" name="Image 3">
            <a:extLst>
              <a:ext uri="{FF2B5EF4-FFF2-40B4-BE49-F238E27FC236}">
                <a16:creationId xmlns:a16="http://schemas.microsoft.com/office/drawing/2014/main" id="{3A341E0E-7AED-5E43-96B6-3C76A942E55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sp>
        <p:nvSpPr>
          <p:cNvPr id="37" name="ZoneTexte 36">
            <a:extLst>
              <a:ext uri="{FF2B5EF4-FFF2-40B4-BE49-F238E27FC236}">
                <a16:creationId xmlns:a16="http://schemas.microsoft.com/office/drawing/2014/main" id="{84DA6803-8FD4-7947-8CCC-9F848A040048}"/>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0" name="ZoneTexte 39">
            <a:extLst>
              <a:ext uri="{FF2B5EF4-FFF2-40B4-BE49-F238E27FC236}">
                <a16:creationId xmlns:a16="http://schemas.microsoft.com/office/drawing/2014/main" id="{2BDDA75F-1ABB-2D49-B8D6-D70B874C1465}"/>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1" name="Espace réservé du numéro de diapositive 4">
            <a:extLst>
              <a:ext uri="{FF2B5EF4-FFF2-40B4-BE49-F238E27FC236}">
                <a16:creationId xmlns:a16="http://schemas.microsoft.com/office/drawing/2014/main" id="{91EE4E44-E486-4343-A671-ABDF72F9D4E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sp>
        <p:nvSpPr>
          <p:cNvPr id="49" name="Titre 1">
            <a:extLst>
              <a:ext uri="{FF2B5EF4-FFF2-40B4-BE49-F238E27FC236}">
                <a16:creationId xmlns:a16="http://schemas.microsoft.com/office/drawing/2014/main" id="{4E26C0B8-2FED-E04F-89AD-B13EDE001165}"/>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a:t>Interprétation de résultats de sérologie</a:t>
            </a:r>
            <a:endParaRPr lang="fr-FR" dirty="0"/>
          </a:p>
        </p:txBody>
      </p:sp>
      <p:sp>
        <p:nvSpPr>
          <p:cNvPr id="50" name="Espace réservé du numéro de diapositive 4">
            <a:extLst>
              <a:ext uri="{FF2B5EF4-FFF2-40B4-BE49-F238E27FC236}">
                <a16:creationId xmlns:a16="http://schemas.microsoft.com/office/drawing/2014/main" id="{0450FC2F-2349-374C-8A24-7EEF7FED75B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51</a:t>
            </a:fld>
            <a:endParaRPr lang="en-US" dirty="0">
              <a:solidFill>
                <a:schemeClr val="bg1"/>
              </a:solidFill>
            </a:endParaRPr>
          </a:p>
        </p:txBody>
      </p:sp>
      <p:sp>
        <p:nvSpPr>
          <p:cNvPr id="52" name="Espace réservé du contenu 8">
            <a:extLst>
              <a:ext uri="{FF2B5EF4-FFF2-40B4-BE49-F238E27FC236}">
                <a16:creationId xmlns:a16="http://schemas.microsoft.com/office/drawing/2014/main" id="{1C8270DE-C3AF-554F-A39B-CD72E17EDE6D}"/>
              </a:ext>
            </a:extLst>
          </p:cNvPr>
          <p:cNvSpPr>
            <a:spLocks noGrp="1"/>
          </p:cNvSpPr>
          <p:nvPr/>
        </p:nvSpPr>
        <p:spPr>
          <a:xfrm>
            <a:off x="558817" y="2069039"/>
            <a:ext cx="11253226"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endParaRPr lang="fr-FR" b="1" dirty="0"/>
          </a:p>
          <a:p>
            <a:pPr marL="2286000" lvl="5" indent="0">
              <a:buNone/>
            </a:pPr>
            <a:r>
              <a:rPr lang="fr-FR" sz="1800" b="1" dirty="0"/>
              <a:t>	</a:t>
            </a:r>
          </a:p>
        </p:txBody>
      </p:sp>
      <p:graphicFrame>
        <p:nvGraphicFramePr>
          <p:cNvPr id="53" name="Tableau 52">
            <a:extLst>
              <a:ext uri="{FF2B5EF4-FFF2-40B4-BE49-F238E27FC236}">
                <a16:creationId xmlns:a16="http://schemas.microsoft.com/office/drawing/2014/main" id="{5583EA2B-E149-A04B-97DD-D07AA1220D09}"/>
              </a:ext>
            </a:extLst>
          </p:cNvPr>
          <p:cNvGraphicFramePr>
            <a:graphicFrameLocks noGrp="1"/>
          </p:cNvGraphicFramePr>
          <p:nvPr>
            <p:extLst>
              <p:ext uri="{D42A27DB-BD31-4B8C-83A1-F6EECF244321}">
                <p14:modId xmlns:p14="http://schemas.microsoft.com/office/powerpoint/2010/main" val="1902606605"/>
              </p:ext>
            </p:extLst>
          </p:nvPr>
        </p:nvGraphicFramePr>
        <p:xfrm>
          <a:off x="1446661" y="1647741"/>
          <a:ext cx="9364350" cy="3462948"/>
        </p:xfrm>
        <a:graphic>
          <a:graphicData uri="http://schemas.openxmlformats.org/drawingml/2006/table">
            <a:tbl>
              <a:tblPr firstRow="1" bandRow="1">
                <a:tableStyleId>{5C22544A-7EE6-4342-B048-85BDC9FD1C3A}</a:tableStyleId>
              </a:tblPr>
              <a:tblGrid>
                <a:gridCol w="1872870">
                  <a:extLst>
                    <a:ext uri="{9D8B030D-6E8A-4147-A177-3AD203B41FA5}">
                      <a16:colId xmlns:a16="http://schemas.microsoft.com/office/drawing/2014/main" val="109218761"/>
                    </a:ext>
                  </a:extLst>
                </a:gridCol>
                <a:gridCol w="1872870">
                  <a:extLst>
                    <a:ext uri="{9D8B030D-6E8A-4147-A177-3AD203B41FA5}">
                      <a16:colId xmlns:a16="http://schemas.microsoft.com/office/drawing/2014/main" val="2370786706"/>
                    </a:ext>
                  </a:extLst>
                </a:gridCol>
                <a:gridCol w="1872870">
                  <a:extLst>
                    <a:ext uri="{9D8B030D-6E8A-4147-A177-3AD203B41FA5}">
                      <a16:colId xmlns:a16="http://schemas.microsoft.com/office/drawing/2014/main" val="3697641992"/>
                    </a:ext>
                  </a:extLst>
                </a:gridCol>
                <a:gridCol w="1872870">
                  <a:extLst>
                    <a:ext uri="{9D8B030D-6E8A-4147-A177-3AD203B41FA5}">
                      <a16:colId xmlns:a16="http://schemas.microsoft.com/office/drawing/2014/main" val="1522078975"/>
                    </a:ext>
                  </a:extLst>
                </a:gridCol>
                <a:gridCol w="1872870">
                  <a:extLst>
                    <a:ext uri="{9D8B030D-6E8A-4147-A177-3AD203B41FA5}">
                      <a16:colId xmlns:a16="http://schemas.microsoft.com/office/drawing/2014/main" val="3204639734"/>
                    </a:ext>
                  </a:extLst>
                </a:gridCol>
              </a:tblGrid>
              <a:tr h="739088">
                <a:tc>
                  <a:txBody>
                    <a:bodyPr/>
                    <a:lstStyle/>
                    <a:p>
                      <a:endParaRPr lang="fr-FR" dirty="0"/>
                    </a:p>
                  </a:txBody>
                  <a:tcPr/>
                </a:tc>
                <a:tc gridSpan="4">
                  <a:txBody>
                    <a:bodyPr/>
                    <a:lstStyle/>
                    <a:p>
                      <a:pPr algn="ctr"/>
                      <a:r>
                        <a:rPr lang="fr-FR" sz="2400" dirty="0"/>
                        <a:t>Résultats de la sérologie</a:t>
                      </a:r>
                    </a:p>
                  </a:txBody>
                  <a:tcPr anchor="ctr"/>
                </a:tc>
                <a:tc hMerge="1">
                  <a:txBody>
                    <a:bodyPr/>
                    <a:lstStyle/>
                    <a:p>
                      <a:endParaRPr lang="fr-FR" dirty="0"/>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1714447792"/>
                  </a:ext>
                </a:extLst>
              </a:tr>
              <a:tr h="904730">
                <a:tc>
                  <a:txBody>
                    <a:bodyPr/>
                    <a:lstStyle/>
                    <a:p>
                      <a:r>
                        <a:rPr lang="fr-FR" sz="2400" dirty="0" err="1"/>
                        <a:t>IgM</a:t>
                      </a:r>
                      <a:endParaRPr lang="fr-FR" sz="2400" dirty="0"/>
                    </a:p>
                  </a:txBody>
                  <a:tcPr anchor="ctr"/>
                </a:tc>
                <a:tc>
                  <a:txBody>
                    <a:bodyPr/>
                    <a:lstStyle/>
                    <a:p>
                      <a:pPr algn="ctr"/>
                      <a:r>
                        <a:rPr lang="fr-FR" sz="4000" dirty="0"/>
                        <a:t>-</a:t>
                      </a:r>
                    </a:p>
                  </a:txBody>
                  <a:tcPr/>
                </a:tc>
                <a:tc>
                  <a:txBody>
                    <a:bodyPr/>
                    <a:lstStyle/>
                    <a:p>
                      <a:pPr algn="ctr"/>
                      <a:r>
                        <a:rPr lang="fr-FR" sz="4000" dirty="0"/>
                        <a:t>+</a:t>
                      </a:r>
                    </a:p>
                  </a:txBody>
                  <a:tcPr/>
                </a:tc>
                <a:tc>
                  <a:txBody>
                    <a:bodyPr/>
                    <a:lstStyle/>
                    <a:p>
                      <a:pPr algn="ctr"/>
                      <a:r>
                        <a:rPr lang="fr-FR" sz="4000" dirty="0"/>
                        <a:t>+</a:t>
                      </a:r>
                    </a:p>
                  </a:txBody>
                  <a:tcPr/>
                </a:tc>
                <a:tc>
                  <a:txBody>
                    <a:bodyPr/>
                    <a:lstStyle/>
                    <a:p>
                      <a:pPr algn="ctr"/>
                      <a:r>
                        <a:rPr lang="fr-FR" sz="4000" dirty="0"/>
                        <a:t>-</a:t>
                      </a:r>
                    </a:p>
                  </a:txBody>
                  <a:tcPr/>
                </a:tc>
                <a:extLst>
                  <a:ext uri="{0D108BD9-81ED-4DB2-BD59-A6C34878D82A}">
                    <a16:rowId xmlns:a16="http://schemas.microsoft.com/office/drawing/2014/main" val="248779807"/>
                  </a:ext>
                </a:extLst>
              </a:tr>
              <a:tr h="904730">
                <a:tc>
                  <a:txBody>
                    <a:bodyPr/>
                    <a:lstStyle/>
                    <a:p>
                      <a:r>
                        <a:rPr lang="fr-FR" sz="2400" dirty="0" err="1"/>
                        <a:t>IgG</a:t>
                      </a:r>
                      <a:endParaRPr lang="fr-FR" sz="2400" dirty="0"/>
                    </a:p>
                  </a:txBody>
                  <a:tcPr anchor="ctr"/>
                </a:tc>
                <a:tc>
                  <a:txBody>
                    <a:bodyPr/>
                    <a:lstStyle/>
                    <a:p>
                      <a:pPr algn="ctr"/>
                      <a:r>
                        <a:rPr lang="fr-FR" sz="4000" dirty="0"/>
                        <a:t>-</a:t>
                      </a:r>
                    </a:p>
                  </a:txBody>
                  <a:tcPr/>
                </a:tc>
                <a:tc>
                  <a:txBody>
                    <a:bodyPr/>
                    <a:lstStyle/>
                    <a:p>
                      <a:pPr algn="ctr"/>
                      <a:r>
                        <a:rPr lang="fr-FR" sz="4000" dirty="0"/>
                        <a:t>- </a:t>
                      </a:r>
                    </a:p>
                  </a:txBody>
                  <a:tcPr/>
                </a:tc>
                <a:tc>
                  <a:txBody>
                    <a:bodyPr/>
                    <a:lstStyle/>
                    <a:p>
                      <a:pPr algn="ctr"/>
                      <a:r>
                        <a:rPr lang="fr-FR" sz="4000" dirty="0"/>
                        <a:t>+</a:t>
                      </a:r>
                    </a:p>
                  </a:txBody>
                  <a:tcPr/>
                </a:tc>
                <a:tc>
                  <a:txBody>
                    <a:bodyPr/>
                    <a:lstStyle/>
                    <a:p>
                      <a:pPr algn="ctr"/>
                      <a:r>
                        <a:rPr lang="fr-FR" sz="4000" dirty="0"/>
                        <a:t>+</a:t>
                      </a:r>
                    </a:p>
                  </a:txBody>
                  <a:tcPr/>
                </a:tc>
                <a:extLst>
                  <a:ext uri="{0D108BD9-81ED-4DB2-BD59-A6C34878D82A}">
                    <a16:rowId xmlns:a16="http://schemas.microsoft.com/office/drawing/2014/main" val="213471695"/>
                  </a:ext>
                </a:extLst>
              </a:tr>
              <a:tr h="904730">
                <a:tc>
                  <a:txBody>
                    <a:bodyPr/>
                    <a:lstStyle/>
                    <a:p>
                      <a:r>
                        <a:rPr lang="fr-FR" dirty="0"/>
                        <a:t>Interprétation</a:t>
                      </a:r>
                      <a:endParaRPr lang="fr-FR" b="1" dirty="0"/>
                    </a:p>
                  </a:txBody>
                  <a:tcPr anchor="ctr"/>
                </a:tc>
                <a:tc>
                  <a:txBody>
                    <a:bodyPr/>
                    <a:lstStyle/>
                    <a:p>
                      <a:r>
                        <a:rPr lang="fr-FR" dirty="0"/>
                        <a:t>Non immunisé ou test réalisé trop précoce</a:t>
                      </a:r>
                    </a:p>
                  </a:txBody>
                  <a:tcPr/>
                </a:tc>
                <a:tc>
                  <a:txBody>
                    <a:bodyPr/>
                    <a:lstStyle/>
                    <a:p>
                      <a:r>
                        <a:rPr lang="fr-FR" dirty="0"/>
                        <a:t>Infection très récente</a:t>
                      </a:r>
                    </a:p>
                  </a:txBody>
                  <a:tcPr/>
                </a:tc>
                <a:tc>
                  <a:txBody>
                    <a:bodyPr/>
                    <a:lstStyle/>
                    <a:p>
                      <a:r>
                        <a:rPr lang="fr-FR" dirty="0"/>
                        <a:t>Infection récente</a:t>
                      </a:r>
                    </a:p>
                  </a:txBody>
                  <a:tcPr/>
                </a:tc>
                <a:tc>
                  <a:txBody>
                    <a:bodyPr/>
                    <a:lstStyle/>
                    <a:p>
                      <a:r>
                        <a:rPr lang="fr-FR" dirty="0"/>
                        <a:t>Infection ancienne</a:t>
                      </a:r>
                    </a:p>
                  </a:txBody>
                  <a:tcPr/>
                </a:tc>
                <a:extLst>
                  <a:ext uri="{0D108BD9-81ED-4DB2-BD59-A6C34878D82A}">
                    <a16:rowId xmlns:a16="http://schemas.microsoft.com/office/drawing/2014/main" val="2687096452"/>
                  </a:ext>
                </a:extLst>
              </a:tr>
            </a:tbl>
          </a:graphicData>
        </a:graphic>
      </p:graphicFrame>
      <p:sp>
        <p:nvSpPr>
          <p:cNvPr id="2" name="ZoneTexte 1">
            <a:extLst>
              <a:ext uri="{FF2B5EF4-FFF2-40B4-BE49-F238E27FC236}">
                <a16:creationId xmlns:a16="http://schemas.microsoft.com/office/drawing/2014/main" id="{F9CE785F-77A2-3C45-A992-905A57F37F3C}"/>
              </a:ext>
            </a:extLst>
          </p:cNvPr>
          <p:cNvSpPr txBox="1"/>
          <p:nvPr/>
        </p:nvSpPr>
        <p:spPr>
          <a:xfrm>
            <a:off x="842597" y="5523274"/>
            <a:ext cx="11042575" cy="923330"/>
          </a:xfrm>
          <a:prstGeom prst="rect">
            <a:avLst/>
          </a:prstGeom>
          <a:noFill/>
        </p:spPr>
        <p:txBody>
          <a:bodyPr wrap="none" rtlCol="0">
            <a:spAutoFit/>
          </a:bodyPr>
          <a:lstStyle/>
          <a:p>
            <a:r>
              <a:rPr lang="fr-FR" dirty="0"/>
              <a:t>Après le pic épidémique et en l’absence de nouvelles vagues, </a:t>
            </a:r>
            <a:r>
              <a:rPr lang="fr-FR" b="1" dirty="0"/>
              <a:t>le risque d’avoir une PCR + pourrait être</a:t>
            </a:r>
          </a:p>
          <a:p>
            <a:r>
              <a:rPr lang="fr-FR" b="1" dirty="0"/>
              <a:t>plus important chez les sujets dont la sérologie est positive.</a:t>
            </a:r>
          </a:p>
          <a:p>
            <a:r>
              <a:rPr lang="fr-FR" dirty="0"/>
              <a:t>L’interprétation d’une PCR + dans ce contexte est améliorée par la connaissance de la sérologie. </a:t>
            </a:r>
          </a:p>
        </p:txBody>
      </p:sp>
    </p:spTree>
    <p:extLst>
      <p:ext uri="{BB962C8B-B14F-4D97-AF65-F5344CB8AC3E}">
        <p14:creationId xmlns:p14="http://schemas.microsoft.com/office/powerpoint/2010/main" val="31556558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pic>
        <p:nvPicPr>
          <p:cNvPr id="29" name="Image 3">
            <a:extLst>
              <a:ext uri="{FF2B5EF4-FFF2-40B4-BE49-F238E27FC236}">
                <a16:creationId xmlns:a16="http://schemas.microsoft.com/office/drawing/2014/main" id="{A08A1047-AAA4-C449-95DE-636A9679D6D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pic>
        <p:nvPicPr>
          <p:cNvPr id="32" name="Image 3">
            <a:extLst>
              <a:ext uri="{FF2B5EF4-FFF2-40B4-BE49-F238E27FC236}">
                <a16:creationId xmlns:a16="http://schemas.microsoft.com/office/drawing/2014/main" id="{F276B799-77DD-7643-879F-5AD241AD13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pic>
        <p:nvPicPr>
          <p:cNvPr id="45" name="Image 3">
            <a:extLst>
              <a:ext uri="{FF2B5EF4-FFF2-40B4-BE49-F238E27FC236}">
                <a16:creationId xmlns:a16="http://schemas.microsoft.com/office/drawing/2014/main" id="{CE9A6748-3A79-F143-9CFE-7BBB8C5A094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pic>
        <p:nvPicPr>
          <p:cNvPr id="48" name="Image 3">
            <a:extLst>
              <a:ext uri="{FF2B5EF4-FFF2-40B4-BE49-F238E27FC236}">
                <a16:creationId xmlns:a16="http://schemas.microsoft.com/office/drawing/2014/main" id="{6C1EA5EA-36E8-3146-A222-B3940E16647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pic>
        <p:nvPicPr>
          <p:cNvPr id="36" name="Image 3">
            <a:extLst>
              <a:ext uri="{FF2B5EF4-FFF2-40B4-BE49-F238E27FC236}">
                <a16:creationId xmlns:a16="http://schemas.microsoft.com/office/drawing/2014/main" id="{3A341E0E-7AED-5E43-96B6-3C76A942E55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sp>
        <p:nvSpPr>
          <p:cNvPr id="37" name="ZoneTexte 36">
            <a:extLst>
              <a:ext uri="{FF2B5EF4-FFF2-40B4-BE49-F238E27FC236}">
                <a16:creationId xmlns:a16="http://schemas.microsoft.com/office/drawing/2014/main" id="{84DA6803-8FD4-7947-8CCC-9F848A040048}"/>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0" name="ZoneTexte 39">
            <a:extLst>
              <a:ext uri="{FF2B5EF4-FFF2-40B4-BE49-F238E27FC236}">
                <a16:creationId xmlns:a16="http://schemas.microsoft.com/office/drawing/2014/main" id="{2BDDA75F-1ABB-2D49-B8D6-D70B874C1465}"/>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1" name="Espace réservé du numéro de diapositive 4">
            <a:extLst>
              <a:ext uri="{FF2B5EF4-FFF2-40B4-BE49-F238E27FC236}">
                <a16:creationId xmlns:a16="http://schemas.microsoft.com/office/drawing/2014/main" id="{91EE4E44-E486-4343-A671-ABDF72F9D4E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sp>
        <p:nvSpPr>
          <p:cNvPr id="49" name="Titre 1">
            <a:extLst>
              <a:ext uri="{FF2B5EF4-FFF2-40B4-BE49-F238E27FC236}">
                <a16:creationId xmlns:a16="http://schemas.microsoft.com/office/drawing/2014/main" id="{4E26C0B8-2FED-E04F-89AD-B13EDE001165}"/>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Qui tester ?  Qui ne pas tester ?</a:t>
            </a:r>
          </a:p>
        </p:txBody>
      </p:sp>
      <p:sp>
        <p:nvSpPr>
          <p:cNvPr id="50" name="Espace réservé du numéro de diapositive 4">
            <a:extLst>
              <a:ext uri="{FF2B5EF4-FFF2-40B4-BE49-F238E27FC236}">
                <a16:creationId xmlns:a16="http://schemas.microsoft.com/office/drawing/2014/main" id="{0450FC2F-2349-374C-8A24-7EEF7FED75B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52</a:t>
            </a:fld>
            <a:endParaRPr lang="en-US" dirty="0">
              <a:solidFill>
                <a:schemeClr val="bg1"/>
              </a:solidFill>
            </a:endParaRPr>
          </a:p>
        </p:txBody>
      </p:sp>
      <p:graphicFrame>
        <p:nvGraphicFramePr>
          <p:cNvPr id="2" name="Tableau 1">
            <a:extLst>
              <a:ext uri="{FF2B5EF4-FFF2-40B4-BE49-F238E27FC236}">
                <a16:creationId xmlns:a16="http://schemas.microsoft.com/office/drawing/2014/main" id="{D6CF14C7-B3DE-A446-851C-A7D6C93964B6}"/>
              </a:ext>
            </a:extLst>
          </p:cNvPr>
          <p:cNvGraphicFramePr>
            <a:graphicFrameLocks noGrp="1"/>
          </p:cNvGraphicFramePr>
          <p:nvPr>
            <p:extLst>
              <p:ext uri="{D42A27DB-BD31-4B8C-83A1-F6EECF244321}">
                <p14:modId xmlns:p14="http://schemas.microsoft.com/office/powerpoint/2010/main" val="2802652808"/>
              </p:ext>
            </p:extLst>
          </p:nvPr>
        </p:nvGraphicFramePr>
        <p:xfrm>
          <a:off x="1566408" y="2169160"/>
          <a:ext cx="8128000" cy="33324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171097530"/>
                    </a:ext>
                  </a:extLst>
                </a:gridCol>
                <a:gridCol w="4064000">
                  <a:extLst>
                    <a:ext uri="{9D8B030D-6E8A-4147-A177-3AD203B41FA5}">
                      <a16:colId xmlns:a16="http://schemas.microsoft.com/office/drawing/2014/main" val="4168277301"/>
                    </a:ext>
                  </a:extLst>
                </a:gridCol>
              </a:tblGrid>
              <a:tr h="370840">
                <a:tc>
                  <a:txBody>
                    <a:bodyPr/>
                    <a:lstStyle/>
                    <a:p>
                      <a:r>
                        <a:rPr lang="fr-FR" sz="2000" dirty="0"/>
                        <a:t>Qui tester ?</a:t>
                      </a:r>
                    </a:p>
                  </a:txBody>
                  <a:tcPr/>
                </a:tc>
                <a:tc>
                  <a:txBody>
                    <a:bodyPr/>
                    <a:lstStyle/>
                    <a:p>
                      <a:r>
                        <a:rPr lang="fr-FR" sz="2000" dirty="0"/>
                        <a:t>Qui ne pas tester</a:t>
                      </a:r>
                    </a:p>
                  </a:txBody>
                  <a:tcPr/>
                </a:tc>
                <a:extLst>
                  <a:ext uri="{0D108BD9-81ED-4DB2-BD59-A6C34878D82A}">
                    <a16:rowId xmlns:a16="http://schemas.microsoft.com/office/drawing/2014/main" val="347213728"/>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Syndromes inflammatoires tardifs type pneumopathies de l’adulte, Syndromes de Kawasaki atypique…</a:t>
                      </a:r>
                    </a:p>
                  </a:txBody>
                  <a:tcPr/>
                </a:tc>
                <a:tc>
                  <a:txBody>
                    <a:bodyPr/>
                    <a:lstStyle/>
                    <a:p>
                      <a:r>
                        <a:rPr lang="fr-FR" dirty="0"/>
                        <a:t>Population générale</a:t>
                      </a:r>
                    </a:p>
                    <a:p>
                      <a:pPr marL="285750" indent="-285750">
                        <a:buFontTx/>
                        <a:buChar char="-"/>
                      </a:pPr>
                      <a:r>
                        <a:rPr lang="fr-FR" dirty="0"/>
                        <a:t>% de séropositifs trop faible</a:t>
                      </a:r>
                    </a:p>
                    <a:p>
                      <a:pPr marL="285750" indent="-285750">
                        <a:buFontTx/>
                        <a:buChar char="-"/>
                      </a:pPr>
                      <a:r>
                        <a:rPr lang="fr-FR" dirty="0"/>
                        <a:t>pas de conséquence thérapeutique</a:t>
                      </a:r>
                    </a:p>
                  </a:txBody>
                  <a:tcPr/>
                </a:tc>
                <a:extLst>
                  <a:ext uri="{0D108BD9-81ED-4DB2-BD59-A6C34878D82A}">
                    <a16:rowId xmlns:a16="http://schemas.microsoft.com/office/drawing/2014/main" val="425663831"/>
                  </a:ext>
                </a:extLst>
              </a:tr>
              <a:tr h="370840">
                <a:tc>
                  <a:txBody>
                    <a:bodyPr/>
                    <a:lstStyle/>
                    <a:p>
                      <a:r>
                        <a:rPr lang="fr-FR" dirty="0"/>
                        <a:t>Diagnostic a posteriori d’une infection probable, possible</a:t>
                      </a:r>
                    </a:p>
                  </a:txBody>
                  <a:tcPr/>
                </a:tc>
                <a:tc>
                  <a:txBody>
                    <a:bodyPr/>
                    <a:lstStyle/>
                    <a:p>
                      <a:endParaRPr lang="fr-FR"/>
                    </a:p>
                  </a:txBody>
                  <a:tcPr/>
                </a:tc>
                <a:extLst>
                  <a:ext uri="{0D108BD9-81ED-4DB2-BD59-A6C34878D82A}">
                    <a16:rowId xmlns:a16="http://schemas.microsoft.com/office/drawing/2014/main" val="2359495690"/>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Larges études </a:t>
                      </a:r>
                      <a:r>
                        <a:rPr lang="fr-FR" dirty="0" err="1"/>
                        <a:t>séro</a:t>
                      </a:r>
                      <a:r>
                        <a:rPr lang="fr-FR" dirty="0"/>
                        <a:t>-épidémiologiques nationales et régionales</a:t>
                      </a:r>
                    </a:p>
                  </a:txBody>
                  <a:tcPr/>
                </a:tc>
                <a:tc>
                  <a:txBody>
                    <a:bodyPr/>
                    <a:lstStyle/>
                    <a:p>
                      <a:endParaRPr lang="fr-FR" dirty="0"/>
                    </a:p>
                  </a:txBody>
                  <a:tcPr/>
                </a:tc>
                <a:extLst>
                  <a:ext uri="{0D108BD9-81ED-4DB2-BD59-A6C34878D82A}">
                    <a16:rowId xmlns:a16="http://schemas.microsoft.com/office/drawing/2014/main" val="4082913656"/>
                  </a:ext>
                </a:extLst>
              </a:tr>
              <a:tr h="370840">
                <a:tc>
                  <a:txBody>
                    <a:bodyPr/>
                    <a:lstStyle/>
                    <a:p>
                      <a:r>
                        <a:rPr lang="fr-FR" dirty="0"/>
                        <a:t>Enquête autour d’un cas ?</a:t>
                      </a:r>
                    </a:p>
                  </a:txBody>
                  <a:tcPr/>
                </a:tc>
                <a:tc>
                  <a:txBody>
                    <a:bodyPr/>
                    <a:lstStyle/>
                    <a:p>
                      <a:endParaRPr lang="fr-FR" dirty="0"/>
                    </a:p>
                  </a:txBody>
                  <a:tcPr/>
                </a:tc>
                <a:extLst>
                  <a:ext uri="{0D108BD9-81ED-4DB2-BD59-A6C34878D82A}">
                    <a16:rowId xmlns:a16="http://schemas.microsoft.com/office/drawing/2014/main" val="274229639"/>
                  </a:ext>
                </a:extLst>
              </a:tr>
              <a:tr h="370840">
                <a:tc>
                  <a:txBody>
                    <a:bodyPr/>
                    <a:lstStyle/>
                    <a:p>
                      <a:r>
                        <a:rPr lang="fr-FR" dirty="0"/>
                        <a:t>Personnel soignant ?</a:t>
                      </a:r>
                    </a:p>
                  </a:txBody>
                  <a:tcPr/>
                </a:tc>
                <a:tc>
                  <a:txBody>
                    <a:bodyPr/>
                    <a:lstStyle/>
                    <a:p>
                      <a:endParaRPr lang="fr-FR" dirty="0"/>
                    </a:p>
                  </a:txBody>
                  <a:tcPr/>
                </a:tc>
                <a:extLst>
                  <a:ext uri="{0D108BD9-81ED-4DB2-BD59-A6C34878D82A}">
                    <a16:rowId xmlns:a16="http://schemas.microsoft.com/office/drawing/2014/main" val="4261469956"/>
                  </a:ext>
                </a:extLst>
              </a:tr>
            </a:tbl>
          </a:graphicData>
        </a:graphic>
      </p:graphicFrame>
    </p:spTree>
    <p:extLst>
      <p:ext uri="{BB962C8B-B14F-4D97-AF65-F5344CB8AC3E}">
        <p14:creationId xmlns:p14="http://schemas.microsoft.com/office/powerpoint/2010/main" val="4276807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333501" y="609600"/>
            <a:ext cx="10280429" cy="1320800"/>
          </a:xfrm>
        </p:spPr>
        <p:txBody>
          <a:bodyPr>
            <a:normAutofit/>
          </a:bodyPr>
          <a:lstStyle/>
          <a:p>
            <a:r>
              <a:rPr lang="fr-FR" dirty="0"/>
              <a:t>La pandémie COVID-19 dans le monde </a:t>
            </a:r>
            <a:r>
              <a:rPr lang="fr-FR" sz="2800" dirty="0"/>
              <a:t>(30/05/20)</a:t>
            </a: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6</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 name="Rectangle : coins arrondis 2">
            <a:extLst>
              <a:ext uri="{FF2B5EF4-FFF2-40B4-BE49-F238E27FC236}">
                <a16:creationId xmlns:a16="http://schemas.microsoft.com/office/drawing/2014/main" id="{5F0CF368-347D-7F4E-B416-E296CF1F5A64}"/>
              </a:ext>
            </a:extLst>
          </p:cNvPr>
          <p:cNvSpPr/>
          <p:nvPr/>
        </p:nvSpPr>
        <p:spPr>
          <a:xfrm>
            <a:off x="914400" y="5312345"/>
            <a:ext cx="10862868" cy="11833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Pour juger de l’intensité de l’épidémie, plus que le nombre de « diagnostics confirmés » qui dépend essentiellement de la capacité à faire des tests, il est préférable de s’intéresser au nombre de décès (influencé aussi par les capacités diagnostiques, le système de santé et par la transparence des régimes politiques)</a:t>
            </a:r>
          </a:p>
        </p:txBody>
      </p:sp>
      <p:sp>
        <p:nvSpPr>
          <p:cNvPr id="6" name="ZoneTexte 5">
            <a:extLst>
              <a:ext uri="{FF2B5EF4-FFF2-40B4-BE49-F238E27FC236}">
                <a16:creationId xmlns:a16="http://schemas.microsoft.com/office/drawing/2014/main" id="{E1123E0D-452D-F341-9209-1D3C1AD68477}"/>
              </a:ext>
            </a:extLst>
          </p:cNvPr>
          <p:cNvSpPr txBox="1"/>
          <p:nvPr/>
        </p:nvSpPr>
        <p:spPr>
          <a:xfrm>
            <a:off x="2955852" y="6518277"/>
            <a:ext cx="5636479" cy="307777"/>
          </a:xfrm>
          <a:prstGeom prst="rect">
            <a:avLst/>
          </a:prstGeom>
          <a:noFill/>
        </p:spPr>
        <p:txBody>
          <a:bodyPr wrap="none" rtlCol="0">
            <a:spAutoFit/>
          </a:bodyPr>
          <a:lstStyle/>
          <a:p>
            <a:r>
              <a:rPr lang="fr-FR" sz="1400" b="1" i="1" dirty="0">
                <a:solidFill>
                  <a:schemeClr val="accent2"/>
                </a:solidFill>
              </a:rPr>
              <a:t>Johns Hopkins </a:t>
            </a:r>
            <a:r>
              <a:rPr lang="fr-FR" sz="1400" b="1" i="1" dirty="0" err="1">
                <a:solidFill>
                  <a:schemeClr val="accent2"/>
                </a:solidFill>
              </a:rPr>
              <a:t>university</a:t>
            </a:r>
            <a:r>
              <a:rPr lang="fr-FR" sz="1400" b="1" i="1" dirty="0">
                <a:solidFill>
                  <a:schemeClr val="accent2"/>
                </a:solidFill>
              </a:rPr>
              <a:t> </a:t>
            </a:r>
            <a:r>
              <a:rPr lang="fr-FR" sz="1400" i="1" dirty="0">
                <a:solidFill>
                  <a:schemeClr val="accent2"/>
                </a:solidFill>
              </a:rPr>
              <a:t>: https://</a:t>
            </a:r>
            <a:r>
              <a:rPr lang="fr-FR" sz="1400" i="1" dirty="0" err="1">
                <a:solidFill>
                  <a:schemeClr val="accent2"/>
                </a:solidFill>
              </a:rPr>
              <a:t>coronavirus.jhu.edu</a:t>
            </a:r>
            <a:r>
              <a:rPr lang="fr-FR" sz="1400" i="1" dirty="0">
                <a:solidFill>
                  <a:schemeClr val="accent2"/>
                </a:solidFill>
              </a:rPr>
              <a:t>/</a:t>
            </a:r>
            <a:r>
              <a:rPr lang="fr-FR" sz="1400" i="1" dirty="0" err="1">
                <a:solidFill>
                  <a:schemeClr val="accent2"/>
                </a:solidFill>
              </a:rPr>
              <a:t>map.html</a:t>
            </a:r>
            <a:endParaRPr lang="fr-FR" sz="1400" i="1" dirty="0">
              <a:solidFill>
                <a:schemeClr val="accent2"/>
              </a:solidFill>
            </a:endParaRPr>
          </a:p>
        </p:txBody>
      </p:sp>
      <p:pic>
        <p:nvPicPr>
          <p:cNvPr id="14" name="Image 13" descr="Une image contenant sombre, lumière, allumé, arrière-plan&#10;&#10;Description générée automatiquement">
            <a:extLst>
              <a:ext uri="{FF2B5EF4-FFF2-40B4-BE49-F238E27FC236}">
                <a16:creationId xmlns:a16="http://schemas.microsoft.com/office/drawing/2014/main" id="{30811688-A6DA-E944-9F28-9FF42BC446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85362" y="1463231"/>
            <a:ext cx="7178400" cy="3771900"/>
          </a:xfrm>
          <a:prstGeom prst="rect">
            <a:avLst/>
          </a:prstGeom>
        </p:spPr>
      </p:pic>
      <p:pic>
        <p:nvPicPr>
          <p:cNvPr id="18" name="Image 17">
            <a:extLst>
              <a:ext uri="{FF2B5EF4-FFF2-40B4-BE49-F238E27FC236}">
                <a16:creationId xmlns:a16="http://schemas.microsoft.com/office/drawing/2014/main" id="{9CFA33EE-4955-B94D-A975-41DC1A58608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5573" y="1463231"/>
            <a:ext cx="1921989" cy="3714750"/>
          </a:xfrm>
          <a:prstGeom prst="rect">
            <a:avLst/>
          </a:prstGeom>
        </p:spPr>
      </p:pic>
      <p:pic>
        <p:nvPicPr>
          <p:cNvPr id="20" name="Image 19" descr="Une image contenant texte, assis, moniteur, écran&#10;&#10;Description générée automatiquement">
            <a:extLst>
              <a:ext uri="{FF2B5EF4-FFF2-40B4-BE49-F238E27FC236}">
                <a16:creationId xmlns:a16="http://schemas.microsoft.com/office/drawing/2014/main" id="{B7AC8204-2DEF-3247-9545-D9C763FB5E76}"/>
              </a:ext>
            </a:extLst>
          </p:cNvPr>
          <p:cNvPicPr>
            <a:picLocks/>
          </p:cNvPicPr>
          <p:nvPr/>
        </p:nvPicPr>
        <p:blipFill>
          <a:blip r:embed="rId5" cstate="email">
            <a:extLst>
              <a:ext uri="{28A0092B-C50C-407E-A947-70E740481C1C}">
                <a14:useLocalDpi xmlns:a14="http://schemas.microsoft.com/office/drawing/2010/main"/>
              </a:ext>
            </a:extLst>
          </a:blip>
          <a:stretch>
            <a:fillRect/>
          </a:stretch>
        </p:blipFill>
        <p:spPr>
          <a:xfrm>
            <a:off x="684900" y="1463231"/>
            <a:ext cx="1898650" cy="3708000"/>
          </a:xfrm>
          <a:prstGeom prst="rect">
            <a:avLst/>
          </a:prstGeom>
        </p:spPr>
      </p:pic>
    </p:spTree>
    <p:extLst>
      <p:ext uri="{BB962C8B-B14F-4D97-AF65-F5344CB8AC3E}">
        <p14:creationId xmlns:p14="http://schemas.microsoft.com/office/powerpoint/2010/main" val="1956211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838984" y="106967"/>
            <a:ext cx="11256838" cy="1320800"/>
          </a:xfrm>
        </p:spPr>
        <p:txBody>
          <a:bodyPr>
            <a:normAutofit/>
          </a:bodyPr>
          <a:lstStyle/>
          <a:p>
            <a:r>
              <a:rPr lang="fr-FR" dirty="0"/>
              <a:t>La pandémie COVID-19 dans le monde </a:t>
            </a:r>
            <a:br>
              <a:rPr lang="fr-FR" dirty="0"/>
            </a:br>
            <a:r>
              <a:rPr lang="fr-FR" dirty="0"/>
              <a:t>rapportée à la population </a:t>
            </a:r>
            <a:r>
              <a:rPr lang="fr-FR" sz="2800" dirty="0"/>
              <a:t>(09/05/20)</a:t>
            </a:r>
            <a:endParaRPr lang="fr-FR"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7</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4" name="ZoneTexte 13">
            <a:extLst>
              <a:ext uri="{FF2B5EF4-FFF2-40B4-BE49-F238E27FC236}">
                <a16:creationId xmlns:a16="http://schemas.microsoft.com/office/drawing/2014/main" id="{67BC7994-124A-844E-A0D2-179697A45AD6}"/>
              </a:ext>
            </a:extLst>
          </p:cNvPr>
          <p:cNvSpPr txBox="1"/>
          <p:nvPr/>
        </p:nvSpPr>
        <p:spPr>
          <a:xfrm>
            <a:off x="604821" y="1747087"/>
            <a:ext cx="5441747" cy="369332"/>
          </a:xfrm>
          <a:prstGeom prst="rect">
            <a:avLst/>
          </a:prstGeom>
          <a:solidFill>
            <a:schemeClr val="accent5"/>
          </a:solidFill>
        </p:spPr>
        <p:txBody>
          <a:bodyPr wrap="square" rtlCol="0">
            <a:spAutoFit/>
          </a:bodyPr>
          <a:lstStyle/>
          <a:p>
            <a:pPr algn="ctr"/>
            <a:r>
              <a:rPr lang="fr-FR" b="1" dirty="0">
                <a:solidFill>
                  <a:schemeClr val="bg1"/>
                </a:solidFill>
              </a:rPr>
              <a:t>Hémisphère NORD</a:t>
            </a:r>
          </a:p>
        </p:txBody>
      </p:sp>
      <p:sp>
        <p:nvSpPr>
          <p:cNvPr id="19" name="ZoneTexte 18">
            <a:extLst>
              <a:ext uri="{FF2B5EF4-FFF2-40B4-BE49-F238E27FC236}">
                <a16:creationId xmlns:a16="http://schemas.microsoft.com/office/drawing/2014/main" id="{AE9D8538-3FAF-E24C-8019-2F3AFE21E204}"/>
              </a:ext>
            </a:extLst>
          </p:cNvPr>
          <p:cNvSpPr txBox="1"/>
          <p:nvPr/>
        </p:nvSpPr>
        <p:spPr>
          <a:xfrm>
            <a:off x="6289811" y="1747087"/>
            <a:ext cx="5571848" cy="369332"/>
          </a:xfrm>
          <a:prstGeom prst="rect">
            <a:avLst/>
          </a:prstGeom>
          <a:solidFill>
            <a:schemeClr val="accent3"/>
          </a:solidFill>
        </p:spPr>
        <p:txBody>
          <a:bodyPr wrap="square" rtlCol="0">
            <a:spAutoFit/>
          </a:bodyPr>
          <a:lstStyle/>
          <a:p>
            <a:pPr algn="ctr"/>
            <a:r>
              <a:rPr lang="fr-FR" b="1" dirty="0">
                <a:solidFill>
                  <a:schemeClr val="bg1"/>
                </a:solidFill>
              </a:rPr>
              <a:t>Hémisphère SUD</a:t>
            </a:r>
          </a:p>
        </p:txBody>
      </p:sp>
      <p:graphicFrame>
        <p:nvGraphicFramePr>
          <p:cNvPr id="9" name="Tableau 8">
            <a:extLst>
              <a:ext uri="{FF2B5EF4-FFF2-40B4-BE49-F238E27FC236}">
                <a16:creationId xmlns:a16="http://schemas.microsoft.com/office/drawing/2014/main" id="{B1041745-5D97-B745-8B3B-BDB3C033A2A6}"/>
              </a:ext>
            </a:extLst>
          </p:cNvPr>
          <p:cNvGraphicFramePr>
            <a:graphicFrameLocks noGrp="1"/>
          </p:cNvGraphicFramePr>
          <p:nvPr>
            <p:extLst>
              <p:ext uri="{D42A27DB-BD31-4B8C-83A1-F6EECF244321}">
                <p14:modId xmlns:p14="http://schemas.microsoft.com/office/powerpoint/2010/main" val="3861420217"/>
              </p:ext>
            </p:extLst>
          </p:nvPr>
        </p:nvGraphicFramePr>
        <p:xfrm>
          <a:off x="6289811" y="2208025"/>
          <a:ext cx="5571848" cy="2685760"/>
        </p:xfrm>
        <a:graphic>
          <a:graphicData uri="http://schemas.openxmlformats.org/drawingml/2006/table">
            <a:tbl>
              <a:tblPr firstRow="1" bandRow="1">
                <a:tableStyleId>{F5AB1C69-6EDB-4FF4-983F-18BD219EF322}</a:tableStyleId>
              </a:tblPr>
              <a:tblGrid>
                <a:gridCol w="2227946">
                  <a:extLst>
                    <a:ext uri="{9D8B030D-6E8A-4147-A177-3AD203B41FA5}">
                      <a16:colId xmlns:a16="http://schemas.microsoft.com/office/drawing/2014/main" val="3713008006"/>
                    </a:ext>
                  </a:extLst>
                </a:gridCol>
                <a:gridCol w="3343902">
                  <a:extLst>
                    <a:ext uri="{9D8B030D-6E8A-4147-A177-3AD203B41FA5}">
                      <a16:colId xmlns:a16="http://schemas.microsoft.com/office/drawing/2014/main" val="3594210683"/>
                    </a:ext>
                  </a:extLst>
                </a:gridCol>
              </a:tblGrid>
              <a:tr h="383680">
                <a:tc>
                  <a:txBody>
                    <a:bodyPr/>
                    <a:lstStyle/>
                    <a:p>
                      <a:r>
                        <a:rPr lang="fr-FR" dirty="0"/>
                        <a:t>PAYS</a:t>
                      </a:r>
                    </a:p>
                  </a:txBody>
                  <a:tcPr/>
                </a:tc>
                <a:tc>
                  <a:txBody>
                    <a:bodyPr/>
                    <a:lstStyle/>
                    <a:p>
                      <a:r>
                        <a:rPr lang="fr-FR" dirty="0" err="1"/>
                        <a:t>Nbre</a:t>
                      </a:r>
                      <a:r>
                        <a:rPr lang="fr-FR" dirty="0"/>
                        <a:t> de décès par million</a:t>
                      </a:r>
                    </a:p>
                  </a:txBody>
                  <a:tcPr/>
                </a:tc>
                <a:extLst>
                  <a:ext uri="{0D108BD9-81ED-4DB2-BD59-A6C34878D82A}">
                    <a16:rowId xmlns:a16="http://schemas.microsoft.com/office/drawing/2014/main" val="1621240212"/>
                  </a:ext>
                </a:extLst>
              </a:tr>
              <a:tr h="383680">
                <a:tc>
                  <a:txBody>
                    <a:bodyPr/>
                    <a:lstStyle/>
                    <a:p>
                      <a:r>
                        <a:rPr lang="fr-FR" dirty="0"/>
                        <a:t>Australie</a:t>
                      </a:r>
                    </a:p>
                  </a:txBody>
                  <a:tcPr/>
                </a:tc>
                <a:tc>
                  <a:txBody>
                    <a:bodyPr/>
                    <a:lstStyle/>
                    <a:p>
                      <a:pPr algn="ctr"/>
                      <a:r>
                        <a:rPr lang="fr-FR" dirty="0"/>
                        <a:t>4</a:t>
                      </a:r>
                    </a:p>
                  </a:txBody>
                  <a:tcPr/>
                </a:tc>
                <a:extLst>
                  <a:ext uri="{0D108BD9-81ED-4DB2-BD59-A6C34878D82A}">
                    <a16:rowId xmlns:a16="http://schemas.microsoft.com/office/drawing/2014/main" val="1819853462"/>
                  </a:ext>
                </a:extLst>
              </a:tr>
              <a:tr h="383680">
                <a:tc>
                  <a:txBody>
                    <a:bodyPr/>
                    <a:lstStyle/>
                    <a:p>
                      <a:r>
                        <a:rPr lang="fr-FR" dirty="0"/>
                        <a:t>Nouvelle Zélande</a:t>
                      </a:r>
                    </a:p>
                  </a:txBody>
                  <a:tcPr/>
                </a:tc>
                <a:tc>
                  <a:txBody>
                    <a:bodyPr/>
                    <a:lstStyle/>
                    <a:p>
                      <a:pPr algn="ctr"/>
                      <a:r>
                        <a:rPr lang="fr-FR" dirty="0"/>
                        <a:t>4</a:t>
                      </a:r>
                    </a:p>
                  </a:txBody>
                  <a:tcPr/>
                </a:tc>
                <a:extLst>
                  <a:ext uri="{0D108BD9-81ED-4DB2-BD59-A6C34878D82A}">
                    <a16:rowId xmlns:a16="http://schemas.microsoft.com/office/drawing/2014/main" val="2238455137"/>
                  </a:ext>
                </a:extLst>
              </a:tr>
              <a:tr h="383680">
                <a:tc>
                  <a:txBody>
                    <a:bodyPr/>
                    <a:lstStyle/>
                    <a:p>
                      <a:r>
                        <a:rPr lang="fr-FR" dirty="0"/>
                        <a:t>Chili</a:t>
                      </a:r>
                    </a:p>
                  </a:txBody>
                  <a:tcPr/>
                </a:tc>
                <a:tc>
                  <a:txBody>
                    <a:bodyPr/>
                    <a:lstStyle/>
                    <a:p>
                      <a:pPr algn="ctr"/>
                      <a:r>
                        <a:rPr lang="fr-FR" dirty="0"/>
                        <a:t>15</a:t>
                      </a:r>
                    </a:p>
                  </a:txBody>
                  <a:tcPr/>
                </a:tc>
                <a:extLst>
                  <a:ext uri="{0D108BD9-81ED-4DB2-BD59-A6C34878D82A}">
                    <a16:rowId xmlns:a16="http://schemas.microsoft.com/office/drawing/2014/main" val="2249709396"/>
                  </a:ext>
                </a:extLst>
              </a:tr>
              <a:tr h="383680">
                <a:tc>
                  <a:txBody>
                    <a:bodyPr/>
                    <a:lstStyle/>
                    <a:p>
                      <a:r>
                        <a:rPr lang="fr-FR" dirty="0"/>
                        <a:t>Argentine</a:t>
                      </a:r>
                    </a:p>
                  </a:txBody>
                  <a:tcPr/>
                </a:tc>
                <a:tc>
                  <a:txBody>
                    <a:bodyPr/>
                    <a:lstStyle/>
                    <a:p>
                      <a:pPr algn="ctr"/>
                      <a:r>
                        <a:rPr lang="fr-FR" dirty="0"/>
                        <a:t>6</a:t>
                      </a:r>
                    </a:p>
                  </a:txBody>
                  <a:tcPr/>
                </a:tc>
                <a:extLst>
                  <a:ext uri="{0D108BD9-81ED-4DB2-BD59-A6C34878D82A}">
                    <a16:rowId xmlns:a16="http://schemas.microsoft.com/office/drawing/2014/main" val="2128891111"/>
                  </a:ext>
                </a:extLst>
              </a:tr>
              <a:tr h="383680">
                <a:tc>
                  <a:txBody>
                    <a:bodyPr/>
                    <a:lstStyle/>
                    <a:p>
                      <a:r>
                        <a:rPr lang="fr-FR" dirty="0"/>
                        <a:t>Brésil</a:t>
                      </a:r>
                    </a:p>
                  </a:txBody>
                  <a:tcPr/>
                </a:tc>
                <a:tc>
                  <a:txBody>
                    <a:bodyPr/>
                    <a:lstStyle/>
                    <a:p>
                      <a:pPr algn="ctr"/>
                      <a:r>
                        <a:rPr lang="fr-FR" dirty="0"/>
                        <a:t>47</a:t>
                      </a:r>
                    </a:p>
                  </a:txBody>
                  <a:tcPr/>
                </a:tc>
                <a:extLst>
                  <a:ext uri="{0D108BD9-81ED-4DB2-BD59-A6C34878D82A}">
                    <a16:rowId xmlns:a16="http://schemas.microsoft.com/office/drawing/2014/main" val="4135898515"/>
                  </a:ext>
                </a:extLst>
              </a:tr>
              <a:tr h="383680">
                <a:tc>
                  <a:txBody>
                    <a:bodyPr/>
                    <a:lstStyle/>
                    <a:p>
                      <a:r>
                        <a:rPr lang="fr-FR" dirty="0"/>
                        <a:t>Afrique du sud</a:t>
                      </a:r>
                    </a:p>
                  </a:txBody>
                  <a:tcPr/>
                </a:tc>
                <a:tc>
                  <a:txBody>
                    <a:bodyPr/>
                    <a:lstStyle/>
                    <a:p>
                      <a:pPr algn="ctr"/>
                      <a:r>
                        <a:rPr lang="fr-FR" dirty="0"/>
                        <a:t>3</a:t>
                      </a:r>
                    </a:p>
                  </a:txBody>
                  <a:tcPr/>
                </a:tc>
                <a:extLst>
                  <a:ext uri="{0D108BD9-81ED-4DB2-BD59-A6C34878D82A}">
                    <a16:rowId xmlns:a16="http://schemas.microsoft.com/office/drawing/2014/main" val="3710474189"/>
                  </a:ext>
                </a:extLst>
              </a:tr>
            </a:tbl>
          </a:graphicData>
        </a:graphic>
      </p:graphicFrame>
      <p:graphicFrame>
        <p:nvGraphicFramePr>
          <p:cNvPr id="22" name="Tableau 21">
            <a:extLst>
              <a:ext uri="{FF2B5EF4-FFF2-40B4-BE49-F238E27FC236}">
                <a16:creationId xmlns:a16="http://schemas.microsoft.com/office/drawing/2014/main" id="{BD39F3CD-C831-D04B-994C-3C5921E134D0}"/>
              </a:ext>
            </a:extLst>
          </p:cNvPr>
          <p:cNvGraphicFramePr>
            <a:graphicFrameLocks noGrp="1"/>
          </p:cNvGraphicFramePr>
          <p:nvPr>
            <p:extLst>
              <p:ext uri="{D42A27DB-BD31-4B8C-83A1-F6EECF244321}">
                <p14:modId xmlns:p14="http://schemas.microsoft.com/office/powerpoint/2010/main" val="1439053132"/>
              </p:ext>
            </p:extLst>
          </p:nvPr>
        </p:nvGraphicFramePr>
        <p:xfrm>
          <a:off x="604821" y="2208025"/>
          <a:ext cx="5441747" cy="3826040"/>
        </p:xfrm>
        <a:graphic>
          <a:graphicData uri="http://schemas.openxmlformats.org/drawingml/2006/table">
            <a:tbl>
              <a:tblPr firstRow="1" bandRow="1">
                <a:tableStyleId>{7DF18680-E054-41AD-8BC1-D1AEF772440D}</a:tableStyleId>
              </a:tblPr>
              <a:tblGrid>
                <a:gridCol w="1974031">
                  <a:extLst>
                    <a:ext uri="{9D8B030D-6E8A-4147-A177-3AD203B41FA5}">
                      <a16:colId xmlns:a16="http://schemas.microsoft.com/office/drawing/2014/main" val="2487062776"/>
                    </a:ext>
                  </a:extLst>
                </a:gridCol>
                <a:gridCol w="3467716">
                  <a:extLst>
                    <a:ext uri="{9D8B030D-6E8A-4147-A177-3AD203B41FA5}">
                      <a16:colId xmlns:a16="http://schemas.microsoft.com/office/drawing/2014/main" val="1579625906"/>
                    </a:ext>
                  </a:extLst>
                </a:gridCol>
              </a:tblGrid>
              <a:tr h="382604">
                <a:tc>
                  <a:txBody>
                    <a:bodyPr/>
                    <a:lstStyle/>
                    <a:p>
                      <a:r>
                        <a:rPr lang="fr-FR" dirty="0"/>
                        <a:t>PAYS</a:t>
                      </a:r>
                    </a:p>
                  </a:txBody>
                  <a:tcPr/>
                </a:tc>
                <a:tc>
                  <a:txBody>
                    <a:bodyPr/>
                    <a:lstStyle/>
                    <a:p>
                      <a:r>
                        <a:rPr lang="fr-FR" dirty="0" err="1"/>
                        <a:t>Nbre</a:t>
                      </a:r>
                      <a:r>
                        <a:rPr lang="fr-FR" dirty="0"/>
                        <a:t> de décès par million</a:t>
                      </a:r>
                    </a:p>
                  </a:txBody>
                  <a:tcPr/>
                </a:tc>
                <a:extLst>
                  <a:ext uri="{0D108BD9-81ED-4DB2-BD59-A6C34878D82A}">
                    <a16:rowId xmlns:a16="http://schemas.microsoft.com/office/drawing/2014/main" val="1596950246"/>
                  </a:ext>
                </a:extLst>
              </a:tr>
              <a:tr h="382604">
                <a:tc>
                  <a:txBody>
                    <a:bodyPr/>
                    <a:lstStyle/>
                    <a:p>
                      <a:r>
                        <a:rPr lang="fr-FR" dirty="0"/>
                        <a:t>France</a:t>
                      </a:r>
                    </a:p>
                  </a:txBody>
                  <a:tcPr/>
                </a:tc>
                <a:tc>
                  <a:txBody>
                    <a:bodyPr/>
                    <a:lstStyle/>
                    <a:p>
                      <a:pPr algn="ctr"/>
                      <a:r>
                        <a:rPr lang="fr-FR" dirty="0"/>
                        <a:t>402</a:t>
                      </a:r>
                    </a:p>
                  </a:txBody>
                  <a:tcPr/>
                </a:tc>
                <a:extLst>
                  <a:ext uri="{0D108BD9-81ED-4DB2-BD59-A6C34878D82A}">
                    <a16:rowId xmlns:a16="http://schemas.microsoft.com/office/drawing/2014/main" val="1973303681"/>
                  </a:ext>
                </a:extLst>
              </a:tr>
              <a:tr h="382604">
                <a:tc>
                  <a:txBody>
                    <a:bodyPr/>
                    <a:lstStyle/>
                    <a:p>
                      <a:r>
                        <a:rPr lang="fr-FR" dirty="0"/>
                        <a:t>Espagne</a:t>
                      </a:r>
                    </a:p>
                  </a:txBody>
                  <a:tcPr/>
                </a:tc>
                <a:tc>
                  <a:txBody>
                    <a:bodyPr/>
                    <a:lstStyle/>
                    <a:p>
                      <a:pPr algn="ctr"/>
                      <a:r>
                        <a:rPr lang="fr-FR" dirty="0"/>
                        <a:t>562</a:t>
                      </a:r>
                    </a:p>
                  </a:txBody>
                  <a:tcPr/>
                </a:tc>
                <a:extLst>
                  <a:ext uri="{0D108BD9-81ED-4DB2-BD59-A6C34878D82A}">
                    <a16:rowId xmlns:a16="http://schemas.microsoft.com/office/drawing/2014/main" val="2438044032"/>
                  </a:ext>
                </a:extLst>
              </a:tr>
              <a:tr h="382604">
                <a:tc>
                  <a:txBody>
                    <a:bodyPr/>
                    <a:lstStyle/>
                    <a:p>
                      <a:r>
                        <a:rPr lang="fr-FR" dirty="0"/>
                        <a:t>Italie</a:t>
                      </a:r>
                    </a:p>
                  </a:txBody>
                  <a:tcPr/>
                </a:tc>
                <a:tc>
                  <a:txBody>
                    <a:bodyPr/>
                    <a:lstStyle/>
                    <a:p>
                      <a:pPr algn="ctr"/>
                      <a:r>
                        <a:rPr lang="fr-FR" dirty="0"/>
                        <a:t>500</a:t>
                      </a:r>
                    </a:p>
                  </a:txBody>
                  <a:tcPr/>
                </a:tc>
                <a:extLst>
                  <a:ext uri="{0D108BD9-81ED-4DB2-BD59-A6C34878D82A}">
                    <a16:rowId xmlns:a16="http://schemas.microsoft.com/office/drawing/2014/main" val="2354175755"/>
                  </a:ext>
                </a:extLst>
              </a:tr>
              <a:tr h="382604">
                <a:tc>
                  <a:txBody>
                    <a:bodyPr/>
                    <a:lstStyle/>
                    <a:p>
                      <a:r>
                        <a:rPr lang="fr-FR" dirty="0"/>
                        <a:t>Allemagne</a:t>
                      </a:r>
                    </a:p>
                  </a:txBody>
                  <a:tcPr/>
                </a:tc>
                <a:tc>
                  <a:txBody>
                    <a:bodyPr/>
                    <a:lstStyle/>
                    <a:p>
                      <a:pPr algn="ctr"/>
                      <a:r>
                        <a:rPr lang="fr-FR" dirty="0"/>
                        <a:t>90</a:t>
                      </a:r>
                    </a:p>
                  </a:txBody>
                  <a:tcPr/>
                </a:tc>
                <a:extLst>
                  <a:ext uri="{0D108BD9-81ED-4DB2-BD59-A6C34878D82A}">
                    <a16:rowId xmlns:a16="http://schemas.microsoft.com/office/drawing/2014/main" val="3064172216"/>
                  </a:ext>
                </a:extLst>
              </a:tr>
              <a:tr h="382604">
                <a:tc>
                  <a:txBody>
                    <a:bodyPr/>
                    <a:lstStyle/>
                    <a:p>
                      <a:r>
                        <a:rPr lang="fr-FR" dirty="0"/>
                        <a:t>Belgique</a:t>
                      </a:r>
                    </a:p>
                  </a:txBody>
                  <a:tcPr/>
                </a:tc>
                <a:tc>
                  <a:txBody>
                    <a:bodyPr/>
                    <a:lstStyle/>
                    <a:p>
                      <a:pPr algn="ctr"/>
                      <a:r>
                        <a:rPr lang="fr-FR" dirty="0"/>
                        <a:t>735</a:t>
                      </a:r>
                    </a:p>
                  </a:txBody>
                  <a:tcPr/>
                </a:tc>
                <a:extLst>
                  <a:ext uri="{0D108BD9-81ED-4DB2-BD59-A6C34878D82A}">
                    <a16:rowId xmlns:a16="http://schemas.microsoft.com/office/drawing/2014/main" val="2520981913"/>
                  </a:ext>
                </a:extLst>
              </a:tr>
              <a:tr h="382604">
                <a:tc>
                  <a:txBody>
                    <a:bodyPr/>
                    <a:lstStyle/>
                    <a:p>
                      <a:r>
                        <a:rPr lang="fr-FR" dirty="0"/>
                        <a:t>USA</a:t>
                      </a:r>
                    </a:p>
                  </a:txBody>
                  <a:tcPr/>
                </a:tc>
                <a:tc>
                  <a:txBody>
                    <a:bodyPr/>
                    <a:lstStyle/>
                    <a:p>
                      <a:pPr algn="ctr"/>
                      <a:r>
                        <a:rPr lang="fr-FR" dirty="0"/>
                        <a:t>238</a:t>
                      </a:r>
                    </a:p>
                  </a:txBody>
                  <a:tcPr/>
                </a:tc>
                <a:extLst>
                  <a:ext uri="{0D108BD9-81ED-4DB2-BD59-A6C34878D82A}">
                    <a16:rowId xmlns:a16="http://schemas.microsoft.com/office/drawing/2014/main" val="1172819487"/>
                  </a:ext>
                </a:extLst>
              </a:tr>
              <a:tr h="382604">
                <a:tc>
                  <a:txBody>
                    <a:bodyPr/>
                    <a:lstStyle/>
                    <a:p>
                      <a:r>
                        <a:rPr lang="fr-FR" dirty="0"/>
                        <a:t>Chine</a:t>
                      </a:r>
                    </a:p>
                  </a:txBody>
                  <a:tcPr/>
                </a:tc>
                <a:tc>
                  <a:txBody>
                    <a:bodyPr/>
                    <a:lstStyle/>
                    <a:p>
                      <a:pPr algn="ctr"/>
                      <a:r>
                        <a:rPr lang="fr-FR" dirty="0"/>
                        <a:t>3</a:t>
                      </a:r>
                    </a:p>
                  </a:txBody>
                  <a:tcPr/>
                </a:tc>
                <a:extLst>
                  <a:ext uri="{0D108BD9-81ED-4DB2-BD59-A6C34878D82A}">
                    <a16:rowId xmlns:a16="http://schemas.microsoft.com/office/drawing/2014/main" val="3555507912"/>
                  </a:ext>
                </a:extLst>
              </a:tr>
              <a:tr h="382604">
                <a:tc>
                  <a:txBody>
                    <a:bodyPr/>
                    <a:lstStyle/>
                    <a:p>
                      <a:r>
                        <a:rPr lang="fr-FR" dirty="0"/>
                        <a:t>Angleterre</a:t>
                      </a:r>
                    </a:p>
                  </a:txBody>
                  <a:tcPr/>
                </a:tc>
                <a:tc>
                  <a:txBody>
                    <a:bodyPr/>
                    <a:lstStyle/>
                    <a:p>
                      <a:pPr algn="ctr"/>
                      <a:r>
                        <a:rPr lang="fr-FR" dirty="0"/>
                        <a:t>460</a:t>
                      </a:r>
                    </a:p>
                  </a:txBody>
                  <a:tcPr/>
                </a:tc>
                <a:extLst>
                  <a:ext uri="{0D108BD9-81ED-4DB2-BD59-A6C34878D82A}">
                    <a16:rowId xmlns:a16="http://schemas.microsoft.com/office/drawing/2014/main" val="3001157448"/>
                  </a:ext>
                </a:extLst>
              </a:tr>
              <a:tr h="382604">
                <a:tc>
                  <a:txBody>
                    <a:bodyPr/>
                    <a:lstStyle/>
                    <a:p>
                      <a:r>
                        <a:rPr lang="fr-FR" dirty="0"/>
                        <a:t>Suisse</a:t>
                      </a:r>
                    </a:p>
                  </a:txBody>
                  <a:tcPr/>
                </a:tc>
                <a:tc>
                  <a:txBody>
                    <a:bodyPr/>
                    <a:lstStyle/>
                    <a:p>
                      <a:pPr algn="ctr"/>
                      <a:r>
                        <a:rPr lang="fr-FR" dirty="0"/>
                        <a:t>211</a:t>
                      </a:r>
                    </a:p>
                  </a:txBody>
                  <a:tcPr/>
                </a:tc>
                <a:extLst>
                  <a:ext uri="{0D108BD9-81ED-4DB2-BD59-A6C34878D82A}">
                    <a16:rowId xmlns:a16="http://schemas.microsoft.com/office/drawing/2014/main" val="1610541543"/>
                  </a:ext>
                </a:extLst>
              </a:tr>
            </a:tbl>
          </a:graphicData>
        </a:graphic>
      </p:graphicFrame>
      <p:sp>
        <p:nvSpPr>
          <p:cNvPr id="3" name="Rectangle : coins arrondis 2">
            <a:extLst>
              <a:ext uri="{FF2B5EF4-FFF2-40B4-BE49-F238E27FC236}">
                <a16:creationId xmlns:a16="http://schemas.microsoft.com/office/drawing/2014/main" id="{A5226BF3-A753-FE44-8483-BC5D698CEA9E}"/>
              </a:ext>
            </a:extLst>
          </p:cNvPr>
          <p:cNvSpPr/>
          <p:nvPr/>
        </p:nvSpPr>
        <p:spPr>
          <a:xfrm>
            <a:off x="6230615" y="5104825"/>
            <a:ext cx="5571848" cy="15886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700" dirty="0"/>
              <a:t>La mortalité semble nettement moins importante dans l’hémisphère Sud même dans des pays où le diagnostic biologique est disponible facilement.</a:t>
            </a:r>
          </a:p>
          <a:p>
            <a:pPr algn="ctr"/>
            <a:r>
              <a:rPr lang="fr-FR" sz="1700" b="1" i="1" dirty="0"/>
              <a:t>Saisonnalité ? Densité du trafic aérien ?</a:t>
            </a:r>
          </a:p>
          <a:p>
            <a:pPr algn="ctr"/>
            <a:r>
              <a:rPr lang="fr-FR" sz="1700" dirty="0"/>
              <a:t>Ces derniers jour la mortalité a beaucoup augmenté dans plusieurs pays d’Amérique du Sud dont le Brésil</a:t>
            </a:r>
          </a:p>
        </p:txBody>
      </p:sp>
    </p:spTree>
    <p:extLst>
      <p:ext uri="{BB962C8B-B14F-4D97-AF65-F5344CB8AC3E}">
        <p14:creationId xmlns:p14="http://schemas.microsoft.com/office/powerpoint/2010/main" val="1176360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8</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3FCECF0F-EF14-4E45-BE29-AA29BF0179ED}"/>
              </a:ext>
            </a:extLst>
          </p:cNvPr>
          <p:cNvSpPr>
            <a:spLocks noGrp="1"/>
          </p:cNvSpPr>
          <p:nvPr>
            <p:ph type="title"/>
          </p:nvPr>
        </p:nvSpPr>
        <p:spPr>
          <a:xfrm>
            <a:off x="1097739" y="109002"/>
            <a:ext cx="13214517" cy="1320800"/>
          </a:xfrm>
        </p:spPr>
        <p:txBody>
          <a:bodyPr>
            <a:normAutofit/>
          </a:bodyPr>
          <a:lstStyle/>
          <a:p>
            <a:r>
              <a:rPr lang="fr-FR" dirty="0"/>
              <a:t>COVID-19 en France </a:t>
            </a:r>
            <a:br>
              <a:rPr lang="fr-FR" dirty="0"/>
            </a:br>
            <a:r>
              <a:rPr lang="fr-FR" sz="2400" dirty="0"/>
              <a:t>(Evolution du Nb de cas au 30 Avril 2020)</a:t>
            </a:r>
            <a:endParaRPr lang="fr-FR" dirty="0"/>
          </a:p>
        </p:txBody>
      </p:sp>
      <p:sp>
        <p:nvSpPr>
          <p:cNvPr id="19" name="ZoneTexte 18">
            <a:extLst>
              <a:ext uri="{FF2B5EF4-FFF2-40B4-BE49-F238E27FC236}">
                <a16:creationId xmlns:a16="http://schemas.microsoft.com/office/drawing/2014/main" id="{A3C94CD6-1179-9F48-9F84-882622E35077}"/>
              </a:ext>
            </a:extLst>
          </p:cNvPr>
          <p:cNvSpPr txBox="1"/>
          <p:nvPr/>
        </p:nvSpPr>
        <p:spPr>
          <a:xfrm>
            <a:off x="378371" y="5853493"/>
            <a:ext cx="10638243" cy="923330"/>
          </a:xfrm>
          <a:prstGeom prst="rect">
            <a:avLst/>
          </a:prstGeom>
          <a:noFill/>
        </p:spPr>
        <p:txBody>
          <a:bodyPr wrap="square" rtlCol="0">
            <a:spAutoFit/>
          </a:bodyPr>
          <a:lstStyle/>
          <a:p>
            <a:pPr algn="ctr"/>
            <a:r>
              <a:rPr lang="fr-FR" dirty="0"/>
              <a:t>Les nombres de cas diagnostiqués, d’hospitalisations, et de passages en réanimation</a:t>
            </a:r>
          </a:p>
          <a:p>
            <a:pPr algn="ctr"/>
            <a:r>
              <a:rPr lang="fr-FR" dirty="0"/>
              <a:t>diminuent en France, mais plus qu’un pic et une chute rapide</a:t>
            </a:r>
          </a:p>
          <a:p>
            <a:pPr algn="ctr"/>
            <a:r>
              <a:rPr lang="fr-FR" dirty="0"/>
              <a:t>on assiste à une diminution lente en dôme.</a:t>
            </a:r>
          </a:p>
        </p:txBody>
      </p:sp>
      <p:sp>
        <p:nvSpPr>
          <p:cNvPr id="2" name="Rectangle 1">
            <a:extLst>
              <a:ext uri="{FF2B5EF4-FFF2-40B4-BE49-F238E27FC236}">
                <a16:creationId xmlns:a16="http://schemas.microsoft.com/office/drawing/2014/main" id="{B64B901D-6172-8E4B-833C-CCD245E81A14}"/>
              </a:ext>
            </a:extLst>
          </p:cNvPr>
          <p:cNvSpPr/>
          <p:nvPr/>
        </p:nvSpPr>
        <p:spPr>
          <a:xfrm>
            <a:off x="1509454" y="5390492"/>
            <a:ext cx="9566955" cy="369332"/>
          </a:xfrm>
          <a:prstGeom prst="rect">
            <a:avLst/>
          </a:prstGeom>
        </p:spPr>
        <p:txBody>
          <a:bodyPr wrap="square">
            <a:spAutoFit/>
          </a:bodyPr>
          <a:lstStyle/>
          <a:p>
            <a:r>
              <a:rPr lang="fr-FR" b="1" i="1" dirty="0">
                <a:solidFill>
                  <a:schemeClr val="accent2"/>
                </a:solidFill>
                <a:latin typeface="Roboto"/>
              </a:rPr>
              <a:t>Graphes faits par Vincent </a:t>
            </a:r>
            <a:r>
              <a:rPr lang="fr-FR" b="1" i="1" dirty="0" err="1">
                <a:solidFill>
                  <a:schemeClr val="accent2"/>
                </a:solidFill>
                <a:latin typeface="Roboto"/>
              </a:rPr>
              <a:t>Jarlier</a:t>
            </a:r>
            <a:r>
              <a:rPr lang="fr-FR" b="1" i="1" dirty="0">
                <a:solidFill>
                  <a:schemeClr val="accent2"/>
                </a:solidFill>
                <a:latin typeface="Roboto"/>
              </a:rPr>
              <a:t> à partir des données DGS-SPF et ECDC</a:t>
            </a:r>
            <a:endParaRPr lang="fr-FR" i="1" dirty="0">
              <a:solidFill>
                <a:schemeClr val="accent2"/>
              </a:solidFill>
            </a:endParaRPr>
          </a:p>
        </p:txBody>
      </p:sp>
      <p:pic>
        <p:nvPicPr>
          <p:cNvPr id="7" name="Image 6">
            <a:extLst>
              <a:ext uri="{FF2B5EF4-FFF2-40B4-BE49-F238E27FC236}">
                <a16:creationId xmlns:a16="http://schemas.microsoft.com/office/drawing/2014/main" id="{F5C35248-4422-114A-9151-90D48239BDD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6346" y="1648490"/>
            <a:ext cx="10616137" cy="3554663"/>
          </a:xfrm>
          <a:prstGeom prst="rect">
            <a:avLst/>
          </a:prstGeom>
        </p:spPr>
      </p:pic>
    </p:spTree>
    <p:extLst>
      <p:ext uri="{BB962C8B-B14F-4D97-AF65-F5344CB8AC3E}">
        <p14:creationId xmlns:p14="http://schemas.microsoft.com/office/powerpoint/2010/main" val="3878362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9</a:t>
            </a:fld>
            <a:endParaRPr lang="en-US" dirty="0">
              <a:solidFill>
                <a:schemeClr val="bg1"/>
              </a:solidFill>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3" name="Titre 1">
            <a:extLst>
              <a:ext uri="{FF2B5EF4-FFF2-40B4-BE49-F238E27FC236}">
                <a16:creationId xmlns:a16="http://schemas.microsoft.com/office/drawing/2014/main" id="{0D10045C-AE36-314C-ADBD-B8EC61293E9A}"/>
              </a:ext>
            </a:extLst>
          </p:cNvPr>
          <p:cNvSpPr txBox="1">
            <a:spLocks/>
          </p:cNvSpPr>
          <p:nvPr/>
        </p:nvSpPr>
        <p:spPr>
          <a:xfrm>
            <a:off x="1797666" y="178129"/>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br>
              <a:rPr lang="fr-FR"/>
            </a:br>
            <a:endParaRPr lang="fr-FR" dirty="0"/>
          </a:p>
        </p:txBody>
      </p:sp>
      <p:sp>
        <p:nvSpPr>
          <p:cNvPr id="14" name="Espace réservé du numéro de diapositive 4">
            <a:extLst>
              <a:ext uri="{FF2B5EF4-FFF2-40B4-BE49-F238E27FC236}">
                <a16:creationId xmlns:a16="http://schemas.microsoft.com/office/drawing/2014/main" id="{6516187F-6834-E74E-8099-499A4AC75E61}"/>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9</a:t>
            </a:fld>
            <a:endParaRPr lang="en-US" dirty="0">
              <a:solidFill>
                <a:schemeClr val="bg1"/>
              </a:solidFill>
            </a:endParaRPr>
          </a:p>
        </p:txBody>
      </p:sp>
      <p:pic>
        <p:nvPicPr>
          <p:cNvPr id="16" name="Image 3">
            <a:extLst>
              <a:ext uri="{FF2B5EF4-FFF2-40B4-BE49-F238E27FC236}">
                <a16:creationId xmlns:a16="http://schemas.microsoft.com/office/drawing/2014/main" id="{4E36F4B3-7164-8C45-AD43-C6B7FCA1CB6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7" name="ZoneTexte 16">
            <a:extLst>
              <a:ext uri="{FF2B5EF4-FFF2-40B4-BE49-F238E27FC236}">
                <a16:creationId xmlns:a16="http://schemas.microsoft.com/office/drawing/2014/main" id="{591E76F2-31A0-8D4E-B432-13B42FD0B1CF}"/>
              </a:ext>
            </a:extLst>
          </p:cNvPr>
          <p:cNvSpPr txBox="1"/>
          <p:nvPr/>
        </p:nvSpPr>
        <p:spPr>
          <a:xfrm>
            <a:off x="5486400" y="898634"/>
            <a:ext cx="184731" cy="369332"/>
          </a:xfrm>
          <a:prstGeom prst="rect">
            <a:avLst/>
          </a:prstGeom>
          <a:noFill/>
        </p:spPr>
        <p:txBody>
          <a:bodyPr wrap="none" rtlCol="0">
            <a:spAutoFit/>
          </a:bodyPr>
          <a:lstStyle/>
          <a:p>
            <a:endParaRPr lang="fr-FR" dirty="0"/>
          </a:p>
        </p:txBody>
      </p:sp>
      <p:sp>
        <p:nvSpPr>
          <p:cNvPr id="18" name="Rectangle 17">
            <a:extLst>
              <a:ext uri="{FF2B5EF4-FFF2-40B4-BE49-F238E27FC236}">
                <a16:creationId xmlns:a16="http://schemas.microsoft.com/office/drawing/2014/main" id="{18BA1E6B-09B2-F649-9D15-C6AA5D52127B}"/>
              </a:ext>
            </a:extLst>
          </p:cNvPr>
          <p:cNvSpPr/>
          <p:nvPr/>
        </p:nvSpPr>
        <p:spPr>
          <a:xfrm>
            <a:off x="1484449" y="515995"/>
            <a:ext cx="10717806" cy="738664"/>
          </a:xfrm>
          <a:prstGeom prst="rect">
            <a:avLst/>
          </a:prstGeom>
        </p:spPr>
        <p:txBody>
          <a:bodyPr wrap="none">
            <a:spAutoFit/>
          </a:bodyPr>
          <a:lstStyle/>
          <a:p>
            <a:r>
              <a:rPr lang="fr-FR" sz="4200" dirty="0">
                <a:solidFill>
                  <a:srgbClr val="90C226"/>
                </a:solidFill>
                <a:ea typeface="+mj-ea"/>
                <a:cs typeface="+mj-cs"/>
              </a:rPr>
              <a:t>Covid-19 en France - </a:t>
            </a:r>
            <a:r>
              <a:rPr lang="fr-FR" sz="3200" dirty="0">
                <a:solidFill>
                  <a:srgbClr val="90C226"/>
                </a:solidFill>
                <a:ea typeface="+mj-ea"/>
                <a:cs typeface="+mj-cs"/>
              </a:rPr>
              <a:t>Facteurs de risque « Adulte »</a:t>
            </a:r>
            <a:endParaRPr lang="fr-FR" sz="1200" dirty="0"/>
          </a:p>
        </p:txBody>
      </p:sp>
      <p:pic>
        <p:nvPicPr>
          <p:cNvPr id="20" name="Image 19" descr="Capture d’écran 2020-05-18 à 21.30.47.png">
            <a:extLst>
              <a:ext uri="{FF2B5EF4-FFF2-40B4-BE49-F238E27FC236}">
                <a16:creationId xmlns:a16="http://schemas.microsoft.com/office/drawing/2014/main" id="{FC1077CC-CF21-114E-BFBC-1A5E54E2E0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102021" y="2176405"/>
            <a:ext cx="6984844" cy="4341872"/>
          </a:xfrm>
          <a:prstGeom prst="rect">
            <a:avLst/>
          </a:prstGeom>
        </p:spPr>
      </p:pic>
      <p:sp>
        <p:nvSpPr>
          <p:cNvPr id="21" name="ZoneTexte 20">
            <a:extLst>
              <a:ext uri="{FF2B5EF4-FFF2-40B4-BE49-F238E27FC236}">
                <a16:creationId xmlns:a16="http://schemas.microsoft.com/office/drawing/2014/main" id="{2EC4A686-056C-354F-804E-986565ECCC5A}"/>
              </a:ext>
            </a:extLst>
          </p:cNvPr>
          <p:cNvSpPr txBox="1"/>
          <p:nvPr/>
        </p:nvSpPr>
        <p:spPr>
          <a:xfrm>
            <a:off x="5671131" y="1500297"/>
            <a:ext cx="6221287" cy="646331"/>
          </a:xfrm>
          <a:prstGeom prst="rect">
            <a:avLst/>
          </a:prstGeom>
          <a:noFill/>
          <a:ln>
            <a:solidFill>
              <a:schemeClr val="accent2"/>
            </a:solidFill>
          </a:ln>
        </p:spPr>
        <p:txBody>
          <a:bodyPr wrap="none" rtlCol="0">
            <a:spAutoFit/>
          </a:bodyPr>
          <a:lstStyle/>
          <a:p>
            <a:r>
              <a:rPr lang="fr-FR" dirty="0"/>
              <a:t>Décès avec mention COVID-19, du 1</a:t>
            </a:r>
            <a:r>
              <a:rPr lang="fr-FR" baseline="30000" dirty="0"/>
              <a:t>er</a:t>
            </a:r>
            <a:r>
              <a:rPr lang="fr-FR" dirty="0"/>
              <a:t> mars au 11 mai 2029</a:t>
            </a:r>
          </a:p>
          <a:p>
            <a:r>
              <a:rPr lang="fr-FR" i="1" dirty="0"/>
              <a:t>Source: Santé Publique France, Inserm-</a:t>
            </a:r>
            <a:r>
              <a:rPr lang="fr-FR" i="1" dirty="0" err="1"/>
              <a:t>CépiDC</a:t>
            </a:r>
            <a:endParaRPr lang="fr-FR" i="1" dirty="0"/>
          </a:p>
        </p:txBody>
      </p:sp>
    </p:spTree>
    <p:extLst>
      <p:ext uri="{BB962C8B-B14F-4D97-AF65-F5344CB8AC3E}">
        <p14:creationId xmlns:p14="http://schemas.microsoft.com/office/powerpoint/2010/main" val="1685919159"/>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495FF10-241F-A54B-BE32-CEB43B99DAEA}">
  <we:reference id="wa104380050" version="3.0.0.0" store="fr-FR" storeType="OMEX"/>
  <we:alternateReferences>
    <we:reference id="WA104380050" version="3.0.0.0" store="WA104380050"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13375</TotalTime>
  <Words>3712</Words>
  <Application>Microsoft Office PowerPoint</Application>
  <PresentationFormat>Grand écran</PresentationFormat>
  <Paragraphs>619</Paragraphs>
  <Slides>52</Slides>
  <Notes>5</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52</vt:i4>
      </vt:variant>
    </vt:vector>
  </HeadingPairs>
  <TitlesOfParts>
    <vt:vector size="59" baseType="lpstr">
      <vt:lpstr>Arial</vt:lpstr>
      <vt:lpstr>Calibri</vt:lpstr>
      <vt:lpstr>Roboto</vt:lpstr>
      <vt:lpstr>Trebuchet MS</vt:lpstr>
      <vt:lpstr>Wingdings</vt:lpstr>
      <vt:lpstr>Wingdings 3</vt:lpstr>
      <vt:lpstr>Facette</vt:lpstr>
      <vt:lpstr>Pandémie COVID–19 (SARS-CoV-2) </vt:lpstr>
      <vt:lpstr>Ont contribué à la réalisation de ce diaporama</vt:lpstr>
      <vt:lpstr>PLAN  Réflexions sur  </vt:lpstr>
      <vt:lpstr>Evolution de la pandémie</vt:lpstr>
      <vt:lpstr>Les maladies à coronavirus</vt:lpstr>
      <vt:lpstr>La pandémie COVID-19 dans le monde (30/05/20)</vt:lpstr>
      <vt:lpstr>La pandémie COVID-19 dans le monde  rapportée à la population (09/05/20)</vt:lpstr>
      <vt:lpstr>COVID-19 en France  (Evolution du Nb de cas au 30 Avril 2020)</vt:lpstr>
      <vt:lpstr>Présentation PowerPoint</vt:lpstr>
      <vt:lpstr> </vt:lpstr>
      <vt:lpstr>Présentation PowerPoint</vt:lpstr>
      <vt:lpstr>Mécanismes du transmission du SARS-CoV-2</vt:lpstr>
      <vt:lpstr>Se protéger des grosses et moyennes gouttelettes</vt:lpstr>
      <vt:lpstr>On sait maintenant que :</vt:lpstr>
      <vt:lpstr>Présentation PowerPoint</vt:lpstr>
      <vt:lpstr>Mais la transmission « air » par microgouttelettes (droplet nuclei) est possible  - De l’ARN viral y est détecté, mais on ne sait pas si les particules sont infectantes.  - Le risque d’une transmission « air » est accentué dans des conditions particulières, en milieu fermé (aérolisation).  - Les petites gouttelettes sont inhalées directement dans les voies aériennes inférieures </vt:lpstr>
      <vt:lpstr>Petites gouttelettes: effet de l’aération (ouverture des fenêtres) En quelques minutes les µgouttelettes disparaissent</vt:lpstr>
      <vt:lpstr>Se protéger de la transmission « air »</vt:lpstr>
      <vt:lpstr>Se protéger de la transmission par les mains</vt:lpstr>
      <vt:lpstr>Se protéger de la transmission par les mains</vt:lpstr>
      <vt:lpstr>Se protéger de la transmission par les mains</vt:lpstr>
      <vt:lpstr>Mesures barrières</vt:lpstr>
      <vt:lpstr>Trois types de masque disponibles</vt:lpstr>
      <vt:lpstr>Règles strictes d’utilisation des masques pour efficacité maximale</vt:lpstr>
      <vt:lpstr>Les mesures d’hygiène</vt:lpstr>
      <vt:lpstr>Les mesures de distanciation</vt:lpstr>
      <vt:lpstr>Comment limiter les risques d’infection à coronavirus ?     </vt:lpstr>
      <vt:lpstr>Présentation PowerPoint</vt:lpstr>
      <vt:lpstr>Mesures proposées en fonction des situations</vt:lpstr>
      <vt:lpstr>Mesures proposées en fonction de situations</vt:lpstr>
      <vt:lpstr>Comprendre la Transmissibilité, la Contagiosité, le  R0     </vt:lpstr>
      <vt:lpstr>Présentation PowerPoint</vt:lpstr>
      <vt:lpstr>Comprendre le phénomène d’épidémie :    élément de base le R0 </vt:lpstr>
      <vt:lpstr>Comprendre le phénomène d’épidémie :    élément de base le R0 </vt:lpstr>
      <vt:lpstr>R0 estimé des maladies infectieuses les plus fréquentes </vt:lpstr>
      <vt:lpstr>Comprendre le phénomène d’épidémie     Autre paramètre: l’intervalle intergénérationnel </vt:lpstr>
      <vt:lpstr>L’effet troupeau</vt:lpstr>
      <vt:lpstr>Epidémie– Population susceptible</vt:lpstr>
      <vt:lpstr>Epidémie - L’effet troupeau </vt:lpstr>
      <vt:lpstr>Objectifs des mesures barrières contre la COVID-19</vt:lpstr>
      <vt:lpstr>Immunité vis-à-vis des coronavirus  </vt:lpstr>
      <vt:lpstr>COVID-19 et Immunité : Certitudes</vt:lpstr>
      <vt:lpstr>COVID-19 et Immunité : Incertitudes</vt:lpstr>
      <vt:lpstr>COVID-19 et Immunité : Incertitudes</vt:lpstr>
      <vt:lpstr>Les méthodes diagnostiques </vt:lpstr>
      <vt:lpstr>Présentation PowerPoint</vt:lpstr>
      <vt:lpstr>Présentation PowerPoint</vt:lpstr>
      <vt:lpstr>Présentation PowerPoint</vt:lpstr>
      <vt:lpstr>Détection des anticorps</vt:lpstr>
      <vt:lpstr>Utilisation de sérologies fiables pourrait permettre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Pandémie COVID – 19</dc:title>
  <dc:creator>genevieve Monguillot</dc:creator>
  <cp:lastModifiedBy>Stéphane Béchet</cp:lastModifiedBy>
  <cp:revision>299</cp:revision>
  <dcterms:created xsi:type="dcterms:W3CDTF">2020-04-01T11:52:34Z</dcterms:created>
  <dcterms:modified xsi:type="dcterms:W3CDTF">2020-06-01T18:27:58Z</dcterms:modified>
</cp:coreProperties>
</file>