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74" r:id="rId2"/>
    <p:sldId id="286" r:id="rId3"/>
    <p:sldId id="277" r:id="rId4"/>
    <p:sldId id="281" r:id="rId5"/>
    <p:sldId id="278" r:id="rId6"/>
    <p:sldId id="2147374589" r:id="rId7"/>
    <p:sldId id="2147374596" r:id="rId8"/>
    <p:sldId id="2147374597" r:id="rId9"/>
    <p:sldId id="2147374598" r:id="rId10"/>
    <p:sldId id="411" r:id="rId11"/>
    <p:sldId id="426" r:id="rId12"/>
    <p:sldId id="2147374603" r:id="rId13"/>
    <p:sldId id="2147374604" r:id="rId14"/>
    <p:sldId id="2147374605" r:id="rId15"/>
    <p:sldId id="2147374606" r:id="rId16"/>
    <p:sldId id="2147374607" r:id="rId17"/>
    <p:sldId id="2147374609" r:id="rId18"/>
    <p:sldId id="2147374601" r:id="rId19"/>
    <p:sldId id="2147374610" r:id="rId20"/>
    <p:sldId id="2147374611" r:id="rId21"/>
    <p:sldId id="2147374602" r:id="rId22"/>
    <p:sldId id="2147374608" r:id="rId23"/>
    <p:sldId id="2147374600" r:id="rId24"/>
    <p:sldId id="2147374599" r:id="rId25"/>
    <p:sldId id="311" r:id="rId26"/>
    <p:sldId id="258" r:id="rId27"/>
    <p:sldId id="257" r:id="rId28"/>
  </p:sldIdLst>
  <p:sldSz cx="9144000" cy="5143500" type="screen16x9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70">
          <p15:clr>
            <a:srgbClr val="A4A3A4"/>
          </p15:clr>
        </p15:guide>
        <p15:guide id="2" orient="horz" pos="1038">
          <p15:clr>
            <a:srgbClr val="A4A3A4"/>
          </p15:clr>
        </p15:guide>
        <p15:guide id="3" pos="187">
          <p15:clr>
            <a:srgbClr val="A4A3A4"/>
          </p15:clr>
        </p15:guide>
        <p15:guide id="4" pos="55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9D3D"/>
    <a:srgbClr val="FFE900"/>
    <a:srgbClr val="1498D7"/>
    <a:srgbClr val="EAF0F0"/>
    <a:srgbClr val="F1F6F4"/>
    <a:srgbClr val="FAFFFD"/>
    <a:srgbClr val="FFFFFD"/>
    <a:srgbClr val="F4FFFD"/>
    <a:srgbClr val="F7F8FF"/>
    <a:srgbClr val="FFF0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7" autoAdjust="0"/>
    <p:restoredTop sz="94830" autoAdjust="0"/>
  </p:normalViewPr>
  <p:slideViewPr>
    <p:cSldViewPr snapToGrid="0" showGuides="1">
      <p:cViewPr varScale="1">
        <p:scale>
          <a:sx n="156" d="100"/>
          <a:sy n="156" d="100"/>
        </p:scale>
        <p:origin x="800" y="168"/>
      </p:cViewPr>
      <p:guideLst>
        <p:guide orient="horz" pos="270"/>
        <p:guide orient="horz" pos="1038"/>
        <p:guide pos="187"/>
        <p:guide pos="55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05" d="100"/>
          <a:sy n="105" d="100"/>
        </p:scale>
        <p:origin x="-41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8FE92-8D69-3F47-9FED-AAA9AABC8162}" type="datetime1">
              <a:rPr lang="fr-FR" smtClean="0"/>
              <a:pPr/>
              <a:t>16/10/2023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339F9-8100-3543-8428-1590C54EF3E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DDC57A6-A0C3-1A40-AE64-9CC3C0248030}" type="datetime1">
              <a:rPr lang="fr-FR" smtClean="0"/>
              <a:pPr/>
              <a:t>16/10/2023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4E86A537-0C00-2542-956A-DF8E23602803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FF0000"/>
                </a:solidFill>
              </a:rPr>
              <a:t>sur cette diapo t cells uniquement induite par le contact avec le virus</a:t>
            </a:r>
            <a:endParaRPr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FF0000"/>
                </a:solidFill>
              </a:rPr>
              <a:t>peut on preciser  immunite  :maladie +vaccin  ou vaccin + maladie   et vaccin seul  x3 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65" name="Google Shape;365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1D64C-6000-1141-B1F7-53818D92AE6B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9317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1051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86A537-0C00-2542-956A-DF8E2360280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914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9D41F77-A17A-CBA3-E740-8202A238B418}"/>
              </a:ext>
            </a:extLst>
          </p:cNvPr>
          <p:cNvSpPr txBox="1"/>
          <p:nvPr userDrawn="1"/>
        </p:nvSpPr>
        <p:spPr>
          <a:xfrm>
            <a:off x="8597347" y="4909930"/>
            <a:ext cx="816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386FB66-162B-6446-AAF6-701DACCC2BD4}" type="slidenum">
              <a:rPr lang="fr-FR" sz="1100" smtClean="0"/>
              <a:t>‹N°›</a:t>
            </a:fld>
            <a:endParaRPr lang="fr-FR" sz="11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91A61E9-9EDB-F1CC-8D68-FFDFAA5B72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9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149168-DEFB-A244-ACF0-275B0C8A5E21}" type="slidenum">
              <a:rPr lang="fr-FR" smtClean="0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9B61D23-D119-7330-1921-D31E0BA7A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62915"/>
            <a:ext cx="7886700" cy="557213"/>
          </a:xfrm>
          <a:prstGeom prst="rect">
            <a:avLst/>
          </a:prstGeom>
        </p:spPr>
        <p:txBody>
          <a:bodyPr anchor="ctr"/>
          <a:lstStyle>
            <a:lvl1pPr>
              <a:defRPr sz="3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9582B6E-3797-0117-A4D5-C617F98C976C}"/>
              </a:ext>
            </a:extLst>
          </p:cNvPr>
          <p:cNvSpPr txBox="1"/>
          <p:nvPr userDrawn="1"/>
        </p:nvSpPr>
        <p:spPr>
          <a:xfrm>
            <a:off x="8597347" y="4909930"/>
            <a:ext cx="816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386FB66-162B-6446-AAF6-701DACCC2BD4}" type="slidenum">
              <a:rPr lang="fr-FR" sz="1100" smtClean="0"/>
              <a:t>‹N°›</a:t>
            </a:fld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994903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9AA5F6-E2DA-6DB8-989D-BEC5E8076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874A253-9B0B-EEF6-6B55-57AEF29F3D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82B5EF9-2A14-D10E-E47E-8CEC994C6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D73C2-44BC-D24C-9F1E-86FFDCDD6D69}" type="datetime1">
              <a:rPr lang="fr-FR" smtClean="0"/>
              <a:t>16/10/2023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B3D4812-5128-58B9-51EB-3593E2B92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CE1E17-4506-3515-1F59-71EDCDB27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1B16-2A68-C349-9A6E-18D57066DD94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B910B62-5FAE-B214-4F4A-F39D7F969F45}"/>
              </a:ext>
            </a:extLst>
          </p:cNvPr>
          <p:cNvSpPr txBox="1"/>
          <p:nvPr userDrawn="1"/>
        </p:nvSpPr>
        <p:spPr>
          <a:xfrm>
            <a:off x="8597347" y="4909930"/>
            <a:ext cx="816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386FB66-162B-6446-AAF6-701DACCC2BD4}" type="slidenum">
              <a:rPr lang="fr-FR" sz="1100" smtClean="0"/>
              <a:t>‹N°›</a:t>
            </a:fld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2333657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90A1898-2B93-DB4C-B44C-684651850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DFAB0-D251-844E-9DF3-B40ADD78EE88}" type="datetimeFigureOut">
              <a:rPr lang="fr-FR" smtClean="0"/>
              <a:t>16/10/2023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0932411-FC6E-3D43-A3D9-5FAE2146B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8A942F-F074-0A4A-B0C3-BE4EF3681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66DAE-9EAB-3D45-A9FA-D30679FD23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8623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7B755C0-1875-B811-E430-ABAD1E4A6A9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7469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 i="0" kern="1200">
          <a:solidFill>
            <a:schemeClr val="tx1"/>
          </a:solidFill>
          <a:latin typeface="Arial"/>
          <a:ea typeface="+mj-ea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71463" indent="-271463" algn="l" rtl="0" eaLnBrk="0" fontAlgn="base" hangingPunct="0">
        <a:spcBef>
          <a:spcPct val="20000"/>
        </a:spcBef>
        <a:spcAft>
          <a:spcPct val="0"/>
        </a:spcAft>
        <a:buClr>
          <a:srgbClr val="074CA5"/>
        </a:buClr>
        <a:buFont typeface="Arial"/>
        <a:buChar char="●"/>
        <a:defRPr sz="2400" b="1" kern="1200" spc="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715963" indent="-449263" algn="l" rtl="0" eaLnBrk="0" fontAlgn="base" hangingPunct="0">
        <a:spcBef>
          <a:spcPct val="20000"/>
        </a:spcBef>
        <a:spcAft>
          <a:spcPct val="0"/>
        </a:spcAft>
        <a:buClr>
          <a:schemeClr val="accent6">
            <a:lumMod val="75000"/>
          </a:schemeClr>
        </a:buClr>
        <a:buSzPct val="110000"/>
        <a:buFont typeface="01 Digitall"/>
        <a:buChar char="—"/>
        <a:tabLst/>
        <a:defRPr sz="22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2pPr>
      <a:lvl3pPr marL="993775" indent="-277813" algn="l" defTabSz="808038" rtl="0" eaLnBrk="0" fontAlgn="base" hangingPunct="0">
        <a:spcBef>
          <a:spcPct val="20000"/>
        </a:spcBef>
        <a:spcAft>
          <a:spcPct val="0"/>
        </a:spcAft>
        <a:buClr>
          <a:srgbClr val="9BD134"/>
        </a:buClr>
        <a:buSzPct val="130000"/>
        <a:buFont typeface="Arial"/>
        <a:buChar char="•"/>
        <a:defRPr sz="1800" i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3pPr>
      <a:lvl4pPr marL="1252538" indent="-355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Char char="–"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None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sv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2" Type="http://schemas.openxmlformats.org/officeDocument/2006/relationships/image" Target="../media/image50.tif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000127" y="457200"/>
            <a:ext cx="6447501" cy="990600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sz="2700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8559363" y="4888708"/>
            <a:ext cx="51250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z="675">
                <a:solidFill>
                  <a:schemeClr val="bg1"/>
                </a:solidFill>
              </a:rPr>
              <a:pPr/>
              <a:t>10</a:t>
            </a:fld>
            <a:endParaRPr lang="en-US" sz="675" dirty="0">
              <a:solidFill>
                <a:schemeClr val="bg1"/>
              </a:solidFill>
            </a:endParaRPr>
          </a:p>
        </p:txBody>
      </p:sp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642938" y="1286925"/>
            <a:ext cx="7858124" cy="275439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125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568" y="296325"/>
            <a:ext cx="8457317" cy="990600"/>
          </a:xfrm>
        </p:spPr>
        <p:txBody>
          <a:bodyPr>
            <a:normAutofit/>
          </a:bodyPr>
          <a:lstStyle/>
          <a:p>
            <a:r>
              <a:rPr lang="fr-FR" sz="2200" dirty="0">
                <a:solidFill>
                  <a:schemeClr val="bg1"/>
                </a:solidFill>
              </a:rPr>
              <a:t>Le rôle des milieux « fermés »</a:t>
            </a:r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642938" y="1206062"/>
            <a:ext cx="7858124" cy="369455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35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2200029-6B55-314B-B31A-B867FD0E58BA}"/>
              </a:ext>
            </a:extLst>
          </p:cNvPr>
          <p:cNvSpPr txBox="1"/>
          <p:nvPr/>
        </p:nvSpPr>
        <p:spPr>
          <a:xfrm>
            <a:off x="919481" y="1193743"/>
            <a:ext cx="796559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fr-FR" b="1" dirty="0"/>
              <a:t>&gt; 95 % des contaminations en milieu fermé </a:t>
            </a:r>
            <a:r>
              <a:rPr lang="fr-FR" dirty="0"/>
              <a:t>et non en extérieur</a:t>
            </a:r>
          </a:p>
          <a:p>
            <a:pPr>
              <a:buClr>
                <a:schemeClr val="accent1"/>
              </a:buClr>
            </a:pPr>
            <a:r>
              <a:rPr lang="fr-FR" dirty="0"/>
              <a:t>    Ceci s’explique par le fait que :</a:t>
            </a:r>
          </a:p>
          <a:p>
            <a:pPr marL="557213" lvl="1" indent="-214313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La distanciation est moins aisée</a:t>
            </a:r>
          </a:p>
          <a:p>
            <a:pPr marL="557213" lvl="1" indent="-214313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La contamination « air » s’observe très préférentiellement en milieu fermé</a:t>
            </a:r>
          </a:p>
          <a:p>
            <a:pPr marL="557213" lvl="1" indent="-214313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Le port d’un masque par chacun limite la quantité de particules émises en toussant, éternuant ou parlant</a:t>
            </a:r>
          </a:p>
          <a:p>
            <a:pPr>
              <a:buClr>
                <a:schemeClr val="accent1"/>
              </a:buClr>
            </a:pPr>
            <a:endParaRPr lang="fr-FR" dirty="0"/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fr-FR" dirty="0"/>
              <a:t>Le port du masque oui mais, </a:t>
            </a:r>
            <a:r>
              <a:rPr lang="fr-FR" b="1" dirty="0"/>
              <a:t>la qualité de l’air est fondamentale</a:t>
            </a:r>
          </a:p>
          <a:p>
            <a:pPr marL="557213" lvl="1" indent="-214313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Renouvellement de l’air +++</a:t>
            </a:r>
          </a:p>
          <a:p>
            <a:pPr marL="557213" lvl="1" indent="-214313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Mesure du CO2</a:t>
            </a:r>
          </a:p>
          <a:p>
            <a:pPr marL="557213" lvl="1" indent="-214313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Purificateur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3" name="Image 3">
            <a:extLst>
              <a:ext uri="{FF2B5EF4-FFF2-40B4-BE49-F238E27FC236}">
                <a16:creationId xmlns:a16="http://schemas.microsoft.com/office/drawing/2014/main" id="{9F7A733D-87FD-300F-D4FA-4E0ECF899A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09" y="4896157"/>
            <a:ext cx="1138989" cy="16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121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>
            <a:extLst>
              <a:ext uri="{FF2B5EF4-FFF2-40B4-BE49-F238E27FC236}">
                <a16:creationId xmlns:a16="http://schemas.microsoft.com/office/drawing/2014/main" id="{B44E9B58-FAA7-1541-B507-09864FD0EAB1}"/>
              </a:ext>
            </a:extLst>
          </p:cNvPr>
          <p:cNvSpPr txBox="1">
            <a:spLocks/>
          </p:cNvSpPr>
          <p:nvPr/>
        </p:nvSpPr>
        <p:spPr>
          <a:xfrm>
            <a:off x="1000127" y="457200"/>
            <a:ext cx="6447501" cy="990600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fr-FR" sz="2700" dirty="0"/>
          </a:p>
        </p:txBody>
      </p:sp>
      <p:sp>
        <p:nvSpPr>
          <p:cNvPr id="35" name="Espace réservé du numéro de diapositive 4">
            <a:extLst>
              <a:ext uri="{FF2B5EF4-FFF2-40B4-BE49-F238E27FC236}">
                <a16:creationId xmlns:a16="http://schemas.microsoft.com/office/drawing/2014/main" id="{E3E7A4FE-C9AE-3C4D-8017-716280A91E79}"/>
              </a:ext>
            </a:extLst>
          </p:cNvPr>
          <p:cNvSpPr txBox="1">
            <a:spLocks/>
          </p:cNvSpPr>
          <p:nvPr/>
        </p:nvSpPr>
        <p:spPr>
          <a:xfrm>
            <a:off x="8559363" y="4888708"/>
            <a:ext cx="51250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z="675">
                <a:solidFill>
                  <a:schemeClr val="bg1"/>
                </a:solidFill>
              </a:rPr>
              <a:pPr/>
              <a:t>11</a:t>
            </a:fld>
            <a:endParaRPr lang="en-US" sz="675" dirty="0">
              <a:solidFill>
                <a:schemeClr val="bg1"/>
              </a:solidFill>
            </a:endParaRPr>
          </a:p>
        </p:txBody>
      </p:sp>
      <p:sp>
        <p:nvSpPr>
          <p:cNvPr id="37" name="Espace réservé du contenu 8">
            <a:extLst>
              <a:ext uri="{FF2B5EF4-FFF2-40B4-BE49-F238E27FC236}">
                <a16:creationId xmlns:a16="http://schemas.microsoft.com/office/drawing/2014/main" id="{A76844B6-8FD5-334C-AEB5-14D7A3AA3717}"/>
              </a:ext>
            </a:extLst>
          </p:cNvPr>
          <p:cNvSpPr>
            <a:spLocks noGrp="1"/>
          </p:cNvSpPr>
          <p:nvPr/>
        </p:nvSpPr>
        <p:spPr>
          <a:xfrm>
            <a:off x="642938" y="1286925"/>
            <a:ext cx="7858124" cy="340141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125" b="1" dirty="0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F32647C7-0542-C04A-8FCB-8CC7FF8D3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551" y="305141"/>
            <a:ext cx="8394508" cy="990600"/>
          </a:xfrm>
        </p:spPr>
        <p:txBody>
          <a:bodyPr>
            <a:normAutofit/>
          </a:bodyPr>
          <a:lstStyle/>
          <a:p>
            <a:r>
              <a:rPr lang="fr-FR" sz="1900" dirty="0">
                <a:solidFill>
                  <a:schemeClr val="bg1"/>
                </a:solidFill>
              </a:rPr>
              <a:t>Les mesures d’hygiène ont pour objectif de « lisser » une épidémie</a:t>
            </a:r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BC9D09B8-3152-C843-BF0E-BE84A2503D32}"/>
              </a:ext>
            </a:extLst>
          </p:cNvPr>
          <p:cNvSpPr>
            <a:spLocks noGrp="1"/>
          </p:cNvSpPr>
          <p:nvPr/>
        </p:nvSpPr>
        <p:spPr>
          <a:xfrm>
            <a:off x="642938" y="1325459"/>
            <a:ext cx="2081975" cy="340141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b="1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366D15D-0E3D-4346-8360-70B085D16FC0}"/>
              </a:ext>
            </a:extLst>
          </p:cNvPr>
          <p:cNvSpPr/>
          <p:nvPr/>
        </p:nvSpPr>
        <p:spPr>
          <a:xfrm>
            <a:off x="487815" y="1945766"/>
            <a:ext cx="8437407" cy="2995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spcBef>
                <a:spcPts val="75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fr-FR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L’ensemble des mesures d’hygiène </a:t>
            </a:r>
            <a:r>
              <a:rPr lang="fr-FR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(distanciation, masques, lavage des mains, aération) a pour objectif de </a:t>
            </a:r>
            <a:r>
              <a:rPr lang="fr-FR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limiter le risque d’être contaminé </a:t>
            </a:r>
            <a:r>
              <a:rPr lang="fr-FR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par le virus mais aussi celui de </a:t>
            </a:r>
            <a:r>
              <a:rPr lang="fr-FR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passer d’une forme asymptomatique à une forme pauci-symptomatique ou à une forme grave</a:t>
            </a:r>
            <a:r>
              <a:rPr lang="fr-FR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pPr marL="257175" indent="-257175">
              <a:spcBef>
                <a:spcPts val="75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fr-FR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En effet, l’inoculum bactérien ou viral peut jouer un rôle important dans ce passage. </a:t>
            </a:r>
          </a:p>
          <a:p>
            <a:pPr marL="257175" indent="-257175">
              <a:spcBef>
                <a:spcPts val="75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fr-FR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Ceci est parfaitement démontré pour plusieurs maladies virales (varicelle, rougeole…)</a:t>
            </a:r>
          </a:p>
          <a:p>
            <a:pPr marL="257175" indent="-257175">
              <a:spcBef>
                <a:spcPts val="75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fr-FR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Et vient d’être confirmé pour le SARS-CoV-2 dans une très élégante étude suisse : les auteurs ont comparé au sein de 3 casernes, l’efficacité du distancement tant sur le risque d’être contaminé que sur celui de présenter des signes cliniques. </a:t>
            </a:r>
          </a:p>
          <a:p>
            <a:pPr lvl="1">
              <a:spcBef>
                <a:spcPts val="750"/>
              </a:spcBef>
              <a:buClr>
                <a:srgbClr val="90C226"/>
              </a:buClr>
              <a:buSzPct val="80000"/>
            </a:pPr>
            <a:endParaRPr lang="fr-FR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0B1CFC9-D893-084A-BAD2-69B30BDC6BDF}"/>
              </a:ext>
            </a:extLst>
          </p:cNvPr>
          <p:cNvSpPr/>
          <p:nvPr/>
        </p:nvSpPr>
        <p:spPr>
          <a:xfrm>
            <a:off x="3669029" y="4908868"/>
            <a:ext cx="152477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900" i="1" dirty="0" err="1">
                <a:solidFill>
                  <a:srgbClr val="90C226"/>
                </a:solidFill>
              </a:rPr>
              <a:t>M.Bielecki</a:t>
            </a:r>
            <a:r>
              <a:rPr lang="fr-FR" sz="900" i="1" dirty="0">
                <a:solidFill>
                  <a:srgbClr val="90C226"/>
                </a:solidFill>
              </a:rPr>
              <a:t>- CID août 2020</a:t>
            </a:r>
          </a:p>
        </p:txBody>
      </p:sp>
      <p:pic>
        <p:nvPicPr>
          <p:cNvPr id="2" name="Image 3">
            <a:extLst>
              <a:ext uri="{FF2B5EF4-FFF2-40B4-BE49-F238E27FC236}">
                <a16:creationId xmlns:a16="http://schemas.microsoft.com/office/drawing/2014/main" id="{2DB5011B-7B90-C57F-4E09-D9C84BC4447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09" y="4896157"/>
            <a:ext cx="1138989" cy="168001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75B018E7-4788-7DE4-521D-A2CD43105871}"/>
              </a:ext>
            </a:extLst>
          </p:cNvPr>
          <p:cNvSpPr txBox="1"/>
          <p:nvPr/>
        </p:nvSpPr>
        <p:spPr>
          <a:xfrm>
            <a:off x="1538844" y="938495"/>
            <a:ext cx="6566862" cy="9233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S</a:t>
            </a:r>
            <a:r>
              <a:rPr lang="fr-FR" sz="1800" dirty="0"/>
              <a:t>i elles sont complètement efficaces, elles n’immunisent pas…</a:t>
            </a:r>
          </a:p>
          <a:p>
            <a:r>
              <a:rPr lang="fr-FR" sz="1800" dirty="0"/>
              <a:t>Le virus continuera à exister et circuler</a:t>
            </a:r>
          </a:p>
          <a:p>
            <a:r>
              <a:rPr lang="fr-FR" sz="1800" dirty="0"/>
              <a:t>mais elles peuvent diminuer la gravité de la maladie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2514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37862F8-84B5-3C6B-DAA8-22BD9D48035F}"/>
              </a:ext>
            </a:extLst>
          </p:cNvPr>
          <p:cNvSpPr txBox="1"/>
          <p:nvPr/>
        </p:nvSpPr>
        <p:spPr>
          <a:xfrm>
            <a:off x="2375942" y="269824"/>
            <a:ext cx="53351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Les virus et bactéries « respiratoires »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DA1025B7-DDFA-291D-2B02-EAFF0A9C2BE1}"/>
              </a:ext>
            </a:extLst>
          </p:cNvPr>
          <p:cNvSpPr/>
          <p:nvPr/>
        </p:nvSpPr>
        <p:spPr>
          <a:xfrm>
            <a:off x="1661409" y="1263139"/>
            <a:ext cx="1274164" cy="71203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VRS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67FD71D2-3787-5B92-D0B9-8361779B3929}"/>
              </a:ext>
            </a:extLst>
          </p:cNvPr>
          <p:cNvSpPr/>
          <p:nvPr/>
        </p:nvSpPr>
        <p:spPr>
          <a:xfrm>
            <a:off x="2475875" y="2476624"/>
            <a:ext cx="1274164" cy="71203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SAR-CoV-2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FEC971C-AEB3-B95E-E16C-7928D88F7904}"/>
              </a:ext>
            </a:extLst>
          </p:cNvPr>
          <p:cNvSpPr/>
          <p:nvPr/>
        </p:nvSpPr>
        <p:spPr>
          <a:xfrm>
            <a:off x="717029" y="2516694"/>
            <a:ext cx="1274164" cy="71203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Grippe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8D63B946-EAB2-A20C-9B8D-6E8DB9CB2F2D}"/>
              </a:ext>
            </a:extLst>
          </p:cNvPr>
          <p:cNvSpPr/>
          <p:nvPr/>
        </p:nvSpPr>
        <p:spPr>
          <a:xfrm>
            <a:off x="304798" y="3946577"/>
            <a:ext cx="899410" cy="31479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err="1"/>
              <a:t>hMPV</a:t>
            </a:r>
            <a:endParaRPr lang="fr-FR" dirty="0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11ECC310-836C-8535-4C9F-8E4594F76F5E}"/>
              </a:ext>
            </a:extLst>
          </p:cNvPr>
          <p:cNvSpPr/>
          <p:nvPr/>
        </p:nvSpPr>
        <p:spPr>
          <a:xfrm>
            <a:off x="1354111" y="3946576"/>
            <a:ext cx="1121764" cy="31479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err="1"/>
              <a:t>Parainfluenzae</a:t>
            </a:r>
            <a:endParaRPr lang="fr-FR" sz="1200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975FC3C7-8844-367D-8E21-DC98AD387223}"/>
              </a:ext>
            </a:extLst>
          </p:cNvPr>
          <p:cNvSpPr/>
          <p:nvPr/>
        </p:nvSpPr>
        <p:spPr>
          <a:xfrm>
            <a:off x="2618427" y="3946576"/>
            <a:ext cx="1209059" cy="31479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 err="1"/>
              <a:t>Enterovirus</a:t>
            </a:r>
            <a:endParaRPr lang="fr-FR" sz="1600" dirty="0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68F515B7-5458-6813-C767-100B0914666A}"/>
              </a:ext>
            </a:extLst>
          </p:cNvPr>
          <p:cNvSpPr/>
          <p:nvPr/>
        </p:nvSpPr>
        <p:spPr>
          <a:xfrm>
            <a:off x="6400804" y="1370569"/>
            <a:ext cx="1274164" cy="71203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Pneumocoque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7F187063-6C39-33C1-B884-65E7995DBFD3}"/>
              </a:ext>
            </a:extLst>
          </p:cNvPr>
          <p:cNvSpPr/>
          <p:nvPr/>
        </p:nvSpPr>
        <p:spPr>
          <a:xfrm>
            <a:off x="7215270" y="2584054"/>
            <a:ext cx="1274164" cy="71203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SGA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8936BCD6-F6C6-FA81-6C71-BDDE79C4DF04}"/>
              </a:ext>
            </a:extLst>
          </p:cNvPr>
          <p:cNvSpPr/>
          <p:nvPr/>
        </p:nvSpPr>
        <p:spPr>
          <a:xfrm>
            <a:off x="5456424" y="2624124"/>
            <a:ext cx="1274164" cy="71203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Méningocoques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665E6F10-52D9-7A5A-2862-112BB054E5FF}"/>
              </a:ext>
            </a:extLst>
          </p:cNvPr>
          <p:cNvSpPr/>
          <p:nvPr/>
        </p:nvSpPr>
        <p:spPr>
          <a:xfrm>
            <a:off x="5044193" y="4054007"/>
            <a:ext cx="899410" cy="31479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000" dirty="0"/>
              <a:t>H. influenzae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57BB19B9-335C-E31D-E16F-BA541DC9B53B}"/>
              </a:ext>
            </a:extLst>
          </p:cNvPr>
          <p:cNvSpPr/>
          <p:nvPr/>
        </p:nvSpPr>
        <p:spPr>
          <a:xfrm>
            <a:off x="6093506" y="4054006"/>
            <a:ext cx="1121764" cy="31479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err="1"/>
              <a:t>Parainfluenzae</a:t>
            </a:r>
            <a:endParaRPr lang="fr-FR" sz="1200" dirty="0"/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6164FB6E-A7D8-561D-1F1C-525FD9B4279B}"/>
              </a:ext>
            </a:extLst>
          </p:cNvPr>
          <p:cNvSpPr/>
          <p:nvPr/>
        </p:nvSpPr>
        <p:spPr>
          <a:xfrm>
            <a:off x="7357822" y="4054006"/>
            <a:ext cx="1209059" cy="31479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 err="1"/>
              <a:t>Enterovirus</a:t>
            </a:r>
            <a:endParaRPr lang="fr-FR" sz="1600" dirty="0"/>
          </a:p>
        </p:txBody>
      </p:sp>
      <p:sp>
        <p:nvSpPr>
          <p:cNvPr id="18" name="Double flèche horizontale 17">
            <a:extLst>
              <a:ext uri="{FF2B5EF4-FFF2-40B4-BE49-F238E27FC236}">
                <a16:creationId xmlns:a16="http://schemas.microsoft.com/office/drawing/2014/main" id="{F94EE834-0462-14EC-78CE-FCD5DB2F49B6}"/>
              </a:ext>
            </a:extLst>
          </p:cNvPr>
          <p:cNvSpPr/>
          <p:nvPr/>
        </p:nvSpPr>
        <p:spPr>
          <a:xfrm>
            <a:off x="3887448" y="1993712"/>
            <a:ext cx="1663909" cy="377252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1422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877DC0C-BF90-24CE-CD29-C4085B5A6061}"/>
              </a:ext>
            </a:extLst>
          </p:cNvPr>
          <p:cNvSpPr txBox="1"/>
          <p:nvPr/>
        </p:nvSpPr>
        <p:spPr>
          <a:xfrm>
            <a:off x="2975377" y="323840"/>
            <a:ext cx="31932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VRS : Vision optimiste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770AEA2-772E-DFAF-1055-01EC82890574}"/>
              </a:ext>
            </a:extLst>
          </p:cNvPr>
          <p:cNvSpPr txBox="1"/>
          <p:nvPr/>
        </p:nvSpPr>
        <p:spPr>
          <a:xfrm>
            <a:off x="580310" y="1367206"/>
            <a:ext cx="674911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itchFamily="2" charset="2"/>
              <a:buChar char="Ø"/>
            </a:pPr>
            <a:r>
              <a:rPr lang="fr-FR" sz="2000" dirty="0"/>
              <a:t>L’épidémie 2022-23 a été tellement intense qu’il est raisonnable de penser qu’une fraction importante des adultes et des enfants  &gt;1 an sont maintenant immunisés (au moins partiellement)</a:t>
            </a:r>
          </a:p>
          <a:p>
            <a:r>
              <a:rPr lang="fr-FR" sz="2000" b="1" dirty="0"/>
              <a:t>         Attention l’épidémie risque d’être précoce </a:t>
            </a:r>
          </a:p>
          <a:p>
            <a:r>
              <a:rPr lang="fr-FR" sz="2000" dirty="0"/>
              <a:t>	(l’immunité n’est pas prolongée)</a:t>
            </a:r>
          </a:p>
          <a:p>
            <a:endParaRPr lang="fr-FR" sz="2000" dirty="0"/>
          </a:p>
          <a:p>
            <a:pPr marL="342900" indent="-342900">
              <a:buClr>
                <a:schemeClr val="accent1"/>
              </a:buClr>
              <a:buFont typeface="Wingdings" pitchFamily="2" charset="2"/>
              <a:buChar char="Ø"/>
            </a:pPr>
            <a:r>
              <a:rPr lang="fr-FR" sz="2000" b="1" dirty="0"/>
              <a:t>Le </a:t>
            </a:r>
            <a:r>
              <a:rPr lang="fr-FR" sz="2000" b="1" dirty="0" err="1"/>
              <a:t>Nirsevimab</a:t>
            </a:r>
            <a:r>
              <a:rPr lang="fr-FR" sz="2000" b="1" dirty="0"/>
              <a:t> est là !</a:t>
            </a:r>
            <a:r>
              <a:rPr lang="fr-FR" sz="2000" dirty="0"/>
              <a:t>  </a:t>
            </a:r>
          </a:p>
          <a:p>
            <a:pPr marL="342900" indent="-342900">
              <a:buClr>
                <a:schemeClr val="accent1"/>
              </a:buClr>
              <a:buFont typeface="Wingdings" pitchFamily="2" charset="2"/>
              <a:buChar char="Ø"/>
            </a:pPr>
            <a:r>
              <a:rPr lang="fr-FR" sz="2000" dirty="0"/>
              <a:t>au moins 50% des moins de 3 mois seront immunisés  (dose jusqu’au 20/12/23)</a:t>
            </a:r>
          </a:p>
        </p:txBody>
      </p:sp>
      <p:pic>
        <p:nvPicPr>
          <p:cNvPr id="5" name="Image 4" descr="Une image contenant lunettes de soleil, lunettes, émoticône, smiley&#10;&#10;Description générée automatiquement">
            <a:extLst>
              <a:ext uri="{FF2B5EF4-FFF2-40B4-BE49-F238E27FC236}">
                <a16:creationId xmlns:a16="http://schemas.microsoft.com/office/drawing/2014/main" id="{2EEEDD0B-0186-A48D-8F3B-637B0E7ADD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506" y="1476896"/>
            <a:ext cx="1436205" cy="218970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D1DB3F4-B295-F864-F644-FB3683C140A0}"/>
              </a:ext>
            </a:extLst>
          </p:cNvPr>
          <p:cNvSpPr txBox="1"/>
          <p:nvPr/>
        </p:nvSpPr>
        <p:spPr>
          <a:xfrm>
            <a:off x="8715978" y="28686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ML</a:t>
            </a:r>
          </a:p>
        </p:txBody>
      </p:sp>
    </p:spTree>
    <p:extLst>
      <p:ext uri="{BB962C8B-B14F-4D97-AF65-F5344CB8AC3E}">
        <p14:creationId xmlns:p14="http://schemas.microsoft.com/office/powerpoint/2010/main" val="976197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4E7235B-1CF3-59FE-F1CB-3A474C309E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149168-DEFB-A244-ACF0-275B0C8A5E21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7FB4D54-08D7-7F77-F13D-526BB9B68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325" y="283033"/>
            <a:ext cx="7886700" cy="557213"/>
          </a:xfrm>
        </p:spPr>
        <p:txBody>
          <a:bodyPr/>
          <a:lstStyle/>
          <a:p>
            <a:r>
              <a:rPr lang="fr-FR" sz="2200" dirty="0"/>
              <a:t>Covid 19 et enfant : Vision mitigée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32087D-CADD-E2BD-2DAC-C521162EB4E1}"/>
              </a:ext>
            </a:extLst>
          </p:cNvPr>
          <p:cNvSpPr txBox="1"/>
          <p:nvPr/>
        </p:nvSpPr>
        <p:spPr>
          <a:xfrm>
            <a:off x="420459" y="959690"/>
            <a:ext cx="498965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fr-FR" dirty="0"/>
              <a:t>Les </a:t>
            </a:r>
            <a:r>
              <a:rPr lang="fr-FR" b="1" dirty="0"/>
              <a:t>formes graves </a:t>
            </a:r>
            <a:r>
              <a:rPr lang="fr-FR" dirty="0"/>
              <a:t>en population générale sont devenues </a:t>
            </a:r>
            <a:r>
              <a:rPr lang="fr-FR" b="1" dirty="0"/>
              <a:t>rares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Immunité liée aux vaccinations et infections antérieures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Variants moins pathogènes 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fr-FR" b="1" dirty="0"/>
              <a:t>Néanmoins</a:t>
            </a:r>
            <a:r>
              <a:rPr lang="fr-FR" dirty="0"/>
              <a:t> la proportion de nourrissons et jeunes enfants déjà infectés est devenue ridicule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Les ≠ </a:t>
            </a:r>
            <a:r>
              <a:rPr lang="fr-FR" dirty="0" err="1"/>
              <a:t>variants</a:t>
            </a:r>
            <a:r>
              <a:rPr lang="fr-FR" dirty="0"/>
              <a:t> circulent largement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COVID-19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/>
              <a:t>Nouvelle maladie pédiatrique 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/>
              <a:t>ou infection sans symptômes (comme autres coronavirus) ?</a:t>
            </a:r>
          </a:p>
        </p:txBody>
      </p:sp>
      <p:pic>
        <p:nvPicPr>
          <p:cNvPr id="9" name="Image 8" descr="Une image contenant texte, Tracé, capture d’écran, ligne&#10;&#10;Description générée automatiquement">
            <a:extLst>
              <a:ext uri="{FF2B5EF4-FFF2-40B4-BE49-F238E27FC236}">
                <a16:creationId xmlns:a16="http://schemas.microsoft.com/office/drawing/2014/main" id="{5B706780-A4C7-2143-0854-6D03DCE851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194" y="1095028"/>
            <a:ext cx="3733884" cy="1734748"/>
          </a:xfrm>
          <a:prstGeom prst="rect">
            <a:avLst/>
          </a:prstGeom>
        </p:spPr>
      </p:pic>
      <p:pic>
        <p:nvPicPr>
          <p:cNvPr id="11" name="Image 10" descr="Une image contenant capture d’écran, Tracé, diagramme, ligne&#10;&#10;Description générée automatiquement">
            <a:extLst>
              <a:ext uri="{FF2B5EF4-FFF2-40B4-BE49-F238E27FC236}">
                <a16:creationId xmlns:a16="http://schemas.microsoft.com/office/drawing/2014/main" id="{84C358BF-F259-C97A-ADDE-78754D736D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116" y="2944849"/>
            <a:ext cx="3733884" cy="1367192"/>
          </a:xfrm>
          <a:prstGeom prst="rect">
            <a:avLst/>
          </a:prstGeom>
        </p:spPr>
      </p:pic>
      <p:pic>
        <p:nvPicPr>
          <p:cNvPr id="6" name="Image 5" descr="Une image contenant clipart, émoticône, jaune, smiley&#10;&#10;Description générée automatiquement">
            <a:extLst>
              <a:ext uri="{FF2B5EF4-FFF2-40B4-BE49-F238E27FC236}">
                <a16:creationId xmlns:a16="http://schemas.microsoft.com/office/drawing/2014/main" id="{4EBD81C8-3BEC-76F5-89D3-CB62A5DFD2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03" y="3846088"/>
            <a:ext cx="882422" cy="80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36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52E7D80-C6DF-019E-D7D8-0536BD82A7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149168-DEFB-A244-ACF0-275B0C8A5E21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53CF05F-A679-55D3-8E01-BF5840923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3306" y="283033"/>
            <a:ext cx="7886700" cy="557213"/>
          </a:xfrm>
        </p:spPr>
        <p:txBody>
          <a:bodyPr/>
          <a:lstStyle/>
          <a:p>
            <a:r>
              <a:rPr lang="fr-FR" sz="2200" dirty="0"/>
              <a:t>Covid 19. Recommandations vaccinales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06F6CED-4783-691E-DC53-E57AB7CFF278}"/>
              </a:ext>
            </a:extLst>
          </p:cNvPr>
          <p:cNvSpPr txBox="1"/>
          <p:nvPr/>
        </p:nvSpPr>
        <p:spPr>
          <a:xfrm>
            <a:off x="744586" y="840246"/>
            <a:ext cx="8544125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Aux USA: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recommandation généralisée des enfants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Europe :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Enfant groupe à risque uniquement, </a:t>
            </a:r>
            <a:r>
              <a:rPr lang="fr-FR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les femmes enceintes, les personnes immunodéprimées, contacts immunodéprimés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b="0" i="0" dirty="0">
              <a:solidFill>
                <a:srgbClr val="33333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Vaccin COMINARTY </a:t>
            </a:r>
          </a:p>
          <a:p>
            <a:r>
              <a:rPr lang="fr-FR" dirty="0"/>
              <a:t>	</a:t>
            </a:r>
            <a:r>
              <a:rPr lang="fr-FR" sz="16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- 30 µg pour les 12 ans et +</a:t>
            </a:r>
          </a:p>
          <a:p>
            <a:r>
              <a:rPr lang="fr-FR" sz="16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- 10 µg pour les 5-11 ans</a:t>
            </a:r>
          </a:p>
          <a:p>
            <a:r>
              <a:rPr lang="fr-FR" sz="16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- 3 µg pour les 6 mois- 4 ans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E1E4D67-7F39-6B4E-B839-2AAD7830701B}"/>
              </a:ext>
            </a:extLst>
          </p:cNvPr>
          <p:cNvSpPr txBox="1"/>
          <p:nvPr/>
        </p:nvSpPr>
        <p:spPr>
          <a:xfrm>
            <a:off x="291830" y="4190067"/>
            <a:ext cx="84683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=&gt;Importance de la surveillance </a:t>
            </a:r>
            <a:r>
              <a:rPr lang="fr-FR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dans les prochains mois</a:t>
            </a:r>
          </a:p>
          <a:p>
            <a:endParaRPr lang="fr-FR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48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B376E65-4C0D-A735-481C-9F7D0CD1184A}"/>
              </a:ext>
            </a:extLst>
          </p:cNvPr>
          <p:cNvSpPr txBox="1"/>
          <p:nvPr/>
        </p:nvSpPr>
        <p:spPr>
          <a:xfrm>
            <a:off x="3692583" y="348423"/>
            <a:ext cx="19752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Et la grippe ?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6CC9DAC-A433-2BDF-90F7-26FD2F2216D1}"/>
              </a:ext>
            </a:extLst>
          </p:cNvPr>
          <p:cNvSpPr txBox="1"/>
          <p:nvPr/>
        </p:nvSpPr>
        <p:spPr>
          <a:xfrm>
            <a:off x="555736" y="2055866"/>
            <a:ext cx="8441870" cy="25853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La HAS recommande que </a:t>
            </a:r>
            <a:r>
              <a:rPr lang="fr-FR" b="1" dirty="0"/>
              <a:t>la vaccination contre la grippe saisonnière puisse être proposée chaque année aux enfants sans comorbidités âgés de 2 à 17 ans </a:t>
            </a:r>
            <a:r>
              <a:rPr lang="fr-FR" dirty="0"/>
              <a:t>sans qu’elle soit rendue obligatoire. </a:t>
            </a:r>
          </a:p>
          <a:p>
            <a:endParaRPr lang="fr-FR" dirty="0"/>
          </a:p>
          <a:p>
            <a:r>
              <a:rPr lang="fr-FR" dirty="0"/>
              <a:t>Dans cette tranche d’âge, la HAS recommande d’utiliser préférentiellement </a:t>
            </a:r>
          </a:p>
          <a:p>
            <a:r>
              <a:rPr lang="fr-FR" dirty="0"/>
              <a:t>le vaccin administré par voie intranasale </a:t>
            </a:r>
            <a:r>
              <a:rPr lang="fr-FR" dirty="0" err="1"/>
              <a:t>Fluenz</a:t>
            </a:r>
            <a:r>
              <a:rPr lang="fr-FR" dirty="0"/>
              <a:t> Tetra, compte tenu de la meilleure acceptabilité de ce vaccin chez l’enfant. </a:t>
            </a:r>
          </a:p>
          <a:p>
            <a:r>
              <a:rPr lang="fr-FR" dirty="0"/>
              <a:t>En cas d’indisponibilité de ce vaccin, la HAS rappelle que les autres vaccins (</a:t>
            </a:r>
            <a:r>
              <a:rPr lang="fr-FR" dirty="0" err="1"/>
              <a:t>Fluarix</a:t>
            </a:r>
            <a:r>
              <a:rPr lang="fr-FR" dirty="0"/>
              <a:t> Tetra, </a:t>
            </a:r>
            <a:r>
              <a:rPr lang="fr-FR" dirty="0" err="1"/>
              <a:t>Vaxigrip</a:t>
            </a:r>
            <a:r>
              <a:rPr lang="fr-FR" dirty="0"/>
              <a:t> Tetra, </a:t>
            </a:r>
            <a:r>
              <a:rPr lang="fr-FR" dirty="0" err="1"/>
              <a:t>Influvac</a:t>
            </a:r>
            <a:r>
              <a:rPr lang="fr-FR" dirty="0"/>
              <a:t> Tetra, </a:t>
            </a:r>
            <a:r>
              <a:rPr lang="fr-FR" dirty="0" err="1"/>
              <a:t>Flucelvax</a:t>
            </a:r>
            <a:r>
              <a:rPr lang="fr-FR" dirty="0"/>
              <a:t>) peuvent être utilisés.</a:t>
            </a:r>
          </a:p>
        </p:txBody>
      </p:sp>
      <p:pic>
        <p:nvPicPr>
          <p:cNvPr id="5" name="Image 4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6AE033C4-F390-3EBE-5455-2DDC43391A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537" y="922290"/>
            <a:ext cx="1782267" cy="10398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B7B9E56-7CA1-7747-935D-2FCA89DB00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615" y="917310"/>
            <a:ext cx="2109968" cy="104484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D852ADC-645B-5A4C-AAD8-76F04417DE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844" y="1283038"/>
            <a:ext cx="3159067" cy="48398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4873C1E-95BF-59EB-2F2C-63E162E73DD0}"/>
              </a:ext>
            </a:extLst>
          </p:cNvPr>
          <p:cNvSpPr txBox="1"/>
          <p:nvPr/>
        </p:nvSpPr>
        <p:spPr>
          <a:xfrm>
            <a:off x="8715978" y="28686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ML</a:t>
            </a:r>
          </a:p>
        </p:txBody>
      </p:sp>
    </p:spTree>
    <p:extLst>
      <p:ext uri="{BB962C8B-B14F-4D97-AF65-F5344CB8AC3E}">
        <p14:creationId xmlns:p14="http://schemas.microsoft.com/office/powerpoint/2010/main" val="1099915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du contenu 3">
            <a:extLst>
              <a:ext uri="{FF2B5EF4-FFF2-40B4-BE49-F238E27FC236}">
                <a16:creationId xmlns:a16="http://schemas.microsoft.com/office/drawing/2014/main" id="{0C23EC25-12A4-62FC-BEB3-178CE1C50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4001" y="1688122"/>
            <a:ext cx="3883645" cy="268324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A6BC84C-AB38-62CD-6577-E57A20DA2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583" y="1688123"/>
            <a:ext cx="4693331" cy="2659727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A04D31A2-CC2B-2716-7259-35C2C0E30C87}"/>
              </a:ext>
            </a:extLst>
          </p:cNvPr>
          <p:cNvSpPr txBox="1"/>
          <p:nvPr/>
        </p:nvSpPr>
        <p:spPr>
          <a:xfrm>
            <a:off x="1163626" y="180553"/>
            <a:ext cx="720742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Pays </a:t>
            </a:r>
            <a:r>
              <a:rPr lang="fr-FR" sz="2200" b="1" dirty="0">
                <a:solidFill>
                  <a:schemeClr val="bg1"/>
                </a:solidFill>
              </a:rPr>
              <a:t>recommandant</a:t>
            </a:r>
            <a:r>
              <a:rPr lang="fr-FR" sz="2000" b="1" dirty="0">
                <a:solidFill>
                  <a:schemeClr val="bg1"/>
                </a:solidFill>
              </a:rPr>
              <a:t> la vaccination grippale des enfants</a:t>
            </a:r>
          </a:p>
          <a:p>
            <a:pPr algn="ctr"/>
            <a:r>
              <a:rPr lang="fr-FR" sz="2000" b="1" dirty="0">
                <a:solidFill>
                  <a:schemeClr val="bg1"/>
                </a:solidFill>
              </a:rPr>
              <a:t>et couverture vaccinale en Angleterre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636D9E4-DFED-E74B-8A05-E9D7A3E13E60}"/>
              </a:ext>
            </a:extLst>
          </p:cNvPr>
          <p:cNvSpPr txBox="1"/>
          <p:nvPr/>
        </p:nvSpPr>
        <p:spPr>
          <a:xfrm>
            <a:off x="5122315" y="1011282"/>
            <a:ext cx="3725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Vaccination </a:t>
            </a:r>
            <a:r>
              <a:rPr lang="fr-FR" sz="1600" dirty="0" err="1"/>
              <a:t>anti-grippale</a:t>
            </a:r>
            <a:r>
              <a:rPr lang="fr-FR" sz="1600" dirty="0"/>
              <a:t> des enfants </a:t>
            </a:r>
          </a:p>
          <a:p>
            <a:pPr algn="ctr"/>
            <a:r>
              <a:rPr lang="fr-FR" sz="1600" dirty="0"/>
              <a:t>UK (</a:t>
            </a:r>
            <a:r>
              <a:rPr lang="fr-FR" sz="1600" dirty="0" err="1"/>
              <a:t>Fluenz</a:t>
            </a:r>
            <a:r>
              <a:rPr lang="fr-FR" sz="1600" dirty="0"/>
              <a:t>® </a:t>
            </a:r>
            <a:r>
              <a:rPr lang="fr-FR" sz="1600" dirty="0" err="1"/>
              <a:t>tetra</a:t>
            </a:r>
            <a:r>
              <a:rPr lang="fr-FR" sz="1600" dirty="0"/>
              <a:t>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2C3DA6-DE84-F34D-80E0-340022D5660D}"/>
              </a:ext>
            </a:extLst>
          </p:cNvPr>
          <p:cNvSpPr/>
          <p:nvPr/>
        </p:nvSpPr>
        <p:spPr>
          <a:xfrm>
            <a:off x="4952278" y="4165543"/>
            <a:ext cx="3883645" cy="1823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A06CD86-C269-2274-BB20-1AD17932DD86}"/>
              </a:ext>
            </a:extLst>
          </p:cNvPr>
          <p:cNvSpPr txBox="1"/>
          <p:nvPr/>
        </p:nvSpPr>
        <p:spPr>
          <a:xfrm>
            <a:off x="8715978" y="28686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ML</a:t>
            </a:r>
          </a:p>
        </p:txBody>
      </p:sp>
    </p:spTree>
    <p:extLst>
      <p:ext uri="{BB962C8B-B14F-4D97-AF65-F5344CB8AC3E}">
        <p14:creationId xmlns:p14="http://schemas.microsoft.com/office/powerpoint/2010/main" val="2017713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Tracé, ligne, diagramme&#10;&#10;Description générée automatiquement">
            <a:extLst>
              <a:ext uri="{FF2B5EF4-FFF2-40B4-BE49-F238E27FC236}">
                <a16:creationId xmlns:a16="http://schemas.microsoft.com/office/drawing/2014/main" id="{2F13A3D8-0611-08A8-5FFD-5EC4B132DC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52" y="1075826"/>
            <a:ext cx="4243881" cy="208959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Image 4" descr="Une image contenant texte, capture d’écran, Tracé, ligne&#10;&#10;Description générée automatiquement">
            <a:extLst>
              <a:ext uri="{FF2B5EF4-FFF2-40B4-BE49-F238E27FC236}">
                <a16:creationId xmlns:a16="http://schemas.microsoft.com/office/drawing/2014/main" id="{C360BA90-FA55-1693-8CA5-AF2644D534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787" y="1075826"/>
            <a:ext cx="3656189" cy="20111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1930BFC1-7359-2756-D8C1-DA6FA2CB904A}"/>
              </a:ext>
            </a:extLst>
          </p:cNvPr>
          <p:cNvSpPr txBox="1"/>
          <p:nvPr/>
        </p:nvSpPr>
        <p:spPr>
          <a:xfrm>
            <a:off x="1127013" y="318055"/>
            <a:ext cx="77440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L’épidémie de grippe 2022-23 en France : SPF ou ACTIV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12C3138-FCAB-6D25-6B44-C819AC7A4078}"/>
              </a:ext>
            </a:extLst>
          </p:cNvPr>
          <p:cNvSpPr txBox="1"/>
          <p:nvPr/>
        </p:nvSpPr>
        <p:spPr>
          <a:xfrm>
            <a:off x="8420952" y="1533822"/>
            <a:ext cx="633507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SPF</a:t>
            </a:r>
          </a:p>
        </p:txBody>
      </p:sp>
      <p:pic>
        <p:nvPicPr>
          <p:cNvPr id="18" name="Image 17" descr="Une image contenant Tracé, ligne, capture d’écran, diagramme&#10;&#10;Description générée automatiquement">
            <a:extLst>
              <a:ext uri="{FF2B5EF4-FFF2-40B4-BE49-F238E27FC236}">
                <a16:creationId xmlns:a16="http://schemas.microsoft.com/office/drawing/2014/main" id="{652D7390-A7E5-011E-C691-235F1E7D96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976" y="3165420"/>
            <a:ext cx="3660074" cy="18985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32F7F9AA-608D-2911-A060-648D0E17C0DE}"/>
              </a:ext>
            </a:extLst>
          </p:cNvPr>
          <p:cNvSpPr txBox="1"/>
          <p:nvPr/>
        </p:nvSpPr>
        <p:spPr>
          <a:xfrm>
            <a:off x="8307976" y="3760076"/>
            <a:ext cx="706155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PARI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E05E3EA-2FD8-9E45-95F4-B0EC29DD871B}"/>
              </a:ext>
            </a:extLst>
          </p:cNvPr>
          <p:cNvSpPr txBox="1"/>
          <p:nvPr/>
        </p:nvSpPr>
        <p:spPr>
          <a:xfrm>
            <a:off x="843486" y="3775466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=&gt; Durée (très) longue de l’épidémie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605B0A79-E420-7343-9202-E4B385B1EA3D}"/>
              </a:ext>
            </a:extLst>
          </p:cNvPr>
          <p:cNvCxnSpPr/>
          <p:nvPr/>
        </p:nvCxnSpPr>
        <p:spPr>
          <a:xfrm flipV="1">
            <a:off x="8133806" y="3587931"/>
            <a:ext cx="0" cy="206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0813B452-36F4-9D30-CE86-812DAEAEA9DE}"/>
              </a:ext>
            </a:extLst>
          </p:cNvPr>
          <p:cNvSpPr txBox="1"/>
          <p:nvPr/>
        </p:nvSpPr>
        <p:spPr>
          <a:xfrm>
            <a:off x="8715978" y="28686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ML</a:t>
            </a:r>
          </a:p>
        </p:txBody>
      </p:sp>
    </p:spTree>
    <p:extLst>
      <p:ext uri="{BB962C8B-B14F-4D97-AF65-F5344CB8AC3E}">
        <p14:creationId xmlns:p14="http://schemas.microsoft.com/office/powerpoint/2010/main" val="36789046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Tracé, capture d’écran, diagramme&#10;&#10;Description générée automatiquement">
            <a:extLst>
              <a:ext uri="{FF2B5EF4-FFF2-40B4-BE49-F238E27FC236}">
                <a16:creationId xmlns:a16="http://schemas.microsoft.com/office/drawing/2014/main" id="{0B3FAC88-7A44-D02F-F05C-01557D2CE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7" y="1441939"/>
            <a:ext cx="4368423" cy="235276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Image 2" descr="Une image contenant Tracé, ligne, diagramme, pente&#10;&#10;Description générée automatiquement">
            <a:extLst>
              <a:ext uri="{FF2B5EF4-FFF2-40B4-BE49-F238E27FC236}">
                <a16:creationId xmlns:a16="http://schemas.microsoft.com/office/drawing/2014/main" id="{65D902BF-A6B2-2BE0-599E-A1447D062B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441939"/>
            <a:ext cx="4606636" cy="235276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3B06AB7-D3A4-5E43-1070-DAB87508A7C5}"/>
              </a:ext>
            </a:extLst>
          </p:cNvPr>
          <p:cNvSpPr txBox="1"/>
          <p:nvPr/>
        </p:nvSpPr>
        <p:spPr>
          <a:xfrm>
            <a:off x="1226947" y="328117"/>
            <a:ext cx="7114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Epidémies hivernales 2022-2023- Données SPF et ACTIV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601D2AF-DF4C-B14E-4C6C-8FDB073EBCB3}"/>
              </a:ext>
            </a:extLst>
          </p:cNvPr>
          <p:cNvSpPr txBox="1"/>
          <p:nvPr/>
        </p:nvSpPr>
        <p:spPr>
          <a:xfrm>
            <a:off x="5902919" y="1113788"/>
            <a:ext cx="11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Etude VIGIL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AE5AE26-98B7-C140-B90F-2730536EA790}"/>
              </a:ext>
            </a:extLst>
          </p:cNvPr>
          <p:cNvSpPr txBox="1"/>
          <p:nvPr/>
        </p:nvSpPr>
        <p:spPr>
          <a:xfrm>
            <a:off x="42937" y="3933204"/>
            <a:ext cx="4368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H3N2 (bleu) prédomine, B (rouge) ensuite, </a:t>
            </a:r>
          </a:p>
          <a:p>
            <a:r>
              <a:rPr lang="fr-FR" sz="1600" dirty="0"/>
              <a:t>peu de H1N1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327C47F-AC3D-0949-93EF-CD6B81B05B21}"/>
              </a:ext>
            </a:extLst>
          </p:cNvPr>
          <p:cNvSpPr txBox="1"/>
          <p:nvPr/>
        </p:nvSpPr>
        <p:spPr>
          <a:xfrm>
            <a:off x="7920938" y="3887150"/>
            <a:ext cx="1002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Semaine 16</a:t>
            </a:r>
          </a:p>
          <a:p>
            <a:r>
              <a:rPr lang="fr-FR" sz="1200" dirty="0"/>
              <a:t>(17-23 avril)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FE73979-FD95-4046-92C3-618633D4702A}"/>
              </a:ext>
            </a:extLst>
          </p:cNvPr>
          <p:cNvSpPr txBox="1"/>
          <p:nvPr/>
        </p:nvSpPr>
        <p:spPr>
          <a:xfrm>
            <a:off x="4977045" y="3835453"/>
            <a:ext cx="1002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Semaine 46</a:t>
            </a:r>
          </a:p>
          <a:p>
            <a:r>
              <a:rPr lang="fr-FR" sz="1200" dirty="0"/>
              <a:t>(12-16 </a:t>
            </a:r>
            <a:r>
              <a:rPr lang="fr-FR" sz="1200" dirty="0" err="1"/>
              <a:t>nov</a:t>
            </a:r>
            <a:r>
              <a:rPr lang="fr-FR" sz="1200" dirty="0"/>
              <a:t>)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AA37237-F881-D64C-A0FB-74E0C01C4C16}"/>
              </a:ext>
            </a:extLst>
          </p:cNvPr>
          <p:cNvSpPr txBox="1"/>
          <p:nvPr/>
        </p:nvSpPr>
        <p:spPr>
          <a:xfrm>
            <a:off x="198925" y="1134162"/>
            <a:ext cx="4190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Réseau sentinelle (% de PCR positives en ville)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904C8CB3-E34F-514B-B968-60B004CE50CA}"/>
              </a:ext>
            </a:extLst>
          </p:cNvPr>
          <p:cNvCxnSpPr>
            <a:cxnSpLocks/>
          </p:cNvCxnSpPr>
          <p:nvPr/>
        </p:nvCxnSpPr>
        <p:spPr>
          <a:xfrm flipV="1">
            <a:off x="8133806" y="3587931"/>
            <a:ext cx="0" cy="299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012443A8-19B7-2B4D-B2B2-D26A0CE407DF}"/>
              </a:ext>
            </a:extLst>
          </p:cNvPr>
          <p:cNvCxnSpPr/>
          <p:nvPr/>
        </p:nvCxnSpPr>
        <p:spPr>
          <a:xfrm flipV="1">
            <a:off x="5475883" y="3634153"/>
            <a:ext cx="0" cy="206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0C430DDE-09FF-4947-9294-9EF6F0E38B39}"/>
              </a:ext>
            </a:extLst>
          </p:cNvPr>
          <p:cNvCxnSpPr/>
          <p:nvPr/>
        </p:nvCxnSpPr>
        <p:spPr>
          <a:xfrm flipV="1">
            <a:off x="8133806" y="3587931"/>
            <a:ext cx="0" cy="206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3F6F810-56AE-3643-95F6-8D6F0944EE9B}"/>
              </a:ext>
            </a:extLst>
          </p:cNvPr>
          <p:cNvSpPr/>
          <p:nvPr/>
        </p:nvSpPr>
        <p:spPr>
          <a:xfrm>
            <a:off x="6618514" y="1693832"/>
            <a:ext cx="287284" cy="1872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0F14535-C8E3-1E46-8F90-9BAF156E4EED}"/>
              </a:ext>
            </a:extLst>
          </p:cNvPr>
          <p:cNvSpPr/>
          <p:nvPr/>
        </p:nvSpPr>
        <p:spPr>
          <a:xfrm>
            <a:off x="7066437" y="1693832"/>
            <a:ext cx="475729" cy="187222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3D3D9E4-E528-5B44-9913-7E6C52658307}"/>
              </a:ext>
            </a:extLst>
          </p:cNvPr>
          <p:cNvSpPr/>
          <p:nvPr/>
        </p:nvSpPr>
        <p:spPr>
          <a:xfrm>
            <a:off x="7658077" y="1693832"/>
            <a:ext cx="475729" cy="18722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DD793CE-D6B1-F346-872A-62BC2ED70B9C}"/>
              </a:ext>
            </a:extLst>
          </p:cNvPr>
          <p:cNvSpPr/>
          <p:nvPr/>
        </p:nvSpPr>
        <p:spPr>
          <a:xfrm>
            <a:off x="8249717" y="1672570"/>
            <a:ext cx="598192" cy="208483"/>
          </a:xfrm>
          <a:prstGeom prst="rect">
            <a:avLst/>
          </a:prstGeom>
          <a:noFill/>
          <a:ln>
            <a:solidFill>
              <a:srgbClr val="009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FA1094A-CFD1-6849-B3FF-5387AF6E5A69}"/>
              </a:ext>
            </a:extLst>
          </p:cNvPr>
          <p:cNvSpPr/>
          <p:nvPr/>
        </p:nvSpPr>
        <p:spPr>
          <a:xfrm>
            <a:off x="5982145" y="1693832"/>
            <a:ext cx="520458" cy="18722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7B50955-A050-BAF5-E4CA-71B1536D2BF7}"/>
              </a:ext>
            </a:extLst>
          </p:cNvPr>
          <p:cNvSpPr txBox="1"/>
          <p:nvPr/>
        </p:nvSpPr>
        <p:spPr>
          <a:xfrm>
            <a:off x="8715978" y="28686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ML</a:t>
            </a:r>
          </a:p>
        </p:txBody>
      </p:sp>
    </p:spTree>
    <p:extLst>
      <p:ext uri="{BB962C8B-B14F-4D97-AF65-F5344CB8AC3E}">
        <p14:creationId xmlns:p14="http://schemas.microsoft.com/office/powerpoint/2010/main" val="865472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5944"/>
            <a:ext cx="9144000" cy="5143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9483B49-6CB1-B43A-D5CD-230E416A25A5}"/>
              </a:ext>
            </a:extLst>
          </p:cNvPr>
          <p:cNvSpPr/>
          <p:nvPr/>
        </p:nvSpPr>
        <p:spPr>
          <a:xfrm>
            <a:off x="204108" y="963385"/>
            <a:ext cx="4024992" cy="3061607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Nouvelles recommandations et couvertures vaccinales</a:t>
            </a: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Emmanuel GRIMPREL</a:t>
            </a: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Robert COHEN</a:t>
            </a:r>
            <a:endParaRPr lang="fr-FR" dirty="0"/>
          </a:p>
        </p:txBody>
      </p:sp>
      <p:pic>
        <p:nvPicPr>
          <p:cNvPr id="6" name="Image 5" descr="Une image contenant Graphique, graphisme, clipart, Police&#10;&#10;Description générée automatiquement">
            <a:extLst>
              <a:ext uri="{FF2B5EF4-FFF2-40B4-BE49-F238E27FC236}">
                <a16:creationId xmlns:a16="http://schemas.microsoft.com/office/drawing/2014/main" id="{32A98F31-99A1-B477-710A-41E9C93D19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86" y="997215"/>
            <a:ext cx="558937" cy="62880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AD46624-BD2E-B51B-160B-BB8561D40408}"/>
              </a:ext>
            </a:extLst>
          </p:cNvPr>
          <p:cNvSpPr txBox="1"/>
          <p:nvPr/>
        </p:nvSpPr>
        <p:spPr>
          <a:xfrm>
            <a:off x="212271" y="1610712"/>
            <a:ext cx="40249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Cet Hiver :                          à quoi s’attendre ?</a:t>
            </a: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7F4A1B5-0DA0-F3FD-3A02-995F46806D67}"/>
              </a:ext>
            </a:extLst>
          </p:cNvPr>
          <p:cNvSpPr txBox="1"/>
          <p:nvPr/>
        </p:nvSpPr>
        <p:spPr>
          <a:xfrm>
            <a:off x="753973" y="2839818"/>
            <a:ext cx="2761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err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Mathie</a:t>
            </a:r>
            <a:r>
              <a:rPr lang="fr-FR" sz="18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LORROT</a:t>
            </a:r>
          </a:p>
          <a:p>
            <a:pPr algn="ctr"/>
            <a:r>
              <a:rPr lang="fr-FR" sz="18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Robert COHEN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9464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833D27C-0831-91F0-2649-85B9A1F150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149168-DEFB-A244-ACF0-275B0C8A5E21}" type="slidenum">
              <a:rPr lang="fr-FR" smtClean="0"/>
              <a:pPr>
                <a:defRPr/>
              </a:pPr>
              <a:t>20</a:t>
            </a:fld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D4E78E5-A0ED-2116-D288-637438D8F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8507" y="231878"/>
            <a:ext cx="7886700" cy="557213"/>
          </a:xfrm>
        </p:spPr>
        <p:txBody>
          <a:bodyPr/>
          <a:lstStyle/>
          <a:p>
            <a:r>
              <a:rPr lang="fr-FR" sz="2200" dirty="0"/>
              <a:t>Efficacité des vaccins </a:t>
            </a:r>
            <a:r>
              <a:rPr lang="fr-FR" sz="2200" dirty="0" err="1"/>
              <a:t>anti-grippaux</a:t>
            </a:r>
            <a:r>
              <a:rPr lang="fr-FR" sz="2200" dirty="0"/>
              <a:t> en 2022-2023</a:t>
            </a:r>
          </a:p>
        </p:txBody>
      </p:sp>
      <p:pic>
        <p:nvPicPr>
          <p:cNvPr id="5" name="Image 4" descr="Une image contenant texte, capture d’écran, Police, Bleu électrique&#10;&#10;Description générée automatiquement">
            <a:extLst>
              <a:ext uri="{FF2B5EF4-FFF2-40B4-BE49-F238E27FC236}">
                <a16:creationId xmlns:a16="http://schemas.microsoft.com/office/drawing/2014/main" id="{BEA2D9A0-5050-D612-C4EC-FC58ADC6DE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430" y="974446"/>
            <a:ext cx="6350000" cy="10033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E330608-1DC6-1818-C0BD-68412904E1AF}"/>
              </a:ext>
            </a:extLst>
          </p:cNvPr>
          <p:cNvSpPr txBox="1"/>
          <p:nvPr/>
        </p:nvSpPr>
        <p:spPr>
          <a:xfrm>
            <a:off x="43681" y="2272149"/>
            <a:ext cx="4838682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" pitchFamily="2" charset="2"/>
              <a:buChar char="§"/>
            </a:pPr>
            <a:r>
              <a:rPr lang="fr-FR" b="1" dirty="0"/>
              <a:t>Contre Influenza A(H3N2)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Efficacité vaccinale de 2% à 44%, 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Plus élevée chez les enfants (62-70%)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6BC71AE-9DB8-F8A7-40B1-04F10B569981}"/>
              </a:ext>
            </a:extLst>
          </p:cNvPr>
          <p:cNvSpPr txBox="1"/>
          <p:nvPr/>
        </p:nvSpPr>
        <p:spPr>
          <a:xfrm>
            <a:off x="5692853" y="4428632"/>
            <a:ext cx="466997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b="0" i="0" dirty="0" err="1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Kissling</a:t>
            </a:r>
            <a:r>
              <a:rPr lang="fr-FR" sz="1100" b="0" i="0" dirty="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 . Euro </a:t>
            </a:r>
            <a:r>
              <a:rPr lang="fr-FR" sz="1100" b="0" i="0" dirty="0" err="1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Surveill</a:t>
            </a:r>
            <a:r>
              <a:rPr lang="fr-FR" sz="1100" b="0" i="0" dirty="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. 2023 May;28(21):2300116..</a:t>
            </a:r>
            <a:endParaRPr lang="fr-FR" sz="11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99518D6-88FD-CB14-D18E-FDD615CA59A6}"/>
              </a:ext>
            </a:extLst>
          </p:cNvPr>
          <p:cNvSpPr txBox="1"/>
          <p:nvPr/>
        </p:nvSpPr>
        <p:spPr>
          <a:xfrm>
            <a:off x="4307458" y="3248119"/>
            <a:ext cx="4769254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" pitchFamily="2" charset="2"/>
              <a:buChar char="§"/>
            </a:pPr>
            <a:r>
              <a:rPr lang="fr-FR" b="1" dirty="0"/>
              <a:t>Contre Influenza B/Victoria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Efficacité vaccinale ≥50% 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/>
              <a:t>Plus élevée chez les enfants 87–95%</a:t>
            </a:r>
            <a:endParaRPr lang="fr-FR" sz="1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4BA76E4-885A-1739-157E-3D6CACDFE691}"/>
              </a:ext>
            </a:extLst>
          </p:cNvPr>
          <p:cNvSpPr txBox="1"/>
          <p:nvPr/>
        </p:nvSpPr>
        <p:spPr>
          <a:xfrm>
            <a:off x="8715978" y="28686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ML</a:t>
            </a:r>
          </a:p>
        </p:txBody>
      </p:sp>
    </p:spTree>
    <p:extLst>
      <p:ext uri="{BB962C8B-B14F-4D97-AF65-F5344CB8AC3E}">
        <p14:creationId xmlns:p14="http://schemas.microsoft.com/office/powerpoint/2010/main" val="3477822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E6A0389-5D71-D023-6DBA-4D43EAA75946}"/>
              </a:ext>
            </a:extLst>
          </p:cNvPr>
          <p:cNvSpPr txBox="1"/>
          <p:nvPr/>
        </p:nvSpPr>
        <p:spPr>
          <a:xfrm>
            <a:off x="1065111" y="331076"/>
            <a:ext cx="72543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L’épidémie de grippe dans l’hémisphère Sud en 2023</a:t>
            </a:r>
          </a:p>
        </p:txBody>
      </p:sp>
      <p:pic>
        <p:nvPicPr>
          <p:cNvPr id="4" name="Image 3" descr="Une image contenant diagramme, texte, Tracé, ligne&#10;&#10;Description générée automatiquement">
            <a:extLst>
              <a:ext uri="{FF2B5EF4-FFF2-40B4-BE49-F238E27FC236}">
                <a16:creationId xmlns:a16="http://schemas.microsoft.com/office/drawing/2014/main" id="{6962B4BC-04AC-4BA3-9B3D-63F7A5A12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94" y="1232813"/>
            <a:ext cx="4001580" cy="267703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Image 5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06CF65F9-ECE3-7B0E-7375-AF99931C0D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884" y="1362912"/>
            <a:ext cx="4863961" cy="2417675"/>
          </a:xfrm>
          <a:prstGeom prst="rect">
            <a:avLst/>
          </a:prstGeom>
          <a:ln>
            <a:solidFill>
              <a:srgbClr val="009D3D"/>
            </a:solidFill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B682AAD6-852B-BE4F-B131-BB228022F1D2}"/>
              </a:ext>
            </a:extLst>
          </p:cNvPr>
          <p:cNvSpPr txBox="1"/>
          <p:nvPr/>
        </p:nvSpPr>
        <p:spPr>
          <a:xfrm>
            <a:off x="226199" y="3958139"/>
            <a:ext cx="7567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Hémisphère Sud H1N1: plutôt bonne nouvelle pour efficacité vaccinale </a:t>
            </a:r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AAFDC6-152A-5020-25FF-10F9E354764A}"/>
              </a:ext>
            </a:extLst>
          </p:cNvPr>
          <p:cNvSpPr txBox="1"/>
          <p:nvPr/>
        </p:nvSpPr>
        <p:spPr>
          <a:xfrm>
            <a:off x="8715978" y="28686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ML</a:t>
            </a:r>
          </a:p>
        </p:txBody>
      </p:sp>
    </p:spTree>
    <p:extLst>
      <p:ext uri="{BB962C8B-B14F-4D97-AF65-F5344CB8AC3E}">
        <p14:creationId xmlns:p14="http://schemas.microsoft.com/office/powerpoint/2010/main" val="18373626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9096A7B-CB40-6CA3-E4A4-BF40ABFB1B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149168-DEFB-A244-ACF0-275B0C8A5E21}" type="slidenum">
              <a:rPr lang="fr-FR" smtClean="0"/>
              <a:pPr>
                <a:defRPr/>
              </a:pPr>
              <a:t>22</a:t>
            </a:fld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9F1F478C-B9DA-4D18-5E7C-DF2FA9C3E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283301"/>
            <a:ext cx="7886700" cy="557213"/>
          </a:xfrm>
        </p:spPr>
        <p:txBody>
          <a:bodyPr/>
          <a:lstStyle/>
          <a:p>
            <a:r>
              <a:rPr lang="fr-FR" sz="2200" dirty="0"/>
              <a:t>Prévisions météorologiques Grippe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E9F0F63-EE16-0781-2823-94E3E9534EEB}"/>
              </a:ext>
            </a:extLst>
          </p:cNvPr>
          <p:cNvSpPr txBox="1"/>
          <p:nvPr/>
        </p:nvSpPr>
        <p:spPr>
          <a:xfrm>
            <a:off x="2145706" y="1565666"/>
            <a:ext cx="57735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fr-FR" sz="2000" dirty="0"/>
              <a:t>Epidémie d’intensité moyenne à forte</a:t>
            </a:r>
          </a:p>
          <a:p>
            <a:pPr>
              <a:spcAft>
                <a:spcPts val="2400"/>
              </a:spcAft>
            </a:pPr>
            <a:r>
              <a:rPr lang="fr-FR" sz="2000" dirty="0"/>
              <a:t>Plutôt H1N1</a:t>
            </a:r>
          </a:p>
          <a:p>
            <a:pPr>
              <a:spcAft>
                <a:spcPts val="2400"/>
              </a:spcAft>
            </a:pPr>
            <a:r>
              <a:rPr lang="fr-FR" sz="2000" dirty="0"/>
              <a:t>Efficacité vaccinale probablement meilleure</a:t>
            </a:r>
          </a:p>
          <a:p>
            <a:pPr>
              <a:spcAft>
                <a:spcPts val="2400"/>
              </a:spcAft>
            </a:pPr>
            <a:r>
              <a:rPr lang="fr-FR" sz="2000" dirty="0"/>
              <a:t>Test antigénique grippe probablement moins bon (sur H1N1)</a:t>
            </a:r>
            <a:endParaRPr lang="fr-FR" dirty="0"/>
          </a:p>
        </p:txBody>
      </p:sp>
      <p:pic>
        <p:nvPicPr>
          <p:cNvPr id="6" name="Graphique 5" descr="Foudre avec un remplissage uni">
            <a:extLst>
              <a:ext uri="{FF2B5EF4-FFF2-40B4-BE49-F238E27FC236}">
                <a16:creationId xmlns:a16="http://schemas.microsoft.com/office/drawing/2014/main" id="{043B424A-CDCD-89AC-332B-583375BFB2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6799" y="1396636"/>
            <a:ext cx="914400" cy="914400"/>
          </a:xfrm>
          <a:prstGeom prst="rect">
            <a:avLst/>
          </a:prstGeom>
        </p:spPr>
      </p:pic>
      <p:pic>
        <p:nvPicPr>
          <p:cNvPr id="8" name="Graphique 7" descr="Partiellement ensoleillé contour">
            <a:extLst>
              <a:ext uri="{FF2B5EF4-FFF2-40B4-BE49-F238E27FC236}">
                <a16:creationId xmlns:a16="http://schemas.microsoft.com/office/drawing/2014/main" id="{5B569DED-8037-06CA-0460-06C51F06FE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25042" y="2311036"/>
            <a:ext cx="914400" cy="914400"/>
          </a:xfrm>
          <a:prstGeom prst="rect">
            <a:avLst/>
          </a:prstGeom>
        </p:spPr>
      </p:pic>
      <p:pic>
        <p:nvPicPr>
          <p:cNvPr id="10" name="Graphique 9" descr="Nuage avec un remplissage uni">
            <a:extLst>
              <a:ext uri="{FF2B5EF4-FFF2-40B4-BE49-F238E27FC236}">
                <a16:creationId xmlns:a16="http://schemas.microsoft.com/office/drawing/2014/main" id="{F0F40804-1EA3-4B25-D34C-775164C5C1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51034" y="3100176"/>
            <a:ext cx="914400" cy="91440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BE0D28D-C1B7-4CB9-7D24-E5D88989966D}"/>
              </a:ext>
            </a:extLst>
          </p:cNvPr>
          <p:cNvSpPr txBox="1"/>
          <p:nvPr/>
        </p:nvSpPr>
        <p:spPr>
          <a:xfrm>
            <a:off x="8715978" y="28686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ML</a:t>
            </a:r>
          </a:p>
        </p:txBody>
      </p:sp>
    </p:spTree>
    <p:extLst>
      <p:ext uri="{BB962C8B-B14F-4D97-AF65-F5344CB8AC3E}">
        <p14:creationId xmlns:p14="http://schemas.microsoft.com/office/powerpoint/2010/main" val="27997990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71BEB773-DF5C-BC97-C21E-F04BD88FE345}"/>
              </a:ext>
            </a:extLst>
          </p:cNvPr>
          <p:cNvSpPr txBox="1"/>
          <p:nvPr/>
        </p:nvSpPr>
        <p:spPr>
          <a:xfrm>
            <a:off x="3935093" y="355405"/>
            <a:ext cx="14574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La grippe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1AEE85-32CA-D83A-B214-3EDA97791CB0}"/>
              </a:ext>
            </a:extLst>
          </p:cNvPr>
          <p:cNvSpPr txBox="1"/>
          <p:nvPr/>
        </p:nvSpPr>
        <p:spPr>
          <a:xfrm>
            <a:off x="945428" y="1003036"/>
            <a:ext cx="79928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fr-FR" sz="1600" b="1" dirty="0"/>
              <a:t>Les vaccins grippaux </a:t>
            </a:r>
            <a:r>
              <a:rPr lang="fr-FR" sz="1600" dirty="0"/>
              <a:t>existent depuis X dizaines d’années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3 V (AH3N2+AH1N1+B Victoria)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4 V (AH3N2 + AHN1 +B Victoria +B Yamagata)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Prochaines années ?</a:t>
            </a:r>
          </a:p>
          <a:p>
            <a:pPr marL="1200150" lvl="2" indent="-28575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4V (AH3N2+AHN1+B Victoria +</a:t>
            </a:r>
            <a:r>
              <a:rPr lang="fr-FR" sz="1600" strike="sngStrike" dirty="0"/>
              <a:t>B Yamagata </a:t>
            </a:r>
            <a:r>
              <a:rPr lang="fr-FR" sz="1600" dirty="0"/>
              <a:t>+ un deuxième AH3N2)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Wingdings" pitchFamily="2" charset="2"/>
              <a:buChar char="§"/>
            </a:pPr>
            <a:r>
              <a:rPr lang="fr-FR" sz="1600" b="1" dirty="0"/>
              <a:t>Le niveau de tolérance </a:t>
            </a:r>
            <a:r>
              <a:rPr lang="fr-FR" sz="1600" dirty="0"/>
              <a:t>(X.000.000.000 de doses) est excellent et les vaccins ne sont pas douloureux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fr-FR" sz="1600" dirty="0"/>
              <a:t>Le principal problème avec les vaccins contre la grippe, c’est </a:t>
            </a:r>
            <a:r>
              <a:rPr lang="fr-FR" sz="1600" b="1" dirty="0"/>
              <a:t>qu’on ne peut pas prévoir le niveau d’efficacité d’une année sur l’autre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Souches choisies ≠ des souches circulantes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Modifications de l’antigénicité des souches par les passages successifs sur œuf (H3N2) 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Efficacité diminuant au fur et à mesure des injections annuelles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b="1" dirty="0"/>
              <a:t>Efficacité supérieure chez enfant +++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67748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C9E9C4C-EE96-D5AE-EAAE-626315D48496}"/>
              </a:ext>
            </a:extLst>
          </p:cNvPr>
          <p:cNvSpPr txBox="1"/>
          <p:nvPr/>
        </p:nvSpPr>
        <p:spPr>
          <a:xfrm>
            <a:off x="3756417" y="300953"/>
            <a:ext cx="14574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La grippe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842A05E-7D96-2242-8A12-B25FA74F959C}"/>
              </a:ext>
            </a:extLst>
          </p:cNvPr>
          <p:cNvSpPr txBox="1"/>
          <p:nvPr/>
        </p:nvSpPr>
        <p:spPr>
          <a:xfrm>
            <a:off x="914400" y="996043"/>
            <a:ext cx="6697667" cy="40472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fr-FR" b="1" dirty="0"/>
              <a:t>Les 4 vaccins disponibles en 2023-24 </a:t>
            </a:r>
            <a:r>
              <a:rPr lang="fr-FR" dirty="0"/>
              <a:t>sont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 err="1"/>
              <a:t>Fluarix</a:t>
            </a:r>
            <a:r>
              <a:rPr lang="fr-FR" dirty="0"/>
              <a:t> tetra®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i="1" strike="sngStrike" dirty="0" err="1"/>
              <a:t>Flucelvac</a:t>
            </a:r>
            <a:r>
              <a:rPr lang="fr-FR" i="1" strike="sngStrike" dirty="0"/>
              <a:t>® </a:t>
            </a:r>
            <a:r>
              <a:rPr lang="fr-FR" i="1" dirty="0"/>
              <a:t>(culture cellulaire</a:t>
            </a:r>
            <a:r>
              <a:rPr lang="fr-FR" i="1" dirty="0">
                <a:sym typeface="Wingdings" pitchFamily="2" charset="2"/>
              </a:rPr>
              <a:t>): </a:t>
            </a:r>
            <a:r>
              <a:rPr lang="fr-FR" i="1" dirty="0">
                <a:solidFill>
                  <a:srgbClr val="FF0000"/>
                </a:solidFill>
                <a:sym typeface="Wingdings" pitchFamily="2" charset="2"/>
              </a:rPr>
              <a:t>plus efficace sur H3N2?</a:t>
            </a:r>
            <a:endParaRPr lang="fr-FR" i="1" dirty="0">
              <a:solidFill>
                <a:srgbClr val="FF0000"/>
              </a:solidFill>
            </a:endParaRP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 err="1"/>
              <a:t>Influvac</a:t>
            </a:r>
            <a:r>
              <a:rPr lang="fr-FR" dirty="0"/>
              <a:t> tetra®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 err="1"/>
              <a:t>Vaxigrip</a:t>
            </a:r>
            <a:r>
              <a:rPr lang="fr-FR" dirty="0"/>
              <a:t> tetra®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 err="1"/>
              <a:t>Efluelda</a:t>
            </a:r>
            <a:r>
              <a:rPr lang="fr-FR" dirty="0"/>
              <a:t>® (fortement dosé </a:t>
            </a:r>
            <a:r>
              <a:rPr lang="fr-FR" dirty="0">
                <a:sym typeface="Wingdings" pitchFamily="2" charset="2"/>
              </a:rPr>
              <a:t>adulte &gt; 65 ans)</a:t>
            </a:r>
            <a:endParaRPr lang="fr-FR" dirty="0"/>
          </a:p>
          <a:p>
            <a:pPr lvl="1">
              <a:spcAft>
                <a:spcPts val="600"/>
              </a:spcAft>
              <a:buClr>
                <a:schemeClr val="accent1"/>
              </a:buClr>
            </a:pPr>
            <a:r>
              <a:rPr lang="fr-FR" b="1" dirty="0">
                <a:solidFill>
                  <a:schemeClr val="tx2"/>
                </a:solidFill>
              </a:rPr>
              <a:t>Le vaccin nasal ne sera pas disponible (</a:t>
            </a:r>
            <a:r>
              <a:rPr lang="fr-FR" b="1" dirty="0" err="1">
                <a:solidFill>
                  <a:schemeClr val="tx2"/>
                </a:solidFill>
              </a:rPr>
              <a:t>Fluenz</a:t>
            </a:r>
            <a:r>
              <a:rPr lang="fr-FR" b="1" dirty="0">
                <a:solidFill>
                  <a:schemeClr val="tx2"/>
                </a:solidFill>
              </a:rPr>
              <a:t>® tetra)</a:t>
            </a:r>
          </a:p>
          <a:p>
            <a:pPr marL="285750" indent="-285750">
              <a:buClr>
                <a:schemeClr val="accent1"/>
              </a:buClr>
              <a:buFont typeface="Wingdings" pitchFamily="2" charset="2"/>
              <a:buChar char="§"/>
            </a:pPr>
            <a:r>
              <a:rPr lang="fr-FR" b="1" dirty="0"/>
              <a:t>Leur composition est la suivante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202124"/>
                </a:solidFill>
                <a:effectLst/>
                <a:latin typeface="Google Sans"/>
              </a:rPr>
              <a:t>un virus de type A/Victoria/2570/2019 </a:t>
            </a:r>
            <a:r>
              <a:rPr lang="fr-FR" b="0" i="0" dirty="0">
                <a:solidFill>
                  <a:srgbClr val="202124"/>
                </a:solidFill>
                <a:effectLst/>
                <a:highlight>
                  <a:srgbClr val="FF0000"/>
                </a:highlight>
                <a:latin typeface="Google Sans"/>
              </a:rPr>
              <a:t>(H1N1)</a:t>
            </a:r>
            <a:r>
              <a:rPr lang="fr-FR" b="0" i="0" dirty="0">
                <a:solidFill>
                  <a:srgbClr val="202124"/>
                </a:solidFill>
                <a:effectLst/>
                <a:latin typeface="Google Sans"/>
              </a:rPr>
              <a:t>pdm09 ;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202124"/>
                </a:solidFill>
                <a:effectLst/>
                <a:latin typeface="Google Sans"/>
              </a:rPr>
              <a:t>un virus de type A/Darwin/9/2021 </a:t>
            </a:r>
            <a:r>
              <a:rPr lang="fr-FR" b="0" i="0" dirty="0">
                <a:solidFill>
                  <a:srgbClr val="202124"/>
                </a:solidFill>
                <a:effectLst/>
                <a:highlight>
                  <a:srgbClr val="FF0000"/>
                </a:highlight>
                <a:latin typeface="Google Sans"/>
              </a:rPr>
              <a:t>(H3N2)</a:t>
            </a:r>
            <a:r>
              <a:rPr lang="fr-FR" b="0" i="0" dirty="0">
                <a:solidFill>
                  <a:srgbClr val="202124"/>
                </a:solidFill>
                <a:effectLst/>
                <a:latin typeface="Google Sans"/>
              </a:rPr>
              <a:t> ;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202124"/>
                </a:solidFill>
                <a:effectLst/>
                <a:latin typeface="Google Sans"/>
              </a:rPr>
              <a:t>un virus de type B/</a:t>
            </a:r>
            <a:r>
              <a:rPr lang="fr-FR" b="0" i="0" dirty="0" err="1">
                <a:solidFill>
                  <a:srgbClr val="202124"/>
                </a:solidFill>
                <a:effectLst/>
                <a:latin typeface="Google Sans"/>
              </a:rPr>
              <a:t>Austria</a:t>
            </a:r>
            <a:r>
              <a:rPr lang="fr-FR" b="0" i="0" dirty="0">
                <a:solidFill>
                  <a:srgbClr val="202124"/>
                </a:solidFill>
                <a:effectLst/>
                <a:latin typeface="Google Sans"/>
              </a:rPr>
              <a:t>/1359417/2021 (lignée </a:t>
            </a:r>
            <a:r>
              <a:rPr lang="fr-FR" b="0" i="0" dirty="0">
                <a:solidFill>
                  <a:srgbClr val="202124"/>
                </a:solidFill>
                <a:effectLst/>
                <a:highlight>
                  <a:srgbClr val="FF0000"/>
                </a:highlight>
                <a:latin typeface="Google Sans"/>
              </a:rPr>
              <a:t>B/Victoria</a:t>
            </a:r>
            <a:r>
              <a:rPr lang="fr-FR" b="0" i="0" dirty="0">
                <a:solidFill>
                  <a:srgbClr val="202124"/>
                </a:solidFill>
                <a:effectLst/>
                <a:latin typeface="Google Sans"/>
              </a:rPr>
              <a:t>) ;</a:t>
            </a:r>
          </a:p>
          <a:p>
            <a:pPr marL="742950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202124"/>
                </a:solidFill>
                <a:effectLst/>
                <a:latin typeface="Google Sans"/>
              </a:rPr>
              <a:t>un virus de type B/Phuket/3073/2013 (lignée </a:t>
            </a:r>
            <a:r>
              <a:rPr lang="fr-FR" b="0" i="0" dirty="0">
                <a:solidFill>
                  <a:srgbClr val="202124"/>
                </a:solidFill>
                <a:effectLst/>
                <a:highlight>
                  <a:srgbClr val="FF0000"/>
                </a:highlight>
                <a:latin typeface="Google Sans"/>
              </a:rPr>
              <a:t>B/Yamagata</a:t>
            </a:r>
            <a:r>
              <a:rPr lang="fr-FR" b="0" i="0" dirty="0">
                <a:solidFill>
                  <a:srgbClr val="202124"/>
                </a:solidFill>
                <a:effectLst/>
                <a:latin typeface="Google Sans"/>
              </a:rPr>
              <a:t>).</a:t>
            </a:r>
          </a:p>
          <a:p>
            <a:pPr algn="l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fr-FR" b="0" i="0" dirty="0">
              <a:solidFill>
                <a:srgbClr val="202124"/>
              </a:solidFill>
              <a:effectLst/>
              <a:latin typeface="Google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5" name="Image 4" descr="Une image contenant Équipement médical, texte, médical, Équipement de laboratoire&#10;&#10;Description générée automatiquement">
            <a:extLst>
              <a:ext uri="{FF2B5EF4-FFF2-40B4-BE49-F238E27FC236}">
                <a16:creationId xmlns:a16="http://schemas.microsoft.com/office/drawing/2014/main" id="{AF4CC5DB-0BE8-C7FC-E1EC-1AA72978A5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046" y="1079858"/>
            <a:ext cx="1579992" cy="157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6625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AB47243-EA9E-DCD0-6C1D-D2DA8C093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060" y="987684"/>
            <a:ext cx="6642361" cy="3537257"/>
          </a:xfrm>
          <a:prstGeom prst="rect">
            <a:avLst/>
          </a:prstGeom>
        </p:spPr>
      </p:pic>
      <p:sp>
        <p:nvSpPr>
          <p:cNvPr id="4" name="Espace réservé du numéro de diapositive 1">
            <a:extLst>
              <a:ext uri="{FF2B5EF4-FFF2-40B4-BE49-F238E27FC236}">
                <a16:creationId xmlns:a16="http://schemas.microsoft.com/office/drawing/2014/main" id="{D1001F5E-F23F-44C2-7363-10EFBECEEB42}"/>
              </a:ext>
            </a:extLst>
          </p:cNvPr>
          <p:cNvSpPr txBox="1">
            <a:spLocks/>
          </p:cNvSpPr>
          <p:nvPr/>
        </p:nvSpPr>
        <p:spPr>
          <a:xfrm>
            <a:off x="21697" y="4864894"/>
            <a:ext cx="444104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6149168-DEFB-A244-ACF0-275B0C8A5E21}" type="slidenum">
              <a:rPr lang="fr-FR" sz="90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93AA478-F4F7-BC5A-D028-AF25BE9151BE}"/>
              </a:ext>
            </a:extLst>
          </p:cNvPr>
          <p:cNvSpPr txBox="1"/>
          <p:nvPr/>
        </p:nvSpPr>
        <p:spPr>
          <a:xfrm>
            <a:off x="3176900" y="314155"/>
            <a:ext cx="34626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 </a:t>
            </a:r>
            <a:r>
              <a:rPr lang="fr-FR" sz="2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Tonsillopharyngitis</a:t>
            </a:r>
            <a:endParaRPr lang="fr-FR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3356B8F2-91F0-6ADC-ED7A-DDC6FC42AF2A}"/>
              </a:ext>
            </a:extLst>
          </p:cNvPr>
          <p:cNvSpPr/>
          <p:nvPr/>
        </p:nvSpPr>
        <p:spPr>
          <a:xfrm>
            <a:off x="7135586" y="1281793"/>
            <a:ext cx="1722664" cy="84092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Il est probable que des difficultés de disponibilités d’amoxicilline</a:t>
            </a:r>
          </a:p>
        </p:txBody>
      </p:sp>
    </p:spTree>
    <p:extLst>
      <p:ext uri="{BB962C8B-B14F-4D97-AF65-F5344CB8AC3E}">
        <p14:creationId xmlns:p14="http://schemas.microsoft.com/office/powerpoint/2010/main" val="32106305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D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>
            <a:extLst>
              <a:ext uri="{FF2B5EF4-FFF2-40B4-BE49-F238E27FC236}">
                <a16:creationId xmlns:a16="http://schemas.microsoft.com/office/drawing/2014/main" id="{77D3F9CC-EAE5-3E47-AD4D-5A8A64BA4F0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594" y="1131688"/>
            <a:ext cx="3743081" cy="248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AECFF34-C82F-E54C-AA36-5717AA4CD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554" y="231703"/>
            <a:ext cx="7886700" cy="994172"/>
          </a:xfrm>
        </p:spPr>
        <p:txBody>
          <a:bodyPr>
            <a:no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</a:rPr>
              <a:t>Petits calculs de pédiatre avant l’hiver 2023-2024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1401E3E1-A193-764A-B38E-237DCC2F6ACA}"/>
              </a:ext>
            </a:extLst>
          </p:cNvPr>
          <p:cNvGrpSpPr/>
          <p:nvPr/>
        </p:nvGrpSpPr>
        <p:grpSpPr>
          <a:xfrm>
            <a:off x="684094" y="734411"/>
            <a:ext cx="3327987" cy="2290019"/>
            <a:chOff x="657196" y="1645610"/>
            <a:chExt cx="4437316" cy="3053358"/>
          </a:xfrm>
        </p:grpSpPr>
        <p:pic>
          <p:nvPicPr>
            <p:cNvPr id="14" name="Image 3">
              <a:extLst>
                <a:ext uri="{FF2B5EF4-FFF2-40B4-BE49-F238E27FC236}">
                  <a16:creationId xmlns:a16="http://schemas.microsoft.com/office/drawing/2014/main" id="{8D09C3BD-F48D-CA44-B70D-2F5FFD827E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277979" y="1870171"/>
              <a:ext cx="3816533" cy="2828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4A270CE-BAB9-3744-97A6-E45C0661F289}"/>
                </a:ext>
              </a:extLst>
            </p:cNvPr>
            <p:cNvSpPr txBox="1"/>
            <p:nvPr/>
          </p:nvSpPr>
          <p:spPr>
            <a:xfrm>
              <a:off x="657196" y="1645610"/>
              <a:ext cx="329494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fr-FR" sz="1500" dirty="0"/>
            </a:p>
          </p:txBody>
        </p: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DB65D171-A2DC-EF4E-BD0B-22C4348323BF}"/>
              </a:ext>
            </a:extLst>
          </p:cNvPr>
          <p:cNvGrpSpPr/>
          <p:nvPr/>
        </p:nvGrpSpPr>
        <p:grpSpPr>
          <a:xfrm>
            <a:off x="6087345" y="824941"/>
            <a:ext cx="2486555" cy="2008960"/>
            <a:chOff x="7777137" y="1244526"/>
            <a:chExt cx="3315407" cy="2678613"/>
          </a:xfrm>
        </p:grpSpPr>
        <p:pic>
          <p:nvPicPr>
            <p:cNvPr id="7" name="Image 3">
              <a:extLst>
                <a:ext uri="{FF2B5EF4-FFF2-40B4-BE49-F238E27FC236}">
                  <a16:creationId xmlns:a16="http://schemas.microsoft.com/office/drawing/2014/main" id="{437B8CA4-F636-384E-9ADF-F33A593431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7137" y="1244526"/>
              <a:ext cx="3315407" cy="2678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028B06EA-7E15-824D-87B6-37E0F35F22E8}"/>
                </a:ext>
              </a:extLst>
            </p:cNvPr>
            <p:cNvSpPr txBox="1"/>
            <p:nvPr/>
          </p:nvSpPr>
          <p:spPr>
            <a:xfrm>
              <a:off x="8197237" y="1789811"/>
              <a:ext cx="2547258" cy="1272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0070C0"/>
                  </a:solidFill>
                </a:rPr>
                <a:t>Vaccination contre le </a:t>
              </a:r>
              <a:r>
                <a:rPr lang="fr-FR" sz="1400" b="1" dirty="0" err="1">
                  <a:solidFill>
                    <a:srgbClr val="0070C0"/>
                  </a:solidFill>
                </a:rPr>
                <a:t>rotavirus</a:t>
              </a:r>
              <a:r>
                <a:rPr lang="fr-FR" sz="1400" b="1" dirty="0">
                  <a:solidFill>
                    <a:srgbClr val="0070C0"/>
                  </a:solidFill>
                </a:rPr>
                <a:t> (dès 2 mois):  </a:t>
              </a:r>
            </a:p>
            <a:p>
              <a:pPr algn="ctr"/>
              <a:r>
                <a:rPr lang="fr-FR" sz="1400" dirty="0"/>
                <a:t>Fini la gastro !</a:t>
              </a: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44F06299-DC41-614C-A74A-029290033D78}"/>
              </a:ext>
            </a:extLst>
          </p:cNvPr>
          <p:cNvGrpSpPr/>
          <p:nvPr/>
        </p:nvGrpSpPr>
        <p:grpSpPr>
          <a:xfrm>
            <a:off x="5793528" y="2516316"/>
            <a:ext cx="3408971" cy="2304030"/>
            <a:chOff x="7724703" y="3355094"/>
            <a:chExt cx="4545295" cy="3072040"/>
          </a:xfrm>
        </p:grpSpPr>
        <p:pic>
          <p:nvPicPr>
            <p:cNvPr id="10" name="Image 3">
              <a:extLst>
                <a:ext uri="{FF2B5EF4-FFF2-40B4-BE49-F238E27FC236}">
                  <a16:creationId xmlns:a16="http://schemas.microsoft.com/office/drawing/2014/main" id="{427F071D-DC09-BC4A-B782-2AB9DB7338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7724703" y="3355094"/>
              <a:ext cx="4545295" cy="3072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96B98746-A840-6D4E-9117-6FAFBFA4CEDB}"/>
                </a:ext>
              </a:extLst>
            </p:cNvPr>
            <p:cNvSpPr txBox="1"/>
            <p:nvPr/>
          </p:nvSpPr>
          <p:spPr>
            <a:xfrm>
              <a:off x="8186584" y="4307916"/>
              <a:ext cx="3315407" cy="1846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0070C0"/>
                  </a:solidFill>
                </a:rPr>
                <a:t>Vaccination contre </a:t>
              </a:r>
            </a:p>
            <a:p>
              <a:pPr algn="ctr"/>
              <a:r>
                <a:rPr lang="fr-FR" sz="1400" b="1" dirty="0">
                  <a:solidFill>
                    <a:srgbClr val="0070C0"/>
                  </a:solidFill>
                </a:rPr>
                <a:t>la grippe (à partir de 2 ans) </a:t>
              </a:r>
            </a:p>
            <a:p>
              <a:pPr algn="ctr"/>
              <a:r>
                <a:rPr lang="fr-FR" sz="1400" dirty="0"/>
                <a:t>Fini la grippe !</a:t>
              </a:r>
            </a:p>
            <a:p>
              <a:pPr algn="ctr"/>
              <a:r>
                <a:rPr lang="fr-FR" sz="1400" dirty="0"/>
                <a:t>Mais aussi les OMA, les pneumopathies ?</a:t>
              </a:r>
            </a:p>
            <a:p>
              <a:pPr algn="ctr"/>
              <a:endParaRPr lang="fr-FR" sz="1400" dirty="0"/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04683B2-35A2-D946-BFE7-8EA8AA1B4D7D}"/>
              </a:ext>
            </a:extLst>
          </p:cNvPr>
          <p:cNvGrpSpPr/>
          <p:nvPr/>
        </p:nvGrpSpPr>
        <p:grpSpPr>
          <a:xfrm>
            <a:off x="-244238" y="2650670"/>
            <a:ext cx="4486222" cy="2056535"/>
            <a:chOff x="-325651" y="3534226"/>
            <a:chExt cx="5981629" cy="2742047"/>
          </a:xfrm>
        </p:grpSpPr>
        <p:pic>
          <p:nvPicPr>
            <p:cNvPr id="12" name="Image 3">
              <a:extLst>
                <a:ext uri="{FF2B5EF4-FFF2-40B4-BE49-F238E27FC236}">
                  <a16:creationId xmlns:a16="http://schemas.microsoft.com/office/drawing/2014/main" id="{76411DD8-EF63-6F40-BCA5-5BAD5BAB61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-325651" y="3534226"/>
              <a:ext cx="5981629" cy="2742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775A4784-FDE7-EA4D-BE13-6B96099D4770}"/>
                </a:ext>
              </a:extLst>
            </p:cNvPr>
            <p:cNvSpPr txBox="1"/>
            <p:nvPr/>
          </p:nvSpPr>
          <p:spPr>
            <a:xfrm>
              <a:off x="0" y="4585594"/>
              <a:ext cx="5260761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500" b="1" dirty="0">
                  <a:solidFill>
                    <a:srgbClr val="0070C0"/>
                  </a:solidFill>
                </a:rPr>
                <a:t>Vaccins contre le méningocoque </a:t>
              </a:r>
            </a:p>
            <a:p>
              <a:pPr algn="ctr"/>
              <a:r>
                <a:rPr lang="fr-FR" sz="1500" b="1" dirty="0">
                  <a:solidFill>
                    <a:srgbClr val="0070C0"/>
                  </a:solidFill>
                </a:rPr>
                <a:t>(dès 3 mois)</a:t>
              </a:r>
            </a:p>
            <a:p>
              <a:pPr algn="ctr"/>
              <a:r>
                <a:rPr lang="fr-FR" sz="1500" dirty="0"/>
                <a:t>Fini la méningite  !</a:t>
              </a:r>
            </a:p>
          </p:txBody>
        </p: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07F58549-C43C-8A43-AFF2-B3BEDE042672}"/>
              </a:ext>
            </a:extLst>
          </p:cNvPr>
          <p:cNvGrpSpPr/>
          <p:nvPr/>
        </p:nvGrpSpPr>
        <p:grpSpPr>
          <a:xfrm>
            <a:off x="3991386" y="2725286"/>
            <a:ext cx="2231395" cy="2017199"/>
            <a:chOff x="5189609" y="4364652"/>
            <a:chExt cx="2975193" cy="2689598"/>
          </a:xfrm>
        </p:grpSpPr>
        <p:pic>
          <p:nvPicPr>
            <p:cNvPr id="15" name="Image 3">
              <a:extLst>
                <a:ext uri="{FF2B5EF4-FFF2-40B4-BE49-F238E27FC236}">
                  <a16:creationId xmlns:a16="http://schemas.microsoft.com/office/drawing/2014/main" id="{967D951B-E17B-A74D-869E-6AE30D5535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10228" flipV="1">
              <a:off x="5189609" y="4364652"/>
              <a:ext cx="2975193" cy="2689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D7D2CBFE-9F16-EB4B-A26F-C274075307B4}"/>
                </a:ext>
              </a:extLst>
            </p:cNvPr>
            <p:cNvSpPr txBox="1"/>
            <p:nvPr/>
          </p:nvSpPr>
          <p:spPr>
            <a:xfrm>
              <a:off x="5687604" y="5286822"/>
              <a:ext cx="1777012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/>
                <a:t>Trop cool la vie de pédiatre !</a:t>
              </a:r>
            </a:p>
          </p:txBody>
        </p: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17B75ADD-DB6B-AAF4-2C6A-596FEC2DC60B}"/>
              </a:ext>
            </a:extLst>
          </p:cNvPr>
          <p:cNvSpPr txBox="1"/>
          <p:nvPr/>
        </p:nvSpPr>
        <p:spPr>
          <a:xfrm>
            <a:off x="58459" y="1138319"/>
            <a:ext cx="483325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dirty="0" err="1">
                <a:solidFill>
                  <a:srgbClr val="0070C0"/>
                </a:solidFill>
              </a:rPr>
              <a:t>Nirsevimab</a:t>
            </a:r>
            <a:r>
              <a:rPr lang="fr-FR" sz="1400" b="1" dirty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fr-FR" sz="1400" b="1" dirty="0">
                <a:solidFill>
                  <a:srgbClr val="0070C0"/>
                </a:solidFill>
              </a:rPr>
              <a:t>(dès la naissance)</a:t>
            </a:r>
            <a:r>
              <a:rPr lang="fr-FR" sz="1400" dirty="0"/>
              <a:t>: </a:t>
            </a:r>
          </a:p>
          <a:p>
            <a:pPr algn="ctr"/>
            <a:r>
              <a:rPr lang="fr-FR" sz="1400" dirty="0"/>
              <a:t>Fini la bronchiolite !</a:t>
            </a:r>
          </a:p>
          <a:p>
            <a:pPr algn="ctr"/>
            <a:r>
              <a:rPr lang="fr-FR" sz="1400" dirty="0"/>
              <a:t>Mais aussi les OMA, </a:t>
            </a:r>
          </a:p>
          <a:p>
            <a:pPr algn="ctr"/>
            <a:r>
              <a:rPr lang="fr-FR" sz="1400" dirty="0"/>
              <a:t>les pneumopathies ?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0387670-41F3-D90B-C781-AD022AF30250}"/>
              </a:ext>
            </a:extLst>
          </p:cNvPr>
          <p:cNvSpPr txBox="1"/>
          <p:nvPr/>
        </p:nvSpPr>
        <p:spPr>
          <a:xfrm>
            <a:off x="8698620" y="455609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ML</a:t>
            </a:r>
          </a:p>
        </p:txBody>
      </p:sp>
    </p:spTree>
    <p:extLst>
      <p:ext uri="{BB962C8B-B14F-4D97-AF65-F5344CB8AC3E}">
        <p14:creationId xmlns:p14="http://schemas.microsoft.com/office/powerpoint/2010/main" val="302676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EDF750C-B5F6-B149-8B75-1F65F666EF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777" y="2466154"/>
            <a:ext cx="3822791" cy="2219685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701B20BF-5580-3148-B717-64D282ACF8F5}"/>
              </a:ext>
            </a:extLst>
          </p:cNvPr>
          <p:cNvSpPr txBox="1">
            <a:spLocks/>
          </p:cNvSpPr>
          <p:nvPr/>
        </p:nvSpPr>
        <p:spPr>
          <a:xfrm>
            <a:off x="555914" y="60951"/>
            <a:ext cx="7886700" cy="9941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3000" b="1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4F18365-3D8A-EC45-888A-FBDB06A4AE90}"/>
              </a:ext>
            </a:extLst>
          </p:cNvPr>
          <p:cNvSpPr txBox="1">
            <a:spLocks/>
          </p:cNvSpPr>
          <p:nvPr/>
        </p:nvSpPr>
        <p:spPr>
          <a:xfrm>
            <a:off x="555914" y="147632"/>
            <a:ext cx="7886700" cy="8798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>
                <a:solidFill>
                  <a:schemeClr val="bg1"/>
                </a:solidFill>
              </a:rPr>
              <a:t>Hiver 2023-2024: </a:t>
            </a:r>
          </a:p>
          <a:p>
            <a:pPr algn="ctr"/>
            <a:r>
              <a:rPr lang="fr-FR" sz="2400" b="1" dirty="0">
                <a:solidFill>
                  <a:schemeClr val="bg1"/>
                </a:solidFill>
              </a:rPr>
              <a:t>Pédiatres: l’ennui vous guette ?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7C45B61-A9F8-4E48-9C19-23270DCF70A9}"/>
              </a:ext>
            </a:extLst>
          </p:cNvPr>
          <p:cNvSpPr txBox="1"/>
          <p:nvPr/>
        </p:nvSpPr>
        <p:spPr>
          <a:xfrm>
            <a:off x="3050130" y="984609"/>
            <a:ext cx="3429163" cy="138499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Rassurez-vous: </a:t>
            </a:r>
          </a:p>
          <a:p>
            <a:pPr algn="ctr"/>
            <a:r>
              <a:rPr lang="fr-FR" sz="2800" b="1" dirty="0">
                <a:solidFill>
                  <a:schemeClr val="bg1"/>
                </a:solidFill>
              </a:rPr>
              <a:t>il y a encore beaucoup à faire !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A812205-8D1D-6D4D-8F31-089371515495}"/>
              </a:ext>
            </a:extLst>
          </p:cNvPr>
          <p:cNvGrpSpPr/>
          <p:nvPr/>
        </p:nvGrpSpPr>
        <p:grpSpPr>
          <a:xfrm>
            <a:off x="205516" y="783772"/>
            <a:ext cx="2970953" cy="2459081"/>
            <a:chOff x="329886" y="1167956"/>
            <a:chExt cx="3961271" cy="3278774"/>
          </a:xfrm>
        </p:grpSpPr>
        <p:pic>
          <p:nvPicPr>
            <p:cNvPr id="11" name="Image 3">
              <a:extLst>
                <a:ext uri="{FF2B5EF4-FFF2-40B4-BE49-F238E27FC236}">
                  <a16:creationId xmlns:a16="http://schemas.microsoft.com/office/drawing/2014/main" id="{A2A55AE5-1915-9E4D-A668-99628EB249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29886" y="1167956"/>
              <a:ext cx="3961271" cy="3278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6ED6DE8B-A19B-FA48-98E6-C2612CEDAAC2}"/>
                </a:ext>
              </a:extLst>
            </p:cNvPr>
            <p:cNvSpPr txBox="1"/>
            <p:nvPr/>
          </p:nvSpPr>
          <p:spPr>
            <a:xfrm>
              <a:off x="663050" y="1781943"/>
              <a:ext cx="3294942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500" b="1" dirty="0" err="1">
                  <a:solidFill>
                    <a:srgbClr val="0070C0"/>
                  </a:solidFill>
                </a:rPr>
                <a:t>Nirsevimab</a:t>
              </a:r>
              <a:r>
                <a:rPr lang="fr-FR" sz="1500" b="1" dirty="0">
                  <a:solidFill>
                    <a:srgbClr val="0070C0"/>
                  </a:solidFill>
                </a:rPr>
                <a:t>: </a:t>
              </a:r>
            </a:p>
            <a:p>
              <a:pPr algn="ctr"/>
              <a:r>
                <a:rPr lang="fr-FR" sz="1500" dirty="0"/>
                <a:t>Il y a l’observatoire PARI, </a:t>
              </a:r>
            </a:p>
            <a:p>
              <a:pPr algn="ctr"/>
              <a:r>
                <a:rPr lang="fr-FR" sz="1500" dirty="0"/>
                <a:t>VIGIL, l’étude ENVIE,  l’observatoire</a:t>
              </a:r>
            </a:p>
            <a:p>
              <a:pPr algn="ctr"/>
              <a:r>
                <a:rPr lang="fr-FR" sz="1500" dirty="0"/>
                <a:t> des bronchiolites…</a:t>
              </a:r>
            </a:p>
          </p:txBody>
        </p:sp>
      </p:grpSp>
      <p:pic>
        <p:nvPicPr>
          <p:cNvPr id="18" name="Image 17">
            <a:extLst>
              <a:ext uri="{FF2B5EF4-FFF2-40B4-BE49-F238E27FC236}">
                <a16:creationId xmlns:a16="http://schemas.microsoft.com/office/drawing/2014/main" id="{9484D08F-9D05-5B49-AF74-1553118E4D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5303" y="2490148"/>
            <a:ext cx="3734693" cy="2599345"/>
          </a:xfrm>
          <a:prstGeom prst="rect">
            <a:avLst/>
          </a:prstGeom>
        </p:spPr>
      </p:pic>
      <p:grpSp>
        <p:nvGrpSpPr>
          <p:cNvPr id="24" name="Groupe 23">
            <a:extLst>
              <a:ext uri="{FF2B5EF4-FFF2-40B4-BE49-F238E27FC236}">
                <a16:creationId xmlns:a16="http://schemas.microsoft.com/office/drawing/2014/main" id="{C89CDF0D-5EC5-BD48-AA20-CBD15450ABEC}"/>
              </a:ext>
            </a:extLst>
          </p:cNvPr>
          <p:cNvGrpSpPr/>
          <p:nvPr/>
        </p:nvGrpSpPr>
        <p:grpSpPr>
          <a:xfrm>
            <a:off x="205516" y="2419554"/>
            <a:ext cx="4400657" cy="2570557"/>
            <a:chOff x="284840" y="3294543"/>
            <a:chExt cx="5867543" cy="3427405"/>
          </a:xfrm>
        </p:grpSpPr>
        <p:pic>
          <p:nvPicPr>
            <p:cNvPr id="16" name="Image 3">
              <a:extLst>
                <a:ext uri="{FF2B5EF4-FFF2-40B4-BE49-F238E27FC236}">
                  <a16:creationId xmlns:a16="http://schemas.microsoft.com/office/drawing/2014/main" id="{2DB1C533-7ED4-4644-80A2-2385776B74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388345" y="3294543"/>
              <a:ext cx="5653223" cy="3413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10EFE6FD-A4BA-2A4E-982D-DB25D511DF8D}"/>
                </a:ext>
              </a:extLst>
            </p:cNvPr>
            <p:cNvSpPr txBox="1"/>
            <p:nvPr/>
          </p:nvSpPr>
          <p:spPr>
            <a:xfrm>
              <a:off x="284840" y="4444403"/>
              <a:ext cx="5867543" cy="2277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500" b="1" dirty="0">
                  <a:solidFill>
                    <a:srgbClr val="0070C0"/>
                  </a:solidFill>
                </a:rPr>
                <a:t>Vaccins contre le méningocoque </a:t>
              </a:r>
            </a:p>
            <a:p>
              <a:pPr algn="ctr"/>
              <a:r>
                <a:rPr lang="fr-FR" sz="1500" b="1" dirty="0">
                  <a:solidFill>
                    <a:srgbClr val="0070C0"/>
                  </a:solidFill>
                </a:rPr>
                <a:t>(dès 3 mois):</a:t>
              </a:r>
            </a:p>
            <a:p>
              <a:pPr algn="ctr"/>
              <a:r>
                <a:rPr lang="fr-FR" sz="1500" dirty="0"/>
                <a:t>On y est presque !</a:t>
              </a:r>
            </a:p>
            <a:p>
              <a:pPr algn="ctr"/>
              <a:r>
                <a:rPr lang="fr-FR" sz="1500" dirty="0"/>
                <a:t>Il y a toujours l’observatoire</a:t>
              </a:r>
            </a:p>
            <a:p>
              <a:pPr algn="ctr"/>
              <a:r>
                <a:rPr lang="fr-FR" sz="1500" dirty="0"/>
                <a:t> des méningites…</a:t>
              </a:r>
            </a:p>
            <a:p>
              <a:pPr algn="ctr"/>
              <a:endParaRPr lang="fr-FR" sz="1500" dirty="0"/>
            </a:p>
            <a:p>
              <a:pPr algn="ctr"/>
              <a:endParaRPr lang="fr-FR" sz="1500" dirty="0"/>
            </a:p>
          </p:txBody>
        </p: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0E84A990-D023-6645-97E3-03AB6961285D}"/>
              </a:ext>
            </a:extLst>
          </p:cNvPr>
          <p:cNvGrpSpPr/>
          <p:nvPr/>
        </p:nvGrpSpPr>
        <p:grpSpPr>
          <a:xfrm>
            <a:off x="5916347" y="828620"/>
            <a:ext cx="3012852" cy="2434170"/>
            <a:chOff x="7989887" y="1045029"/>
            <a:chExt cx="4017136" cy="3245560"/>
          </a:xfrm>
        </p:grpSpPr>
        <p:pic>
          <p:nvPicPr>
            <p:cNvPr id="10" name="Image 3">
              <a:extLst>
                <a:ext uri="{FF2B5EF4-FFF2-40B4-BE49-F238E27FC236}">
                  <a16:creationId xmlns:a16="http://schemas.microsoft.com/office/drawing/2014/main" id="{E464F319-34CA-D34C-B469-6EBAE5FE82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9887" y="1045029"/>
              <a:ext cx="4017136" cy="3245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9385B23C-94EC-2E48-8831-4D1EE888FE72}"/>
                </a:ext>
              </a:extLst>
            </p:cNvPr>
            <p:cNvSpPr txBox="1"/>
            <p:nvPr/>
          </p:nvSpPr>
          <p:spPr>
            <a:xfrm>
              <a:off x="8610323" y="1686642"/>
              <a:ext cx="2931335" cy="1559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0070C0"/>
                  </a:solidFill>
                </a:rPr>
                <a:t>Vaccination contre le </a:t>
              </a:r>
              <a:r>
                <a:rPr lang="fr-FR" sz="1400" b="1" dirty="0" err="1">
                  <a:solidFill>
                    <a:srgbClr val="0070C0"/>
                  </a:solidFill>
                </a:rPr>
                <a:t>rotavirus</a:t>
              </a:r>
              <a:r>
                <a:rPr lang="fr-FR" sz="1400" b="1" dirty="0">
                  <a:solidFill>
                    <a:srgbClr val="0070C0"/>
                  </a:solidFill>
                </a:rPr>
                <a:t> (dès 2 mois):  </a:t>
              </a:r>
            </a:p>
            <a:p>
              <a:pPr algn="ctr"/>
              <a:r>
                <a:rPr lang="fr-FR" sz="1400" dirty="0"/>
                <a:t>Encore un peu d’effort pour vacciner ceux qui ne le sont pas !</a:t>
              </a: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A7ED5E9F-47E9-C94B-A569-AEC63126DFD6}"/>
              </a:ext>
            </a:extLst>
          </p:cNvPr>
          <p:cNvGrpSpPr/>
          <p:nvPr/>
        </p:nvGrpSpPr>
        <p:grpSpPr>
          <a:xfrm>
            <a:off x="6015053" y="2770615"/>
            <a:ext cx="3176016" cy="2239594"/>
            <a:chOff x="6225905" y="2791968"/>
            <a:chExt cx="3176016" cy="2239594"/>
          </a:xfrm>
        </p:grpSpPr>
        <p:pic>
          <p:nvPicPr>
            <p:cNvPr id="12" name="Image 3">
              <a:extLst>
                <a:ext uri="{FF2B5EF4-FFF2-40B4-BE49-F238E27FC236}">
                  <a16:creationId xmlns:a16="http://schemas.microsoft.com/office/drawing/2014/main" id="{5613E1FC-539E-954E-9978-511524EA3D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6225905" y="2791968"/>
              <a:ext cx="3176016" cy="2239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B2933B69-CE9A-0441-AB94-BD4A0A3169A9}"/>
                </a:ext>
              </a:extLst>
            </p:cNvPr>
            <p:cNvSpPr txBox="1"/>
            <p:nvPr/>
          </p:nvSpPr>
          <p:spPr>
            <a:xfrm>
              <a:off x="6677319" y="3666444"/>
              <a:ext cx="232110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>
                  <a:solidFill>
                    <a:srgbClr val="0070C0"/>
                  </a:solidFill>
                </a:rPr>
                <a:t>Vaccination contre </a:t>
              </a:r>
            </a:p>
            <a:p>
              <a:pPr algn="ctr"/>
              <a:r>
                <a:rPr lang="fr-FR" sz="1400" b="1" dirty="0">
                  <a:solidFill>
                    <a:srgbClr val="0070C0"/>
                  </a:solidFill>
                </a:rPr>
                <a:t>la grippe (à partir de 2 ans) </a:t>
              </a:r>
            </a:p>
            <a:p>
              <a:pPr algn="ctr"/>
              <a:r>
                <a:rPr lang="fr-FR" sz="1400" dirty="0"/>
                <a:t>On y va !</a:t>
              </a:r>
            </a:p>
          </p:txBody>
        </p:sp>
      </p:grpSp>
      <p:sp>
        <p:nvSpPr>
          <p:cNvPr id="9" name="ZoneTexte 8">
            <a:extLst>
              <a:ext uri="{FF2B5EF4-FFF2-40B4-BE49-F238E27FC236}">
                <a16:creationId xmlns:a16="http://schemas.microsoft.com/office/drawing/2014/main" id="{A3AD08B8-313C-A9C8-AE47-FF89CFD2994D}"/>
              </a:ext>
            </a:extLst>
          </p:cNvPr>
          <p:cNvSpPr txBox="1"/>
          <p:nvPr/>
        </p:nvSpPr>
        <p:spPr>
          <a:xfrm>
            <a:off x="8698620" y="455609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ML</a:t>
            </a:r>
          </a:p>
        </p:txBody>
      </p:sp>
    </p:spTree>
    <p:extLst>
      <p:ext uri="{BB962C8B-B14F-4D97-AF65-F5344CB8AC3E}">
        <p14:creationId xmlns:p14="http://schemas.microsoft.com/office/powerpoint/2010/main" val="281652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ce réservé du contenu 3">
            <a:extLst>
              <a:ext uri="{FF2B5EF4-FFF2-40B4-BE49-F238E27FC236}">
                <a16:creationId xmlns:a16="http://schemas.microsoft.com/office/drawing/2014/main" id="{59E382B4-DA18-06E1-EF59-5695C27868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3751736"/>
              </p:ext>
            </p:extLst>
          </p:nvPr>
        </p:nvGraphicFramePr>
        <p:xfrm>
          <a:off x="327991" y="2667030"/>
          <a:ext cx="8488017" cy="211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2574">
                  <a:extLst>
                    <a:ext uri="{9D8B030D-6E8A-4147-A177-3AD203B41FA5}">
                      <a16:colId xmlns:a16="http://schemas.microsoft.com/office/drawing/2014/main" val="1843914534"/>
                    </a:ext>
                  </a:extLst>
                </a:gridCol>
                <a:gridCol w="1311965">
                  <a:extLst>
                    <a:ext uri="{9D8B030D-6E8A-4147-A177-3AD203B41FA5}">
                      <a16:colId xmlns:a16="http://schemas.microsoft.com/office/drawing/2014/main" val="1488272861"/>
                    </a:ext>
                  </a:extLst>
                </a:gridCol>
                <a:gridCol w="1202635">
                  <a:extLst>
                    <a:ext uri="{9D8B030D-6E8A-4147-A177-3AD203B41FA5}">
                      <a16:colId xmlns:a16="http://schemas.microsoft.com/office/drawing/2014/main" val="3712832161"/>
                    </a:ext>
                  </a:extLst>
                </a:gridCol>
                <a:gridCol w="1063487">
                  <a:extLst>
                    <a:ext uri="{9D8B030D-6E8A-4147-A177-3AD203B41FA5}">
                      <a16:colId xmlns:a16="http://schemas.microsoft.com/office/drawing/2014/main" val="1990510027"/>
                    </a:ext>
                  </a:extLst>
                </a:gridCol>
                <a:gridCol w="1202635">
                  <a:extLst>
                    <a:ext uri="{9D8B030D-6E8A-4147-A177-3AD203B41FA5}">
                      <a16:colId xmlns:a16="http://schemas.microsoft.com/office/drawing/2014/main" val="1300923158"/>
                    </a:ext>
                  </a:extLst>
                </a:gridCol>
                <a:gridCol w="1003852">
                  <a:extLst>
                    <a:ext uri="{9D8B030D-6E8A-4147-A177-3AD203B41FA5}">
                      <a16:colId xmlns:a16="http://schemas.microsoft.com/office/drawing/2014/main" val="1602849764"/>
                    </a:ext>
                  </a:extLst>
                </a:gridCol>
                <a:gridCol w="1490869">
                  <a:extLst>
                    <a:ext uri="{9D8B030D-6E8A-4147-A177-3AD203B41FA5}">
                      <a16:colId xmlns:a16="http://schemas.microsoft.com/office/drawing/2014/main" val="2643698924"/>
                    </a:ext>
                  </a:extLst>
                </a:gridCol>
              </a:tblGrid>
              <a:tr h="981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Intérêts financiers dans une entreprise </a:t>
                      </a:r>
                      <a:endParaRPr lang="fr-FR" sz="1200" dirty="0"/>
                    </a:p>
                    <a:p>
                      <a:pPr algn="ctr"/>
                      <a:endParaRPr lang="fr-FR" sz="1200" dirty="0"/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Dirigeant,</a:t>
                      </a:r>
                    </a:p>
                    <a:p>
                      <a:pPr algn="ctr"/>
                      <a:r>
                        <a:rPr lang="fr-FR" sz="1200" dirty="0"/>
                        <a:t>Employé,</a:t>
                      </a:r>
                    </a:p>
                    <a:p>
                      <a:pPr algn="ctr"/>
                      <a:r>
                        <a:rPr lang="fr-FR" sz="1200" dirty="0"/>
                        <a:t>Organe décisionnel dans une entreprise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Etudes cliniques</a:t>
                      </a:r>
                    </a:p>
                    <a:p>
                      <a:pPr algn="ctr"/>
                      <a:r>
                        <a:rPr lang="fr-FR" sz="1200" dirty="0"/>
                        <a:t>Investigateur, coordonnateur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Conférences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Participation à </a:t>
                      </a:r>
                    </a:p>
                    <a:p>
                      <a:pPr algn="ctr"/>
                      <a:r>
                        <a:rPr lang="fr-FR" sz="1200" dirty="0"/>
                        <a:t>des </a:t>
                      </a:r>
                      <a:r>
                        <a:rPr lang="fr-FR" sz="1200" dirty="0" err="1"/>
                        <a:t>boards</a:t>
                      </a:r>
                      <a:endParaRPr lang="fr-FR" sz="1200" dirty="0"/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Invitation congrès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Proche parent </a:t>
                      </a:r>
                    </a:p>
                    <a:p>
                      <a:pPr algn="ctr"/>
                      <a:r>
                        <a:rPr lang="fr-FR" sz="1200" dirty="0"/>
                        <a:t>salarié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355667"/>
                  </a:ext>
                </a:extLst>
              </a:tr>
              <a:tr h="687540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Sanofi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Sanofi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Sanofi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073975"/>
                  </a:ext>
                </a:extLst>
              </a:tr>
              <a:tr h="331762"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06881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C7485AD7-5925-0960-BB1F-3D1981EE413E}"/>
              </a:ext>
            </a:extLst>
          </p:cNvPr>
          <p:cNvSpPr txBox="1"/>
          <p:nvPr/>
        </p:nvSpPr>
        <p:spPr>
          <a:xfrm>
            <a:off x="327991" y="2270223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         Robert COHEN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9CA94C-FAFC-FB40-9C7D-8453A9A80BAF}"/>
              </a:ext>
            </a:extLst>
          </p:cNvPr>
          <p:cNvSpPr txBox="1"/>
          <p:nvPr/>
        </p:nvSpPr>
        <p:spPr>
          <a:xfrm>
            <a:off x="778472" y="970774"/>
            <a:ext cx="523649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Mathie</a:t>
            </a:r>
            <a:r>
              <a:rPr lang="fr-FR" b="1" dirty="0"/>
              <a:t> LORROT  </a:t>
            </a:r>
          </a:p>
          <a:p>
            <a:r>
              <a:rPr lang="fr-FR" sz="1600" dirty="0"/>
              <a:t>Liens d’intérêt consultables sur https://</a:t>
            </a:r>
            <a:r>
              <a:rPr lang="fr-FR" sz="1600" dirty="0" err="1"/>
              <a:t>dpi.sante.gouv.fr</a:t>
            </a:r>
            <a:r>
              <a:rPr lang="fr-FR" sz="1600" dirty="0"/>
              <a:t>/</a:t>
            </a:r>
          </a:p>
          <a:p>
            <a:r>
              <a:rPr lang="fr-FR" sz="1200" dirty="0"/>
              <a:t>- Participation Étude Harmonie</a:t>
            </a:r>
          </a:p>
          <a:p>
            <a:r>
              <a:rPr lang="fr-FR" sz="1200" dirty="0"/>
              <a:t>- Invitation congrès ESPID 2023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202635" y="292496"/>
            <a:ext cx="22749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Liens d’intérêts</a:t>
            </a:r>
          </a:p>
        </p:txBody>
      </p:sp>
    </p:spTree>
    <p:extLst>
      <p:ext uri="{BB962C8B-B14F-4D97-AF65-F5344CB8AC3E}">
        <p14:creationId xmlns:p14="http://schemas.microsoft.com/office/powerpoint/2010/main" val="3451162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C52784CD-3723-F82F-7EBF-892084EB4867}"/>
              </a:ext>
            </a:extLst>
          </p:cNvPr>
          <p:cNvSpPr/>
          <p:nvPr/>
        </p:nvSpPr>
        <p:spPr>
          <a:xfrm>
            <a:off x="2714476" y="2830166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6C70C6-E662-25F0-3F97-C120E8607845}"/>
              </a:ext>
            </a:extLst>
          </p:cNvPr>
          <p:cNvSpPr/>
          <p:nvPr/>
        </p:nvSpPr>
        <p:spPr>
          <a:xfrm>
            <a:off x="2728290" y="347020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D756347-DB43-CA49-4EC8-0FAD3DCD0CEF}"/>
              </a:ext>
            </a:extLst>
          </p:cNvPr>
          <p:cNvSpPr/>
          <p:nvPr/>
        </p:nvSpPr>
        <p:spPr>
          <a:xfrm>
            <a:off x="2728290" y="1670057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668558-A205-0C0C-2B6C-86D3A1D3A26E}"/>
              </a:ext>
            </a:extLst>
          </p:cNvPr>
          <p:cNvSpPr/>
          <p:nvPr/>
        </p:nvSpPr>
        <p:spPr>
          <a:xfrm>
            <a:off x="2728290" y="2215252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E0F2FA9-D782-BF42-588D-66412757BA0C}"/>
              </a:ext>
            </a:extLst>
          </p:cNvPr>
          <p:cNvSpPr txBox="1"/>
          <p:nvPr/>
        </p:nvSpPr>
        <p:spPr>
          <a:xfrm>
            <a:off x="2151305" y="171295"/>
            <a:ext cx="48413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Que craignez-vous le plus cette année</a:t>
            </a:r>
          </a:p>
          <a:p>
            <a:pPr algn="ctr"/>
            <a:r>
              <a:rPr lang="fr-FR" sz="2000" b="1" dirty="0">
                <a:solidFill>
                  <a:schemeClr val="bg1"/>
                </a:solidFill>
              </a:rPr>
              <a:t>en termes d’épidémie infantile ?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A8ECC1-D239-84D9-F8C9-54CDD8287B34}"/>
              </a:ext>
            </a:extLst>
          </p:cNvPr>
          <p:cNvSpPr txBox="1"/>
          <p:nvPr/>
        </p:nvSpPr>
        <p:spPr>
          <a:xfrm>
            <a:off x="3339193" y="1660725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La bronchiolite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A12FA1F-FF7D-BCB3-DEB5-147765BC8E24}"/>
              </a:ext>
            </a:extLst>
          </p:cNvPr>
          <p:cNvSpPr txBox="1"/>
          <p:nvPr/>
        </p:nvSpPr>
        <p:spPr>
          <a:xfrm>
            <a:off x="3425532" y="2215252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La grippe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E74295F-9390-E096-3CD9-5151830A5DA0}"/>
              </a:ext>
            </a:extLst>
          </p:cNvPr>
          <p:cNvSpPr txBox="1"/>
          <p:nvPr/>
        </p:nvSpPr>
        <p:spPr>
          <a:xfrm>
            <a:off x="3425532" y="2842726"/>
            <a:ext cx="1736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Le Sars COV-2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53BA34D-82E1-001B-D807-26DA8191092A}"/>
              </a:ext>
            </a:extLst>
          </p:cNvPr>
          <p:cNvSpPr txBox="1"/>
          <p:nvPr/>
        </p:nvSpPr>
        <p:spPr>
          <a:xfrm>
            <a:off x="3425532" y="3460868"/>
            <a:ext cx="1454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Le </a:t>
            </a:r>
            <a:r>
              <a:rPr lang="fr-FR" dirty="0" err="1"/>
              <a:t>Strepto</a:t>
            </a:r>
            <a:r>
              <a:rPr lang="fr-FR" dirty="0"/>
              <a:t> A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DE06168-4CB1-EF3F-2C1A-4F24D46A4DDF}"/>
              </a:ext>
            </a:extLst>
          </p:cNvPr>
          <p:cNvSpPr txBox="1"/>
          <p:nvPr/>
        </p:nvSpPr>
        <p:spPr>
          <a:xfrm>
            <a:off x="8715978" y="28686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ML</a:t>
            </a:r>
          </a:p>
        </p:txBody>
      </p:sp>
    </p:spTree>
    <p:extLst>
      <p:ext uri="{BB962C8B-B14F-4D97-AF65-F5344CB8AC3E}">
        <p14:creationId xmlns:p14="http://schemas.microsoft.com/office/powerpoint/2010/main" val="1036037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90D144B-B1AF-2C11-CA32-51F8AFC903F9}"/>
              </a:ext>
            </a:extLst>
          </p:cNvPr>
          <p:cNvSpPr txBox="1"/>
          <p:nvPr/>
        </p:nvSpPr>
        <p:spPr>
          <a:xfrm>
            <a:off x="1037506" y="212407"/>
            <a:ext cx="8122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Sauf quelques grincheux, on a tous compris que les mesures d’hygiène </a:t>
            </a:r>
          </a:p>
          <a:p>
            <a:r>
              <a:rPr lang="fr-FR" b="1" dirty="0">
                <a:solidFill>
                  <a:schemeClr val="bg1"/>
                </a:solidFill>
              </a:rPr>
              <a:t>imposées par la COVID avaient chamboulé l’épidémiologie des maladies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D62D680-654F-97D8-BD1B-2C1793598B2D}"/>
              </a:ext>
            </a:extLst>
          </p:cNvPr>
          <p:cNvSpPr txBox="1"/>
          <p:nvPr/>
        </p:nvSpPr>
        <p:spPr>
          <a:xfrm>
            <a:off x="3517683" y="1114461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Dette immunitaire oblige…</a:t>
            </a:r>
          </a:p>
        </p:txBody>
      </p:sp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A57ADD8F-2552-D97A-510C-A96A4F74B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24750">
            <a:off x="5117588" y="2104242"/>
            <a:ext cx="3572367" cy="689715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DA78F39-7EBD-448C-A4FE-12F339933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13306">
            <a:off x="149068" y="2248711"/>
            <a:ext cx="2450015" cy="67130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  <p:pic>
        <p:nvPicPr>
          <p:cNvPr id="6" name="Image 5" descr="Une image contenant texte&#10;&#10;Description générée automatiquement">
            <a:extLst>
              <a:ext uri="{FF2B5EF4-FFF2-40B4-BE49-F238E27FC236}">
                <a16:creationId xmlns:a16="http://schemas.microsoft.com/office/drawing/2014/main" id="{92A3631E-039A-D707-37DE-3CD119888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23238">
            <a:off x="5804190" y="3184460"/>
            <a:ext cx="2800012" cy="855616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2DA6B130-0D73-784A-2566-34E53440CA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278061">
            <a:off x="540153" y="3026643"/>
            <a:ext cx="1971106" cy="1267447"/>
          </a:xfrm>
          <a:prstGeom prst="rect">
            <a:avLst/>
          </a:prstGeom>
        </p:spPr>
      </p:pic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4CF53AC9-1991-D103-5E42-ACFAEEBED7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8128" y="3708558"/>
            <a:ext cx="1827743" cy="73836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9" name="Image 8" descr="Une image contenant texte&#10;&#10;Description générée automatiquement">
            <a:extLst>
              <a:ext uri="{FF2B5EF4-FFF2-40B4-BE49-F238E27FC236}">
                <a16:creationId xmlns:a16="http://schemas.microsoft.com/office/drawing/2014/main" id="{8A7434A9-A2BF-C908-6FD6-BAC3B69084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16543" y="2064785"/>
            <a:ext cx="2149494" cy="123211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CA227F8-5DE0-17A1-DDE6-E012E8247C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82396" y="939891"/>
            <a:ext cx="1560575" cy="88258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D4F7160-83CF-D272-B8AD-55E7365A27E8}"/>
              </a:ext>
            </a:extLst>
          </p:cNvPr>
          <p:cNvSpPr/>
          <p:nvPr/>
        </p:nvSpPr>
        <p:spPr>
          <a:xfrm rot="20988001">
            <a:off x="133726" y="1248472"/>
            <a:ext cx="3211680" cy="694291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  <a:r>
              <a:rPr lang="fr-FR" sz="1600" dirty="0">
                <a:solidFill>
                  <a:schemeClr val="tx1"/>
                </a:solidFill>
              </a:rPr>
              <a:t>&gt; 30 publications internationales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X0.000.000 de citations sur Google</a:t>
            </a:r>
          </a:p>
        </p:txBody>
      </p:sp>
    </p:spTree>
    <p:extLst>
      <p:ext uri="{BB962C8B-B14F-4D97-AF65-F5344CB8AC3E}">
        <p14:creationId xmlns:p14="http://schemas.microsoft.com/office/powerpoint/2010/main" val="2293704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C139629-097E-011E-0438-5264E72955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-223836" y="4864894"/>
            <a:ext cx="444104" cy="261014"/>
          </a:xfrm>
        </p:spPr>
        <p:txBody>
          <a:bodyPr/>
          <a:lstStyle/>
          <a:p>
            <a:pPr>
              <a:defRPr/>
            </a:pPr>
            <a:fld id="{36149168-DEFB-A244-ACF0-275B0C8A5E21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5BAAC37-4309-F185-C7CF-D819B453F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0899" y="260995"/>
            <a:ext cx="7886700" cy="557213"/>
          </a:xfrm>
        </p:spPr>
        <p:txBody>
          <a:bodyPr/>
          <a:lstStyle/>
          <a:p>
            <a:r>
              <a:rPr lang="fr-FR" sz="2200" dirty="0"/>
              <a:t>Dette immunitaire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3FC8F47-AF05-C005-6F6F-0096066622E2}"/>
              </a:ext>
            </a:extLst>
          </p:cNvPr>
          <p:cNvSpPr txBox="1"/>
          <p:nvPr/>
        </p:nvSpPr>
        <p:spPr>
          <a:xfrm>
            <a:off x="318792" y="1312515"/>
            <a:ext cx="6045973" cy="3162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Clr>
                <a:schemeClr val="tx2">
                  <a:lumMod val="50000"/>
                </a:schemeClr>
              </a:buClr>
              <a:buFont typeface="Wingdings" pitchFamily="2" charset="2"/>
              <a:buChar char="§"/>
            </a:pPr>
            <a:r>
              <a:rPr lang="fr-FR" sz="1650" kern="1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L'hypothèse d'un concept de </a:t>
            </a:r>
            <a:r>
              <a:rPr lang="fr-FR" sz="1650" b="1" kern="1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dette immunitaire</a:t>
            </a:r>
            <a:r>
              <a:rPr lang="fr-FR" sz="1650" kern="1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</a:p>
          <a:p>
            <a:pPr marL="257175" indent="-257175">
              <a:buClr>
                <a:schemeClr val="tx2">
                  <a:lumMod val="50000"/>
                </a:schemeClr>
              </a:buClr>
              <a:buFont typeface="Wingdings" pitchFamily="2" charset="2"/>
              <a:buChar char="§"/>
            </a:pPr>
            <a:r>
              <a:rPr lang="fr-FR" sz="1650" kern="1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Rétrospectivement, lorsque j'ai écrit ce manuscrit, je regrette de ne pas avoir été assez précis sur 2 points :</a:t>
            </a:r>
          </a:p>
          <a:p>
            <a:pPr marL="600075" lvl="1" indent="-257175">
              <a:buClr>
                <a:schemeClr val="tx2">
                  <a:lumMod val="50000"/>
                </a:schemeClr>
              </a:buClr>
              <a:buFont typeface="Wingdings" pitchFamily="2" charset="2"/>
              <a:buChar char="§"/>
            </a:pPr>
            <a:r>
              <a:rPr lang="fr-FR" sz="1650" kern="1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Il s'agissait autant, sinon plus, d'une dette collective que d'une dette individuelle,</a:t>
            </a:r>
          </a:p>
          <a:p>
            <a:pPr marL="600075" lvl="1" indent="-257175">
              <a:buClr>
                <a:schemeClr val="tx2">
                  <a:lumMod val="50000"/>
                </a:schemeClr>
              </a:buClr>
              <a:buFont typeface="Wingdings" pitchFamily="2" charset="2"/>
              <a:buChar char="§"/>
            </a:pPr>
            <a:r>
              <a:rPr lang="fr-FR" sz="1650" kern="1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Elle concernait plusieurs pathogènes, multipliant le risque de co-infections.</a:t>
            </a:r>
          </a:p>
          <a:p>
            <a:pPr marL="257175" indent="-257175">
              <a:buClr>
                <a:schemeClr val="tx2">
                  <a:lumMod val="50000"/>
                </a:schemeClr>
              </a:buClr>
              <a:buFont typeface="Wingdings" pitchFamily="2" charset="2"/>
              <a:buChar char="§"/>
            </a:pPr>
            <a:r>
              <a:rPr lang="fr-FR" sz="1650" kern="1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Depuis, dans plusieurs pays pour plusieurs maladies, le rebond après la levée des INP a été impressionnant.</a:t>
            </a:r>
            <a:endParaRPr lang="fr-FR" sz="1500" kern="100" dirty="0"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US" kern="100" dirty="0"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US" sz="2100" kern="1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endParaRPr lang="fr-FR" sz="12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42184A9-1422-6B53-260C-7521DB95607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06707" y="3788813"/>
            <a:ext cx="1901709" cy="8172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5" name="Image 3">
            <a:extLst>
              <a:ext uri="{FF2B5EF4-FFF2-40B4-BE49-F238E27FC236}">
                <a16:creationId xmlns:a16="http://schemas.microsoft.com/office/drawing/2014/main" id="{A2911ECA-8F43-CD0E-291E-7EB48F2708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578" y="963367"/>
            <a:ext cx="2392136" cy="177993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B250EFCC-1E64-B1C3-E5BE-B244FA8CBF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8505" y="2868515"/>
            <a:ext cx="1973193" cy="14585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 6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6BC9067B-F437-5D97-F409-C96F30AC94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911" y="3788813"/>
            <a:ext cx="2230047" cy="81720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9" name="Image 8" descr="Une image contenant texte&#10;&#10;Description générée automatiquement">
            <a:extLst>
              <a:ext uri="{FF2B5EF4-FFF2-40B4-BE49-F238E27FC236}">
                <a16:creationId xmlns:a16="http://schemas.microsoft.com/office/drawing/2014/main" id="{8C1E2B0D-F77A-F5DB-A1AB-DC4D24272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639" y="3788813"/>
            <a:ext cx="2169759" cy="817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390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8926036-BD40-E1CC-FBDD-2CF7734EC6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149168-DEFB-A244-ACF0-275B0C8A5E21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74B1449-0818-BA8F-F1F5-6F452E680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944" y="255446"/>
            <a:ext cx="7886700" cy="557213"/>
          </a:xfrm>
        </p:spPr>
        <p:txBody>
          <a:bodyPr/>
          <a:lstStyle/>
          <a:p>
            <a:pPr algn="ctr"/>
            <a:r>
              <a:rPr lang="fr-FR" sz="2200" dirty="0">
                <a:latin typeface="+mn-lt"/>
              </a:rPr>
              <a:t>Pourquoi une épidémie survient-elle ?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BB52A935-AAB5-53DC-0422-ED31CDA20A57}"/>
              </a:ext>
            </a:extLst>
          </p:cNvPr>
          <p:cNvSpPr/>
          <p:nvPr/>
        </p:nvSpPr>
        <p:spPr>
          <a:xfrm>
            <a:off x="2952967" y="931583"/>
            <a:ext cx="3238064" cy="746764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Nouveau « virus »</a:t>
            </a:r>
          </a:p>
          <a:p>
            <a:pPr algn="ctr"/>
            <a:r>
              <a:rPr lang="fr-FR" sz="1200" dirty="0"/>
              <a:t>Virus « modifié » </a:t>
            </a:r>
            <a:r>
              <a:rPr lang="fr-FR" sz="900" dirty="0"/>
              <a:t>+/- résistant à l’immunité antérieure</a:t>
            </a:r>
          </a:p>
          <a:p>
            <a:pPr algn="ctr"/>
            <a:r>
              <a:rPr lang="fr-FR" sz="1200" dirty="0"/>
              <a:t>Virus dont l’immunité est peu durable</a:t>
            </a:r>
            <a:endParaRPr lang="fr-FR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7398EFFF-B9AA-705C-040C-5E22D332E218}"/>
              </a:ext>
            </a:extLst>
          </p:cNvPr>
          <p:cNvSpPr/>
          <p:nvPr/>
        </p:nvSpPr>
        <p:spPr>
          <a:xfrm>
            <a:off x="158710" y="2404233"/>
            <a:ext cx="2036779" cy="834953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6875BE6-0CC0-D1EB-1DC9-7B057914C87A}"/>
              </a:ext>
            </a:extLst>
          </p:cNvPr>
          <p:cNvSpPr/>
          <p:nvPr/>
        </p:nvSpPr>
        <p:spPr>
          <a:xfrm>
            <a:off x="6923315" y="2358759"/>
            <a:ext cx="2061976" cy="83596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/>
              <a:t>Augmentation </a:t>
            </a:r>
          </a:p>
          <a:p>
            <a:pPr algn="ctr"/>
            <a:r>
              <a:rPr lang="fr-FR" sz="1200" b="1" dirty="0"/>
              <a:t>du temps de vie « confinée» </a:t>
            </a:r>
            <a:r>
              <a:rPr lang="fr-FR" sz="1200" dirty="0"/>
              <a:t>(dans des locaux peu aérés)</a:t>
            </a:r>
            <a:endParaRPr lang="fr-FR" sz="16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DFCC05A4-8925-A83D-993D-A84F314D65C0}"/>
              </a:ext>
            </a:extLst>
          </p:cNvPr>
          <p:cNvSpPr/>
          <p:nvPr/>
        </p:nvSpPr>
        <p:spPr>
          <a:xfrm>
            <a:off x="3357895" y="3897383"/>
            <a:ext cx="2309649" cy="748987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/>
              <a:t>R0 </a:t>
            </a:r>
          </a:p>
          <a:p>
            <a:pPr algn="ctr"/>
            <a:r>
              <a:rPr lang="fr-FR" sz="1600" dirty="0"/>
              <a:t>(théorique ou effectif)</a:t>
            </a:r>
          </a:p>
          <a:p>
            <a:pPr algn="ctr"/>
            <a:r>
              <a:rPr lang="fr-FR" sz="1100" b="1" dirty="0">
                <a:latin typeface="Arial" panose="020B0604020202020204" pitchFamily="34" charset="0"/>
                <a:ea typeface="MS Mincho" panose="02020609040205080304" pitchFamily="49" charset="-128"/>
              </a:rPr>
              <a:t>Intervalle inter générationnel</a:t>
            </a:r>
            <a:endParaRPr lang="fr-FR" sz="1100" b="1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0C07D11-E0B8-5944-BDE3-9E0BA46F002F}"/>
              </a:ext>
            </a:extLst>
          </p:cNvPr>
          <p:cNvSpPr txBox="1"/>
          <p:nvPr/>
        </p:nvSpPr>
        <p:spPr>
          <a:xfrm>
            <a:off x="148934" y="2456059"/>
            <a:ext cx="203677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  <a:latin typeface="+mn-lt"/>
              </a:rPr>
              <a:t>% de la population </a:t>
            </a:r>
          </a:p>
          <a:p>
            <a:pPr algn="ctr"/>
            <a:r>
              <a:rPr lang="fr-FR" sz="1400" b="1" dirty="0">
                <a:solidFill>
                  <a:schemeClr val="bg1"/>
                </a:solidFill>
                <a:latin typeface="+mn-lt"/>
              </a:rPr>
              <a:t>non-immunisée important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8D2AA0E9-35B3-0AF1-F6BE-D6B7D26E6109}"/>
              </a:ext>
            </a:extLst>
          </p:cNvPr>
          <p:cNvSpPr/>
          <p:nvPr/>
        </p:nvSpPr>
        <p:spPr>
          <a:xfrm>
            <a:off x="3439219" y="1906353"/>
            <a:ext cx="2309648" cy="170514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Intensité de l’épidémie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E08172DD-C3A3-8139-A39E-D05D6739E604}"/>
              </a:ext>
            </a:extLst>
          </p:cNvPr>
          <p:cNvSpPr/>
          <p:nvPr/>
        </p:nvSpPr>
        <p:spPr>
          <a:xfrm>
            <a:off x="6387172" y="3563150"/>
            <a:ext cx="1329128" cy="34916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Mesures d’hygiène</a:t>
            </a:r>
            <a:endParaRPr lang="fr-FR" sz="1600" dirty="0"/>
          </a:p>
        </p:txBody>
      </p:sp>
      <p:sp>
        <p:nvSpPr>
          <p:cNvPr id="12" name="Flèche angle droit à deux pointes 11">
            <a:extLst>
              <a:ext uri="{FF2B5EF4-FFF2-40B4-BE49-F238E27FC236}">
                <a16:creationId xmlns:a16="http://schemas.microsoft.com/office/drawing/2014/main" id="{96E00C21-F5B6-8FC7-C811-4AA7446B09D8}"/>
              </a:ext>
            </a:extLst>
          </p:cNvPr>
          <p:cNvSpPr/>
          <p:nvPr/>
        </p:nvSpPr>
        <p:spPr>
          <a:xfrm rot="10800000">
            <a:off x="761852" y="1161382"/>
            <a:ext cx="1876416" cy="1094282"/>
          </a:xfrm>
          <a:prstGeom prst="lef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angle droit à deux pointes 12">
            <a:extLst>
              <a:ext uri="{FF2B5EF4-FFF2-40B4-BE49-F238E27FC236}">
                <a16:creationId xmlns:a16="http://schemas.microsoft.com/office/drawing/2014/main" id="{E8C3EF02-01F6-67F7-BE58-45B981518538}"/>
              </a:ext>
            </a:extLst>
          </p:cNvPr>
          <p:cNvSpPr/>
          <p:nvPr/>
        </p:nvSpPr>
        <p:spPr>
          <a:xfrm rot="5400000">
            <a:off x="1197793" y="2959176"/>
            <a:ext cx="1004531" cy="1876416"/>
          </a:xfrm>
          <a:prstGeom prst="leftUpArrow">
            <a:avLst>
              <a:gd name="adj1" fmla="val 25000"/>
              <a:gd name="adj2" fmla="val 16419"/>
              <a:gd name="adj3" fmla="val 25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angle droit à deux pointes 13">
            <a:extLst>
              <a:ext uri="{FF2B5EF4-FFF2-40B4-BE49-F238E27FC236}">
                <a16:creationId xmlns:a16="http://schemas.microsoft.com/office/drawing/2014/main" id="{4CC048FD-3F4A-5ED9-BEC0-FC3CB143DB9E}"/>
              </a:ext>
            </a:extLst>
          </p:cNvPr>
          <p:cNvSpPr/>
          <p:nvPr/>
        </p:nvSpPr>
        <p:spPr>
          <a:xfrm rot="16200000">
            <a:off x="7014377" y="815587"/>
            <a:ext cx="1094282" cy="1785874"/>
          </a:xfrm>
          <a:prstGeom prst="leftUpArrow">
            <a:avLst>
              <a:gd name="adj1" fmla="val 25000"/>
              <a:gd name="adj2" fmla="val 27054"/>
              <a:gd name="adj3" fmla="val 25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angle droit à deux pointes 14">
            <a:extLst>
              <a:ext uri="{FF2B5EF4-FFF2-40B4-BE49-F238E27FC236}">
                <a16:creationId xmlns:a16="http://schemas.microsoft.com/office/drawing/2014/main" id="{01C96C7B-E3A1-DE81-DB49-83507E601B03}"/>
              </a:ext>
            </a:extLst>
          </p:cNvPr>
          <p:cNvSpPr/>
          <p:nvPr/>
        </p:nvSpPr>
        <p:spPr>
          <a:xfrm>
            <a:off x="6387173" y="3297817"/>
            <a:ext cx="2061976" cy="1208870"/>
          </a:xfrm>
          <a:prstGeom prst="leftUpArrow">
            <a:avLst>
              <a:gd name="adj1" fmla="val 25000"/>
              <a:gd name="adj2" fmla="val 16419"/>
              <a:gd name="adj3" fmla="val 25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702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C468250-A9DB-8DA2-4A34-D5CF2F45AB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149168-DEFB-A244-ACF0-275B0C8A5E21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F4FC9B6-CA83-011E-E8EC-AFED79E8F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0840" y="266571"/>
            <a:ext cx="7886700" cy="557213"/>
          </a:xfrm>
        </p:spPr>
        <p:txBody>
          <a:bodyPr/>
          <a:lstStyle/>
          <a:p>
            <a:r>
              <a:rPr lang="fr-FR" sz="2200" dirty="0"/>
              <a:t>L’image du feu de forêt…</a:t>
            </a:r>
          </a:p>
        </p:txBody>
      </p:sp>
      <p:pic>
        <p:nvPicPr>
          <p:cNvPr id="4" name="Image 3" descr="Une image contenant voiture, personne, véhicule, Véhicule terrestre&#10;&#10;Description générée automatiquement">
            <a:extLst>
              <a:ext uri="{FF2B5EF4-FFF2-40B4-BE49-F238E27FC236}">
                <a16:creationId xmlns:a16="http://schemas.microsoft.com/office/drawing/2014/main" id="{97B531E8-B57F-AE81-9E6D-9688D9B79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4271" y="943700"/>
            <a:ext cx="2011862" cy="11800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Image 4" descr="Une image contenant chaleur, arbre, feu, plein air&#10;&#10;Description générée automatiquement">
            <a:extLst>
              <a:ext uri="{FF2B5EF4-FFF2-40B4-BE49-F238E27FC236}">
                <a16:creationId xmlns:a16="http://schemas.microsoft.com/office/drawing/2014/main" id="{981DF8DF-DFAA-709E-F27F-73FC934FA0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00" r="4224"/>
          <a:stretch/>
        </p:blipFill>
        <p:spPr>
          <a:xfrm>
            <a:off x="705849" y="3328136"/>
            <a:ext cx="1984799" cy="130853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6" name="Image 5" descr="Une image contenant plein air, arbre, texte, nature&#10;&#10;Description générée automatiquement">
            <a:extLst>
              <a:ext uri="{FF2B5EF4-FFF2-40B4-BE49-F238E27FC236}">
                <a16:creationId xmlns:a16="http://schemas.microsoft.com/office/drawing/2014/main" id="{0883E44B-6B37-FD54-7FFE-400FD9ED20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328"/>
          <a:stretch/>
        </p:blipFill>
        <p:spPr>
          <a:xfrm>
            <a:off x="768195" y="1492162"/>
            <a:ext cx="1727131" cy="120212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7" name="Image 6" descr="Une image contenant plante, jungle, plein air, Plante terrestre&#10;&#10;Description générée automatiquement">
            <a:extLst>
              <a:ext uri="{FF2B5EF4-FFF2-40B4-BE49-F238E27FC236}">
                <a16:creationId xmlns:a16="http://schemas.microsoft.com/office/drawing/2014/main" id="{D5CF8C5B-88C2-B5AF-247F-9AAFBFAF28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8294" y="1512943"/>
            <a:ext cx="1664674" cy="1270800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8" name="Image 7" descr="Une image contenant plante, jungle, plein air, Plante terrestre&#10;&#10;Description générée automatiquement">
            <a:extLst>
              <a:ext uri="{FF2B5EF4-FFF2-40B4-BE49-F238E27FC236}">
                <a16:creationId xmlns:a16="http://schemas.microsoft.com/office/drawing/2014/main" id="{19CFAACF-5A77-2465-407C-7E78E7E9DF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8294" y="3472902"/>
            <a:ext cx="1752935" cy="1088620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9" name="Double flèche horizontale 8">
            <a:extLst>
              <a:ext uri="{FF2B5EF4-FFF2-40B4-BE49-F238E27FC236}">
                <a16:creationId xmlns:a16="http://schemas.microsoft.com/office/drawing/2014/main" id="{675D2AD3-4C05-BD3F-13F0-FE704277E572}"/>
              </a:ext>
            </a:extLst>
          </p:cNvPr>
          <p:cNvSpPr/>
          <p:nvPr/>
        </p:nvSpPr>
        <p:spPr>
          <a:xfrm>
            <a:off x="2533989" y="2631987"/>
            <a:ext cx="4395373" cy="196481"/>
          </a:xfrm>
          <a:prstGeom prst="left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vers le bas 9">
            <a:extLst>
              <a:ext uri="{FF2B5EF4-FFF2-40B4-BE49-F238E27FC236}">
                <a16:creationId xmlns:a16="http://schemas.microsoft.com/office/drawing/2014/main" id="{098BF8D4-8316-D94E-18CF-306DD7DB623A}"/>
              </a:ext>
            </a:extLst>
          </p:cNvPr>
          <p:cNvSpPr/>
          <p:nvPr/>
        </p:nvSpPr>
        <p:spPr>
          <a:xfrm>
            <a:off x="4587349" y="2183708"/>
            <a:ext cx="225794" cy="440275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 vers le bas 10">
            <a:extLst>
              <a:ext uri="{FF2B5EF4-FFF2-40B4-BE49-F238E27FC236}">
                <a16:creationId xmlns:a16="http://schemas.microsoft.com/office/drawing/2014/main" id="{277AE958-6426-26C8-BF3C-6B1EC92D9D70}"/>
              </a:ext>
            </a:extLst>
          </p:cNvPr>
          <p:cNvSpPr/>
          <p:nvPr/>
        </p:nvSpPr>
        <p:spPr>
          <a:xfrm>
            <a:off x="1545747" y="2749384"/>
            <a:ext cx="261539" cy="53718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vers le bas 11">
            <a:extLst>
              <a:ext uri="{FF2B5EF4-FFF2-40B4-BE49-F238E27FC236}">
                <a16:creationId xmlns:a16="http://schemas.microsoft.com/office/drawing/2014/main" id="{D60DC96D-054F-E20E-8E5C-275D63B8B424}"/>
              </a:ext>
            </a:extLst>
          </p:cNvPr>
          <p:cNvSpPr/>
          <p:nvPr/>
        </p:nvSpPr>
        <p:spPr>
          <a:xfrm>
            <a:off x="7658688" y="2832512"/>
            <a:ext cx="261539" cy="61967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1580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Google Shape;367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98122" y="1067840"/>
            <a:ext cx="2796302" cy="67230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68" name="Google Shape;368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3151" y="982793"/>
            <a:ext cx="3420144" cy="84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2516" y="1825193"/>
            <a:ext cx="4259484" cy="2693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2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695204" y="2897109"/>
            <a:ext cx="3913757" cy="15627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</p:pic>
      <p:sp>
        <p:nvSpPr>
          <p:cNvPr id="372" name="Google Shape;372;p25"/>
          <p:cNvSpPr txBox="1"/>
          <p:nvPr/>
        </p:nvSpPr>
        <p:spPr>
          <a:xfrm>
            <a:off x="3022424" y="346170"/>
            <a:ext cx="4572000" cy="430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Progrès en immunologie</a:t>
            </a:r>
            <a:endParaRPr sz="2200" b="1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4672</TotalTime>
  <Words>1526</Words>
  <Application>Microsoft Macintosh PowerPoint</Application>
  <PresentationFormat>Affichage à l'écran (16:9)</PresentationFormat>
  <Paragraphs>260</Paragraphs>
  <Slides>27</Slides>
  <Notes>4</Notes>
  <HiddenSlides>3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5" baseType="lpstr">
      <vt:lpstr>01 Digitall</vt:lpstr>
      <vt:lpstr>Arial</vt:lpstr>
      <vt:lpstr>Calibri</vt:lpstr>
      <vt:lpstr>Google Sans</vt:lpstr>
      <vt:lpstr>Roboto</vt:lpstr>
      <vt:lpstr>Wingdings</vt:lpstr>
      <vt:lpstr>Wingdings 3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Dette immunitaire</vt:lpstr>
      <vt:lpstr>Pourquoi une épidémie survient-elle ?</vt:lpstr>
      <vt:lpstr>L’image du feu de forêt…</vt:lpstr>
      <vt:lpstr>Présentation PowerPoint</vt:lpstr>
      <vt:lpstr>Le rôle des milieux « fermés »</vt:lpstr>
      <vt:lpstr>Les mesures d’hygiène ont pour objectif de « lisser » une épidémie</vt:lpstr>
      <vt:lpstr>Présentation PowerPoint</vt:lpstr>
      <vt:lpstr>Présentation PowerPoint</vt:lpstr>
      <vt:lpstr>Covid 19 et enfant : Vision mitigée</vt:lpstr>
      <vt:lpstr>Covid 19. Recommandations vaccinales</vt:lpstr>
      <vt:lpstr>Présentation PowerPoint</vt:lpstr>
      <vt:lpstr>Présentation PowerPoint</vt:lpstr>
      <vt:lpstr>Présentation PowerPoint</vt:lpstr>
      <vt:lpstr>Présentation PowerPoint</vt:lpstr>
      <vt:lpstr>Efficacité des vaccins anti-grippaux en 2022-2023</vt:lpstr>
      <vt:lpstr>Présentation PowerPoint</vt:lpstr>
      <vt:lpstr>Prévisions météorologiques Grippe</vt:lpstr>
      <vt:lpstr>Présentation PowerPoint</vt:lpstr>
      <vt:lpstr>Présentation PowerPoint</vt:lpstr>
      <vt:lpstr>Présentation PowerPoint</vt:lpstr>
      <vt:lpstr>Petits calculs de pédiatre avant l’hiver 2023-2024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DIU</dc:creator>
  <cp:lastModifiedBy>Stéphane Béchet</cp:lastModifiedBy>
  <cp:revision>176</cp:revision>
  <cp:lastPrinted>2022-07-26T07:48:29Z</cp:lastPrinted>
  <dcterms:created xsi:type="dcterms:W3CDTF">2018-12-12T07:15:29Z</dcterms:created>
  <dcterms:modified xsi:type="dcterms:W3CDTF">2023-10-16T09:28:40Z</dcterms:modified>
</cp:coreProperties>
</file>