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4" r:id="rId2"/>
    <p:sldId id="286" r:id="rId3"/>
    <p:sldId id="277" r:id="rId4"/>
    <p:sldId id="281" r:id="rId5"/>
    <p:sldId id="314" r:id="rId6"/>
    <p:sldId id="310" r:id="rId7"/>
    <p:sldId id="315" r:id="rId8"/>
    <p:sldId id="293" r:id="rId9"/>
    <p:sldId id="291" r:id="rId10"/>
    <p:sldId id="297" r:id="rId11"/>
    <p:sldId id="298" r:id="rId12"/>
    <p:sldId id="294" r:id="rId13"/>
    <p:sldId id="289" r:id="rId14"/>
    <p:sldId id="306" r:id="rId15"/>
    <p:sldId id="299" r:id="rId16"/>
    <p:sldId id="300" r:id="rId17"/>
    <p:sldId id="301" r:id="rId18"/>
    <p:sldId id="302" r:id="rId19"/>
    <p:sldId id="303" r:id="rId20"/>
    <p:sldId id="313" r:id="rId21"/>
    <p:sldId id="296" r:id="rId22"/>
    <p:sldId id="278" r:id="rId23"/>
    <p:sldId id="305" r:id="rId24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697D7"/>
    <a:srgbClr val="009D3D"/>
    <a:srgbClr val="D71867"/>
    <a:srgbClr val="FFE900"/>
    <a:srgbClr val="1498D7"/>
    <a:srgbClr val="EAF0F0"/>
    <a:srgbClr val="F1F6F4"/>
    <a:srgbClr val="FAFFFD"/>
    <a:srgbClr val="FFFFFD"/>
    <a:srgbClr val="F4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94" autoAdjust="0"/>
  </p:normalViewPr>
  <p:slideViewPr>
    <p:cSldViewPr snapToGrid="0" showGuides="1">
      <p:cViewPr varScale="1">
        <p:scale>
          <a:sx n="156" d="100"/>
          <a:sy n="156" d="100"/>
        </p:scale>
        <p:origin x="880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Naim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281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zein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916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zein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25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naim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042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138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700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Naim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103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191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Naim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69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naim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029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Naim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876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283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933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Naim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655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440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40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naim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042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Zein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71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6582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1864368" y="1533571"/>
            <a:ext cx="637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63BE37D-9A7D-4A1C-AE6A-9710A990C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771" y="1510855"/>
            <a:ext cx="3346575" cy="201218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A1DAE61-9D8C-661D-D993-C070FBDCD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691" y="1510855"/>
            <a:ext cx="3346575" cy="201218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755818C-95E6-57E2-D304-CE1D5782C7D0}"/>
              </a:ext>
            </a:extLst>
          </p:cNvPr>
          <p:cNvSpPr txBox="1"/>
          <p:nvPr/>
        </p:nvSpPr>
        <p:spPr>
          <a:xfrm>
            <a:off x="6494979" y="4912668"/>
            <a:ext cx="205589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Rybak A, JAMA </a:t>
            </a:r>
            <a:r>
              <a:rPr lang="en-US" sz="900" dirty="0" err="1"/>
              <a:t>Netw</a:t>
            </a:r>
            <a:r>
              <a:rPr lang="en-US" sz="900" dirty="0"/>
              <a:t> Open, 2022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D193A67-0BA1-B43E-0B54-E7DAACF128A0}"/>
              </a:ext>
            </a:extLst>
          </p:cNvPr>
          <p:cNvSpPr txBox="1"/>
          <p:nvPr/>
        </p:nvSpPr>
        <p:spPr>
          <a:xfrm>
            <a:off x="1149918" y="983675"/>
            <a:ext cx="684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Ce que l’on a appris de la pandémie COVID-19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7B7ECB2-5F8E-B783-FF95-363DAF178361}"/>
              </a:ext>
            </a:extLst>
          </p:cNvPr>
          <p:cNvSpPr txBox="1"/>
          <p:nvPr/>
        </p:nvSpPr>
        <p:spPr>
          <a:xfrm>
            <a:off x="1318342" y="3592918"/>
            <a:ext cx="26731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1697D7"/>
                </a:solidFill>
              </a:rPr>
              <a:t>NPI, non-pharmaceutical interventions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E8B7739-06FC-1E8E-E585-59627D74C124}"/>
              </a:ext>
            </a:extLst>
          </p:cNvPr>
          <p:cNvSpPr txBox="1"/>
          <p:nvPr/>
        </p:nvSpPr>
        <p:spPr>
          <a:xfrm>
            <a:off x="1318341" y="3601741"/>
            <a:ext cx="26731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1697D7"/>
                </a:solidFill>
              </a:rPr>
              <a:t>NPI, non-pharmaceutical interventions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21CDA8F-04A3-758F-5A9C-4BC458C66E17}"/>
              </a:ext>
            </a:extLst>
          </p:cNvPr>
          <p:cNvSpPr txBox="1"/>
          <p:nvPr/>
        </p:nvSpPr>
        <p:spPr>
          <a:xfrm>
            <a:off x="1359400" y="3701624"/>
            <a:ext cx="6956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9590CBD-27F2-3FC4-69B7-E792551C62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4678"/>
          <a:stretch/>
        </p:blipFill>
        <p:spPr>
          <a:xfrm>
            <a:off x="1089771" y="3523036"/>
            <a:ext cx="7186421" cy="107884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90AC953-0EC5-A8AB-D330-889700764372}"/>
              </a:ext>
            </a:extLst>
          </p:cNvPr>
          <p:cNvSpPr/>
          <p:nvPr/>
        </p:nvSpPr>
        <p:spPr>
          <a:xfrm>
            <a:off x="2902051" y="4089596"/>
            <a:ext cx="757251" cy="491345"/>
          </a:xfrm>
          <a:prstGeom prst="rect">
            <a:avLst/>
          </a:prstGeom>
          <a:noFill/>
          <a:ln w="19050">
            <a:solidFill>
              <a:srgbClr val="D718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5C2AB4-402B-D3D8-127C-077F2809A5E9}"/>
              </a:ext>
            </a:extLst>
          </p:cNvPr>
          <p:cNvSpPr/>
          <p:nvPr/>
        </p:nvSpPr>
        <p:spPr>
          <a:xfrm>
            <a:off x="4571999" y="4077999"/>
            <a:ext cx="757251" cy="491345"/>
          </a:xfrm>
          <a:prstGeom prst="rect">
            <a:avLst/>
          </a:prstGeom>
          <a:noFill/>
          <a:ln w="19050">
            <a:solidFill>
              <a:srgbClr val="D718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87DAD4-2468-CC7D-BE2F-E20C73A8C6B9}"/>
              </a:ext>
            </a:extLst>
          </p:cNvPr>
          <p:cNvSpPr/>
          <p:nvPr/>
        </p:nvSpPr>
        <p:spPr>
          <a:xfrm>
            <a:off x="6336494" y="4087749"/>
            <a:ext cx="1044020" cy="514131"/>
          </a:xfrm>
          <a:prstGeom prst="rect">
            <a:avLst/>
          </a:prstGeom>
          <a:noFill/>
          <a:ln w="19050">
            <a:solidFill>
              <a:srgbClr val="D718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06EC9A4-C7B2-E7B7-8882-755E77B92DC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</p:spTree>
    <p:extLst>
      <p:ext uri="{BB962C8B-B14F-4D97-AF65-F5344CB8AC3E}">
        <p14:creationId xmlns:p14="http://schemas.microsoft.com/office/powerpoint/2010/main" val="1039939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1D193A67-0BA1-B43E-0B54-E7DAACF128A0}"/>
              </a:ext>
            </a:extLst>
          </p:cNvPr>
          <p:cNvSpPr txBox="1"/>
          <p:nvPr/>
        </p:nvSpPr>
        <p:spPr>
          <a:xfrm>
            <a:off x="1149918" y="1664395"/>
            <a:ext cx="6844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Et après les mesures barrières ??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06EC9A4-C7B2-E7B7-8882-755E77B92DC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</p:spTree>
    <p:extLst>
      <p:ext uri="{BB962C8B-B14F-4D97-AF65-F5344CB8AC3E}">
        <p14:creationId xmlns:p14="http://schemas.microsoft.com/office/powerpoint/2010/main" val="1954373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55818C-95E6-57E2-D304-CE1D5782C7D0}"/>
              </a:ext>
            </a:extLst>
          </p:cNvPr>
          <p:cNvSpPr txBox="1"/>
          <p:nvPr/>
        </p:nvSpPr>
        <p:spPr>
          <a:xfrm>
            <a:off x="6594836" y="4912668"/>
            <a:ext cx="192824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/>
              <a:t>Lenglart L. et al, en préparation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03FB2C7-70E9-97AC-59B8-A2322ED70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11" y="1111961"/>
            <a:ext cx="3761735" cy="346633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4E18459-33A6-1C53-6A58-23E677B044A4}"/>
              </a:ext>
            </a:extLst>
          </p:cNvPr>
          <p:cNvSpPr txBox="1"/>
          <p:nvPr/>
        </p:nvSpPr>
        <p:spPr>
          <a:xfrm>
            <a:off x="1126672" y="359229"/>
            <a:ext cx="546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Quel impact de la levée des mesures barrières 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C5CD80F-5837-FA6B-8B45-32E3E00C0220}"/>
              </a:ext>
            </a:extLst>
          </p:cNvPr>
          <p:cNvSpPr txBox="1"/>
          <p:nvPr/>
        </p:nvSpPr>
        <p:spPr>
          <a:xfrm>
            <a:off x="4026027" y="3837836"/>
            <a:ext cx="256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N=550 000 </a:t>
            </a:r>
            <a:endParaRPr lang="en-GB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C758057-91C8-EB8A-B2A1-15C8605E5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223" y="1004656"/>
            <a:ext cx="4147457" cy="166265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0A50433-0BA0-5416-D9F3-49D35CFFEB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3907" y="2747332"/>
            <a:ext cx="1015049" cy="125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39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755818C-95E6-57E2-D304-CE1D5782C7D0}"/>
              </a:ext>
            </a:extLst>
          </p:cNvPr>
          <p:cNvSpPr txBox="1"/>
          <p:nvPr/>
        </p:nvSpPr>
        <p:spPr>
          <a:xfrm>
            <a:off x="6155049" y="4912668"/>
            <a:ext cx="22619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/>
              <a:t>Ouldali N, Lancet Reg Health Am. 2023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E6D63DB-A595-F5C9-3305-FC2B49CDD6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91" r="50783"/>
          <a:stretch/>
        </p:blipFill>
        <p:spPr>
          <a:xfrm>
            <a:off x="2511707" y="1504708"/>
            <a:ext cx="3643342" cy="310261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7FB97A7C-D2E1-3B03-DE27-2EA9F9A4476B}"/>
              </a:ext>
            </a:extLst>
          </p:cNvPr>
          <p:cNvSpPr txBox="1"/>
          <p:nvPr/>
        </p:nvSpPr>
        <p:spPr>
          <a:xfrm>
            <a:off x="1879124" y="1043214"/>
            <a:ext cx="56751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Infections invasives à pneumocoque (IIP) </a:t>
            </a:r>
            <a:r>
              <a:rPr lang="fr-FR" sz="1800" b="1" dirty="0"/>
              <a:t>&lt; 5 ans</a:t>
            </a:r>
          </a:p>
        </p:txBody>
      </p:sp>
    </p:spTree>
    <p:extLst>
      <p:ext uri="{BB962C8B-B14F-4D97-AF65-F5344CB8AC3E}">
        <p14:creationId xmlns:p14="http://schemas.microsoft.com/office/powerpoint/2010/main" val="584090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55818C-95E6-57E2-D304-CE1D5782C7D0}"/>
              </a:ext>
            </a:extLst>
          </p:cNvPr>
          <p:cNvSpPr txBox="1"/>
          <p:nvPr/>
        </p:nvSpPr>
        <p:spPr>
          <a:xfrm>
            <a:off x="6155049" y="4912668"/>
            <a:ext cx="22619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/>
              <a:t>Ouldali N, Lancet Reg Health Am. 2023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8D46A45-D658-4320-BAE6-47D6BEE7D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610" y="982671"/>
            <a:ext cx="4139989" cy="363273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374B80D-2075-ADFA-83C1-62E4EB20C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155" y="1046847"/>
            <a:ext cx="3226459" cy="27337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C9D739D-5DFD-15E4-B00E-F947FFBEBCC5}"/>
              </a:ext>
            </a:extLst>
          </p:cNvPr>
          <p:cNvSpPr/>
          <p:nvPr/>
        </p:nvSpPr>
        <p:spPr>
          <a:xfrm>
            <a:off x="7337136" y="1325317"/>
            <a:ext cx="1006088" cy="333839"/>
          </a:xfrm>
          <a:prstGeom prst="rect">
            <a:avLst/>
          </a:prstGeom>
          <a:noFill/>
          <a:ln w="19050">
            <a:solidFill>
              <a:srgbClr val="D7186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</p:spTree>
    <p:extLst>
      <p:ext uri="{BB962C8B-B14F-4D97-AF65-F5344CB8AC3E}">
        <p14:creationId xmlns:p14="http://schemas.microsoft.com/office/powerpoint/2010/main" val="987657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A66C092-C8E2-3BE6-B9AD-B8D080BF7754}"/>
              </a:ext>
            </a:extLst>
          </p:cNvPr>
          <p:cNvSpPr txBox="1"/>
          <p:nvPr/>
        </p:nvSpPr>
        <p:spPr>
          <a:xfrm>
            <a:off x="1149918" y="1664395"/>
            <a:ext cx="6844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A-</a:t>
            </a:r>
            <a:r>
              <a:rPr lang="fr-FR" sz="2000" b="1" dirty="0" err="1"/>
              <a:t>t</a:t>
            </a:r>
            <a:r>
              <a:rPr lang="fr-FR" sz="2000" b="1" dirty="0"/>
              <a:t>- on une relation dose-effet ?</a:t>
            </a:r>
          </a:p>
        </p:txBody>
      </p:sp>
    </p:spTree>
    <p:extLst>
      <p:ext uri="{BB962C8B-B14F-4D97-AF65-F5344CB8AC3E}">
        <p14:creationId xmlns:p14="http://schemas.microsoft.com/office/powerpoint/2010/main" val="3039755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A66C092-C8E2-3BE6-B9AD-B8D080BF7754}"/>
              </a:ext>
            </a:extLst>
          </p:cNvPr>
          <p:cNvSpPr txBox="1"/>
          <p:nvPr/>
        </p:nvSpPr>
        <p:spPr>
          <a:xfrm>
            <a:off x="1149918" y="1664395"/>
            <a:ext cx="68441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A-</a:t>
            </a:r>
            <a:r>
              <a:rPr lang="fr-FR" sz="2000" b="1" dirty="0" err="1"/>
              <a:t>t</a:t>
            </a:r>
            <a:r>
              <a:rPr lang="fr-FR" sz="2000" b="1" dirty="0"/>
              <a:t>- on une relation dose-effet ?</a:t>
            </a:r>
          </a:p>
          <a:p>
            <a:pPr algn="ctr"/>
            <a:endParaRPr lang="fr-FR" sz="2000" b="1" dirty="0"/>
          </a:p>
          <a:p>
            <a:r>
              <a:rPr lang="fr-FR" sz="2000" b="1" dirty="0"/>
              <a:t>Regardons dans quelles tranches d’âge les virus ont le plus circulé</a:t>
            </a:r>
          </a:p>
          <a:p>
            <a:r>
              <a:rPr lang="fr-FR" sz="2000" b="1" dirty="0"/>
              <a:t>et les infections invasives à pneumocoque associées</a:t>
            </a:r>
          </a:p>
        </p:txBody>
      </p:sp>
    </p:spTree>
    <p:extLst>
      <p:ext uri="{BB962C8B-B14F-4D97-AF65-F5344CB8AC3E}">
        <p14:creationId xmlns:p14="http://schemas.microsoft.com/office/powerpoint/2010/main" val="1039996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1" y="1478786"/>
            <a:ext cx="648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4F73D77-0034-83AF-FAAB-B920572D321F}"/>
              </a:ext>
            </a:extLst>
          </p:cNvPr>
          <p:cNvSpPr txBox="1"/>
          <p:nvPr/>
        </p:nvSpPr>
        <p:spPr>
          <a:xfrm>
            <a:off x="6279884" y="4881890"/>
            <a:ext cx="27032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Rybak</a:t>
            </a:r>
            <a:r>
              <a:rPr lang="fr-FR" sz="1100" dirty="0"/>
              <a:t> A. et al. en préparation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653B52-D56A-9663-00BC-E1485E44B5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" r="49687" b="52566"/>
          <a:stretch/>
        </p:blipFill>
        <p:spPr>
          <a:xfrm>
            <a:off x="1162917" y="2023737"/>
            <a:ext cx="2845181" cy="226372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179C4B1-E964-E6E2-5003-82EC91DBEF19}"/>
              </a:ext>
            </a:extLst>
          </p:cNvPr>
          <p:cNvSpPr txBox="1"/>
          <p:nvPr/>
        </p:nvSpPr>
        <p:spPr>
          <a:xfrm>
            <a:off x="1623060" y="4313893"/>
            <a:ext cx="2210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% d’augmentation des IIP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61CEAF6-F1AD-2BE3-7D3D-4393CF4D58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7" b="52566"/>
          <a:stretch/>
        </p:blipFill>
        <p:spPr>
          <a:xfrm>
            <a:off x="4818909" y="1922357"/>
            <a:ext cx="2845181" cy="226372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93CC018-E9C2-1957-0385-2468D59B9FCE}"/>
              </a:ext>
            </a:extLst>
          </p:cNvPr>
          <p:cNvSpPr txBox="1"/>
          <p:nvPr/>
        </p:nvSpPr>
        <p:spPr>
          <a:xfrm>
            <a:off x="2241086" y="1514037"/>
            <a:ext cx="1557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VRS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3970303-5062-F8D7-DF65-222058808A8B}"/>
              </a:ext>
            </a:extLst>
          </p:cNvPr>
          <p:cNvSpPr txBox="1"/>
          <p:nvPr/>
        </p:nvSpPr>
        <p:spPr>
          <a:xfrm>
            <a:off x="5801568" y="1513200"/>
            <a:ext cx="1141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Grippe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4731342-2E9D-5D7C-F576-6EF7014A4ADA}"/>
              </a:ext>
            </a:extLst>
          </p:cNvPr>
          <p:cNvSpPr txBox="1"/>
          <p:nvPr/>
        </p:nvSpPr>
        <p:spPr>
          <a:xfrm rot="16200000">
            <a:off x="-351369" y="2787674"/>
            <a:ext cx="2553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% d’augmentation du VRS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FC9351D-70F9-BF59-7CD2-E06E1FDED212}"/>
              </a:ext>
            </a:extLst>
          </p:cNvPr>
          <p:cNvSpPr txBox="1"/>
          <p:nvPr/>
        </p:nvSpPr>
        <p:spPr>
          <a:xfrm rot="16200000">
            <a:off x="3189825" y="2850147"/>
            <a:ext cx="2809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% d’augmentation de la grippe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A69AD94-9DA2-7476-A37A-D14C11D43781}"/>
              </a:ext>
            </a:extLst>
          </p:cNvPr>
          <p:cNvSpPr txBox="1"/>
          <p:nvPr/>
        </p:nvSpPr>
        <p:spPr>
          <a:xfrm>
            <a:off x="1126672" y="1055041"/>
            <a:ext cx="7909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defRPr/>
            </a:pPr>
            <a:r>
              <a:rPr lang="fr-FR" b="1" dirty="0"/>
              <a:t>Corrélation entre augmentation des virus et des IIP par tranches d’âge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2968B62-26D0-7CCC-1B35-F3DDE7953C0B}"/>
              </a:ext>
            </a:extLst>
          </p:cNvPr>
          <p:cNvSpPr txBox="1"/>
          <p:nvPr/>
        </p:nvSpPr>
        <p:spPr>
          <a:xfrm>
            <a:off x="5174531" y="4287458"/>
            <a:ext cx="2210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% d’augmentation des IIP </a:t>
            </a:r>
          </a:p>
        </p:txBody>
      </p:sp>
    </p:spTree>
    <p:extLst>
      <p:ext uri="{BB962C8B-B14F-4D97-AF65-F5344CB8AC3E}">
        <p14:creationId xmlns:p14="http://schemas.microsoft.com/office/powerpoint/2010/main" val="597424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A66C092-C8E2-3BE6-B9AD-B8D080BF7754}"/>
              </a:ext>
            </a:extLst>
          </p:cNvPr>
          <p:cNvSpPr txBox="1"/>
          <p:nvPr/>
        </p:nvSpPr>
        <p:spPr>
          <a:xfrm>
            <a:off x="1149918" y="1664395"/>
            <a:ext cx="6844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L’augmentation touche-t-elle toutes les </a:t>
            </a:r>
          </a:p>
          <a:p>
            <a:pPr algn="ctr"/>
            <a:r>
              <a:rPr lang="fr-FR" sz="2000" b="1" dirty="0"/>
              <a:t>formes cliniques?</a:t>
            </a:r>
          </a:p>
        </p:txBody>
      </p:sp>
    </p:spTree>
    <p:extLst>
      <p:ext uri="{BB962C8B-B14F-4D97-AF65-F5344CB8AC3E}">
        <p14:creationId xmlns:p14="http://schemas.microsoft.com/office/powerpoint/2010/main" val="3966335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742950" y="1347106"/>
            <a:ext cx="8139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BDE30-E1DD-91BD-C2F0-7313A6AB86B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104F346-89A8-7983-7399-F98E0379C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40" y="1773043"/>
            <a:ext cx="8926160" cy="255578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5680C70-80BF-DD3E-9BD2-B3CDD4B8F5C3}"/>
              </a:ext>
            </a:extLst>
          </p:cNvPr>
          <p:cNvSpPr txBox="1"/>
          <p:nvPr/>
        </p:nvSpPr>
        <p:spPr>
          <a:xfrm>
            <a:off x="4034018" y="1516381"/>
            <a:ext cx="1557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Méningite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DEE2E2-8A6A-5D7F-54B9-AD94C7F46D38}"/>
              </a:ext>
            </a:extLst>
          </p:cNvPr>
          <p:cNvSpPr txBox="1"/>
          <p:nvPr/>
        </p:nvSpPr>
        <p:spPr>
          <a:xfrm>
            <a:off x="1267921" y="1516751"/>
            <a:ext cx="1557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Pneumonie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E26AF32-2F40-E50D-67DE-DF5099CFB843}"/>
              </a:ext>
            </a:extLst>
          </p:cNvPr>
          <p:cNvSpPr txBox="1"/>
          <p:nvPr/>
        </p:nvSpPr>
        <p:spPr>
          <a:xfrm>
            <a:off x="7097251" y="1516382"/>
            <a:ext cx="1557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Bactériémie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BB81C-6093-D540-55C0-3BF622476F43}"/>
              </a:ext>
            </a:extLst>
          </p:cNvPr>
          <p:cNvSpPr txBox="1"/>
          <p:nvPr/>
        </p:nvSpPr>
        <p:spPr>
          <a:xfrm>
            <a:off x="6279884" y="4881890"/>
            <a:ext cx="27032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Assad Z. et al. en préparation</a:t>
            </a:r>
          </a:p>
        </p:txBody>
      </p:sp>
    </p:spTree>
    <p:extLst>
      <p:ext uri="{BB962C8B-B14F-4D97-AF65-F5344CB8AC3E}">
        <p14:creationId xmlns:p14="http://schemas.microsoft.com/office/powerpoint/2010/main" val="381629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204108" y="1519887"/>
            <a:ext cx="4024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Dette immunitaire</a:t>
            </a:r>
          </a:p>
          <a:p>
            <a:pPr algn="ctr"/>
            <a:r>
              <a:rPr lang="fr-FR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(Saison 2, épisode 2)</a:t>
            </a:r>
          </a:p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Interactions </a:t>
            </a:r>
          </a:p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virus / bactéries ?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11123" y="3159578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Naïm OULDALI</a:t>
            </a:r>
          </a:p>
          <a:p>
            <a:pPr algn="ctr"/>
            <a:r>
              <a:rPr lang="fr-FR" sz="18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Zein</a:t>
            </a:r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ASSAD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7396F494-FEF5-7A7E-56DF-733C1FEC7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6240" y="4988578"/>
            <a:ext cx="52861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defRPr/>
            </a:pPr>
            <a:r>
              <a:rPr lang="en-US" sz="1050" b="0" dirty="0"/>
              <a:t>Dagan et al, </a:t>
            </a:r>
            <a:r>
              <a:rPr lang="en-US" sz="1050" b="0" dirty="0" err="1">
                <a:solidFill>
                  <a:srgbClr val="000000"/>
                </a:solidFill>
              </a:rPr>
              <a:t>eBioMedicine</a:t>
            </a:r>
            <a:r>
              <a:rPr lang="en-US" sz="1050" b="0" dirty="0">
                <a:solidFill>
                  <a:srgbClr val="000000"/>
                </a:solidFill>
              </a:rPr>
              <a:t>, 2023, (In press), updated 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37D3F774-3A3D-B53F-F7B2-0065A4350A74}"/>
              </a:ext>
            </a:extLst>
          </p:cNvPr>
          <p:cNvGrpSpPr/>
          <p:nvPr/>
        </p:nvGrpSpPr>
        <p:grpSpPr>
          <a:xfrm>
            <a:off x="1388854" y="988061"/>
            <a:ext cx="4144680" cy="3636318"/>
            <a:chOff x="2843284" y="881005"/>
            <a:chExt cx="5926294" cy="5567506"/>
          </a:xfrm>
        </p:grpSpPr>
        <p:pic>
          <p:nvPicPr>
            <p:cNvPr id="5" name="Picture 11">
              <a:extLst>
                <a:ext uri="{FF2B5EF4-FFF2-40B4-BE49-F238E27FC236}">
                  <a16:creationId xmlns:a16="http://schemas.microsoft.com/office/drawing/2014/main" id="{672F86D4-86FD-7E5D-222E-A40C45C9D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3284" y="881005"/>
              <a:ext cx="5926294" cy="556750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1BB6B25-E56F-C10B-693F-BF4FA01E2CC8}"/>
                </a:ext>
              </a:extLst>
            </p:cNvPr>
            <p:cNvSpPr/>
            <p:nvPr/>
          </p:nvSpPr>
          <p:spPr>
            <a:xfrm>
              <a:off x="7324390" y="4052768"/>
              <a:ext cx="767361" cy="22515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4">
            <a:extLst>
              <a:ext uri="{FF2B5EF4-FFF2-40B4-BE49-F238E27FC236}">
                <a16:creationId xmlns:a16="http://schemas.microsoft.com/office/drawing/2014/main" id="{43B9A9F3-61FB-43E1-52D7-54A0469ADE29}"/>
              </a:ext>
            </a:extLst>
          </p:cNvPr>
          <p:cNvSpPr txBox="1"/>
          <p:nvPr/>
        </p:nvSpPr>
        <p:spPr>
          <a:xfrm>
            <a:off x="5835229" y="1440086"/>
            <a:ext cx="3044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b="1" dirty="0"/>
              <a:t>Rôle des virus </a:t>
            </a:r>
          </a:p>
          <a:p>
            <a:pPr algn="l"/>
            <a:r>
              <a:rPr lang="fr-FR" sz="1400" b="1" dirty="0"/>
              <a:t>Dans les infections respiratoires basses et les infection invasives à pneumocoque </a:t>
            </a:r>
          </a:p>
          <a:p>
            <a:pPr algn="l"/>
            <a:endParaRPr lang="fr-FR" sz="1400" b="1" dirty="0"/>
          </a:p>
          <a:p>
            <a:pPr algn="l"/>
            <a:r>
              <a:rPr lang="fr-FR" sz="1400" b="1" dirty="0"/>
              <a:t>Enfants &lt;5 ans en 2021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700ABB0-7877-F0B6-751A-D4F8C8FE4E86}"/>
              </a:ext>
            </a:extLst>
          </p:cNvPr>
          <p:cNvSpPr txBox="1"/>
          <p:nvPr/>
        </p:nvSpPr>
        <p:spPr>
          <a:xfrm>
            <a:off x="1786342" y="988061"/>
            <a:ext cx="6771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400" dirty="0"/>
              <a:t>PFLA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F0218B98-2A65-4EB2-96BA-6C5014B4A2D8}"/>
              </a:ext>
            </a:extLst>
          </p:cNvPr>
          <p:cNvSpPr txBox="1"/>
          <p:nvPr/>
        </p:nvSpPr>
        <p:spPr>
          <a:xfrm>
            <a:off x="2958112" y="986418"/>
            <a:ext cx="208081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400" dirty="0"/>
              <a:t>Pneumonie non PFLA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81352B2B-C375-CC6C-7BEC-F2038F3C6A19}"/>
              </a:ext>
            </a:extLst>
          </p:cNvPr>
          <p:cNvSpPr txBox="1"/>
          <p:nvPr/>
        </p:nvSpPr>
        <p:spPr>
          <a:xfrm>
            <a:off x="1786342" y="2886636"/>
            <a:ext cx="13503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fr-FR" sz="14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B9CBECD-A690-6E30-EB3E-268F8D733A18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34A0F8C-8A56-D0F1-E6AD-68241BB3A6F0}"/>
              </a:ext>
            </a:extLst>
          </p:cNvPr>
          <p:cNvSpPr txBox="1"/>
          <p:nvPr/>
        </p:nvSpPr>
        <p:spPr>
          <a:xfrm>
            <a:off x="1458526" y="2825392"/>
            <a:ext cx="15808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400" dirty="0"/>
              <a:t>IIP (pneumonie)</a:t>
            </a: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BE14F011-37BD-3AE5-31D6-8AD9DF127CC5}"/>
              </a:ext>
            </a:extLst>
          </p:cNvPr>
          <p:cNvSpPr txBox="1"/>
          <p:nvPr/>
        </p:nvSpPr>
        <p:spPr>
          <a:xfrm>
            <a:off x="3038328" y="2825392"/>
            <a:ext cx="12539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sz="1400" dirty="0"/>
              <a:t>IIP autres</a:t>
            </a:r>
          </a:p>
        </p:txBody>
      </p:sp>
    </p:spTree>
    <p:extLst>
      <p:ext uri="{BB962C8B-B14F-4D97-AF65-F5344CB8AC3E}">
        <p14:creationId xmlns:p14="http://schemas.microsoft.com/office/powerpoint/2010/main" val="3114527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239511-FC97-C4C5-6A36-1DD1C5965DAD}"/>
              </a:ext>
            </a:extLst>
          </p:cNvPr>
          <p:cNvSpPr txBox="1">
            <a:spLocks/>
          </p:cNvSpPr>
          <p:nvPr/>
        </p:nvSpPr>
        <p:spPr bwMode="auto">
          <a:xfrm>
            <a:off x="1159353" y="305386"/>
            <a:ext cx="6531887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2200" dirty="0">
                <a:solidFill>
                  <a:schemeClr val="bg1"/>
                </a:solidFill>
              </a:rPr>
              <a:t>Et les otites 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8053D06-85D4-C442-E51B-D1482C1D6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379" y="935177"/>
            <a:ext cx="7175241" cy="374028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116E01C8-15EE-F39D-A60A-0887E6B2E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955" y="4889584"/>
            <a:ext cx="1492588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defRPr/>
            </a:pPr>
            <a:r>
              <a:rPr lang="en-US" sz="1050" b="0" dirty="0" err="1"/>
              <a:t>Réseau</a:t>
            </a:r>
            <a:r>
              <a:rPr lang="en-US" sz="1050" b="0" dirty="0"/>
              <a:t> PARI</a:t>
            </a:r>
            <a:endParaRPr lang="en-US" sz="105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21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EBEE354-2B63-E201-935E-437569A6442C}"/>
              </a:ext>
            </a:extLst>
          </p:cNvPr>
          <p:cNvSpPr txBox="1"/>
          <p:nvPr/>
        </p:nvSpPr>
        <p:spPr>
          <a:xfrm>
            <a:off x="666750" y="1187272"/>
            <a:ext cx="7810500" cy="37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fr-FR" b="1" dirty="0"/>
              <a:t> Réémergence des </a:t>
            </a:r>
            <a:r>
              <a:rPr lang="fr-FR" b="1" dirty="0">
                <a:solidFill>
                  <a:srgbClr val="1697D7"/>
                </a:solidFill>
              </a:rPr>
              <a:t>infections virales </a:t>
            </a:r>
            <a:r>
              <a:rPr lang="fr-FR" b="1" dirty="0"/>
              <a:t>et à </a:t>
            </a:r>
            <a:r>
              <a:rPr lang="fr-FR" b="1" dirty="0">
                <a:solidFill>
                  <a:srgbClr val="1697D7"/>
                </a:solidFill>
              </a:rPr>
              <a:t>pneumocoque</a:t>
            </a:r>
            <a:r>
              <a:rPr lang="fr-FR" b="1" dirty="0"/>
              <a:t> </a:t>
            </a:r>
          </a:p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fr-FR" b="1" dirty="0"/>
              <a:t> </a:t>
            </a:r>
            <a:r>
              <a:rPr lang="fr-FR" b="1" dirty="0">
                <a:solidFill>
                  <a:srgbClr val="1697D7"/>
                </a:solidFill>
              </a:rPr>
              <a:t>Synergie</a:t>
            </a:r>
            <a:r>
              <a:rPr lang="fr-FR" b="1" dirty="0"/>
              <a:t> « évidente » entre certains virus respiratoires (VRS&gt;&gt;Grippe-</a:t>
            </a:r>
            <a:r>
              <a:rPr lang="fr-FR" b="1" dirty="0" err="1"/>
              <a:t>hMPV</a:t>
            </a:r>
            <a:r>
              <a:rPr lang="fr-FR" b="1" dirty="0"/>
              <a:t>) et les infections à pneumocoque</a:t>
            </a:r>
          </a:p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fr-FR" b="1" dirty="0"/>
              <a:t> Mais les </a:t>
            </a:r>
            <a:r>
              <a:rPr lang="fr-FR" b="1" dirty="0">
                <a:solidFill>
                  <a:srgbClr val="1697D7"/>
                </a:solidFill>
              </a:rPr>
              <a:t>bronchiolites ne se surinfectent que très rarement</a:t>
            </a:r>
          </a:p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fr-FR" b="1" dirty="0">
              <a:solidFill>
                <a:srgbClr val="1697D7"/>
              </a:solidFill>
            </a:endParaRPr>
          </a:p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fr-FR" b="1" dirty="0"/>
              <a:t> La </a:t>
            </a:r>
            <a:r>
              <a:rPr lang="fr-FR" b="1" dirty="0">
                <a:solidFill>
                  <a:srgbClr val="1697D7"/>
                </a:solidFill>
              </a:rPr>
              <a:t>prévention</a:t>
            </a:r>
            <a:r>
              <a:rPr lang="fr-FR" b="1" dirty="0"/>
              <a:t> des infections virale devrait diminuer encore plus les infections à pneumocoques</a:t>
            </a:r>
          </a:p>
          <a:p>
            <a:pPr marL="68961" indent="-137160" eaLnBrk="1" fontAlgn="auto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fr-FR" b="1" dirty="0"/>
          </a:p>
          <a:p>
            <a:pPr eaLnBrk="1" fontAlgn="auto" hangingPunct="1">
              <a:lnSpc>
                <a:spcPct val="150000"/>
              </a:lnSpc>
              <a:defRPr/>
            </a:pPr>
            <a:endParaRPr lang="fr-FR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3BACA1B-13BF-70BE-358D-76813F9F7A4B}"/>
              </a:ext>
            </a:extLst>
          </p:cNvPr>
          <p:cNvSpPr txBox="1"/>
          <p:nvPr/>
        </p:nvSpPr>
        <p:spPr>
          <a:xfrm>
            <a:off x="1232808" y="367393"/>
            <a:ext cx="262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chemeClr val="bg1"/>
                </a:solidFill>
              </a:rPr>
              <a:t>Take</a:t>
            </a:r>
            <a:r>
              <a:rPr lang="fr-FR" b="1" dirty="0">
                <a:solidFill>
                  <a:schemeClr val="bg1"/>
                </a:solidFill>
              </a:rPr>
              <a:t>-home messages </a:t>
            </a:r>
          </a:p>
        </p:txBody>
      </p:sp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204108" y="2128702"/>
            <a:ext cx="4024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Des questions ?</a:t>
            </a:r>
          </a:p>
        </p:txBody>
      </p:sp>
    </p:spTree>
    <p:extLst>
      <p:ext uri="{BB962C8B-B14F-4D97-AF65-F5344CB8AC3E}">
        <p14:creationId xmlns:p14="http://schemas.microsoft.com/office/powerpoint/2010/main" val="378010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1005978" y="2907749"/>
            <a:ext cx="684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Zein Assad </a:t>
            </a:r>
            <a:r>
              <a:rPr lang="fr-FR" dirty="0"/>
              <a:t>: invitations en congrès : Novartis, Bastide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1005979" y="1815566"/>
            <a:ext cx="619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Naïm Ouldali : </a:t>
            </a:r>
            <a:r>
              <a:rPr lang="fr-FR" dirty="0"/>
              <a:t>invitations en congrès : </a:t>
            </a:r>
            <a:r>
              <a:rPr lang="en-US" dirty="0"/>
              <a:t>Pfizer, Sanofi, GSK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606896" y="333563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620710" y="3975673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620710" y="217553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620710" y="2720725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F54A47-0F45-3FD9-7DE3-01554E5F300B}"/>
              </a:ext>
            </a:extLst>
          </p:cNvPr>
          <p:cNvSpPr txBox="1"/>
          <p:nvPr/>
        </p:nvSpPr>
        <p:spPr>
          <a:xfrm>
            <a:off x="606896" y="2201322"/>
            <a:ext cx="7453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Je l’hospitalise pour surveillance</a:t>
            </a:r>
            <a:endParaRPr lang="fr-FR" sz="1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A37DE3-9407-A5B1-2FB0-AD8C158C976F}"/>
              </a:ext>
            </a:extLst>
          </p:cNvPr>
          <p:cNvSpPr txBox="1"/>
          <p:nvPr/>
        </p:nvSpPr>
        <p:spPr>
          <a:xfrm>
            <a:off x="606895" y="2726988"/>
            <a:ext cx="5306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Je lui prescris de l’amoxicilline</a:t>
            </a:r>
            <a:endParaRPr lang="fr-FR" sz="1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A02C39-9F0B-1C15-D09B-467878D73B62}"/>
              </a:ext>
            </a:extLst>
          </p:cNvPr>
          <p:cNvSpPr txBox="1"/>
          <p:nvPr/>
        </p:nvSpPr>
        <p:spPr>
          <a:xfrm>
            <a:off x="606896" y="3373991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Je lui prescris de l’oxygène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1C4CA2-A559-C6FA-F114-6F5F603E679E}"/>
              </a:ext>
            </a:extLst>
          </p:cNvPr>
          <p:cNvSpPr txBox="1"/>
          <p:nvPr/>
        </p:nvSpPr>
        <p:spPr>
          <a:xfrm>
            <a:off x="606895" y="4020994"/>
            <a:ext cx="64960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Je fragmente son alimentation et si cela ne suffit pas je le gave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3B2DB2-57A1-FAF2-A008-C4614345628C}"/>
              </a:ext>
            </a:extLst>
          </p:cNvPr>
          <p:cNvSpPr txBox="1"/>
          <p:nvPr/>
        </p:nvSpPr>
        <p:spPr>
          <a:xfrm>
            <a:off x="1280067" y="1308098"/>
            <a:ext cx="3291933" cy="400110"/>
          </a:xfrm>
          <a:prstGeom prst="rect">
            <a:avLst/>
          </a:prstGeom>
          <a:solidFill>
            <a:srgbClr val="1CADE4">
              <a:lumMod val="40000"/>
              <a:lumOff val="60000"/>
            </a:srgb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marR="0" lvl="0" indent="-45720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Þ"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Que proposez-vous ? </a:t>
            </a:r>
          </a:p>
        </p:txBody>
      </p:sp>
      <p:pic>
        <p:nvPicPr>
          <p:cNvPr id="9" name="Image 8" descr="Une image contenant film radiographique, Imagerie médicale, radiologie, radiographie&#10;&#10;Description générée automatiquement">
            <a:extLst>
              <a:ext uri="{FF2B5EF4-FFF2-40B4-BE49-F238E27FC236}">
                <a16:creationId xmlns:a16="http://schemas.microsoft.com/office/drawing/2014/main" id="{B770B04C-B6D4-0081-9E5C-02263BF79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578" y="1763266"/>
            <a:ext cx="2311400" cy="22987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8CD6D26-9E73-14CE-13AB-E4AF041F3A5C}"/>
              </a:ext>
            </a:extLst>
          </p:cNvPr>
          <p:cNvSpPr txBox="1"/>
          <p:nvPr/>
        </p:nvSpPr>
        <p:spPr>
          <a:xfrm>
            <a:off x="980710" y="225832"/>
            <a:ext cx="80463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fr-FR" sz="1200" b="1" dirty="0">
                <a:solidFill>
                  <a:schemeClr val="bg1"/>
                </a:solidFill>
              </a:rPr>
              <a:t>Zein, 2 mois arrive en consultation à l’Hôpital Robert Debré (PARIS) en décembre 2023 pour toux, gêne respiratoire, sifflements, il boit moins de 50% de sa ration alimentaire, sa fréquence respiratoire est à 70/min et sa saturation à 91%. La PCR est positive à VRS. </a:t>
            </a:r>
          </a:p>
        </p:txBody>
      </p:sp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606896" y="333563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620710" y="3975673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620710" y="217553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620710" y="2720725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F54A47-0F45-3FD9-7DE3-01554E5F300B}"/>
              </a:ext>
            </a:extLst>
          </p:cNvPr>
          <p:cNvSpPr txBox="1"/>
          <p:nvPr/>
        </p:nvSpPr>
        <p:spPr>
          <a:xfrm>
            <a:off x="606896" y="2201322"/>
            <a:ext cx="7453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009D3D"/>
                </a:solidFill>
              </a:rPr>
              <a:t>Je l’hospitalise pour surveillance</a:t>
            </a:r>
            <a:endParaRPr lang="fr-FR" sz="100" dirty="0">
              <a:solidFill>
                <a:srgbClr val="009D3D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A37DE3-9407-A5B1-2FB0-AD8C158C976F}"/>
              </a:ext>
            </a:extLst>
          </p:cNvPr>
          <p:cNvSpPr txBox="1"/>
          <p:nvPr/>
        </p:nvSpPr>
        <p:spPr>
          <a:xfrm>
            <a:off x="606895" y="2726988"/>
            <a:ext cx="5306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FF0000"/>
                </a:solidFill>
              </a:rPr>
              <a:t>Je lui prescris de l’amoxicilline</a:t>
            </a:r>
            <a:endParaRPr lang="fr-FR" sz="100" dirty="0">
              <a:solidFill>
                <a:srgbClr val="FF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A02C39-9F0B-1C15-D09B-467878D73B62}"/>
              </a:ext>
            </a:extLst>
          </p:cNvPr>
          <p:cNvSpPr txBox="1"/>
          <p:nvPr/>
        </p:nvSpPr>
        <p:spPr>
          <a:xfrm>
            <a:off x="606896" y="3373991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009D3D"/>
                </a:solidFill>
              </a:rPr>
              <a:t>Je lui prescris de l’oxygène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1C4CA2-A559-C6FA-F114-6F5F603E679E}"/>
              </a:ext>
            </a:extLst>
          </p:cNvPr>
          <p:cNvSpPr txBox="1"/>
          <p:nvPr/>
        </p:nvSpPr>
        <p:spPr>
          <a:xfrm>
            <a:off x="606895" y="4020994"/>
            <a:ext cx="64960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009D3D"/>
                </a:solidFill>
              </a:rPr>
              <a:t>Je fragmente son alimentation et si cela ne suffit pas je le gave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3B2DB2-57A1-FAF2-A008-C4614345628C}"/>
              </a:ext>
            </a:extLst>
          </p:cNvPr>
          <p:cNvSpPr txBox="1"/>
          <p:nvPr/>
        </p:nvSpPr>
        <p:spPr>
          <a:xfrm>
            <a:off x="1280067" y="1308098"/>
            <a:ext cx="3291933" cy="400110"/>
          </a:xfrm>
          <a:prstGeom prst="rect">
            <a:avLst/>
          </a:prstGeom>
          <a:solidFill>
            <a:srgbClr val="1CADE4">
              <a:lumMod val="40000"/>
              <a:lumOff val="60000"/>
            </a:srgb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marR="0" lvl="0" indent="-45720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Þ"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Que proposez-vous ? </a:t>
            </a:r>
          </a:p>
        </p:txBody>
      </p:sp>
      <p:pic>
        <p:nvPicPr>
          <p:cNvPr id="9" name="Image 8" descr="Une image contenant film radiographique, Imagerie médicale, radiologie, radiographie&#10;&#10;Description générée automatiquement">
            <a:extLst>
              <a:ext uri="{FF2B5EF4-FFF2-40B4-BE49-F238E27FC236}">
                <a16:creationId xmlns:a16="http://schemas.microsoft.com/office/drawing/2014/main" id="{B770B04C-B6D4-0081-9E5C-02263BF794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578" y="1763266"/>
            <a:ext cx="2311400" cy="22987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8CD6D26-9E73-14CE-13AB-E4AF041F3A5C}"/>
              </a:ext>
            </a:extLst>
          </p:cNvPr>
          <p:cNvSpPr txBox="1"/>
          <p:nvPr/>
        </p:nvSpPr>
        <p:spPr>
          <a:xfrm>
            <a:off x="980710" y="225832"/>
            <a:ext cx="80463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fr-FR" sz="1200" b="1" dirty="0">
                <a:solidFill>
                  <a:schemeClr val="bg1"/>
                </a:solidFill>
              </a:rPr>
              <a:t>Zein, 2 mois arrive en consultation à l’Hôpital Robert Debré (PARIS) en décembre 2023 pour toux, gêne respiratoire, sifflements, il boit moins de 50% de sa ration alimentaire, sa fréquence respiratoire est à 70/min et sa saturation à 91%. La PCR est positive à VRS. </a:t>
            </a:r>
          </a:p>
        </p:txBody>
      </p:sp>
    </p:spTree>
    <p:extLst>
      <p:ext uri="{BB962C8B-B14F-4D97-AF65-F5344CB8AC3E}">
        <p14:creationId xmlns:p14="http://schemas.microsoft.com/office/powerpoint/2010/main" val="710704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606896" y="333563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620710" y="3975673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620710" y="217553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620710" y="2720725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B16BC2B3-48B3-FE54-1C46-23B4437F2B7E}"/>
              </a:ext>
            </a:extLst>
          </p:cNvPr>
          <p:cNvSpPr txBox="1">
            <a:spLocks/>
          </p:cNvSpPr>
          <p:nvPr/>
        </p:nvSpPr>
        <p:spPr>
          <a:xfrm>
            <a:off x="1099583" y="238749"/>
            <a:ext cx="8551405" cy="609096"/>
          </a:xfrm>
          <a:prstGeom prst="rect">
            <a:avLst/>
          </a:prstGeom>
        </p:spPr>
        <p:txBody>
          <a:bodyPr/>
          <a:lstStyle>
            <a:lvl1pPr marL="271463" indent="-271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CA5"/>
              </a:buClr>
              <a:buFont typeface="Arial"/>
              <a:buChar char="●"/>
              <a:defRPr sz="2400" b="1" kern="1200" spc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715963" indent="-4492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Pct val="110000"/>
              <a:buFont typeface="01 Digitall"/>
              <a:buChar char="—"/>
              <a:tabLst/>
              <a:defRPr sz="2200" b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2pPr>
            <a:lvl3pPr marL="993775" indent="-277813" algn="l" defTabSz="8080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D134"/>
              </a:buClr>
              <a:buSzPct val="130000"/>
              <a:buFont typeface="Arial"/>
              <a:buChar char="•"/>
              <a:defRPr sz="1800" i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3pPr>
            <a:lvl4pPr marL="1252538" indent="-355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None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fr-FR" sz="1600" dirty="0">
                <a:solidFill>
                  <a:schemeClr val="bg1"/>
                </a:solidFill>
              </a:rPr>
              <a:t>Naïm, 14 mois sans antécédent, 40°C depuis 48h, foyer de crépitants, </a:t>
            </a:r>
            <a:br>
              <a:rPr lang="fr-FR" sz="1600" dirty="0">
                <a:solidFill>
                  <a:schemeClr val="bg1"/>
                </a:solidFill>
              </a:rPr>
            </a:br>
            <a:r>
              <a:rPr lang="fr-FR" sz="1600" dirty="0">
                <a:solidFill>
                  <a:schemeClr val="bg1"/>
                </a:solidFill>
              </a:rPr>
              <a:t>CRP 80, Radio : foyer de condensation, panel respiratoire positif à VRS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F54A47-0F45-3FD9-7DE3-01554E5F300B}"/>
              </a:ext>
            </a:extLst>
          </p:cNvPr>
          <p:cNvSpPr txBox="1"/>
          <p:nvPr/>
        </p:nvSpPr>
        <p:spPr>
          <a:xfrm>
            <a:off x="606896" y="2172903"/>
            <a:ext cx="7453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Amoxicilline-acide clavulanique, probable surinfection à </a:t>
            </a:r>
            <a:r>
              <a:rPr lang="fr-FR" sz="1400" b="1" dirty="0" err="1"/>
              <a:t>Staph</a:t>
            </a:r>
            <a:endParaRPr lang="fr-FR" sz="1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A37DE3-9407-A5B1-2FB0-AD8C158C976F}"/>
              </a:ext>
            </a:extLst>
          </p:cNvPr>
          <p:cNvSpPr txBox="1"/>
          <p:nvPr/>
        </p:nvSpPr>
        <p:spPr>
          <a:xfrm>
            <a:off x="606896" y="2726988"/>
            <a:ext cx="5306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Amoxicilline, probable surinfection à pneumocoque</a:t>
            </a:r>
            <a:endParaRPr lang="fr-FR" sz="1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A02C39-9F0B-1C15-D09B-467878D73B62}"/>
              </a:ext>
            </a:extLst>
          </p:cNvPr>
          <p:cNvSpPr txBox="1"/>
          <p:nvPr/>
        </p:nvSpPr>
        <p:spPr>
          <a:xfrm>
            <a:off x="606896" y="3373991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Pas d’antibiotique, c’est viral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1C4CA2-A559-C6FA-F114-6F5F603E679E}"/>
              </a:ext>
            </a:extLst>
          </p:cNvPr>
          <p:cNvSpPr txBox="1"/>
          <p:nvPr/>
        </p:nvSpPr>
        <p:spPr>
          <a:xfrm>
            <a:off x="606896" y="4020994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/>
              <a:t>Je demande un avis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3B2DB2-57A1-FAF2-A008-C4614345628C}"/>
              </a:ext>
            </a:extLst>
          </p:cNvPr>
          <p:cNvSpPr txBox="1"/>
          <p:nvPr/>
        </p:nvSpPr>
        <p:spPr>
          <a:xfrm>
            <a:off x="1454486" y="1268639"/>
            <a:ext cx="3291933" cy="400110"/>
          </a:xfrm>
          <a:prstGeom prst="rect">
            <a:avLst/>
          </a:prstGeom>
          <a:solidFill>
            <a:srgbClr val="1CADE4">
              <a:lumMod val="40000"/>
              <a:lumOff val="60000"/>
            </a:srgb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marR="0" lvl="0" indent="-45720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Þ"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Que proposez-vous ?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2C25662-84C6-3B87-3897-ACE1197003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116"/>
          <a:stretch/>
        </p:blipFill>
        <p:spPr>
          <a:xfrm>
            <a:off x="6585316" y="1594590"/>
            <a:ext cx="2208396" cy="208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04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606896" y="3335639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620710" y="3975673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620710" y="2175530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620710" y="2720725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B16BC2B3-48B3-FE54-1C46-23B4437F2B7E}"/>
              </a:ext>
            </a:extLst>
          </p:cNvPr>
          <p:cNvSpPr txBox="1">
            <a:spLocks/>
          </p:cNvSpPr>
          <p:nvPr/>
        </p:nvSpPr>
        <p:spPr>
          <a:xfrm>
            <a:off x="1099583" y="238749"/>
            <a:ext cx="8551405" cy="609096"/>
          </a:xfrm>
          <a:prstGeom prst="rect">
            <a:avLst/>
          </a:prstGeom>
        </p:spPr>
        <p:txBody>
          <a:bodyPr/>
          <a:lstStyle>
            <a:lvl1pPr marL="271463" indent="-271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74CA5"/>
              </a:buClr>
              <a:buFont typeface="Arial"/>
              <a:buChar char="●"/>
              <a:defRPr sz="2400" b="1" kern="1200" spc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715963" indent="-4492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Pct val="110000"/>
              <a:buFont typeface="01 Digitall"/>
              <a:buChar char="—"/>
              <a:tabLst/>
              <a:defRPr sz="2200" b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2pPr>
            <a:lvl3pPr marL="993775" indent="-277813" algn="l" defTabSz="8080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D134"/>
              </a:buClr>
              <a:buSzPct val="130000"/>
              <a:buFont typeface="Arial"/>
              <a:buChar char="•"/>
              <a:defRPr sz="1800" i="1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Geneva" pitchFamily="-108" charset="-128"/>
                <a:cs typeface="Arial"/>
              </a:defRPr>
            </a:lvl3pPr>
            <a:lvl4pPr marL="1252538" indent="-355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None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fr-FR" sz="1600" dirty="0">
                <a:solidFill>
                  <a:schemeClr val="bg1"/>
                </a:solidFill>
              </a:rPr>
              <a:t>Naïm, 14 mois sans antécédent, 40°C depuis 48h, foyer de crépitants, </a:t>
            </a:r>
            <a:br>
              <a:rPr lang="fr-FR" sz="1600" dirty="0">
                <a:solidFill>
                  <a:schemeClr val="bg1"/>
                </a:solidFill>
              </a:rPr>
            </a:br>
            <a:r>
              <a:rPr lang="fr-FR" sz="1600" dirty="0">
                <a:solidFill>
                  <a:schemeClr val="bg1"/>
                </a:solidFill>
              </a:rPr>
              <a:t>CRP 80, Radio : foyer de condensation, panel respiratoire positif à VRS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F54A47-0F45-3FD9-7DE3-01554E5F300B}"/>
              </a:ext>
            </a:extLst>
          </p:cNvPr>
          <p:cNvSpPr txBox="1"/>
          <p:nvPr/>
        </p:nvSpPr>
        <p:spPr>
          <a:xfrm>
            <a:off x="606896" y="2172903"/>
            <a:ext cx="7453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FF0000"/>
                </a:solidFill>
              </a:rPr>
              <a:t>Amoxicilline-acide clavulanique, probable surinfection à </a:t>
            </a:r>
            <a:r>
              <a:rPr lang="fr-FR" sz="1400" b="1" dirty="0" err="1">
                <a:solidFill>
                  <a:srgbClr val="FF0000"/>
                </a:solidFill>
              </a:rPr>
              <a:t>Staph</a:t>
            </a:r>
            <a:endParaRPr lang="fr-FR" sz="1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A37DE3-9407-A5B1-2FB0-AD8C158C976F}"/>
              </a:ext>
            </a:extLst>
          </p:cNvPr>
          <p:cNvSpPr txBox="1"/>
          <p:nvPr/>
        </p:nvSpPr>
        <p:spPr>
          <a:xfrm>
            <a:off x="606896" y="2726988"/>
            <a:ext cx="5306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009D3D"/>
                </a:solidFill>
              </a:rPr>
              <a:t>Amoxicilline, probable surinfection à pneumocoque</a:t>
            </a:r>
            <a:endParaRPr lang="fr-FR" sz="100" dirty="0">
              <a:solidFill>
                <a:srgbClr val="009D3D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A02C39-9F0B-1C15-D09B-467878D73B62}"/>
              </a:ext>
            </a:extLst>
          </p:cNvPr>
          <p:cNvSpPr txBox="1"/>
          <p:nvPr/>
        </p:nvSpPr>
        <p:spPr>
          <a:xfrm>
            <a:off x="606896" y="3373991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FF0000"/>
                </a:solidFill>
              </a:rPr>
              <a:t>Pas d’antibiotique, c’est viral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1C4CA2-A559-C6FA-F114-6F5F603E679E}"/>
              </a:ext>
            </a:extLst>
          </p:cNvPr>
          <p:cNvSpPr txBox="1"/>
          <p:nvPr/>
        </p:nvSpPr>
        <p:spPr>
          <a:xfrm>
            <a:off x="606896" y="4020994"/>
            <a:ext cx="55087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fr-FR" sz="1400" b="1" dirty="0">
                <a:solidFill>
                  <a:srgbClr val="FF0000"/>
                </a:solidFill>
              </a:rPr>
              <a:t>Je demande un avis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3B2DB2-57A1-FAF2-A008-C4614345628C}"/>
              </a:ext>
            </a:extLst>
          </p:cNvPr>
          <p:cNvSpPr txBox="1"/>
          <p:nvPr/>
        </p:nvSpPr>
        <p:spPr>
          <a:xfrm>
            <a:off x="1454486" y="1268639"/>
            <a:ext cx="3291933" cy="400110"/>
          </a:xfrm>
          <a:prstGeom prst="rect">
            <a:avLst/>
          </a:prstGeom>
          <a:solidFill>
            <a:srgbClr val="1CADE4">
              <a:lumMod val="40000"/>
              <a:lumOff val="60000"/>
            </a:srgbClr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marR="0" lvl="0" indent="-45720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2" charset="2"/>
              <a:buChar char="Þ"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Que proposez-vous ?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2C25662-84C6-3B87-3897-ACE1197003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116"/>
          <a:stretch/>
        </p:blipFill>
        <p:spPr>
          <a:xfrm>
            <a:off x="6585316" y="1594590"/>
            <a:ext cx="2208396" cy="208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38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638258-BF5B-D055-6F99-3B6E721A81AB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1149918" y="1286946"/>
            <a:ext cx="684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Relation largement suggérée avant la pandémie COVID-19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270D9EE-F4CF-AF64-2A46-32916104C027}"/>
              </a:ext>
            </a:extLst>
          </p:cNvPr>
          <p:cNvSpPr txBox="1"/>
          <p:nvPr/>
        </p:nvSpPr>
        <p:spPr>
          <a:xfrm>
            <a:off x="6260461" y="4946828"/>
            <a:ext cx="22619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Weinberger DM, </a:t>
            </a:r>
            <a:r>
              <a:rPr lang="en-US" sz="900" dirty="0" err="1"/>
              <a:t>PLoS</a:t>
            </a:r>
            <a:r>
              <a:rPr lang="en-US" sz="900" dirty="0"/>
              <a:t> Med, 2015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7F545AB-0572-5586-8714-D951540DBD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79"/>
          <a:stretch/>
        </p:blipFill>
        <p:spPr>
          <a:xfrm>
            <a:off x="677861" y="2061469"/>
            <a:ext cx="3894139" cy="152918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7D1FA52-679C-C4EC-3084-2681832E6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21" b="750"/>
          <a:stretch/>
        </p:blipFill>
        <p:spPr>
          <a:xfrm>
            <a:off x="4900690" y="2061469"/>
            <a:ext cx="3769988" cy="152918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3D9429D-94FC-9BCC-7E83-4F19917CC0D2}"/>
              </a:ext>
            </a:extLst>
          </p:cNvPr>
          <p:cNvSpPr txBox="1"/>
          <p:nvPr/>
        </p:nvSpPr>
        <p:spPr>
          <a:xfrm>
            <a:off x="37991" y="3868630"/>
            <a:ext cx="92596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defRPr/>
            </a:pPr>
            <a:r>
              <a:rPr lang="fr-FR" sz="2000" b="1" spc="-38" dirty="0">
                <a:solidFill>
                  <a:srgbClr val="1482AC"/>
                </a:solidFill>
                <a:latin typeface="+mj-lt"/>
                <a:ea typeface="+mj-ea"/>
                <a:cs typeface="+mj-cs"/>
              </a:rPr>
              <a:t>Problème : plein de virus se superposent… qui est vraiment responsable de quoi ? </a:t>
            </a:r>
          </a:p>
        </p:txBody>
      </p:sp>
    </p:spTree>
    <p:extLst>
      <p:ext uri="{BB962C8B-B14F-4D97-AF65-F5344CB8AC3E}">
        <p14:creationId xmlns:p14="http://schemas.microsoft.com/office/powerpoint/2010/main" val="24366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131F6AD-222C-C34F-2028-0E5094BEF618}"/>
              </a:ext>
            </a:extLst>
          </p:cNvPr>
          <p:cNvSpPr txBox="1"/>
          <p:nvPr/>
        </p:nvSpPr>
        <p:spPr>
          <a:xfrm>
            <a:off x="1864368" y="1533571"/>
            <a:ext cx="637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342900" indent="-342900">
              <a:buAutoNum type="arabicParenR"/>
            </a:pPr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63BE37D-9A7D-4A1C-AE6A-9710A990C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771" y="1510855"/>
            <a:ext cx="3346575" cy="201218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A1DAE61-9D8C-661D-D993-C070FBDCD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1691" y="1510855"/>
            <a:ext cx="3346575" cy="201218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F44D490-A6FB-F007-2425-E127D62DE62A}"/>
              </a:ext>
            </a:extLst>
          </p:cNvPr>
          <p:cNvSpPr txBox="1"/>
          <p:nvPr/>
        </p:nvSpPr>
        <p:spPr>
          <a:xfrm>
            <a:off x="1198995" y="3711662"/>
            <a:ext cx="3128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1697D7"/>
                </a:solidFill>
              </a:rPr>
              <a:t>NPI, non-pharmaceutical interventions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55818C-95E6-57E2-D304-CE1D5782C7D0}"/>
              </a:ext>
            </a:extLst>
          </p:cNvPr>
          <p:cNvSpPr txBox="1"/>
          <p:nvPr/>
        </p:nvSpPr>
        <p:spPr>
          <a:xfrm>
            <a:off x="6494979" y="4912668"/>
            <a:ext cx="205589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Rybak A, JAMA </a:t>
            </a:r>
            <a:r>
              <a:rPr lang="en-US" sz="900" dirty="0" err="1"/>
              <a:t>Netw</a:t>
            </a:r>
            <a:r>
              <a:rPr lang="en-US" sz="900" dirty="0"/>
              <a:t> Open, 2022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D193A67-0BA1-B43E-0B54-E7DAACF128A0}"/>
              </a:ext>
            </a:extLst>
          </p:cNvPr>
          <p:cNvSpPr txBox="1"/>
          <p:nvPr/>
        </p:nvSpPr>
        <p:spPr>
          <a:xfrm>
            <a:off x="1149918" y="983675"/>
            <a:ext cx="684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Ce que l’on a appris de la pandémie COVID-19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DECA230-4560-2326-513D-21C323A6101E}"/>
              </a:ext>
            </a:extLst>
          </p:cNvPr>
          <p:cNvSpPr txBox="1"/>
          <p:nvPr/>
        </p:nvSpPr>
        <p:spPr>
          <a:xfrm>
            <a:off x="1126672" y="359229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Pneumocoque et virus respiratoires : mythe ou réalité ?</a:t>
            </a:r>
          </a:p>
        </p:txBody>
      </p:sp>
    </p:spTree>
    <p:extLst>
      <p:ext uri="{BB962C8B-B14F-4D97-AF65-F5344CB8AC3E}">
        <p14:creationId xmlns:p14="http://schemas.microsoft.com/office/powerpoint/2010/main" val="26145884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4330</TotalTime>
  <Words>813</Words>
  <Application>Microsoft Macintosh PowerPoint</Application>
  <PresentationFormat>Affichage à l'écran (16:9)</PresentationFormat>
  <Paragraphs>143</Paragraphs>
  <Slides>23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01 Digitall</vt:lpstr>
      <vt:lpstr>Arial</vt:lpstr>
      <vt:lpstr>Calibri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174</cp:revision>
  <cp:lastPrinted>2022-07-26T07:48:29Z</cp:lastPrinted>
  <dcterms:created xsi:type="dcterms:W3CDTF">2018-12-12T07:15:29Z</dcterms:created>
  <dcterms:modified xsi:type="dcterms:W3CDTF">2023-10-16T09:29:13Z</dcterms:modified>
</cp:coreProperties>
</file>