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4" r:id="rId2"/>
    <p:sldId id="286" r:id="rId3"/>
    <p:sldId id="277" r:id="rId4"/>
    <p:sldId id="281" r:id="rId5"/>
    <p:sldId id="293" r:id="rId6"/>
    <p:sldId id="278" r:id="rId7"/>
    <p:sldId id="287" r:id="rId8"/>
    <p:sldId id="297" r:id="rId9"/>
    <p:sldId id="2147374557" r:id="rId10"/>
    <p:sldId id="303" r:id="rId11"/>
    <p:sldId id="288" r:id="rId12"/>
    <p:sldId id="289" r:id="rId13"/>
    <p:sldId id="290" r:id="rId14"/>
    <p:sldId id="291" r:id="rId15"/>
    <p:sldId id="275" r:id="rId16"/>
    <p:sldId id="276" r:id="rId17"/>
    <p:sldId id="294" r:id="rId18"/>
    <p:sldId id="295" r:id="rId19"/>
    <p:sldId id="296" r:id="rId20"/>
    <p:sldId id="298" r:id="rId21"/>
    <p:sldId id="2147374556" r:id="rId22"/>
    <p:sldId id="2147374554" r:id="rId23"/>
    <p:sldId id="2147374558" r:id="rId24"/>
    <p:sldId id="2147374559" r:id="rId25"/>
    <p:sldId id="2147374560" r:id="rId26"/>
    <p:sldId id="2147374553" r:id="rId27"/>
    <p:sldId id="2147374561" r:id="rId28"/>
    <p:sldId id="2147374562" r:id="rId29"/>
    <p:sldId id="2147374563" r:id="rId30"/>
    <p:sldId id="302" r:id="rId31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00"/>
    <a:srgbClr val="1498D7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1088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24835" y="216296"/>
            <a:ext cx="42851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TDR : et maintenant la salive 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521" y="935524"/>
            <a:ext cx="2149398" cy="169063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73466" y="2085982"/>
            <a:ext cx="78037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Etude en cours en médecine de ville (ACTIV)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Test moléculaire rapide dans la salive (</a:t>
            </a:r>
            <a:r>
              <a:rPr lang="fr-FR" dirty="0" err="1"/>
              <a:t>cf</a:t>
            </a:r>
            <a:r>
              <a:rPr lang="fr-FR" dirty="0"/>
              <a:t> COVID-19)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Pas de prélèvement pharyngé : l’enfant tête l’écouvillon pendant 30 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Résultats en &lt;5 minutes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Premiers résultats (&gt; 150 enfants) : </a:t>
            </a:r>
            <a:br>
              <a:rPr lang="fr-FR" dirty="0"/>
            </a:br>
            <a:r>
              <a:rPr lang="fr-FR" dirty="0"/>
              <a:t>performances équivalentes à TDR classique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891554" y="4331531"/>
            <a:ext cx="3725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Touitou</a:t>
            </a:r>
            <a:r>
              <a:rPr lang="fr-FR" sz="1400" dirty="0"/>
              <a:t> et al. </a:t>
            </a:r>
            <a:r>
              <a:rPr lang="sv-SE" sz="1400" i="1" dirty="0"/>
              <a:t>Diagn Progn Res</a:t>
            </a:r>
            <a:r>
              <a:rPr lang="sv-SE" sz="1400" dirty="0"/>
              <a:t>. 2023;7(1):13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90531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3141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hiver 2022-2023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78468" y="1077872"/>
            <a:ext cx="8265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Pic d’incidence d’infections invasives à streptocoque du groupe A</a:t>
            </a:r>
          </a:p>
        </p:txBody>
      </p:sp>
      <p:pic>
        <p:nvPicPr>
          <p:cNvPr id="14" name="Image 13" descr="Une image contenant texte&#10;&#10;Description générée automatiquement">
            <a:extLst>
              <a:ext uri="{FF2B5EF4-FFF2-40B4-BE49-F238E27FC236}">
                <a16:creationId xmlns:a16="http://schemas.microsoft.com/office/drawing/2014/main" id="{1C11BAFE-7457-1803-352F-9C4C816D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08" b="2224"/>
          <a:stretch/>
        </p:blipFill>
        <p:spPr>
          <a:xfrm>
            <a:off x="131786" y="3848200"/>
            <a:ext cx="4003511" cy="8716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Image 15" descr="Une image contenant Site web&#10;&#10;Description générée automatiquement">
            <a:extLst>
              <a:ext uri="{FF2B5EF4-FFF2-40B4-BE49-F238E27FC236}">
                <a16:creationId xmlns:a16="http://schemas.microsoft.com/office/drawing/2014/main" id="{F96914E8-439C-6E62-4485-59CC2D215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922" y="1460105"/>
            <a:ext cx="4282216" cy="1170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8E033312-226E-9A8E-CCD0-55A88C40C3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131" r="5053"/>
          <a:stretch/>
        </p:blipFill>
        <p:spPr>
          <a:xfrm>
            <a:off x="131786" y="2673851"/>
            <a:ext cx="5826361" cy="108864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9" name="Image 18" descr="Une image contenant texte&#10;&#10;Description générée automatiquement">
            <a:extLst>
              <a:ext uri="{FF2B5EF4-FFF2-40B4-BE49-F238E27FC236}">
                <a16:creationId xmlns:a16="http://schemas.microsoft.com/office/drawing/2014/main" id="{6F0DFA66-D63E-3BDC-2C14-CD3F6CEE8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644" y="3332064"/>
            <a:ext cx="3180772" cy="9821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:a16="http://schemas.microsoft.com/office/drawing/2014/main" id="{27040CB9-82B5-3A96-2FED-4D962F990B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220"/>
          <a:stretch/>
        </p:blipFill>
        <p:spPr>
          <a:xfrm>
            <a:off x="519860" y="1563684"/>
            <a:ext cx="1976925" cy="9675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Image 22" descr="Une image contenant texte&#10;&#10;Description générée automatiquement">
            <a:extLst>
              <a:ext uri="{FF2B5EF4-FFF2-40B4-BE49-F238E27FC236}">
                <a16:creationId xmlns:a16="http://schemas.microsoft.com/office/drawing/2014/main" id="{37254516-BE4D-9B17-F188-78C119F1BA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0244" y="3798239"/>
            <a:ext cx="3375580" cy="12618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3529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5246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hiver 2022-2023…et la France ?</a:t>
            </a:r>
          </a:p>
        </p:txBody>
      </p:sp>
      <p:pic>
        <p:nvPicPr>
          <p:cNvPr id="10" name="Image 9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D23EBD-5917-0662-1D5E-EDD173129C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451" b="54849"/>
          <a:stretch/>
        </p:blipFill>
        <p:spPr>
          <a:xfrm>
            <a:off x="1022349" y="1075344"/>
            <a:ext cx="1911351" cy="103757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6310" t="38191" r="25833" b="44476"/>
          <a:stretch/>
        </p:blipFill>
        <p:spPr>
          <a:xfrm>
            <a:off x="3530600" y="1075344"/>
            <a:ext cx="5448300" cy="10201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5771" y="2464882"/>
            <a:ext cx="870312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Roboto"/>
              </a:rPr>
              <a:t>170 IISGA pédiatriques avec admissions en réa depuis 09/2022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Roboto"/>
              </a:rPr>
              <a:t>48% entre 1 et 4 ans (médiane 3,6 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Roboto"/>
              </a:rPr>
              <a:t>2/3 de présentation respiratoire (pneumonies ou pleuro-pneumopathies)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Roboto"/>
              </a:rPr>
              <a:t>1/3 de chocs toxique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Roboto"/>
              </a:rPr>
              <a:t>13 décès (+6 décès avant leur admission)</a:t>
            </a:r>
          </a:p>
        </p:txBody>
      </p:sp>
      <p:sp>
        <p:nvSpPr>
          <p:cNvPr id="6" name="Rectangle 5"/>
          <p:cNvSpPr/>
          <p:nvPr/>
        </p:nvSpPr>
        <p:spPr>
          <a:xfrm>
            <a:off x="5547042" y="4263393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latin typeface="Roboto"/>
              </a:rPr>
              <a:t>Source : recueil GFRUP/</a:t>
            </a:r>
            <a:r>
              <a:rPr lang="fr-FR" i="1" dirty="0" err="1">
                <a:latin typeface="Roboto"/>
              </a:rPr>
              <a:t>SpF</a:t>
            </a:r>
            <a:endParaRPr lang="fr-FR" i="1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72807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5246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hiver 2022-2023…et la France 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10556" t="15778" r="50872" b="41746"/>
          <a:stretch/>
        </p:blipFill>
        <p:spPr>
          <a:xfrm>
            <a:off x="232410" y="1226819"/>
            <a:ext cx="2914650" cy="200607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7657"/>
          <a:stretch/>
        </p:blipFill>
        <p:spPr>
          <a:xfrm>
            <a:off x="3764279" y="960121"/>
            <a:ext cx="5187161" cy="377379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41960" y="3581400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NPI : OR 0,30 (0,10-0,49)</a:t>
            </a:r>
          </a:p>
          <a:p>
            <a:r>
              <a:rPr lang="fr-FR" dirty="0"/>
              <a:t>NPI lifting : OR 6,8 (4,7-8,5)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00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49639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hiver 2022-2023…et en ville ?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135"/>
            <a:ext cx="3281679" cy="16136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67404" y="928465"/>
            <a:ext cx="57765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Entre janvier 2018 et décembre 2022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/>
              <a:t>4,618,011 consultations chez un pédiatre du réseau PARI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/>
              <a:t>262,959 épisodes infectieux (118,035 enfants)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/>
              <a:t>11,701 épisodes de maladies dues au SGA </a:t>
            </a:r>
            <a:br>
              <a:rPr lang="fr-FR" sz="1600" dirty="0"/>
            </a:br>
            <a:r>
              <a:rPr lang="fr-FR" sz="1600" dirty="0"/>
              <a:t>(soit 4,3% de toutes les infections)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20476" t="13619" r="17023" b="10762"/>
          <a:stretch/>
        </p:blipFill>
        <p:spPr>
          <a:xfrm>
            <a:off x="4405391" y="2345125"/>
            <a:ext cx="3700621" cy="2798375"/>
          </a:xfrm>
          <a:prstGeom prst="rect">
            <a:avLst/>
          </a:prstGeom>
        </p:spPr>
      </p:pic>
      <p:sp>
        <p:nvSpPr>
          <p:cNvPr id="11" name="Flèche vers le bas 10"/>
          <p:cNvSpPr/>
          <p:nvPr/>
        </p:nvSpPr>
        <p:spPr>
          <a:xfrm>
            <a:off x="6388553" y="3933372"/>
            <a:ext cx="229961" cy="55590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èche vers le bas 12"/>
          <p:cNvSpPr/>
          <p:nvPr/>
        </p:nvSpPr>
        <p:spPr>
          <a:xfrm rot="11855499" flipH="1">
            <a:off x="7311468" y="2810438"/>
            <a:ext cx="270732" cy="16771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978" y="307317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/>
              <a:t>Early</a:t>
            </a:r>
            <a:r>
              <a:rPr lang="fr-FR" b="1" dirty="0"/>
              <a:t> COVID-19 : </a:t>
            </a:r>
            <a:r>
              <a:rPr lang="en-US" b="1" dirty="0"/>
              <a:t>-79.6%</a:t>
            </a:r>
          </a:p>
          <a:p>
            <a:r>
              <a:rPr lang="fr-FR" b="1" dirty="0" err="1"/>
              <a:t>Late</a:t>
            </a:r>
            <a:r>
              <a:rPr lang="fr-FR" b="1" dirty="0"/>
              <a:t> COVID-19 : </a:t>
            </a:r>
            <a:r>
              <a:rPr lang="en-US" b="1" dirty="0"/>
              <a:t>+17.3% per month</a:t>
            </a:r>
          </a:p>
          <a:p>
            <a:endParaRPr lang="en-US" b="1" dirty="0"/>
          </a:p>
          <a:p>
            <a:r>
              <a:rPr lang="en-US" b="1" dirty="0"/>
              <a:t>Augmentation </a:t>
            </a:r>
            <a:r>
              <a:rPr lang="en-US" b="1" dirty="0" err="1"/>
              <a:t>dès</a:t>
            </a:r>
            <a:r>
              <a:rPr lang="en-US" b="1" dirty="0"/>
              <a:t> mars 2022.</a:t>
            </a:r>
            <a:br>
              <a:rPr lang="en-US" b="1" dirty="0"/>
            </a:br>
            <a:endParaRPr lang="en-US" b="1" dirty="0"/>
          </a:p>
          <a:p>
            <a:r>
              <a:rPr lang="fr-FR" b="1" dirty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1284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95A95A7-3B15-C2E2-5D27-E3023C6C8844}"/>
              </a:ext>
            </a:extLst>
          </p:cNvPr>
          <p:cNvSpPr txBox="1"/>
          <p:nvPr/>
        </p:nvSpPr>
        <p:spPr>
          <a:xfrm>
            <a:off x="257931" y="1427714"/>
            <a:ext cx="85089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17,000 prélèvements depuis 21 ans d’enfants </a:t>
            </a:r>
            <a:br>
              <a:rPr lang="fr-FR" sz="1600" dirty="0"/>
            </a:br>
            <a:r>
              <a:rPr lang="fr-FR" sz="1600" dirty="0"/>
              <a:t>ayant une OMA âgés de 6 à 24 mois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Portage de SGA très rare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3 souches de SGA en 2006 (3/894, 0.3%)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6 souches de SGA en 2016 (6/942, 0.6%)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0 les autres années puis…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Oct</a:t>
            </a:r>
            <a:r>
              <a:rPr lang="fr-FR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2022 à Avril 2023: 15 fois plus de SGA (63/746, 8.4%)</a:t>
            </a:r>
          </a:p>
        </p:txBody>
      </p:sp>
      <p:pic>
        <p:nvPicPr>
          <p:cNvPr id="7" name="Image 6" descr="Une image contenant texte, capture d’écran, Police, carte de visite&#10;&#10;Description générée automatiquement">
            <a:extLst>
              <a:ext uri="{FF2B5EF4-FFF2-40B4-BE49-F238E27FC236}">
                <a16:creationId xmlns:a16="http://schemas.microsoft.com/office/drawing/2014/main" id="{FE8B2802-23D5-F0B2-C30D-4B009ABC3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17606" r="48512" b="5805"/>
          <a:stretch/>
        </p:blipFill>
        <p:spPr>
          <a:xfrm>
            <a:off x="6588930" y="961473"/>
            <a:ext cx="2529670" cy="150812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2A32B77-2708-F80D-728D-41DC21602BA3}"/>
              </a:ext>
            </a:extLst>
          </p:cNvPr>
          <p:cNvSpPr txBox="1"/>
          <p:nvPr/>
        </p:nvSpPr>
        <p:spPr>
          <a:xfrm>
            <a:off x="1036864" y="182097"/>
            <a:ext cx="4903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On a vraiment eu un problème avec le SGA</a:t>
            </a:r>
          </a:p>
          <a:p>
            <a:r>
              <a:rPr lang="fr-FR" b="1" dirty="0">
                <a:solidFill>
                  <a:schemeClr val="bg1"/>
                </a:solidFill>
              </a:rPr>
              <a:t>après la levée des mesures de freinage</a:t>
            </a:r>
          </a:p>
        </p:txBody>
      </p:sp>
      <p:pic>
        <p:nvPicPr>
          <p:cNvPr id="10" name="Image 9" descr="Une image contenant texte, capture d’écran, Police, carte de visite&#10;&#10;Description générée automatiquement">
            <a:extLst>
              <a:ext uri="{FF2B5EF4-FFF2-40B4-BE49-F238E27FC236}">
                <a16:creationId xmlns:a16="http://schemas.microsoft.com/office/drawing/2014/main" id="{FE8B2802-23D5-F0B2-C30D-4B009ABC3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6" t="7036" r="34191" b="84376"/>
          <a:stretch/>
        </p:blipFill>
        <p:spPr>
          <a:xfrm>
            <a:off x="4889500" y="4895172"/>
            <a:ext cx="3492500" cy="39498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9AFA392-A245-0F74-120A-8B9FAD10BC2F}"/>
              </a:ext>
            </a:extLst>
          </p:cNvPr>
          <p:cNvSpPr txBox="1"/>
          <p:nvPr/>
        </p:nvSpPr>
        <p:spPr>
          <a:xfrm>
            <a:off x="8809264" y="-8163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80337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E4D27EEF-0F1D-BEFF-2FB0-7BBA7C32E9EF}"/>
              </a:ext>
            </a:extLst>
          </p:cNvPr>
          <p:cNvGrpSpPr/>
          <p:nvPr/>
        </p:nvGrpSpPr>
        <p:grpSpPr>
          <a:xfrm>
            <a:off x="5653110" y="182097"/>
            <a:ext cx="3490890" cy="824593"/>
            <a:chOff x="1684867" y="434774"/>
            <a:chExt cx="6025750" cy="2136976"/>
          </a:xfrm>
        </p:grpSpPr>
        <p:pic>
          <p:nvPicPr>
            <p:cNvPr id="3" name="Image 2" descr="Une image contenant texte, capture d’écran, Police, carte de visite&#10;&#10;Description générée automatiquement">
              <a:extLst>
                <a:ext uri="{FF2B5EF4-FFF2-40B4-BE49-F238E27FC236}">
                  <a16:creationId xmlns:a16="http://schemas.microsoft.com/office/drawing/2014/main" id="{C4624E43-8AB1-8B84-A471-403D74E144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" t="7036" r="1255"/>
            <a:stretch/>
          </p:blipFill>
          <p:spPr>
            <a:xfrm>
              <a:off x="1684867" y="434774"/>
              <a:ext cx="6025750" cy="2136975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1AC373D-C5B8-6EC4-366C-DBB2723543AB}"/>
                </a:ext>
              </a:extLst>
            </p:cNvPr>
            <p:cNvSpPr/>
            <p:nvPr/>
          </p:nvSpPr>
          <p:spPr>
            <a:xfrm>
              <a:off x="4736757" y="1985319"/>
              <a:ext cx="2973859" cy="5864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895A95A7-3B15-C2E2-5D27-E3023C6C8844}"/>
              </a:ext>
            </a:extLst>
          </p:cNvPr>
          <p:cNvSpPr txBox="1"/>
          <p:nvPr/>
        </p:nvSpPr>
        <p:spPr>
          <a:xfrm>
            <a:off x="228600" y="1434568"/>
            <a:ext cx="3979333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dirty="0"/>
              <a:t>SGA souvent associé à un autre pathogène (84%)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dirty="0"/>
              <a:t>Le plus souvent Hi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i="1" dirty="0" err="1"/>
              <a:t>emm-typing</a:t>
            </a:r>
            <a:r>
              <a:rPr lang="fr-FR" sz="1200" dirty="0"/>
              <a:t>  pour 62% des souches (n=39)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b="1" i="1" dirty="0" err="1"/>
              <a:t>emm</a:t>
            </a:r>
            <a:r>
              <a:rPr lang="fr-FR" sz="1200" b="1" i="1" dirty="0"/>
              <a:t>-type</a:t>
            </a:r>
            <a:r>
              <a:rPr lang="fr-FR" sz="1200" b="1" dirty="0"/>
              <a:t> 12 : 44%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b="1" i="1" dirty="0" err="1"/>
              <a:t>emm</a:t>
            </a:r>
            <a:r>
              <a:rPr lang="fr-FR" sz="1200" b="1" i="1" dirty="0"/>
              <a:t>-type</a:t>
            </a:r>
            <a:r>
              <a:rPr lang="fr-FR" sz="1200" b="1" dirty="0"/>
              <a:t> 1 (33%)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b="1" i="1" dirty="0" err="1"/>
              <a:t>emm</a:t>
            </a:r>
            <a:r>
              <a:rPr lang="fr-FR" sz="1200" b="1" i="1" dirty="0"/>
              <a:t>-type</a:t>
            </a:r>
            <a:r>
              <a:rPr lang="fr-FR" sz="1200" b="1" dirty="0"/>
              <a:t> 4 (10%)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i="1" dirty="0" err="1"/>
              <a:t>emm</a:t>
            </a:r>
            <a:r>
              <a:rPr lang="fr-FR" sz="1200" i="1" dirty="0"/>
              <a:t>-type</a:t>
            </a:r>
            <a:r>
              <a:rPr lang="fr-FR" sz="1200" dirty="0"/>
              <a:t> 28 (8%)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i="1" dirty="0" err="1"/>
              <a:t>emm</a:t>
            </a:r>
            <a:r>
              <a:rPr lang="fr-FR" sz="1200" i="1" dirty="0"/>
              <a:t>-type</a:t>
            </a:r>
            <a:r>
              <a:rPr lang="fr-FR" sz="1200" dirty="0"/>
              <a:t> 75 (3%)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i="1" dirty="0" err="1"/>
              <a:t>emm</a:t>
            </a:r>
            <a:r>
              <a:rPr lang="fr-FR" sz="1200" i="1" dirty="0"/>
              <a:t>-type</a:t>
            </a:r>
            <a:r>
              <a:rPr lang="fr-FR" sz="1200" dirty="0"/>
              <a:t> 89 (3%)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100" dirty="0"/>
          </a:p>
        </p:txBody>
      </p:sp>
      <p:pic>
        <p:nvPicPr>
          <p:cNvPr id="7" name="Image 6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F0FDC180-054D-E4DD-6667-F52B7FFD9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33" y="1216418"/>
            <a:ext cx="4782690" cy="327554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68B0824-9FA0-6A48-A23E-629FC6C9D46F}"/>
              </a:ext>
            </a:extLst>
          </p:cNvPr>
          <p:cNvSpPr txBox="1"/>
          <p:nvPr/>
        </p:nvSpPr>
        <p:spPr>
          <a:xfrm>
            <a:off x="1036864" y="182097"/>
            <a:ext cx="4903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On a vraiment eu un problème avec le SGA</a:t>
            </a:r>
          </a:p>
          <a:p>
            <a:r>
              <a:rPr lang="fr-FR" b="1" dirty="0">
                <a:solidFill>
                  <a:schemeClr val="bg1"/>
                </a:solidFill>
              </a:rPr>
              <a:t>après la levée des mesures de freinage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D7AB688-3E94-78A8-D2A5-0A3F85B7EA93}"/>
              </a:ext>
            </a:extLst>
          </p:cNvPr>
          <p:cNvSpPr txBox="1"/>
          <p:nvPr/>
        </p:nvSpPr>
        <p:spPr>
          <a:xfrm>
            <a:off x="8809264" y="4082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795550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219505" y="29317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233319" y="384757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233319" y="106046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233319" y="1983023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23695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Mais pourquoi ?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025016"/>
            <a:ext cx="4192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Apparition d’un clone virulent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3801050"/>
            <a:ext cx="3310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C’est à cause des virus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983023"/>
            <a:ext cx="62776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Masque = pas de SGA, pas de masque = SGA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2904928"/>
            <a:ext cx="4095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a le TDR</a:t>
            </a:r>
          </a:p>
        </p:txBody>
      </p:sp>
    </p:spTree>
    <p:extLst>
      <p:ext uri="{BB962C8B-B14F-4D97-AF65-F5344CB8AC3E}">
        <p14:creationId xmlns:p14="http://schemas.microsoft.com/office/powerpoint/2010/main" val="2316559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219505" y="29317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233319" y="384757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233319" y="106046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233319" y="1983023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025016"/>
            <a:ext cx="4192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Apparition d’un clone virulent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3801050"/>
            <a:ext cx="3310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C’est à cause des virus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983023"/>
            <a:ext cx="62776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Masque = pas de SGA, pas de masque = SGA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2904928"/>
            <a:ext cx="4095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a le TDR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894491" y="1455903"/>
            <a:ext cx="734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NON ! CNR : pas de clone hypervirulent, ++ génotype emm-1 (ST 28)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804723" y="2413910"/>
            <a:ext cx="646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Probablement : SGA est un germe à transmission respiratoire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45787" y="3323632"/>
            <a:ext cx="5092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Pas faux…et on peut faire encore plus de TDR 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45787" y="4223369"/>
            <a:ext cx="1822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Virus et SGA 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23695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Mais pourquoi ?</a:t>
            </a:r>
          </a:p>
        </p:txBody>
      </p:sp>
    </p:spTree>
    <p:extLst>
      <p:ext uri="{BB962C8B-B14F-4D97-AF65-F5344CB8AC3E}">
        <p14:creationId xmlns:p14="http://schemas.microsoft.com/office/powerpoint/2010/main" val="2367057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4962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et virus ? Chapitre 1 : varicelle</a:t>
            </a:r>
          </a:p>
        </p:txBody>
      </p:sp>
      <p:sp>
        <p:nvSpPr>
          <p:cNvPr id="3" name="Rectangle 2"/>
          <p:cNvSpPr/>
          <p:nvPr/>
        </p:nvSpPr>
        <p:spPr>
          <a:xfrm>
            <a:off x="273219" y="1251402"/>
            <a:ext cx="572035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160338">
              <a:buFont typeface="Arial" panose="020B0604020202020204" pitchFamily="34" charset="0"/>
              <a:buChar char="•"/>
            </a:pPr>
            <a:r>
              <a:rPr lang="fr-FR" dirty="0"/>
              <a:t>Surinfection de varicelle à SGA </a:t>
            </a:r>
            <a:br>
              <a:rPr lang="fr-FR" dirty="0"/>
            </a:br>
            <a:r>
              <a:rPr lang="fr-FR" dirty="0"/>
              <a:t>= connu de longue 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160338">
              <a:buFont typeface="Arial" panose="020B0604020202020204" pitchFamily="34" charset="0"/>
              <a:buChar char="•"/>
            </a:pPr>
            <a:r>
              <a:rPr lang="en-US" dirty="0"/>
              <a:t>1992-1993, prospective, surveillance </a:t>
            </a:r>
            <a:r>
              <a:rPr lang="en-US" dirty="0" err="1"/>
              <a:t>en</a:t>
            </a:r>
            <a:r>
              <a:rPr lang="en-US" dirty="0"/>
              <a:t> population des </a:t>
            </a:r>
            <a:r>
              <a:rPr lang="en-US" dirty="0" err="1"/>
              <a:t>iGAS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Ontario, Canada (323 </a:t>
            </a:r>
            <a:r>
              <a:rPr lang="en-US" dirty="0" err="1"/>
              <a:t>iSGA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160338">
              <a:buFont typeface="Arial" panose="020B0604020202020204" pitchFamily="34" charset="0"/>
              <a:buChar char="•"/>
            </a:pPr>
            <a:r>
              <a:rPr lang="en-US" dirty="0" err="1"/>
              <a:t>Pédiatrie</a:t>
            </a:r>
            <a:r>
              <a:rPr lang="en-US" dirty="0"/>
              <a:t> Ontario 1992-1996 (243 </a:t>
            </a:r>
            <a:r>
              <a:rPr lang="en-US" dirty="0" err="1"/>
              <a:t>iSGA</a:t>
            </a:r>
            <a:r>
              <a:rPr lang="en-US" dirty="0"/>
              <a:t>) :</a:t>
            </a:r>
            <a:br>
              <a:rPr lang="en-US" dirty="0"/>
            </a:br>
            <a:r>
              <a:rPr lang="fr-FR" dirty="0"/>
              <a:t>20% de varicelle dans le mois qui précède </a:t>
            </a:r>
            <a:r>
              <a:rPr lang="fr-FR" dirty="0" err="1"/>
              <a:t>iSGA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50137" t="21595" r="9896" b="56775"/>
          <a:stretch/>
        </p:blipFill>
        <p:spPr>
          <a:xfrm>
            <a:off x="6243468" y="920825"/>
            <a:ext cx="2801471" cy="10205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2535" y="1945779"/>
            <a:ext cx="36696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Banks et al. </a:t>
            </a:r>
            <a:r>
              <a:rPr lang="en-US" sz="1200" i="1" dirty="0"/>
              <a:t>Lancet</a:t>
            </a:r>
            <a:r>
              <a:rPr lang="en-US" sz="1200" dirty="0"/>
              <a:t> 1937 </a:t>
            </a:r>
          </a:p>
        </p:txBody>
      </p:sp>
      <p:sp>
        <p:nvSpPr>
          <p:cNvPr id="7" name="Rectangle 6"/>
          <p:cNvSpPr/>
          <p:nvPr/>
        </p:nvSpPr>
        <p:spPr>
          <a:xfrm>
            <a:off x="4811192" y="2371272"/>
            <a:ext cx="4322777" cy="284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Davies et al. </a:t>
            </a:r>
            <a:r>
              <a:rPr lang="en-US" sz="1200" i="1" dirty="0"/>
              <a:t>N </a:t>
            </a:r>
            <a:r>
              <a:rPr lang="en-US" sz="1200" i="1" dirty="0" err="1"/>
              <a:t>Engl</a:t>
            </a:r>
            <a:r>
              <a:rPr lang="en-US" sz="1200" i="1" dirty="0"/>
              <a:t> J Med</a:t>
            </a:r>
            <a:r>
              <a:rPr lang="en-US" sz="1200" dirty="0"/>
              <a:t> 1996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0541" y="2808642"/>
            <a:ext cx="823722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‘’If one assumes that the risk associated with chickenpox is present for two weeks after the onset of lesions, then the estimated </a:t>
            </a:r>
            <a:r>
              <a:rPr lang="en-US" sz="1600" b="1" u="sng" dirty="0"/>
              <a:t>relative risk of </a:t>
            </a:r>
            <a:r>
              <a:rPr lang="en-US" sz="1600" b="1" u="sng" dirty="0" err="1"/>
              <a:t>iGAS</a:t>
            </a:r>
            <a:r>
              <a:rPr lang="en-US" sz="1600" b="1" u="sng" dirty="0"/>
              <a:t> disease </a:t>
            </a:r>
            <a:br>
              <a:rPr lang="en-US" sz="1600" b="1" u="sng" dirty="0"/>
            </a:br>
            <a:r>
              <a:rPr lang="en-US" sz="1600" b="1" u="sng" dirty="0"/>
              <a:t>during this period is 39 (95%CI 16 – 90)</a:t>
            </a:r>
            <a:r>
              <a:rPr lang="en-US" sz="1600" dirty="0"/>
              <a:t>’’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045400" y="4248736"/>
            <a:ext cx="2999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en-US" sz="1600" dirty="0" err="1"/>
              <a:t>Laupland</a:t>
            </a:r>
            <a:r>
              <a:rPr lang="en-US" sz="1600" dirty="0"/>
              <a:t> et al. </a:t>
            </a:r>
            <a:r>
              <a:rPr lang="en-US" sz="1600" i="1" dirty="0"/>
              <a:t>Pediatrics </a:t>
            </a:r>
            <a:r>
              <a:rPr lang="en-US" sz="1600" dirty="0"/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368577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204108" y="1519887"/>
            <a:ext cx="4024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Dette immunitaire</a:t>
            </a:r>
          </a:p>
          <a:p>
            <a:pPr algn="ctr"/>
            <a:r>
              <a:rPr lang="fr-FR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(Saison 2, épisode 1)</a:t>
            </a:r>
          </a:p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Que s’est-il passé pour le SGA ?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11123" y="3159578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Jérémie COHEN</a:t>
            </a:r>
          </a:p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240467D-1C71-C6EE-0215-1465E1D17F2B}"/>
              </a:ext>
            </a:extLst>
          </p:cNvPr>
          <p:cNvSpPr txBox="1"/>
          <p:nvPr/>
        </p:nvSpPr>
        <p:spPr>
          <a:xfrm>
            <a:off x="8809264" y="4082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4696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et virus ? Chapitre 2 : grippe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46400" y="4830904"/>
            <a:ext cx="5547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de </a:t>
            </a:r>
            <a:r>
              <a:rPr lang="en-US" sz="1600" dirty="0" err="1"/>
              <a:t>Gier</a:t>
            </a:r>
            <a:r>
              <a:rPr lang="en-US" sz="1600" dirty="0"/>
              <a:t> et al. </a:t>
            </a:r>
            <a:r>
              <a:rPr lang="en-US" sz="1600" i="1" dirty="0"/>
              <a:t>Influenza Other </a:t>
            </a:r>
            <a:r>
              <a:rPr lang="en-US" sz="1600" i="1" dirty="0" err="1"/>
              <a:t>Respir</a:t>
            </a:r>
            <a:r>
              <a:rPr lang="en-US" sz="1600" i="1" dirty="0"/>
              <a:t> Viruses</a:t>
            </a:r>
            <a:r>
              <a:rPr lang="en-US" sz="1600" dirty="0"/>
              <a:t>. 2019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" y="1279003"/>
            <a:ext cx="851916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1" indent="-182563">
              <a:buFont typeface="Arial" panose="020B0604020202020204" pitchFamily="34" charset="0"/>
              <a:buChar char="•"/>
            </a:pPr>
            <a:r>
              <a:rPr lang="fr-FR" dirty="0"/>
              <a:t>Observatoire aux Pays-Bas, 2011-2018</a:t>
            </a:r>
          </a:p>
          <a:p>
            <a:pPr marL="715963" lvl="1" indent="-258763">
              <a:buFont typeface="Arial" panose="020B0604020202020204" pitchFamily="34" charset="0"/>
              <a:buChar char="•"/>
            </a:pPr>
            <a:r>
              <a:rPr lang="fr-FR" sz="1600" dirty="0" err="1"/>
              <a:t>iSGA</a:t>
            </a:r>
            <a:r>
              <a:rPr lang="fr-FR" sz="1600" dirty="0"/>
              <a:t>: SCTS, </a:t>
            </a:r>
            <a:r>
              <a:rPr lang="fr-FR" sz="1600" dirty="0" err="1"/>
              <a:t>fasciite</a:t>
            </a:r>
            <a:r>
              <a:rPr lang="fr-FR" sz="1600" dirty="0"/>
              <a:t>, sepsis puerpéral</a:t>
            </a:r>
          </a:p>
          <a:p>
            <a:pPr marL="715963" lvl="1" indent="-258763">
              <a:buFont typeface="Arial" panose="020B0604020202020204" pitchFamily="34" charset="0"/>
              <a:buChar char="•"/>
            </a:pPr>
            <a:r>
              <a:rPr lang="fr-FR" sz="1600" dirty="0"/>
              <a:t>Cultures SGA+: sang, </a:t>
            </a:r>
            <a:r>
              <a:rPr lang="fr-FR" sz="1600" dirty="0" err="1"/>
              <a:t>respi</a:t>
            </a:r>
            <a:r>
              <a:rPr lang="fr-FR" sz="1600" dirty="0"/>
              <a:t>, urines/génital, peau/abcès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dirty="0"/>
              <a:t>Association entre SGA et infections virales ? </a:t>
            </a:r>
            <a:br>
              <a:rPr lang="fr-FR" dirty="0"/>
            </a:br>
            <a:r>
              <a:rPr lang="fr-FR" dirty="0"/>
              <a:t>Grippe A et B, VRS, rhino (</a:t>
            </a:r>
            <a:r>
              <a:rPr lang="fr-FR" dirty="0" err="1"/>
              <a:t>sentinel</a:t>
            </a:r>
            <a:r>
              <a:rPr lang="fr-FR" dirty="0"/>
              <a:t>)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dirty="0"/>
              <a:t>Séries temporelles :</a:t>
            </a:r>
          </a:p>
          <a:p>
            <a:pPr marL="715963" lvl="1" indent="-258763">
              <a:buFont typeface="Arial" panose="020B0604020202020204" pitchFamily="34" charset="0"/>
              <a:buChar char="•"/>
            </a:pPr>
            <a:r>
              <a:rPr lang="en-US" dirty="0"/>
              <a:t>Outcome: incidence des infections à SGA </a:t>
            </a:r>
          </a:p>
          <a:p>
            <a:pPr marL="715963" lvl="1" indent="-258763">
              <a:buFont typeface="Arial" panose="020B0604020202020204" pitchFamily="34" charset="0"/>
              <a:buChar char="•"/>
            </a:pPr>
            <a:r>
              <a:rPr lang="fr-FR" dirty="0"/>
              <a:t>Prédicteurs: séries de circulation virale</a:t>
            </a:r>
            <a:endParaRPr lang="fr-FR" sz="20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548"/>
          <a:stretch/>
        </p:blipFill>
        <p:spPr>
          <a:xfrm>
            <a:off x="6004485" y="1464740"/>
            <a:ext cx="3049503" cy="23391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920" y="3606499"/>
            <a:ext cx="527399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dirty="0"/>
              <a:t>Seule association = entre grippe A et SCTS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fr-FR" dirty="0"/>
              <a:t>Fraction des SCTS </a:t>
            </a:r>
            <a:r>
              <a:rPr lang="fr-FR" dirty="0" err="1"/>
              <a:t>attributable</a:t>
            </a:r>
            <a:r>
              <a:rPr lang="fr-FR" dirty="0"/>
              <a:t> à la grippe A : variable, jusqu’à 40%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68820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27375" y="214730"/>
            <a:ext cx="4696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et virus ? Chapitre 2 : grippe</a:t>
            </a:r>
          </a:p>
        </p:txBody>
      </p:sp>
      <p:pic>
        <p:nvPicPr>
          <p:cNvPr id="8" name="New picture"/>
          <p:cNvPicPr/>
          <p:nvPr/>
        </p:nvPicPr>
        <p:blipFill rotWithShape="1">
          <a:blip r:embed="rId2"/>
          <a:srcRect t="5635"/>
          <a:stretch/>
        </p:blipFill>
        <p:spPr>
          <a:xfrm>
            <a:off x="502174" y="1097280"/>
            <a:ext cx="8535145" cy="289160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20457" y="4728746"/>
            <a:ext cx="44849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err="1"/>
              <a:t>Lassoued</a:t>
            </a:r>
            <a:r>
              <a:rPr lang="en-US" sz="1600" dirty="0"/>
              <a:t> et al. </a:t>
            </a:r>
            <a:r>
              <a:rPr lang="en-US" sz="1600" i="1" dirty="0"/>
              <a:t>Open Forum Infect Dis</a:t>
            </a:r>
            <a:r>
              <a:rPr lang="en-US" sz="1600" dirty="0"/>
              <a:t>. 2023</a:t>
            </a:r>
          </a:p>
        </p:txBody>
      </p:sp>
      <p:sp>
        <p:nvSpPr>
          <p:cNvPr id="5" name="Rectangle 4"/>
          <p:cNvSpPr/>
          <p:nvPr/>
        </p:nvSpPr>
        <p:spPr>
          <a:xfrm>
            <a:off x="654875" y="3930611"/>
            <a:ext cx="8229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Pic d’incidence des </a:t>
            </a:r>
            <a:r>
              <a:rPr lang="fr-FR" sz="1600" dirty="0" err="1"/>
              <a:t>iSGA</a:t>
            </a:r>
            <a:r>
              <a:rPr lang="fr-FR" sz="1600" dirty="0"/>
              <a:t> fin 2022 concomitant d’un pic de grippe (rouge)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Pic aussi de VRS… mais idem en 2020-2021 et 2021-2022, sans pic dans les </a:t>
            </a:r>
            <a:r>
              <a:rPr lang="fr-FR" sz="1600" dirty="0" err="1"/>
              <a:t>iSGA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503490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43837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et virus ? Mais pourquoi ?</a:t>
            </a:r>
          </a:p>
        </p:txBody>
      </p:sp>
      <p:sp>
        <p:nvSpPr>
          <p:cNvPr id="3" name="Rectangle 2"/>
          <p:cNvSpPr/>
          <p:nvPr/>
        </p:nvSpPr>
        <p:spPr>
          <a:xfrm>
            <a:off x="717090" y="1333569"/>
            <a:ext cx="861559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u="sng" dirty="0"/>
              <a:t>Varicelle :</a:t>
            </a:r>
            <a:endParaRPr lang="en-US" sz="20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Effraction cutanée (</a:t>
            </a:r>
            <a:r>
              <a:rPr lang="fr-FR" sz="1600" dirty="0" err="1"/>
              <a:t>iSGA</a:t>
            </a:r>
            <a:r>
              <a:rPr lang="fr-FR" sz="1600" dirty="0"/>
              <a:t> </a:t>
            </a:r>
            <a:r>
              <a:rPr lang="fr-FR" sz="1600" i="1" dirty="0"/>
              <a:t>per</a:t>
            </a:r>
            <a:r>
              <a:rPr lang="fr-FR" sz="1600" dirty="0"/>
              <a:t>-varicelle)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Immunodépression post-virale (</a:t>
            </a:r>
            <a:r>
              <a:rPr lang="fr-FR" sz="1600" dirty="0" err="1"/>
              <a:t>iSGA</a:t>
            </a:r>
            <a:r>
              <a:rPr lang="fr-FR" sz="1600" dirty="0"/>
              <a:t> </a:t>
            </a:r>
            <a:r>
              <a:rPr lang="fr-FR" sz="1600" i="1" dirty="0"/>
              <a:t>post</a:t>
            </a:r>
            <a:r>
              <a:rPr lang="fr-FR" sz="1600" dirty="0"/>
              <a:t>-varicelle)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sz="2000" u="sng" dirty="0"/>
              <a:t>Grippe (modèles murins)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Effraction muqueuse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Augmentation de l’adhérence et internalisation du SGA </a:t>
            </a:r>
            <a:br>
              <a:rPr lang="fr-FR" sz="1600" dirty="0"/>
            </a:br>
            <a:r>
              <a:rPr lang="fr-FR" sz="1600" dirty="0"/>
              <a:t>dans les cellules épithéliales (notamment via hausse fibrinogène et fibronectine)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Action de la </a:t>
            </a:r>
            <a:r>
              <a:rPr lang="fr-FR" sz="1600" dirty="0" err="1"/>
              <a:t>neuraminidase</a:t>
            </a:r>
            <a:r>
              <a:rPr lang="fr-FR" sz="1600" dirty="0"/>
              <a:t> virale</a:t>
            </a:r>
            <a:r>
              <a:rPr lang="fr-FR" sz="1600" dirty="0">
                <a:sym typeface="Wingdings" panose="05000000000000000000" pitchFamily="2" charset="2"/>
              </a:rPr>
              <a:t> TGF</a:t>
            </a:r>
            <a:r>
              <a:rPr lang="el-GR" sz="1600" dirty="0">
                <a:sym typeface="Wingdings" panose="05000000000000000000" pitchFamily="2" charset="2"/>
              </a:rPr>
              <a:t>β</a:t>
            </a:r>
            <a:r>
              <a:rPr lang="fr-FR" sz="1600" dirty="0">
                <a:sym typeface="Wingdings" panose="05000000000000000000" pitchFamily="2" charset="2"/>
              </a:rPr>
              <a:t> Fibronectine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Liaison direct SGA-virus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Prolongation de la persistance bactérienne dans les voies respiratoires</a:t>
            </a:r>
            <a:endParaRPr lang="fr-FR" sz="1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11465"/>
          <a:stretch/>
        </p:blipFill>
        <p:spPr>
          <a:xfrm>
            <a:off x="6596558" y="958543"/>
            <a:ext cx="2300699" cy="19565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94101" y="4725700"/>
            <a:ext cx="5270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Herrera et al. </a:t>
            </a:r>
            <a:r>
              <a:rPr lang="en-US" sz="1400" i="1" dirty="0"/>
              <a:t>Front </a:t>
            </a:r>
            <a:r>
              <a:rPr lang="en-US" sz="1400" i="1" dirty="0" err="1"/>
              <a:t>Microbiol</a:t>
            </a:r>
            <a:r>
              <a:rPr lang="en-US" sz="1400" dirty="0"/>
              <a:t>. 2016; Okamoto et al. </a:t>
            </a:r>
            <a:r>
              <a:rPr lang="en-US" sz="1400" i="1" dirty="0"/>
              <a:t>J </a:t>
            </a:r>
            <a:r>
              <a:rPr lang="en-US" sz="1400" i="1" dirty="0" err="1"/>
              <a:t>Virol</a:t>
            </a:r>
            <a:r>
              <a:rPr lang="en-US" sz="1400" dirty="0"/>
              <a:t>. 2003  </a:t>
            </a:r>
          </a:p>
        </p:txBody>
      </p:sp>
    </p:spTree>
    <p:extLst>
      <p:ext uri="{BB962C8B-B14F-4D97-AF65-F5344CB8AC3E}">
        <p14:creationId xmlns:p14="http://schemas.microsoft.com/office/powerpoint/2010/main" val="45886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7195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fr-FR" sz="2200" b="1" dirty="0">
                <a:solidFill>
                  <a:schemeClr val="bg1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Pourquoi traiter les angines à SGA par antibiotiques</a:t>
            </a:r>
            <a:endParaRPr lang="fr-FR" sz="2200" b="1" dirty="0">
              <a:solidFill>
                <a:schemeClr val="bg1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B6EA5B0-903E-0217-5342-87C045B99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4658" y="1863216"/>
            <a:ext cx="1735931" cy="646331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Prévention </a:t>
            </a:r>
          </a:p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des complications</a:t>
            </a:r>
          </a:p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suppuratives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021E543D-994F-7F12-8F56-76EADDBCB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669" y="1891285"/>
            <a:ext cx="2096691" cy="646331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Prévention </a:t>
            </a:r>
          </a:p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des complications</a:t>
            </a:r>
          </a:p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non-suppuratives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EB5B4379-19BC-16DD-9246-016C58F64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989" y="1878695"/>
            <a:ext cx="1454944" cy="461665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Amélioration des signes cliniques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98EBA60C-11B9-E43A-904F-1A3505F01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346" y="4070514"/>
            <a:ext cx="2493169" cy="553998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Retour plus rapide en collectivité</a:t>
            </a:r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A9BA4DF0-177C-4AA0-C897-97784B2CB2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50532" y="3768215"/>
            <a:ext cx="578644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53628C6C-ECAD-733A-F5F5-A42C69EAB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2" y="4511166"/>
            <a:ext cx="86272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buClr>
                <a:schemeClr val="tx2"/>
              </a:buClr>
              <a:buSzPct val="120000"/>
            </a:pPr>
            <a:endParaRPr lang="fr-FR" altLang="fr-FR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407C6540-69F0-EDA0-4C8B-735C5D9C5D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7650" y="2853815"/>
            <a:ext cx="0" cy="2857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2193CFED-CD42-8B27-DCE4-8FC8EDA60E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9119" y="910715"/>
            <a:ext cx="0" cy="28575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5BC2F58F-E751-DF6E-5CCF-3411D4512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7369" y="1196465"/>
            <a:ext cx="5464969" cy="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ine 13">
            <a:extLst>
              <a:ext uri="{FF2B5EF4-FFF2-40B4-BE49-F238E27FC236}">
                <a16:creationId xmlns:a16="http://schemas.microsoft.com/office/drawing/2014/main" id="{A76E0574-CAC6-2643-F214-E63A1CA9C0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7369" y="11964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925E7A57-87A8-B9E0-7D99-0599533D5B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3300" y="11964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BC9C6AAF-F2AB-FA42-911B-A2BFA45AFC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4994" y="11964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16">
            <a:extLst>
              <a:ext uri="{FF2B5EF4-FFF2-40B4-BE49-F238E27FC236}">
                <a16:creationId xmlns:a16="http://schemas.microsoft.com/office/drawing/2014/main" id="{2525E061-4BAC-1EF8-1A81-0C0BE9EE2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2338" y="11964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17">
            <a:extLst>
              <a:ext uri="{FF2B5EF4-FFF2-40B4-BE49-F238E27FC236}">
                <a16:creationId xmlns:a16="http://schemas.microsoft.com/office/drawing/2014/main" id="{9BE9BC79-D600-629C-7323-046B969415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6406" y="3523291"/>
            <a:ext cx="0" cy="28575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18">
            <a:extLst>
              <a:ext uri="{FF2B5EF4-FFF2-40B4-BE49-F238E27FC236}">
                <a16:creationId xmlns:a16="http://schemas.microsoft.com/office/drawing/2014/main" id="{ED3E325E-54A2-0D6F-A126-DF1FAE4700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43750" y="3523291"/>
            <a:ext cx="0" cy="28575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19">
            <a:extLst>
              <a:ext uri="{FF2B5EF4-FFF2-40B4-BE49-F238E27FC236}">
                <a16:creationId xmlns:a16="http://schemas.microsoft.com/office/drawing/2014/main" id="{D43AC642-B8DC-F7C0-A23D-BEB97E951D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6407" y="3809041"/>
            <a:ext cx="1607344" cy="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CA7E96A1-281E-569A-D164-6C7463663D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7930" y="3809041"/>
            <a:ext cx="2" cy="234614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218B4463-FB30-FA6D-2F32-6BB07EE4A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135" y="2932632"/>
            <a:ext cx="1454944" cy="577081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En moyenne 24 à 36 heures pour douleurs et fièvre</a:t>
            </a: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id="{B5EBAE3B-2F42-3047-816D-C2253D3F4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932633"/>
            <a:ext cx="1454944" cy="577081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Après 2 à 4 prises d’antibiotiques </a:t>
            </a:r>
            <a:r>
              <a:rPr lang="fr-FR" altLang="fr-FR" sz="105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plus contagieux</a:t>
            </a:r>
            <a:endParaRPr lang="fr-FR" altLang="fr-FR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Line 15">
            <a:extLst>
              <a:ext uri="{FF2B5EF4-FFF2-40B4-BE49-F238E27FC236}">
                <a16:creationId xmlns:a16="http://schemas.microsoft.com/office/drawing/2014/main" id="{C6C0B5E0-A668-130E-657F-253B3BF273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63153" y="23394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Line 15">
            <a:extLst>
              <a:ext uri="{FF2B5EF4-FFF2-40B4-BE49-F238E27FC236}">
                <a16:creationId xmlns:a16="http://schemas.microsoft.com/office/drawing/2014/main" id="{2BE357C9-5F87-7FF5-46F9-1D14D2A516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1275" y="2356591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Line 15">
            <a:extLst>
              <a:ext uri="{FF2B5EF4-FFF2-40B4-BE49-F238E27FC236}">
                <a16:creationId xmlns:a16="http://schemas.microsoft.com/office/drawing/2014/main" id="{EE2E79E1-8C6C-A717-55E6-7A05B71339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2225" y="2568065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15">
            <a:extLst>
              <a:ext uri="{FF2B5EF4-FFF2-40B4-BE49-F238E27FC236}">
                <a16:creationId xmlns:a16="http://schemas.microsoft.com/office/drawing/2014/main" id="{BE4F4317-5E80-5264-5317-2449B8FD25A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8804" y="2560699"/>
            <a:ext cx="0" cy="457200"/>
          </a:xfrm>
          <a:prstGeom prst="line">
            <a:avLst/>
          </a:prstGeom>
          <a:noFill/>
          <a:ln w="38100">
            <a:solidFill>
              <a:srgbClr val="0068A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Nuage 28">
            <a:extLst>
              <a:ext uri="{FF2B5EF4-FFF2-40B4-BE49-F238E27FC236}">
                <a16:creationId xmlns:a16="http://schemas.microsoft.com/office/drawing/2014/main" id="{6AB0C55E-446D-8D26-F81D-7C1D60B0261A}"/>
              </a:ext>
            </a:extLst>
          </p:cNvPr>
          <p:cNvSpPr/>
          <p:nvPr/>
        </p:nvSpPr>
        <p:spPr>
          <a:xfrm>
            <a:off x="725346" y="3030466"/>
            <a:ext cx="1735449" cy="111987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Historique !!!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Dont le RAA</a:t>
            </a:r>
          </a:p>
          <a:p>
            <a:pPr algn="ctr"/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N’existent plus dans les pays développés</a:t>
            </a:r>
          </a:p>
        </p:txBody>
      </p:sp>
      <p:sp>
        <p:nvSpPr>
          <p:cNvPr id="30" name="Nuage 29">
            <a:extLst>
              <a:ext uri="{FF2B5EF4-FFF2-40B4-BE49-F238E27FC236}">
                <a16:creationId xmlns:a16="http://schemas.microsoft.com/office/drawing/2014/main" id="{13E7B8CD-8439-DEBC-019E-6C57BD5BD251}"/>
              </a:ext>
            </a:extLst>
          </p:cNvPr>
          <p:cNvSpPr/>
          <p:nvPr/>
        </p:nvSpPr>
        <p:spPr>
          <a:xfrm>
            <a:off x="2847749" y="3005560"/>
            <a:ext cx="1735449" cy="892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Rares !!!</a:t>
            </a:r>
          </a:p>
          <a:p>
            <a:pPr algn="ctr"/>
            <a:r>
              <a:rPr lang="fr-FR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NNT 2/100</a:t>
            </a:r>
          </a:p>
          <a:p>
            <a:pPr algn="ctr"/>
            <a:r>
              <a:rPr lang="fr-FR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Toujours temps de traiter !!!</a:t>
            </a:r>
          </a:p>
        </p:txBody>
      </p:sp>
      <p:sp>
        <p:nvSpPr>
          <p:cNvPr id="31" name="Text Box 6">
            <a:extLst>
              <a:ext uri="{FF2B5EF4-FFF2-40B4-BE49-F238E27FC236}">
                <a16:creationId xmlns:a16="http://schemas.microsoft.com/office/drawing/2014/main" id="{EB5B4379-19BC-16DD-9246-016C58F64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4866" y="1878695"/>
            <a:ext cx="1454944" cy="461665"/>
          </a:xfrm>
          <a:prstGeom prst="rect">
            <a:avLst/>
          </a:prstGeom>
          <a:solidFill>
            <a:srgbClr val="3ECAEB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Diminution de</a:t>
            </a:r>
            <a:b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contagiosité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583E3C-0310-A263-8C2D-8D3260D35D05}"/>
              </a:ext>
            </a:extLst>
          </p:cNvPr>
          <p:cNvSpPr txBox="1"/>
          <p:nvPr/>
        </p:nvSpPr>
        <p:spPr>
          <a:xfrm>
            <a:off x="8809264" y="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423773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772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fr-FR" b="1" dirty="0">
                <a:solidFill>
                  <a:schemeClr val="bg1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Délai de négativation des cultures après le début de l’antibiothérapie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1" name="Espace réservé du contenu 2">
            <a:extLst>
              <a:ext uri="{FF2B5EF4-FFF2-40B4-BE49-F238E27FC236}">
                <a16:creationId xmlns:a16="http://schemas.microsoft.com/office/drawing/2014/main" id="{4B293FAE-4967-C281-7D7A-AFF9EB111BEB}"/>
              </a:ext>
            </a:extLst>
          </p:cNvPr>
          <p:cNvSpPr txBox="1">
            <a:spLocks/>
          </p:cNvSpPr>
          <p:nvPr/>
        </p:nvSpPr>
        <p:spPr>
          <a:xfrm>
            <a:off x="554550" y="1262540"/>
            <a:ext cx="8443198" cy="3139399"/>
          </a:xfrm>
        </p:spPr>
        <p:txBody>
          <a:bodyPr>
            <a:normAutofit/>
          </a:bodyPr>
          <a:lstStyle>
            <a:lvl1pPr marL="271463" indent="-271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CA5"/>
              </a:buClr>
              <a:buFont typeface="Arial"/>
              <a:buChar char="●"/>
              <a:defRPr sz="2400" b="1" kern="1200" spc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715963" indent="-4492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Pct val="110000"/>
              <a:buFont typeface="01 Digitall"/>
              <a:buChar char="—"/>
              <a:tabLst/>
              <a:defRPr sz="2200" b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2pPr>
            <a:lvl3pPr marL="993775" indent="-277813" algn="l" defTabSz="8080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D134"/>
              </a:buClr>
              <a:buSzPct val="130000"/>
              <a:buFont typeface="Arial"/>
              <a:buChar char="•"/>
              <a:defRPr sz="1800" i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3pPr>
            <a:lvl4pPr marL="1252538" indent="-355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None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fr-FR" sz="2100">
                <a:solidFill>
                  <a:schemeClr val="tx1"/>
                </a:solidFill>
                <a:cs typeface="Arial" panose="020B0604020202020204" pitchFamily="34" charset="0"/>
              </a:rPr>
              <a:t>Pour les pénicillines et céphalosporines % de culture positive</a:t>
            </a:r>
          </a:p>
          <a:p>
            <a:pPr lvl="1"/>
            <a:r>
              <a:rPr lang="fr-FR" sz="1800">
                <a:solidFill>
                  <a:schemeClr val="tx1"/>
                </a:solidFill>
                <a:cs typeface="Arial" panose="020B0604020202020204" pitchFamily="34" charset="0"/>
              </a:rPr>
              <a:t> À J1</a:t>
            </a:r>
            <a:r>
              <a:rPr lang="fr-FR" sz="1800" b="0">
                <a:solidFill>
                  <a:schemeClr val="tx1"/>
                </a:solidFill>
                <a:cs typeface="Arial" panose="020B0604020202020204" pitchFamily="34" charset="0"/>
              </a:rPr>
              <a:t>  (2 prises d’antibiotiques) : 6.5% (95% CI: 2.5–16.1%)</a:t>
            </a:r>
          </a:p>
          <a:p>
            <a:pPr lvl="1"/>
            <a:r>
              <a:rPr lang="fr-FR" sz="1800">
                <a:solidFill>
                  <a:schemeClr val="tx1"/>
                </a:solidFill>
                <a:cs typeface="Arial" panose="020B0604020202020204" pitchFamily="34" charset="0"/>
              </a:rPr>
              <a:t> À J2 (4 prises d’antibiotiques) : </a:t>
            </a:r>
            <a:r>
              <a:rPr lang="fr-FR" sz="1800" b="0">
                <a:solidFill>
                  <a:schemeClr val="tx1"/>
                </a:solidFill>
                <a:cs typeface="Arial" panose="020B0604020202020204" pitchFamily="34" charset="0"/>
              </a:rPr>
              <a:t>1.6% (95% CI: 0.04–42.9%)</a:t>
            </a:r>
          </a:p>
          <a:p>
            <a:pPr lvl="1"/>
            <a:r>
              <a:rPr lang="fr-FR" sz="1800">
                <a:solidFill>
                  <a:schemeClr val="tx1"/>
                </a:solidFill>
                <a:cs typeface="Arial" panose="020B0604020202020204" pitchFamily="34" charset="0"/>
              </a:rPr>
              <a:t> &gt; 4 J  après l’arrêt des antibiotiques : </a:t>
            </a:r>
            <a:r>
              <a:rPr lang="fr-FR" sz="1800" b="0">
                <a:solidFill>
                  <a:schemeClr val="tx1"/>
                </a:solidFill>
                <a:cs typeface="Arial" panose="020B0604020202020204" pitchFamily="34" charset="0"/>
              </a:rPr>
              <a:t>9.1% (95%CI: 7.3–11.3)</a:t>
            </a:r>
            <a:endParaRPr lang="fr-FR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32" name="Image 31" descr="Une image contenant texte, Police, capture d’écran&#10;&#10;Description générée automatiquement">
            <a:extLst>
              <a:ext uri="{FF2B5EF4-FFF2-40B4-BE49-F238E27FC236}">
                <a16:creationId xmlns:a16="http://schemas.microsoft.com/office/drawing/2014/main" id="{3455B5C3-C9A9-8302-E711-EF147478E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323" y="2794000"/>
            <a:ext cx="5913618" cy="124578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139007" y="4740297"/>
            <a:ext cx="40049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McGuire et al. </a:t>
            </a:r>
            <a:r>
              <a:rPr lang="en-US" sz="1600" i="1" dirty="0"/>
              <a:t>Euro </a:t>
            </a:r>
            <a:r>
              <a:rPr lang="en-US" sz="1600" i="1" dirty="0" err="1"/>
              <a:t>Surveill</a:t>
            </a:r>
            <a:r>
              <a:rPr lang="en-US" sz="1600" dirty="0"/>
              <a:t>. 2023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F025AC-02CF-FB83-0CDB-EA768B29EB90}"/>
              </a:ext>
            </a:extLst>
          </p:cNvPr>
          <p:cNvSpPr txBox="1"/>
          <p:nvPr/>
        </p:nvSpPr>
        <p:spPr>
          <a:xfrm>
            <a:off x="8809264" y="-16327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863641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5726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cs typeface="Arial" panose="020B0604020202020204" pitchFamily="34" charset="0"/>
              </a:rPr>
              <a:t>Evolution bactériologique des angines à SGA</a:t>
            </a:r>
            <a:br>
              <a:rPr lang="fr-FR" sz="20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fr-FR" sz="2000" b="1" dirty="0">
                <a:solidFill>
                  <a:schemeClr val="bg1"/>
                </a:solidFill>
                <a:cs typeface="Arial" panose="020B0604020202020204" pitchFamily="34" charset="0"/>
              </a:rPr>
              <a:t>traitées par antibiotiques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53628C6C-ECAD-733A-F5F5-A42C69EAB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2" y="4511166"/>
            <a:ext cx="86272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buClr>
                <a:schemeClr val="tx2"/>
              </a:buClr>
              <a:buSzPct val="120000"/>
            </a:pPr>
            <a:endParaRPr lang="fr-FR" altLang="fr-FR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4645C12-FBAE-1DD7-16A5-2E4F62403047}"/>
              </a:ext>
            </a:extLst>
          </p:cNvPr>
          <p:cNvSpPr txBox="1"/>
          <p:nvPr/>
        </p:nvSpPr>
        <p:spPr>
          <a:xfrm>
            <a:off x="578416" y="1315305"/>
            <a:ext cx="91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J0                                           J6                                                                                     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67A3AF7-568F-F081-8A3E-72D7FC0C86EB}"/>
              </a:ext>
            </a:extLst>
          </p:cNvPr>
          <p:cNvCxnSpPr>
            <a:cxnSpLocks/>
          </p:cNvCxnSpPr>
          <p:nvPr/>
        </p:nvCxnSpPr>
        <p:spPr>
          <a:xfrm>
            <a:off x="825220" y="2058760"/>
            <a:ext cx="0" cy="54072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03F186F-383C-F1DD-26BE-36F5859F32F7}"/>
              </a:ext>
            </a:extLst>
          </p:cNvPr>
          <p:cNvGrpSpPr/>
          <p:nvPr/>
        </p:nvGrpSpPr>
        <p:grpSpPr>
          <a:xfrm>
            <a:off x="292553" y="1503940"/>
            <a:ext cx="8521236" cy="3142690"/>
            <a:chOff x="0" y="2714639"/>
            <a:chExt cx="11361648" cy="4190253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1B343E1-57E2-CE9D-07F5-247E1AFAD4E3}"/>
                </a:ext>
              </a:extLst>
            </p:cNvPr>
            <p:cNvSpPr/>
            <p:nvPr/>
          </p:nvSpPr>
          <p:spPr>
            <a:xfrm>
              <a:off x="283579" y="2968233"/>
              <a:ext cx="3275857" cy="50928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Traitement  Antibiotiques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E5E4625-FF7B-96FE-4CFE-40D1C38D0911}"/>
                </a:ext>
              </a:extLst>
            </p:cNvPr>
            <p:cNvSpPr/>
            <p:nvPr/>
          </p:nvSpPr>
          <p:spPr>
            <a:xfrm>
              <a:off x="3578802" y="2968233"/>
              <a:ext cx="834935" cy="509286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à 4 j</a:t>
              </a:r>
            </a:p>
          </p:txBody>
        </p:sp>
        <p:sp>
          <p:nvSpPr>
            <p:cNvPr id="36" name="Flèche vers la droite 4">
              <a:extLst>
                <a:ext uri="{FF2B5EF4-FFF2-40B4-BE49-F238E27FC236}">
                  <a16:creationId xmlns:a16="http://schemas.microsoft.com/office/drawing/2014/main" id="{625C279D-9122-7D0A-4C92-AB1F011E6DCC}"/>
                </a:ext>
              </a:extLst>
            </p:cNvPr>
            <p:cNvSpPr/>
            <p:nvPr/>
          </p:nvSpPr>
          <p:spPr>
            <a:xfrm>
              <a:off x="4413737" y="2714639"/>
              <a:ext cx="6947911" cy="1053297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Suivi</a:t>
              </a:r>
            </a:p>
          </p:txBody>
        </p:sp>
        <p:sp>
          <p:nvSpPr>
            <p:cNvPr id="37" name="Rectangle : coins arrondis 9">
              <a:extLst>
                <a:ext uri="{FF2B5EF4-FFF2-40B4-BE49-F238E27FC236}">
                  <a16:creationId xmlns:a16="http://schemas.microsoft.com/office/drawing/2014/main" id="{A381B21D-210D-D579-F474-99D97321A053}"/>
                </a:ext>
              </a:extLst>
            </p:cNvPr>
            <p:cNvSpPr/>
            <p:nvPr/>
          </p:nvSpPr>
          <p:spPr>
            <a:xfrm>
              <a:off x="0" y="4149969"/>
              <a:ext cx="2092565" cy="1565031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Avant H48</a:t>
              </a:r>
            </a:p>
            <a:p>
              <a:r>
                <a: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98 % des patients</a:t>
              </a:r>
            </a:p>
            <a:p>
              <a:r>
                <a: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ont une culture –</a:t>
              </a:r>
            </a:p>
            <a:p>
              <a:r>
                <a:rPr lang="fr-FR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(considérés comme non contagieux)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F8728FE2-27F2-EBE0-E3E7-EE8662A746E8}"/>
                </a:ext>
              </a:extLst>
            </p:cNvPr>
            <p:cNvCxnSpPr>
              <a:cxnSpLocks/>
            </p:cNvCxnSpPr>
            <p:nvPr/>
          </p:nvCxnSpPr>
          <p:spPr>
            <a:xfrm>
              <a:off x="4413737" y="3477519"/>
              <a:ext cx="29962" cy="625075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 : coins arrondis 11">
              <a:extLst>
                <a:ext uri="{FF2B5EF4-FFF2-40B4-BE49-F238E27FC236}">
                  <a16:creationId xmlns:a16="http://schemas.microsoft.com/office/drawing/2014/main" id="{8A273AE2-7B6C-59B3-EE15-17C330370858}"/>
                </a:ext>
              </a:extLst>
            </p:cNvPr>
            <p:cNvSpPr/>
            <p:nvPr/>
          </p:nvSpPr>
          <p:spPr>
            <a:xfrm>
              <a:off x="3343144" y="4090814"/>
              <a:ext cx="2261072" cy="1356871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Après l’arrêt des  Antibiotiques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 10%  culture +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B0BCC14-F9EA-418B-8D49-68C4EC7C317C}"/>
                </a:ext>
              </a:extLst>
            </p:cNvPr>
            <p:cNvSpPr/>
            <p:nvPr/>
          </p:nvSpPr>
          <p:spPr>
            <a:xfrm>
              <a:off x="4765435" y="6098574"/>
              <a:ext cx="1969477" cy="759426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2/3</a:t>
              </a:r>
              <a:r>
                <a:rPr lang="fr-F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asymptomatique</a:t>
              </a:r>
              <a:endPara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230B57A-D72F-D154-5B6C-C44406D52088}"/>
                </a:ext>
              </a:extLst>
            </p:cNvPr>
            <p:cNvSpPr/>
            <p:nvPr/>
          </p:nvSpPr>
          <p:spPr>
            <a:xfrm>
              <a:off x="7316453" y="6113584"/>
              <a:ext cx="1969477" cy="791308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1/3 symptomatique</a:t>
              </a:r>
            </a:p>
          </p:txBody>
        </p:sp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E7750E40-3958-D05B-AC34-5B9D131376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48858" y="3604845"/>
              <a:ext cx="29981" cy="556904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 : coins arrondis 20">
              <a:extLst>
                <a:ext uri="{FF2B5EF4-FFF2-40B4-BE49-F238E27FC236}">
                  <a16:creationId xmlns:a16="http://schemas.microsoft.com/office/drawing/2014/main" id="{8371ADB0-D402-2CC8-19CA-2115F98E038B}"/>
                </a:ext>
              </a:extLst>
            </p:cNvPr>
            <p:cNvSpPr/>
            <p:nvPr/>
          </p:nvSpPr>
          <p:spPr>
            <a:xfrm>
              <a:off x="7748303" y="4149969"/>
              <a:ext cx="2261072" cy="1356871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Après l’arrêt des  Antibiotiques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 10%  culture +</a:t>
              </a:r>
            </a:p>
          </p:txBody>
        </p: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C9548339-1D9E-4AB5-6296-C4B098D57D1D}"/>
                </a:ext>
              </a:extLst>
            </p:cNvPr>
            <p:cNvCxnSpPr>
              <a:cxnSpLocks/>
            </p:cNvCxnSpPr>
            <p:nvPr/>
          </p:nvCxnSpPr>
          <p:spPr>
            <a:xfrm>
              <a:off x="7857069" y="3604845"/>
              <a:ext cx="653885" cy="545124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1538F8B3-906A-8386-0C7A-87CA943A46F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574694"/>
              <a:ext cx="1652303" cy="587055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F67489D7-4156-1D0B-9AD6-F1BFC78EA5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6367" y="3543225"/>
              <a:ext cx="927943" cy="770924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09C802B6-B292-4CD8-4F76-FA7FE49F8E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31078" y="3604845"/>
              <a:ext cx="838437" cy="556904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59A4BC9A-390C-C42A-D9B4-871F5A8FF7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93933" y="5506840"/>
              <a:ext cx="2756909" cy="559852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36FB20AC-2CC3-EC59-0D05-A188D9C07D90}"/>
                </a:ext>
              </a:extLst>
            </p:cNvPr>
            <p:cNvCxnSpPr>
              <a:cxnSpLocks/>
            </p:cNvCxnSpPr>
            <p:nvPr/>
          </p:nvCxnSpPr>
          <p:spPr>
            <a:xfrm>
              <a:off x="8654638" y="5506840"/>
              <a:ext cx="0" cy="684230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>
              <a:extLst>
                <a:ext uri="{FF2B5EF4-FFF2-40B4-BE49-F238E27FC236}">
                  <a16:creationId xmlns:a16="http://schemas.microsoft.com/office/drawing/2014/main" id="{C9CBC008-863D-C1AA-E7A9-AEDF5FB9C5B3}"/>
                </a:ext>
              </a:extLst>
            </p:cNvPr>
            <p:cNvCxnSpPr>
              <a:cxnSpLocks/>
              <a:endCxn id="41" idx="0"/>
            </p:cNvCxnSpPr>
            <p:nvPr/>
          </p:nvCxnSpPr>
          <p:spPr>
            <a:xfrm>
              <a:off x="5534181" y="5402443"/>
              <a:ext cx="2767011" cy="711141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A412EBDC-30A4-479F-6927-84E253B03A57}"/>
                </a:ext>
              </a:extLst>
            </p:cNvPr>
            <p:cNvCxnSpPr>
              <a:cxnSpLocks/>
            </p:cNvCxnSpPr>
            <p:nvPr/>
          </p:nvCxnSpPr>
          <p:spPr>
            <a:xfrm>
              <a:off x="5530384" y="5429354"/>
              <a:ext cx="0" cy="684230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070006A-0DCC-55B9-D681-3E8D555CB2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5435" y="6140495"/>
              <a:ext cx="1969477" cy="66406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EA890844-73D9-74D9-F571-35CE0FB5B5DE}"/>
                </a:ext>
              </a:extLst>
            </p:cNvPr>
            <p:cNvCxnSpPr/>
            <p:nvPr/>
          </p:nvCxnSpPr>
          <p:spPr>
            <a:xfrm>
              <a:off x="4765435" y="6098574"/>
              <a:ext cx="1969477" cy="7594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A2B2F300-97C6-75F6-17D2-9B682471116E}"/>
              </a:ext>
            </a:extLst>
          </p:cNvPr>
          <p:cNvSpPr txBox="1"/>
          <p:nvPr/>
        </p:nvSpPr>
        <p:spPr>
          <a:xfrm>
            <a:off x="8809264" y="-8163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66127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19175" y="221056"/>
            <a:ext cx="31493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Pathogénie indirecte</a:t>
            </a:r>
          </a:p>
        </p:txBody>
      </p:sp>
      <p:pic>
        <p:nvPicPr>
          <p:cNvPr id="3" name="Image 2" descr="Une image contenant moisissure&#10;&#10;Description générée automatiquement">
            <a:extLst>
              <a:ext uri="{FF2B5EF4-FFF2-40B4-BE49-F238E27FC236}">
                <a16:creationId xmlns:a16="http://schemas.microsoft.com/office/drawing/2014/main" id="{71795A42-3632-994C-906C-C2F02455A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358" y="2271713"/>
            <a:ext cx="2181225" cy="1743075"/>
          </a:xfrm>
          <a:prstGeom prst="rect">
            <a:avLst/>
          </a:prstGeom>
        </p:spPr>
      </p:pic>
      <p:pic>
        <p:nvPicPr>
          <p:cNvPr id="4" name="Image 3" descr="Une image contenant nourriture, orange, oranges, fruit sec&#10;&#10;Description générée automatiquement">
            <a:extLst>
              <a:ext uri="{FF2B5EF4-FFF2-40B4-BE49-F238E27FC236}">
                <a16:creationId xmlns:a16="http://schemas.microsoft.com/office/drawing/2014/main" id="{EC9CB7AA-1034-D1D6-238A-0465D0F2D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8" y="1719262"/>
            <a:ext cx="1635083" cy="1080000"/>
          </a:xfrm>
          <a:prstGeom prst="rect">
            <a:avLst/>
          </a:prstGeom>
        </p:spPr>
      </p:pic>
      <p:pic>
        <p:nvPicPr>
          <p:cNvPr id="5" name="Image 4" descr="Une image contenant invertébré, Organisme, Invertébrés marins, Plancton&#10;&#10;Description générée automatiquement">
            <a:extLst>
              <a:ext uri="{FF2B5EF4-FFF2-40B4-BE49-F238E27FC236}">
                <a16:creationId xmlns:a16="http://schemas.microsoft.com/office/drawing/2014/main" id="{B68BCCF7-71FE-D8EA-FFC1-D0CB5C55C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9323" y="1719262"/>
            <a:ext cx="1566593" cy="1080000"/>
          </a:xfrm>
          <a:prstGeom prst="rect">
            <a:avLst/>
          </a:prstGeom>
        </p:spPr>
      </p:pic>
      <p:pic>
        <p:nvPicPr>
          <p:cNvPr id="6" name="Image 5" descr="Une image contenant Caractère coloré, Art fractal, capture d’écran, moisissure&#10;&#10;Description générée automatiquement">
            <a:extLst>
              <a:ext uri="{FF2B5EF4-FFF2-40B4-BE49-F238E27FC236}">
                <a16:creationId xmlns:a16="http://schemas.microsoft.com/office/drawing/2014/main" id="{CF6EB823-B7FB-7E1D-567C-DE4E64AAB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787" y="3522134"/>
            <a:ext cx="1621592" cy="1080000"/>
          </a:xfrm>
          <a:prstGeom prst="rect">
            <a:avLst/>
          </a:prstGeom>
        </p:spPr>
      </p:pic>
      <p:pic>
        <p:nvPicPr>
          <p:cNvPr id="7" name="Image 6" descr="Une image contenant moisissure&#10;&#10;Description générée automatiquement">
            <a:extLst>
              <a:ext uri="{FF2B5EF4-FFF2-40B4-BE49-F238E27FC236}">
                <a16:creationId xmlns:a16="http://schemas.microsoft.com/office/drawing/2014/main" id="{1BEADE94-E82D-0AA2-0AD2-CBBDA4E73F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2248"/>
          <a:stretch/>
        </p:blipFill>
        <p:spPr>
          <a:xfrm>
            <a:off x="7437274" y="3522134"/>
            <a:ext cx="1523980" cy="1080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E290776-4568-5186-5912-A912083367BF}"/>
              </a:ext>
            </a:extLst>
          </p:cNvPr>
          <p:cNvSpPr txBox="1"/>
          <p:nvPr/>
        </p:nvSpPr>
        <p:spPr>
          <a:xfrm>
            <a:off x="4077448" y="3004285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919558-F9EF-DA00-29A0-47A9F7E1ADA5}"/>
              </a:ext>
            </a:extLst>
          </p:cNvPr>
          <p:cNvSpPr txBox="1"/>
          <p:nvPr/>
        </p:nvSpPr>
        <p:spPr>
          <a:xfrm>
            <a:off x="675840" y="129084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S. aureus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F9AB6A5-EF32-5B34-6D0C-CCC20023FFE3}"/>
              </a:ext>
            </a:extLst>
          </p:cNvPr>
          <p:cNvSpPr txBox="1"/>
          <p:nvPr/>
        </p:nvSpPr>
        <p:spPr>
          <a:xfrm>
            <a:off x="7477081" y="129084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H. influenzae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FA8AA08-B6B9-2143-B19E-74FBA857AA4C}"/>
              </a:ext>
            </a:extLst>
          </p:cNvPr>
          <p:cNvSpPr txBox="1"/>
          <p:nvPr/>
        </p:nvSpPr>
        <p:spPr>
          <a:xfrm>
            <a:off x="280381" y="311834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fr-FR" i="1" dirty="0" err="1">
                <a:latin typeface="Arial" panose="020B0604020202020204" pitchFamily="34" charset="0"/>
                <a:cs typeface="Arial" panose="020B0604020202020204" pitchFamily="34" charset="0"/>
              </a:rPr>
              <a:t>catarrhalis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3617312-47C1-4327-416D-1DA04ED73E8A}"/>
              </a:ext>
            </a:extLst>
          </p:cNvPr>
          <p:cNvSpPr txBox="1"/>
          <p:nvPr/>
        </p:nvSpPr>
        <p:spPr>
          <a:xfrm>
            <a:off x="7573806" y="311834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latin typeface="Arial" panose="020B0604020202020204" pitchFamily="34" charset="0"/>
                <a:cs typeface="Arial" panose="020B0604020202020204" pitchFamily="34" charset="0"/>
              </a:rPr>
              <a:t>Bacteroides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10ED65F-49DC-0874-E94F-01BDEEB90B4A}"/>
              </a:ext>
            </a:extLst>
          </p:cNvPr>
          <p:cNvCxnSpPr>
            <a:stCxn id="4" idx="3"/>
            <a:endCxn id="3" idx="1"/>
          </p:cNvCxnSpPr>
          <p:nvPr/>
        </p:nvCxnSpPr>
        <p:spPr>
          <a:xfrm>
            <a:off x="1839871" y="2259262"/>
            <a:ext cx="1497487" cy="883989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DF443CF-6EF5-9521-1C5E-DD08D27BE2B4}"/>
              </a:ext>
            </a:extLst>
          </p:cNvPr>
          <p:cNvCxnSpPr>
            <a:cxnSpLocks/>
          </p:cNvCxnSpPr>
          <p:nvPr/>
        </p:nvCxnSpPr>
        <p:spPr>
          <a:xfrm flipH="1" flipV="1">
            <a:off x="5525799" y="3340894"/>
            <a:ext cx="1823523" cy="865718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5F6B599-3858-7C03-10F5-D6DF9A348577}"/>
              </a:ext>
            </a:extLst>
          </p:cNvPr>
          <p:cNvCxnSpPr>
            <a:cxnSpLocks/>
          </p:cNvCxnSpPr>
          <p:nvPr/>
        </p:nvCxnSpPr>
        <p:spPr>
          <a:xfrm flipV="1">
            <a:off x="1696855" y="3387007"/>
            <a:ext cx="1585916" cy="690056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2661068-8C61-AA7C-46A6-8CC3D8E22CCD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5498175" y="2259262"/>
            <a:ext cx="1851148" cy="883988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6B142DDC-EB7B-2F94-5D11-3FC5F29404A6}"/>
              </a:ext>
            </a:extLst>
          </p:cNvPr>
          <p:cNvSpPr txBox="1"/>
          <p:nvPr/>
        </p:nvSpPr>
        <p:spPr>
          <a:xfrm>
            <a:off x="3498934" y="4077062"/>
            <a:ext cx="179889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-lactamases</a:t>
            </a:r>
          </a:p>
        </p:txBody>
      </p:sp>
      <p:sp>
        <p:nvSpPr>
          <p:cNvPr id="18" name="Rectangle : coins arrondis 33">
            <a:extLst>
              <a:ext uri="{FF2B5EF4-FFF2-40B4-BE49-F238E27FC236}">
                <a16:creationId xmlns:a16="http://schemas.microsoft.com/office/drawing/2014/main" id="{C4981395-7AC3-FFF6-53CD-4E55FAA01291}"/>
              </a:ext>
            </a:extLst>
          </p:cNvPr>
          <p:cNvSpPr/>
          <p:nvPr/>
        </p:nvSpPr>
        <p:spPr>
          <a:xfrm>
            <a:off x="2438502" y="1520461"/>
            <a:ext cx="4018800" cy="42545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: molécules résistantes à ces enzymes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31295" y="4718712"/>
            <a:ext cx="46015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latin typeface="BlinkMacSystemFont"/>
              </a:rPr>
              <a:t>Brook. </a:t>
            </a:r>
            <a:r>
              <a:rPr lang="fr-FR" sz="1400" i="1" dirty="0">
                <a:latin typeface="BlinkMacSystemFont"/>
              </a:rPr>
              <a:t>Int J </a:t>
            </a:r>
            <a:r>
              <a:rPr lang="fr-FR" sz="1400" i="1" dirty="0" err="1">
                <a:latin typeface="BlinkMacSystemFont"/>
              </a:rPr>
              <a:t>Pediatr</a:t>
            </a:r>
            <a:r>
              <a:rPr lang="fr-FR" sz="1400" i="1" dirty="0">
                <a:latin typeface="BlinkMacSystemFont"/>
              </a:rPr>
              <a:t> </a:t>
            </a:r>
            <a:r>
              <a:rPr lang="fr-FR" sz="1400" i="1" dirty="0" err="1">
                <a:latin typeface="BlinkMacSystemFont"/>
              </a:rPr>
              <a:t>Otorhinolaryngol</a:t>
            </a:r>
            <a:r>
              <a:rPr lang="fr-FR" sz="1400" i="1" dirty="0">
                <a:latin typeface="BlinkMacSystemFont"/>
              </a:rPr>
              <a:t> </a:t>
            </a:r>
            <a:r>
              <a:rPr lang="fr-FR" sz="1400" dirty="0">
                <a:latin typeface="BlinkMacSystemFont"/>
              </a:rPr>
              <a:t>2007;71:1501-8</a:t>
            </a:r>
            <a:endParaRPr lang="fr-FR" sz="14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E25AF9C-E548-87E3-779A-66222E6C6873}"/>
              </a:ext>
            </a:extLst>
          </p:cNvPr>
          <p:cNvSpPr txBox="1"/>
          <p:nvPr/>
        </p:nvSpPr>
        <p:spPr>
          <a:xfrm>
            <a:off x="8809264" y="-8163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335824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19175" y="221056"/>
            <a:ext cx="31493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Biofilms</a:t>
            </a:r>
          </a:p>
        </p:txBody>
      </p:sp>
      <p:pic>
        <p:nvPicPr>
          <p:cNvPr id="21" name="Picture 4" descr="Résultat de recherche d'images pour &quot;biofilm, structure&quot;">
            <a:extLst>
              <a:ext uri="{FF2B5EF4-FFF2-40B4-BE49-F238E27FC236}">
                <a16:creationId xmlns:a16="http://schemas.microsoft.com/office/drawing/2014/main" id="{1F9589E2-FA05-3766-9DCE-E1F68F1CC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2" y="2787268"/>
            <a:ext cx="6259255" cy="1861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 descr="Une image contenant moisissure, art&#10;&#10;Description générée automatiquement">
            <a:extLst>
              <a:ext uri="{FF2B5EF4-FFF2-40B4-BE49-F238E27FC236}">
                <a16:creationId xmlns:a16="http://schemas.microsoft.com/office/drawing/2014/main" id="{2B2C0EA4-B435-A685-AFBD-2B418EFE4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723" y="2726742"/>
            <a:ext cx="2688278" cy="180211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0E1C07C7-ACD5-9C80-8C74-B2B848543EA2}"/>
              </a:ext>
            </a:extLst>
          </p:cNvPr>
          <p:cNvSpPr txBox="1"/>
          <p:nvPr/>
        </p:nvSpPr>
        <p:spPr>
          <a:xfrm>
            <a:off x="7207251" y="1452302"/>
            <a:ext cx="1936749" cy="113877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Bactéries Biofilms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PH bas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Bactéries quiescentes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CMI augmenté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Pathogénie indirecte</a:t>
            </a:r>
          </a:p>
        </p:txBody>
      </p:sp>
      <p:sp>
        <p:nvSpPr>
          <p:cNvPr id="24" name="Rectangle : coins arrondis 8">
            <a:extLst>
              <a:ext uri="{FF2B5EF4-FFF2-40B4-BE49-F238E27FC236}">
                <a16:creationId xmlns:a16="http://schemas.microsoft.com/office/drawing/2014/main" id="{6AEDE072-C368-64D2-0529-CC4C4741CFB9}"/>
              </a:ext>
            </a:extLst>
          </p:cNvPr>
          <p:cNvSpPr/>
          <p:nvPr/>
        </p:nvSpPr>
        <p:spPr>
          <a:xfrm>
            <a:off x="2969676" y="1236282"/>
            <a:ext cx="3486047" cy="61156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Prolonger les traitements ?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Rifampicine ?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81DE049-386F-6395-A414-608AF54740DE}"/>
              </a:ext>
            </a:extLst>
          </p:cNvPr>
          <p:cNvSpPr txBox="1"/>
          <p:nvPr/>
        </p:nvSpPr>
        <p:spPr>
          <a:xfrm>
            <a:off x="108522" y="1620331"/>
            <a:ext cx="2688336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Bactéries planctoniques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Quorum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sensing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Multiplication rapide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Sensibilité aux antibiotiques</a:t>
            </a:r>
          </a:p>
        </p:txBody>
      </p:sp>
      <p:pic>
        <p:nvPicPr>
          <p:cNvPr id="26" name="Picture 4" descr="Résultat de recherche d'images pour &quot;biofilm, structure&quot;">
            <a:extLst>
              <a:ext uri="{FF2B5EF4-FFF2-40B4-BE49-F238E27FC236}">
                <a16:creationId xmlns:a16="http://schemas.microsoft.com/office/drawing/2014/main" id="{DD367A5F-8039-C92D-BCA2-816F57E57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2" y="2740018"/>
            <a:ext cx="6259255" cy="1861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80F994C-EBBA-59C5-C750-B32087F80848}"/>
              </a:ext>
            </a:extLst>
          </p:cNvPr>
          <p:cNvSpPr txBox="1"/>
          <p:nvPr/>
        </p:nvSpPr>
        <p:spPr>
          <a:xfrm>
            <a:off x="4193408" y="4754572"/>
            <a:ext cx="43663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effectLst/>
                <a:cs typeface="Arial" panose="020B0604020202020204" pitchFamily="34" charset="0"/>
              </a:rPr>
              <a:t>Ogawa</a:t>
            </a:r>
            <a:r>
              <a:rPr lang="fr-FR" sz="1400" dirty="0">
                <a:effectLst/>
                <a:cs typeface="Arial" panose="020B0604020202020204" pitchFamily="34" charset="0"/>
              </a:rPr>
              <a:t> T.</a:t>
            </a:r>
            <a:r>
              <a:rPr lang="fr-FR" sz="1400" dirty="0">
                <a:cs typeface="Arial" panose="020B0604020202020204" pitchFamily="34" charset="0"/>
              </a:rPr>
              <a:t> </a:t>
            </a:r>
            <a:r>
              <a:rPr lang="fr-FR" sz="1400" i="1" dirty="0" err="1">
                <a:effectLst/>
                <a:cs typeface="Arial" panose="020B0604020202020204" pitchFamily="34" charset="0"/>
              </a:rPr>
              <a:t>Microbial</a:t>
            </a:r>
            <a:r>
              <a:rPr lang="fr-FR" sz="1400" i="1" dirty="0">
                <a:effectLst/>
                <a:cs typeface="Arial" panose="020B0604020202020204" pitchFamily="34" charset="0"/>
              </a:rPr>
              <a:t> </a:t>
            </a:r>
            <a:r>
              <a:rPr lang="fr-FR" sz="1400" i="1" dirty="0" err="1">
                <a:effectLst/>
                <a:cs typeface="Arial" panose="020B0604020202020204" pitchFamily="34" charset="0"/>
              </a:rPr>
              <a:t>Pathogenesis</a:t>
            </a:r>
            <a:r>
              <a:rPr lang="fr-FR" sz="1400" dirty="0">
                <a:effectLst/>
                <a:cs typeface="Arial" panose="020B0604020202020204" pitchFamily="34" charset="0"/>
              </a:rPr>
              <a:t> </a:t>
            </a:r>
            <a:r>
              <a:rPr lang="fr-FR" sz="1400" dirty="0">
                <a:cs typeface="Arial" panose="020B0604020202020204" pitchFamily="34" charset="0"/>
              </a:rPr>
              <a:t>2011;51(1-2):58-68</a:t>
            </a:r>
            <a:endParaRPr lang="fr-FR" sz="1400" dirty="0">
              <a:effectLst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2E53A90-A8C7-9B84-7165-E59502124448}"/>
              </a:ext>
            </a:extLst>
          </p:cNvPr>
          <p:cNvSpPr txBox="1"/>
          <p:nvPr/>
        </p:nvSpPr>
        <p:spPr>
          <a:xfrm>
            <a:off x="8809264" y="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70802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19175" y="221056"/>
            <a:ext cx="48228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Internalisation des SGA</a:t>
            </a:r>
          </a:p>
        </p:txBody>
      </p:sp>
      <p:pic>
        <p:nvPicPr>
          <p:cNvPr id="10" name="Image 9" descr="Une image contenant croquis, dessin humoristique, diagramme&#10;&#10;Description générée automatiquement">
            <a:extLst>
              <a:ext uri="{FF2B5EF4-FFF2-40B4-BE49-F238E27FC236}">
                <a16:creationId xmlns:a16="http://schemas.microsoft.com/office/drawing/2014/main" id="{E43DF42E-731D-DA6F-00B3-64B7184FC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56" y="1127760"/>
            <a:ext cx="5335525" cy="293817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5C2C085-8E12-B541-24C4-34963ED72A0A}"/>
              </a:ext>
            </a:extLst>
          </p:cNvPr>
          <p:cNvSpPr txBox="1"/>
          <p:nvPr/>
        </p:nvSpPr>
        <p:spPr>
          <a:xfrm>
            <a:off x="6246919" y="1548117"/>
            <a:ext cx="2454518" cy="14773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>
                <a:cs typeface="Arial" panose="020B0604020202020204" pitchFamily="34" charset="0"/>
              </a:rPr>
              <a:t>Les ß-lactamines</a:t>
            </a:r>
            <a:br>
              <a:rPr lang="fr-FR" sz="1500" dirty="0">
                <a:cs typeface="Arial" panose="020B0604020202020204" pitchFamily="34" charset="0"/>
              </a:rPr>
            </a:br>
            <a:r>
              <a:rPr lang="fr-FR" sz="1500" dirty="0">
                <a:cs typeface="Arial" panose="020B0604020202020204" pitchFamily="34" charset="0"/>
              </a:rPr>
              <a:t>pénètrent peu ou pas</a:t>
            </a:r>
            <a:br>
              <a:rPr lang="fr-FR" sz="1500" dirty="0">
                <a:cs typeface="Arial" panose="020B0604020202020204" pitchFamily="34" charset="0"/>
              </a:rPr>
            </a:br>
            <a:r>
              <a:rPr lang="fr-FR" sz="1500" dirty="0">
                <a:cs typeface="Arial" panose="020B0604020202020204" pitchFamily="34" charset="0"/>
              </a:rPr>
              <a:t>dans les cellules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>
                <a:cs typeface="Arial" panose="020B0604020202020204" pitchFamily="34" charset="0"/>
              </a:rPr>
              <a:t>Réservoir de bactéries </a:t>
            </a:r>
            <a:br>
              <a:rPr lang="fr-FR" sz="1500" dirty="0">
                <a:cs typeface="Arial" panose="020B0604020202020204" pitchFamily="34" charset="0"/>
              </a:rPr>
            </a:br>
            <a:r>
              <a:rPr lang="fr-FR" sz="1500" dirty="0">
                <a:cs typeface="Arial" panose="020B0604020202020204" pitchFamily="34" charset="0"/>
              </a:rPr>
              <a:t>quiescentes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err="1">
                <a:cs typeface="Arial" panose="020B0604020202020204" pitchFamily="34" charset="0"/>
              </a:rPr>
              <a:t>Emm</a:t>
            </a:r>
            <a:r>
              <a:rPr lang="fr-FR" sz="1500" dirty="0">
                <a:cs typeface="Arial" panose="020B0604020202020204" pitchFamily="34" charset="0"/>
              </a:rPr>
              <a:t>-dépendantes </a:t>
            </a:r>
          </a:p>
        </p:txBody>
      </p:sp>
      <p:sp>
        <p:nvSpPr>
          <p:cNvPr id="12" name="Rectangle : avec coin arrondi 5">
            <a:extLst>
              <a:ext uri="{FF2B5EF4-FFF2-40B4-BE49-F238E27FC236}">
                <a16:creationId xmlns:a16="http://schemas.microsoft.com/office/drawing/2014/main" id="{3AAC915F-6D17-D779-E24E-44CC3DE9361E}"/>
              </a:ext>
            </a:extLst>
          </p:cNvPr>
          <p:cNvSpPr/>
          <p:nvPr/>
        </p:nvSpPr>
        <p:spPr>
          <a:xfrm>
            <a:off x="562356" y="4126093"/>
            <a:ext cx="4306824" cy="466344"/>
          </a:xfrm>
          <a:prstGeom prst="round1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Macrolides, rifampicine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0F994C-EBBA-59C5-C750-B32087F80848}"/>
              </a:ext>
            </a:extLst>
          </p:cNvPr>
          <p:cNvSpPr txBox="1"/>
          <p:nvPr/>
        </p:nvSpPr>
        <p:spPr>
          <a:xfrm>
            <a:off x="4193408" y="4754572"/>
            <a:ext cx="43663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effectLst/>
                <a:cs typeface="Arial" panose="020B0604020202020204" pitchFamily="34" charset="0"/>
              </a:rPr>
              <a:t>Ogawa</a:t>
            </a:r>
            <a:r>
              <a:rPr lang="fr-FR" sz="1400" dirty="0">
                <a:effectLst/>
                <a:cs typeface="Arial" panose="020B0604020202020204" pitchFamily="34" charset="0"/>
              </a:rPr>
              <a:t> T.</a:t>
            </a:r>
            <a:r>
              <a:rPr lang="fr-FR" sz="1400" dirty="0">
                <a:cs typeface="Arial" panose="020B0604020202020204" pitchFamily="34" charset="0"/>
              </a:rPr>
              <a:t> </a:t>
            </a:r>
            <a:r>
              <a:rPr lang="fr-FR" sz="1400" i="1" dirty="0" err="1">
                <a:effectLst/>
                <a:cs typeface="Arial" panose="020B0604020202020204" pitchFamily="34" charset="0"/>
              </a:rPr>
              <a:t>Microbial</a:t>
            </a:r>
            <a:r>
              <a:rPr lang="fr-FR" sz="1400" i="1" dirty="0">
                <a:effectLst/>
                <a:cs typeface="Arial" panose="020B0604020202020204" pitchFamily="34" charset="0"/>
              </a:rPr>
              <a:t> </a:t>
            </a:r>
            <a:r>
              <a:rPr lang="fr-FR" sz="1400" i="1" dirty="0" err="1">
                <a:effectLst/>
                <a:cs typeface="Arial" panose="020B0604020202020204" pitchFamily="34" charset="0"/>
              </a:rPr>
              <a:t>Pathogenesis</a:t>
            </a:r>
            <a:r>
              <a:rPr lang="fr-FR" sz="1400" dirty="0">
                <a:effectLst/>
                <a:cs typeface="Arial" panose="020B0604020202020204" pitchFamily="34" charset="0"/>
              </a:rPr>
              <a:t> </a:t>
            </a:r>
            <a:r>
              <a:rPr lang="fr-FR" sz="1400" dirty="0">
                <a:cs typeface="Arial" panose="020B0604020202020204" pitchFamily="34" charset="0"/>
              </a:rPr>
              <a:t>2011;51(1-2):58-68</a:t>
            </a:r>
            <a:endParaRPr lang="fr-FR" sz="1400" dirty="0">
              <a:effectLst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0279312-244B-6531-5F1B-1D459C95693A}"/>
              </a:ext>
            </a:extLst>
          </p:cNvPr>
          <p:cNvSpPr txBox="1"/>
          <p:nvPr/>
        </p:nvSpPr>
        <p:spPr>
          <a:xfrm>
            <a:off x="8809264" y="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6447800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19175" y="221056"/>
            <a:ext cx="70707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Traitement des formes difficiles à traiter</a:t>
            </a:r>
          </a:p>
        </p:txBody>
      </p:sp>
      <p:sp>
        <p:nvSpPr>
          <p:cNvPr id="7" name="Rectangle : coins arrondis 2">
            <a:extLst>
              <a:ext uri="{FF2B5EF4-FFF2-40B4-BE49-F238E27FC236}">
                <a16:creationId xmlns:a16="http://schemas.microsoft.com/office/drawing/2014/main" id="{D20F637E-AE6D-C2C8-2228-9FF97399D037}"/>
              </a:ext>
            </a:extLst>
          </p:cNvPr>
          <p:cNvSpPr/>
          <p:nvPr/>
        </p:nvSpPr>
        <p:spPr>
          <a:xfrm>
            <a:off x="1290757" y="1302025"/>
            <a:ext cx="2855794" cy="11054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Amoxicilline-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Clavulanique</a:t>
            </a:r>
          </a:p>
          <a:p>
            <a:pPr algn="ctr"/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jours)</a:t>
            </a:r>
          </a:p>
        </p:txBody>
      </p:sp>
      <p:sp>
        <p:nvSpPr>
          <p:cNvPr id="8" name="Rectangle : coins arrondis 3">
            <a:extLst>
              <a:ext uri="{FF2B5EF4-FFF2-40B4-BE49-F238E27FC236}">
                <a16:creationId xmlns:a16="http://schemas.microsoft.com/office/drawing/2014/main" id="{DC9CC77B-F58F-89ED-2E44-E799BC7C4E86}"/>
              </a:ext>
            </a:extLst>
          </p:cNvPr>
          <p:cNvSpPr/>
          <p:nvPr/>
        </p:nvSpPr>
        <p:spPr>
          <a:xfrm>
            <a:off x="5990271" y="1300375"/>
            <a:ext cx="2855794" cy="11054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Céphalosporines</a:t>
            </a:r>
          </a:p>
          <a:p>
            <a:pPr algn="ctr"/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jours)</a:t>
            </a:r>
          </a:p>
        </p:txBody>
      </p:sp>
      <p:sp>
        <p:nvSpPr>
          <p:cNvPr id="9" name="Rectangle : coins arrondis 4">
            <a:extLst>
              <a:ext uri="{FF2B5EF4-FFF2-40B4-BE49-F238E27FC236}">
                <a16:creationId xmlns:a16="http://schemas.microsoft.com/office/drawing/2014/main" id="{40CC05AD-538B-93F6-E8FC-7936E8F07A9F}"/>
              </a:ext>
            </a:extLst>
          </p:cNvPr>
          <p:cNvSpPr/>
          <p:nvPr/>
        </p:nvSpPr>
        <p:spPr>
          <a:xfrm>
            <a:off x="1290757" y="3106154"/>
            <a:ext cx="2855794" cy="11054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Macrolides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Clarithromycine(10 jours)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Azithromycine (3 jours)</a:t>
            </a:r>
          </a:p>
        </p:txBody>
      </p:sp>
      <p:sp>
        <p:nvSpPr>
          <p:cNvPr id="14" name="Rectangle : coins arrondis 5">
            <a:extLst>
              <a:ext uri="{FF2B5EF4-FFF2-40B4-BE49-F238E27FC236}">
                <a16:creationId xmlns:a16="http://schemas.microsoft.com/office/drawing/2014/main" id="{7FA98584-E645-53F3-470C-0D32A75DAE2F}"/>
              </a:ext>
            </a:extLst>
          </p:cNvPr>
          <p:cNvSpPr/>
          <p:nvPr/>
        </p:nvSpPr>
        <p:spPr>
          <a:xfrm>
            <a:off x="5983446" y="3106154"/>
            <a:ext cx="2855794" cy="11054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Rifampicine 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(associée les 4 derniers j)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F467599-6322-59B1-FAA4-9031AB55FD8B}"/>
              </a:ext>
            </a:extLst>
          </p:cNvPr>
          <p:cNvSpPr txBox="1"/>
          <p:nvPr/>
        </p:nvSpPr>
        <p:spPr>
          <a:xfrm>
            <a:off x="1933824" y="24058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-lactamases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0C29144-586E-A0F1-C3D7-18CBF4CB506C}"/>
              </a:ext>
            </a:extLst>
          </p:cNvPr>
          <p:cNvSpPr txBox="1"/>
          <p:nvPr/>
        </p:nvSpPr>
        <p:spPr>
          <a:xfrm>
            <a:off x="6633338" y="24058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-lactamases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145F1B-D3AD-A6B2-9886-694EF5EA34F9}"/>
              </a:ext>
            </a:extLst>
          </p:cNvPr>
          <p:cNvSpPr txBox="1"/>
          <p:nvPr/>
        </p:nvSpPr>
        <p:spPr>
          <a:xfrm>
            <a:off x="1908175" y="421346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Internalisation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AA23C4C-A753-0732-80FE-F1E4E42606AD}"/>
              </a:ext>
            </a:extLst>
          </p:cNvPr>
          <p:cNvSpPr txBox="1"/>
          <p:nvPr/>
        </p:nvSpPr>
        <p:spPr>
          <a:xfrm>
            <a:off x="6271860" y="4213464"/>
            <a:ext cx="22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Biofilms +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(internalisation ?)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7109814-F73E-8917-D102-D908A626AB0A}"/>
              </a:ext>
            </a:extLst>
          </p:cNvPr>
          <p:cNvSpPr txBox="1"/>
          <p:nvPr/>
        </p:nvSpPr>
        <p:spPr>
          <a:xfrm>
            <a:off x="4716092" y="2777280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10 jours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Biofilms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B31637-1BFF-E496-FA0F-93268F5565DC}"/>
              </a:ext>
            </a:extLst>
          </p:cNvPr>
          <p:cNvSpPr txBox="1"/>
          <p:nvPr/>
        </p:nvSpPr>
        <p:spPr>
          <a:xfrm>
            <a:off x="8810726" y="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77643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3">
            <a:extLst>
              <a:ext uri="{FF2B5EF4-FFF2-40B4-BE49-F238E27FC236}">
                <a16:creationId xmlns:a16="http://schemas.microsoft.com/office/drawing/2014/main" id="{59E382B4-DA18-06E1-EF59-5695C27868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745466"/>
              </p:ext>
            </p:extLst>
          </p:nvPr>
        </p:nvGraphicFramePr>
        <p:xfrm>
          <a:off x="327991" y="2984400"/>
          <a:ext cx="8488017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574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003852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981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Dirigeant,</a:t>
                      </a:r>
                    </a:p>
                    <a:p>
                      <a:pPr algn="ctr"/>
                      <a:r>
                        <a:rPr lang="fr-FR" sz="1200" dirty="0"/>
                        <a:t>Employé,</a:t>
                      </a:r>
                    </a:p>
                    <a:p>
                      <a:pPr algn="ctr"/>
                      <a:r>
                        <a:rPr lang="fr-FR" sz="12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Etudes cliniques</a:t>
                      </a:r>
                    </a:p>
                    <a:p>
                      <a:pPr algn="ctr"/>
                      <a:r>
                        <a:rPr lang="fr-FR" sz="12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Participation à </a:t>
                      </a:r>
                    </a:p>
                    <a:p>
                      <a:pPr algn="ctr"/>
                      <a:r>
                        <a:rPr lang="fr-FR" sz="1200" dirty="0"/>
                        <a:t>des </a:t>
                      </a:r>
                      <a:r>
                        <a:rPr lang="fr-FR" sz="1200" dirty="0" err="1"/>
                        <a:t>boards</a:t>
                      </a:r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Proche parent </a:t>
                      </a:r>
                    </a:p>
                    <a:p>
                      <a:pPr algn="ctr"/>
                      <a:r>
                        <a:rPr lang="fr-FR" sz="1200" dirty="0"/>
                        <a:t>salarié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68754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</a:tbl>
          </a:graphicData>
        </a:graphic>
      </p:graphicFrame>
      <p:graphicFrame>
        <p:nvGraphicFramePr>
          <p:cNvPr id="6" name="Espace réservé du contenu 3">
            <a:extLst>
              <a:ext uri="{FF2B5EF4-FFF2-40B4-BE49-F238E27FC236}">
                <a16:creationId xmlns:a16="http://schemas.microsoft.com/office/drawing/2014/main" id="{59E382B4-DA18-06E1-EF59-5695C27868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789975"/>
              </p:ext>
            </p:extLst>
          </p:nvPr>
        </p:nvGraphicFramePr>
        <p:xfrm>
          <a:off x="327991" y="1249800"/>
          <a:ext cx="8488017" cy="166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574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003852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981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Dirigeant,</a:t>
                      </a:r>
                    </a:p>
                    <a:p>
                      <a:pPr algn="ctr"/>
                      <a:r>
                        <a:rPr lang="fr-FR" sz="1200" dirty="0"/>
                        <a:t>Employé,</a:t>
                      </a:r>
                    </a:p>
                    <a:p>
                      <a:pPr algn="ctr"/>
                      <a:r>
                        <a:rPr lang="fr-FR" sz="12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Etudes cliniques</a:t>
                      </a:r>
                    </a:p>
                    <a:p>
                      <a:pPr algn="ctr"/>
                      <a:r>
                        <a:rPr lang="fr-FR" sz="12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Participation à </a:t>
                      </a:r>
                    </a:p>
                    <a:p>
                      <a:pPr algn="ctr"/>
                      <a:r>
                        <a:rPr lang="fr-FR" sz="1200" dirty="0"/>
                        <a:t>des </a:t>
                      </a:r>
                      <a:r>
                        <a:rPr lang="fr-FR" sz="1200" dirty="0" err="1"/>
                        <a:t>boards</a:t>
                      </a:r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Proche parent </a:t>
                      </a:r>
                    </a:p>
                    <a:p>
                      <a:pPr algn="ctr"/>
                      <a:r>
                        <a:rPr lang="fr-FR" sz="1200" dirty="0"/>
                        <a:t>salarié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  <a:tr h="331762"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06881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327991" y="2601881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Robert COHEN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924339" y="925660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Jérémie COHEN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19175" y="216296"/>
            <a:ext cx="24584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35" y="900113"/>
            <a:ext cx="2800351" cy="373380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014787" y="1578769"/>
            <a:ext cx="34275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7030A0"/>
                </a:solidFill>
                <a:latin typeface="Bauhaus 93" panose="04030905020B02020C02" pitchFamily="82" charset="0"/>
              </a:rPr>
              <a:t>Group A </a:t>
            </a:r>
            <a:r>
              <a:rPr lang="fr-FR" sz="2400" i="1" dirty="0" err="1">
                <a:solidFill>
                  <a:srgbClr val="7030A0"/>
                </a:solidFill>
                <a:latin typeface="Bauhaus 93" panose="04030905020B02020C02" pitchFamily="82" charset="0"/>
              </a:rPr>
              <a:t>Strep</a:t>
            </a:r>
            <a:endParaRPr lang="fr-FR" sz="2400" i="1" dirty="0">
              <a:solidFill>
                <a:srgbClr val="7030A0"/>
              </a:solidFill>
              <a:latin typeface="Bauhaus 93" panose="04030905020B02020C02" pitchFamily="82" charset="0"/>
            </a:endParaRPr>
          </a:p>
          <a:p>
            <a:r>
              <a:rPr lang="fr-FR" sz="2400" i="1" dirty="0">
                <a:solidFill>
                  <a:srgbClr val="7030A0"/>
                </a:solidFill>
                <a:latin typeface="Bauhaus 93" panose="04030905020B02020C02" pitchFamily="82" charset="0"/>
              </a:rPr>
              <a:t>Looks good…</a:t>
            </a:r>
            <a:r>
              <a:rPr lang="fr-FR" sz="2400" i="1" dirty="0" err="1">
                <a:solidFill>
                  <a:srgbClr val="7030A0"/>
                </a:solidFill>
                <a:latin typeface="Bauhaus 93" panose="04030905020B02020C02" pitchFamily="82" charset="0"/>
              </a:rPr>
              <a:t>hurts</a:t>
            </a:r>
            <a:r>
              <a:rPr lang="fr-FR" sz="2400" i="1" dirty="0">
                <a:solidFill>
                  <a:srgbClr val="7030A0"/>
                </a:solidFill>
                <a:latin typeface="Bauhaus 93" panose="04030905020B02020C02" pitchFamily="82" charset="0"/>
              </a:rPr>
              <a:t> </a:t>
            </a:r>
            <a:r>
              <a:rPr lang="fr-FR" sz="2400" i="1" dirty="0" err="1">
                <a:solidFill>
                  <a:srgbClr val="7030A0"/>
                </a:solidFill>
                <a:latin typeface="Bauhaus 93" panose="04030905020B02020C02" pitchFamily="82" charset="0"/>
              </a:rPr>
              <a:t>bad</a:t>
            </a:r>
            <a:r>
              <a:rPr lang="fr-FR" sz="2400" i="1" dirty="0">
                <a:solidFill>
                  <a:srgbClr val="7030A0"/>
                </a:solidFill>
                <a:latin typeface="Bauhaus 93" panose="04030905020B02020C02" pitchFamily="82" charset="0"/>
              </a:rPr>
              <a:t>!</a:t>
            </a:r>
            <a:endParaRPr lang="en-US" sz="2400" i="1" dirty="0">
              <a:solidFill>
                <a:srgbClr val="7030A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11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219505" y="29317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233319" y="384757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233319" y="106046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233319" y="1983023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2996" y="218434"/>
            <a:ext cx="14863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SGA…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025016"/>
            <a:ext cx="55771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ça donne que des angines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3801050"/>
            <a:ext cx="727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fiche, ça se traite toujours par amoxicilline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983023"/>
            <a:ext cx="50706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peut rien y faire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2904928"/>
            <a:ext cx="4095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a le TDR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l="69375" t="21485" r="6563" b="53906"/>
          <a:stretch/>
        </p:blipFill>
        <p:spPr>
          <a:xfrm>
            <a:off x="7593295" y="160556"/>
            <a:ext cx="1375799" cy="112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219505" y="29317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233319" y="384757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233319" y="106046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233319" y="1983023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28010" y="216296"/>
            <a:ext cx="14863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SGA…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025016"/>
            <a:ext cx="55771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ça donne que des angines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3801050"/>
            <a:ext cx="71753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fiche, ça se traite toujours par amoxicilline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1983023"/>
            <a:ext cx="50706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peut rien y faire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804723" y="2904928"/>
            <a:ext cx="4095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On s’en fiche car on a le TDR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94491" y="1455903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NON ! Ça peut être très grave (facile ;))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45787" y="2401727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Pas sûr…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45787" y="3323632"/>
            <a:ext cx="5092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Pas faux…et on peut faire encore plus de TDR 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945787" y="4233354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NON ! Parfois il faut utiliser d’autres molécules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2"/>
          <a:srcRect l="69375" t="21485" r="6563" b="53906"/>
          <a:stretch/>
        </p:blipFill>
        <p:spPr>
          <a:xfrm>
            <a:off x="7593295" y="160556"/>
            <a:ext cx="1375799" cy="112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59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30238" t="8505" r="28929" b="23454"/>
          <a:stretch/>
        </p:blipFill>
        <p:spPr>
          <a:xfrm>
            <a:off x="5838133" y="2658686"/>
            <a:ext cx="2483157" cy="191123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16296"/>
            <a:ext cx="5627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un pathogène, plusieurs facettes</a:t>
            </a:r>
          </a:p>
        </p:txBody>
      </p:sp>
      <p:pic>
        <p:nvPicPr>
          <p:cNvPr id="3" name="Image 2" descr="Une image contenant glace, nature, nuages&#10;&#10;Description générée automatiquement">
            <a:extLst>
              <a:ext uri="{FF2B5EF4-FFF2-40B4-BE49-F238E27FC236}">
                <a16:creationId xmlns:a16="http://schemas.microsoft.com/office/drawing/2014/main" id="{672BB6CF-DF1D-C6C6-334D-D31F488EE8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711" r="15511"/>
          <a:stretch/>
        </p:blipFill>
        <p:spPr>
          <a:xfrm>
            <a:off x="108175" y="1448366"/>
            <a:ext cx="2188920" cy="239657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4E5377E-ED19-0C78-10D9-174F83DCD547}"/>
              </a:ext>
            </a:extLst>
          </p:cNvPr>
          <p:cNvSpPr txBox="1"/>
          <p:nvPr/>
        </p:nvSpPr>
        <p:spPr>
          <a:xfrm>
            <a:off x="2433774" y="1377073"/>
            <a:ext cx="4645938" cy="25391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fr-FR" b="1" dirty="0"/>
              <a:t>Infections invasives à SGA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infections cutanées nécrosantes </a:t>
            </a:r>
          </a:p>
          <a:p>
            <a:pPr>
              <a:spcAft>
                <a:spcPts val="300"/>
              </a:spcAft>
            </a:pPr>
            <a:r>
              <a:rPr lang="fr-FR" dirty="0"/>
              <a:t>    dont </a:t>
            </a:r>
            <a:r>
              <a:rPr lang="fr-FR" dirty="0" err="1"/>
              <a:t>fasciite</a:t>
            </a:r>
            <a:r>
              <a:rPr lang="fr-FR" dirty="0"/>
              <a:t> nécrosante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infections puerpérales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(pleuro-)pneumopathies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bactériémies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syndrome de choc toxique streptococcique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14"/>
          <a:stretch/>
        </p:blipFill>
        <p:spPr>
          <a:xfrm>
            <a:off x="7216391" y="723383"/>
            <a:ext cx="1669334" cy="22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09946"/>
            <a:ext cx="54545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SGA : un pathogène, plusieurs facettes</a:t>
            </a:r>
          </a:p>
        </p:txBody>
      </p:sp>
      <p:pic>
        <p:nvPicPr>
          <p:cNvPr id="3" name="Image 2" descr="Une image contenant glace, nature, nuages&#10;&#10;Description générée automatiquement">
            <a:extLst>
              <a:ext uri="{FF2B5EF4-FFF2-40B4-BE49-F238E27FC236}">
                <a16:creationId xmlns:a16="http://schemas.microsoft.com/office/drawing/2014/main" id="{672BB6CF-DF1D-C6C6-334D-D31F488EE8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11" r="15511"/>
          <a:stretch/>
        </p:blipFill>
        <p:spPr>
          <a:xfrm>
            <a:off x="108175" y="1448366"/>
            <a:ext cx="2188920" cy="239657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4E5377E-ED19-0C78-10D9-174F83DCD547}"/>
              </a:ext>
            </a:extLst>
          </p:cNvPr>
          <p:cNvSpPr txBox="1"/>
          <p:nvPr/>
        </p:nvSpPr>
        <p:spPr>
          <a:xfrm>
            <a:off x="2366817" y="1115816"/>
            <a:ext cx="4645938" cy="38395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fr-FR" b="1" dirty="0"/>
              <a:t>Infections invasives à SGA</a:t>
            </a:r>
          </a:p>
          <a:p>
            <a:pPr>
              <a:spcAft>
                <a:spcPts val="300"/>
              </a:spcAft>
            </a:pPr>
            <a:endParaRPr lang="fr-FR" b="1" dirty="0"/>
          </a:p>
          <a:p>
            <a:pPr>
              <a:spcAft>
                <a:spcPts val="300"/>
              </a:spcAft>
            </a:pPr>
            <a:r>
              <a:rPr lang="fr-FR" b="1" dirty="0"/>
              <a:t>Infections </a:t>
            </a:r>
            <a:r>
              <a:rPr lang="fr-FR" b="1" u="sng" dirty="0"/>
              <a:t>non</a:t>
            </a:r>
            <a:r>
              <a:rPr lang="fr-FR" b="1" dirty="0"/>
              <a:t>-invasives à SGA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Angines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Scarlatine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Infections </a:t>
            </a:r>
            <a:r>
              <a:rPr lang="fr-FR" dirty="0" err="1"/>
              <a:t>péri-anales</a:t>
            </a:r>
            <a:endParaRPr lang="fr-FR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Panaris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Otites avec otorrhée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Impétigo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Adénites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/>
              <a:t>Rhinite crouteuse ou hémorragique</a:t>
            </a:r>
          </a:p>
          <a:p>
            <a:pPr>
              <a:spcAft>
                <a:spcPts val="300"/>
              </a:spcAft>
            </a:pPr>
            <a:endParaRPr lang="fr-FR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42969" t="48115" r="28281" b="33594"/>
          <a:stretch/>
        </p:blipFill>
        <p:spPr>
          <a:xfrm>
            <a:off x="6742207" y="507939"/>
            <a:ext cx="2010623" cy="102334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3750" t="36523" r="75313" b="44727"/>
          <a:stretch/>
        </p:blipFill>
        <p:spPr>
          <a:xfrm>
            <a:off x="5457555" y="2750347"/>
            <a:ext cx="1701059" cy="121866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/>
          <a:srcRect l="6511" t="42160" r="79688" b="48277"/>
          <a:stretch/>
        </p:blipFill>
        <p:spPr>
          <a:xfrm>
            <a:off x="6272069" y="1616035"/>
            <a:ext cx="1615285" cy="89535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/>
          <a:srcRect l="69531" t="33203" r="7187" b="43359"/>
          <a:stretch/>
        </p:blipFill>
        <p:spPr>
          <a:xfrm>
            <a:off x="7237639" y="3415047"/>
            <a:ext cx="1515191" cy="122028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38" y="1825356"/>
            <a:ext cx="962095" cy="129562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573F0AC-8CF4-B376-327C-A45FE1002E46}"/>
              </a:ext>
            </a:extLst>
          </p:cNvPr>
          <p:cNvSpPr txBox="1"/>
          <p:nvPr/>
        </p:nvSpPr>
        <p:spPr>
          <a:xfrm>
            <a:off x="8809264" y="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70713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874809"/>
              </p:ext>
            </p:extLst>
          </p:nvPr>
        </p:nvGraphicFramePr>
        <p:xfrm>
          <a:off x="188009" y="1414461"/>
          <a:ext cx="8839198" cy="3075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81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72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4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Site/Infection</a:t>
                      </a:r>
                    </a:p>
                  </a:txBody>
                  <a:tcPr marT="34290" marB="34290" anchor="ctr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étude</a:t>
                      </a:r>
                    </a:p>
                  </a:txBody>
                  <a:tcPr marT="34290" marB="34290" anchor="ctr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</a:t>
                      </a:r>
                    </a:p>
                  </a:txBody>
                  <a:tcPr marT="34290" marB="34290" anchor="ctr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Sensibilité</a:t>
                      </a:r>
                    </a:p>
                  </a:txBody>
                  <a:tcPr marT="34290" marB="34290" anchor="ctr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Spécificité</a:t>
                      </a:r>
                    </a:p>
                  </a:txBody>
                  <a:tcPr marT="34290" marB="34290" anchor="ctr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2"/>
                          </a:solidFill>
                          <a:latin typeface="+mn-lt"/>
                        </a:rPr>
                        <a:t>Angines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Cohen et al. </a:t>
                      </a:r>
                      <a:r>
                        <a:rPr lang="en-US" sz="1400" i="1" dirty="0">
                          <a:solidFill>
                            <a:schemeClr val="tx2"/>
                          </a:solidFill>
                          <a:latin typeface="+mn-lt"/>
                        </a:rPr>
                        <a:t>Cochrane Database </a:t>
                      </a:r>
                      <a:r>
                        <a:rPr lang="en-US" sz="1400" i="1" dirty="0" err="1">
                          <a:solidFill>
                            <a:schemeClr val="tx2"/>
                          </a:solidFill>
                          <a:latin typeface="+mn-lt"/>
                        </a:rPr>
                        <a:t>Syst</a:t>
                      </a:r>
                      <a:r>
                        <a:rPr lang="en-US" sz="1400" i="1" dirty="0">
                          <a:solidFill>
                            <a:schemeClr val="tx2"/>
                          </a:solidFill>
                          <a:latin typeface="+mn-lt"/>
                        </a:rPr>
                        <a:t> Rev. 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2016</a:t>
                      </a:r>
                      <a:endParaRPr lang="fr-FR" sz="14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90000"/>
                        </a:lnSpc>
                        <a:spcBef>
                          <a:spcPts val="1333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cs typeface="Calibri" panose="020F0502020204030204" pitchFamily="34" charset="0"/>
                        </a:rPr>
                        <a:t>&gt; 100,000 enfants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1219170" rtl="0" eaLnBrk="1" fontAlgn="auto" latinLnBrk="0" hangingPunct="1">
                        <a:lnSpc>
                          <a:spcPct val="90000"/>
                        </a:lnSpc>
                        <a:spcBef>
                          <a:spcPts val="1333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cs typeface="Calibri" panose="020F0502020204030204" pitchFamily="34" charset="0"/>
                        </a:rPr>
                        <a:t>85,6% (83,3 – 87,6)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1219170" rtl="0" eaLnBrk="1" fontAlgn="auto" latinLnBrk="0" hangingPunct="1">
                        <a:lnSpc>
                          <a:spcPct val="90000"/>
                        </a:lnSpc>
                        <a:spcBef>
                          <a:spcPts val="1333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cs typeface="Calibri" panose="020F0502020204030204" pitchFamily="34" charset="0"/>
                        </a:rPr>
                        <a:t>95,4% (94,5 – 96,2)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Infections périanales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Cohen et al. </a:t>
                      </a:r>
                      <a:r>
                        <a:rPr lang="en-US" sz="14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Clin</a:t>
                      </a: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Infect Dis. 2015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132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98,0% (89,6–100)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72,8% (61,8–82,1) 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Panaris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Jung et al. J </a:t>
                      </a:r>
                      <a:r>
                        <a:rPr lang="fr-FR" sz="1400" dirty="0" err="1">
                          <a:solidFill>
                            <a:srgbClr val="2D426F"/>
                          </a:solidFill>
                        </a:rPr>
                        <a:t>Pediatric</a:t>
                      </a:r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 Infect Dis Soc. 2020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174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93,5% (84,3–98,2) 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89,7% (82,3–94,8)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Otite perforée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Cohen et al. </a:t>
                      </a:r>
                      <a:r>
                        <a:rPr lang="fr-FR" sz="1400" dirty="0" err="1">
                          <a:solidFill>
                            <a:srgbClr val="2D426F"/>
                          </a:solidFill>
                        </a:rPr>
                        <a:t>Pediatr</a:t>
                      </a:r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 Infect Dis J. 2023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256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97,3% (90,7%-99,7%)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100% (98,0%-100%)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Pleurésie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 err="1">
                          <a:solidFill>
                            <a:srgbClr val="2D426F"/>
                          </a:solidFill>
                        </a:rPr>
                        <a:t>Zheng</a:t>
                      </a:r>
                      <a:r>
                        <a:rPr lang="nl-NL" sz="1400" dirty="0">
                          <a:solidFill>
                            <a:srgbClr val="2D426F"/>
                          </a:solidFill>
                        </a:rPr>
                        <a:t> et al. J </a:t>
                      </a:r>
                      <a:r>
                        <a:rPr lang="nl-NL" sz="1400" dirty="0" err="1">
                          <a:solidFill>
                            <a:srgbClr val="2D426F"/>
                          </a:solidFill>
                        </a:rPr>
                        <a:t>Clin</a:t>
                      </a:r>
                      <a:r>
                        <a:rPr lang="nl-NL" sz="1400" dirty="0">
                          <a:solidFill>
                            <a:srgbClr val="2D426F"/>
                          </a:solidFill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2D426F"/>
                          </a:solidFill>
                        </a:rPr>
                        <a:t>Microbiol</a:t>
                      </a:r>
                      <a:r>
                        <a:rPr lang="nl-NL" sz="1400" dirty="0">
                          <a:solidFill>
                            <a:srgbClr val="2D426F"/>
                          </a:solidFill>
                        </a:rPr>
                        <a:t>. 2012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D426F"/>
                          </a:solidFill>
                        </a:rPr>
                        <a:t>120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90% </a:t>
                      </a:r>
                      <a:r>
                        <a:rPr lang="fr-FR" sz="1400" b="1" i="1" dirty="0">
                          <a:solidFill>
                            <a:srgbClr val="2D426F"/>
                          </a:solidFill>
                        </a:rPr>
                        <a:t>(pas d’IC95)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2D426F"/>
                          </a:solidFill>
                        </a:rPr>
                        <a:t>100% </a:t>
                      </a:r>
                      <a:r>
                        <a:rPr lang="fr-FR" sz="1400" b="1" i="1" dirty="0">
                          <a:solidFill>
                            <a:srgbClr val="2D426F"/>
                          </a:solidFill>
                        </a:rPr>
                        <a:t>(pas d’IC95)</a:t>
                      </a:r>
                    </a:p>
                  </a:txBody>
                  <a:tcPr marT="34290" marB="342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2521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TDR, TDR, TDR…</a:t>
            </a:r>
          </a:p>
        </p:txBody>
      </p:sp>
    </p:spTree>
    <p:extLst>
      <p:ext uri="{BB962C8B-B14F-4D97-AF65-F5344CB8AC3E}">
        <p14:creationId xmlns:p14="http://schemas.microsoft.com/office/powerpoint/2010/main" val="2792272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031185" y="222646"/>
            <a:ext cx="53687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Utilisation des TDR dans les otorrhées</a:t>
            </a:r>
          </a:p>
        </p:txBody>
      </p:sp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D9FAADC9-0A19-A144-5079-271295143D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37" b="6973"/>
          <a:stretch/>
        </p:blipFill>
        <p:spPr>
          <a:xfrm>
            <a:off x="2276750" y="1871242"/>
            <a:ext cx="6843826" cy="221472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C0E1DD4-FF5D-6041-1D13-A93127F12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550" y="4199739"/>
            <a:ext cx="4336026" cy="436330"/>
          </a:xfrm>
          <a:prstGeom prst="rect">
            <a:avLst/>
          </a:prstGeom>
        </p:spPr>
      </p:pic>
      <p:pic>
        <p:nvPicPr>
          <p:cNvPr id="6" name="Image 5" descr="Une image contenant texte, Police, capture d’écran, algèbre&#10;&#10;Description générée automatiquement">
            <a:extLst>
              <a:ext uri="{FF2B5EF4-FFF2-40B4-BE49-F238E27FC236}">
                <a16:creationId xmlns:a16="http://schemas.microsoft.com/office/drawing/2014/main" id="{137C055A-16E9-54EE-30AC-D928219C7E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4" y="925816"/>
            <a:ext cx="3063176" cy="945425"/>
          </a:xfrm>
          <a:prstGeom prst="rect">
            <a:avLst/>
          </a:prstGeom>
        </p:spPr>
      </p:pic>
      <p:pic>
        <p:nvPicPr>
          <p:cNvPr id="7" name="Image 6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59409C43-8E8D-3A53-CF00-C17F7DCB0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211" y="906157"/>
            <a:ext cx="2629969" cy="5143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D3A4B07-91FA-1532-C529-A8413A374514}"/>
              </a:ext>
            </a:extLst>
          </p:cNvPr>
          <p:cNvSpPr txBox="1"/>
          <p:nvPr/>
        </p:nvSpPr>
        <p:spPr>
          <a:xfrm>
            <a:off x="8809264" y="16329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accent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2481228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1643</Words>
  <Application>Microsoft Macintosh PowerPoint</Application>
  <PresentationFormat>Affichage à l'écran (16:9)</PresentationFormat>
  <Paragraphs>326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7" baseType="lpstr">
      <vt:lpstr>01 Digitall</vt:lpstr>
      <vt:lpstr>Arial</vt:lpstr>
      <vt:lpstr>Bauhaus 93</vt:lpstr>
      <vt:lpstr>BlinkMacSystemFont</vt:lpstr>
      <vt:lpstr>Calibri</vt:lpstr>
      <vt:lpstr>Roboto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179</cp:revision>
  <cp:lastPrinted>2022-07-26T07:48:29Z</cp:lastPrinted>
  <dcterms:created xsi:type="dcterms:W3CDTF">2018-12-12T07:15:29Z</dcterms:created>
  <dcterms:modified xsi:type="dcterms:W3CDTF">2023-10-16T09:29:38Z</dcterms:modified>
</cp:coreProperties>
</file>