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3" r:id="rId2"/>
  </p:sldMasterIdLst>
  <p:notesMasterIdLst>
    <p:notesMasterId r:id="rId29"/>
  </p:notesMasterIdLst>
  <p:handoutMasterIdLst>
    <p:handoutMasterId r:id="rId30"/>
  </p:handoutMasterIdLst>
  <p:sldIdLst>
    <p:sldId id="274" r:id="rId3"/>
    <p:sldId id="286" r:id="rId4"/>
    <p:sldId id="277" r:id="rId5"/>
    <p:sldId id="312" r:id="rId6"/>
    <p:sldId id="2147474433" r:id="rId7"/>
    <p:sldId id="288" r:id="rId8"/>
    <p:sldId id="530" r:id="rId9"/>
    <p:sldId id="291" r:id="rId10"/>
    <p:sldId id="857" r:id="rId11"/>
    <p:sldId id="2147474424" r:id="rId12"/>
    <p:sldId id="531" r:id="rId13"/>
    <p:sldId id="2147474425" r:id="rId14"/>
    <p:sldId id="2147474421" r:id="rId15"/>
    <p:sldId id="2147473059" r:id="rId16"/>
    <p:sldId id="2147474377" r:id="rId17"/>
    <p:sldId id="2147473058" r:id="rId18"/>
    <p:sldId id="2147474376" r:id="rId19"/>
    <p:sldId id="2145706600" r:id="rId20"/>
    <p:sldId id="285" r:id="rId21"/>
    <p:sldId id="2147474259" r:id="rId22"/>
    <p:sldId id="289" r:id="rId23"/>
    <p:sldId id="2147474419" r:id="rId24"/>
    <p:sldId id="2147474428" r:id="rId25"/>
    <p:sldId id="2147474429" r:id="rId26"/>
    <p:sldId id="2147474430" r:id="rId27"/>
    <p:sldId id="2147474432" r:id="rId28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BCEA"/>
    <a:srgbClr val="1498D7"/>
    <a:srgbClr val="F64800"/>
    <a:srgbClr val="FFE900"/>
    <a:srgbClr val="009D3D"/>
    <a:srgbClr val="EAF0F0"/>
    <a:srgbClr val="F1F6F4"/>
    <a:srgbClr val="FAFFFD"/>
    <a:srgbClr val="FFFFFD"/>
    <a:srgbClr val="F4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06" autoAdjust="0"/>
    <p:restoredTop sz="89524" autoAdjust="0"/>
  </p:normalViewPr>
  <p:slideViewPr>
    <p:cSldViewPr snapToGrid="0" showGuides="1">
      <p:cViewPr varScale="1">
        <p:scale>
          <a:sx n="152" d="100"/>
          <a:sy n="152" d="100"/>
        </p:scale>
        <p:origin x="880" y="184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06/10/2023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06/10/2023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-108" charset="0"/>
            </a:endParaRPr>
          </a:p>
        </p:txBody>
      </p:sp>
      <p:sp>
        <p:nvSpPr>
          <p:cNvPr id="819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CDA3553-B3A1-6742-8420-F250A9119F18}" type="slidenum">
              <a:rPr lang="fr-FR">
                <a:latin typeface="Times New Roman" pitchFamily="-108" charset="0"/>
              </a:rPr>
              <a:pPr/>
              <a:t>4</a:t>
            </a:fld>
            <a:endParaRPr lang="fr-FR">
              <a:latin typeface="Times New Roman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663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 éviter les fake news: proposer au patient d'utiliser CHAT-GPT; les adolescents l'utilisent très souvent. Sur CHAT GPT, 'en posant différentes questions sur HPV, l'intelligence artificielle encourage fortement à se vacciner. C'est bien normal car il est impossible d'être intelligent et d'être anti vaccinal 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30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i="1" dirty="0">
                <a:effectLst/>
                <a:latin typeface="Helvetica" pitchFamily="2" charset="0"/>
              </a:rPr>
              <a:t>prévenir au mieux ce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risque et ses conséquences possibles, notamment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le traumatisme lié à une chute éventuelle. En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outre, la conduite à tenir en cas de malaise doit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être rappelée à tous les professionnels de santé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participant aux séances de vaccination.</a:t>
            </a:r>
          </a:p>
          <a:p>
            <a:r>
              <a:rPr lang="fr-FR" i="1" dirty="0">
                <a:effectLst/>
                <a:latin typeface="Helvetica" pitchFamily="2" charset="0"/>
              </a:rPr>
              <a:t>Réaction de stress liée à la vaccination (RSLV)</a:t>
            </a:r>
            <a:r>
              <a:rPr lang="fr-FR" i="0" dirty="0">
                <a:effectLst/>
                <a:latin typeface="Helvetica" pitchFamily="2" charset="0"/>
              </a:rPr>
              <a:t>. </a:t>
            </a:r>
            <a:r>
              <a:rPr lang="fr-FR" i="1" dirty="0">
                <a:effectLst/>
                <a:latin typeface="Helvetica" pitchFamily="2" charset="0"/>
              </a:rPr>
              <a:t>Ce terme désigne une série de symptômes et de signes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susceptibles de survenir autour de la vaccination.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Ils peuvent être liés au “stress” (et non au produit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vaccinal), à un défaut de qualité du vaccin, ou à une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erreur du programme de vaccination. Ils comprennent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les réactions à médiation vasovagale, les réactions liées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à l’hyperventilation ou encore les troubles psychiatriques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liés au stress. Les réponses individuelles au stress varient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d’une personne à l’autre et peuvent différer selon le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contexte ou la période. Le risque de RSLV est maximal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à l’adolescence, en particulier chez les filles, surtout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si leur IMC est bas, dans le cadre des programmes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de vaccination scolaire, notamment contre les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papillomavirus, le produit injecté étant particulièrement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douloureux.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Les symptômes peuvent survenir pendant ou après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la vaccination, plus rarement juste avant. Les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manifestations observées vont des signes fréquents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extrêmement bénins (lipothymie, tête qui tourne,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palpitations…) à des symptômes impressionnants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mais rares, tels que perte de connaissance complète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(syncope), pouvant évoquer une crise d’épilepsie ou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un choc anaphylactique. Tous les professionnels de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santé impliqués doivent être informés et formés aux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caractéristiques des RSLV, notamment les mesures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préventives et la reconnaissance des symptômes, afin de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pouvoir les traiter lorsqu’ils se produisent.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Au sein d’un même groupe, il peut arriver que des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événements similaires se produisent chez plusieurs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personnes en l’espace de quelques minutes ou heures qui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suivent la vaccination. Divers termes ont été utilisés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pour décrire ces “épidémies”, notamment “hystérie de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masse” ou “hystérie épidémique”.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Les RSLV peuvent se propager par contact direct mais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également via les médias sociaux. Internet a accéléré le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potentiel de partage des préoccupations négatives, qui se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propagent comme un virus.</a:t>
            </a:r>
            <a:endParaRPr lang="fr-FR" dirty="0">
              <a:effectLst/>
              <a:latin typeface="Helvetica" pitchFamily="2" charset="0"/>
            </a:endParaRPr>
          </a:p>
          <a:p>
            <a:endParaRPr lang="fr-FR" dirty="0">
              <a:effectLst/>
              <a:latin typeface="Helvetica" pitchFamily="2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121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Helvetica" pitchFamily="2" charset="0"/>
              </a:rPr>
              <a:t>La vitesse d’injection fait l’objet de controverses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chez l’adulte et l’adolescent… Chez les petits, on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sait qu’une injection rapide est préférable.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Les stratégies de distraction, y compris les roues d’épingle, les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exercices de respiration profonde, la musique, les vidéos ou les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jeux de rôle, ont été utilisées chez les enfants plus âgés pour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réduire l’anxiété et la douleur [11].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L’administration pendant 15 secondes de froid sous forme de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chlorure d’éthyle en spray ou appliqué sur un coton est conseillé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par l’Académie américaine de pédiatrie (</a:t>
            </a:r>
            <a:r>
              <a:rPr lang="fr-FR" i="1" dirty="0" err="1">
                <a:effectLst/>
                <a:latin typeface="Helvetica" pitchFamily="2" charset="0"/>
              </a:rPr>
              <a:t>Redbook</a:t>
            </a:r>
            <a:r>
              <a:rPr lang="fr-FR" i="1" dirty="0">
                <a:effectLst/>
                <a:latin typeface="Helvetica" pitchFamily="2" charset="0"/>
              </a:rPr>
              <a:t>)</a:t>
            </a:r>
          </a:p>
          <a:p>
            <a:r>
              <a:rPr lang="fr-FR" i="1" dirty="0">
                <a:effectLst/>
                <a:latin typeface="Helvetica" pitchFamily="2" charset="0"/>
              </a:rPr>
              <a:t>une syncope peut survenir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sans symptômes pré-syncopaux, raison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pour laquelle les patients doivent être assis ou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allongés pendant la vaccination. Il faut envisager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de garder en observation les patients en position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assise ou allongée pendant 15 minutes après l’administration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du vaccin afin d’éviter le risque de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chute en cas de syncope.</a:t>
            </a:r>
            <a:endParaRPr lang="fr-FR" dirty="0">
              <a:effectLst/>
              <a:latin typeface="Helvetica" pitchFamily="2" charset="0"/>
            </a:endParaRPr>
          </a:p>
          <a:p>
            <a:r>
              <a:rPr lang="fr-FR" i="1" dirty="0">
                <a:effectLst/>
                <a:latin typeface="Helvetica" pitchFamily="2" charset="0"/>
              </a:rPr>
              <a:t>Quand 2 vaccins sont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administrés lors de la même séance, contrairement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aux nourrissons chez lesquels il faut toujours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commencer par le moins douloureux, chez l’adolescent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des études suggèrent que commencer par</a:t>
            </a:r>
            <a:r>
              <a:rPr lang="fr-FR" i="0" dirty="0">
                <a:effectLst/>
                <a:latin typeface="Helvetica" pitchFamily="2" charset="0"/>
              </a:rPr>
              <a:t> </a:t>
            </a:r>
            <a:r>
              <a:rPr lang="fr-FR" i="1" dirty="0">
                <a:effectLst/>
                <a:latin typeface="Helvetica" pitchFamily="2" charset="0"/>
              </a:rPr>
              <a:t>le plus douloureux est mieux ressenti. </a:t>
            </a:r>
            <a:endParaRPr lang="fr-FR" dirty="0">
              <a:effectLst/>
              <a:latin typeface="Helvetica" pitchFamily="2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24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Mais </a:t>
            </a:r>
            <a:r>
              <a:rPr lang="fr-FR" sz="1400" dirty="0">
                <a:solidFill>
                  <a:schemeClr val="bg1"/>
                </a:solidFill>
              </a:rPr>
              <a:t>ils risquent d’être à la fois 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victimes et vecteurs  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</a:rPr>
              <a:t>de flambées épidémiques à venir</a:t>
            </a:r>
            <a:endParaRPr lang="fr-FR" sz="1600" dirty="0">
              <a:solidFill>
                <a:schemeClr val="bg1"/>
              </a:solidFill>
            </a:endParaRPr>
          </a:p>
          <a:p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Nouvelles victimes </a:t>
            </a:r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de maladies dites « infantiles »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Le plus souvent bénignes chez l’enfant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Sévères à très sévères chez les adolescents et adultes</a:t>
            </a:r>
          </a:p>
          <a:p>
            <a:pPr marL="0" indent="0">
              <a:buNone/>
            </a:pPr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Victimes et </a:t>
            </a:r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vecteurs</a:t>
            </a:r>
            <a:endParaRPr lang="fr-FR" sz="1050" dirty="0">
              <a:solidFill>
                <a:srgbClr val="EB560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Jeunes adultes :</a:t>
            </a:r>
          </a:p>
          <a:p>
            <a:pPr lvl="2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Futurs parents</a:t>
            </a:r>
          </a:p>
          <a:p>
            <a:pPr lvl="2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Population en contact avec des personnes fragilisées, notamment nourrissons trop jeunes pour être vaccinés</a:t>
            </a:r>
          </a:p>
          <a:p>
            <a:pPr lvl="2"/>
            <a:endParaRPr lang="fr-FR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0">
              <a:buNone/>
            </a:pP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 </a:t>
            </a: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Transmission de maladies bénignes chez l’adulte, mais potentiellement graves pour l’enfant à naître ou le nourrisson</a:t>
            </a:r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Exposés à des </a:t>
            </a:r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risques spécifiques accrus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Changements de comportements (sexualité, vie en groupe, études/profession, piercing, tatouage, usage de drogues,...)</a:t>
            </a:r>
          </a:p>
          <a:p>
            <a:pPr lvl="1"/>
            <a:endParaRPr lang="fr-FR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0">
              <a:buNone/>
            </a:pP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 E</a:t>
            </a: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xposition accrue à certains modes de contamination, donc à certaines infections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983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Nouvelles victimes </a:t>
            </a:r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de maladies dites « infantiles »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Le plus souvent bénignes chez l’enfant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Sévères à très sévères chez les adolescents et adultes</a:t>
            </a:r>
          </a:p>
          <a:p>
            <a:pPr marL="0" indent="0">
              <a:buNone/>
            </a:pPr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Victimes et </a:t>
            </a:r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vecteurs</a:t>
            </a:r>
            <a:endParaRPr lang="fr-FR" sz="1050" dirty="0">
              <a:solidFill>
                <a:srgbClr val="EB5605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Jeunes adultes :</a:t>
            </a:r>
          </a:p>
          <a:p>
            <a:pPr lvl="2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Futurs parents</a:t>
            </a:r>
          </a:p>
          <a:p>
            <a:pPr lvl="2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Population en contact avec des personnes fragilisées, notamment nourrissons trop jeunes pour être vaccinés</a:t>
            </a:r>
          </a:p>
          <a:p>
            <a:pPr lvl="2"/>
            <a:endParaRPr lang="fr-FR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0">
              <a:buNone/>
            </a:pP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 </a:t>
            </a: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Transmission de maladies bénignes chez l’adulte, mais potentiellement graves pour l’enfant à naître ou le nourrisson</a:t>
            </a:r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FR" sz="13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FR" sz="1350" dirty="0">
                <a:latin typeface="Verdana" pitchFamily="34" charset="0"/>
                <a:ea typeface="Verdana" pitchFamily="34" charset="0"/>
                <a:cs typeface="Verdana" pitchFamily="34" charset="0"/>
              </a:rPr>
              <a:t>Exposés à des </a:t>
            </a:r>
            <a:r>
              <a:rPr lang="fr-FR" sz="1350" dirty="0">
                <a:solidFill>
                  <a:srgbClr val="EB5605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risques spécifiques accrus</a:t>
            </a:r>
          </a:p>
          <a:p>
            <a:pPr lvl="1"/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Changements de comportements (sexualité, vie en groupe, études/profession, piercing, tatouage, usage de drogues,...)</a:t>
            </a:r>
          </a:p>
          <a:p>
            <a:pPr lvl="1"/>
            <a:endParaRPr lang="fr-FR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0">
              <a:buNone/>
            </a:pP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 E</a:t>
            </a:r>
            <a:r>
              <a:rPr lang="fr-FR" sz="1050" dirty="0">
                <a:latin typeface="Verdana" pitchFamily="34" charset="0"/>
                <a:ea typeface="Verdana" pitchFamily="34" charset="0"/>
                <a:cs typeface="Verdana" pitchFamily="34" charset="0"/>
              </a:rPr>
              <a:t>xposition accrue à certains modes de contamination, donc à certaines infections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822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36550" y="433388"/>
            <a:ext cx="6126163" cy="3446462"/>
          </a:xfrm>
          <a:ln/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315913" y="4137025"/>
            <a:ext cx="5410200" cy="4953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FF9933"/>
              </a:buClr>
              <a:buSzPct val="110000"/>
            </a:pPr>
            <a:r>
              <a:rPr lang="fr-FR" altLang="fr-FR" sz="1600">
                <a:solidFill>
                  <a:srgbClr val="FF66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Échantillon représentatif de la population interrogée</a:t>
            </a: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.                        La représentativité de l’échantillon est assurée au moyen d’un </a:t>
            </a:r>
            <a:r>
              <a:rPr lang="fr-FR" altLang="fr-FR" sz="1600">
                <a:solidFill>
                  <a:srgbClr val="FF66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redressement effectué sur la base </a:t>
            </a: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des critères décrits ci-dessous et des données du </a:t>
            </a:r>
            <a:r>
              <a:rPr lang="fr-FR" altLang="fr-FR" sz="1600">
                <a:solidFill>
                  <a:srgbClr val="FF66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recensement INSEE 2006</a:t>
            </a: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 : </a:t>
            </a:r>
          </a:p>
          <a:p>
            <a:pPr>
              <a:spcBef>
                <a:spcPct val="20000"/>
              </a:spcBef>
              <a:buClr>
                <a:srgbClr val="FF9933"/>
              </a:buClr>
              <a:buSzPct val="110000"/>
            </a:pPr>
            <a:endParaRPr lang="fr-FR" altLang="fr-FR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1">
              <a:buClr>
                <a:srgbClr val="FF9933"/>
              </a:buClr>
              <a:buSzPct val="133000"/>
              <a:buFont typeface="Wingdings" panose="05000000000000000000" pitchFamily="2" charset="2"/>
              <a:buChar char="ü"/>
            </a:pPr>
            <a:r>
              <a:rPr lang="fr-FR" altLang="fr-FR" sz="14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Catégorie socioprofessionnelle de la personne de référence du foyer (CSP+/CSP-)</a:t>
            </a:r>
          </a:p>
          <a:p>
            <a:pPr lvl="1">
              <a:buClr>
                <a:srgbClr val="FF9933"/>
              </a:buClr>
              <a:buSzPct val="110000"/>
              <a:buFont typeface="Wingdings" panose="05000000000000000000" pitchFamily="2" charset="2"/>
              <a:buChar char="ü"/>
            </a:pP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 Nombre d’enfants (primipares/multipares)</a:t>
            </a:r>
          </a:p>
          <a:p>
            <a:pPr lvl="1">
              <a:buClr>
                <a:srgbClr val="FF9933"/>
              </a:buClr>
              <a:buSzPct val="110000"/>
              <a:buFont typeface="Wingdings" panose="05000000000000000000" pitchFamily="2" charset="2"/>
              <a:buChar char="ü"/>
            </a:pPr>
            <a:r>
              <a:rPr lang="fr-FR" altLang="fr-FR" sz="1600">
                <a:latin typeface="Arial" panose="020B0604020202020204" pitchFamily="34" charset="0"/>
                <a:cs typeface="Times New Roman" panose="02020603050405020304" pitchFamily="18" charset="0"/>
              </a:rPr>
              <a:t> Zones géographiques selon le découpage de la DREES</a:t>
            </a:r>
            <a:endParaRPr lang="fr-FR" altLang="fr-FR" sz="1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ED6B3BE-931A-46E2-B49B-CD21C9930ABC}" type="slidenum">
              <a:rPr lang="fr-FR" altLang="fr-FR">
                <a:solidFill>
                  <a:srgbClr val="000000"/>
                </a:solidFill>
              </a:rPr>
              <a:pPr/>
              <a:t>9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89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Après prise en compte de la vaccination HPV des garçons, le % des ado de 15 ans à jour de toutes leurs vaccinations baisse à 8,6% en 2021 dont 1,2% chez les garçons et 17,2% chez les filles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478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defTabSz="171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vention"/>
              </a:rPr>
              <a:t>CV garçons en 2022:  </a:t>
            </a:r>
            <a:r>
              <a:rPr lang="fr-FR" sz="1200" b="1" dirty="0">
                <a:solidFill>
                  <a:srgbClr val="F64800"/>
                </a:solidFill>
                <a:latin typeface="Invention"/>
              </a:rPr>
              <a:t>12,8 %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vention"/>
              </a:rPr>
              <a:t> pour un schéma  1 dose à 15 ans</a:t>
            </a:r>
          </a:p>
          <a:p>
            <a:pPr algn="l" defTabSz="1714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vention"/>
              </a:rPr>
              <a:t>CV filles en 2022:  </a:t>
            </a:r>
            <a:r>
              <a:rPr lang="fr-FR" sz="1200" b="1" dirty="0">
                <a:solidFill>
                  <a:srgbClr val="F64800"/>
                </a:solidFill>
                <a:latin typeface="Invention"/>
              </a:rPr>
              <a:t>47,8 %</a:t>
            </a:r>
            <a:r>
              <a:rPr lang="fr-F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Invention"/>
              </a:rPr>
              <a:t>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Invention"/>
              </a:rPr>
              <a:t>pour un schéma  1 dose à 15 ans</a:t>
            </a:r>
          </a:p>
          <a:p>
            <a:pPr algn="l" defTabSz="17145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Invention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896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1200" b="0" dirty="0">
                <a:solidFill>
                  <a:srgbClr val="2D5193"/>
                </a:solidFill>
                <a:latin typeface="Calibri" panose="020F0502020204030204" pitchFamily="34" charset="0"/>
              </a:rPr>
              <a:t>V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accination des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collégiens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de 5ème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asscoiée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à une large campagne d’information nationale à destination du grand public, adultes et adolescents, des professionnels de santé et de la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communaute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́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éducative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. </a:t>
            </a:r>
            <a:endParaRPr lang="fr-FR" b="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1200" b="0" dirty="0">
                <a:solidFill>
                  <a:srgbClr val="2D5193"/>
                </a:solidFill>
                <a:latin typeface="Calibri" panose="020F0502020204030204" pitchFamily="34" charset="0"/>
              </a:rPr>
              <a:t>V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accination en milieu scolaire  =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élément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indispensable mais insuffisant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isolément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. L’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expérience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de vaccination à l’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école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dans le Grand-Est montre que 20% des parents ont consenti à la vaccination de leur enfant et seuls 16% des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élèves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ont pu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être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effectivement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vaccinés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. </a:t>
            </a:r>
            <a:endParaRPr lang="fr-FR" b="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1200" b="0" dirty="0">
                <a:solidFill>
                  <a:srgbClr val="2D5193"/>
                </a:solidFill>
                <a:latin typeface="Calibri" panose="020F0502020204030204" pitchFamily="34" charset="0"/>
              </a:rPr>
              <a:t>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xtension des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compétences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vaccinales aux pharmaciens,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sages-femmes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et infirmiers Doit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être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accompagnée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de la mise à disposition des vaccins dans les cabinets 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médicaux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. </a:t>
            </a:r>
            <a:endParaRPr lang="fr-FR" b="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Rôle de l’</a:t>
            </a:r>
            <a:r>
              <a:rPr lang="fr-FR" sz="1200" b="0" dirty="0" err="1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éducation</a:t>
            </a:r>
            <a:r>
              <a:rPr lang="fr-FR" sz="1200" b="0" dirty="0">
                <a:solidFill>
                  <a:srgbClr val="2D5193"/>
                </a:solidFill>
                <a:effectLst/>
                <a:latin typeface="Calibri" panose="020F0502020204030204" pitchFamily="34" charset="0"/>
              </a:rPr>
              <a:t> nationale vis-à-vis de la promotion de la santé et de la vaccination. </a:t>
            </a:r>
            <a:endParaRPr lang="fr-FR" b="0" dirty="0">
              <a:effectLst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648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sz="1200" b="0" dirty="0"/>
              <a:t>Recommandation de vaccination </a:t>
            </a:r>
            <a:r>
              <a:rPr lang="fr-FR" sz="1200" dirty="0">
                <a:solidFill>
                  <a:schemeClr val="accent1">
                    <a:lumMod val="75000"/>
                  </a:schemeClr>
                </a:solidFill>
              </a:rPr>
              <a:t>HPV et/ou méningococcique </a:t>
            </a:r>
            <a:r>
              <a:rPr lang="fr-FR" sz="1200" b="0" dirty="0"/>
              <a:t>aux parents d’adolescents </a:t>
            </a:r>
          </a:p>
          <a:p>
            <a:r>
              <a:rPr lang="fr-FR" sz="1200" dirty="0">
                <a:solidFill>
                  <a:schemeClr val="accent1">
                    <a:lumMod val="75000"/>
                  </a:schemeClr>
                </a:solidFill>
              </a:rPr>
              <a:t>Discussions enregistrées</a:t>
            </a:r>
            <a:r>
              <a:rPr lang="fr-FR" sz="1200" b="0" dirty="0"/>
              <a:t>, parents/médecin prévenus</a:t>
            </a:r>
          </a:p>
          <a:p>
            <a:r>
              <a:rPr lang="fr-FR" sz="1200" b="0" dirty="0">
                <a:highlight>
                  <a:srgbClr val="FFFF00"/>
                </a:highlight>
              </a:rPr>
              <a:t>Style directif ou facultatif: pas de randomisation</a:t>
            </a:r>
          </a:p>
          <a:p>
            <a:r>
              <a:rPr lang="fr-FR" sz="1425" b="1" dirty="0">
                <a:solidFill>
                  <a:schemeClr val="accent1">
                    <a:lumMod val="75000"/>
                  </a:schemeClr>
                </a:solidFill>
              </a:rPr>
              <a:t>Mesure de l’intention de vacciner </a:t>
            </a:r>
            <a:r>
              <a:rPr lang="fr-FR" sz="1425" dirty="0"/>
              <a:t>avant la visite pour chaque vaccin (Men et HPV)</a:t>
            </a:r>
          </a:p>
          <a:p>
            <a:pPr lvl="1"/>
            <a:r>
              <a:rPr lang="fr-FR" sz="1125" dirty="0"/>
              <a:t>score sur 5 points allant de « très improbable » à « très probable ». </a:t>
            </a:r>
          </a:p>
          <a:p>
            <a:r>
              <a:rPr lang="fr-FR" sz="1425" b="1" dirty="0">
                <a:solidFill>
                  <a:schemeClr val="accent1">
                    <a:lumMod val="75000"/>
                  </a:schemeClr>
                </a:solidFill>
              </a:rPr>
              <a:t>Niveau de satisfaction des parents concernant la discussion </a:t>
            </a:r>
            <a:r>
              <a:rPr lang="fr-FR" sz="1425" dirty="0"/>
              <a:t>(score sur 4) et décision concernant la vaccination immédiatement évalués. </a:t>
            </a:r>
          </a:p>
          <a:p>
            <a:r>
              <a:rPr lang="fr-FR" sz="1425" b="1" dirty="0">
                <a:solidFill>
                  <a:schemeClr val="accent1">
                    <a:lumMod val="75000"/>
                  </a:schemeClr>
                </a:solidFill>
              </a:rPr>
              <a:t>Temps de discussion </a:t>
            </a:r>
            <a:r>
              <a:rPr lang="fr-FR" sz="1425" dirty="0"/>
              <a:t>portant exclusivement sur la vaccination mesuré en séparant le temps pré-décisionnel et post-décisionnel. </a:t>
            </a:r>
          </a:p>
          <a:p>
            <a:r>
              <a:rPr lang="fr-FR" dirty="0"/>
              <a:t>Discussion 2 fois + longue qd vaccination présentée comme facultative</a:t>
            </a:r>
          </a:p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Analyse multivariée</a:t>
            </a:r>
            <a:r>
              <a:rPr lang="fr-FR" dirty="0"/>
              <a:t> sur 60 discussions</a:t>
            </a:r>
          </a:p>
          <a:p>
            <a:pPr lvl="1"/>
            <a:r>
              <a:rPr lang="fr-FR" b="0" dirty="0"/>
              <a:t>non inclusion de celles où les parents avaient une forte intention de vacciner avant la visite (car vaccination dans 100% des cas)</a:t>
            </a:r>
          </a:p>
          <a:p>
            <a:pPr lvl="1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Parmi ces 60 discussions, 82% ont abouti à une décision de vaccination</a:t>
            </a:r>
          </a:p>
          <a:p>
            <a:pPr lvl="3"/>
            <a:r>
              <a:rPr lang="fr-FR" dirty="0">
                <a:highlight>
                  <a:srgbClr val="FFFF00"/>
                </a:highlight>
              </a:rPr>
              <a:t>83% pour HPV</a:t>
            </a:r>
          </a:p>
          <a:p>
            <a:pPr lvl="3"/>
            <a:r>
              <a:rPr lang="fr-FR" dirty="0">
                <a:highlight>
                  <a:srgbClr val="FFFF00"/>
                </a:highlight>
              </a:rPr>
              <a:t>79% pour </a:t>
            </a:r>
            <a:r>
              <a:rPr lang="fr-FR" dirty="0" err="1">
                <a:highlight>
                  <a:srgbClr val="FFFF00"/>
                </a:highlight>
              </a:rPr>
              <a:t>Méningocoqque</a:t>
            </a:r>
            <a:endParaRPr lang="fr-FR" dirty="0">
              <a:highlight>
                <a:srgbClr val="FFFF00"/>
              </a:highlight>
            </a:endParaRPr>
          </a:p>
          <a:p>
            <a:r>
              <a:rPr lang="fr-FR" dirty="0">
                <a:solidFill>
                  <a:srgbClr val="00A590"/>
                </a:solidFill>
              </a:rPr>
              <a:t>Décision de vaccination par les parents 9,3 fois + fréquente après une </a:t>
            </a:r>
            <a:r>
              <a:rPr lang="fr-FR" b="1" dirty="0">
                <a:solidFill>
                  <a:srgbClr val="00A590"/>
                </a:solidFill>
              </a:rPr>
              <a:t>recommandation directive </a:t>
            </a:r>
            <a:r>
              <a:rPr lang="fr-FR" dirty="0">
                <a:solidFill>
                  <a:srgbClr val="00A590"/>
                </a:solidFill>
              </a:rPr>
              <a:t>qu’après une proposition facultative (p&lt;0,05). </a:t>
            </a:r>
          </a:p>
          <a:p>
            <a:r>
              <a:rPr lang="fr-FR" dirty="0"/>
              <a:t>Niveau de satisfaction parentale non associé à la durée de la discussion ou au  style de communication employé par le vaccinateur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Autre étude: </a:t>
            </a:r>
            <a:r>
              <a:rPr lang="fr-FR" sz="1200" dirty="0">
                <a:ea typeface="Times New Roman" panose="02020603050405020304" pitchFamily="18" charset="0"/>
                <a:cs typeface="Calibri" panose="020F0502020204030204" pitchFamily="34" charset="0"/>
              </a:rPr>
              <a:t>Inclusion de 46 études (USA)</a:t>
            </a:r>
          </a:p>
          <a:p>
            <a:pPr>
              <a:buClr>
                <a:srgbClr val="039F90"/>
              </a:buClr>
            </a:pPr>
            <a:r>
              <a:rPr lang="fr-FR" sz="1200" dirty="0">
                <a:ea typeface="Times New Roman" panose="02020603050405020304" pitchFamily="18" charset="0"/>
                <a:cs typeface="Calibri" panose="020F0502020204030204" pitchFamily="34" charset="0"/>
              </a:rPr>
              <a:t>2 principales stratégies associées à un impact positif sur la décision de vaccination :</a:t>
            </a:r>
          </a:p>
          <a:p>
            <a:r>
              <a:rPr lang="fr-FR" sz="1200" dirty="0">
                <a:solidFill>
                  <a:srgbClr val="03877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recommandation forte : </a:t>
            </a:r>
            <a:r>
              <a:rPr lang="fr-FR" sz="1200" i="1" dirty="0"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  Votre enfant doit recevoir le vaccin contre les HPV à 11 ans, et je recommande à tous mes patients de le faire pour… »</a:t>
            </a:r>
            <a:endParaRPr lang="fr-FR" sz="1200" dirty="0">
              <a:solidFill>
                <a:srgbClr val="03877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3877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recommandation assertive: </a:t>
            </a:r>
            <a:r>
              <a:rPr lang="fr-FR" sz="1200" i="1" dirty="0"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  Il est temps pour votre enfant d’être vacciné contre les HPV. Ce vaccin est prévu à 11 ans, le même jour que le rappel 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rgbClr val="03877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200" dirty="0">
              <a:solidFill>
                <a:srgbClr val="03877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2C17-AD08-4E4C-AB6D-1035F7AC396F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616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Abstract:  Human  papillomavirus  (HPV)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currently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linked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almost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35,000  new  cases of cancer in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women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men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each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year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in the United States. Gardasil-9 (Merck &amp;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Company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),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HPV vaccine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now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available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in the United States,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nearly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100% effective  at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precancers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caused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by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oncogenic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HPV  types.  In  the  United  States,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however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about one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half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adolescents are up to date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HPV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vaccina-tion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It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well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known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that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health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care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’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recommendations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play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significant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role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in parents’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decisions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regarding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HPV vaccination.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growing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body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literature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ex-amines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specific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communication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promoting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the HPV vaccine.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comprehensive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review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evidence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each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these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needed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authors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searched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the  PubMed,  EMBASE,  Cochrane  Central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Register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Controlled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Trials,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PsycINFO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Cumulative Index to Nursing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Allied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Health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Literature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and Web of Science Complete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databases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original articles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defined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commu-nication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and  an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outcome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HPV  vaccine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or  intention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vaccinate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(PROSPERO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registry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no. CRD42020107602). In total, 46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included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authors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identified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two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main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strong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evidence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supporting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their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positive impact  on  vaccine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: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strong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and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presumptive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recommenda-tion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Determinations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about a causal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relationship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limited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by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small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numbers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randomized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controlled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trials.  There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also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opportunity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for  more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research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de-termine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motivational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interviewing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cancer-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messaging.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Most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included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parents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both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male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female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adolescents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smaller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number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investigated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females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(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nine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), 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two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examined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males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the  best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evidence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for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promoting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what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authors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termed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strong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(N= 20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; 22 reports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included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). 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also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consistently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increased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vaccine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the  use  of  a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presumptive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communication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(N= 16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; 17 reports). Of the 16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13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higher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Two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these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randomized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con-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trolled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trials (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RCTs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describing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com-munication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training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looked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at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training in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motivational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interviewing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or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shared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decision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making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mixed  re-sults.39,49,50,63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Three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the four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lower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qual-ity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evidence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(40%–60%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criteria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met).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higher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  RCT  by  Dempsey  and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colleagues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motivational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interviewing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as  one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element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a  five-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pronged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intervention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associated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increased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se-ries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initiation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completion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Motivational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interviewing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specifically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perceived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by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  the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successful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Perkins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colleagues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similarly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 positive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on  vaccine  initiation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motivational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interviewing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but the intervention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included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numer-ous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other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components,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including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education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individualized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feedback,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quality-improvement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incentives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to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raise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vacci-nation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rates.49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Another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RCT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that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randomized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to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receive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announcement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training  (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presumptive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strategy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ver-sus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conversation training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using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principles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shared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decision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making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no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in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shared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decision-making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arm, but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positive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young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adolescents in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announcement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training arm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depth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discussionFive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examined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the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longer  or  more  in-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depth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discussion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patients.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Two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linked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greater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amount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time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spent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discussing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the vaccine or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allowing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questions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vaccine uptake.54,58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Another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no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difference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based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on  the  patient-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perceived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qual-ity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the  communication  (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listening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carefully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explaining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things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well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respecting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concerns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and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spending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enough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time).57 The use of more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technical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language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greater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number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words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not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associated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  one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endParaRPr lang="fr-FR" sz="1400" b="0" dirty="0">
              <a:solidFill>
                <a:schemeClr val="tx2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  one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young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women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recalled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their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parents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being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positively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influenced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by  a  cancer-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message  but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negatively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influenced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by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sexually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transmitted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infection-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messaging.61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Conversely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fathers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male  patients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positively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influenced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vaccinate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by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reference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to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preven-tion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genital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warts.59 One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that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strong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personal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even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better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received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when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accompanied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by a cancer-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prevention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message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evidence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for 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personalized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message (e.g.,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citing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exam-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ples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the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clinician’s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own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children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was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also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limited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only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three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studies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identified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 One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increased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clinician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perception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efficacy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—a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weaker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measure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—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the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personalized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strategy.19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Another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an  association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higher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performing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clinics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strong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presumptive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and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personal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recommendations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, but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without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examining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these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ap-proaches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individually.25  A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third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study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found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no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effect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of  a 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personalized</a:t>
            </a: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message on HPV vaccine </a:t>
            </a:r>
            <a:r>
              <a:rPr lang="fr-FR" sz="1400" b="0" dirty="0" err="1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uptake</a:t>
            </a:r>
            <a:endParaRPr lang="fr-FR" sz="1400" b="0" dirty="0">
              <a:solidFill>
                <a:schemeClr val="tx2"/>
              </a:solidFill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Décision de vaccination ~9 fois plus fréquente après une recommandation assertive vs proposition facultative (questionnement) (p&lt;0,05) (étude Fenton)</a:t>
            </a:r>
            <a:endParaRPr lang="fr-FR" sz="1400" b="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fr-FR" sz="1400" b="0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Le style de recommandation est la seule variable associée de façon significative à la décision vaccinale (Etude Fenton), sans dégrader la satisfaction du parent/jeune vacciné</a:t>
            </a:r>
            <a:endParaRPr lang="fr-FR" sz="1400" b="0" dirty="0">
              <a:solidFill>
                <a:schemeClr val="tx2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682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639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969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34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189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531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159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91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022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194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1"/>
            </p:custDataLst>
          </p:nvPr>
        </p:nvSpPr>
        <p:spPr>
          <a:xfrm>
            <a:off x="2051640" y="4798019"/>
            <a:ext cx="6354694" cy="158184"/>
          </a:xfrm>
        </p:spPr>
        <p:txBody>
          <a:bodyPr anchor="b"/>
          <a:lstStyle>
            <a:lvl1pPr algn="l">
              <a:defRPr cap="none"/>
            </a:lvl1pPr>
          </a:lstStyle>
          <a:p>
            <a:r>
              <a:rPr lang="en-US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2"/>
            </p:custDataLst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t>‹N°›</a:t>
            </a:fld>
            <a:endParaRPr lang="en-US" noProof="0"/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39F8F8F8-B2E7-4739-8BFF-FA42634CE5EB}"/>
              </a:ext>
            </a:extLst>
          </p:cNvPr>
          <p:cNvSpPr>
            <a:spLocks noGrp="1"/>
          </p:cNvSpPr>
          <p:nvPr>
            <p:ph type="body" sz="quarter" idx="18"/>
            <p:custDataLst>
              <p:tags r:id="rId3"/>
            </p:custDataLst>
          </p:nvPr>
        </p:nvSpPr>
        <p:spPr>
          <a:xfrm>
            <a:off x="333730" y="318887"/>
            <a:ext cx="8478116" cy="215444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lang="fr-FR" sz="800" b="0" i="0" kern="120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32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  <p:custDataLst>
              <p:tags r:id="rId4"/>
            </p:custDataLst>
          </p:nvPr>
        </p:nvSpPr>
        <p:spPr>
          <a:xfrm>
            <a:off x="333730" y="1183185"/>
            <a:ext cx="573587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ct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  <p:custDataLst>
              <p:tags r:id="rId5"/>
            </p:custDataLst>
          </p:nvPr>
        </p:nvSpPr>
        <p:spPr>
          <a:xfrm>
            <a:off x="331525" y="1457851"/>
            <a:ext cx="8474378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331201" y="532802"/>
            <a:ext cx="8474378" cy="56118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87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10400" y="4869657"/>
            <a:ext cx="2133600" cy="273844"/>
          </a:xfrm>
        </p:spPr>
        <p:txBody>
          <a:bodyPr/>
          <a:lstStyle/>
          <a:p>
            <a:fld id="{A7BCEF90-3339-4D9B-B9DC-549F3334B21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638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 Columns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347575" y="4820496"/>
            <a:ext cx="4844338" cy="127750"/>
          </a:xfrm>
        </p:spPr>
        <p:txBody>
          <a:bodyPr/>
          <a:lstStyle/>
          <a:p>
            <a:r>
              <a:rPr lang="en-US" noProof="0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t>‹N°›</a:t>
            </a:fld>
            <a:endParaRPr lang="en-US" noProof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4F55540-ED4C-45E7-8160-232239F0CD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215444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ct val="0"/>
              </a:spcAft>
              <a:defRPr lang="fr-FR" sz="800" b="0" i="0" kern="120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47" algn="l"/>
              </a:tabLst>
              <a:defRPr sz="400"/>
            </a:lvl3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925CDC4-EFB2-488D-B30A-C3793D2205C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50"/>
            <a:ext cx="8478000" cy="3221417"/>
          </a:xfrm>
        </p:spPr>
        <p:txBody>
          <a:bodyPr numCol="3" spcCol="21600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93BC343D-E104-407A-AA3E-1C92F175BD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4"/>
            <a:ext cx="84780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ct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F8C1E34-6402-444E-A649-A92F2E58D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532801"/>
            <a:ext cx="8485200" cy="56118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5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21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4000"/>
              </a:lnSpc>
              <a:spcAft>
                <a:spcPts val="45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1pPr>
            <a:lvl2pPr marL="472500" indent="-213300">
              <a:lnSpc>
                <a:spcPct val="114000"/>
              </a:lnSpc>
              <a:spcAft>
                <a:spcPts val="45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1500"/>
            </a:lvl2pPr>
            <a:lvl3pPr>
              <a:lnSpc>
                <a:spcPct val="114000"/>
              </a:lnSpc>
              <a:spcAft>
                <a:spcPts val="450"/>
              </a:spcAft>
              <a:buClr>
                <a:schemeClr val="tx2"/>
              </a:buClr>
              <a:defRPr sz="1200"/>
            </a:lvl3pPr>
            <a:lvl4pPr>
              <a:lnSpc>
                <a:spcPct val="114000"/>
              </a:lnSpc>
              <a:spcAft>
                <a:spcPts val="450"/>
              </a:spcAft>
              <a:buClr>
                <a:schemeClr val="tx2"/>
              </a:buClr>
              <a:defRPr sz="1200"/>
            </a:lvl4pPr>
            <a:lvl5pPr>
              <a:lnSpc>
                <a:spcPct val="114000"/>
              </a:lnSpc>
              <a:spcAft>
                <a:spcPts val="450"/>
              </a:spcAft>
              <a:buClr>
                <a:srgbClr val="709302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85F2BF-0FC1-4DD9-901E-EFE53F9991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95392" y="4839891"/>
            <a:ext cx="467915" cy="184547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 defTabSz="685800">
              <a:defRPr/>
            </a:pPr>
            <a:fld id="{B2A40DF2-C583-41A2-B050-E9EB773352C6}" type="slidenum">
              <a:rPr lang="fr-FR" sz="600" b="1" smtClean="0">
                <a:solidFill>
                  <a:srgbClr val="000000"/>
                </a:solidFill>
                <a:ea typeface="+mn-ea"/>
              </a:rPr>
              <a:pPr algn="l" defTabSz="685800">
                <a:defRPr/>
              </a:pPr>
              <a:t>‹N°›</a:t>
            </a:fld>
            <a:r>
              <a:rPr lang="fr-FR" sz="600" b="1">
                <a:solidFill>
                  <a:srgbClr val="000000"/>
                </a:solidFill>
                <a:ea typeface="+mn-ea"/>
              </a:rPr>
              <a:t> |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1AF3D38-6ABD-4468-BE62-F6AD8982D79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4651" y="4839891"/>
            <a:ext cx="8067675" cy="184547"/>
          </a:xfrm>
        </p:spPr>
        <p:txBody>
          <a:bodyPr anchor="b"/>
          <a:lstStyle>
            <a:lvl1pPr marL="0" indent="0">
              <a:lnSpc>
                <a:spcPct val="90000"/>
              </a:lnSpc>
              <a:buFontTx/>
              <a:buNone/>
              <a:defRPr sz="675"/>
            </a:lvl1pPr>
            <a:lvl2pPr marL="0" indent="0">
              <a:buFontTx/>
              <a:buNone/>
              <a:defRPr sz="675"/>
            </a:lvl2pPr>
            <a:lvl3pPr marL="336947" indent="0">
              <a:buFontTx/>
              <a:buNone/>
              <a:defRPr sz="675"/>
            </a:lvl3pPr>
            <a:lvl4pPr marL="607219" indent="0">
              <a:buFontTx/>
              <a:buNone/>
              <a:defRPr sz="675"/>
            </a:lvl4pPr>
            <a:lvl5pPr marL="877490" indent="0">
              <a:buFontTx/>
              <a:buNone/>
              <a:defRPr sz="675"/>
            </a:lvl5pPr>
          </a:lstStyle>
          <a:p>
            <a:pPr lvl="0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6550923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C3EA56-5111-4037-9D95-99472C98B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E7BCF-23E0-421B-8A21-1CDDB1673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F21D1-F1DD-4945-8EF8-43393EDC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533D-B52E-4A2F-BF72-0ADD2D94BD75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A2858F-078E-2E59-C8A6-5102082DA3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3846" y="4344300"/>
            <a:ext cx="8595123" cy="224100"/>
          </a:xfrm>
        </p:spPr>
        <p:txBody>
          <a:bodyPr lIns="0" tIns="72000" rIns="0" bIns="72000" anchor="b">
            <a:noAutofit/>
          </a:bodyPr>
          <a:lstStyle>
            <a:lvl1pPr marL="0" indent="0">
              <a:buNone/>
              <a:defRPr sz="900"/>
            </a:lvl1pPr>
            <a:lvl2pPr marL="268164" indent="0">
              <a:buNone/>
              <a:defRPr sz="751"/>
            </a:lvl2pPr>
            <a:lvl3pPr marL="540002" indent="0">
              <a:buNone/>
              <a:defRPr sz="751"/>
            </a:lvl3pPr>
            <a:lvl4pPr marL="811088" indent="0">
              <a:buNone/>
              <a:defRPr sz="751"/>
            </a:lvl4pPr>
            <a:lvl5pPr marL="1080000" indent="0">
              <a:buNone/>
              <a:defRPr sz="751"/>
            </a:lvl5pPr>
          </a:lstStyle>
          <a:p>
            <a:pPr lvl="0"/>
            <a:r>
              <a:rPr lang="en-US"/>
              <a:t>Insert Source text</a:t>
            </a:r>
          </a:p>
        </p:txBody>
      </p:sp>
    </p:spTree>
    <p:extLst>
      <p:ext uri="{BB962C8B-B14F-4D97-AF65-F5344CB8AC3E}">
        <p14:creationId xmlns:p14="http://schemas.microsoft.com/office/powerpoint/2010/main" val="259210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964406"/>
            <a:ext cx="8534400" cy="51435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878806"/>
            <a:ext cx="8534400" cy="2150270"/>
          </a:xfr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0688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e la date 23"/>
          <p:cNvSpPr>
            <a:spLocks noGrp="1"/>
          </p:cNvSpPr>
          <p:nvPr>
            <p:ph type="dt" sz="half" idx="14"/>
          </p:nvPr>
        </p:nvSpPr>
        <p:spPr>
          <a:xfrm>
            <a:off x="7713499" y="4831177"/>
            <a:ext cx="776690" cy="92333"/>
          </a:xfrm>
        </p:spPr>
        <p:txBody>
          <a:bodyPr/>
          <a:lstStyle/>
          <a:p>
            <a:r>
              <a:rPr lang="en-US" noProof="0"/>
              <a:t>DATE</a:t>
            </a:r>
          </a:p>
        </p:txBody>
      </p:sp>
      <p:sp>
        <p:nvSpPr>
          <p:cNvPr id="15" name="Espace réservé du numéro de diapositive 25"/>
          <p:cNvSpPr>
            <a:spLocks noGrp="1"/>
          </p:cNvSpPr>
          <p:nvPr>
            <p:ph type="sldNum" sz="quarter" idx="16"/>
          </p:nvPr>
        </p:nvSpPr>
        <p:spPr>
          <a:xfrm>
            <a:off x="8467496" y="4831177"/>
            <a:ext cx="311061" cy="92333"/>
          </a:xfrm>
        </p:spPr>
        <p:txBody>
          <a:bodyPr/>
          <a:lstStyle/>
          <a:p>
            <a:fld id="{980E94A8-0648-D043-B8F7-3AFA110B04B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319382"/>
            <a:ext cx="8420100" cy="29623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Slide texte - 1 colonne, corps 28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58776" y="1333056"/>
            <a:ext cx="8420101" cy="3362770"/>
          </a:xfrm>
        </p:spPr>
        <p:txBody>
          <a:bodyPr/>
          <a:lstStyle>
            <a:lvl1pPr>
              <a:defRPr baseline="0"/>
            </a:lvl1pPr>
            <a:lvl3pPr marL="302419" indent="-100013"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fr-FR" dirty="0"/>
              <a:t>Texte 1er niveau, corps 18</a:t>
            </a:r>
          </a:p>
          <a:p>
            <a:pPr lvl="1"/>
            <a:r>
              <a:rPr lang="fr-FR" dirty="0"/>
              <a:t>Texte 2e niveau, corps 16</a:t>
            </a:r>
          </a:p>
          <a:p>
            <a:pPr lvl="2"/>
            <a:r>
              <a:rPr lang="fr-FR" dirty="0"/>
              <a:t>Texte 3e niveau, corps 14</a:t>
            </a:r>
          </a:p>
        </p:txBody>
      </p:sp>
      <p:sp>
        <p:nvSpPr>
          <p:cNvPr id="10" name="Espace réservé du pied de page 24"/>
          <p:cNvSpPr>
            <a:spLocks noGrp="1"/>
          </p:cNvSpPr>
          <p:nvPr>
            <p:ph type="ftr" sz="quarter" idx="15"/>
          </p:nvPr>
        </p:nvSpPr>
        <p:spPr>
          <a:xfrm>
            <a:off x="2108863" y="4831177"/>
            <a:ext cx="5781302" cy="92333"/>
          </a:xfrm>
        </p:spPr>
        <p:txBody>
          <a:bodyPr/>
          <a:lstStyle/>
          <a:p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17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58776" y="712801"/>
            <a:ext cx="8420101" cy="349131"/>
          </a:xfrm>
        </p:spPr>
        <p:txBody>
          <a:bodyPr/>
          <a:lstStyle>
            <a:lvl1pPr marL="0" indent="0">
              <a:buNone/>
              <a:defRPr sz="1650" b="0" baseline="0">
                <a:solidFill>
                  <a:schemeClr val="tx1"/>
                </a:solidFill>
              </a:defRPr>
            </a:lvl1pPr>
            <a:lvl2pPr marL="20002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fr-FR" dirty="0"/>
              <a:t>Sous-titre, corps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4892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971550"/>
            <a:ext cx="2094869" cy="12001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59" y="1085850"/>
            <a:ext cx="3892550" cy="3429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5" y="2346961"/>
            <a:ext cx="2094869" cy="2171699"/>
          </a:xfrm>
        </p:spPr>
        <p:txBody>
          <a:bodyPr/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4406" y="221797"/>
            <a:ext cx="628649" cy="57576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9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81310C-F6BF-8DE0-B573-4E907E78E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C78B3A-878D-0A0B-229D-2003BC7E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25FC-69D6-47B7-B0DC-EF0186EB8524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69FF79-9546-CF49-75B2-7A1EB7D53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01C88C7-D066-D2DC-2D99-0EB0E61E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EC2F6-2C6F-48EF-92A3-53E588EEFB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6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70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82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88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90" r:id="rId4"/>
    <p:sldLayoutId id="2147483692" r:id="rId5"/>
    <p:sldLayoutId id="2147483711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7EAF3-BA7C-C347-98B2-0DF2E7755618}" type="datetimeFigureOut">
              <a:rPr lang="fr-FR" smtClean="0"/>
              <a:t>06/10/2023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D4A2-C983-9444-B6D8-FF63C39083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75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statistics/human-papillomavirus-hpv-vaccine-coverage-estimates" TargetMode="External"/><Relationship Id="rId7" Type="http://schemas.openxmlformats.org/officeDocument/2006/relationships/hyperlink" Target="https://www.rki.de/DE/Content/Infekt/EpidBull/Archiv/2021/Ausgaben/49_21.pdf?__blob=publicationFil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epicentro.iss.it/vaccini/dati_Ita?tab-container-1=tab#hpv" TargetMode="External"/><Relationship Id="rId5" Type="http://schemas.openxmlformats.org/officeDocument/2006/relationships/hyperlink" Target="https://www.health.gov.au/sites/default/files/documents/2019/12/national-hpv-3-dose-vaccination-coverage-for-all-adolescents-turning-15-years-of-age-from-year-of-program-commencement-males---2013-2017.pdf" TargetMode="External"/><Relationship Id="rId4" Type="http://schemas.openxmlformats.org/officeDocument/2006/relationships/hyperlink" Target="https://www.folkhalsomyndigheten.se/folkhalsorapportering-statistik/statistikdatabaser-och-visualisering/vaccinationsstatistik/statistik-for-hpv-vaccinationer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hyperlink" Target="https://www.stophpv.fr/" TargetMode="External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D9BCE1-97E4-FEC6-1C2C-A99124448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1D289AA-43E2-C68E-CB99-48280C505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53707" cy="521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65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C3726201-ADF7-C8B2-65BD-A56869C23D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5061951"/>
              </p:ext>
            </p:extLst>
          </p:nvPr>
        </p:nvGraphicFramePr>
        <p:xfrm>
          <a:off x="431983" y="1124599"/>
          <a:ext cx="8582037" cy="33223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626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4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33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Valences</a:t>
                      </a:r>
                      <a:endParaRPr lang="fr-FR" sz="1800" b="1" dirty="0"/>
                    </a:p>
                  </a:txBody>
                  <a:tcPr marL="76302" marR="76302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b="1" dirty="0"/>
                    </a:p>
                  </a:txBody>
                  <a:tcPr marL="76302" marR="76302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Objectifs</a:t>
                      </a:r>
                    </a:p>
                    <a:p>
                      <a:pPr algn="ctr"/>
                      <a:r>
                        <a:rPr lang="fr-FR" sz="1800" dirty="0"/>
                        <a:t>Adolescents 15 ans</a:t>
                      </a:r>
                      <a:endParaRPr lang="fr-FR" sz="1800" b="1" baseline="30000" dirty="0"/>
                    </a:p>
                  </a:txBody>
                  <a:tcPr marL="76302" marR="76302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kern="1200" dirty="0"/>
                        <a:t>Vaccinoscopie</a:t>
                      </a:r>
                      <a:r>
                        <a:rPr lang="fr-FR" sz="2000" kern="1200" baseline="30000" dirty="0">
                          <a:latin typeface="Times New Roman"/>
                          <a:cs typeface="Times New Roman"/>
                        </a:rPr>
                        <a:t>®</a:t>
                      </a:r>
                      <a:r>
                        <a:rPr lang="fr-FR" sz="1800" dirty="0"/>
                        <a:t> 2021 </a:t>
                      </a:r>
                      <a:br>
                        <a:rPr lang="fr-FR" sz="1800" dirty="0"/>
                      </a:br>
                      <a:r>
                        <a:rPr lang="fr-FR" sz="1800" kern="1200" dirty="0"/>
                        <a:t>Adolescents 15 ans </a:t>
                      </a:r>
                      <a:endParaRPr lang="fr-FR" sz="1800" kern="1200" baseline="30000" dirty="0"/>
                    </a:p>
                    <a:p>
                      <a:pPr algn="ctr"/>
                      <a:r>
                        <a:rPr lang="fr-FR" sz="1600" dirty="0"/>
                        <a:t>N = 500  </a:t>
                      </a:r>
                      <a:endParaRPr lang="fr-FR" sz="1600" b="1" kern="1200" baseline="300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DTPCa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76302" marR="76302"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Pour l’ensemble des rappels à cet âge</a:t>
                      </a:r>
                      <a:endParaRPr lang="fr-FR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95 %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91 %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Hépatite B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76302" marR="76302"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Vaccination complète</a:t>
                      </a:r>
                      <a:endParaRPr lang="fr-FR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75 %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>
                          <a:solidFill>
                            <a:schemeClr val="tx1"/>
                          </a:solidFill>
                        </a:rPr>
                        <a:t> 47,3 %</a:t>
                      </a: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0" dirty="0"/>
                        <a:t>ROR</a:t>
                      </a:r>
                    </a:p>
                  </a:txBody>
                  <a:tcP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Dose 2</a:t>
                      </a:r>
                      <a:endParaRPr lang="fr-FR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72000" marR="72000"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95 %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</a:rPr>
                        <a:t>89,4 %</a:t>
                      </a:r>
                      <a:endParaRPr lang="fr-FR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HPV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76302" marR="76302"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Vaccination complète</a:t>
                      </a:r>
                      <a:endParaRPr lang="fr-FR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60 %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tx1"/>
                          </a:solidFill>
                        </a:rPr>
                        <a:t>40,8 % filles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2,8% garçons</a:t>
                      </a: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Men C</a:t>
                      </a:r>
                      <a:endParaRPr lang="fr-FR" sz="1800" b="1" dirty="0">
                        <a:solidFill>
                          <a:schemeClr val="tx2"/>
                        </a:solidFill>
                      </a:endParaRPr>
                    </a:p>
                  </a:txBody>
                  <a:tcPr marL="76302" marR="76302" anchor="ctr"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1 dose</a:t>
                      </a:r>
                      <a:endParaRPr lang="fr-FR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fr-FR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</a:rPr>
                        <a:t>60,8 %</a:t>
                      </a:r>
                      <a:endParaRPr lang="fr-FR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302" marR="76302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6F5B57E7-4EE2-8547-1185-3FC73587C8D9}"/>
              </a:ext>
            </a:extLst>
          </p:cNvPr>
          <p:cNvSpPr txBox="1"/>
          <p:nvPr/>
        </p:nvSpPr>
        <p:spPr>
          <a:xfrm>
            <a:off x="1443790" y="327259"/>
            <a:ext cx="6706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COUVERTURES VACCINALES CHEZ L’ADOLESCENT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2D883743-98E4-9CFE-69DF-521E26549B77}"/>
              </a:ext>
            </a:extLst>
          </p:cNvPr>
          <p:cNvSpPr/>
          <p:nvPr/>
        </p:nvSpPr>
        <p:spPr>
          <a:xfrm>
            <a:off x="1802674" y="1846217"/>
            <a:ext cx="4548829" cy="231648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Si on arrivait à obtenir pour HPV les mêmes couvertures vaccinales que le </a:t>
            </a:r>
            <a:r>
              <a:rPr lang="fr-FR" dirty="0" err="1"/>
              <a:t>dTcaP</a:t>
            </a:r>
            <a:r>
              <a:rPr lang="fr-FR" dirty="0"/>
              <a:t> on serait parmi les meilleurs :</a:t>
            </a:r>
          </a:p>
          <a:p>
            <a:pPr algn="ctr"/>
            <a:r>
              <a:rPr lang="fr-FR" dirty="0"/>
              <a:t>11 ans : 		</a:t>
            </a:r>
            <a:r>
              <a:rPr lang="fr-FR" dirty="0" err="1"/>
              <a:t>dTcap</a:t>
            </a:r>
            <a:r>
              <a:rPr lang="fr-FR" dirty="0"/>
              <a:t> + Gardasil9®</a:t>
            </a:r>
          </a:p>
          <a:p>
            <a:r>
              <a:rPr lang="fr-FR" dirty="0"/>
              <a:t>     11,5-12 ans :	      ACYW + Gardasil9®		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86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209F953-AD5E-CDB3-7F74-91713216C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5134"/>
            <a:ext cx="5715000" cy="33528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0342AE7-7290-0A6B-CBA8-9E51621F0040}"/>
              </a:ext>
            </a:extLst>
          </p:cNvPr>
          <p:cNvSpPr txBox="1"/>
          <p:nvPr/>
        </p:nvSpPr>
        <p:spPr>
          <a:xfrm>
            <a:off x="5915664" y="1214133"/>
            <a:ext cx="3219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SEUL 1 ADO SUR 5 </a:t>
            </a:r>
          </a:p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A JOUR </a:t>
            </a:r>
          </a:p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DE SES VACCINATIONS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E067BCF-D1CE-2512-185D-0B3BAFBC9E01}"/>
              </a:ext>
            </a:extLst>
          </p:cNvPr>
          <p:cNvSpPr txBox="1"/>
          <p:nvPr/>
        </p:nvSpPr>
        <p:spPr>
          <a:xfrm>
            <a:off x="1236589" y="346672"/>
            <a:ext cx="74510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Sans prendre en compte la vaccination HPV des garçons …</a:t>
            </a:r>
          </a:p>
        </p:txBody>
      </p:sp>
      <p:pic>
        <p:nvPicPr>
          <p:cNvPr id="6" name="Picture 8" descr="Plaque de porte braille et picto relief - Toilettes hommes/femmes">
            <a:extLst>
              <a:ext uri="{FF2B5EF4-FFF2-40B4-BE49-F238E27FC236}">
                <a16:creationId xmlns:a16="http://schemas.microsoft.com/office/drawing/2014/main" id="{30EE12F7-4E7A-2DE4-3598-395AAE0EC6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22304" r="53168" b="21560"/>
          <a:stretch/>
        </p:blipFill>
        <p:spPr bwMode="auto">
          <a:xfrm>
            <a:off x="6669977" y="2634838"/>
            <a:ext cx="450554" cy="117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Plaque de porte braille et picto relief - Toilettes hommes/femmes">
            <a:extLst>
              <a:ext uri="{FF2B5EF4-FFF2-40B4-BE49-F238E27FC236}">
                <a16:creationId xmlns:a16="http://schemas.microsoft.com/office/drawing/2014/main" id="{58A85918-0170-5E54-B950-1C40651CE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1" t="23238" r="16324" b="21410"/>
          <a:stretch/>
        </p:blipFill>
        <p:spPr bwMode="auto">
          <a:xfrm>
            <a:off x="6037091" y="2632972"/>
            <a:ext cx="458804" cy="115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Plaque de porte braille et picto relief - Toilettes hommes/femmes">
            <a:extLst>
              <a:ext uri="{FF2B5EF4-FFF2-40B4-BE49-F238E27FC236}">
                <a16:creationId xmlns:a16="http://schemas.microsoft.com/office/drawing/2014/main" id="{997E8E71-86A2-F99B-D1DF-FFBEA9844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1" t="23238" r="16324" b="21410"/>
          <a:stretch/>
        </p:blipFill>
        <p:spPr bwMode="auto">
          <a:xfrm>
            <a:off x="7296088" y="2649764"/>
            <a:ext cx="458804" cy="115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laque de porte braille et picto relief - Toilettes hommes/femmes">
            <a:extLst>
              <a:ext uri="{FF2B5EF4-FFF2-40B4-BE49-F238E27FC236}">
                <a16:creationId xmlns:a16="http://schemas.microsoft.com/office/drawing/2014/main" id="{8D4CA3F3-FB1E-77A3-33B0-58CB0F436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22304" r="53168" b="21560"/>
          <a:stretch/>
        </p:blipFill>
        <p:spPr bwMode="auto">
          <a:xfrm>
            <a:off x="7907543" y="2625727"/>
            <a:ext cx="450554" cy="117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6C1AB37-1E91-5341-D7A2-4EE693113479}"/>
              </a:ext>
            </a:extLst>
          </p:cNvPr>
          <p:cNvSpPr txBox="1"/>
          <p:nvPr/>
        </p:nvSpPr>
        <p:spPr>
          <a:xfrm>
            <a:off x="6037091" y="3945403"/>
            <a:ext cx="3219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EN 2021</a:t>
            </a:r>
          </a:p>
        </p:txBody>
      </p:sp>
      <p:pic>
        <p:nvPicPr>
          <p:cNvPr id="15" name="Picture 8" descr="Plaque de porte braille et picto relief - Toilettes hommes/femmes">
            <a:extLst>
              <a:ext uri="{FF2B5EF4-FFF2-40B4-BE49-F238E27FC236}">
                <a16:creationId xmlns:a16="http://schemas.microsoft.com/office/drawing/2014/main" id="{DDB43D04-219C-C09A-2204-70408DFE59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22304" r="53168" b="21560"/>
          <a:stretch/>
        </p:blipFill>
        <p:spPr bwMode="auto">
          <a:xfrm>
            <a:off x="8462391" y="2634838"/>
            <a:ext cx="450554" cy="117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388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7DF80D6-344C-EBFC-4F68-123EA581FEDD}"/>
              </a:ext>
            </a:extLst>
          </p:cNvPr>
          <p:cNvSpPr txBox="1"/>
          <p:nvPr/>
        </p:nvSpPr>
        <p:spPr>
          <a:xfrm>
            <a:off x="1078031" y="173256"/>
            <a:ext cx="7719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 HPV chez les garçons :</a:t>
            </a:r>
            <a:br>
              <a:rPr lang="fr-F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France en retard par rapport aux autres pays comparables</a:t>
            </a:r>
            <a:endParaRPr lang="fr-FR" sz="2000" dirty="0">
              <a:solidFill>
                <a:schemeClr val="bg1"/>
              </a:solidFill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F196B99-9658-2912-5C2E-36B929989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799253"/>
              </p:ext>
            </p:extLst>
          </p:nvPr>
        </p:nvGraphicFramePr>
        <p:xfrm>
          <a:off x="702645" y="1589787"/>
          <a:ext cx="7454074" cy="1990808"/>
        </p:xfrm>
        <a:graphic>
          <a:graphicData uri="http://schemas.openxmlformats.org/drawingml/2006/table">
            <a:tbl>
              <a:tblPr/>
              <a:tblGrid>
                <a:gridCol w="2663171">
                  <a:extLst>
                    <a:ext uri="{9D8B030D-6E8A-4147-A177-3AD203B41FA5}">
                      <a16:colId xmlns:a16="http://schemas.microsoft.com/office/drawing/2014/main" val="2441899749"/>
                    </a:ext>
                  </a:extLst>
                </a:gridCol>
                <a:gridCol w="3306812">
                  <a:extLst>
                    <a:ext uri="{9D8B030D-6E8A-4147-A177-3AD203B41FA5}">
                      <a16:colId xmlns:a16="http://schemas.microsoft.com/office/drawing/2014/main" val="3199726845"/>
                    </a:ext>
                  </a:extLst>
                </a:gridCol>
                <a:gridCol w="1484091">
                  <a:extLst>
                    <a:ext uri="{9D8B030D-6E8A-4147-A177-3AD203B41FA5}">
                      <a16:colId xmlns:a16="http://schemas.microsoft.com/office/drawing/2014/main" val="219518412"/>
                    </a:ext>
                  </a:extLst>
                </a:gridCol>
              </a:tblGrid>
              <a:tr h="493616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Pays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CV 12 mois après la mise en place du programme chez </a:t>
                      </a:r>
                      <a:r>
                        <a:rPr lang="fr-FR" sz="14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les garçons </a:t>
                      </a:r>
                      <a:r>
                        <a:rPr lang="fr-F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Année de mise en œuvre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312973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865859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Royaume-Uni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54,7 %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948173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Suède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84,9 %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4271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29,6 %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2012/2013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66939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Italie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20,6 %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61991"/>
                  </a:ext>
                </a:extLst>
              </a:tr>
              <a:tr h="249532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Allemagne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5,1%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4763" marR="4763" marT="47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60698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372A68E-EEE8-28E5-E945-F7FA0A315606}"/>
              </a:ext>
            </a:extLst>
          </p:cNvPr>
          <p:cNvSpPr txBox="1"/>
          <p:nvPr/>
        </p:nvSpPr>
        <p:spPr>
          <a:xfrm>
            <a:off x="700832" y="1220455"/>
            <a:ext cx="745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Comparaison internationale 1 an après la mise en place du programme</a:t>
            </a:r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ED15213-07B3-142D-5653-B3541EA4A9A3}"/>
              </a:ext>
            </a:extLst>
          </p:cNvPr>
          <p:cNvSpPr/>
          <p:nvPr/>
        </p:nvSpPr>
        <p:spPr>
          <a:xfrm>
            <a:off x="4650108" y="2076674"/>
            <a:ext cx="769775" cy="2449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79CD530-DEE4-22A0-E5A4-C8234449D4CD}"/>
              </a:ext>
            </a:extLst>
          </p:cNvPr>
          <p:cNvSpPr txBox="1"/>
          <p:nvPr/>
        </p:nvSpPr>
        <p:spPr>
          <a:xfrm>
            <a:off x="1" y="3590817"/>
            <a:ext cx="9144000" cy="1742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1 Au moins une dose à 15 ans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2 Deux doses chez les 13/14 ans 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3"/>
              </a:rPr>
              <a:t>https://www.gov.uk/government/statistics/human-papillomavirus-hpv-vaccine-coverage-estimates</a:t>
            </a: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3 Deux doses chez les 11/12 ans 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4"/>
              </a:rPr>
              <a:t>https://www.folkhalsomyndigheten.se/folkhalsorapportering-statistik/statistikdatabaser-och-visualisering/vaccinationsstatistik/statistik-for-hpv-vaccinationer/</a:t>
            </a: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4 Trois doses à 15 ans 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5"/>
              </a:rPr>
              <a:t>https://www.health.gov.au/sites/default/files/documents/2019/12/national-hpv-3-dose-vaccination-coverage-for-all-adolescents-turning-15-years-of-age-from-year-of-program-commencement-males---2013-2017.pdf</a:t>
            </a: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 Deux doses à 12 ans 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6"/>
              </a:rPr>
              <a:t>https://www.epicentro.iss.it/vaccini/dati_Ita?tab-container-1=tab#hpv</a:t>
            </a: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6 Au moins 1 dose (toute la cohorte) 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7"/>
              </a:rPr>
              <a:t>https://www.rki.de/DE/Content/Infekt/EpidBull/Archiv/2021/Ausgaben/49_21.pdf?__blob=publicationFile</a:t>
            </a:r>
            <a:r>
              <a:rPr lang="fr-FR" sz="975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- 7 Deux doses à 15 ans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975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76AE5FA-B305-483B-1E72-28C71C56691A}"/>
              </a:ext>
            </a:extLst>
          </p:cNvPr>
          <p:cNvSpPr/>
          <p:nvPr/>
        </p:nvSpPr>
        <p:spPr>
          <a:xfrm>
            <a:off x="4650107" y="2585191"/>
            <a:ext cx="769775" cy="2449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Étoile : 5 branches 7">
            <a:extLst>
              <a:ext uri="{FF2B5EF4-FFF2-40B4-BE49-F238E27FC236}">
                <a16:creationId xmlns:a16="http://schemas.microsoft.com/office/drawing/2014/main" id="{F9ABA97C-CF0E-AB53-DFDD-6475E27685A7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177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8A7410-C347-B65D-7113-2623B8999BF2}"/>
              </a:ext>
            </a:extLst>
          </p:cNvPr>
          <p:cNvSpPr txBox="1"/>
          <p:nvPr/>
        </p:nvSpPr>
        <p:spPr>
          <a:xfrm>
            <a:off x="1202635" y="292496"/>
            <a:ext cx="5257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Impact des solutions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49CC480-DBD1-AFC2-4AF3-C6F732A615FF}"/>
              </a:ext>
            </a:extLst>
          </p:cNvPr>
          <p:cNvSpPr txBox="1"/>
          <p:nvPr/>
        </p:nvSpPr>
        <p:spPr>
          <a:xfrm>
            <a:off x="3552669" y="4762462"/>
            <a:ext cx="55913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 err="1"/>
              <a:t>Abdullahi</a:t>
            </a:r>
            <a:r>
              <a:rPr lang="fr-FR" sz="800" dirty="0"/>
              <a:t> LH, </a:t>
            </a:r>
            <a:r>
              <a:rPr lang="fr-FR" sz="800" dirty="0" err="1"/>
              <a:t>Kagina</a:t>
            </a:r>
            <a:r>
              <a:rPr lang="fr-FR" sz="800" dirty="0"/>
              <a:t> BM, </a:t>
            </a:r>
            <a:r>
              <a:rPr lang="fr-FR" sz="800" dirty="0" err="1"/>
              <a:t>Ndze</a:t>
            </a:r>
            <a:r>
              <a:rPr lang="fr-FR" sz="800" dirty="0"/>
              <a:t> VN, </a:t>
            </a:r>
            <a:r>
              <a:rPr lang="fr-FR" sz="800" dirty="0" err="1"/>
              <a:t>Hussey</a:t>
            </a:r>
            <a:r>
              <a:rPr lang="fr-FR" sz="800" dirty="0"/>
              <a:t> GD, </a:t>
            </a:r>
            <a:r>
              <a:rPr lang="fr-FR" sz="800" dirty="0" err="1"/>
              <a:t>Wiysonge</a:t>
            </a:r>
            <a:r>
              <a:rPr lang="fr-FR" sz="800" dirty="0"/>
              <a:t> CS. </a:t>
            </a:r>
            <a:r>
              <a:rPr lang="fr-FR" sz="800" dirty="0" err="1"/>
              <a:t>Improving</a:t>
            </a:r>
            <a:r>
              <a:rPr lang="fr-FR" sz="800" dirty="0"/>
              <a:t> vaccination </a:t>
            </a:r>
            <a:r>
              <a:rPr lang="fr-FR" sz="800" dirty="0" err="1"/>
              <a:t>uptake</a:t>
            </a:r>
            <a:r>
              <a:rPr lang="fr-FR" sz="800" dirty="0"/>
              <a:t> </a:t>
            </a:r>
            <a:r>
              <a:rPr lang="fr-FR" sz="800" dirty="0" err="1"/>
              <a:t>among</a:t>
            </a:r>
            <a:r>
              <a:rPr lang="fr-FR" sz="800" dirty="0"/>
              <a:t> adolescents. Cochrane </a:t>
            </a:r>
            <a:r>
              <a:rPr lang="fr-FR" sz="800" dirty="0" err="1"/>
              <a:t>Database</a:t>
            </a:r>
            <a:r>
              <a:rPr lang="fr-FR" sz="800" dirty="0"/>
              <a:t> of </a:t>
            </a:r>
            <a:r>
              <a:rPr lang="fr-FR" sz="800" dirty="0" err="1"/>
              <a:t>Systematic</a:t>
            </a:r>
            <a:r>
              <a:rPr lang="fr-FR" sz="800" dirty="0"/>
              <a:t> </a:t>
            </a:r>
            <a:r>
              <a:rPr lang="fr-FR" sz="800" dirty="0" err="1"/>
              <a:t>Reviews</a:t>
            </a:r>
            <a:r>
              <a:rPr lang="fr-FR" sz="800" dirty="0"/>
              <a:t> 2020, Issue 1. Art. No.: CD011895. DOI: 10.1002/14651858.CD011895.pub2.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9960381-1942-2BCA-59F9-024DD578E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451" y="0"/>
            <a:ext cx="2232549" cy="861934"/>
          </a:xfrm>
          <a:prstGeom prst="rect">
            <a:avLst/>
          </a:prstGeom>
        </p:spPr>
      </p:pic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E44C86AC-4FD9-E574-2DAB-EFF94F4C0D68}"/>
              </a:ext>
            </a:extLst>
          </p:cNvPr>
          <p:cNvGraphicFramePr>
            <a:graphicFrameLocks noGrp="1"/>
          </p:cNvGraphicFramePr>
          <p:nvPr/>
        </p:nvGraphicFramePr>
        <p:xfrm>
          <a:off x="684689" y="1314293"/>
          <a:ext cx="7972268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483">
                  <a:extLst>
                    <a:ext uri="{9D8B030D-6E8A-4147-A177-3AD203B41FA5}">
                      <a16:colId xmlns:a16="http://schemas.microsoft.com/office/drawing/2014/main" val="2696651923"/>
                    </a:ext>
                  </a:extLst>
                </a:gridCol>
                <a:gridCol w="1709295">
                  <a:extLst>
                    <a:ext uri="{9D8B030D-6E8A-4147-A177-3AD203B41FA5}">
                      <a16:colId xmlns:a16="http://schemas.microsoft.com/office/drawing/2014/main" val="1994128016"/>
                    </a:ext>
                  </a:extLst>
                </a:gridCol>
                <a:gridCol w="2060731">
                  <a:extLst>
                    <a:ext uri="{9D8B030D-6E8A-4147-A177-3AD203B41FA5}">
                      <a16:colId xmlns:a16="http://schemas.microsoft.com/office/drawing/2014/main" val="2934675734"/>
                    </a:ext>
                  </a:extLst>
                </a:gridCol>
                <a:gridCol w="1888759">
                  <a:extLst>
                    <a:ext uri="{9D8B030D-6E8A-4147-A177-3AD203B41FA5}">
                      <a16:colId xmlns:a16="http://schemas.microsoft.com/office/drawing/2014/main" val="4114077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Mesure 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Pays vaccins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RR (CI95%)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Niveau de preuve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598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Education à la santé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USA, UK / HPV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1,43 (1,16 -1,76)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Elevé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442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Incitation financière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UK / HPV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1,45 (1,05-1,99)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53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Incitation financière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USA / </a:t>
                      </a:r>
                      <a:r>
                        <a:rPr lang="fr-FR" dirty="0" err="1"/>
                        <a:t>HepB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1,38 (0,96 -2)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Très bas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153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Obligation vaccinale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USA / </a:t>
                      </a:r>
                      <a:r>
                        <a:rPr lang="fr-FR" dirty="0" err="1"/>
                        <a:t>HepB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2,94 (2,66-3,25)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Modéré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4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Provider prompt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USA /HPV, PTP, Men…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0,91 à 1,28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Modéré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808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/>
                        <a:t>Actions combinées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USA / HPV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1,41 (1,25-1,59) à 2,34 (0,75-7,32)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293060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643464DA-16CD-B640-0B88-D226FCF22014}"/>
              </a:ext>
            </a:extLst>
          </p:cNvPr>
          <p:cNvSpPr txBox="1"/>
          <p:nvPr/>
        </p:nvSpPr>
        <p:spPr>
          <a:xfrm rot="20941374">
            <a:off x="1415332" y="2746038"/>
            <a:ext cx="59793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Preuves de niveau faible… mais en plus est ce adaptable à la France ???</a:t>
            </a:r>
          </a:p>
        </p:txBody>
      </p:sp>
      <p:sp>
        <p:nvSpPr>
          <p:cNvPr id="6" name="Étoile : 5 branches 5">
            <a:extLst>
              <a:ext uri="{FF2B5EF4-FFF2-40B4-BE49-F238E27FC236}">
                <a16:creationId xmlns:a16="http://schemas.microsoft.com/office/drawing/2014/main" id="{94632A77-BF89-77C0-A81F-29CFD77988F4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80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A3C476-950A-1387-FE18-6850599A6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026" y="100125"/>
            <a:ext cx="8534400" cy="514350"/>
          </a:xfrm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Aller vers l’adolescent</a:t>
            </a:r>
            <a:br>
              <a:rPr lang="fr-FR" sz="2800" b="0" dirty="0">
                <a:solidFill>
                  <a:srgbClr val="C00000"/>
                </a:solidFill>
              </a:rPr>
            </a:br>
            <a:r>
              <a:rPr lang="fr-FR" sz="1800" b="0" dirty="0">
                <a:solidFill>
                  <a:schemeClr val="bg1"/>
                </a:solidFill>
              </a:rPr>
              <a:t>rôle essentiel de la vaccination en milieu scolaire dans de nombreux pays</a:t>
            </a:r>
            <a:endParaRPr lang="fr-FR" b="0" dirty="0">
              <a:solidFill>
                <a:schemeClr val="bg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778C132-95A6-EB76-3244-81EACAA88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41" y="1178844"/>
            <a:ext cx="6932896" cy="3177815"/>
          </a:xfrm>
          <a:prstGeom prst="rect">
            <a:avLst/>
          </a:prstGeom>
        </p:spPr>
      </p:pic>
      <p:sp>
        <p:nvSpPr>
          <p:cNvPr id="6" name="Flèche : bas 14">
            <a:extLst>
              <a:ext uri="{FF2B5EF4-FFF2-40B4-BE49-F238E27FC236}">
                <a16:creationId xmlns:a16="http://schemas.microsoft.com/office/drawing/2014/main" id="{56F2CA52-A6F9-1EB6-7FE3-B291023C2BE7}"/>
              </a:ext>
            </a:extLst>
          </p:cNvPr>
          <p:cNvSpPr/>
          <p:nvPr/>
        </p:nvSpPr>
        <p:spPr>
          <a:xfrm rot="5400000">
            <a:off x="5348854" y="1805093"/>
            <a:ext cx="209939" cy="30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bas 15">
            <a:extLst>
              <a:ext uri="{FF2B5EF4-FFF2-40B4-BE49-F238E27FC236}">
                <a16:creationId xmlns:a16="http://schemas.microsoft.com/office/drawing/2014/main" id="{4B174807-063D-70D1-93F5-D4B9BBDF5B27}"/>
              </a:ext>
            </a:extLst>
          </p:cNvPr>
          <p:cNvSpPr/>
          <p:nvPr/>
        </p:nvSpPr>
        <p:spPr>
          <a:xfrm rot="5400000">
            <a:off x="5361842" y="2601592"/>
            <a:ext cx="209939" cy="30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 : bas 16">
            <a:extLst>
              <a:ext uri="{FF2B5EF4-FFF2-40B4-BE49-F238E27FC236}">
                <a16:creationId xmlns:a16="http://schemas.microsoft.com/office/drawing/2014/main" id="{33DDD77B-6E75-2AB1-28F7-6D4340ECA4AD}"/>
              </a:ext>
            </a:extLst>
          </p:cNvPr>
          <p:cNvSpPr/>
          <p:nvPr/>
        </p:nvSpPr>
        <p:spPr>
          <a:xfrm rot="5400000">
            <a:off x="5406902" y="3409098"/>
            <a:ext cx="209939" cy="30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bas 17">
            <a:extLst>
              <a:ext uri="{FF2B5EF4-FFF2-40B4-BE49-F238E27FC236}">
                <a16:creationId xmlns:a16="http://schemas.microsoft.com/office/drawing/2014/main" id="{A7D8FB1F-81B9-B43B-C475-AB1ECFFABBCD}"/>
              </a:ext>
            </a:extLst>
          </p:cNvPr>
          <p:cNvSpPr/>
          <p:nvPr/>
        </p:nvSpPr>
        <p:spPr>
          <a:xfrm rot="5400000">
            <a:off x="5406901" y="3637884"/>
            <a:ext cx="209939" cy="30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bas 18">
            <a:extLst>
              <a:ext uri="{FF2B5EF4-FFF2-40B4-BE49-F238E27FC236}">
                <a16:creationId xmlns:a16="http://schemas.microsoft.com/office/drawing/2014/main" id="{11AF4BA5-DCDF-02E9-31B1-2193FED9F7BB}"/>
              </a:ext>
            </a:extLst>
          </p:cNvPr>
          <p:cNvSpPr/>
          <p:nvPr/>
        </p:nvSpPr>
        <p:spPr>
          <a:xfrm rot="5400000">
            <a:off x="5374642" y="2020069"/>
            <a:ext cx="209939" cy="30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bas 19">
            <a:extLst>
              <a:ext uri="{FF2B5EF4-FFF2-40B4-BE49-F238E27FC236}">
                <a16:creationId xmlns:a16="http://schemas.microsoft.com/office/drawing/2014/main" id="{36AF54B5-409F-E461-DD25-CBDCAE7C93C2}"/>
              </a:ext>
            </a:extLst>
          </p:cNvPr>
          <p:cNvSpPr/>
          <p:nvPr/>
        </p:nvSpPr>
        <p:spPr>
          <a:xfrm rot="5400000">
            <a:off x="6456405" y="2331429"/>
            <a:ext cx="240798" cy="30091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8F512AA-BF4A-0EAA-0F8B-DF5D6901E44F}"/>
              </a:ext>
            </a:extLst>
          </p:cNvPr>
          <p:cNvSpPr txBox="1"/>
          <p:nvPr/>
        </p:nvSpPr>
        <p:spPr>
          <a:xfrm>
            <a:off x="1475953" y="4375506"/>
            <a:ext cx="4950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highlight>
                  <a:srgbClr val="FF0000"/>
                </a:highlight>
              </a:rPr>
              <a:t>Les wallons sont contaminés par les polémiques Françaises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86D1543-2A19-544F-8004-B6A72DEDB7B2}"/>
              </a:ext>
            </a:extLst>
          </p:cNvPr>
          <p:cNvSpPr/>
          <p:nvPr/>
        </p:nvSpPr>
        <p:spPr>
          <a:xfrm>
            <a:off x="7084936" y="1384663"/>
            <a:ext cx="2059063" cy="297199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Applicable en France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Pas de médecine scolaire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Vaccinations non gérées par les médecins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Double consentement écris des parents</a:t>
            </a:r>
          </a:p>
          <a:p>
            <a:pPr algn="ctr"/>
            <a:r>
              <a:rPr lang="fr-FR" sz="1200" dirty="0"/>
              <a:t>C’est le bruit fait autour de cette vaccination qui peut jouer un rôle important dans les couvertures vaccinales </a:t>
            </a:r>
          </a:p>
        </p:txBody>
      </p:sp>
      <p:sp>
        <p:nvSpPr>
          <p:cNvPr id="4" name="Étoile : 5 branches 3">
            <a:extLst>
              <a:ext uri="{FF2B5EF4-FFF2-40B4-BE49-F238E27FC236}">
                <a16:creationId xmlns:a16="http://schemas.microsoft.com/office/drawing/2014/main" id="{D9D0F501-A74F-C632-0CF1-AF4AC2C664AA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53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16B0FDA-138F-DC70-43E2-378C948581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9" t="5273" r="14532" b="2571"/>
          <a:stretch/>
        </p:blipFill>
        <p:spPr>
          <a:xfrm>
            <a:off x="769586" y="892662"/>
            <a:ext cx="6373225" cy="3754839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33D1C74E-A849-DA36-07D8-10F271304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815" y="279476"/>
            <a:ext cx="6100997" cy="551385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HPV EN MILIEU SCOLAIRE: gd EST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D41837C-686C-518C-AD1F-6EE2FCBF1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212" y="1608717"/>
            <a:ext cx="2187130" cy="310160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F211EBC-86D2-0C9B-5E75-BFAC87DF2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2812" y="6892"/>
            <a:ext cx="1983234" cy="1481085"/>
          </a:xfrm>
          <a:prstGeom prst="rect">
            <a:avLst/>
          </a:prstGeom>
        </p:spPr>
      </p:pic>
      <p:sp>
        <p:nvSpPr>
          <p:cNvPr id="2" name="Étoile : 5 branches 1">
            <a:extLst>
              <a:ext uri="{FF2B5EF4-FFF2-40B4-BE49-F238E27FC236}">
                <a16:creationId xmlns:a16="http://schemas.microsoft.com/office/drawing/2014/main" id="{253A5833-87C0-3BB6-4AA8-E4BA03F023D3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192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C4043C-B703-6356-D8D3-026FFE0B0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963" y="2916320"/>
            <a:ext cx="7984073" cy="2150270"/>
          </a:xfrm>
        </p:spPr>
        <p:txBody>
          <a:bodyPr/>
          <a:lstStyle/>
          <a:p>
            <a:pPr marL="0" indent="0">
              <a:buNone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Evaluation de l’acceptabilité d’un nouveau parcours vaccinal HPV en officine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9E44821-F71D-A78E-FDC3-ABCD9846B0A0}"/>
              </a:ext>
            </a:extLst>
          </p:cNvPr>
          <p:cNvSpPr txBox="1"/>
          <p:nvPr/>
        </p:nvSpPr>
        <p:spPr>
          <a:xfrm>
            <a:off x="1164657" y="302746"/>
            <a:ext cx="5073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Elargir les circuits de vaccination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2ABAF54-8F77-DB0F-7694-317A5C15669A}"/>
              </a:ext>
            </a:extLst>
          </p:cNvPr>
          <p:cNvSpPr txBox="1"/>
          <p:nvPr/>
        </p:nvSpPr>
        <p:spPr>
          <a:xfrm>
            <a:off x="1044424" y="3355510"/>
            <a:ext cx="2989780" cy="7848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500" b="1" dirty="0">
                <a:solidFill>
                  <a:srgbClr val="00857C"/>
                </a:solidFill>
                <a:latin typeface="Invention"/>
                <a:ea typeface="+mn-ea"/>
                <a:cs typeface="+mn-cs"/>
              </a:rPr>
              <a:t>64% </a:t>
            </a:r>
            <a:r>
              <a:rPr lang="fr-FR" sz="1500" dirty="0">
                <a:solidFill>
                  <a:prstClr val="black"/>
                </a:solidFill>
                <a:latin typeface="Invention"/>
                <a:ea typeface="+mn-ea"/>
                <a:cs typeface="+mn-cs"/>
              </a:rPr>
              <a:t>des pharmaciens et </a:t>
            </a:r>
            <a:r>
              <a:rPr lang="fr-FR" sz="1500" b="1" dirty="0">
                <a:solidFill>
                  <a:srgbClr val="00857C"/>
                </a:solidFill>
                <a:latin typeface="Invention"/>
                <a:ea typeface="+mn-ea"/>
                <a:cs typeface="+mn-cs"/>
              </a:rPr>
              <a:t>47% </a:t>
            </a:r>
            <a:r>
              <a:rPr lang="fr-FR" sz="1500" dirty="0">
                <a:solidFill>
                  <a:prstClr val="black"/>
                </a:solidFill>
                <a:latin typeface="Invention"/>
                <a:ea typeface="+mn-ea"/>
                <a:cs typeface="+mn-cs"/>
              </a:rPr>
              <a:t>des parents adhèrent pleinement à ce nouveau rôle pour l’officine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B0D7D1-DBE6-F535-0F73-0332820B25DC}"/>
              </a:ext>
            </a:extLst>
          </p:cNvPr>
          <p:cNvSpPr txBox="1"/>
          <p:nvPr/>
        </p:nvSpPr>
        <p:spPr>
          <a:xfrm>
            <a:off x="4820184" y="3297804"/>
            <a:ext cx="3545548" cy="113107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350" b="1" dirty="0">
                <a:solidFill>
                  <a:srgbClr val="00857C"/>
                </a:solidFill>
                <a:latin typeface="Invention"/>
                <a:ea typeface="+mn-ea"/>
                <a:cs typeface="+mn-cs"/>
              </a:rPr>
              <a:t>L’adhésion à ce nouveau parcours vaccinal est significativement augmentée </a:t>
            </a:r>
            <a:r>
              <a:rPr lang="fr-FR" sz="1350" dirty="0">
                <a:solidFill>
                  <a:prstClr val="black"/>
                </a:solidFill>
                <a:latin typeface="Invention"/>
                <a:ea typeface="+mn-ea"/>
                <a:cs typeface="+mn-cs"/>
              </a:rPr>
              <a:t>par une invitation envoyée par l’Assurance maladie : </a:t>
            </a:r>
            <a:r>
              <a:rPr lang="fr-FR" sz="1350" b="1" dirty="0">
                <a:solidFill>
                  <a:srgbClr val="00857C"/>
                </a:solidFill>
                <a:latin typeface="Invention"/>
                <a:ea typeface="+mn-ea"/>
                <a:cs typeface="+mn-cs"/>
              </a:rPr>
              <a:t>84% </a:t>
            </a:r>
            <a:r>
              <a:rPr lang="fr-FR" sz="1350" dirty="0">
                <a:solidFill>
                  <a:prstClr val="black"/>
                </a:solidFill>
                <a:latin typeface="Invention"/>
                <a:ea typeface="+mn-ea"/>
                <a:cs typeface="+mn-cs"/>
              </a:rPr>
              <a:t>pour les pharmaciens et </a:t>
            </a:r>
            <a:r>
              <a:rPr lang="fr-FR" sz="1350" b="1" dirty="0">
                <a:solidFill>
                  <a:srgbClr val="00857C"/>
                </a:solidFill>
                <a:latin typeface="Invention"/>
                <a:ea typeface="+mn-ea"/>
                <a:cs typeface="+mn-cs"/>
              </a:rPr>
              <a:t>59%</a:t>
            </a:r>
            <a:r>
              <a:rPr lang="fr-FR" sz="1350" dirty="0">
                <a:solidFill>
                  <a:prstClr val="black"/>
                </a:solidFill>
                <a:latin typeface="Invention"/>
                <a:ea typeface="+mn-ea"/>
                <a:cs typeface="+mn-cs"/>
              </a:rPr>
              <a:t> pour les parents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103038A-957D-2239-837B-1336DC88B709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034204" y="3747927"/>
            <a:ext cx="785980" cy="115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9AD14CD3-5105-DE91-4942-48D0F088DF9B}"/>
              </a:ext>
            </a:extLst>
          </p:cNvPr>
          <p:cNvSpPr txBox="1"/>
          <p:nvPr/>
        </p:nvSpPr>
        <p:spPr>
          <a:xfrm>
            <a:off x="3724978" y="4764506"/>
            <a:ext cx="54190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>
                <a:effectLst/>
                <a:latin typeface="Roboto" panose="02000000000000000000" pitchFamily="2" charset="0"/>
              </a:rPr>
              <a:t>Avis n°2023.0019/AC/SESPEV du 25 mai 2023 du 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collège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 de la HAS relatif au projet d’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arrête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́ 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xant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 la liste de vaccins que certains professionnels de santé et 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étudiants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 sont 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autorisés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 à prescrire ou administrer et la liste des personnes pouvant en </a:t>
            </a:r>
            <a:r>
              <a:rPr lang="fr-FR" sz="900" i="1" dirty="0" err="1">
                <a:effectLst/>
                <a:latin typeface="Roboto" panose="02000000000000000000" pitchFamily="2" charset="0"/>
              </a:rPr>
              <a:t>bénécier</a:t>
            </a:r>
            <a:r>
              <a:rPr lang="fr-FR" sz="900" i="1" dirty="0">
                <a:effectLst/>
                <a:latin typeface="Roboto" panose="02000000000000000000" pitchFamily="2" charset="0"/>
              </a:rPr>
              <a:t> </a:t>
            </a:r>
            <a:endParaRPr lang="fr-FR" sz="900" i="1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EA07486-653F-613A-463D-8110FEE9B483}"/>
              </a:ext>
            </a:extLst>
          </p:cNvPr>
          <p:cNvSpPr txBox="1"/>
          <p:nvPr/>
        </p:nvSpPr>
        <p:spPr>
          <a:xfrm>
            <a:off x="208585" y="834415"/>
            <a:ext cx="69605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effectLst/>
                <a:latin typeface="Roboto" panose="02000000000000000000" pitchFamily="2" charset="0"/>
              </a:rPr>
              <a:t>			</a:t>
            </a:r>
            <a:endParaRPr lang="fr-FR" dirty="0">
              <a:latin typeface="Roboto" panose="02000000000000000000" pitchFamily="2" charset="0"/>
            </a:endParaRPr>
          </a:p>
          <a:p>
            <a:r>
              <a:rPr lang="fr-FR" dirty="0">
                <a:latin typeface="Roboto" panose="02000000000000000000" pitchFamily="2" charset="0"/>
              </a:rPr>
              <a:t>Pharmaciens			</a:t>
            </a:r>
            <a:r>
              <a:rPr lang="fr-FR" sz="1800" dirty="0">
                <a:effectLst/>
                <a:latin typeface="Roboto" panose="02000000000000000000" pitchFamily="2" charset="0"/>
              </a:rPr>
              <a:t>l'ensemble des vaccins du CV</a:t>
            </a:r>
            <a:endParaRPr lang="fr-FR" dirty="0">
              <a:latin typeface="Roboto" panose="02000000000000000000" pitchFamily="2" charset="0"/>
            </a:endParaRPr>
          </a:p>
          <a:p>
            <a:r>
              <a:rPr lang="fr-FR" dirty="0">
                <a:latin typeface="Roboto" panose="02000000000000000000" pitchFamily="2" charset="0"/>
              </a:rPr>
              <a:t>et </a:t>
            </a:r>
            <a:r>
              <a:rPr lang="fr-FR" sz="1800" dirty="0">
                <a:effectLst/>
                <a:latin typeface="Roboto" panose="02000000000000000000" pitchFamily="2" charset="0"/>
              </a:rPr>
              <a:t>infirmiers			à partir de l'</a:t>
            </a:r>
            <a:r>
              <a:rPr lang="fr-FR" sz="1800" dirty="0" err="1">
                <a:effectLst/>
                <a:latin typeface="Roboto" panose="02000000000000000000" pitchFamily="2" charset="0"/>
              </a:rPr>
              <a:t>âge</a:t>
            </a:r>
            <a:r>
              <a:rPr lang="fr-FR" sz="1800" dirty="0">
                <a:effectLst/>
                <a:latin typeface="Roboto" panose="02000000000000000000" pitchFamily="2" charset="0"/>
              </a:rPr>
              <a:t> de 11 ans</a:t>
            </a:r>
            <a:r>
              <a:rPr lang="fr-FR" dirty="0">
                <a:latin typeface="Roboto" panose="02000000000000000000" pitchFamily="2" charset="0"/>
              </a:rPr>
              <a:t> </a:t>
            </a:r>
          </a:p>
          <a:p>
            <a:endParaRPr lang="fr-FR" dirty="0"/>
          </a:p>
          <a:p>
            <a:r>
              <a:rPr lang="fr-FR" dirty="0">
                <a:latin typeface="Roboto" panose="02000000000000000000" pitchFamily="2" charset="0"/>
              </a:rPr>
              <a:t>S</a:t>
            </a:r>
            <a:r>
              <a:rPr lang="fr-FR" sz="1800" dirty="0">
                <a:effectLst/>
                <a:latin typeface="Roboto" panose="02000000000000000000" pitchFamily="2" charset="0"/>
              </a:rPr>
              <a:t>age-femmes</a:t>
            </a:r>
            <a:r>
              <a:rPr lang="fr-FR" dirty="0">
                <a:latin typeface="Roboto" panose="02000000000000000000" pitchFamily="2" charset="0"/>
              </a:rPr>
              <a:t>			</a:t>
            </a:r>
            <a:r>
              <a:rPr lang="fr-FR" sz="1800" dirty="0">
                <a:effectLst/>
                <a:latin typeface="Roboto" panose="02000000000000000000" pitchFamily="2" charset="0"/>
              </a:rPr>
              <a:t>l'ensemble des vaccins du CV </a:t>
            </a:r>
          </a:p>
          <a:p>
            <a:r>
              <a:rPr lang="fr-FR" dirty="0">
                <a:latin typeface="Roboto" panose="02000000000000000000" pitchFamily="2" charset="0"/>
              </a:rPr>
              <a:t>				</a:t>
            </a:r>
            <a:r>
              <a:rPr lang="fr-FR" sz="1800" dirty="0">
                <a:effectLst/>
                <a:latin typeface="Roboto" panose="02000000000000000000" pitchFamily="2" charset="0"/>
              </a:rPr>
              <a:t>quel que soit l’âge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F706B07-0C3C-4D93-7A6C-5CCF37B35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0052"/>
            <a:ext cx="2194560" cy="112485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C27000F-D4C5-EB69-9EAE-7F1516D56C3B}"/>
              </a:ext>
            </a:extLst>
          </p:cNvPr>
          <p:cNvSpPr txBox="1"/>
          <p:nvPr/>
        </p:nvSpPr>
        <p:spPr>
          <a:xfrm>
            <a:off x="579963" y="4364147"/>
            <a:ext cx="6688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  <a:t>Etude IQVIA réalisée auprès des pharmaciens d’officine et des parents (juin 2022)</a:t>
            </a:r>
            <a:br>
              <a:rPr lang="fr-FR" sz="1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1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CA911C6-1E07-1D6E-48B1-9E1303A4C98F}"/>
              </a:ext>
            </a:extLst>
          </p:cNvPr>
          <p:cNvSpPr txBox="1"/>
          <p:nvPr/>
        </p:nvSpPr>
        <p:spPr>
          <a:xfrm>
            <a:off x="2244537" y="1470246"/>
            <a:ext cx="1105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effectLst/>
                <a:latin typeface="Roboto" panose="02000000000000000000" pitchFamily="2" charset="0"/>
              </a:rPr>
              <a:t>peuvent prescrire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3C5329B-1104-68F1-E85D-78AD6F33FBFF}"/>
              </a:ext>
            </a:extLst>
          </p:cNvPr>
          <p:cNvSpPr txBox="1"/>
          <p:nvPr/>
        </p:nvSpPr>
        <p:spPr>
          <a:xfrm>
            <a:off x="7149895" y="1358544"/>
            <a:ext cx="1974855" cy="10772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effectLst/>
                <a:latin typeface="Roboto" panose="02000000000000000000" pitchFamily="2" charset="0"/>
              </a:rPr>
              <a:t>hors vaccins vivants </a:t>
            </a:r>
            <a:r>
              <a:rPr lang="fr-FR" sz="1600" dirty="0" err="1">
                <a:effectLst/>
                <a:latin typeface="Roboto" panose="02000000000000000000" pitchFamily="2" charset="0"/>
              </a:rPr>
              <a:t>atténués</a:t>
            </a:r>
            <a:r>
              <a:rPr lang="fr-FR" sz="1600" dirty="0">
                <a:effectLst/>
                <a:latin typeface="Roboto" panose="02000000000000000000" pitchFamily="2" charset="0"/>
              </a:rPr>
              <a:t> chez les personnes </a:t>
            </a:r>
            <a:r>
              <a:rPr lang="fr-FR" sz="1600" dirty="0" err="1">
                <a:effectLst/>
                <a:latin typeface="Roboto" panose="02000000000000000000" pitchFamily="2" charset="0"/>
              </a:rPr>
              <a:t>immunodéprimées</a:t>
            </a:r>
            <a:endParaRPr lang="fr-FR" sz="1600" dirty="0"/>
          </a:p>
        </p:txBody>
      </p:sp>
      <p:sp>
        <p:nvSpPr>
          <p:cNvPr id="17" name="Cadre 16">
            <a:extLst>
              <a:ext uri="{FF2B5EF4-FFF2-40B4-BE49-F238E27FC236}">
                <a16:creationId xmlns:a16="http://schemas.microsoft.com/office/drawing/2014/main" id="{FF06729A-58ED-6FEF-2869-0D55087BF3F9}"/>
              </a:ext>
            </a:extLst>
          </p:cNvPr>
          <p:cNvSpPr/>
          <p:nvPr/>
        </p:nvSpPr>
        <p:spPr>
          <a:xfrm>
            <a:off x="208585" y="1154902"/>
            <a:ext cx="1552838" cy="645022"/>
          </a:xfrm>
          <a:prstGeom prst="frame">
            <a:avLst>
              <a:gd name="adj1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adre 7">
            <a:extLst>
              <a:ext uri="{FF2B5EF4-FFF2-40B4-BE49-F238E27FC236}">
                <a16:creationId xmlns:a16="http://schemas.microsoft.com/office/drawing/2014/main" id="{3737178D-3E0F-D4FB-56B1-4937460858E2}"/>
              </a:ext>
            </a:extLst>
          </p:cNvPr>
          <p:cNvSpPr/>
          <p:nvPr/>
        </p:nvSpPr>
        <p:spPr>
          <a:xfrm>
            <a:off x="208585" y="1049773"/>
            <a:ext cx="1552838" cy="750151"/>
          </a:xfrm>
          <a:prstGeom prst="frame">
            <a:avLst>
              <a:gd name="adj1" fmla="val 44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adre 10">
            <a:extLst>
              <a:ext uri="{FF2B5EF4-FFF2-40B4-BE49-F238E27FC236}">
                <a16:creationId xmlns:a16="http://schemas.microsoft.com/office/drawing/2014/main" id="{4A102BDF-857B-4C8F-08BA-06DF99BA81E5}"/>
              </a:ext>
            </a:extLst>
          </p:cNvPr>
          <p:cNvSpPr/>
          <p:nvPr/>
        </p:nvSpPr>
        <p:spPr>
          <a:xfrm>
            <a:off x="208585" y="1796355"/>
            <a:ext cx="1552838" cy="750151"/>
          </a:xfrm>
          <a:prstGeom prst="frame">
            <a:avLst>
              <a:gd name="adj1" fmla="val 44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 vers la droite 13">
            <a:extLst>
              <a:ext uri="{FF2B5EF4-FFF2-40B4-BE49-F238E27FC236}">
                <a16:creationId xmlns:a16="http://schemas.microsoft.com/office/drawing/2014/main" id="{3F46409E-798E-C6EA-CE39-1E5DD016B1BA}"/>
              </a:ext>
            </a:extLst>
          </p:cNvPr>
          <p:cNvSpPr/>
          <p:nvPr/>
        </p:nvSpPr>
        <p:spPr>
          <a:xfrm>
            <a:off x="1761423" y="1557495"/>
            <a:ext cx="483114" cy="5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08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4E3ECA-D7DB-7C0E-481D-C26C44EB1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739" y="341962"/>
            <a:ext cx="2686453" cy="3255677"/>
          </a:xfrm>
        </p:spPr>
        <p:txBody>
          <a:bodyPr anchor="b">
            <a:normAutofit/>
          </a:bodyPr>
          <a:lstStyle/>
          <a:p>
            <a:pPr algn="ctr"/>
            <a:r>
              <a:rPr lang="fr-FR" sz="2700" dirty="0">
                <a:solidFill>
                  <a:schemeClr val="bg1"/>
                </a:solidFill>
              </a:rPr>
              <a:t>Données de couverture vaccinale (SPF)</a:t>
            </a:r>
          </a:p>
        </p:txBody>
      </p:sp>
      <p:pic>
        <p:nvPicPr>
          <p:cNvPr id="4" name="Image 3" descr="Une image contenant table&#10;&#10;Description générée automatiquement">
            <a:extLst>
              <a:ext uri="{FF2B5EF4-FFF2-40B4-BE49-F238E27FC236}">
                <a16:creationId xmlns:a16="http://schemas.microsoft.com/office/drawing/2014/main" id="{039AEC39-4109-A497-E2F9-C1C9880D45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5"/>
          <a:stretch/>
        </p:blipFill>
        <p:spPr>
          <a:xfrm>
            <a:off x="3665095" y="88116"/>
            <a:ext cx="4182668" cy="5068501"/>
          </a:xfrm>
          <a:prstGeom prst="rect">
            <a:avLst/>
          </a:prstGeom>
          <a:noFill/>
        </p:spPr>
      </p:pic>
      <p:sp>
        <p:nvSpPr>
          <p:cNvPr id="3" name="Espace réservé du numéro de diapositive 1">
            <a:extLst>
              <a:ext uri="{FF2B5EF4-FFF2-40B4-BE49-F238E27FC236}">
                <a16:creationId xmlns:a16="http://schemas.microsoft.com/office/drawing/2014/main" id="{E4EBD1AB-7EF6-0988-B2C5-4D80CAE48D55}"/>
              </a:ext>
            </a:extLst>
          </p:cNvPr>
          <p:cNvSpPr txBox="1">
            <a:spLocks/>
          </p:cNvSpPr>
          <p:nvPr/>
        </p:nvSpPr>
        <p:spPr>
          <a:xfrm>
            <a:off x="7989829" y="4793879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18</a:t>
            </a:fld>
            <a:endParaRPr lang="fr-FR" altLang="fr-FR" sz="75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9F50E0D-615F-F89B-ED86-220C22F89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46" b="7167"/>
          <a:stretch/>
        </p:blipFill>
        <p:spPr>
          <a:xfrm>
            <a:off x="1748413" y="1190142"/>
            <a:ext cx="7395587" cy="4668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E2EE172-0B01-66A4-E6FE-A1A5061E34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48" b="-533"/>
          <a:stretch/>
        </p:blipFill>
        <p:spPr>
          <a:xfrm>
            <a:off x="2647252" y="2150354"/>
            <a:ext cx="6374666" cy="5727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3171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7A6C462-32CA-45B9-9B55-1DDD5B9B8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93" y="1035559"/>
            <a:ext cx="3614166" cy="1110996"/>
          </a:xfrm>
        </p:spPr>
        <p:txBody>
          <a:bodyPr vert="horz" lIns="68580" tIns="34290" rIns="68580" bIns="34290" rtlCol="0" anchor="b">
            <a:normAutofit fontScale="90000"/>
          </a:bodyPr>
          <a:lstStyle/>
          <a:p>
            <a:r>
              <a:rPr lang="fr-FR" sz="3450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Quel style choisir ?</a:t>
            </a:r>
            <a:br>
              <a:rPr lang="fr-FR" sz="3450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</a:br>
            <a:endParaRPr lang="fr-FR" sz="3450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j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B827293-4AAA-44A0-B2A5-F66FA3C3D2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771"/>
          <a:stretch/>
        </p:blipFill>
        <p:spPr>
          <a:xfrm>
            <a:off x="4411137" y="1138340"/>
            <a:ext cx="4732863" cy="23263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899BB10-0B3B-4A02-A740-809A1DBDDDC3}"/>
              </a:ext>
            </a:extLst>
          </p:cNvPr>
          <p:cNvSpPr txBox="1"/>
          <p:nvPr/>
        </p:nvSpPr>
        <p:spPr>
          <a:xfrm>
            <a:off x="6580980" y="4838152"/>
            <a:ext cx="2258952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825" b="1" dirty="0"/>
              <a:t>– </a:t>
            </a:r>
            <a:r>
              <a:rPr lang="en-US" sz="825" dirty="0"/>
              <a:t>Fenton A, et al. Vaccine 2021; 39:1018-23</a:t>
            </a:r>
          </a:p>
          <a:p>
            <a:pPr>
              <a:spcAft>
                <a:spcPts val="450"/>
              </a:spcAft>
            </a:pPr>
            <a:endParaRPr lang="en-US" sz="825" dirty="0"/>
          </a:p>
          <a:p>
            <a:pPr>
              <a:spcAft>
                <a:spcPts val="450"/>
              </a:spcAft>
            </a:pPr>
            <a:endParaRPr lang="en-US" sz="825" dirty="0"/>
          </a:p>
          <a:p>
            <a:pPr>
              <a:spcAft>
                <a:spcPts val="450"/>
              </a:spcAft>
            </a:pPr>
            <a:endParaRPr lang="en-US" sz="825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DCCBE01-443C-4610-A800-3DBCEF40A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1172" y="147948"/>
            <a:ext cx="3197711" cy="88761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3F7CAC0-5397-8AEF-9F9E-BADAE12B60D9}"/>
              </a:ext>
            </a:extLst>
          </p:cNvPr>
          <p:cNvSpPr txBox="1"/>
          <p:nvPr/>
        </p:nvSpPr>
        <p:spPr>
          <a:xfrm>
            <a:off x="1219282" y="25072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</a:rPr>
              <a:t>Approche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directe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7" name="Bulle rectangulaire à coins arrondis 9">
            <a:extLst>
              <a:ext uri="{FF2B5EF4-FFF2-40B4-BE49-F238E27FC236}">
                <a16:creationId xmlns:a16="http://schemas.microsoft.com/office/drawing/2014/main" id="{DCF07456-A26B-ABD6-6253-0B14DA3298E0}"/>
              </a:ext>
            </a:extLst>
          </p:cNvPr>
          <p:cNvSpPr/>
          <p:nvPr/>
        </p:nvSpPr>
        <p:spPr>
          <a:xfrm>
            <a:off x="0" y="2571749"/>
            <a:ext cx="2431701" cy="1209603"/>
          </a:xfrm>
          <a:prstGeom prst="wedgeRoundRectCallout">
            <a:avLst>
              <a:gd name="adj1" fmla="val -4762"/>
              <a:gd name="adj2" fmla="val -105547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>
                <a:solidFill>
                  <a:schemeClr val="accent5"/>
                </a:solidFill>
              </a:rPr>
              <a:t>« Votre enfant doit recevoir la vaccination HPV »</a:t>
            </a:r>
          </a:p>
        </p:txBody>
      </p:sp>
      <p:sp>
        <p:nvSpPr>
          <p:cNvPr id="12" name="Bulle rectangulaire à coins arrondis 10">
            <a:extLst>
              <a:ext uri="{FF2B5EF4-FFF2-40B4-BE49-F238E27FC236}">
                <a16:creationId xmlns:a16="http://schemas.microsoft.com/office/drawing/2014/main" id="{11ADD88D-5186-FC0C-0A51-E6CE4AACC0E6}"/>
              </a:ext>
            </a:extLst>
          </p:cNvPr>
          <p:cNvSpPr/>
          <p:nvPr/>
        </p:nvSpPr>
        <p:spPr>
          <a:xfrm>
            <a:off x="4003459" y="2140510"/>
            <a:ext cx="4535423" cy="944334"/>
          </a:xfrm>
          <a:prstGeom prst="wedgeRoundRectCallout">
            <a:avLst>
              <a:gd name="adj1" fmla="val -70398"/>
              <a:gd name="adj2" fmla="val -10975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sz="2000" dirty="0">
                <a:solidFill>
                  <a:srgbClr val="00A590"/>
                </a:solidFill>
              </a:rPr>
              <a:t>« Aimeriez-vous vacciner votre enfant contre les HPV? »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0FA8B6B-4D7D-687D-F1E3-67ECCB3643AD}"/>
              </a:ext>
            </a:extLst>
          </p:cNvPr>
          <p:cNvSpPr txBox="1"/>
          <p:nvPr/>
        </p:nvSpPr>
        <p:spPr>
          <a:xfrm>
            <a:off x="3999244" y="3143784"/>
            <a:ext cx="453542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Discussion 2 fois + longue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B869B99-8DB5-0877-9BF1-4B45F3A8B261}"/>
              </a:ext>
            </a:extLst>
          </p:cNvPr>
          <p:cNvSpPr txBox="1"/>
          <p:nvPr/>
        </p:nvSpPr>
        <p:spPr>
          <a:xfrm>
            <a:off x="2768794" y="3665506"/>
            <a:ext cx="5144756" cy="92333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A590"/>
                </a:solidFill>
              </a:rPr>
              <a:t>Décision de vaccination par les parents 9,3 fois + fréquente après une </a:t>
            </a:r>
            <a:r>
              <a:rPr lang="fr-FR" b="1" dirty="0">
                <a:solidFill>
                  <a:srgbClr val="00A590"/>
                </a:solidFill>
              </a:rPr>
              <a:t>recommandation directive </a:t>
            </a:r>
            <a:r>
              <a:rPr lang="fr-FR" dirty="0">
                <a:solidFill>
                  <a:srgbClr val="00A590"/>
                </a:solidFill>
              </a:rPr>
              <a:t>qu’après une proposition facultative</a:t>
            </a:r>
            <a:endParaRPr lang="fr-FR" dirty="0"/>
          </a:p>
        </p:txBody>
      </p:sp>
      <p:sp>
        <p:nvSpPr>
          <p:cNvPr id="16" name="Demi-tour 15">
            <a:extLst>
              <a:ext uri="{FF2B5EF4-FFF2-40B4-BE49-F238E27FC236}">
                <a16:creationId xmlns:a16="http://schemas.microsoft.com/office/drawing/2014/main" id="{33B0813E-6A7D-1742-244D-B904E2FA4183}"/>
              </a:ext>
            </a:extLst>
          </p:cNvPr>
          <p:cNvSpPr/>
          <p:nvPr/>
        </p:nvSpPr>
        <p:spPr>
          <a:xfrm rot="16200000" flipH="1">
            <a:off x="3353147" y="2818556"/>
            <a:ext cx="656702" cy="635492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1838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54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1" animBg="1"/>
      <p:bldP spid="13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195944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171452" y="1717509"/>
            <a:ext cx="4106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Est-ce si facile de vacciner les adolescents ?</a:t>
            </a:r>
            <a:endParaRPr lang="fr-FR" sz="1600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03408" y="2806511"/>
            <a:ext cx="2761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Marie-Aliette DOMMERGUES</a:t>
            </a:r>
          </a:p>
          <a:p>
            <a:pPr algn="ctr"/>
            <a:r>
              <a:rPr lang="fr-FR" sz="1400" dirty="0"/>
              <a:t>François VIÉ LE SAGE</a:t>
            </a:r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000DFB-A7E9-ED4A-2B9C-CA9D776CE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987" y="409699"/>
            <a:ext cx="7217219" cy="872837"/>
          </a:xfrm>
        </p:spPr>
        <p:txBody>
          <a:bodyPr>
            <a:normAutofit/>
          </a:bodyPr>
          <a:lstStyle/>
          <a:p>
            <a:r>
              <a:rPr lang="fr-FR" b="0" dirty="0">
                <a:solidFill>
                  <a:srgbClr val="C00000"/>
                </a:solidFill>
              </a:rPr>
              <a:t>Style de communication </a:t>
            </a:r>
            <a:br>
              <a:rPr lang="fr-FR" b="0" dirty="0">
                <a:solidFill>
                  <a:srgbClr val="C00000"/>
                </a:solidFill>
              </a:rPr>
            </a:br>
            <a:r>
              <a:rPr lang="fr-FR" sz="2250" b="0" dirty="0">
                <a:solidFill>
                  <a:srgbClr val="C00000"/>
                </a:solidFill>
              </a:rPr>
              <a:t>pour parler de la vaccination HPV</a:t>
            </a:r>
            <a:endParaRPr lang="fr-FR" b="0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184CD5-38CF-ADB4-0319-4C2391047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44" y="1476017"/>
            <a:ext cx="8181776" cy="3390486"/>
          </a:xfrm>
        </p:spPr>
        <p:txBody>
          <a:bodyPr/>
          <a:lstStyle/>
          <a:p>
            <a:r>
              <a:rPr lang="fr-FR" sz="1800" dirty="0">
                <a:cs typeface="Calibri" panose="020F0502020204030204" pitchFamily="34" charset="0"/>
              </a:rPr>
              <a:t>Utilisation de la 1</a:t>
            </a:r>
            <a:r>
              <a:rPr lang="fr-FR" sz="1800" baseline="30000" dirty="0">
                <a:cs typeface="Calibri" panose="020F0502020204030204" pitchFamily="34" charset="0"/>
              </a:rPr>
              <a:t>re</a:t>
            </a:r>
            <a:r>
              <a:rPr lang="fr-FR" sz="1800" dirty="0">
                <a:cs typeface="Calibri" panose="020F0502020204030204" pitchFamily="34" charset="0"/>
              </a:rPr>
              <a:t> personne : </a:t>
            </a:r>
          </a:p>
          <a:p>
            <a:pPr marL="0" indent="0">
              <a:buNone/>
            </a:pPr>
            <a:r>
              <a:rPr lang="fr-FR" sz="1800" dirty="0">
                <a:cs typeface="Calibri" panose="020F0502020204030204" pitchFamily="34" charset="0"/>
              </a:rPr>
              <a:t>	« JE vous recommande fortement… »</a:t>
            </a:r>
          </a:p>
          <a:p>
            <a:pPr marL="0" indent="0">
              <a:buNone/>
            </a:pPr>
            <a:endParaRPr lang="fr-FR" sz="1800" dirty="0">
              <a:cs typeface="Calibri" panose="020F0502020204030204" pitchFamily="34" charset="0"/>
            </a:endParaRPr>
          </a:p>
          <a:p>
            <a:r>
              <a:rPr lang="fr-FR" sz="1800" dirty="0">
                <a:ea typeface="Times New Roman" panose="02020603050405020304" pitchFamily="18" charset="0"/>
                <a:cs typeface="Calibri" panose="020F0502020204030204" pitchFamily="34" charset="0"/>
              </a:rPr>
              <a:t>Entretien motivationnel ou discussion approfondie :</a:t>
            </a:r>
          </a:p>
          <a:p>
            <a:pPr marL="0" indent="0">
              <a:buNone/>
            </a:pPr>
            <a:r>
              <a:rPr lang="fr-FR" sz="1800" dirty="0">
                <a:ea typeface="Times New Roman" panose="02020603050405020304" pitchFamily="18" charset="0"/>
                <a:cs typeface="Calibri" panose="020F0502020204030204" pitchFamily="34" charset="0"/>
              </a:rPr>
              <a:t>	moins efficaces en 1</a:t>
            </a:r>
            <a:r>
              <a:rPr lang="fr-FR" sz="1800" baseline="30000" dirty="0">
                <a:ea typeface="Times New Roman" panose="02020603050405020304" pitchFamily="18" charset="0"/>
                <a:cs typeface="Calibri" panose="020F0502020204030204" pitchFamily="34" charset="0"/>
              </a:rPr>
              <a:t>re</a:t>
            </a:r>
            <a:r>
              <a:rPr lang="fr-FR" sz="1800" dirty="0">
                <a:ea typeface="Times New Roman" panose="02020603050405020304" pitchFamily="18" charset="0"/>
                <a:cs typeface="Calibri" panose="020F0502020204030204" pitchFamily="34" charset="0"/>
              </a:rPr>
              <a:t>  intention par rapport à la 	communication assertive</a:t>
            </a:r>
          </a:p>
          <a:p>
            <a:pPr marL="0" indent="0">
              <a:buNone/>
            </a:pPr>
            <a:endParaRPr lang="fr-FR" sz="18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8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fr-FR" sz="1800" dirty="0">
                <a:cs typeface="Calibri" panose="020F0502020204030204" pitchFamily="34" charset="0"/>
              </a:rPr>
              <a:t>Message personnel (« j’ai vacciné mes enfants ») :</a:t>
            </a:r>
          </a:p>
          <a:p>
            <a:pPr marL="0" indent="0">
              <a:buNone/>
            </a:pPr>
            <a:r>
              <a:rPr lang="fr-FR" sz="1800" dirty="0">
                <a:cs typeface="Calibri" panose="020F0502020204030204" pitchFamily="34" charset="0"/>
              </a:rPr>
              <a:t>	pas d’effet dans 1 étude sur 3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3579AC0-FF75-94DB-A2FC-A456F33327A6}"/>
              </a:ext>
            </a:extLst>
          </p:cNvPr>
          <p:cNvSpPr txBox="1"/>
          <p:nvPr/>
        </p:nvSpPr>
        <p:spPr>
          <a:xfrm>
            <a:off x="4778657" y="4883571"/>
            <a:ext cx="319065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50" dirty="0"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 Constable. </a:t>
            </a:r>
            <a:r>
              <a:rPr lang="fr-FR" sz="750" dirty="0">
                <a:latin typeface="Franklin Gothic Book" panose="020B0503020102020204" pitchFamily="34" charset="0"/>
              </a:rPr>
              <a:t>CA Cancer J Clin</a:t>
            </a:r>
            <a:r>
              <a:rPr lang="fr-FR" sz="750" cap="small" dirty="0">
                <a:latin typeface="Franklin Gothic Book" panose="020B0503020102020204" pitchFamily="34" charset="0"/>
              </a:rPr>
              <a:t> </a:t>
            </a:r>
            <a:r>
              <a:rPr lang="fr-FR" sz="750" dirty="0">
                <a:latin typeface="Franklin Gothic Book" panose="020B0503020102020204" pitchFamily="34" charset="0"/>
              </a:rPr>
              <a:t>2022 Nov;72(6):561-569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FE643A-4177-4F92-4F66-02C4BD1508AF}"/>
              </a:ext>
            </a:extLst>
          </p:cNvPr>
          <p:cNvSpPr txBox="1"/>
          <p:nvPr/>
        </p:nvSpPr>
        <p:spPr>
          <a:xfrm>
            <a:off x="8781837" y="4808306"/>
            <a:ext cx="36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  <p:sp>
        <p:nvSpPr>
          <p:cNvPr id="6" name="Étoile : 5 branches 5">
            <a:extLst>
              <a:ext uri="{FF2B5EF4-FFF2-40B4-BE49-F238E27FC236}">
                <a16:creationId xmlns:a16="http://schemas.microsoft.com/office/drawing/2014/main" id="{356ACED0-8F10-B387-47C7-9C40686EA5CA}"/>
              </a:ext>
            </a:extLst>
          </p:cNvPr>
          <p:cNvSpPr/>
          <p:nvPr/>
        </p:nvSpPr>
        <p:spPr>
          <a:xfrm>
            <a:off x="8383656" y="4452730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AD5A9A6-B38F-A1DE-37E4-6BC3600FAADA}"/>
              </a:ext>
            </a:extLst>
          </p:cNvPr>
          <p:cNvSpPr txBox="1"/>
          <p:nvPr/>
        </p:nvSpPr>
        <p:spPr>
          <a:xfrm>
            <a:off x="4851232" y="1031467"/>
            <a:ext cx="432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  Votre enfant doit recevoir le vaccin contre </a:t>
            </a:r>
          </a:p>
          <a:p>
            <a:pPr algn="ctr"/>
            <a:r>
              <a:rPr lang="fr-FR" sz="1200" b="1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 HPV à 11 ans, et je recommande à tous </a:t>
            </a:r>
          </a:p>
          <a:p>
            <a:pPr algn="ctr"/>
            <a:r>
              <a:rPr lang="fr-FR" sz="1200" b="1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mes patients de le faire »</a:t>
            </a:r>
            <a:endParaRPr lang="fr-FR" sz="1200" b="1" dirty="0">
              <a:solidFill>
                <a:schemeClr val="accent1"/>
              </a:solidFill>
            </a:endParaRPr>
          </a:p>
        </p:txBody>
      </p:sp>
      <p:sp>
        <p:nvSpPr>
          <p:cNvPr id="8" name="Bulle rectangulaire à coins arrondis 7">
            <a:extLst>
              <a:ext uri="{FF2B5EF4-FFF2-40B4-BE49-F238E27FC236}">
                <a16:creationId xmlns:a16="http://schemas.microsoft.com/office/drawing/2014/main" id="{4BDE699B-6C29-9459-7380-C3D4E03F452C}"/>
              </a:ext>
            </a:extLst>
          </p:cNvPr>
          <p:cNvSpPr/>
          <p:nvPr/>
        </p:nvSpPr>
        <p:spPr>
          <a:xfrm>
            <a:off x="5368066" y="1031846"/>
            <a:ext cx="3594853" cy="645952"/>
          </a:xfrm>
          <a:prstGeom prst="wedgeRoundRectCallout">
            <a:avLst>
              <a:gd name="adj1" fmla="val -62659"/>
              <a:gd name="adj2" fmla="val 79383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64564C-1E1E-9C7C-455B-0C73F79D21D3}"/>
              </a:ext>
            </a:extLst>
          </p:cNvPr>
          <p:cNvSpPr txBox="1"/>
          <p:nvPr/>
        </p:nvSpPr>
        <p:spPr>
          <a:xfrm>
            <a:off x="4851232" y="3376427"/>
            <a:ext cx="4588136" cy="1458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fr-FR" sz="1200" b="1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 Il est temps pour votre enfant d’être vacciné contre les HPV. </a:t>
            </a:r>
          </a:p>
          <a:p>
            <a:r>
              <a:rPr lang="fr-FR" sz="1200" b="1" i="1" dirty="0">
                <a:solidFill>
                  <a:schemeClr val="accent1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 vaccin est prévu à 11 ans, le même jour que le rappel 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800" dirty="0">
              <a:solidFill>
                <a:srgbClr val="03877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1800" dirty="0">
              <a:solidFill>
                <a:srgbClr val="03877C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11" name="Bulle rectangulaire à coins arrondis 10">
            <a:extLst>
              <a:ext uri="{FF2B5EF4-FFF2-40B4-BE49-F238E27FC236}">
                <a16:creationId xmlns:a16="http://schemas.microsoft.com/office/drawing/2014/main" id="{41F2D380-8044-E801-074F-E95F8820FF7B}"/>
              </a:ext>
            </a:extLst>
          </p:cNvPr>
          <p:cNvSpPr/>
          <p:nvPr/>
        </p:nvSpPr>
        <p:spPr>
          <a:xfrm>
            <a:off x="4894596" y="3361582"/>
            <a:ext cx="4249403" cy="534937"/>
          </a:xfrm>
          <a:prstGeom prst="wedgeRoundRectCallout">
            <a:avLst>
              <a:gd name="adj1" fmla="val -72654"/>
              <a:gd name="adj2" fmla="val -38199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340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8A7410-C347-B65D-7113-2623B8999BF2}"/>
              </a:ext>
            </a:extLst>
          </p:cNvPr>
          <p:cNvSpPr txBox="1"/>
          <p:nvPr/>
        </p:nvSpPr>
        <p:spPr>
          <a:xfrm>
            <a:off x="1202635" y="292496"/>
            <a:ext cx="3418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Anticiper, communiquer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CD6D31-6421-5381-E56C-94911D47948C}"/>
              </a:ext>
            </a:extLst>
          </p:cNvPr>
          <p:cNvSpPr txBox="1"/>
          <p:nvPr/>
        </p:nvSpPr>
        <p:spPr>
          <a:xfrm>
            <a:off x="1034317" y="1079189"/>
            <a:ext cx="7502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Préparer la vaccination de l’adolescent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/>
              <a:t>En parler dès les consultations des 6 et 8 ans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/>
              <a:t>Inscrire sur le carnet de santé les vaccins à faire à 11 ans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03D946D-9E9F-DC70-41EC-29417328E1B9}"/>
              </a:ext>
            </a:extLst>
          </p:cNvPr>
          <p:cNvSpPr txBox="1"/>
          <p:nvPr/>
        </p:nvSpPr>
        <p:spPr>
          <a:xfrm>
            <a:off x="416266" y="2176151"/>
            <a:ext cx="84094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FR" dirty="0"/>
              <a:t>Parler aux parents (Entretien Motivationnel seulement si nécessaire)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/>
              <a:t>Parler à l’ado: tenter d’obtenir </a:t>
            </a:r>
            <a:r>
              <a:rPr lang="fr-FR" b="1" dirty="0"/>
              <a:t>l’</a:t>
            </a:r>
            <a:r>
              <a:rPr lang="fr-FR" b="1" dirty="0" err="1"/>
              <a:t>autoconsentement</a:t>
            </a:r>
            <a:endParaRPr lang="fr-FR" b="1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Lui poser des questions et l’écouter !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Ne pas lui asséner la science: donner des images simples sur ce qu’est l’immunité, la vaccination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L’impliquer, l’encourager à chercher lui-même, lui proposer doc, liens adaptés			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5C08438-C118-DF2B-2790-B233D7D12046}"/>
              </a:ext>
            </a:extLst>
          </p:cNvPr>
          <p:cNvSpPr txBox="1"/>
          <p:nvPr/>
        </p:nvSpPr>
        <p:spPr>
          <a:xfrm>
            <a:off x="6101397" y="3864760"/>
            <a:ext cx="24976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+/- à 11 ans</a:t>
            </a:r>
          </a:p>
          <a:p>
            <a:r>
              <a:rPr lang="fr-FR" dirty="0"/>
              <a:t>++ à 13 ans</a:t>
            </a:r>
          </a:p>
          <a:p>
            <a:r>
              <a:rPr lang="fr-FR" dirty="0"/>
              <a:t>+++ à 15 ans et plus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BBB0ABF-528B-2AF6-7837-393B554406EC}"/>
              </a:ext>
            </a:extLst>
          </p:cNvPr>
          <p:cNvSpPr txBox="1"/>
          <p:nvPr/>
        </p:nvSpPr>
        <p:spPr>
          <a:xfrm>
            <a:off x="3657596" y="4791043"/>
            <a:ext cx="52015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Mitchell H, Lim R, Gill PK,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Dhanoa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J, Dubé È,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Bettinger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JA.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What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do adolescents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think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about vaccines?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Systematic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review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of qualitative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studies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. PLOS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Glob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 Public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Health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. 2022 Sep 29;2(9):e0001109. </a:t>
            </a:r>
            <a:r>
              <a:rPr lang="fr-FR" sz="800" b="0" i="0" dirty="0" err="1">
                <a:solidFill>
                  <a:srgbClr val="212121"/>
                </a:solidFill>
                <a:effectLst/>
                <a:latin typeface="BlinkMacSystemFont"/>
              </a:rPr>
              <a:t>doi</a:t>
            </a:r>
            <a:r>
              <a:rPr lang="fr-FR" sz="800" b="0" i="0" dirty="0">
                <a:solidFill>
                  <a:srgbClr val="212121"/>
                </a:solidFill>
                <a:effectLst/>
                <a:latin typeface="BlinkMacSystemFont"/>
              </a:rPr>
              <a:t>: 10.1371/journal.pgph.0001109. PMID: 36962668; PMCID: PMC10022047.</a:t>
            </a:r>
            <a:endParaRPr lang="fr-FR" sz="800" dirty="0"/>
          </a:p>
        </p:txBody>
      </p:sp>
      <p:sp>
        <p:nvSpPr>
          <p:cNvPr id="6" name="Étoile : 5 branches 5">
            <a:extLst>
              <a:ext uri="{FF2B5EF4-FFF2-40B4-BE49-F238E27FC236}">
                <a16:creationId xmlns:a16="http://schemas.microsoft.com/office/drawing/2014/main" id="{6A325E5C-5110-23C5-9AA5-696C051B308E}"/>
              </a:ext>
            </a:extLst>
          </p:cNvPr>
          <p:cNvSpPr/>
          <p:nvPr/>
        </p:nvSpPr>
        <p:spPr>
          <a:xfrm>
            <a:off x="8652452" y="4286189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09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6677FD9-4073-A203-575B-32F1279695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" t="52684" r="4924" b="2301"/>
          <a:stretch/>
        </p:blipFill>
        <p:spPr>
          <a:xfrm>
            <a:off x="521" y="2588468"/>
            <a:ext cx="7532794" cy="20412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C85B60A-FAE5-C03B-A26A-F10CA78710A1}"/>
              </a:ext>
            </a:extLst>
          </p:cNvPr>
          <p:cNvSpPr txBox="1"/>
          <p:nvPr/>
        </p:nvSpPr>
        <p:spPr>
          <a:xfrm>
            <a:off x="1164657" y="356135"/>
            <a:ext cx="515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LUTTE CONTRE LES FAKE NEWS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DFA510C-7CC9-F517-DB9A-1E494BC718AE}"/>
              </a:ext>
            </a:extLst>
          </p:cNvPr>
          <p:cNvSpPr txBox="1"/>
          <p:nvPr/>
        </p:nvSpPr>
        <p:spPr>
          <a:xfrm>
            <a:off x="680030" y="1094422"/>
            <a:ext cx="47371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Short </a:t>
            </a:r>
            <a:r>
              <a:rPr lang="fr-FR" dirty="0" err="1"/>
              <a:t>videos</a:t>
            </a:r>
            <a:r>
              <a:rPr lang="fr-FR" dirty="0"/>
              <a:t> pour développer l’esprit critique</a:t>
            </a:r>
          </a:p>
          <a:p>
            <a:endParaRPr lang="fr-FR" dirty="0"/>
          </a:p>
          <a:p>
            <a:r>
              <a:rPr lang="fr-FR" dirty="0" err="1"/>
              <a:t>Safer</a:t>
            </a:r>
            <a:r>
              <a:rPr lang="fr-FR" dirty="0"/>
              <a:t> internet </a:t>
            </a:r>
            <a:r>
              <a:rPr lang="fr-FR" dirty="0" err="1"/>
              <a:t>day</a:t>
            </a:r>
            <a:endParaRPr lang="fr-FR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85BF86D-7603-1C1E-564A-BCA4CB7DA8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2" t="21909" r="8518" b="14551"/>
          <a:stretch/>
        </p:blipFill>
        <p:spPr>
          <a:xfrm>
            <a:off x="6761726" y="1"/>
            <a:ext cx="2381754" cy="2502568"/>
          </a:xfrm>
          <a:prstGeom prst="rect">
            <a:avLst/>
          </a:prstGeom>
        </p:spPr>
      </p:pic>
      <p:sp>
        <p:nvSpPr>
          <p:cNvPr id="2" name="Fusionner 1">
            <a:extLst>
              <a:ext uri="{FF2B5EF4-FFF2-40B4-BE49-F238E27FC236}">
                <a16:creationId xmlns:a16="http://schemas.microsoft.com/office/drawing/2014/main" id="{328D78E5-C3AE-8A27-4598-85A74796FE49}"/>
              </a:ext>
            </a:extLst>
          </p:cNvPr>
          <p:cNvSpPr/>
          <p:nvPr/>
        </p:nvSpPr>
        <p:spPr>
          <a:xfrm rot="5400000">
            <a:off x="2849430" y="2002144"/>
            <a:ext cx="2304233" cy="838899"/>
          </a:xfrm>
          <a:prstGeom prst="flowChartMerg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141CC72-8BDB-F248-ECAD-2123F6E221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97" y="1252698"/>
            <a:ext cx="3263319" cy="232101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0462BD0-92B2-D2B7-903A-25D49EA85888}"/>
              </a:ext>
            </a:extLst>
          </p:cNvPr>
          <p:cNvSpPr txBox="1"/>
          <p:nvPr/>
        </p:nvSpPr>
        <p:spPr>
          <a:xfrm>
            <a:off x="680030" y="1971585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  <a:p>
            <a:r>
              <a:rPr lang="fr-FR" dirty="0"/>
              <a:t>Et l’intelligence artificielle ?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688442D-01D4-5D9C-47C4-A49607089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807" y="2938304"/>
            <a:ext cx="1943100" cy="238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Bulle rectangulaire à coins arrondis 11">
            <a:extLst>
              <a:ext uri="{FF2B5EF4-FFF2-40B4-BE49-F238E27FC236}">
                <a16:creationId xmlns:a16="http://schemas.microsoft.com/office/drawing/2014/main" id="{30D051E5-1191-D142-4182-7D559D306AE4}"/>
              </a:ext>
            </a:extLst>
          </p:cNvPr>
          <p:cNvSpPr/>
          <p:nvPr/>
        </p:nvSpPr>
        <p:spPr>
          <a:xfrm>
            <a:off x="3380763" y="3741489"/>
            <a:ext cx="5536734" cy="888261"/>
          </a:xfrm>
          <a:prstGeom prst="wedgeRoundRectCallout">
            <a:avLst>
              <a:gd name="adj1" fmla="val -63409"/>
              <a:gd name="adj2" fmla="val 4215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fr-FR" sz="20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 est impossible d'être intelligent et anti-vaccinal 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1568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2B12294F-2B53-1A84-7B42-A4D62EDC2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89" y="42542"/>
            <a:ext cx="5108895" cy="92528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E2C2862-194B-71E9-9CBE-5D930CA0F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46" y="492270"/>
            <a:ext cx="4160938" cy="6500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62173C9-4DF7-0AFA-24FE-443A7FB6BD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420" y="918555"/>
            <a:ext cx="4415231" cy="22377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2A89900-7C26-96E2-7145-66C52AABA9A2}"/>
              </a:ext>
            </a:extLst>
          </p:cNvPr>
          <p:cNvSpPr/>
          <p:nvPr/>
        </p:nvSpPr>
        <p:spPr>
          <a:xfrm>
            <a:off x="243280" y="1794510"/>
            <a:ext cx="3987075" cy="27071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F7BBDA1-38EC-4D96-F21D-30B5689675C8}"/>
              </a:ext>
            </a:extLst>
          </p:cNvPr>
          <p:cNvSpPr txBox="1"/>
          <p:nvPr/>
        </p:nvSpPr>
        <p:spPr>
          <a:xfrm>
            <a:off x="39990" y="1348511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Réaction de stress liée à la vaccination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B9949E6-03FB-C58E-C3D7-164E91F34507}"/>
              </a:ext>
            </a:extLst>
          </p:cNvPr>
          <p:cNvSpPr txBox="1"/>
          <p:nvPr/>
        </p:nvSpPr>
        <p:spPr>
          <a:xfrm>
            <a:off x="271665" y="1884845"/>
            <a:ext cx="4068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anifestations vasovagales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éactions liées à l’hyperventilation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Troubles psychiatriques liés au stress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C7F8F91-1FAF-9044-5D27-BE5B2785E5A3}"/>
              </a:ext>
            </a:extLst>
          </p:cNvPr>
          <p:cNvSpPr txBox="1"/>
          <p:nvPr/>
        </p:nvSpPr>
        <p:spPr>
          <a:xfrm>
            <a:off x="300049" y="2559955"/>
            <a:ext cx="4068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isque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maximal à l’adolescence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chez les filles, surtout si IMC bas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dans programmes de vaccination scolaire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produit injecté douloureux.</a:t>
            </a:r>
          </a:p>
          <a:p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85E9138-90E6-8D26-A3B4-47DC3FC733E5}"/>
              </a:ext>
            </a:extLst>
          </p:cNvPr>
          <p:cNvSpPr txBox="1"/>
          <p:nvPr/>
        </p:nvSpPr>
        <p:spPr>
          <a:xfrm>
            <a:off x="300049" y="3637173"/>
            <a:ext cx="40686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 Epidémie » de RSLV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propagation de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proche en proche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via media sociaux</a:t>
            </a:r>
          </a:p>
        </p:txBody>
      </p:sp>
      <p:pic>
        <p:nvPicPr>
          <p:cNvPr id="1026" name="Picture 2" descr="Stress pendant l'adolescence : comment l'éviter ?">
            <a:extLst>
              <a:ext uri="{FF2B5EF4-FFF2-40B4-BE49-F238E27FC236}">
                <a16:creationId xmlns:a16="http://schemas.microsoft.com/office/drawing/2014/main" id="{70EED613-2CC5-D5B9-E20D-A9620AD48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647" y="1682566"/>
            <a:ext cx="3877105" cy="29320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4332365E-290B-AD24-6AB1-77950E27B8A3}"/>
              </a:ext>
            </a:extLst>
          </p:cNvPr>
          <p:cNvSpPr/>
          <p:nvPr/>
        </p:nvSpPr>
        <p:spPr>
          <a:xfrm>
            <a:off x="4551903" y="1592053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0E9483C-716E-CFF7-6982-9B247331DCAB}"/>
              </a:ext>
            </a:extLst>
          </p:cNvPr>
          <p:cNvSpPr txBox="1"/>
          <p:nvPr/>
        </p:nvSpPr>
        <p:spPr>
          <a:xfrm>
            <a:off x="4994031" y="1654173"/>
            <a:ext cx="264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prévention de ce risque </a:t>
            </a:r>
          </a:p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 conséquences possibles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B99116A-0C51-8B0B-B39B-F7C096465923}"/>
              </a:ext>
            </a:extLst>
          </p:cNvPr>
          <p:cNvSpPr/>
          <p:nvPr/>
        </p:nvSpPr>
        <p:spPr>
          <a:xfrm>
            <a:off x="5136380" y="2638756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182ADFE2-DF01-EBBE-FB2A-EDC2EA032FF0}"/>
              </a:ext>
            </a:extLst>
          </p:cNvPr>
          <p:cNvSpPr txBox="1"/>
          <p:nvPr/>
        </p:nvSpPr>
        <p:spPr>
          <a:xfrm>
            <a:off x="5377438" y="2851280"/>
            <a:ext cx="3034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Connaissance des symptômes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8530ECA4-FC9C-F040-F85A-C326252D2AD0}"/>
              </a:ext>
            </a:extLst>
          </p:cNvPr>
          <p:cNvSpPr/>
          <p:nvPr/>
        </p:nvSpPr>
        <p:spPr>
          <a:xfrm>
            <a:off x="5560086" y="3675406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8EB983E-67EE-E8A3-1606-9FB0DC2BB819}"/>
              </a:ext>
            </a:extLst>
          </p:cNvPr>
          <p:cNvSpPr txBox="1"/>
          <p:nvPr/>
        </p:nvSpPr>
        <p:spPr>
          <a:xfrm>
            <a:off x="6321635" y="389580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Prise en charge</a:t>
            </a:r>
            <a:endParaRPr lang="fr-FR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9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>
            <a:extLst>
              <a:ext uri="{FF2B5EF4-FFF2-40B4-BE49-F238E27FC236}">
                <a16:creationId xmlns:a16="http://schemas.microsoft.com/office/drawing/2014/main" id="{FAE484A7-5787-B164-9646-535B71D0FA3D}"/>
              </a:ext>
            </a:extLst>
          </p:cNvPr>
          <p:cNvSpPr/>
          <p:nvPr/>
        </p:nvSpPr>
        <p:spPr>
          <a:xfrm>
            <a:off x="1055077" y="135043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4F1BBB3-5010-76F7-67DD-58239623E1B8}"/>
              </a:ext>
            </a:extLst>
          </p:cNvPr>
          <p:cNvSpPr txBox="1"/>
          <p:nvPr/>
        </p:nvSpPr>
        <p:spPr>
          <a:xfrm>
            <a:off x="1497205" y="217259"/>
            <a:ext cx="264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prévention de ce risque </a:t>
            </a:r>
          </a:p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 conséquences possibles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Stress au travail : symptômes, causes et solutions - Doctissimo">
            <a:extLst>
              <a:ext uri="{FF2B5EF4-FFF2-40B4-BE49-F238E27FC236}">
                <a16:creationId xmlns:a16="http://schemas.microsoft.com/office/drawing/2014/main" id="{A4573DBD-FC53-B2BF-56D1-60F8E29A5B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9" r="10439" b="9104"/>
          <a:stretch/>
        </p:blipFill>
        <p:spPr bwMode="auto">
          <a:xfrm>
            <a:off x="-150728" y="661357"/>
            <a:ext cx="2148192" cy="19813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4C420C1-8EC6-428F-501B-A673FD692AD4}"/>
              </a:ext>
            </a:extLst>
          </p:cNvPr>
          <p:cNvSpPr/>
          <p:nvPr/>
        </p:nvSpPr>
        <p:spPr>
          <a:xfrm>
            <a:off x="2567354" y="1078464"/>
            <a:ext cx="4244560" cy="78560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B20712-5E0F-1969-49DB-06D9E440F426}"/>
              </a:ext>
            </a:extLst>
          </p:cNvPr>
          <p:cNvSpPr/>
          <p:nvPr/>
        </p:nvSpPr>
        <p:spPr>
          <a:xfrm>
            <a:off x="133189" y="2793196"/>
            <a:ext cx="4009292" cy="1268969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4C919B-3697-9CAD-466E-5FE3EAAC3956}"/>
              </a:ext>
            </a:extLst>
          </p:cNvPr>
          <p:cNvSpPr/>
          <p:nvPr/>
        </p:nvSpPr>
        <p:spPr>
          <a:xfrm>
            <a:off x="4571999" y="2972678"/>
            <a:ext cx="4324265" cy="169756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4923AF-0735-B4B6-F81B-C7A536682F15}"/>
              </a:ext>
            </a:extLst>
          </p:cNvPr>
          <p:cNvSpPr/>
          <p:nvPr/>
        </p:nvSpPr>
        <p:spPr>
          <a:xfrm>
            <a:off x="4886973" y="1960046"/>
            <a:ext cx="4009292" cy="78560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552DE29-605F-C1DB-E862-C8B74A03EAFC}"/>
              </a:ext>
            </a:extLst>
          </p:cNvPr>
          <p:cNvSpPr txBox="1"/>
          <p:nvPr/>
        </p:nvSpPr>
        <p:spPr>
          <a:xfrm>
            <a:off x="2617594" y="1071126"/>
            <a:ext cx="422378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Identifier les ado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risque élevé de RSLV:</a:t>
            </a:r>
          </a:p>
          <a:p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enfants émotifs, ATCD psy,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ATCD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malaises</a:t>
            </a:r>
          </a:p>
          <a:p>
            <a:r>
              <a:rPr lang="fr-FR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fr-FR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fr-FR" sz="1600" dirty="0">
                <a:solidFill>
                  <a:schemeClr val="accent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vacciner</a:t>
            </a:r>
            <a:r>
              <a:rPr lang="fr-FR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plutôt en fin de séance</a:t>
            </a:r>
          </a:p>
          <a:p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C3AD62E-81A1-AB03-6743-BE2F48364957}"/>
              </a:ext>
            </a:extLst>
          </p:cNvPr>
          <p:cNvSpPr txBox="1"/>
          <p:nvPr/>
        </p:nvSpPr>
        <p:spPr>
          <a:xfrm>
            <a:off x="4939154" y="2036841"/>
            <a:ext cx="399179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Eviter salle d’attente surchauffée, bondée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 manque d’intimité lors de la vaccination</a:t>
            </a:r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B5E60FB-7FF3-D512-8195-AFB7B395D118}"/>
              </a:ext>
            </a:extLst>
          </p:cNvPr>
          <p:cNvSpPr txBox="1"/>
          <p:nvPr/>
        </p:nvSpPr>
        <p:spPr>
          <a:xfrm>
            <a:off x="191833" y="2871004"/>
            <a:ext cx="401103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ots neutres pour expliquer la procédure</a:t>
            </a:r>
          </a:p>
          <a:p>
            <a:pPr algn="ctr"/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FR" sz="1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pas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dire que cela ne fera pas 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rassurer de façon répétée et excessive</a:t>
            </a:r>
          </a:p>
          <a:p>
            <a:endParaRPr lang="fr-FR" dirty="0"/>
          </a:p>
        </p:txBody>
      </p:sp>
      <p:pic>
        <p:nvPicPr>
          <p:cNvPr id="17" name="Picture 6" descr="Bande Dessinée D'infirmière Et La Vaccination Des Enfants Clip Art Libres  De Droits, Svg, Vecteurs Et Illustration. Image 18875646">
            <a:extLst>
              <a:ext uri="{FF2B5EF4-FFF2-40B4-BE49-F238E27FC236}">
                <a16:creationId xmlns:a16="http://schemas.microsoft.com/office/drawing/2014/main" id="{F43BB427-ABCE-79ED-9906-72A893A19A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9" t="5086" r="11403" b="6239"/>
          <a:stretch/>
        </p:blipFill>
        <p:spPr bwMode="auto">
          <a:xfrm>
            <a:off x="6029011" y="3544969"/>
            <a:ext cx="1004835" cy="109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9469240-1543-6E27-589D-2FD76E3676E5}"/>
              </a:ext>
            </a:extLst>
          </p:cNvPr>
          <p:cNvSpPr txBox="1"/>
          <p:nvPr/>
        </p:nvSpPr>
        <p:spPr>
          <a:xfrm>
            <a:off x="4939154" y="2972678"/>
            <a:ext cx="33812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onfortablement assis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allongé</a:t>
            </a:r>
          </a:p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+/- 15 min après</a:t>
            </a:r>
            <a:endParaRPr lang="fr-FR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1FA70F6-D003-8660-1063-DCBB63D337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66" y="4906890"/>
            <a:ext cx="4415231" cy="223774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4C15BAF-B3E1-B9C4-6142-588F52EA8272}"/>
              </a:ext>
            </a:extLst>
          </p:cNvPr>
          <p:cNvSpPr txBox="1"/>
          <p:nvPr/>
        </p:nvSpPr>
        <p:spPr>
          <a:xfrm>
            <a:off x="4591016" y="3558398"/>
            <a:ext cx="1899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Distraction </a:t>
            </a:r>
          </a:p>
          <a:p>
            <a:r>
              <a:rPr lang="fr-FR" sz="1600" dirty="0"/>
              <a:t>+/- spray froid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C7A1D44-9B74-E869-3075-66C43A3B81C5}"/>
              </a:ext>
            </a:extLst>
          </p:cNvPr>
          <p:cNvSpPr txBox="1"/>
          <p:nvPr/>
        </p:nvSpPr>
        <p:spPr>
          <a:xfrm>
            <a:off x="7208079" y="3766234"/>
            <a:ext cx="222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Si 2 vaccins: commencer par </a:t>
            </a:r>
          </a:p>
          <a:p>
            <a:r>
              <a:rPr lang="fr-FR" sz="1600" dirty="0"/>
              <a:t>le - douloureux?</a:t>
            </a:r>
          </a:p>
        </p:txBody>
      </p:sp>
      <p:sp>
        <p:nvSpPr>
          <p:cNvPr id="4" name="Étoile : 5 branches 3">
            <a:extLst>
              <a:ext uri="{FF2B5EF4-FFF2-40B4-BE49-F238E27FC236}">
                <a16:creationId xmlns:a16="http://schemas.microsoft.com/office/drawing/2014/main" id="{51703E83-2B6A-EA5C-C8C5-EE30FCEE9B63}"/>
              </a:ext>
            </a:extLst>
          </p:cNvPr>
          <p:cNvSpPr/>
          <p:nvPr/>
        </p:nvSpPr>
        <p:spPr>
          <a:xfrm>
            <a:off x="8217055" y="4906890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24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8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Un malaise au réveil ? Cherchez une hypotension orthostatique - Rebelle  Santé">
            <a:extLst>
              <a:ext uri="{FF2B5EF4-FFF2-40B4-BE49-F238E27FC236}">
                <a16:creationId xmlns:a16="http://schemas.microsoft.com/office/drawing/2014/main" id="{10BDC11F-FFC9-B27B-3CA1-01C492E27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1" r="21262"/>
          <a:stretch/>
        </p:blipFill>
        <p:spPr bwMode="auto">
          <a:xfrm>
            <a:off x="4672122" y="21258"/>
            <a:ext cx="759363" cy="99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6436239-BCDC-4E20-59F1-8B21B3EBDEBF}"/>
              </a:ext>
            </a:extLst>
          </p:cNvPr>
          <p:cNvSpPr/>
          <p:nvPr/>
        </p:nvSpPr>
        <p:spPr>
          <a:xfrm>
            <a:off x="1026598" y="146768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371A60-F0D7-9EAF-FEE1-C0DAC2DF3B55}"/>
              </a:ext>
            </a:extLst>
          </p:cNvPr>
          <p:cNvSpPr txBox="1"/>
          <p:nvPr/>
        </p:nvSpPr>
        <p:spPr>
          <a:xfrm>
            <a:off x="1267656" y="359292"/>
            <a:ext cx="3034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Connaissance des symptômes</a:t>
            </a:r>
            <a:r>
              <a:rPr lang="fr-F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8170A72-3991-D6A6-FAF6-E5BEFE77BB7F}"/>
              </a:ext>
            </a:extLst>
          </p:cNvPr>
          <p:cNvSpPr/>
          <p:nvPr/>
        </p:nvSpPr>
        <p:spPr>
          <a:xfrm>
            <a:off x="5560086" y="118285"/>
            <a:ext cx="3516923" cy="77935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F89E69-D5A6-B1E9-F70F-F25D7B75863E}"/>
              </a:ext>
            </a:extLst>
          </p:cNvPr>
          <p:cNvSpPr txBox="1"/>
          <p:nvPr/>
        </p:nvSpPr>
        <p:spPr>
          <a:xfrm>
            <a:off x="6321635" y="3386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Prise en charge</a:t>
            </a:r>
            <a:endParaRPr lang="fr-FR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43F47C1-8276-1C87-DE24-BBB721335A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461" y="4636377"/>
            <a:ext cx="3714814" cy="57871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4E4903-4D5B-4DEA-3A57-6B75CB6F8E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85" y="1068460"/>
            <a:ext cx="4080276" cy="414663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0A141E2-C111-5A51-46E5-9E2EEA8EA6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851" y="926122"/>
            <a:ext cx="3031693" cy="3711775"/>
          </a:xfrm>
          <a:prstGeom prst="rect">
            <a:avLst/>
          </a:prstGeom>
        </p:spPr>
      </p:pic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22750650-E604-E34E-E06A-6D319819AEE7}"/>
              </a:ext>
            </a:extLst>
          </p:cNvPr>
          <p:cNvSpPr/>
          <p:nvPr/>
        </p:nvSpPr>
        <p:spPr>
          <a:xfrm rot="5400000">
            <a:off x="4703493" y="3450708"/>
            <a:ext cx="299443" cy="1869271"/>
          </a:xfrm>
          <a:prstGeom prst="bentUp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88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C10C27E-E6B5-2C59-BCC9-7C6A9DB8C1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03596" cy="2441749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0784ABF-1413-7F0C-488A-6960E4BEF4CF}"/>
              </a:ext>
            </a:extLst>
          </p:cNvPr>
          <p:cNvSpPr/>
          <p:nvPr/>
        </p:nvSpPr>
        <p:spPr>
          <a:xfrm>
            <a:off x="2572539" y="1527350"/>
            <a:ext cx="3056417" cy="149720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`</a:t>
            </a:r>
          </a:p>
          <a:p>
            <a:pPr algn="ctr"/>
            <a:r>
              <a:rPr lang="fr-FR" dirty="0"/>
              <a:t>Des  dizaines de </a:t>
            </a:r>
            <a:r>
              <a:rPr lang="fr-FR" dirty="0" err="1"/>
              <a:t>videos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sur la vaccination HPV</a:t>
            </a:r>
          </a:p>
          <a:p>
            <a:pPr algn="ctr"/>
            <a:r>
              <a:rPr lang="fr-FR" dirty="0"/>
              <a:t>Destinées aux ados </a:t>
            </a:r>
          </a:p>
          <a:p>
            <a:pPr algn="ctr"/>
            <a:r>
              <a:rPr lang="fr-FR" dirty="0"/>
              <a:t>et à leurs parents</a:t>
            </a:r>
          </a:p>
          <a:p>
            <a:pPr algn="ctr"/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DD0C3D5-9282-C2A9-8065-90B6004806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706" y="229924"/>
            <a:ext cx="3391807" cy="90519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9936A61-DD54-9026-5A13-017DB67A81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899" y="936205"/>
            <a:ext cx="3346101" cy="92103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CFAD145-B2D6-F9C2-EE12-33283B53AC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6" y="3145622"/>
            <a:ext cx="3665136" cy="10180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C1D757B-A768-230D-F82A-3BD995F7FD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959" y="2053735"/>
            <a:ext cx="3422042" cy="92103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F19F08C-A3EA-3969-CE98-A50D348939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92" y="4077695"/>
            <a:ext cx="3234034" cy="87737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BEDBAA9-57CA-A0B6-6D4C-C73993BB485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10" y="3296349"/>
            <a:ext cx="3056418" cy="79085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431365B-AC0C-4B77-A509-9E5F80D2E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5713" y="4192503"/>
            <a:ext cx="815411" cy="64775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6E88354-D9BF-BC02-B4DB-8638CDBC4693}"/>
              </a:ext>
            </a:extLst>
          </p:cNvPr>
          <p:cNvSpPr txBox="1"/>
          <p:nvPr/>
        </p:nvSpPr>
        <p:spPr>
          <a:xfrm>
            <a:off x="6961367" y="4408785"/>
            <a:ext cx="1435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hlinkClick r:id="rId10"/>
              </a:rPr>
              <a:t>Stop HPV Isère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768868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F0EF774-2538-C6AD-AC41-E5437CC2BBBE}"/>
              </a:ext>
            </a:extLst>
          </p:cNvPr>
          <p:cNvSpPr txBox="1"/>
          <p:nvPr/>
        </p:nvSpPr>
        <p:spPr>
          <a:xfrm>
            <a:off x="951453" y="904541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Marie-Aliette DOMMERGUES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DAD751A-2D05-CB80-2384-38EC19E18B82}"/>
              </a:ext>
            </a:extLst>
          </p:cNvPr>
          <p:cNvSpPr txBox="1"/>
          <p:nvPr/>
        </p:nvSpPr>
        <p:spPr>
          <a:xfrm>
            <a:off x="951453" y="2899885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François VIÉ LE SAGE</a:t>
            </a:r>
          </a:p>
        </p:txBody>
      </p:sp>
      <p:graphicFrame>
        <p:nvGraphicFramePr>
          <p:cNvPr id="4" name="Tableau 7">
            <a:extLst>
              <a:ext uri="{FF2B5EF4-FFF2-40B4-BE49-F238E27FC236}">
                <a16:creationId xmlns:a16="http://schemas.microsoft.com/office/drawing/2014/main" id="{51D65A18-2F7A-C62E-5A3F-2935D69F3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847785"/>
              </p:ext>
            </p:extLst>
          </p:nvPr>
        </p:nvGraphicFramePr>
        <p:xfrm>
          <a:off x="1002147" y="1202952"/>
          <a:ext cx="7702051" cy="17145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00293">
                  <a:extLst>
                    <a:ext uri="{9D8B030D-6E8A-4147-A177-3AD203B41FA5}">
                      <a16:colId xmlns:a16="http://schemas.microsoft.com/office/drawing/2014/main" val="256621846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378761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265392042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111280826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09911059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97159042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433561551"/>
                    </a:ext>
                  </a:extLst>
                </a:gridCol>
              </a:tblGrid>
              <a:tr h="640928"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Intérêts financiers dans une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/>
                        <a:t>Dirigeant, employé, Organe décisionnel dans une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Etudes cliniques</a:t>
                      </a:r>
                    </a:p>
                    <a:p>
                      <a:pPr algn="ctr"/>
                      <a:r>
                        <a:rPr lang="fr-FR" sz="1100" b="0" dirty="0"/>
                        <a:t>Investigateur</a:t>
                      </a:r>
                    </a:p>
                    <a:p>
                      <a:pPr algn="ctr"/>
                      <a:r>
                        <a:rPr lang="fr-FR" sz="1100" b="0" dirty="0"/>
                        <a:t>coordonnateur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Conférences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Participation à des </a:t>
                      </a:r>
                      <a:r>
                        <a:rPr lang="fr-FR" sz="1100" b="0" dirty="0" err="1"/>
                        <a:t>boards</a:t>
                      </a:r>
                      <a:endParaRPr lang="fr-FR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Invitation congrès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Proche parent salarié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467458"/>
                  </a:ext>
                </a:extLst>
              </a:tr>
              <a:tr h="721044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GSK</a:t>
                      </a:r>
                    </a:p>
                    <a:p>
                      <a:pPr algn="ctr"/>
                      <a:r>
                        <a:rPr lang="fr-FR" sz="1200" dirty="0"/>
                        <a:t>MSD</a:t>
                      </a:r>
                    </a:p>
                    <a:p>
                      <a:pPr algn="ctr"/>
                      <a:r>
                        <a:rPr lang="fr-FR" sz="1200" dirty="0"/>
                        <a:t>Sanofi</a:t>
                      </a:r>
                    </a:p>
                    <a:p>
                      <a:pPr algn="ctr"/>
                      <a:r>
                        <a:rPr lang="fr-FR" sz="1200" dirty="0"/>
                        <a:t>Pfizer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GSK</a:t>
                      </a:r>
                    </a:p>
                    <a:p>
                      <a:pPr algn="ctr"/>
                      <a:r>
                        <a:rPr lang="fr-FR" sz="1200" dirty="0"/>
                        <a:t>MSD</a:t>
                      </a:r>
                    </a:p>
                    <a:p>
                      <a:pPr algn="ctr"/>
                      <a:r>
                        <a:rPr lang="fr-FR" sz="1200" dirty="0"/>
                        <a:t>Sanofi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MSD</a:t>
                      </a:r>
                    </a:p>
                    <a:p>
                      <a:pPr algn="ctr"/>
                      <a:r>
                        <a:rPr lang="fr-FR" sz="1200" dirty="0"/>
                        <a:t>Pfizer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060808"/>
                  </a:ext>
                </a:extLst>
              </a:tr>
            </a:tbl>
          </a:graphicData>
        </a:graphic>
      </p:graphicFrame>
      <p:graphicFrame>
        <p:nvGraphicFramePr>
          <p:cNvPr id="6" name="Tableau 7">
            <a:extLst>
              <a:ext uri="{FF2B5EF4-FFF2-40B4-BE49-F238E27FC236}">
                <a16:creationId xmlns:a16="http://schemas.microsoft.com/office/drawing/2014/main" id="{A7B831C7-50EE-81BC-5A0C-7EEC74C2C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148192"/>
              </p:ext>
            </p:extLst>
          </p:nvPr>
        </p:nvGraphicFramePr>
        <p:xfrm>
          <a:off x="1002147" y="3215863"/>
          <a:ext cx="7702051" cy="17145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00293">
                  <a:extLst>
                    <a:ext uri="{9D8B030D-6E8A-4147-A177-3AD203B41FA5}">
                      <a16:colId xmlns:a16="http://schemas.microsoft.com/office/drawing/2014/main" val="256621846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378761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2653920424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111280826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09911059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1097159042"/>
                    </a:ext>
                  </a:extLst>
                </a:gridCol>
                <a:gridCol w="1100293">
                  <a:extLst>
                    <a:ext uri="{9D8B030D-6E8A-4147-A177-3AD203B41FA5}">
                      <a16:colId xmlns:a16="http://schemas.microsoft.com/office/drawing/2014/main" val="433561551"/>
                    </a:ext>
                  </a:extLst>
                </a:gridCol>
              </a:tblGrid>
              <a:tr h="706412"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Intérêts financiers dans une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/>
                        <a:t>Dirigeant, employé, Organe décisionnel dans une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Etudes cliniques</a:t>
                      </a:r>
                    </a:p>
                    <a:p>
                      <a:pPr algn="ctr"/>
                      <a:r>
                        <a:rPr lang="fr-FR" sz="1100" b="0" dirty="0"/>
                        <a:t>Investigateur</a:t>
                      </a:r>
                    </a:p>
                    <a:p>
                      <a:pPr algn="ctr"/>
                      <a:r>
                        <a:rPr lang="fr-FR" sz="1100" b="0" dirty="0"/>
                        <a:t>coordonnateur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Conférences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Participation à des </a:t>
                      </a:r>
                      <a:r>
                        <a:rPr lang="fr-FR" sz="1100" b="0" dirty="0" err="1"/>
                        <a:t>boards</a:t>
                      </a:r>
                      <a:endParaRPr lang="fr-FR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Invitation congrès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Proche parent salarié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467458"/>
                  </a:ext>
                </a:extLst>
              </a:tr>
              <a:tr h="794714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GSK</a:t>
                      </a:r>
                    </a:p>
                    <a:p>
                      <a:pPr algn="ctr"/>
                      <a:r>
                        <a:rPr lang="fr-FR" sz="1200" dirty="0"/>
                        <a:t>MSD</a:t>
                      </a:r>
                    </a:p>
                    <a:p>
                      <a:pPr algn="ctr"/>
                      <a:r>
                        <a:rPr lang="fr-FR" sz="1200" dirty="0"/>
                        <a:t>Sanofi</a:t>
                      </a:r>
                    </a:p>
                    <a:p>
                      <a:pPr algn="ctr"/>
                      <a:r>
                        <a:rPr lang="fr-FR" sz="1200" dirty="0"/>
                        <a:t>Pfizer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MSD</a:t>
                      </a:r>
                    </a:p>
                    <a:p>
                      <a:pPr algn="ctr"/>
                      <a:r>
                        <a:rPr lang="fr-FR" sz="1200" dirty="0"/>
                        <a:t>Pfizer</a:t>
                      </a:r>
                    </a:p>
                    <a:p>
                      <a:pPr algn="ctr"/>
                      <a:r>
                        <a:rPr lang="fr-FR" sz="1200" dirty="0"/>
                        <a:t>Sanofi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06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5"/>
          <p:cNvSpPr txBox="1">
            <a:spLocks/>
          </p:cNvSpPr>
          <p:nvPr/>
        </p:nvSpPr>
        <p:spPr>
          <a:xfrm>
            <a:off x="8448200" y="148352"/>
            <a:ext cx="457200" cy="330994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F4902688-DFFB-2F44-8B2F-C478F7DFA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378" y="36653"/>
            <a:ext cx="8566749" cy="9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D3127A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altLang="fr-FR" sz="2000" b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En 2022, le % de garçons de 15 ans ayant reçu une dose de </a:t>
            </a:r>
          </a:p>
          <a:p>
            <a:pPr algn="l"/>
            <a:r>
              <a:rPr lang="fr-FR" altLang="fr-FR" sz="2000" b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vaccin HPV était proche de </a:t>
            </a:r>
            <a:r>
              <a:rPr lang="fr-FR" sz="20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2000" b="0" dirty="0">
              <a:solidFill>
                <a:schemeClr val="bg1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391B4CFC-0359-5E4E-BD11-238E30C9EC06}"/>
              </a:ext>
            </a:extLst>
          </p:cNvPr>
          <p:cNvSpPr txBox="1">
            <a:spLocks/>
          </p:cNvSpPr>
          <p:nvPr/>
        </p:nvSpPr>
        <p:spPr bwMode="auto">
          <a:xfrm>
            <a:off x="3530635" y="1972165"/>
            <a:ext cx="1994847" cy="215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Font typeface="Arial"/>
              <a:buChar char="●"/>
              <a:defRPr sz="2400" b="1" kern="1200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Arial"/>
              </a:defRPr>
            </a:lvl1pPr>
            <a:lvl2pPr marL="715963" indent="-4492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Pct val="110000"/>
              <a:buFont typeface="01 Digitall"/>
              <a:buChar char="—"/>
              <a:tabLst/>
              <a:defRPr sz="2200" b="1" kern="12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Geneva" pitchFamily="-108" charset="-128"/>
                <a:cs typeface="Arial"/>
              </a:defRPr>
            </a:lvl2pPr>
            <a:lvl3pPr marL="993775" indent="-277813" algn="l" defTabSz="8080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130000"/>
              <a:buFont typeface="Arial"/>
              <a:buChar char="•"/>
              <a:defRPr sz="1800" i="1" kern="12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Geneva" pitchFamily="-108" charset="-128"/>
                <a:cs typeface="Arial"/>
              </a:defRPr>
            </a:lvl3pPr>
            <a:lvl4pPr marL="1252538" indent="-355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108" charset="0"/>
              <a:buNone/>
              <a:defRPr sz="2000" kern="1200">
                <a:solidFill>
                  <a:schemeClr val="tx1"/>
                </a:solidFill>
                <a:latin typeface="Arial"/>
                <a:ea typeface="Geneva" pitchFamily="-108" charset="-128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spcAft>
                <a:spcPts val="1200"/>
              </a:spcAft>
              <a:buSzPct val="200000"/>
              <a:buFont typeface="Arial"/>
              <a:buBlip>
                <a:blip r:embed="rId3"/>
              </a:buBlip>
            </a:pPr>
            <a:r>
              <a:rPr lang="fr-FR" sz="2000" dirty="0"/>
              <a:t>30 % </a:t>
            </a:r>
          </a:p>
          <a:p>
            <a:pPr marL="533400" indent="-533400">
              <a:spcAft>
                <a:spcPts val="1200"/>
              </a:spcAft>
              <a:buSzPct val="200000"/>
              <a:buFont typeface="Arial"/>
              <a:buBlip>
                <a:blip r:embed="rId4"/>
              </a:buBlip>
            </a:pPr>
            <a:r>
              <a:rPr lang="fr-FR" sz="2000" dirty="0"/>
              <a:t>18 %</a:t>
            </a:r>
          </a:p>
          <a:p>
            <a:pPr marL="533400" indent="-533400">
              <a:spcAft>
                <a:spcPts val="1200"/>
              </a:spcAft>
              <a:buSzPct val="200000"/>
              <a:buFont typeface="Arial"/>
              <a:buBlip>
                <a:blip r:embed="rId5"/>
              </a:buBlip>
            </a:pPr>
            <a:r>
              <a:rPr lang="fr-FR" sz="2000" dirty="0"/>
              <a:t>13 %</a:t>
            </a:r>
          </a:p>
          <a:p>
            <a:pPr marL="533400" indent="-533400">
              <a:spcAft>
                <a:spcPts val="1200"/>
              </a:spcAft>
              <a:buSzPct val="200000"/>
              <a:buFont typeface="Arial"/>
              <a:buBlip>
                <a:blip r:embed="rId6"/>
              </a:buBlip>
            </a:pPr>
            <a:r>
              <a:rPr lang="fr-FR" sz="2000" dirty="0"/>
              <a:t>  7 %</a:t>
            </a:r>
          </a:p>
        </p:txBody>
      </p:sp>
    </p:spTree>
    <p:extLst>
      <p:ext uri="{BB962C8B-B14F-4D97-AF65-F5344CB8AC3E}">
        <p14:creationId xmlns:p14="http://schemas.microsoft.com/office/powerpoint/2010/main" val="34546065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8A7410-C347-B65D-7113-2623B8999BF2}"/>
              </a:ext>
            </a:extLst>
          </p:cNvPr>
          <p:cNvSpPr txBox="1"/>
          <p:nvPr/>
        </p:nvSpPr>
        <p:spPr>
          <a:xfrm>
            <a:off x="1202635" y="292496"/>
            <a:ext cx="28103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C’est quoi un ado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9360B5-4A02-A98F-F2C0-149B872422BF}"/>
              </a:ext>
            </a:extLst>
          </p:cNvPr>
          <p:cNvSpPr txBox="1"/>
          <p:nvPr/>
        </p:nvSpPr>
        <p:spPr>
          <a:xfrm>
            <a:off x="4893692" y="866560"/>
            <a:ext cx="2428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Caracteristiques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</a:p>
          <a:p>
            <a:r>
              <a:rPr lang="fr-FR" dirty="0"/>
              <a:t>- Opposition</a:t>
            </a:r>
          </a:p>
          <a:p>
            <a:r>
              <a:rPr lang="fr-FR" dirty="0"/>
              <a:t>- Affirmation de soi</a:t>
            </a:r>
          </a:p>
          <a:p>
            <a:r>
              <a:rPr lang="fr-FR" dirty="0"/>
              <a:t>- Indépendance</a:t>
            </a:r>
          </a:p>
        </p:txBody>
      </p:sp>
      <p:pic>
        <p:nvPicPr>
          <p:cNvPr id="1026" name="Picture 2" descr="L'examen de prévention en santé (ex-bilan de santé) à l’adolescence ...">
            <a:extLst>
              <a:ext uri="{FF2B5EF4-FFF2-40B4-BE49-F238E27FC236}">
                <a16:creationId xmlns:a16="http://schemas.microsoft.com/office/drawing/2014/main" id="{AE0231B0-3508-1DBF-B075-1F8581FF1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905" y="-1"/>
            <a:ext cx="2107096" cy="140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5BDC4BC-AACF-AD71-8530-8DDD6A427534}"/>
              </a:ext>
            </a:extLst>
          </p:cNvPr>
          <p:cNvSpPr txBox="1"/>
          <p:nvPr/>
        </p:nvSpPr>
        <p:spPr>
          <a:xfrm>
            <a:off x="239246" y="1296790"/>
            <a:ext cx="84912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Facteurs de frein à la vaccination</a:t>
            </a:r>
          </a:p>
          <a:p>
            <a:r>
              <a:rPr lang="fr-FR" dirty="0"/>
              <a:t>- « Immédiateté »: s’en fout de la prévention</a:t>
            </a:r>
          </a:p>
          <a:p>
            <a:r>
              <a:rPr lang="fr-FR" dirty="0"/>
              <a:t>- Réseaux</a:t>
            </a:r>
          </a:p>
          <a:p>
            <a:r>
              <a:rPr lang="fr-FR" dirty="0"/>
              <a:t>	Influenceurs, leaders d’opinion &gt; parents, enseignants, médecins</a:t>
            </a:r>
          </a:p>
          <a:p>
            <a:r>
              <a:rPr lang="fr-FR" dirty="0"/>
              <a:t>	Fake news &gt; infos contrôlées</a:t>
            </a:r>
          </a:p>
          <a:p>
            <a:r>
              <a:rPr lang="fr-FR" dirty="0"/>
              <a:t>	Amis et Like &gt; parents et professionnels</a:t>
            </a:r>
          </a:p>
          <a:p>
            <a:r>
              <a:rPr lang="fr-FR" dirty="0"/>
              <a:t>- Complot, défiance, contestation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AB57149-46EC-8330-41D5-FA7779DC00AC}"/>
              </a:ext>
            </a:extLst>
          </p:cNvPr>
          <p:cNvSpPr txBox="1"/>
          <p:nvPr/>
        </p:nvSpPr>
        <p:spPr>
          <a:xfrm rot="21049511">
            <a:off x="895564" y="3372693"/>
            <a:ext cx="643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accent1"/>
                </a:solidFill>
              </a:rPr>
              <a:t>On adore le faux parce que c’est plus simple (Erik Orsenna)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CAD8BC6-6CBD-6AA0-7C90-A9C008734303}"/>
              </a:ext>
            </a:extLst>
          </p:cNvPr>
          <p:cNvSpPr txBox="1"/>
          <p:nvPr/>
        </p:nvSpPr>
        <p:spPr>
          <a:xfrm>
            <a:off x="4572000" y="3543744"/>
            <a:ext cx="4468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Société:</a:t>
            </a:r>
          </a:p>
          <a:p>
            <a:r>
              <a:rPr lang="fr-FR" dirty="0"/>
              <a:t>Effondrement de la médecine scolaire</a:t>
            </a:r>
          </a:p>
          <a:p>
            <a:r>
              <a:rPr lang="fr-FR" dirty="0"/>
              <a:t>Education positive: autorité parentale ??</a:t>
            </a:r>
          </a:p>
          <a:p>
            <a:r>
              <a:rPr lang="fr-FR" dirty="0"/>
              <a:t>Suivi médical rare surtout chez le garçon</a:t>
            </a:r>
          </a:p>
        </p:txBody>
      </p:sp>
      <p:sp>
        <p:nvSpPr>
          <p:cNvPr id="7" name="Étoile : 5 branches 6">
            <a:extLst>
              <a:ext uri="{FF2B5EF4-FFF2-40B4-BE49-F238E27FC236}">
                <a16:creationId xmlns:a16="http://schemas.microsoft.com/office/drawing/2014/main" id="{286416A0-0231-A04F-E63A-0E7F9134150A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82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 descr="Capture d’écran 2016-03-22 à 22.09.56.png">
            <a:extLst>
              <a:ext uri="{FF2B5EF4-FFF2-40B4-BE49-F238E27FC236}">
                <a16:creationId xmlns:a16="http://schemas.microsoft.com/office/drawing/2014/main" id="{FE5FFC31-E09D-1C24-6795-768772715E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206" t="27847" r="42639" b="41254"/>
          <a:stretch/>
        </p:blipFill>
        <p:spPr>
          <a:xfrm>
            <a:off x="1061634" y="909810"/>
            <a:ext cx="7072550" cy="357472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B1F44C8-F529-F069-16D0-AF25D96F526F}"/>
              </a:ext>
            </a:extLst>
          </p:cNvPr>
          <p:cNvSpPr txBox="1"/>
          <p:nvPr/>
        </p:nvSpPr>
        <p:spPr>
          <a:xfrm>
            <a:off x="1255362" y="317715"/>
            <a:ext cx="5694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Les adolescents, victimes et vecteurs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BC7709B-54FA-70A1-6FA9-2269CBC0260A}"/>
              </a:ext>
            </a:extLst>
          </p:cNvPr>
          <p:cNvSpPr txBox="1"/>
          <p:nvPr/>
        </p:nvSpPr>
        <p:spPr>
          <a:xfrm>
            <a:off x="1255362" y="3283889"/>
            <a:ext cx="18376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Rougeole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Varicelle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D71C08-8FA3-0A29-4129-714EB1C26F70}"/>
              </a:ext>
            </a:extLst>
          </p:cNvPr>
          <p:cNvSpPr txBox="1"/>
          <p:nvPr/>
        </p:nvSpPr>
        <p:spPr>
          <a:xfrm>
            <a:off x="3380941" y="3205282"/>
            <a:ext cx="183769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Coqueluche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Rubéole Rougeole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IIM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BD9E819-6C28-CD20-303A-A35002AE87FB}"/>
              </a:ext>
            </a:extLst>
          </p:cNvPr>
          <p:cNvSpPr txBox="1"/>
          <p:nvPr/>
        </p:nvSpPr>
        <p:spPr>
          <a:xfrm>
            <a:off x="5412364" y="3145389"/>
            <a:ext cx="223972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Hépatite B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HPV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IIM</a:t>
            </a:r>
          </a:p>
        </p:txBody>
      </p:sp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CD104AC3-A282-FEA1-F22F-589FC229F353}"/>
              </a:ext>
            </a:extLst>
          </p:cNvPr>
          <p:cNvSpPr/>
          <p:nvPr/>
        </p:nvSpPr>
        <p:spPr>
          <a:xfrm>
            <a:off x="7903597" y="4953663"/>
            <a:ext cx="206733" cy="189837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26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B1F44C8-F529-F069-16D0-AF25D96F526F}"/>
              </a:ext>
            </a:extLst>
          </p:cNvPr>
          <p:cNvSpPr txBox="1"/>
          <p:nvPr/>
        </p:nvSpPr>
        <p:spPr>
          <a:xfrm>
            <a:off x="1255362" y="317715"/>
            <a:ext cx="318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LES ADOLESCENTS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BC7709B-54FA-70A1-6FA9-2269CBC0260A}"/>
              </a:ext>
            </a:extLst>
          </p:cNvPr>
          <p:cNvSpPr txBox="1"/>
          <p:nvPr/>
        </p:nvSpPr>
        <p:spPr>
          <a:xfrm>
            <a:off x="109854" y="1952695"/>
            <a:ext cx="2592269" cy="166199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5"/>
                </a:solidFill>
              </a:rPr>
              <a:t>Renforcer l’immunité déclinante</a:t>
            </a:r>
          </a:p>
          <a:p>
            <a:pPr marL="267891" indent="0" algn="ctr">
              <a:buNone/>
            </a:pPr>
            <a:r>
              <a:rPr lang="fr-FR" sz="2000" dirty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FR" sz="2000" b="1" dirty="0">
                <a:solidFill>
                  <a:srgbClr val="FF0000"/>
                </a:solidFill>
                <a:sym typeface="Wingdings" pitchFamily="2" charset="2"/>
              </a:rPr>
              <a:t>R</a:t>
            </a:r>
            <a:r>
              <a:rPr lang="fr-FR" sz="2000" b="1" dirty="0">
                <a:solidFill>
                  <a:srgbClr val="FF0000"/>
                </a:solidFill>
              </a:rPr>
              <a:t>appels</a:t>
            </a:r>
          </a:p>
          <a:p>
            <a:pPr marL="267891" indent="0">
              <a:buNone/>
            </a:pPr>
            <a:r>
              <a:rPr lang="fr-FR" sz="1400" dirty="0"/>
              <a:t>Maintenir la protection acquise par la  vaccination dans l’enfance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D71C08-8FA3-0A29-4129-714EB1C26F70}"/>
              </a:ext>
            </a:extLst>
          </p:cNvPr>
          <p:cNvSpPr txBox="1"/>
          <p:nvPr/>
        </p:nvSpPr>
        <p:spPr>
          <a:xfrm>
            <a:off x="3010330" y="2840101"/>
            <a:ext cx="2854625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5"/>
                </a:solidFill>
              </a:rPr>
              <a:t>Intensifier les activités de lutte ou d’élimination des maladies </a:t>
            </a:r>
          </a:p>
          <a:p>
            <a:pPr marL="610791" indent="-342900" algn="ctr">
              <a:buFont typeface="Wingdings" pitchFamily="2" charset="2"/>
              <a:buChar char="è"/>
            </a:pPr>
            <a:r>
              <a:rPr lang="fr-FR" sz="2000" b="1" dirty="0">
                <a:solidFill>
                  <a:srgbClr val="FF0000"/>
                </a:solidFill>
                <a:sym typeface="Wingdings" pitchFamily="2" charset="2"/>
              </a:rPr>
              <a:t>Rattrapage</a:t>
            </a:r>
          </a:p>
          <a:p>
            <a:pPr marL="267891" algn="ctr"/>
            <a:r>
              <a:rPr lang="fr-FR" sz="1400" dirty="0"/>
              <a:t>Accroître l’immunité collective</a:t>
            </a:r>
          </a:p>
          <a:p>
            <a:pPr marL="267891"/>
            <a:r>
              <a:rPr lang="fr-FR" sz="1400" dirty="0"/>
              <a:t>Interrompre la transmission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BD9E819-6C28-CD20-303A-A35002AE87FB}"/>
              </a:ext>
            </a:extLst>
          </p:cNvPr>
          <p:cNvSpPr txBox="1"/>
          <p:nvPr/>
        </p:nvSpPr>
        <p:spPr>
          <a:xfrm>
            <a:off x="6374890" y="1002392"/>
            <a:ext cx="2668881" cy="252376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5"/>
                </a:solidFill>
              </a:rPr>
              <a:t>Eviter un risque spécifique lié à l’âge et au mode de vie</a:t>
            </a:r>
          </a:p>
          <a:p>
            <a:pPr marL="267891" indent="0">
              <a:buNone/>
            </a:pPr>
            <a:r>
              <a:rPr lang="fr-FR" sz="2000" dirty="0">
                <a:sym typeface="Wingdings" pitchFamily="2" charset="2"/>
              </a:rPr>
              <a:t></a:t>
            </a:r>
            <a:r>
              <a:rPr lang="fr-FR" sz="2000" dirty="0">
                <a:solidFill>
                  <a:srgbClr val="9900CC"/>
                </a:solidFill>
                <a:sym typeface="Wingdings" pitchFamily="2" charset="2"/>
              </a:rPr>
              <a:t> </a:t>
            </a:r>
            <a:r>
              <a:rPr lang="fr-FR" sz="2000" dirty="0">
                <a:sym typeface="Wingdings" pitchFamily="2" charset="2"/>
              </a:rPr>
              <a:t>Mise en place d’une </a:t>
            </a:r>
            <a:r>
              <a:rPr lang="fr-FR" sz="2000" b="1" dirty="0">
                <a:solidFill>
                  <a:srgbClr val="FF0000"/>
                </a:solidFill>
                <a:sym typeface="Wingdings" pitchFamily="2" charset="2"/>
              </a:rPr>
              <a:t>vaccination avant l’exposition</a:t>
            </a:r>
            <a:r>
              <a:rPr lang="fr-FR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fr-FR" sz="2000" b="1" dirty="0">
                <a:solidFill>
                  <a:srgbClr val="FF0000"/>
                </a:solidFill>
                <a:sym typeface="Wingdings" pitchFamily="2" charset="2"/>
              </a:rPr>
              <a:t>au risque</a:t>
            </a:r>
            <a:endParaRPr lang="fr-FR" sz="2000" b="1" dirty="0">
              <a:solidFill>
                <a:srgbClr val="FF0000"/>
              </a:solidFill>
            </a:endParaRPr>
          </a:p>
          <a:p>
            <a:pPr algn="ctr"/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3" name="Picture 8" descr="http://comps.canstockphoto.com/can-stock-photo_csp5272636.jpg">
            <a:extLst>
              <a:ext uri="{FF2B5EF4-FFF2-40B4-BE49-F238E27FC236}">
                <a16:creationId xmlns:a16="http://schemas.microsoft.com/office/drawing/2014/main" id="{625DB3F2-DF00-F233-5971-F74210C939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30821" b="43545"/>
          <a:stretch/>
        </p:blipFill>
        <p:spPr bwMode="auto">
          <a:xfrm>
            <a:off x="380164" y="3632618"/>
            <a:ext cx="1227566" cy="65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comps.canstockphoto.com/can-stock-photo_csp5272636.jpg">
            <a:extLst>
              <a:ext uri="{FF2B5EF4-FFF2-40B4-BE49-F238E27FC236}">
                <a16:creationId xmlns:a16="http://schemas.microsoft.com/office/drawing/2014/main" id="{B5B92AB8-53D0-4138-9152-1BB16BAA82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7" r="16206" b="46576"/>
          <a:stretch/>
        </p:blipFill>
        <p:spPr bwMode="auto">
          <a:xfrm>
            <a:off x="1980003" y="3465091"/>
            <a:ext cx="339927" cy="78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i.istockimg.com/file_thumbview_approve/16300431/2/stock-illustration-16300431-teenagers-standing-with-skateboards.jpg">
            <a:extLst>
              <a:ext uri="{FF2B5EF4-FFF2-40B4-BE49-F238E27FC236}">
                <a16:creationId xmlns:a16="http://schemas.microsoft.com/office/drawing/2014/main" id="{329AFC76-FA9B-0204-90E7-6B34C8EF96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7" r="21953" b="50173"/>
          <a:stretch/>
        </p:blipFill>
        <p:spPr bwMode="auto">
          <a:xfrm>
            <a:off x="1617222" y="3624123"/>
            <a:ext cx="343955" cy="62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http://us.cdn4.123rf.com/168nwm/duplass/duplass0810/duplass081000873/3754094-silhouette-sur-blanc-avec-le-trace-de-detourage-femme-etage-avec-un-ordinateur-portable-et-un-casque.jpg">
            <a:extLst>
              <a:ext uri="{FF2B5EF4-FFF2-40B4-BE49-F238E27FC236}">
                <a16:creationId xmlns:a16="http://schemas.microsoft.com/office/drawing/2014/main" id="{98C56B4A-03C5-0B18-A268-1601AC39F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93" y="2022079"/>
            <a:ext cx="1005842" cy="7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Bébé silhouettes collection. Banque d'images - 12307817">
            <a:extLst>
              <a:ext uri="{FF2B5EF4-FFF2-40B4-BE49-F238E27FC236}">
                <a16:creationId xmlns:a16="http://schemas.microsoft.com/office/drawing/2014/main" id="{73D257DE-5FC0-6C8D-23B3-BBC18BD0A2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11" b="68220"/>
          <a:stretch/>
        </p:blipFill>
        <p:spPr bwMode="auto">
          <a:xfrm>
            <a:off x="4609292" y="1784612"/>
            <a:ext cx="495152" cy="42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static.photaki.com/silhouette-des-personnes-agees_223568.jpg">
            <a:extLst>
              <a:ext uri="{FF2B5EF4-FFF2-40B4-BE49-F238E27FC236}">
                <a16:creationId xmlns:a16="http://schemas.microsoft.com/office/drawing/2014/main" id="{EE71F508-F371-3A58-3D09-EC31A67897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9" b="69160"/>
          <a:stretch/>
        </p:blipFill>
        <p:spPr bwMode="auto">
          <a:xfrm>
            <a:off x="5158704" y="1820068"/>
            <a:ext cx="556439" cy="78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static.photaki.com/les-femmes-enceintes-silhouette-vecteur_222984.jpg">
            <a:extLst>
              <a:ext uri="{FF2B5EF4-FFF2-40B4-BE49-F238E27FC236}">
                <a16:creationId xmlns:a16="http://schemas.microsoft.com/office/drawing/2014/main" id="{3563190F-D9A6-02E6-8188-3EEA287E66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4" r="59397" b="50000"/>
          <a:stretch/>
        </p:blipFill>
        <p:spPr bwMode="auto">
          <a:xfrm>
            <a:off x="4864458" y="2095840"/>
            <a:ext cx="347616" cy="74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6C4B997-1C3A-AA87-DF35-25D59184F8BF}"/>
              </a:ext>
            </a:extLst>
          </p:cNvPr>
          <p:cNvCxnSpPr>
            <a:endCxn id="11" idx="1"/>
          </p:cNvCxnSpPr>
          <p:nvPr/>
        </p:nvCxnSpPr>
        <p:spPr>
          <a:xfrm flipV="1">
            <a:off x="4254337" y="1998908"/>
            <a:ext cx="354956" cy="262894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B30EDEF-6E20-D9CC-D674-7774A67E8F98}"/>
              </a:ext>
            </a:extLst>
          </p:cNvPr>
          <p:cNvCxnSpPr/>
          <p:nvPr/>
        </p:nvCxnSpPr>
        <p:spPr>
          <a:xfrm flipV="1">
            <a:off x="4254337" y="2095838"/>
            <a:ext cx="1032131" cy="165962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A7419A99-464A-C0E4-7CAB-D52E7324A503}"/>
              </a:ext>
            </a:extLst>
          </p:cNvPr>
          <p:cNvCxnSpPr/>
          <p:nvPr/>
        </p:nvCxnSpPr>
        <p:spPr>
          <a:xfrm>
            <a:off x="4270824" y="2261801"/>
            <a:ext cx="507822" cy="344530"/>
          </a:xfrm>
          <a:prstGeom prst="straightConnector1">
            <a:avLst/>
          </a:prstGeom>
          <a:ln w="2857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xplosion 1 16">
            <a:extLst>
              <a:ext uri="{FF2B5EF4-FFF2-40B4-BE49-F238E27FC236}">
                <a16:creationId xmlns:a16="http://schemas.microsoft.com/office/drawing/2014/main" id="{C292235C-73DD-8495-D4AA-7C0F3180D3BC}"/>
              </a:ext>
            </a:extLst>
          </p:cNvPr>
          <p:cNvSpPr/>
          <p:nvPr/>
        </p:nvSpPr>
        <p:spPr>
          <a:xfrm>
            <a:off x="4765030" y="1918906"/>
            <a:ext cx="129488" cy="129488"/>
          </a:xfrm>
          <a:prstGeom prst="irregularSeal1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xplosion 1 17">
            <a:extLst>
              <a:ext uri="{FF2B5EF4-FFF2-40B4-BE49-F238E27FC236}">
                <a16:creationId xmlns:a16="http://schemas.microsoft.com/office/drawing/2014/main" id="{4ECE31EE-C353-65D0-9897-301FD7E818ED}"/>
              </a:ext>
            </a:extLst>
          </p:cNvPr>
          <p:cNvSpPr/>
          <p:nvPr/>
        </p:nvSpPr>
        <p:spPr>
          <a:xfrm>
            <a:off x="5385731" y="2095838"/>
            <a:ext cx="129488" cy="129488"/>
          </a:xfrm>
          <a:prstGeom prst="irregularSeal1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xplosion 1 18">
            <a:extLst>
              <a:ext uri="{FF2B5EF4-FFF2-40B4-BE49-F238E27FC236}">
                <a16:creationId xmlns:a16="http://schemas.microsoft.com/office/drawing/2014/main" id="{99A5B1FA-884F-C721-6B13-E4EB788F600A}"/>
              </a:ext>
            </a:extLst>
          </p:cNvPr>
          <p:cNvSpPr/>
          <p:nvPr/>
        </p:nvSpPr>
        <p:spPr>
          <a:xfrm>
            <a:off x="4946535" y="2332715"/>
            <a:ext cx="129488" cy="129488"/>
          </a:xfrm>
          <a:prstGeom prst="irregularSeal1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20" descr="http://i.istockimg.com/file_thumbview_approve/6482636/2/stock-illustration-6482636-friends.jpg">
            <a:extLst>
              <a:ext uri="{FF2B5EF4-FFF2-40B4-BE49-F238E27FC236}">
                <a16:creationId xmlns:a16="http://schemas.microsoft.com/office/drawing/2014/main" id="{9FF836E5-BA07-ECF9-6E39-AB04FAABF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84" b="22353"/>
          <a:stretch/>
        </p:blipFill>
        <p:spPr bwMode="auto">
          <a:xfrm>
            <a:off x="8397746" y="3090563"/>
            <a:ext cx="536521" cy="96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C318FEBF-678C-1476-5594-133C16CC9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47"/>
          <a:stretch/>
        </p:blipFill>
        <p:spPr bwMode="auto">
          <a:xfrm>
            <a:off x="7911508" y="2902473"/>
            <a:ext cx="475678" cy="81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4ABDBDF-8DDB-9094-9C21-2D557136DDB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54" y="917731"/>
            <a:ext cx="1019651" cy="117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9B273CA-25E0-822C-3A53-2D1788F7F2E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930" y="1874756"/>
            <a:ext cx="861337" cy="1118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3B8262E-0DAA-9223-98B2-90A93AF3397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008" y="963541"/>
            <a:ext cx="859770" cy="1123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63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5" descr="Capture d’écran 2016-03-22 à 22.13.55.png">
            <a:extLst>
              <a:ext uri="{FF2B5EF4-FFF2-40B4-BE49-F238E27FC236}">
                <a16:creationId xmlns:a16="http://schemas.microsoft.com/office/drawing/2014/main" id="{03BB9F96-E431-84F7-AEE3-C9A124385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08" t="31859" r="41072" b="39951"/>
          <a:stretch/>
        </p:blipFill>
        <p:spPr>
          <a:xfrm>
            <a:off x="1041712" y="2456316"/>
            <a:ext cx="3595608" cy="2096261"/>
          </a:xfrm>
          <a:prstGeom prst="rect">
            <a:avLst/>
          </a:prstGeom>
        </p:spPr>
      </p:pic>
      <p:pic>
        <p:nvPicPr>
          <p:cNvPr id="3" name="Espace réservé du contenu 3" descr="Capture d’écran 2016-03-22 à 22.14.00.png">
            <a:extLst>
              <a:ext uri="{FF2B5EF4-FFF2-40B4-BE49-F238E27FC236}">
                <a16:creationId xmlns:a16="http://schemas.microsoft.com/office/drawing/2014/main" id="{9B72297B-22A4-3444-97D8-FFCFFC5309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94" t="34413" r="42513" b="44962"/>
          <a:stretch/>
        </p:blipFill>
        <p:spPr>
          <a:xfrm>
            <a:off x="976392" y="867904"/>
            <a:ext cx="3327159" cy="1379350"/>
          </a:xfrm>
          <a:prstGeom prst="rect">
            <a:avLst/>
          </a:prstGeom>
        </p:spPr>
      </p:pic>
      <p:pic>
        <p:nvPicPr>
          <p:cNvPr id="4" name="Espace réservé du contenu 3" descr="Capture d’écran 2016-03-22 à 22.16.41.png">
            <a:extLst>
              <a:ext uri="{FF2B5EF4-FFF2-40B4-BE49-F238E27FC236}">
                <a16:creationId xmlns:a16="http://schemas.microsoft.com/office/drawing/2014/main" id="{24664E92-837A-853C-8B47-2388DC2FF3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534" t="24336" r="42666" b="39696"/>
          <a:stretch>
            <a:fillRect/>
          </a:stretch>
        </p:blipFill>
        <p:spPr>
          <a:xfrm>
            <a:off x="4668777" y="1310010"/>
            <a:ext cx="4170525" cy="277379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9B309A1-7933-42A5-77A8-900064F4B394}"/>
              </a:ext>
            </a:extLst>
          </p:cNvPr>
          <p:cNvSpPr txBox="1"/>
          <p:nvPr/>
        </p:nvSpPr>
        <p:spPr>
          <a:xfrm>
            <a:off x="1552583" y="374749"/>
            <a:ext cx="603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VACCINATIONS DE RATTRAPAGE DE L’ADOLESCENT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2BC92ED-5B1F-30E7-0510-9B3171460260}"/>
              </a:ext>
            </a:extLst>
          </p:cNvPr>
          <p:cNvSpPr txBox="1">
            <a:spLocks noChangeArrowheads="1"/>
          </p:cNvSpPr>
          <p:nvPr/>
        </p:nvSpPr>
        <p:spPr bwMode="auto">
          <a:xfrm rot="20756631">
            <a:off x="741936" y="3092885"/>
            <a:ext cx="373663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1400" dirty="0"/>
              <a:t>Toute dose antérieure « compte »</a:t>
            </a:r>
          </a:p>
          <a:p>
            <a:pPr algn="ctr" eaLnBrk="1" hangingPunct="1"/>
            <a:r>
              <a:rPr lang="fr-FR" altLang="fr-FR" sz="1400" dirty="0"/>
              <a:t>Ne jamais refaire schéma vaccinal complet</a:t>
            </a:r>
          </a:p>
        </p:txBody>
      </p:sp>
    </p:spTree>
    <p:extLst>
      <p:ext uri="{BB962C8B-B14F-4D97-AF65-F5344CB8AC3E}">
        <p14:creationId xmlns:p14="http://schemas.microsoft.com/office/powerpoint/2010/main" val="125055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86981" y="1306061"/>
            <a:ext cx="7768804" cy="293131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altLang="fr-FR" sz="1500" b="0" dirty="0">
                <a:latin typeface="Arial" panose="020B0604020202020204" pitchFamily="34" charset="0"/>
                <a:cs typeface="Arial" panose="020B0604020202020204" pitchFamily="34" charset="0"/>
              </a:rPr>
              <a:t>Relevé des carnets de santé auprès d’un échantillon représentatif de 10 000 mères, réparties en 3 strates d’âge :  </a:t>
            </a:r>
          </a:p>
          <a:p>
            <a:pPr marL="266700" lvl="1" indent="0">
              <a:lnSpc>
                <a:spcPct val="90000"/>
              </a:lnSpc>
              <a:buNone/>
            </a:pPr>
            <a:r>
              <a:rPr lang="fr-FR" altLang="fr-FR" sz="1500" b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dont</a:t>
            </a:r>
          </a:p>
          <a:p>
            <a:pPr lvl="1">
              <a:lnSpc>
                <a:spcPct val="90000"/>
              </a:lnSpc>
            </a:pPr>
            <a:r>
              <a:rPr lang="fr-FR" altLang="fr-FR" sz="135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mères d’adolescents de 14, 15 ans </a:t>
            </a:r>
          </a:p>
          <a:p>
            <a:pPr lvl="2">
              <a:lnSpc>
                <a:spcPct val="90000"/>
              </a:lnSpc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500 mères d’adolescents de 14 ans </a:t>
            </a:r>
          </a:p>
          <a:p>
            <a:pPr lvl="2">
              <a:lnSpc>
                <a:spcPct val="90000"/>
              </a:lnSpc>
            </a:pP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500 mères d’adolescents de 15 ans</a:t>
            </a:r>
          </a:p>
          <a:p>
            <a:pPr marL="0" indent="0">
              <a:lnSpc>
                <a:spcPct val="90000"/>
              </a:lnSpc>
              <a:buNone/>
            </a:pPr>
            <a:endParaRPr lang="fr-FR" altLang="fr-FR" sz="15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fr-FR" altLang="fr-FR" sz="1600" b="0" dirty="0">
                <a:latin typeface="Arial" panose="020B0604020202020204" pitchFamily="34" charset="0"/>
                <a:cs typeface="Arial" panose="020B0604020202020204" pitchFamily="34" charset="0"/>
              </a:rPr>
              <a:t>Échantillon représentatif de la population interrogée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fr-FR" altLang="fr-FR" sz="1600" b="0" dirty="0">
                <a:latin typeface="Arial" panose="020B0604020202020204" pitchFamily="34" charset="0"/>
                <a:cs typeface="Arial" panose="020B0604020202020204" pitchFamily="34" charset="0"/>
              </a:rPr>
              <a:t>Mode de recueil : Internet par questionnaire auto-administré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fr-FR" altLang="fr-FR" sz="1600" b="0" dirty="0">
                <a:latin typeface="Arial" panose="020B0604020202020204" pitchFamily="34" charset="0"/>
                <a:cs typeface="Arial" panose="020B0604020202020204" pitchFamily="34" charset="0"/>
              </a:rPr>
              <a:t>Septembre à  Novembre de chaque année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fr-FR" altLang="fr-FR" sz="1600" b="0" dirty="0">
                <a:latin typeface="Arial" panose="020B0604020202020204" pitchFamily="34" charset="0"/>
                <a:cs typeface="Arial" panose="020B0604020202020204" pitchFamily="34" charset="0"/>
              </a:rPr>
              <a:t>Recrutement de l’échantillon au sein du panel de l’Institut des Mamans et de fichiers de partenaires</a:t>
            </a:r>
          </a:p>
        </p:txBody>
      </p:sp>
      <p:sp>
        <p:nvSpPr>
          <p:cNvPr id="11267" name="Titre 1"/>
          <p:cNvSpPr>
            <a:spLocks noGrp="1"/>
          </p:cNvSpPr>
          <p:nvPr>
            <p:ph type="title"/>
          </p:nvPr>
        </p:nvSpPr>
        <p:spPr>
          <a:xfrm>
            <a:off x="1086981" y="291845"/>
            <a:ext cx="4389834" cy="914400"/>
          </a:xfrm>
        </p:spPr>
        <p:txBody>
          <a:bodyPr/>
          <a:lstStyle/>
          <a:p>
            <a:pPr algn="l"/>
            <a:r>
              <a:rPr lang="fr-FR" altLang="fr-FR" sz="32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Enquête annuelle </a:t>
            </a:r>
            <a:br>
              <a:rPr lang="fr-FR" altLang="fr-FR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400" b="0" dirty="0">
                <a:latin typeface="Arial" panose="020B0604020202020204" pitchFamily="34" charset="0"/>
                <a:cs typeface="Arial" panose="020B0604020202020204" pitchFamily="34" charset="0"/>
              </a:rPr>
              <a:t>Méthodes </a:t>
            </a:r>
            <a:endParaRPr lang="fr-FR" altLang="fr-FR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9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96"/>
          <a:stretch>
            <a:fillRect/>
          </a:stretch>
        </p:blipFill>
        <p:spPr bwMode="auto">
          <a:xfrm>
            <a:off x="5744396" y="211756"/>
            <a:ext cx="3111389" cy="64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803038" y="2242706"/>
            <a:ext cx="3493827" cy="416604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58444" tIns="29222" rIns="58444" bIns="29222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fr-FR" sz="1350">
              <a:solidFill>
                <a:srgbClr val="3366FF"/>
              </a:solidFill>
            </a:endParaRPr>
          </a:p>
        </p:txBody>
      </p:sp>
      <p:sp>
        <p:nvSpPr>
          <p:cNvPr id="7" name="Espace réservé du pied de page 3"/>
          <p:cNvSpPr txBox="1">
            <a:spLocks/>
          </p:cNvSpPr>
          <p:nvPr/>
        </p:nvSpPr>
        <p:spPr>
          <a:xfrm>
            <a:off x="1803038" y="4353974"/>
            <a:ext cx="5168504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08" charset="0"/>
                <a:ea typeface="Arial" pitchFamily="-108" charset="0"/>
                <a:cs typeface="Arial" pitchFamily="-108" charset="0"/>
              </a:defRPr>
            </a:lvl9pPr>
          </a:lstStyle>
          <a:p>
            <a:pPr>
              <a:defRPr/>
            </a:pP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Une étude réalisée par l'Institut des mamans pour GSK – groupe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Vaccinoscopie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5356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5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3970</Words>
  <Application>Microsoft Macintosh PowerPoint</Application>
  <PresentationFormat>Affichage à l'écran (16:9)</PresentationFormat>
  <Paragraphs>417</Paragraphs>
  <Slides>26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42" baseType="lpstr">
      <vt:lpstr>01 Digitall</vt:lpstr>
      <vt:lpstr>BlinkMacSystemFont</vt:lpstr>
      <vt:lpstr>Invention</vt:lpstr>
      <vt:lpstr>Sanofi Sans 3 Regular</vt:lpstr>
      <vt:lpstr>Arial</vt:lpstr>
      <vt:lpstr>Calibri</vt:lpstr>
      <vt:lpstr>Calibri Light</vt:lpstr>
      <vt:lpstr>Courier New</vt:lpstr>
      <vt:lpstr>Franklin Gothic Book</vt:lpstr>
      <vt:lpstr>Helvetica</vt:lpstr>
      <vt:lpstr>Roboto</vt:lpstr>
      <vt:lpstr>Times New Roman</vt:lpstr>
      <vt:lpstr>Verdana</vt:lpstr>
      <vt:lpstr>Wingdings</vt:lpstr>
      <vt:lpstr>Thème Office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Enquête annuelle  Méthodes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Aller vers l’adolescent rôle essentiel de la vaccination en milieu scolaire dans de nombreux pays</vt:lpstr>
      <vt:lpstr>HPV EN MILIEU SCOLAIRE: gd EST</vt:lpstr>
      <vt:lpstr>Présentation PowerPoint</vt:lpstr>
      <vt:lpstr>Données de couverture vaccinale (SPF)</vt:lpstr>
      <vt:lpstr>Quel style choisir ? </vt:lpstr>
      <vt:lpstr>Style de communication  pour parler de la vaccination HPV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Robert Cohen</cp:lastModifiedBy>
  <cp:revision>262</cp:revision>
  <cp:lastPrinted>2022-07-26T07:48:29Z</cp:lastPrinted>
  <dcterms:created xsi:type="dcterms:W3CDTF">2018-12-12T07:15:29Z</dcterms:created>
  <dcterms:modified xsi:type="dcterms:W3CDTF">2023-10-06T21:24:00Z</dcterms:modified>
</cp:coreProperties>
</file>