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3"/>
  </p:notesMasterIdLst>
  <p:handoutMasterIdLst>
    <p:handoutMasterId r:id="rId34"/>
  </p:handoutMasterIdLst>
  <p:sldIdLst>
    <p:sldId id="274" r:id="rId2"/>
    <p:sldId id="286" r:id="rId3"/>
    <p:sldId id="277" r:id="rId4"/>
    <p:sldId id="323" r:id="rId5"/>
    <p:sldId id="324" r:id="rId6"/>
    <p:sldId id="325" r:id="rId7"/>
    <p:sldId id="309" r:id="rId8"/>
    <p:sldId id="281" r:id="rId9"/>
    <p:sldId id="310" r:id="rId10"/>
    <p:sldId id="311" r:id="rId11"/>
    <p:sldId id="321" r:id="rId12"/>
    <p:sldId id="313" r:id="rId13"/>
    <p:sldId id="326" r:id="rId14"/>
    <p:sldId id="331" r:id="rId15"/>
    <p:sldId id="327" r:id="rId16"/>
    <p:sldId id="289" r:id="rId17"/>
    <p:sldId id="318" r:id="rId18"/>
    <p:sldId id="328" r:id="rId19"/>
    <p:sldId id="314" r:id="rId20"/>
    <p:sldId id="319" r:id="rId21"/>
    <p:sldId id="294" r:id="rId22"/>
    <p:sldId id="287" r:id="rId23"/>
    <p:sldId id="329" r:id="rId24"/>
    <p:sldId id="278" r:id="rId25"/>
    <p:sldId id="288" r:id="rId26"/>
    <p:sldId id="330" r:id="rId27"/>
    <p:sldId id="308" r:id="rId28"/>
    <p:sldId id="316" r:id="rId29"/>
    <p:sldId id="315" r:id="rId30"/>
    <p:sldId id="320" r:id="rId31"/>
    <p:sldId id="332" r:id="rId32"/>
  </p:sldIdLst>
  <p:sldSz cx="9144000" cy="5143500" type="screen16x9"/>
  <p:notesSz cx="6858000" cy="9144000"/>
  <p:defaultTextStyle>
    <a:defPPr>
      <a:defRPr lang="fr-FR"/>
    </a:defPPr>
    <a:lvl1pPr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1pPr>
    <a:lvl2pPr marL="4572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2pPr>
    <a:lvl3pPr marL="9144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3pPr>
    <a:lvl4pPr marL="13716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4pPr>
    <a:lvl5pPr marL="18288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5pPr>
    <a:lvl6pPr marL="2286000" algn="l" defTabSz="457200" rtl="0" eaLnBrk="1" latinLnBrk="0" hangingPunct="1">
      <a:defRPr kern="1200">
        <a:solidFill>
          <a:schemeClr val="tx1"/>
        </a:solidFill>
        <a:latin typeface="Arial" pitchFamily="-108" charset="0"/>
        <a:ea typeface="Arial" pitchFamily="-108" charset="0"/>
        <a:cs typeface="Arial" pitchFamily="-108" charset="0"/>
      </a:defRPr>
    </a:lvl6pPr>
    <a:lvl7pPr marL="2743200" algn="l" defTabSz="457200" rtl="0" eaLnBrk="1" latinLnBrk="0" hangingPunct="1">
      <a:defRPr kern="1200">
        <a:solidFill>
          <a:schemeClr val="tx1"/>
        </a:solidFill>
        <a:latin typeface="Arial" pitchFamily="-108" charset="0"/>
        <a:ea typeface="Arial" pitchFamily="-108" charset="0"/>
        <a:cs typeface="Arial" pitchFamily="-108" charset="0"/>
      </a:defRPr>
    </a:lvl7pPr>
    <a:lvl8pPr marL="3200400" algn="l" defTabSz="457200" rtl="0" eaLnBrk="1" latinLnBrk="0" hangingPunct="1">
      <a:defRPr kern="1200">
        <a:solidFill>
          <a:schemeClr val="tx1"/>
        </a:solidFill>
        <a:latin typeface="Arial" pitchFamily="-108" charset="0"/>
        <a:ea typeface="Arial" pitchFamily="-108" charset="0"/>
        <a:cs typeface="Arial" pitchFamily="-108" charset="0"/>
      </a:defRPr>
    </a:lvl8pPr>
    <a:lvl9pPr marL="3657600" algn="l" defTabSz="457200" rtl="0" eaLnBrk="1" latinLnBrk="0" hangingPunct="1">
      <a:defRPr kern="1200">
        <a:solidFill>
          <a:schemeClr val="tx1"/>
        </a:solidFill>
        <a:latin typeface="Arial" pitchFamily="-108" charset="0"/>
        <a:ea typeface="Arial" pitchFamily="-108" charset="0"/>
        <a:cs typeface="Arial" pitchFamily="-108" charset="0"/>
      </a:defRPr>
    </a:lvl9pPr>
  </p:defaultTextStyle>
  <p:extLst>
    <p:ext uri="{EFAFB233-063F-42B5-8137-9DF3F51BA10A}">
      <p15:sldGuideLst xmlns:p15="http://schemas.microsoft.com/office/powerpoint/2012/main">
        <p15:guide id="1" orient="horz" pos="270">
          <p15:clr>
            <a:srgbClr val="A4A3A4"/>
          </p15:clr>
        </p15:guide>
        <p15:guide id="2" orient="horz" pos="1038">
          <p15:clr>
            <a:srgbClr val="A4A3A4"/>
          </p15:clr>
        </p15:guide>
        <p15:guide id="3" pos="187">
          <p15:clr>
            <a:srgbClr val="A4A3A4"/>
          </p15:clr>
        </p15:guide>
        <p15:guide id="4" pos="557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D"/>
    <a:srgbClr val="FFE900"/>
    <a:srgbClr val="1498D7"/>
    <a:srgbClr val="009D3D"/>
    <a:srgbClr val="EAF0F0"/>
    <a:srgbClr val="F1F6F4"/>
    <a:srgbClr val="FAFFFD"/>
    <a:srgbClr val="F4FFFD"/>
    <a:srgbClr val="F7F8FF"/>
    <a:srgbClr val="FFF0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20" autoAdjust="0"/>
    <p:restoredTop sz="96197" autoAdjust="0"/>
  </p:normalViewPr>
  <p:slideViewPr>
    <p:cSldViewPr snapToGrid="0" showGuides="1">
      <p:cViewPr varScale="1">
        <p:scale>
          <a:sx n="158" d="100"/>
          <a:sy n="158" d="100"/>
        </p:scale>
        <p:origin x="576" y="184"/>
      </p:cViewPr>
      <p:guideLst>
        <p:guide orient="horz" pos="270"/>
        <p:guide orient="horz" pos="1038"/>
        <p:guide pos="187"/>
        <p:guide pos="55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105" d="100"/>
          <a:sy n="105" d="100"/>
        </p:scale>
        <p:origin x="-418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08FE92-8D69-3F47-9FED-AAA9AABC8162}" type="datetime1">
              <a:rPr lang="fr-FR" smtClean="0"/>
              <a:pPr/>
              <a:t>06/10/2023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E339F9-8100-3543-8428-1590C54EF3EE}" type="slidenum">
              <a:rPr lang="fr-FR" smtClean="0"/>
              <a:pPr/>
              <a:t>‹N°›</a:t>
            </a:fld>
            <a:endParaRPr 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CDDC57A6-A0C3-1A40-AE64-9CC3C0248030}" type="datetime1">
              <a:rPr lang="fr-FR" smtClean="0"/>
              <a:pPr/>
              <a:t>06/10/2023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4E86A537-0C00-2542-956A-DF8E23602803}" type="slidenum">
              <a:rPr lang="fr-FR"/>
              <a:pPr/>
              <a:t>‹N°›</a:t>
            </a:fld>
            <a:endParaRPr lang="fr-FR"/>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Geneva" pitchFamily="-108" charset="-128"/>
        <a:cs typeface="+mn-cs"/>
      </a:defRPr>
    </a:lvl2pPr>
    <a:lvl3pPr marL="914400" algn="l" rtl="0" eaLnBrk="0" fontAlgn="base" hangingPunct="0">
      <a:spcBef>
        <a:spcPct val="30000"/>
      </a:spcBef>
      <a:spcAft>
        <a:spcPct val="0"/>
      </a:spcAft>
      <a:defRPr sz="1200" kern="1200">
        <a:solidFill>
          <a:schemeClr val="tx1"/>
        </a:solidFill>
        <a:latin typeface="+mn-lt"/>
        <a:ea typeface="Geneva" pitchFamily="-108" charset="-128"/>
        <a:cs typeface="+mn-cs"/>
      </a:defRPr>
    </a:lvl3pPr>
    <a:lvl4pPr marL="1371600" algn="l" rtl="0" eaLnBrk="0" fontAlgn="base" hangingPunct="0">
      <a:spcBef>
        <a:spcPct val="30000"/>
      </a:spcBef>
      <a:spcAft>
        <a:spcPct val="0"/>
      </a:spcAft>
      <a:defRPr sz="1200" kern="1200">
        <a:solidFill>
          <a:schemeClr val="tx1"/>
        </a:solidFill>
        <a:latin typeface="+mn-lt"/>
        <a:ea typeface="Geneva" pitchFamily="-108" charset="-128"/>
        <a:cs typeface="+mn-cs"/>
      </a:defRPr>
    </a:lvl4pPr>
    <a:lvl5pPr marL="1828800" algn="l" rtl="0" eaLnBrk="0" fontAlgn="base" hangingPunct="0">
      <a:spcBef>
        <a:spcPct val="30000"/>
      </a:spcBef>
      <a:spcAft>
        <a:spcPct val="0"/>
      </a:spcAft>
      <a:defRPr sz="1200" kern="1200">
        <a:solidFill>
          <a:schemeClr val="tx1"/>
        </a:solidFill>
        <a:latin typeface="+mn-lt"/>
        <a:ea typeface="Geneva" pitchFamily="-10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jardinage.lemonde.fr/dossiers-cat2-24-insectes.html" TargetMode="External"/><Relationship Id="rId2" Type="http://schemas.openxmlformats.org/officeDocument/2006/relationships/slide" Target="../slides/slide27.xml"/><Relationship Id="rId1" Type="http://schemas.openxmlformats.org/officeDocument/2006/relationships/notesMaster" Target="../notesMasters/notesMaster1.xml"/><Relationship Id="rId4" Type="http://schemas.openxmlformats.org/officeDocument/2006/relationships/hyperlink" Target="https://jardinage.lemonde.fr/dossiers-cat2-32-reptiles-amphibiens.html"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jardinage.lemonde.fr/dossiers-cat2-24-insectes.html"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s://jardinage.lemonde.fr/dossiers-cat2-32-reptiles-amphibiens.html"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jardinage.lemonde.fr/dossiers-cat2-24-insectes.html"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jardinage.lemonde.fr/dossiers-cat2-32-reptiles-amphibiens.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L’infection à West Nile</a:t>
            </a:r>
          </a:p>
          <a:p>
            <a:r>
              <a:rPr lang="fr-FR" dirty="0"/>
              <a:t>Si la majorité des cas (environ 80 %) sont asymptomatiques ou peu symptomatiques, 20 % des personnes infectées présentent un syndrome pseudo-grippal (fièvre, douleurs articulaires et musculaires, asthénie, maux de tête) parfois accompagné d’une éruption cutanée. Des complications neurologiques (méningite, encéphalite, polyradiculonévrite) surviennent dans moins de 1% des cas, notamment chez les personnes immunodéprimées ou âgées, et peuvent conduire au décès.</a:t>
            </a:r>
          </a:p>
          <a:p>
            <a:endParaRPr lang="fr-FR" dirty="0"/>
          </a:p>
          <a:p>
            <a:r>
              <a:rPr lang="fr-FR" dirty="0"/>
              <a:t>L’infection à virus </a:t>
            </a:r>
            <a:r>
              <a:rPr lang="fr-FR" dirty="0" err="1"/>
              <a:t>Usutu</a:t>
            </a:r>
            <a:r>
              <a:rPr lang="fr-FR" dirty="0"/>
              <a:t> est une pathologie également transmise par les moustiques du genre Culex Ce virus est proche du virus</a:t>
            </a:r>
          </a:p>
          <a:p>
            <a:r>
              <a:rPr lang="fr-FR" dirty="0"/>
              <a:t>West Nile et les oiseaux constituent son principal réservoir L’Homme est une « impasse épidémiologique » et les cas sont le plus</a:t>
            </a:r>
          </a:p>
          <a:p>
            <a:r>
              <a:rPr lang="fr-FR" dirty="0"/>
              <a:t>souvent asymptomatiques ou peu symptomatiques des manifestations neurologiques peuvent être observées chez une minorité</a:t>
            </a:r>
          </a:p>
          <a:p>
            <a:r>
              <a:rPr lang="fr-FR" dirty="0"/>
              <a:t>des cas, et principalement chez des personnes immunodéprimées</a:t>
            </a:r>
          </a:p>
          <a:p>
            <a:r>
              <a:rPr lang="fr-FR" dirty="0"/>
              <a:t>En août 2023 des cas humains autochtones ont été identifiés pour la seconde fois en Nouvelle Aquitaine</a:t>
            </a:r>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21</a:t>
            </a:fld>
            <a:endParaRPr lang="fr-FR"/>
          </a:p>
        </p:txBody>
      </p:sp>
    </p:spTree>
    <p:extLst>
      <p:ext uri="{BB962C8B-B14F-4D97-AF65-F5344CB8AC3E}">
        <p14:creationId xmlns:p14="http://schemas.microsoft.com/office/powerpoint/2010/main" val="2304889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fontScale="92500" lnSpcReduction="20000"/>
          </a:bodyPr>
          <a:lstStyle/>
          <a:p>
            <a:pPr algn="l"/>
            <a:r>
              <a:rPr lang="fr-FR" b="0" i="0" dirty="0">
                <a:solidFill>
                  <a:srgbClr val="4D5156"/>
                </a:solidFill>
                <a:effectLst/>
                <a:latin typeface="arial" panose="020B0604020202020204" pitchFamily="34" charset="0"/>
              </a:rPr>
              <a:t>Le N,N-diéthyl-3-méthylbenzamide, auparavant appelé N,N-</a:t>
            </a:r>
            <a:r>
              <a:rPr lang="fr-FR" b="0" i="0" dirty="0" err="1">
                <a:solidFill>
                  <a:srgbClr val="4D5156"/>
                </a:solidFill>
                <a:effectLst/>
                <a:latin typeface="arial" panose="020B0604020202020204" pitchFamily="34" charset="0"/>
              </a:rPr>
              <a:t>diéthyl</a:t>
            </a:r>
            <a:r>
              <a:rPr lang="fr-FR" b="0" i="0" dirty="0">
                <a:solidFill>
                  <a:srgbClr val="4D5156"/>
                </a:solidFill>
                <a:effectLst/>
                <a:latin typeface="arial" panose="020B0604020202020204" pitchFamily="34" charset="0"/>
              </a:rPr>
              <a:t>-m-</a:t>
            </a:r>
            <a:r>
              <a:rPr lang="fr-FR" b="0" i="0" dirty="0" err="1">
                <a:solidFill>
                  <a:srgbClr val="4D5156"/>
                </a:solidFill>
                <a:effectLst/>
                <a:latin typeface="arial" panose="020B0604020202020204" pitchFamily="34" charset="0"/>
              </a:rPr>
              <a:t>toluamide</a:t>
            </a:r>
            <a:r>
              <a:rPr lang="fr-FR" b="0" i="0" dirty="0">
                <a:solidFill>
                  <a:srgbClr val="4D5156"/>
                </a:solidFill>
                <a:effectLst/>
                <a:latin typeface="arial" panose="020B0604020202020204" pitchFamily="34" charset="0"/>
              </a:rPr>
              <a:t>, ou </a:t>
            </a:r>
            <a:r>
              <a:rPr lang="fr-FR" b="1" i="0" dirty="0">
                <a:solidFill>
                  <a:srgbClr val="5F6368"/>
                </a:solidFill>
                <a:effectLst/>
                <a:latin typeface="arial" panose="020B0604020202020204" pitchFamily="34" charset="0"/>
              </a:rPr>
              <a:t>DEET</a:t>
            </a:r>
            <a:r>
              <a:rPr lang="fr-FR" b="0" i="0" dirty="0">
                <a:solidFill>
                  <a:srgbClr val="4D5156"/>
                </a:solidFill>
                <a:effectLst/>
                <a:latin typeface="arial" panose="020B0604020202020204" pitchFamily="34" charset="0"/>
              </a:rPr>
              <a:t> est un produit chimique connu depuis les années 1950 comme répulsif et </a:t>
            </a:r>
            <a:r>
              <a:rPr lang="fr-FR" b="0" i="0" dirty="0">
                <a:solidFill>
                  <a:srgbClr val="6B6B6B"/>
                </a:solidFill>
                <a:effectLst/>
                <a:latin typeface="Proxima N W02 Reg"/>
              </a:rPr>
              <a:t>agit sur les neurones et les récepteurs qui se trouvent sur les antennes et les mandibules des moustiques, soit les parties qui détectent les substances comme l’acide lactique et le dioxyde de carbone.</a:t>
            </a:r>
            <a:endParaRPr lang="fr-FR" b="0" i="0" dirty="0">
              <a:solidFill>
                <a:srgbClr val="4D5156"/>
              </a:solidFill>
              <a:effectLst/>
              <a:latin typeface="arial" panose="020B0604020202020204" pitchFamily="34" charset="0"/>
            </a:endParaRPr>
          </a:p>
          <a:p>
            <a:pPr algn="l"/>
            <a:endParaRPr lang="fr-FR" b="0" i="0" dirty="0">
              <a:solidFill>
                <a:srgbClr val="2D2D2D"/>
              </a:solidFill>
              <a:effectLst/>
              <a:latin typeface="Arial" panose="020B0604020202020204" pitchFamily="34" charset="0"/>
            </a:endParaRPr>
          </a:p>
          <a:p>
            <a:pPr algn="l"/>
            <a:r>
              <a:rPr lang="fr-FR" b="0" i="0" dirty="0">
                <a:solidFill>
                  <a:srgbClr val="2D2D2D"/>
                </a:solidFill>
                <a:effectLst/>
                <a:latin typeface="Arial" panose="020B0604020202020204" pitchFamily="34" charset="0"/>
              </a:rPr>
              <a:t>Le pyrèthre agit sur le système nerveux des organismes à sang froid, mais il détruit sans distinction </a:t>
            </a:r>
            <a:r>
              <a:rPr lang="fr-FR" b="0" i="0" u="none" strike="noStrike" dirty="0">
                <a:solidFill>
                  <a:srgbClr val="990000"/>
                </a:solidFill>
                <a:effectLst/>
                <a:latin typeface="Arial" panose="020B0604020202020204" pitchFamily="34" charset="0"/>
                <a:hlinkClick r:id="rId3"/>
              </a:rPr>
              <a:t>tous les insectes</a:t>
            </a:r>
            <a:r>
              <a:rPr lang="fr-FR" b="0" i="0" dirty="0">
                <a:solidFill>
                  <a:srgbClr val="2D2D2D"/>
                </a:solidFill>
                <a:effectLst/>
                <a:latin typeface="Arial" panose="020B0604020202020204" pitchFamily="34" charset="0"/>
              </a:rPr>
              <a:t>, les indésirables comme les auxiliaires, y compris les abeilles déjà bien malmenées, ainsi que les organismes aquatiques, poissons et </a:t>
            </a:r>
            <a:r>
              <a:rPr lang="fr-FR" b="0" i="0" u="none" strike="noStrike" dirty="0">
                <a:solidFill>
                  <a:srgbClr val="990000"/>
                </a:solidFill>
                <a:effectLst/>
                <a:latin typeface="Arial" panose="020B0604020202020204" pitchFamily="34" charset="0"/>
                <a:hlinkClick r:id="rId4"/>
              </a:rPr>
              <a:t>reptiles</a:t>
            </a:r>
            <a:r>
              <a:rPr lang="fr-FR" b="0" i="0" dirty="0">
                <a:solidFill>
                  <a:srgbClr val="2D2D2D"/>
                </a:solidFill>
                <a:effectLst/>
                <a:latin typeface="Arial" panose="020B0604020202020204" pitchFamily="34" charset="0"/>
              </a:rPr>
              <a:t>. De ce fait, il va éliminer également les auxiliaires qui sont normalement chargés d’éliminer ceux qui sont la cible première ! Utilisé en dose moins importante, le pyrèthre a un effet répulsif mais non fatal pour les insectes.</a:t>
            </a:r>
          </a:p>
          <a:p>
            <a:pPr algn="l"/>
            <a:r>
              <a:rPr lang="fr-FR" b="0" i="0" dirty="0">
                <a:solidFill>
                  <a:srgbClr val="2D2D2D"/>
                </a:solidFill>
                <a:effectLst/>
                <a:latin typeface="Arial" panose="020B0604020202020204" pitchFamily="34" charset="0"/>
              </a:rPr>
              <a:t>Heureusement, le pyrèthre est rapidement dégradé par la lumière donc il sa rémanence est quasi nulle, mais de ce fait, il faut donc renouveler l’application plus fréquemment.</a:t>
            </a:r>
          </a:p>
          <a:p>
            <a:endParaRPr lang="fr-FR" dirty="0"/>
          </a:p>
          <a:p>
            <a:r>
              <a:rPr lang="fr-FR" sz="1800" dirty="0">
                <a:effectLst/>
                <a:latin typeface="Calibri" panose="020F0502020204030204" pitchFamily="34" charset="0"/>
                <a:ea typeface="Calibri" panose="020F0502020204030204" pitchFamily="34" charset="0"/>
                <a:cs typeface="Times New Roman" panose="02020603050405020304" pitchFamily="18" charset="0"/>
              </a:rPr>
              <a:t>Les bracelets répulsifs contre les insectes se présentent sous la forme d’un bracelet (en néoprène, polyéthylène, polyuréthane, …) sur lequel est fixé un dispositif (plaquette ou capsule) qui libère un mélange odorant, de composition variable selon les marques commerciales, associant le plus souvent des substances chimiques volatiles à des huiles essentielles extraites de plantes</a:t>
            </a:r>
            <a:r>
              <a:rPr lang="fr-FR" dirty="0">
                <a:effectLst/>
              </a:rPr>
              <a:t> </a:t>
            </a:r>
            <a:endParaRPr lang="fr-FR"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27</a:t>
            </a:fld>
            <a:endParaRPr lang="fr-FR"/>
          </a:p>
        </p:txBody>
      </p:sp>
    </p:spTree>
    <p:extLst>
      <p:ext uri="{BB962C8B-B14F-4D97-AF65-F5344CB8AC3E}">
        <p14:creationId xmlns:p14="http://schemas.microsoft.com/office/powerpoint/2010/main" val="1923722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fontScale="92500" lnSpcReduction="20000"/>
          </a:bodyPr>
          <a:lstStyle/>
          <a:p>
            <a:pPr algn="l"/>
            <a:r>
              <a:rPr lang="fr-FR" b="0" i="0" dirty="0">
                <a:solidFill>
                  <a:srgbClr val="4D5156"/>
                </a:solidFill>
                <a:effectLst/>
                <a:latin typeface="arial" panose="020B0604020202020204" pitchFamily="34" charset="0"/>
              </a:rPr>
              <a:t>Le N,N-diéthyl-3-méthylbenzamide, auparavant appelé N,N-</a:t>
            </a:r>
            <a:r>
              <a:rPr lang="fr-FR" b="0" i="0" dirty="0" err="1">
                <a:solidFill>
                  <a:srgbClr val="4D5156"/>
                </a:solidFill>
                <a:effectLst/>
                <a:latin typeface="arial" panose="020B0604020202020204" pitchFamily="34" charset="0"/>
              </a:rPr>
              <a:t>diéthyl</a:t>
            </a:r>
            <a:r>
              <a:rPr lang="fr-FR" b="0" i="0" dirty="0">
                <a:solidFill>
                  <a:srgbClr val="4D5156"/>
                </a:solidFill>
                <a:effectLst/>
                <a:latin typeface="arial" panose="020B0604020202020204" pitchFamily="34" charset="0"/>
              </a:rPr>
              <a:t>-m-</a:t>
            </a:r>
            <a:r>
              <a:rPr lang="fr-FR" b="0" i="0" dirty="0" err="1">
                <a:solidFill>
                  <a:srgbClr val="4D5156"/>
                </a:solidFill>
                <a:effectLst/>
                <a:latin typeface="arial" panose="020B0604020202020204" pitchFamily="34" charset="0"/>
              </a:rPr>
              <a:t>toluamide</a:t>
            </a:r>
            <a:r>
              <a:rPr lang="fr-FR" b="0" i="0" dirty="0">
                <a:solidFill>
                  <a:srgbClr val="4D5156"/>
                </a:solidFill>
                <a:effectLst/>
                <a:latin typeface="arial" panose="020B0604020202020204" pitchFamily="34" charset="0"/>
              </a:rPr>
              <a:t>, ou </a:t>
            </a:r>
            <a:r>
              <a:rPr lang="fr-FR" b="1" i="0" dirty="0">
                <a:solidFill>
                  <a:srgbClr val="5F6368"/>
                </a:solidFill>
                <a:effectLst/>
                <a:latin typeface="arial" panose="020B0604020202020204" pitchFamily="34" charset="0"/>
              </a:rPr>
              <a:t>DEET</a:t>
            </a:r>
            <a:r>
              <a:rPr lang="fr-FR" b="0" i="0" dirty="0">
                <a:solidFill>
                  <a:srgbClr val="4D5156"/>
                </a:solidFill>
                <a:effectLst/>
                <a:latin typeface="arial" panose="020B0604020202020204" pitchFamily="34" charset="0"/>
              </a:rPr>
              <a:t> est un produit chimique connu depuis les années 1950 comme répulsif et </a:t>
            </a:r>
            <a:r>
              <a:rPr lang="fr-FR" b="0" i="0" dirty="0">
                <a:solidFill>
                  <a:srgbClr val="6B6B6B"/>
                </a:solidFill>
                <a:effectLst/>
                <a:latin typeface="Proxima N W02 Reg"/>
              </a:rPr>
              <a:t>agit sur les neurones et les récepteurs qui se trouvent sur les antennes et les mandibules des moustiques, soit les parties qui détectent les substances comme l’acide lactique et le dioxyde de carbone.</a:t>
            </a:r>
            <a:endParaRPr lang="fr-FR" b="0" i="0" dirty="0">
              <a:solidFill>
                <a:srgbClr val="4D5156"/>
              </a:solidFill>
              <a:effectLst/>
              <a:latin typeface="arial" panose="020B0604020202020204" pitchFamily="34" charset="0"/>
            </a:endParaRPr>
          </a:p>
          <a:p>
            <a:pPr algn="l"/>
            <a:endParaRPr lang="fr-FR" b="0" i="0" dirty="0">
              <a:solidFill>
                <a:srgbClr val="2D2D2D"/>
              </a:solidFill>
              <a:effectLst/>
              <a:latin typeface="Arial" panose="020B0604020202020204" pitchFamily="34" charset="0"/>
            </a:endParaRPr>
          </a:p>
          <a:p>
            <a:pPr algn="l"/>
            <a:r>
              <a:rPr lang="fr-FR" b="0" i="0" dirty="0">
                <a:solidFill>
                  <a:srgbClr val="2D2D2D"/>
                </a:solidFill>
                <a:effectLst/>
                <a:latin typeface="Arial" panose="020B0604020202020204" pitchFamily="34" charset="0"/>
              </a:rPr>
              <a:t>Le pyrèthre agit sur le système nerveux des organismes à sang froid, mais il détruit sans distinction </a:t>
            </a:r>
            <a:r>
              <a:rPr lang="fr-FR" b="0" i="0" u="none" strike="noStrike" dirty="0">
                <a:solidFill>
                  <a:srgbClr val="990000"/>
                </a:solidFill>
                <a:effectLst/>
                <a:latin typeface="Arial" panose="020B0604020202020204" pitchFamily="34" charset="0"/>
                <a:hlinkClick r:id="rId3"/>
              </a:rPr>
              <a:t>tous les insectes</a:t>
            </a:r>
            <a:r>
              <a:rPr lang="fr-FR" b="0" i="0" dirty="0">
                <a:solidFill>
                  <a:srgbClr val="2D2D2D"/>
                </a:solidFill>
                <a:effectLst/>
                <a:latin typeface="Arial" panose="020B0604020202020204" pitchFamily="34" charset="0"/>
              </a:rPr>
              <a:t>, les indésirables comme les auxiliaires, y compris les abeilles déjà bien malmenées, ainsi que les organismes aquatiques, poissons et </a:t>
            </a:r>
            <a:r>
              <a:rPr lang="fr-FR" b="0" i="0" u="none" strike="noStrike" dirty="0">
                <a:solidFill>
                  <a:srgbClr val="990000"/>
                </a:solidFill>
                <a:effectLst/>
                <a:latin typeface="Arial" panose="020B0604020202020204" pitchFamily="34" charset="0"/>
                <a:hlinkClick r:id="rId4"/>
              </a:rPr>
              <a:t>reptiles</a:t>
            </a:r>
            <a:r>
              <a:rPr lang="fr-FR" b="0" i="0" dirty="0">
                <a:solidFill>
                  <a:srgbClr val="2D2D2D"/>
                </a:solidFill>
                <a:effectLst/>
                <a:latin typeface="Arial" panose="020B0604020202020204" pitchFamily="34" charset="0"/>
              </a:rPr>
              <a:t>. De ce fait, il va éliminer également les auxiliaires qui sont normalement chargés d’éliminer ceux qui sont la cible première ! Utilisé en dose moins importante, le pyrèthre a un effet répulsif mais non fatal pour les insectes.</a:t>
            </a:r>
          </a:p>
          <a:p>
            <a:pPr algn="l"/>
            <a:r>
              <a:rPr lang="fr-FR" b="0" i="0" dirty="0">
                <a:solidFill>
                  <a:srgbClr val="2D2D2D"/>
                </a:solidFill>
                <a:effectLst/>
                <a:latin typeface="Arial" panose="020B0604020202020204" pitchFamily="34" charset="0"/>
              </a:rPr>
              <a:t>Heureusement, le pyrèthre est rapidement dégradé par la lumière donc il sa rémanence est quasi nulle, mais de ce fait, il faut donc renouveler l’application plus fréquemment.</a:t>
            </a:r>
          </a:p>
          <a:p>
            <a:endParaRPr lang="fr-FR" dirty="0"/>
          </a:p>
          <a:p>
            <a:r>
              <a:rPr lang="fr-FR" sz="1800" dirty="0">
                <a:effectLst/>
                <a:latin typeface="Calibri" panose="020F0502020204030204" pitchFamily="34" charset="0"/>
                <a:ea typeface="Calibri" panose="020F0502020204030204" pitchFamily="34" charset="0"/>
                <a:cs typeface="Times New Roman" panose="02020603050405020304" pitchFamily="18" charset="0"/>
              </a:rPr>
              <a:t>Les bracelets répulsifs contre les insectes se présentent sous la forme d’un bracelet (en néoprène, polyéthylène, polyuréthane, …) sur lequel est fixé un dispositif (plaquette ou capsule) qui libère un mélange odorant, de composition variable selon les marques commerciales, associant le plus souvent des substances chimiques volatiles à des huiles essentielles extraites de plantes</a:t>
            </a:r>
            <a:r>
              <a:rPr lang="fr-FR" dirty="0">
                <a:effectLst/>
              </a:rPr>
              <a:t> </a:t>
            </a:r>
            <a:endParaRPr lang="fr-FR"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28</a:t>
            </a:fld>
            <a:endParaRPr lang="fr-FR"/>
          </a:p>
        </p:txBody>
      </p:sp>
    </p:spTree>
    <p:extLst>
      <p:ext uri="{BB962C8B-B14F-4D97-AF65-F5344CB8AC3E}">
        <p14:creationId xmlns:p14="http://schemas.microsoft.com/office/powerpoint/2010/main" val="2235075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fontScale="92500" lnSpcReduction="20000"/>
          </a:bodyPr>
          <a:lstStyle/>
          <a:p>
            <a:pPr algn="l"/>
            <a:r>
              <a:rPr lang="fr-FR" b="0" i="0" dirty="0">
                <a:solidFill>
                  <a:srgbClr val="4D5156"/>
                </a:solidFill>
                <a:effectLst/>
                <a:latin typeface="arial" panose="020B0604020202020204" pitchFamily="34" charset="0"/>
              </a:rPr>
              <a:t>Le N,N-diéthyl-3-méthylbenzamide, auparavant appelé N,N-</a:t>
            </a:r>
            <a:r>
              <a:rPr lang="fr-FR" b="0" i="0" dirty="0" err="1">
                <a:solidFill>
                  <a:srgbClr val="4D5156"/>
                </a:solidFill>
                <a:effectLst/>
                <a:latin typeface="arial" panose="020B0604020202020204" pitchFamily="34" charset="0"/>
              </a:rPr>
              <a:t>diéthyl</a:t>
            </a:r>
            <a:r>
              <a:rPr lang="fr-FR" b="0" i="0" dirty="0">
                <a:solidFill>
                  <a:srgbClr val="4D5156"/>
                </a:solidFill>
                <a:effectLst/>
                <a:latin typeface="arial" panose="020B0604020202020204" pitchFamily="34" charset="0"/>
              </a:rPr>
              <a:t>-m-</a:t>
            </a:r>
            <a:r>
              <a:rPr lang="fr-FR" b="0" i="0" dirty="0" err="1">
                <a:solidFill>
                  <a:srgbClr val="4D5156"/>
                </a:solidFill>
                <a:effectLst/>
                <a:latin typeface="arial" panose="020B0604020202020204" pitchFamily="34" charset="0"/>
              </a:rPr>
              <a:t>toluamide</a:t>
            </a:r>
            <a:r>
              <a:rPr lang="fr-FR" b="0" i="0" dirty="0">
                <a:solidFill>
                  <a:srgbClr val="4D5156"/>
                </a:solidFill>
                <a:effectLst/>
                <a:latin typeface="arial" panose="020B0604020202020204" pitchFamily="34" charset="0"/>
              </a:rPr>
              <a:t>, ou </a:t>
            </a:r>
            <a:r>
              <a:rPr lang="fr-FR" b="1" i="0" dirty="0">
                <a:solidFill>
                  <a:srgbClr val="5F6368"/>
                </a:solidFill>
                <a:effectLst/>
                <a:latin typeface="arial" panose="020B0604020202020204" pitchFamily="34" charset="0"/>
              </a:rPr>
              <a:t>DEET</a:t>
            </a:r>
            <a:r>
              <a:rPr lang="fr-FR" b="0" i="0" dirty="0">
                <a:solidFill>
                  <a:srgbClr val="4D5156"/>
                </a:solidFill>
                <a:effectLst/>
                <a:latin typeface="arial" panose="020B0604020202020204" pitchFamily="34" charset="0"/>
              </a:rPr>
              <a:t> est un produit chimique connu depuis les années 1950 comme répulsif et </a:t>
            </a:r>
            <a:r>
              <a:rPr lang="fr-FR" b="0" i="0" dirty="0">
                <a:solidFill>
                  <a:srgbClr val="6B6B6B"/>
                </a:solidFill>
                <a:effectLst/>
                <a:latin typeface="Proxima N W02 Reg"/>
              </a:rPr>
              <a:t>agit sur les neurones et les récepteurs qui se trouvent sur les antennes et les mandibules des moustiques, soit les parties qui détectent les substances comme l’acide lactique et le dioxyde de carbone.</a:t>
            </a:r>
            <a:endParaRPr lang="fr-FR" b="0" i="0" dirty="0">
              <a:solidFill>
                <a:srgbClr val="4D5156"/>
              </a:solidFill>
              <a:effectLst/>
              <a:latin typeface="arial" panose="020B0604020202020204" pitchFamily="34" charset="0"/>
            </a:endParaRPr>
          </a:p>
          <a:p>
            <a:pPr algn="l"/>
            <a:endParaRPr lang="fr-FR" b="0" i="0" dirty="0">
              <a:solidFill>
                <a:srgbClr val="2D2D2D"/>
              </a:solidFill>
              <a:effectLst/>
              <a:latin typeface="Arial" panose="020B0604020202020204" pitchFamily="34" charset="0"/>
            </a:endParaRPr>
          </a:p>
          <a:p>
            <a:pPr algn="l"/>
            <a:r>
              <a:rPr lang="fr-FR" b="0" i="0" dirty="0">
                <a:solidFill>
                  <a:srgbClr val="2D2D2D"/>
                </a:solidFill>
                <a:effectLst/>
                <a:latin typeface="Arial" panose="020B0604020202020204" pitchFamily="34" charset="0"/>
              </a:rPr>
              <a:t>Le pyrèthre agit sur le système nerveux des organismes à sang froid, mais il détruit sans distinction </a:t>
            </a:r>
            <a:r>
              <a:rPr lang="fr-FR" b="0" i="0" u="none" strike="noStrike" dirty="0">
                <a:solidFill>
                  <a:srgbClr val="990000"/>
                </a:solidFill>
                <a:effectLst/>
                <a:latin typeface="Arial" panose="020B0604020202020204" pitchFamily="34" charset="0"/>
                <a:hlinkClick r:id="rId3"/>
              </a:rPr>
              <a:t>tous les insectes</a:t>
            </a:r>
            <a:r>
              <a:rPr lang="fr-FR" b="0" i="0" dirty="0">
                <a:solidFill>
                  <a:srgbClr val="2D2D2D"/>
                </a:solidFill>
                <a:effectLst/>
                <a:latin typeface="Arial" panose="020B0604020202020204" pitchFamily="34" charset="0"/>
              </a:rPr>
              <a:t>, les indésirables comme les auxiliaires, y compris les abeilles déjà bien malmenées, ainsi que les organismes aquatiques, poissons et </a:t>
            </a:r>
            <a:r>
              <a:rPr lang="fr-FR" b="0" i="0" u="none" strike="noStrike" dirty="0">
                <a:solidFill>
                  <a:srgbClr val="990000"/>
                </a:solidFill>
                <a:effectLst/>
                <a:latin typeface="Arial" panose="020B0604020202020204" pitchFamily="34" charset="0"/>
                <a:hlinkClick r:id="rId4"/>
              </a:rPr>
              <a:t>reptiles</a:t>
            </a:r>
            <a:r>
              <a:rPr lang="fr-FR" b="0" i="0" dirty="0">
                <a:solidFill>
                  <a:srgbClr val="2D2D2D"/>
                </a:solidFill>
                <a:effectLst/>
                <a:latin typeface="Arial" panose="020B0604020202020204" pitchFamily="34" charset="0"/>
              </a:rPr>
              <a:t>. De ce fait, il va éliminer également les auxiliaires qui sont normalement chargés d’éliminer ceux qui sont la cible première ! Utilisé en dose moins importante, le pyrèthre a un effet répulsif mais non fatal pour les insectes.</a:t>
            </a:r>
          </a:p>
          <a:p>
            <a:pPr algn="l"/>
            <a:r>
              <a:rPr lang="fr-FR" b="0" i="0" dirty="0">
                <a:solidFill>
                  <a:srgbClr val="2D2D2D"/>
                </a:solidFill>
                <a:effectLst/>
                <a:latin typeface="Arial" panose="020B0604020202020204" pitchFamily="34" charset="0"/>
              </a:rPr>
              <a:t>Heureusement, le pyrèthre est rapidement dégradé par la lumière donc il sa rémanence est quasi nulle, mais de ce fait, il faut donc renouveler l’application plus fréquemment.</a:t>
            </a:r>
          </a:p>
          <a:p>
            <a:endParaRPr lang="fr-FR" dirty="0"/>
          </a:p>
          <a:p>
            <a:r>
              <a:rPr lang="fr-FR" sz="1800" dirty="0">
                <a:effectLst/>
                <a:latin typeface="Calibri" panose="020F0502020204030204" pitchFamily="34" charset="0"/>
                <a:ea typeface="Calibri" panose="020F0502020204030204" pitchFamily="34" charset="0"/>
                <a:cs typeface="Times New Roman" panose="02020603050405020304" pitchFamily="18" charset="0"/>
              </a:rPr>
              <a:t>Les bracelets répulsifs contre les insectes se présentent sous la forme d’un bracelet (en néoprène, polyéthylène, polyuréthane, …) sur lequel est fixé un dispositif (plaquette ou capsule) qui libère un mélange odorant, de composition variable selon les marques commerciales, associant le plus souvent des substances chimiques volatiles à des huiles essentielles extraites de plantes</a:t>
            </a:r>
            <a:r>
              <a:rPr lang="fr-FR" dirty="0">
                <a:effectLst/>
              </a:rPr>
              <a:t> </a:t>
            </a:r>
            <a:endParaRPr lang="fr-FR"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29</a:t>
            </a:fld>
            <a:endParaRPr lang="fr-FR"/>
          </a:p>
        </p:txBody>
      </p:sp>
    </p:spTree>
    <p:extLst>
      <p:ext uri="{BB962C8B-B14F-4D97-AF65-F5344CB8AC3E}">
        <p14:creationId xmlns:p14="http://schemas.microsoft.com/office/powerpoint/2010/main" val="1365445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39D41F77-A17A-CBA3-E740-8202A238B418}"/>
              </a:ext>
            </a:extLst>
          </p:cNvPr>
          <p:cNvSpPr txBox="1"/>
          <p:nvPr userDrawn="1"/>
        </p:nvSpPr>
        <p:spPr>
          <a:xfrm>
            <a:off x="8597347" y="4909930"/>
            <a:ext cx="816902" cy="261610"/>
          </a:xfrm>
          <a:prstGeom prst="rect">
            <a:avLst/>
          </a:prstGeom>
          <a:noFill/>
        </p:spPr>
        <p:txBody>
          <a:bodyPr wrap="square" rtlCol="0">
            <a:spAutoFit/>
          </a:bodyPr>
          <a:lstStyle/>
          <a:p>
            <a:fld id="{B386FB66-162B-6446-AAF6-701DACCC2BD4}" type="slidenum">
              <a:rPr lang="fr-FR" sz="1100" smtClean="0"/>
              <a:t>‹N°›</a:t>
            </a:fld>
            <a:endParaRPr lang="fr-FR" sz="11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8229600" cy="857250"/>
          </a:xfrm>
          <a:prstGeom prst="rect">
            <a:avLst/>
          </a:prstGeom>
        </p:spPr>
        <p:txBody>
          <a:bodyPr/>
          <a:lstStyle/>
          <a:p>
            <a:r>
              <a:rPr lang="fr-FR"/>
              <a:t>Cliquez et modifiez le titre</a:t>
            </a:r>
          </a:p>
        </p:txBody>
      </p:sp>
      <p:sp>
        <p:nvSpPr>
          <p:cNvPr id="3" name="Espace réservé du contenu 2"/>
          <p:cNvSpPr>
            <a:spLocks noGrp="1"/>
          </p:cNvSpPr>
          <p:nvPr>
            <p:ph idx="1"/>
          </p:nvPr>
        </p:nvSpPr>
        <p:spPr>
          <a:xfrm>
            <a:off x="457200" y="1200151"/>
            <a:ext cx="8229600" cy="339447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ZoneTexte 6">
            <a:extLst>
              <a:ext uri="{FF2B5EF4-FFF2-40B4-BE49-F238E27FC236}">
                <a16:creationId xmlns:a16="http://schemas.microsoft.com/office/drawing/2014/main" id="{AC64730F-9192-41EC-3937-3A3965D640BC}"/>
              </a:ext>
            </a:extLst>
          </p:cNvPr>
          <p:cNvSpPr txBox="1"/>
          <p:nvPr userDrawn="1"/>
        </p:nvSpPr>
        <p:spPr>
          <a:xfrm>
            <a:off x="8597347" y="4909930"/>
            <a:ext cx="816902" cy="261610"/>
          </a:xfrm>
          <a:prstGeom prst="rect">
            <a:avLst/>
          </a:prstGeom>
          <a:noFill/>
        </p:spPr>
        <p:txBody>
          <a:bodyPr wrap="square" rtlCol="0">
            <a:spAutoFit/>
          </a:bodyPr>
          <a:lstStyle/>
          <a:p>
            <a:fld id="{B386FB66-162B-6446-AAF6-701DACCC2BD4}" type="slidenum">
              <a:rPr lang="fr-FR" sz="1100" smtClean="0"/>
              <a:t>‹N°›</a:t>
            </a:fld>
            <a:endParaRPr lang="fr-FR" sz="1100" dirty="0"/>
          </a:p>
        </p:txBody>
      </p:sp>
    </p:spTree>
    <p:extLst>
      <p:ext uri="{BB962C8B-B14F-4D97-AF65-F5344CB8AC3E}">
        <p14:creationId xmlns:p14="http://schemas.microsoft.com/office/powerpoint/2010/main" val="12484390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7B755C0-1875-B811-E430-ABAD1E4A6A9B}"/>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0" y="207469"/>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Lst>
  <p:hf hdr="0" dt="0"/>
  <p:txStyles>
    <p:titleStyle>
      <a:lvl1pPr algn="l" rtl="0" eaLnBrk="0" fontAlgn="base" hangingPunct="0">
        <a:spcBef>
          <a:spcPct val="0"/>
        </a:spcBef>
        <a:spcAft>
          <a:spcPct val="0"/>
        </a:spcAft>
        <a:defRPr sz="2600" b="1" i="0" kern="1200">
          <a:solidFill>
            <a:schemeClr val="tx1"/>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6D1EA26-E172-F49E-8B72-EF6BEC6D8E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a:extLst>
              <a:ext uri="{FF2B5EF4-FFF2-40B4-BE49-F238E27FC236}">
                <a16:creationId xmlns:a16="http://schemas.microsoft.com/office/drawing/2014/main" id="{78A145DC-6D3E-7CBE-A594-044E7F5AF7EF}"/>
              </a:ext>
            </a:extLst>
          </p:cNvPr>
          <p:cNvSpPr txBox="1"/>
          <p:nvPr/>
        </p:nvSpPr>
        <p:spPr>
          <a:xfrm>
            <a:off x="3232406" y="1633959"/>
            <a:ext cx="1518364" cy="369332"/>
          </a:xfrm>
          <a:prstGeom prst="rect">
            <a:avLst/>
          </a:prstGeom>
          <a:noFill/>
        </p:spPr>
        <p:txBody>
          <a:bodyPr wrap="none" rtlCol="0">
            <a:spAutoFit/>
          </a:bodyPr>
          <a:lstStyle/>
          <a:p>
            <a:pPr>
              <a:spcAft>
                <a:spcPts val="2400"/>
              </a:spcAft>
            </a:pPr>
            <a:r>
              <a:rPr lang="fr-FR" dirty="0"/>
              <a:t>Des répulsifs</a:t>
            </a:r>
          </a:p>
        </p:txBody>
      </p:sp>
      <p:sp>
        <p:nvSpPr>
          <p:cNvPr id="9" name="ZoneTexte 8">
            <a:extLst>
              <a:ext uri="{FF2B5EF4-FFF2-40B4-BE49-F238E27FC236}">
                <a16:creationId xmlns:a16="http://schemas.microsoft.com/office/drawing/2014/main" id="{F864BD7B-39D0-984F-A861-BDFB8111048E}"/>
              </a:ext>
            </a:extLst>
          </p:cNvPr>
          <p:cNvSpPr txBox="1"/>
          <p:nvPr/>
        </p:nvSpPr>
        <p:spPr>
          <a:xfrm>
            <a:off x="3267769" y="2876696"/>
            <a:ext cx="3736920" cy="369332"/>
          </a:xfrm>
          <a:prstGeom prst="rect">
            <a:avLst/>
          </a:prstGeom>
          <a:noFill/>
        </p:spPr>
        <p:txBody>
          <a:bodyPr wrap="none" rtlCol="0">
            <a:spAutoFit/>
          </a:bodyPr>
          <a:lstStyle/>
          <a:p>
            <a:r>
              <a:rPr lang="fr-FR" dirty="0"/>
              <a:t>Un bracelet aux huiles essentielles</a:t>
            </a:r>
          </a:p>
        </p:txBody>
      </p:sp>
      <p:sp>
        <p:nvSpPr>
          <p:cNvPr id="10" name="ZoneTexte 9">
            <a:extLst>
              <a:ext uri="{FF2B5EF4-FFF2-40B4-BE49-F238E27FC236}">
                <a16:creationId xmlns:a16="http://schemas.microsoft.com/office/drawing/2014/main" id="{5EA35F43-2B85-02B4-AD7E-B75CC9DD2EA4}"/>
              </a:ext>
            </a:extLst>
          </p:cNvPr>
          <p:cNvSpPr txBox="1"/>
          <p:nvPr/>
        </p:nvSpPr>
        <p:spPr>
          <a:xfrm>
            <a:off x="3267769" y="3516651"/>
            <a:ext cx="2441694" cy="369332"/>
          </a:xfrm>
          <a:prstGeom prst="rect">
            <a:avLst/>
          </a:prstGeom>
          <a:noFill/>
        </p:spPr>
        <p:txBody>
          <a:bodyPr wrap="none" rtlCol="0">
            <a:spAutoFit/>
          </a:bodyPr>
          <a:lstStyle/>
          <a:p>
            <a:r>
              <a:rPr lang="fr-FR" dirty="0"/>
              <a:t>Un appareil à ultrason</a:t>
            </a:r>
          </a:p>
        </p:txBody>
      </p:sp>
      <p:pic>
        <p:nvPicPr>
          <p:cNvPr id="11" name="Image 10" descr="Macintosh HD:Users:hervehaas:Dropbox:Chargements appareil photo:2013-10-16 12.13.06.jpg">
            <a:extLst>
              <a:ext uri="{FF2B5EF4-FFF2-40B4-BE49-F238E27FC236}">
                <a16:creationId xmlns:a16="http://schemas.microsoft.com/office/drawing/2014/main" id="{DF97BC7D-AD51-DEC1-0C1E-59ADDDB40EB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588" y="1094305"/>
            <a:ext cx="1763250" cy="2241894"/>
          </a:xfrm>
          <a:prstGeom prst="rect">
            <a:avLst/>
          </a:prstGeom>
          <a:noFill/>
          <a:ln>
            <a:noFill/>
          </a:ln>
        </p:spPr>
      </p:pic>
      <p:sp>
        <p:nvSpPr>
          <p:cNvPr id="12" name="ZoneTexte 11">
            <a:extLst>
              <a:ext uri="{FF2B5EF4-FFF2-40B4-BE49-F238E27FC236}">
                <a16:creationId xmlns:a16="http://schemas.microsoft.com/office/drawing/2014/main" id="{BFD7E549-C647-B19F-08FC-F06503BA91C6}"/>
              </a:ext>
            </a:extLst>
          </p:cNvPr>
          <p:cNvSpPr txBox="1"/>
          <p:nvPr/>
        </p:nvSpPr>
        <p:spPr>
          <a:xfrm>
            <a:off x="3220641" y="2255327"/>
            <a:ext cx="2835071" cy="369332"/>
          </a:xfrm>
          <a:prstGeom prst="rect">
            <a:avLst/>
          </a:prstGeom>
          <a:noFill/>
        </p:spPr>
        <p:txBody>
          <a:bodyPr wrap="none" rtlCol="0">
            <a:spAutoFit/>
          </a:bodyPr>
          <a:lstStyle/>
          <a:p>
            <a:r>
              <a:rPr lang="fr-FR" dirty="0"/>
              <a:t>Des diffuseurs électriques</a:t>
            </a:r>
          </a:p>
        </p:txBody>
      </p:sp>
      <p:sp>
        <p:nvSpPr>
          <p:cNvPr id="8" name="Rectangle 7"/>
          <p:cNvSpPr/>
          <p:nvPr/>
        </p:nvSpPr>
        <p:spPr>
          <a:xfrm>
            <a:off x="1142269" y="324919"/>
            <a:ext cx="7499926" cy="400110"/>
          </a:xfrm>
          <a:prstGeom prst="rect">
            <a:avLst/>
          </a:prstGeom>
        </p:spPr>
        <p:txBody>
          <a:bodyPr wrap="square">
            <a:spAutoFit/>
          </a:bodyPr>
          <a:lstStyle/>
          <a:p>
            <a:r>
              <a:rPr lang="fr-FR" sz="2000" b="1" dirty="0">
                <a:solidFill>
                  <a:schemeClr val="bg1"/>
                </a:solidFill>
              </a:rPr>
              <a:t>Que lui conseillez vous pour prévenir des récidives ?</a:t>
            </a:r>
          </a:p>
        </p:txBody>
      </p:sp>
    </p:spTree>
    <p:extLst>
      <p:ext uri="{BB962C8B-B14F-4D97-AF65-F5344CB8AC3E}">
        <p14:creationId xmlns:p14="http://schemas.microsoft.com/office/powerpoint/2010/main" val="10976101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a:extLst>
              <a:ext uri="{FF2B5EF4-FFF2-40B4-BE49-F238E27FC236}">
                <a16:creationId xmlns:a16="http://schemas.microsoft.com/office/drawing/2014/main" id="{78A145DC-6D3E-7CBE-A594-044E7F5AF7EF}"/>
              </a:ext>
            </a:extLst>
          </p:cNvPr>
          <p:cNvSpPr txBox="1"/>
          <p:nvPr/>
        </p:nvSpPr>
        <p:spPr>
          <a:xfrm>
            <a:off x="3159578" y="1633959"/>
            <a:ext cx="1518364" cy="369332"/>
          </a:xfrm>
          <a:prstGeom prst="rect">
            <a:avLst/>
          </a:prstGeom>
          <a:noFill/>
        </p:spPr>
        <p:txBody>
          <a:bodyPr wrap="none" rtlCol="0">
            <a:spAutoFit/>
          </a:bodyPr>
          <a:lstStyle/>
          <a:p>
            <a:r>
              <a:rPr lang="fr-FR" dirty="0">
                <a:highlight>
                  <a:srgbClr val="00FF00"/>
                </a:highlight>
              </a:rPr>
              <a:t>Des répulsifs</a:t>
            </a:r>
          </a:p>
        </p:txBody>
      </p:sp>
      <p:sp>
        <p:nvSpPr>
          <p:cNvPr id="9" name="ZoneTexte 8">
            <a:extLst>
              <a:ext uri="{FF2B5EF4-FFF2-40B4-BE49-F238E27FC236}">
                <a16:creationId xmlns:a16="http://schemas.microsoft.com/office/drawing/2014/main" id="{F864BD7B-39D0-984F-A861-BDFB8111048E}"/>
              </a:ext>
            </a:extLst>
          </p:cNvPr>
          <p:cNvSpPr txBox="1"/>
          <p:nvPr/>
        </p:nvSpPr>
        <p:spPr>
          <a:xfrm>
            <a:off x="3267769" y="2876696"/>
            <a:ext cx="3736920" cy="369332"/>
          </a:xfrm>
          <a:prstGeom prst="rect">
            <a:avLst/>
          </a:prstGeom>
          <a:noFill/>
        </p:spPr>
        <p:txBody>
          <a:bodyPr wrap="none" rtlCol="0">
            <a:spAutoFit/>
          </a:bodyPr>
          <a:lstStyle/>
          <a:p>
            <a:r>
              <a:rPr lang="fr-FR" dirty="0"/>
              <a:t>Un bracelet aux huiles essentielles</a:t>
            </a:r>
          </a:p>
        </p:txBody>
      </p:sp>
      <p:sp>
        <p:nvSpPr>
          <p:cNvPr id="10" name="ZoneTexte 9">
            <a:extLst>
              <a:ext uri="{FF2B5EF4-FFF2-40B4-BE49-F238E27FC236}">
                <a16:creationId xmlns:a16="http://schemas.microsoft.com/office/drawing/2014/main" id="{5EA35F43-2B85-02B4-AD7E-B75CC9DD2EA4}"/>
              </a:ext>
            </a:extLst>
          </p:cNvPr>
          <p:cNvSpPr txBox="1"/>
          <p:nvPr/>
        </p:nvSpPr>
        <p:spPr>
          <a:xfrm>
            <a:off x="3267769" y="3516651"/>
            <a:ext cx="2441694" cy="369332"/>
          </a:xfrm>
          <a:prstGeom prst="rect">
            <a:avLst/>
          </a:prstGeom>
          <a:noFill/>
        </p:spPr>
        <p:txBody>
          <a:bodyPr wrap="none" rtlCol="0">
            <a:spAutoFit/>
          </a:bodyPr>
          <a:lstStyle/>
          <a:p>
            <a:r>
              <a:rPr lang="fr-FR" dirty="0"/>
              <a:t>Un appareil à ultrason</a:t>
            </a:r>
          </a:p>
        </p:txBody>
      </p:sp>
      <p:pic>
        <p:nvPicPr>
          <p:cNvPr id="11" name="Image 10" descr="Macintosh HD:Users:hervehaas:Dropbox:Chargements appareil photo:2013-10-16 12.13.06.jpg">
            <a:extLst>
              <a:ext uri="{FF2B5EF4-FFF2-40B4-BE49-F238E27FC236}">
                <a16:creationId xmlns:a16="http://schemas.microsoft.com/office/drawing/2014/main" id="{DF97BC7D-AD51-DEC1-0C1E-59ADDDB40EB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588" y="1094305"/>
            <a:ext cx="1763250" cy="2241894"/>
          </a:xfrm>
          <a:prstGeom prst="rect">
            <a:avLst/>
          </a:prstGeom>
          <a:noFill/>
          <a:ln>
            <a:noFill/>
          </a:ln>
        </p:spPr>
      </p:pic>
      <p:sp>
        <p:nvSpPr>
          <p:cNvPr id="12" name="ZoneTexte 11">
            <a:extLst>
              <a:ext uri="{FF2B5EF4-FFF2-40B4-BE49-F238E27FC236}">
                <a16:creationId xmlns:a16="http://schemas.microsoft.com/office/drawing/2014/main" id="{BFD7E549-C647-B19F-08FC-F06503BA91C6}"/>
              </a:ext>
            </a:extLst>
          </p:cNvPr>
          <p:cNvSpPr txBox="1"/>
          <p:nvPr/>
        </p:nvSpPr>
        <p:spPr>
          <a:xfrm>
            <a:off x="3220641" y="2255327"/>
            <a:ext cx="2835071" cy="369332"/>
          </a:xfrm>
          <a:prstGeom prst="rect">
            <a:avLst/>
          </a:prstGeom>
          <a:noFill/>
        </p:spPr>
        <p:txBody>
          <a:bodyPr wrap="none" rtlCol="0">
            <a:spAutoFit/>
          </a:bodyPr>
          <a:lstStyle/>
          <a:p>
            <a:r>
              <a:rPr lang="fr-FR" dirty="0">
                <a:highlight>
                  <a:srgbClr val="00FF00"/>
                </a:highlight>
              </a:rPr>
              <a:t>Des diffuseurs électriques</a:t>
            </a:r>
          </a:p>
        </p:txBody>
      </p:sp>
      <p:sp>
        <p:nvSpPr>
          <p:cNvPr id="13" name="ZoneTexte 12">
            <a:extLst>
              <a:ext uri="{FF2B5EF4-FFF2-40B4-BE49-F238E27FC236}">
                <a16:creationId xmlns:a16="http://schemas.microsoft.com/office/drawing/2014/main" id="{9E54F117-BD9A-64EF-BA89-3AB190DEC363}"/>
              </a:ext>
            </a:extLst>
          </p:cNvPr>
          <p:cNvSpPr txBox="1"/>
          <p:nvPr/>
        </p:nvSpPr>
        <p:spPr>
          <a:xfrm>
            <a:off x="1092831" y="324919"/>
            <a:ext cx="7549461" cy="400110"/>
          </a:xfrm>
          <a:prstGeom prst="rect">
            <a:avLst/>
          </a:prstGeom>
          <a:noFill/>
        </p:spPr>
        <p:txBody>
          <a:bodyPr wrap="square">
            <a:spAutoFit/>
          </a:bodyPr>
          <a:lstStyle/>
          <a:p>
            <a:r>
              <a:rPr lang="fr-FR" sz="2000" b="1" dirty="0">
                <a:solidFill>
                  <a:schemeClr val="bg1"/>
                </a:solidFill>
              </a:rPr>
              <a:t>Que lui conseillez vous pour prévenir des récidives ?</a:t>
            </a:r>
          </a:p>
        </p:txBody>
      </p:sp>
    </p:spTree>
    <p:extLst>
      <p:ext uri="{BB962C8B-B14F-4D97-AF65-F5344CB8AC3E}">
        <p14:creationId xmlns:p14="http://schemas.microsoft.com/office/powerpoint/2010/main" val="37835028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3693608"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3707422"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3707422"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3707422"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ZoneTexte 1">
            <a:extLst>
              <a:ext uri="{FF2B5EF4-FFF2-40B4-BE49-F238E27FC236}">
                <a16:creationId xmlns:a16="http://schemas.microsoft.com/office/drawing/2014/main" id="{2BBA5DEE-1A78-3561-DFDA-5590FE8440F4}"/>
              </a:ext>
            </a:extLst>
          </p:cNvPr>
          <p:cNvSpPr txBox="1"/>
          <p:nvPr/>
        </p:nvSpPr>
        <p:spPr>
          <a:xfrm>
            <a:off x="971984" y="216226"/>
            <a:ext cx="8041821" cy="646331"/>
          </a:xfrm>
          <a:prstGeom prst="rect">
            <a:avLst/>
          </a:prstGeom>
          <a:noFill/>
        </p:spPr>
        <p:txBody>
          <a:bodyPr wrap="square" rtlCol="0">
            <a:spAutoFit/>
          </a:bodyPr>
          <a:lstStyle/>
          <a:p>
            <a:r>
              <a:rPr lang="fr-FR" b="1" dirty="0">
                <a:solidFill>
                  <a:schemeClr val="bg1"/>
                </a:solidFill>
              </a:rPr>
              <a:t>Vous voyez en consultation en Septembre 2023, Noah  3 ans pour ces lésions. Il n’a pas de fièvre et est en bon EG : Que lui prescrivez-vous ?</a:t>
            </a:r>
          </a:p>
        </p:txBody>
      </p:sp>
      <p:sp>
        <p:nvSpPr>
          <p:cNvPr id="8" name="ZoneTexte 7">
            <a:extLst>
              <a:ext uri="{FF2B5EF4-FFF2-40B4-BE49-F238E27FC236}">
                <a16:creationId xmlns:a16="http://schemas.microsoft.com/office/drawing/2014/main" id="{EE925E49-DD08-E682-C809-D70176F6B381}"/>
              </a:ext>
            </a:extLst>
          </p:cNvPr>
          <p:cNvSpPr txBox="1"/>
          <p:nvPr/>
        </p:nvSpPr>
        <p:spPr>
          <a:xfrm>
            <a:off x="4246901" y="2215252"/>
            <a:ext cx="4057586" cy="369332"/>
          </a:xfrm>
          <a:prstGeom prst="rect">
            <a:avLst/>
          </a:prstGeom>
          <a:noFill/>
        </p:spPr>
        <p:txBody>
          <a:bodyPr wrap="none" rtlCol="0">
            <a:spAutoFit/>
          </a:bodyPr>
          <a:lstStyle/>
          <a:p>
            <a:r>
              <a:rPr lang="fr-FR" dirty="0"/>
              <a:t>Les bulles, c’est du </a:t>
            </a:r>
            <a:r>
              <a:rPr lang="fr-FR" dirty="0" err="1"/>
              <a:t>Staph</a:t>
            </a:r>
            <a:r>
              <a:rPr lang="fr-FR" dirty="0"/>
              <a:t> : </a:t>
            </a:r>
            <a:r>
              <a:rPr lang="fr-FR" dirty="0" err="1"/>
              <a:t>Amox</a:t>
            </a:r>
            <a:r>
              <a:rPr lang="fr-FR" dirty="0"/>
              <a:t>/</a:t>
            </a:r>
            <a:r>
              <a:rPr lang="fr-FR" dirty="0" err="1"/>
              <a:t>clav</a:t>
            </a:r>
            <a:endParaRPr lang="fr-FR" dirty="0"/>
          </a:p>
        </p:txBody>
      </p:sp>
      <p:sp>
        <p:nvSpPr>
          <p:cNvPr id="9" name="ZoneTexte 8">
            <a:extLst>
              <a:ext uri="{FF2B5EF4-FFF2-40B4-BE49-F238E27FC236}">
                <a16:creationId xmlns:a16="http://schemas.microsoft.com/office/drawing/2014/main" id="{F864BD7B-39D0-984F-A861-BDFB8111048E}"/>
              </a:ext>
            </a:extLst>
          </p:cNvPr>
          <p:cNvSpPr txBox="1"/>
          <p:nvPr/>
        </p:nvSpPr>
        <p:spPr>
          <a:xfrm>
            <a:off x="4246901" y="2876696"/>
            <a:ext cx="4833374" cy="369332"/>
          </a:xfrm>
          <a:prstGeom prst="rect">
            <a:avLst/>
          </a:prstGeom>
          <a:noFill/>
        </p:spPr>
        <p:txBody>
          <a:bodyPr wrap="none" rtlCol="0">
            <a:spAutoFit/>
          </a:bodyPr>
          <a:lstStyle/>
          <a:p>
            <a:r>
              <a:rPr lang="fr-FR" dirty="0"/>
              <a:t>Un </a:t>
            </a:r>
            <a:r>
              <a:rPr lang="fr-FR" dirty="0" err="1"/>
              <a:t>anti-histaminique</a:t>
            </a:r>
            <a:r>
              <a:rPr lang="fr-FR" dirty="0"/>
              <a:t> + des corticoïdes locaux</a:t>
            </a:r>
          </a:p>
        </p:txBody>
      </p:sp>
      <p:sp>
        <p:nvSpPr>
          <p:cNvPr id="10" name="ZoneTexte 9">
            <a:extLst>
              <a:ext uri="{FF2B5EF4-FFF2-40B4-BE49-F238E27FC236}">
                <a16:creationId xmlns:a16="http://schemas.microsoft.com/office/drawing/2014/main" id="{5EA35F43-2B85-02B4-AD7E-B75CC9DD2EA4}"/>
              </a:ext>
            </a:extLst>
          </p:cNvPr>
          <p:cNvSpPr txBox="1"/>
          <p:nvPr/>
        </p:nvSpPr>
        <p:spPr>
          <a:xfrm>
            <a:off x="4246901" y="3516651"/>
            <a:ext cx="2450351" cy="369332"/>
          </a:xfrm>
          <a:prstGeom prst="rect">
            <a:avLst/>
          </a:prstGeom>
          <a:noFill/>
        </p:spPr>
        <p:txBody>
          <a:bodyPr wrap="none" rtlCol="0">
            <a:spAutoFit/>
          </a:bodyPr>
          <a:lstStyle/>
          <a:p>
            <a:r>
              <a:rPr lang="fr-FR" dirty="0"/>
              <a:t>Une CRP et une NFS</a:t>
            </a:r>
          </a:p>
        </p:txBody>
      </p:sp>
      <p:pic>
        <p:nvPicPr>
          <p:cNvPr id="12" name="Image 11">
            <a:extLst>
              <a:ext uri="{FF2B5EF4-FFF2-40B4-BE49-F238E27FC236}">
                <a16:creationId xmlns:a16="http://schemas.microsoft.com/office/drawing/2014/main" id="{0B24EDD0-FEF2-B04D-71FC-FD0C6745702B}"/>
              </a:ext>
            </a:extLst>
          </p:cNvPr>
          <p:cNvPicPr>
            <a:picLocks noChangeAspect="1"/>
          </p:cNvPicPr>
          <p:nvPr/>
        </p:nvPicPr>
        <p:blipFill>
          <a:blip r:embed="rId2"/>
          <a:stretch>
            <a:fillRect/>
          </a:stretch>
        </p:blipFill>
        <p:spPr>
          <a:xfrm>
            <a:off x="293831" y="1399493"/>
            <a:ext cx="3206484" cy="2565187"/>
          </a:xfrm>
          <a:prstGeom prst="rect">
            <a:avLst/>
          </a:prstGeom>
        </p:spPr>
      </p:pic>
      <p:sp>
        <p:nvSpPr>
          <p:cNvPr id="13" name="ZoneTexte 12">
            <a:extLst>
              <a:ext uri="{FF2B5EF4-FFF2-40B4-BE49-F238E27FC236}">
                <a16:creationId xmlns:a16="http://schemas.microsoft.com/office/drawing/2014/main" id="{5C6865B8-A998-6090-B86D-24CADBAEEB54}"/>
              </a:ext>
            </a:extLst>
          </p:cNvPr>
          <p:cNvSpPr txBox="1"/>
          <p:nvPr/>
        </p:nvSpPr>
        <p:spPr>
          <a:xfrm>
            <a:off x="4169957" y="1699864"/>
            <a:ext cx="4814138" cy="369332"/>
          </a:xfrm>
          <a:prstGeom prst="rect">
            <a:avLst/>
          </a:prstGeom>
          <a:noFill/>
        </p:spPr>
        <p:txBody>
          <a:bodyPr wrap="none" rtlCol="0">
            <a:spAutoFit/>
          </a:bodyPr>
          <a:lstStyle/>
          <a:p>
            <a:r>
              <a:rPr lang="fr-FR" dirty="0"/>
              <a:t>Des sérologies Dengue, Chikungunya et Zika</a:t>
            </a:r>
          </a:p>
        </p:txBody>
      </p:sp>
    </p:spTree>
    <p:extLst>
      <p:ext uri="{BB962C8B-B14F-4D97-AF65-F5344CB8AC3E}">
        <p14:creationId xmlns:p14="http://schemas.microsoft.com/office/powerpoint/2010/main" val="1007912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3707422" y="3156651"/>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3707422" y="3800943"/>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3707422"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3707422" y="2432198"/>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ZoneTexte 1">
            <a:extLst>
              <a:ext uri="{FF2B5EF4-FFF2-40B4-BE49-F238E27FC236}">
                <a16:creationId xmlns:a16="http://schemas.microsoft.com/office/drawing/2014/main" id="{2BBA5DEE-1A78-3561-DFDA-5590FE8440F4}"/>
              </a:ext>
            </a:extLst>
          </p:cNvPr>
          <p:cNvSpPr txBox="1"/>
          <p:nvPr/>
        </p:nvSpPr>
        <p:spPr>
          <a:xfrm>
            <a:off x="1020536" y="162007"/>
            <a:ext cx="8041821" cy="923330"/>
          </a:xfrm>
          <a:prstGeom prst="rect">
            <a:avLst/>
          </a:prstGeom>
          <a:noFill/>
        </p:spPr>
        <p:txBody>
          <a:bodyPr wrap="square" rtlCol="0">
            <a:spAutoFit/>
          </a:bodyPr>
          <a:lstStyle/>
          <a:p>
            <a:r>
              <a:rPr lang="fr-FR" b="1" dirty="0">
                <a:solidFill>
                  <a:schemeClr val="bg1"/>
                </a:solidFill>
              </a:rPr>
              <a:t>Vous voyez en consultation en Septembre 2023, Noah  3 ans pour ces lésions. Il n’a pas de fièvre et est en bon EG : Que lui prescrivez-vous ?</a:t>
            </a:r>
          </a:p>
          <a:p>
            <a:endParaRPr lang="fr-FR" dirty="0">
              <a:solidFill>
                <a:schemeClr val="bg1"/>
              </a:solidFill>
            </a:endParaRPr>
          </a:p>
        </p:txBody>
      </p:sp>
      <p:sp>
        <p:nvSpPr>
          <p:cNvPr id="8" name="ZoneTexte 7">
            <a:extLst>
              <a:ext uri="{FF2B5EF4-FFF2-40B4-BE49-F238E27FC236}">
                <a16:creationId xmlns:a16="http://schemas.microsoft.com/office/drawing/2014/main" id="{EE925E49-DD08-E682-C809-D70176F6B381}"/>
              </a:ext>
            </a:extLst>
          </p:cNvPr>
          <p:cNvSpPr txBox="1"/>
          <p:nvPr/>
        </p:nvSpPr>
        <p:spPr>
          <a:xfrm>
            <a:off x="4232719" y="2426779"/>
            <a:ext cx="4057586" cy="615553"/>
          </a:xfrm>
          <a:prstGeom prst="rect">
            <a:avLst/>
          </a:prstGeom>
          <a:noFill/>
        </p:spPr>
        <p:txBody>
          <a:bodyPr wrap="none" rtlCol="0">
            <a:spAutoFit/>
          </a:bodyPr>
          <a:lstStyle/>
          <a:p>
            <a:r>
              <a:rPr lang="fr-FR" dirty="0"/>
              <a:t>Les bulles, c’est du </a:t>
            </a:r>
            <a:r>
              <a:rPr lang="fr-FR" dirty="0" err="1"/>
              <a:t>Staph</a:t>
            </a:r>
            <a:r>
              <a:rPr lang="fr-FR" dirty="0"/>
              <a:t> : </a:t>
            </a:r>
            <a:r>
              <a:rPr lang="fr-FR" dirty="0" err="1"/>
              <a:t>Amox</a:t>
            </a:r>
            <a:r>
              <a:rPr lang="fr-FR" dirty="0"/>
              <a:t>/</a:t>
            </a:r>
            <a:r>
              <a:rPr lang="fr-FR" dirty="0" err="1"/>
              <a:t>clav</a:t>
            </a:r>
            <a:endParaRPr lang="fr-FR" dirty="0"/>
          </a:p>
          <a:p>
            <a:pPr marL="285750" indent="-285750">
              <a:buFont typeface="Symbol" panose="05050102010706020507" pitchFamily="18" charset="2"/>
              <a:buChar char="Þ"/>
            </a:pPr>
            <a:r>
              <a:rPr lang="fr-FR" sz="1600" dirty="0"/>
              <a:t>Pas d‘impétigo associé</a:t>
            </a:r>
          </a:p>
        </p:txBody>
      </p:sp>
      <p:sp>
        <p:nvSpPr>
          <p:cNvPr id="9" name="ZoneTexte 8">
            <a:extLst>
              <a:ext uri="{FF2B5EF4-FFF2-40B4-BE49-F238E27FC236}">
                <a16:creationId xmlns:a16="http://schemas.microsoft.com/office/drawing/2014/main" id="{F864BD7B-39D0-984F-A861-BDFB8111048E}"/>
              </a:ext>
            </a:extLst>
          </p:cNvPr>
          <p:cNvSpPr txBox="1"/>
          <p:nvPr/>
        </p:nvSpPr>
        <p:spPr>
          <a:xfrm>
            <a:off x="4274529" y="3153694"/>
            <a:ext cx="4833374" cy="369332"/>
          </a:xfrm>
          <a:prstGeom prst="rect">
            <a:avLst/>
          </a:prstGeom>
          <a:noFill/>
        </p:spPr>
        <p:txBody>
          <a:bodyPr wrap="none" rtlCol="0">
            <a:spAutoFit/>
          </a:bodyPr>
          <a:lstStyle/>
          <a:p>
            <a:r>
              <a:rPr lang="fr-FR" dirty="0">
                <a:highlight>
                  <a:srgbClr val="00FF00"/>
                </a:highlight>
              </a:rPr>
              <a:t>Un </a:t>
            </a:r>
            <a:r>
              <a:rPr lang="fr-FR" dirty="0" err="1">
                <a:highlight>
                  <a:srgbClr val="00FF00"/>
                </a:highlight>
              </a:rPr>
              <a:t>anti-histaminique</a:t>
            </a:r>
            <a:r>
              <a:rPr lang="fr-FR" dirty="0">
                <a:highlight>
                  <a:srgbClr val="00FF00"/>
                </a:highlight>
              </a:rPr>
              <a:t> + des corticoïdes locaux</a:t>
            </a:r>
          </a:p>
        </p:txBody>
      </p:sp>
      <p:sp>
        <p:nvSpPr>
          <p:cNvPr id="10" name="ZoneTexte 9">
            <a:extLst>
              <a:ext uri="{FF2B5EF4-FFF2-40B4-BE49-F238E27FC236}">
                <a16:creationId xmlns:a16="http://schemas.microsoft.com/office/drawing/2014/main" id="{5EA35F43-2B85-02B4-AD7E-B75CC9DD2EA4}"/>
              </a:ext>
            </a:extLst>
          </p:cNvPr>
          <p:cNvSpPr txBox="1"/>
          <p:nvPr/>
        </p:nvSpPr>
        <p:spPr>
          <a:xfrm>
            <a:off x="4274530" y="3800943"/>
            <a:ext cx="4787828" cy="861774"/>
          </a:xfrm>
          <a:prstGeom prst="rect">
            <a:avLst/>
          </a:prstGeom>
          <a:noFill/>
        </p:spPr>
        <p:txBody>
          <a:bodyPr wrap="square" rtlCol="0">
            <a:spAutoFit/>
          </a:bodyPr>
          <a:lstStyle/>
          <a:p>
            <a:r>
              <a:rPr lang="fr-FR" dirty="0"/>
              <a:t>Une CRP et une NFS</a:t>
            </a:r>
          </a:p>
          <a:p>
            <a:pPr marL="285750" indent="-285750">
              <a:buFont typeface="Symbol" panose="05050102010706020507" pitchFamily="18" charset="2"/>
              <a:buChar char="Þ"/>
            </a:pPr>
            <a:r>
              <a:rPr lang="fr-FR" sz="1600" dirty="0"/>
              <a:t>Eventuellement si fièvre mais interprétation pas simple</a:t>
            </a:r>
          </a:p>
        </p:txBody>
      </p:sp>
      <p:pic>
        <p:nvPicPr>
          <p:cNvPr id="12" name="Image 11">
            <a:extLst>
              <a:ext uri="{FF2B5EF4-FFF2-40B4-BE49-F238E27FC236}">
                <a16:creationId xmlns:a16="http://schemas.microsoft.com/office/drawing/2014/main" id="{0B24EDD0-FEF2-B04D-71FC-FD0C6745702B}"/>
              </a:ext>
            </a:extLst>
          </p:cNvPr>
          <p:cNvPicPr>
            <a:picLocks noChangeAspect="1"/>
          </p:cNvPicPr>
          <p:nvPr/>
        </p:nvPicPr>
        <p:blipFill>
          <a:blip r:embed="rId2"/>
          <a:stretch>
            <a:fillRect/>
          </a:stretch>
        </p:blipFill>
        <p:spPr>
          <a:xfrm>
            <a:off x="293831" y="1399493"/>
            <a:ext cx="3206484" cy="2565187"/>
          </a:xfrm>
          <a:prstGeom prst="rect">
            <a:avLst/>
          </a:prstGeom>
        </p:spPr>
      </p:pic>
      <p:sp>
        <p:nvSpPr>
          <p:cNvPr id="13" name="ZoneTexte 12">
            <a:extLst>
              <a:ext uri="{FF2B5EF4-FFF2-40B4-BE49-F238E27FC236}">
                <a16:creationId xmlns:a16="http://schemas.microsoft.com/office/drawing/2014/main" id="{5C6865B8-A998-6090-B86D-24CADBAEEB54}"/>
              </a:ext>
            </a:extLst>
          </p:cNvPr>
          <p:cNvSpPr txBox="1"/>
          <p:nvPr/>
        </p:nvSpPr>
        <p:spPr>
          <a:xfrm>
            <a:off x="4169957" y="1699864"/>
            <a:ext cx="4698722" cy="615553"/>
          </a:xfrm>
          <a:prstGeom prst="rect">
            <a:avLst/>
          </a:prstGeom>
          <a:noFill/>
        </p:spPr>
        <p:txBody>
          <a:bodyPr wrap="none" rtlCol="0">
            <a:spAutoFit/>
          </a:bodyPr>
          <a:lstStyle/>
          <a:p>
            <a:r>
              <a:rPr lang="fr-FR" dirty="0"/>
              <a:t>Des sérologie Dengue, </a:t>
            </a:r>
            <a:r>
              <a:rPr lang="fr-FR" dirty="0" err="1"/>
              <a:t>Chikungunya</a:t>
            </a:r>
            <a:r>
              <a:rPr lang="fr-FR" dirty="0"/>
              <a:t> et </a:t>
            </a:r>
            <a:r>
              <a:rPr lang="fr-FR" dirty="0" err="1"/>
              <a:t>Zika</a:t>
            </a:r>
            <a:endParaRPr lang="fr-FR" dirty="0"/>
          </a:p>
          <a:p>
            <a:pPr marL="285750" indent="-285750">
              <a:buFont typeface="Symbol" panose="05050102010706020507" pitchFamily="18" charset="2"/>
              <a:buChar char="Þ"/>
            </a:pPr>
            <a:r>
              <a:rPr lang="fr-FR" sz="1600" dirty="0"/>
              <a:t>Pas de fièvre : peu probable</a:t>
            </a:r>
          </a:p>
        </p:txBody>
      </p:sp>
    </p:spTree>
    <p:extLst>
      <p:ext uri="{BB962C8B-B14F-4D97-AF65-F5344CB8AC3E}">
        <p14:creationId xmlns:p14="http://schemas.microsoft.com/office/powerpoint/2010/main" val="2774025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758554"/>
            <a:ext cx="8229600" cy="857250"/>
          </a:xfrm>
          <a:solidFill>
            <a:srgbClr val="0070C0"/>
          </a:solidFill>
        </p:spPr>
        <p:txBody>
          <a:bodyPr anchor="ctr"/>
          <a:lstStyle/>
          <a:p>
            <a:r>
              <a:rPr lang="fr-FR" dirty="0">
                <a:solidFill>
                  <a:srgbClr val="FFFFFD"/>
                </a:solidFill>
              </a:rPr>
              <a:t>Quelques rappels d’entomologie… </a:t>
            </a:r>
            <a:endParaRPr lang="en-GB" dirty="0">
              <a:solidFill>
                <a:srgbClr val="FFFFFD"/>
              </a:solidFill>
            </a:endParaRPr>
          </a:p>
        </p:txBody>
      </p:sp>
    </p:spTree>
    <p:extLst>
      <p:ext uri="{BB962C8B-B14F-4D97-AF65-F5344CB8AC3E}">
        <p14:creationId xmlns:p14="http://schemas.microsoft.com/office/powerpoint/2010/main" val="1992557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975793" y="225244"/>
            <a:ext cx="3033713" cy="508000"/>
          </a:xfrm>
          <a:prstGeom prst="rect">
            <a:avLst/>
          </a:prstGeom>
        </p:spPr>
        <p:txBody>
          <a:bodyPr/>
          <a:lstStyle/>
          <a:p>
            <a:r>
              <a:rPr lang="fr-FR" i="1" dirty="0" err="1">
                <a:solidFill>
                  <a:schemeClr val="bg1"/>
                </a:solidFill>
              </a:rPr>
              <a:t>Aedes</a:t>
            </a:r>
            <a:r>
              <a:rPr lang="fr-FR" i="1" dirty="0">
                <a:solidFill>
                  <a:schemeClr val="bg1"/>
                </a:solidFill>
              </a:rPr>
              <a:t> </a:t>
            </a:r>
            <a:r>
              <a:rPr lang="fr-FR" i="1" dirty="0" err="1">
                <a:solidFill>
                  <a:schemeClr val="bg1"/>
                </a:solidFill>
              </a:rPr>
              <a:t>albopictus</a:t>
            </a:r>
            <a:r>
              <a:rPr lang="fr-FR" dirty="0">
                <a:solidFill>
                  <a:schemeClr val="bg1"/>
                </a:solidFill>
              </a:rPr>
              <a:t> </a:t>
            </a:r>
          </a:p>
        </p:txBody>
      </p:sp>
      <p:sp>
        <p:nvSpPr>
          <p:cNvPr id="3" name="Espace réservé du contenu 2"/>
          <p:cNvSpPr>
            <a:spLocks noGrp="1"/>
          </p:cNvSpPr>
          <p:nvPr>
            <p:ph idx="4294967295"/>
          </p:nvPr>
        </p:nvSpPr>
        <p:spPr>
          <a:xfrm>
            <a:off x="306387" y="1761978"/>
            <a:ext cx="4175788" cy="2899034"/>
          </a:xfrm>
          <a:prstGeom prst="rect">
            <a:avLst/>
          </a:prstGeom>
          <a:ln>
            <a:solidFill>
              <a:schemeClr val="tx2"/>
            </a:solidFill>
          </a:ln>
        </p:spPr>
        <p:txBody>
          <a:bodyPr/>
          <a:lstStyle/>
          <a:p>
            <a:r>
              <a:rPr lang="fr-FR" sz="1400" b="0" dirty="0"/>
              <a:t>Moustique-tigre </a:t>
            </a:r>
          </a:p>
          <a:p>
            <a:r>
              <a:rPr lang="fr-FR" sz="1400" b="0" dirty="0"/>
              <a:t>Zone urbaine</a:t>
            </a:r>
          </a:p>
          <a:p>
            <a:r>
              <a:rPr lang="fr-FR" sz="1400" b="0" dirty="0"/>
              <a:t>Pond dans les eaux stagnantes et gîtes créés par l'homme (vases, soucoupes de pots de fleurs, gouttières…) mais aussi flaques après les fortes pluies.</a:t>
            </a:r>
          </a:p>
          <a:p>
            <a:r>
              <a:rPr lang="fr-FR" sz="1400" b="0" dirty="0"/>
              <a:t>Transport vieux pneus = arrivée en Europe</a:t>
            </a:r>
          </a:p>
          <a:p>
            <a:r>
              <a:rPr lang="fr-FR" sz="1400" b="0" dirty="0"/>
              <a:t>Espèce agressive : pique de jour avec un pic au lever du jour et un autre au crépuscule. </a:t>
            </a:r>
          </a:p>
          <a:p>
            <a:r>
              <a:rPr lang="fr-FR" sz="1400" b="0" dirty="0"/>
              <a:t>Peu bruyant, piqûres multiples, vol long</a:t>
            </a:r>
          </a:p>
          <a:p>
            <a:r>
              <a:rPr lang="fr-FR" sz="1400" b="0" dirty="0"/>
              <a:t>Origine : Asie du Sud-Est et Océan Indien</a:t>
            </a:r>
          </a:p>
          <a:p>
            <a:r>
              <a:rPr lang="fr-FR" sz="1400" b="0" dirty="0"/>
              <a:t>Forte expansion même en zone non-tropicale. </a:t>
            </a:r>
          </a:p>
        </p:txBody>
      </p:sp>
      <p:pic>
        <p:nvPicPr>
          <p:cNvPr id="6" name="Image 5" descr="Aedes_Albopictu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922405">
            <a:off x="2238988" y="828233"/>
            <a:ext cx="1483348" cy="982920"/>
          </a:xfrm>
          <a:prstGeom prst="rect">
            <a:avLst/>
          </a:prstGeom>
        </p:spPr>
      </p:pic>
      <p:sp>
        <p:nvSpPr>
          <p:cNvPr id="5" name="Titre 1">
            <a:extLst>
              <a:ext uri="{FF2B5EF4-FFF2-40B4-BE49-F238E27FC236}">
                <a16:creationId xmlns:a16="http://schemas.microsoft.com/office/drawing/2014/main" id="{1FE7C9A2-D65F-4741-7EC0-0E7B808B0B17}"/>
              </a:ext>
            </a:extLst>
          </p:cNvPr>
          <p:cNvSpPr txBox="1">
            <a:spLocks/>
          </p:cNvSpPr>
          <p:nvPr/>
        </p:nvSpPr>
        <p:spPr>
          <a:xfrm>
            <a:off x="5764516" y="225244"/>
            <a:ext cx="2410129" cy="631459"/>
          </a:xfrm>
          <a:prstGeom prst="rect">
            <a:avLst/>
          </a:prstGeom>
        </p:spPr>
        <p:txBody>
          <a:bodyPr/>
          <a:lstStyle>
            <a:lvl1pPr algn="l" rtl="0" eaLnBrk="0" fontAlgn="base" hangingPunct="0">
              <a:spcBef>
                <a:spcPct val="0"/>
              </a:spcBef>
              <a:spcAft>
                <a:spcPct val="0"/>
              </a:spcAft>
              <a:defRPr sz="2600" b="1" i="0" kern="1200">
                <a:solidFill>
                  <a:schemeClr val="tx1"/>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fr-FR" i="1" dirty="0">
                <a:solidFill>
                  <a:schemeClr val="bg1"/>
                </a:solidFill>
              </a:rPr>
              <a:t>Culex </a:t>
            </a:r>
            <a:r>
              <a:rPr lang="fr-FR" i="1" dirty="0" err="1">
                <a:solidFill>
                  <a:schemeClr val="bg1"/>
                </a:solidFill>
              </a:rPr>
              <a:t>pipiens</a:t>
            </a:r>
            <a:endParaRPr lang="fr-FR" i="1" dirty="0">
              <a:solidFill>
                <a:schemeClr val="bg1"/>
              </a:solidFill>
            </a:endParaRPr>
          </a:p>
        </p:txBody>
      </p:sp>
      <p:sp>
        <p:nvSpPr>
          <p:cNvPr id="7" name="Espace réservé du contenu 2">
            <a:extLst>
              <a:ext uri="{FF2B5EF4-FFF2-40B4-BE49-F238E27FC236}">
                <a16:creationId xmlns:a16="http://schemas.microsoft.com/office/drawing/2014/main" id="{81723CF2-5FFA-284D-ED8F-C3FFA0B6BDF8}"/>
              </a:ext>
            </a:extLst>
          </p:cNvPr>
          <p:cNvSpPr txBox="1">
            <a:spLocks/>
          </p:cNvSpPr>
          <p:nvPr/>
        </p:nvSpPr>
        <p:spPr>
          <a:xfrm>
            <a:off x="4928907" y="1761978"/>
            <a:ext cx="4081346" cy="2899034"/>
          </a:xfrm>
          <a:prstGeom prst="rect">
            <a:avLst/>
          </a:prstGeom>
          <a:ln>
            <a:solidFill>
              <a:schemeClr val="tx2"/>
            </a:solidFill>
          </a:ln>
        </p:spPr>
        <p:txBody>
          <a:bodyPr/>
          <a:lst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400" b="0" dirty="0"/>
              <a:t>Moustique « commun » ou « domestique »</a:t>
            </a:r>
          </a:p>
          <a:p>
            <a:r>
              <a:rPr lang="fr-FR" sz="1400" b="0" dirty="0"/>
              <a:t>Pond dans eaux chaudes et stagnantes : piscines mal entretenues, flaques d'eau de pluie</a:t>
            </a:r>
          </a:p>
          <a:p>
            <a:r>
              <a:rPr lang="fr-FR" sz="1400" b="0" dirty="0"/>
              <a:t>Eaux riches en matières organiques (fosses septiques, étangs, pièges à sable des bouches d’</a:t>
            </a:r>
            <a:r>
              <a:rPr lang="fr-FR" sz="1400" b="0" dirty="0" err="1"/>
              <a:t>égoûts</a:t>
            </a:r>
            <a:r>
              <a:rPr lang="fr-FR" sz="1400" b="0" dirty="0"/>
              <a:t>). </a:t>
            </a:r>
          </a:p>
          <a:p>
            <a:r>
              <a:rPr lang="fr-FR" sz="1400" b="0" dirty="0"/>
              <a:t>Nocturne  (moustique de la chambre à coucher)</a:t>
            </a:r>
          </a:p>
          <a:p>
            <a:r>
              <a:rPr lang="fr-FR" sz="1400" b="0" dirty="0"/>
              <a:t>Plus bruyant, vol court </a:t>
            </a:r>
          </a:p>
          <a:p>
            <a:r>
              <a:rPr lang="fr-FR" sz="1400" b="0" dirty="0"/>
              <a:t>Préférence à piquer le soir ou la nuit. </a:t>
            </a:r>
          </a:p>
          <a:p>
            <a:r>
              <a:rPr lang="fr-FR" sz="1400" b="0" dirty="0"/>
              <a:t>Partout dans le monde (sauf Antarctique)</a:t>
            </a:r>
          </a:p>
          <a:p>
            <a:pPr marL="0" indent="0">
              <a:buNone/>
            </a:pPr>
            <a:endParaRPr lang="fr-FR" sz="1400" dirty="0"/>
          </a:p>
        </p:txBody>
      </p:sp>
      <p:pic>
        <p:nvPicPr>
          <p:cNvPr id="9" name="Image 8" descr="CulexNil.jpg">
            <a:extLst>
              <a:ext uri="{FF2B5EF4-FFF2-40B4-BE49-F238E27FC236}">
                <a16:creationId xmlns:a16="http://schemas.microsoft.com/office/drawing/2014/main" id="{DE55A628-8C20-77F4-16EB-6AD78FF2F5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913882">
            <a:off x="7543904" y="824689"/>
            <a:ext cx="1483348" cy="1087113"/>
          </a:xfrm>
          <a:prstGeom prst="rect">
            <a:avLst/>
          </a:prstGeom>
        </p:spPr>
      </p:pic>
    </p:spTree>
    <p:extLst>
      <p:ext uri="{BB962C8B-B14F-4D97-AF65-F5344CB8AC3E}">
        <p14:creationId xmlns:p14="http://schemas.microsoft.com/office/powerpoint/2010/main" val="1473386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diagramme, carte&#10;&#10;Description générée automatiquement">
            <a:extLst>
              <a:ext uri="{FF2B5EF4-FFF2-40B4-BE49-F238E27FC236}">
                <a16:creationId xmlns:a16="http://schemas.microsoft.com/office/drawing/2014/main" id="{9ECE591C-B313-ED1F-7151-01CC9988B0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3060" y="1876927"/>
            <a:ext cx="2682707" cy="2101516"/>
          </a:xfrm>
          <a:prstGeom prst="rect">
            <a:avLst/>
          </a:prstGeom>
        </p:spPr>
      </p:pic>
      <p:pic>
        <p:nvPicPr>
          <p:cNvPr id="5" name="Image 4" descr="Une image contenant invertébré, vermine, arthropode, Macrophotographie&#10;&#10;Description générée automatiquement">
            <a:extLst>
              <a:ext uri="{FF2B5EF4-FFF2-40B4-BE49-F238E27FC236}">
                <a16:creationId xmlns:a16="http://schemas.microsoft.com/office/drawing/2014/main" id="{AB06E8BA-502E-E926-ED93-F678688F63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9106" y="282601"/>
            <a:ext cx="1901550" cy="128955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 name="Image 1" descr="Une image contenant texte, carte, diagramme&#10;&#10;Description générée automatiquement">
            <a:extLst>
              <a:ext uri="{FF2B5EF4-FFF2-40B4-BE49-F238E27FC236}">
                <a16:creationId xmlns:a16="http://schemas.microsoft.com/office/drawing/2014/main" id="{7EF85579-9A28-89DD-8EA4-965F560D82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9490" y="1941067"/>
            <a:ext cx="2601450" cy="2101517"/>
          </a:xfrm>
          <a:prstGeom prst="rect">
            <a:avLst/>
          </a:prstGeom>
        </p:spPr>
      </p:pic>
      <p:sp>
        <p:nvSpPr>
          <p:cNvPr id="4" name="Titre 1">
            <a:extLst>
              <a:ext uri="{FF2B5EF4-FFF2-40B4-BE49-F238E27FC236}">
                <a16:creationId xmlns:a16="http://schemas.microsoft.com/office/drawing/2014/main" id="{F64D5D82-F36C-B88E-7663-2345579A27BD}"/>
              </a:ext>
            </a:extLst>
          </p:cNvPr>
          <p:cNvSpPr txBox="1">
            <a:spLocks/>
          </p:cNvSpPr>
          <p:nvPr/>
        </p:nvSpPr>
        <p:spPr>
          <a:xfrm>
            <a:off x="1224119" y="282601"/>
            <a:ext cx="5409292" cy="507951"/>
          </a:xfrm>
          <a:prstGeom prst="rect">
            <a:avLst/>
          </a:prstGeom>
        </p:spPr>
        <p:txBody>
          <a:bodyPr/>
          <a:lstStyle>
            <a:lvl1pPr algn="l" rtl="0" eaLnBrk="0" fontAlgn="base" hangingPunct="0">
              <a:spcBef>
                <a:spcPct val="0"/>
              </a:spcBef>
              <a:spcAft>
                <a:spcPct val="0"/>
              </a:spcAft>
              <a:defRPr sz="2600" b="1" i="0" kern="1200">
                <a:solidFill>
                  <a:schemeClr val="tx1"/>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fr-FR" i="1" dirty="0">
                <a:solidFill>
                  <a:schemeClr val="bg1"/>
                </a:solidFill>
              </a:rPr>
              <a:t>Aedes </a:t>
            </a:r>
            <a:r>
              <a:rPr lang="fr-FR" i="1" dirty="0" err="1">
                <a:solidFill>
                  <a:schemeClr val="bg1"/>
                </a:solidFill>
              </a:rPr>
              <a:t>albopictus</a:t>
            </a:r>
            <a:r>
              <a:rPr lang="fr-FR" i="1" dirty="0">
                <a:solidFill>
                  <a:schemeClr val="bg1"/>
                </a:solidFill>
              </a:rPr>
              <a:t> : diffusion</a:t>
            </a:r>
            <a:r>
              <a:rPr lang="fr-FR" dirty="0">
                <a:solidFill>
                  <a:schemeClr val="bg1"/>
                </a:solidFill>
              </a:rPr>
              <a:t> </a:t>
            </a:r>
          </a:p>
        </p:txBody>
      </p:sp>
      <p:pic>
        <p:nvPicPr>
          <p:cNvPr id="6" name="Image 5" descr="Une image contenant diagramme, carte&#10;&#10;Description générée automatiquement">
            <a:extLst>
              <a:ext uri="{FF2B5EF4-FFF2-40B4-BE49-F238E27FC236}">
                <a16:creationId xmlns:a16="http://schemas.microsoft.com/office/drawing/2014/main" id="{A185A4B8-39AE-46AA-93FC-F244DAB2400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03969" y="1876927"/>
            <a:ext cx="3017319" cy="2165657"/>
          </a:xfrm>
          <a:prstGeom prst="rect">
            <a:avLst/>
          </a:prstGeom>
          <a:solidFill>
            <a:srgbClr val="FFFFFD"/>
          </a:solidFill>
        </p:spPr>
      </p:pic>
    </p:spTree>
    <p:extLst>
      <p:ext uri="{BB962C8B-B14F-4D97-AF65-F5344CB8AC3E}">
        <p14:creationId xmlns:p14="http://schemas.microsoft.com/office/powerpoint/2010/main" val="3407647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EC9C529-BE4D-6B57-DE44-E95F3ED60ABA}"/>
              </a:ext>
            </a:extLst>
          </p:cNvPr>
          <p:cNvSpPr txBox="1"/>
          <p:nvPr/>
        </p:nvSpPr>
        <p:spPr>
          <a:xfrm>
            <a:off x="1137886" y="284131"/>
            <a:ext cx="6868227" cy="461665"/>
          </a:xfrm>
          <a:prstGeom prst="rect">
            <a:avLst/>
          </a:prstGeom>
          <a:noFill/>
        </p:spPr>
        <p:txBody>
          <a:bodyPr wrap="none" rtlCol="0">
            <a:spAutoFit/>
          </a:bodyPr>
          <a:lstStyle/>
          <a:p>
            <a:r>
              <a:rPr lang="fr-FR" sz="2400" b="1" dirty="0">
                <a:solidFill>
                  <a:schemeClr val="bg1"/>
                </a:solidFill>
              </a:rPr>
              <a:t>Traitement de piqûres de moustiques simples</a:t>
            </a:r>
          </a:p>
        </p:txBody>
      </p:sp>
      <p:sp>
        <p:nvSpPr>
          <p:cNvPr id="3" name="ZoneTexte 2">
            <a:extLst>
              <a:ext uri="{FF2B5EF4-FFF2-40B4-BE49-F238E27FC236}">
                <a16:creationId xmlns:a16="http://schemas.microsoft.com/office/drawing/2014/main" id="{C8BD2953-7C8A-DA4E-F981-663223512274}"/>
              </a:ext>
            </a:extLst>
          </p:cNvPr>
          <p:cNvSpPr txBox="1"/>
          <p:nvPr/>
        </p:nvSpPr>
        <p:spPr>
          <a:xfrm>
            <a:off x="1053872" y="1062410"/>
            <a:ext cx="7699066" cy="3416320"/>
          </a:xfrm>
          <a:prstGeom prst="rect">
            <a:avLst/>
          </a:prstGeom>
          <a:noFill/>
        </p:spPr>
        <p:txBody>
          <a:bodyPr wrap="square" rtlCol="0">
            <a:spAutoFit/>
          </a:bodyPr>
          <a:lstStyle/>
          <a:p>
            <a:pPr marL="285750" indent="-285750">
              <a:buFont typeface="Arial" panose="020B0604020202020204" pitchFamily="34" charset="0"/>
              <a:buChar char="•"/>
            </a:pPr>
            <a:r>
              <a:rPr lang="fr-FR" b="1" dirty="0"/>
              <a:t>Lavage à l’eau et au savon</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b="1" dirty="0"/>
              <a:t>Désinfectant ?</a:t>
            </a:r>
          </a:p>
          <a:p>
            <a:pPr marL="742950" lvl="1" indent="-285750">
              <a:buFont typeface="Symbol" panose="05050102010706020507" pitchFamily="18" charset="2"/>
              <a:buChar char="Þ"/>
            </a:pPr>
            <a:r>
              <a:rPr lang="fr-FR" dirty="0"/>
              <a:t>Risque infectieux probablement peu élevé</a:t>
            </a:r>
          </a:p>
          <a:p>
            <a:pPr marL="742950" lvl="1" indent="-285750">
              <a:buFont typeface="Symbol" panose="05050102010706020507" pitchFamily="18" charset="2"/>
              <a:buChar char="Þ"/>
            </a:pPr>
            <a:r>
              <a:rPr lang="fr-FR" dirty="0"/>
              <a:t>Couper les ongles </a:t>
            </a:r>
            <a:r>
              <a:rPr lang="fr-FR" i="1" dirty="0"/>
              <a:t>a priori</a:t>
            </a:r>
            <a:r>
              <a:rPr lang="fr-FR" dirty="0"/>
              <a:t> plus efficace !</a:t>
            </a:r>
          </a:p>
          <a:p>
            <a:endParaRPr lang="fr-FR" dirty="0"/>
          </a:p>
          <a:p>
            <a:pPr marL="285750" indent="-285750">
              <a:buFont typeface="Arial" panose="020B0604020202020204" pitchFamily="34" charset="0"/>
              <a:buChar char="•"/>
            </a:pPr>
            <a:r>
              <a:rPr lang="fr-FR" b="1" dirty="0"/>
              <a:t>Produits contenant de l’hydrocortisone ?</a:t>
            </a:r>
          </a:p>
          <a:p>
            <a:pPr marL="742950" lvl="1" indent="-285750">
              <a:buFont typeface="Symbol" panose="05050102010706020507" pitchFamily="18" charset="2"/>
              <a:buChar char="Þ"/>
            </a:pPr>
            <a:r>
              <a:rPr lang="fr-FR" dirty="0"/>
              <a:t>probablement plus efficace que les </a:t>
            </a:r>
            <a:r>
              <a:rPr lang="fr-FR" dirty="0" err="1"/>
              <a:t>anti-histaminiques</a:t>
            </a:r>
            <a:r>
              <a:rPr lang="fr-FR" dirty="0"/>
              <a:t> locaux</a:t>
            </a:r>
          </a:p>
          <a:p>
            <a:pPr marL="742950" lvl="1" indent="-285750">
              <a:buFont typeface="Symbol" panose="05050102010706020507" pitchFamily="18" charset="2"/>
              <a:buChar char="Þ"/>
            </a:pPr>
            <a:r>
              <a:rPr lang="fr-FR" dirty="0"/>
              <a:t>Intéressant sur peau </a:t>
            </a:r>
            <a:r>
              <a:rPr lang="fr-FR" dirty="0" err="1"/>
              <a:t>atopique</a:t>
            </a:r>
            <a:endParaRPr lang="fr-FR" dirty="0"/>
          </a:p>
          <a:p>
            <a:pPr marL="742950" lvl="1" indent="-285750">
              <a:buFont typeface="Symbol" panose="05050102010706020507" pitchFamily="18" charset="2"/>
              <a:buChar char="Þ"/>
            </a:pPr>
            <a:r>
              <a:rPr lang="fr-FR" dirty="0"/>
              <a:t>Pb si piqûres multiples et répétées ?</a:t>
            </a:r>
          </a:p>
          <a:p>
            <a:pPr marL="742950" lvl="1" indent="-285750">
              <a:buFont typeface="Symbol" panose="05050102010706020507" pitchFamily="18" charset="2"/>
              <a:buChar char="Þ"/>
            </a:pPr>
            <a:endParaRPr lang="fr-FR" dirty="0"/>
          </a:p>
          <a:p>
            <a:pPr marL="285750" indent="-285750">
              <a:buFont typeface="Arial" panose="020B0604020202020204" pitchFamily="34" charset="0"/>
              <a:buChar char="•"/>
            </a:pPr>
            <a:r>
              <a:rPr lang="fr-FR" b="1" dirty="0"/>
              <a:t>Antihistaminiques locaux ?</a:t>
            </a:r>
          </a:p>
        </p:txBody>
      </p:sp>
    </p:spTree>
    <p:extLst>
      <p:ext uri="{BB962C8B-B14F-4D97-AF65-F5344CB8AC3E}">
        <p14:creationId xmlns:p14="http://schemas.microsoft.com/office/powerpoint/2010/main" val="35563047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EC9C529-BE4D-6B57-DE44-E95F3ED60ABA}"/>
              </a:ext>
            </a:extLst>
          </p:cNvPr>
          <p:cNvSpPr txBox="1"/>
          <p:nvPr/>
        </p:nvSpPr>
        <p:spPr>
          <a:xfrm>
            <a:off x="1036507" y="287251"/>
            <a:ext cx="6983002" cy="523220"/>
          </a:xfrm>
          <a:prstGeom prst="rect">
            <a:avLst/>
          </a:prstGeom>
          <a:noFill/>
        </p:spPr>
        <p:txBody>
          <a:bodyPr wrap="none" rtlCol="0">
            <a:spAutoFit/>
          </a:bodyPr>
          <a:lstStyle/>
          <a:p>
            <a:r>
              <a:rPr lang="fr-FR" sz="2800" b="1" dirty="0">
                <a:solidFill>
                  <a:schemeClr val="bg1"/>
                </a:solidFill>
              </a:rPr>
              <a:t>Le syndrome de </a:t>
            </a:r>
            <a:r>
              <a:rPr lang="fr-FR" sz="2800" b="1" dirty="0" err="1">
                <a:solidFill>
                  <a:schemeClr val="bg1"/>
                </a:solidFill>
              </a:rPr>
              <a:t>skeeter</a:t>
            </a:r>
            <a:r>
              <a:rPr lang="fr-FR" sz="2800" b="1" dirty="0">
                <a:solidFill>
                  <a:schemeClr val="bg1"/>
                </a:solidFill>
              </a:rPr>
              <a:t> : </a:t>
            </a:r>
            <a:r>
              <a:rPr lang="fr-FR" sz="2800" b="1" dirty="0" err="1">
                <a:solidFill>
                  <a:schemeClr val="bg1"/>
                </a:solidFill>
              </a:rPr>
              <a:t>kékséksa</a:t>
            </a:r>
            <a:r>
              <a:rPr lang="fr-FR" sz="2800" b="1" dirty="0">
                <a:solidFill>
                  <a:schemeClr val="bg1"/>
                </a:solidFill>
              </a:rPr>
              <a:t> ???</a:t>
            </a:r>
          </a:p>
        </p:txBody>
      </p:sp>
      <p:sp>
        <p:nvSpPr>
          <p:cNvPr id="3" name="ZoneTexte 2">
            <a:extLst>
              <a:ext uri="{FF2B5EF4-FFF2-40B4-BE49-F238E27FC236}">
                <a16:creationId xmlns:a16="http://schemas.microsoft.com/office/drawing/2014/main" id="{C8BD2953-7C8A-DA4E-F981-663223512274}"/>
              </a:ext>
            </a:extLst>
          </p:cNvPr>
          <p:cNvSpPr txBox="1"/>
          <p:nvPr/>
        </p:nvSpPr>
        <p:spPr>
          <a:xfrm>
            <a:off x="1143000" y="846685"/>
            <a:ext cx="8105238" cy="584775"/>
          </a:xfrm>
          <a:prstGeom prst="rect">
            <a:avLst/>
          </a:prstGeom>
          <a:noFill/>
        </p:spPr>
        <p:txBody>
          <a:bodyPr wrap="square" rtlCol="0">
            <a:spAutoFit/>
          </a:bodyPr>
          <a:lstStyle/>
          <a:p>
            <a:pPr marL="285750" indent="-285750">
              <a:buFont typeface="Symbol" panose="05050102010706020507" pitchFamily="18" charset="2"/>
              <a:buChar char="Þ"/>
            </a:pPr>
            <a:r>
              <a:rPr lang="fr-FR" sz="1400" dirty="0" err="1"/>
              <a:t>skeeter</a:t>
            </a:r>
            <a:r>
              <a:rPr lang="fr-FR" sz="1400" dirty="0"/>
              <a:t> = moustique en argot américain (a priori connotation péjorative)</a:t>
            </a:r>
          </a:p>
          <a:p>
            <a:pPr marL="285750" indent="-285750">
              <a:buFont typeface="Arial" panose="020B0604020202020204" pitchFamily="34" charset="0"/>
              <a:buChar char="•"/>
            </a:pPr>
            <a:endParaRPr lang="fr-FR" dirty="0"/>
          </a:p>
        </p:txBody>
      </p:sp>
      <p:sp>
        <p:nvSpPr>
          <p:cNvPr id="4" name="ZoneTexte 3">
            <a:extLst>
              <a:ext uri="{FF2B5EF4-FFF2-40B4-BE49-F238E27FC236}">
                <a16:creationId xmlns:a16="http://schemas.microsoft.com/office/drawing/2014/main" id="{C8BD2953-7C8A-DA4E-F981-663223512274}"/>
              </a:ext>
            </a:extLst>
          </p:cNvPr>
          <p:cNvSpPr txBox="1"/>
          <p:nvPr/>
        </p:nvSpPr>
        <p:spPr>
          <a:xfrm>
            <a:off x="123825" y="1141782"/>
            <a:ext cx="9124413" cy="3693319"/>
          </a:xfrm>
          <a:prstGeom prst="rect">
            <a:avLst/>
          </a:prstGeom>
          <a:noFill/>
        </p:spPr>
        <p:txBody>
          <a:bodyPr wrap="square" rtlCol="0">
            <a:spAutoFit/>
          </a:bodyPr>
          <a:lstStyle/>
          <a:p>
            <a:pPr marL="285750" indent="-285750">
              <a:buFont typeface="Arial" panose="020B0604020202020204" pitchFamily="34" charset="0"/>
              <a:buChar char="•"/>
            </a:pPr>
            <a:r>
              <a:rPr lang="fr-FR" dirty="0"/>
              <a:t>Réaction exagérée aux constituants de la salive des moustiques</a:t>
            </a:r>
          </a:p>
          <a:p>
            <a:pPr marL="742950" lvl="1" indent="-285750">
              <a:buFont typeface="Symbol" panose="05050102010706020507" pitchFamily="18" charset="2"/>
              <a:buChar char="Þ"/>
            </a:pPr>
            <a:r>
              <a:rPr lang="fr-FR" dirty="0" err="1"/>
              <a:t>Dégranulation</a:t>
            </a:r>
            <a:r>
              <a:rPr lang="fr-FR" dirty="0"/>
              <a:t> des mastocytes cutanés, pas toujours IgE médiée (pas vraiment une allergie)</a:t>
            </a:r>
          </a:p>
          <a:p>
            <a:pPr marL="742950" lvl="1" indent="-285750">
              <a:buFont typeface="Symbol" panose="05050102010706020507" pitchFamily="18" charset="2"/>
              <a:buChar char="Þ"/>
            </a:pPr>
            <a:r>
              <a:rPr lang="fr-FR" dirty="0"/>
              <a:t>Plus fréquent chez l’enfant ou l’immunodéprimé</a:t>
            </a:r>
          </a:p>
          <a:p>
            <a:pPr marL="742950" lvl="1" indent="-285750">
              <a:buFont typeface="Symbol" panose="05050102010706020507" pitchFamily="18" charset="2"/>
              <a:buChar char="Þ"/>
            </a:pPr>
            <a:r>
              <a:rPr lang="fr-FR" dirty="0"/>
              <a:t>Plus fréquent si terrain </a:t>
            </a:r>
            <a:r>
              <a:rPr lang="fr-FR" dirty="0" err="1"/>
              <a:t>atopique</a:t>
            </a:r>
            <a:endParaRPr lang="fr-FR" dirty="0"/>
          </a:p>
          <a:p>
            <a:pPr marL="742950" lvl="1" indent="-285750">
              <a:buFont typeface="Symbol" panose="05050102010706020507" pitchFamily="18" charset="2"/>
              <a:buChar char="Þ"/>
            </a:pPr>
            <a:r>
              <a:rPr lang="fr-FR" dirty="0"/>
              <a:t>Plus fréquent lors des premières expositions (expliquerait qu’un moustique d’arrivée plus récente en donne(rait) plus ???)</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a:t>Placard +/- </a:t>
            </a:r>
            <a:r>
              <a:rPr lang="fr-FR" dirty="0" err="1"/>
              <a:t>etendu</a:t>
            </a:r>
            <a:r>
              <a:rPr lang="fr-FR" dirty="0"/>
              <a:t> de peau rouge, chaude, œdématiée, prurit</a:t>
            </a:r>
          </a:p>
          <a:p>
            <a:pPr marL="285750" indent="-285750">
              <a:buFont typeface="Arial" panose="020B0604020202020204" pitchFamily="34" charset="0"/>
              <a:buChar char="•"/>
            </a:pPr>
            <a:r>
              <a:rPr lang="fr-FR" dirty="0"/>
              <a:t>Parfois adénopathie régionale, parfois fébrile</a:t>
            </a:r>
          </a:p>
          <a:p>
            <a:pPr marL="742950" lvl="1" indent="-285750">
              <a:buFont typeface="Symbol" panose="05050102010706020507" pitchFamily="18" charset="2"/>
              <a:buChar char="Þ"/>
            </a:pPr>
            <a:r>
              <a:rPr lang="fr-FR" dirty="0"/>
              <a:t>Aspect difficile à distinguer d’une </a:t>
            </a:r>
            <a:r>
              <a:rPr lang="fr-FR" dirty="0" err="1"/>
              <a:t>dermo</a:t>
            </a:r>
            <a:r>
              <a:rPr lang="fr-FR" dirty="0"/>
              <a:t>-hypodermite bactérienne (sauf prurit)</a:t>
            </a:r>
          </a:p>
          <a:p>
            <a:pPr marL="742950" lvl="1" indent="-285750">
              <a:buFont typeface="Symbol" panose="05050102010706020507" pitchFamily="18" charset="2"/>
              <a:buChar char="Þ"/>
            </a:pPr>
            <a:r>
              <a:rPr lang="fr-FR" dirty="0"/>
              <a:t>« self-</a:t>
            </a:r>
            <a:r>
              <a:rPr lang="fr-FR" dirty="0" err="1"/>
              <a:t>limited</a:t>
            </a:r>
            <a:r>
              <a:rPr lang="fr-FR" dirty="0"/>
              <a:t> » donc guérit (lentement) sous antibiotiques</a:t>
            </a:r>
          </a:p>
          <a:p>
            <a:pPr marL="285750" indent="-285750">
              <a:buFont typeface="Arial" panose="020B0604020202020204" pitchFamily="34" charset="0"/>
              <a:buChar char="•"/>
            </a:pPr>
            <a:endParaRPr lang="fr-FR" dirty="0"/>
          </a:p>
        </p:txBody>
      </p:sp>
      <p:sp>
        <p:nvSpPr>
          <p:cNvPr id="5" name="ZoneTexte 4"/>
          <p:cNvSpPr txBox="1"/>
          <p:nvPr/>
        </p:nvSpPr>
        <p:spPr>
          <a:xfrm>
            <a:off x="6305550" y="2930511"/>
            <a:ext cx="2838450" cy="400110"/>
          </a:xfrm>
          <a:prstGeom prst="rect">
            <a:avLst/>
          </a:prstGeom>
          <a:noFill/>
          <a:ln>
            <a:solidFill>
              <a:srgbClr val="0070C0"/>
            </a:solidFill>
          </a:ln>
        </p:spPr>
        <p:txBody>
          <a:bodyPr wrap="square" rtlCol="0">
            <a:spAutoFit/>
          </a:bodyPr>
          <a:lstStyle/>
          <a:p>
            <a:r>
              <a:rPr lang="en-GB" sz="1000" dirty="0">
                <a:solidFill>
                  <a:srgbClr val="0070C0"/>
                </a:solidFill>
              </a:rPr>
              <a:t>Vander Does A, </a:t>
            </a:r>
            <a:r>
              <a:rPr lang="en-GB" sz="1000" dirty="0" err="1">
                <a:solidFill>
                  <a:srgbClr val="0070C0"/>
                </a:solidFill>
              </a:rPr>
              <a:t>Labib</a:t>
            </a:r>
            <a:r>
              <a:rPr lang="en-GB" sz="1000" dirty="0">
                <a:solidFill>
                  <a:srgbClr val="0070C0"/>
                </a:solidFill>
              </a:rPr>
              <a:t> A and </a:t>
            </a:r>
            <a:r>
              <a:rPr lang="en-GB" sz="1000" dirty="0" err="1">
                <a:solidFill>
                  <a:srgbClr val="0070C0"/>
                </a:solidFill>
              </a:rPr>
              <a:t>Yosipovitch</a:t>
            </a:r>
            <a:r>
              <a:rPr lang="en-GB" sz="1000" dirty="0">
                <a:solidFill>
                  <a:srgbClr val="0070C0"/>
                </a:solidFill>
              </a:rPr>
              <a:t> G (2022) Front. </a:t>
            </a:r>
            <a:r>
              <a:rPr lang="en-GB" sz="1000" dirty="0" err="1">
                <a:solidFill>
                  <a:srgbClr val="0070C0"/>
                </a:solidFill>
              </a:rPr>
              <a:t>Immunol</a:t>
            </a:r>
            <a:r>
              <a:rPr lang="en-GB" sz="1000" dirty="0">
                <a:solidFill>
                  <a:srgbClr val="0070C0"/>
                </a:solidFill>
              </a:rPr>
              <a:t>. 13:1024559</a:t>
            </a:r>
          </a:p>
        </p:txBody>
      </p:sp>
      <p:sp>
        <p:nvSpPr>
          <p:cNvPr id="6" name="ZoneTexte 5"/>
          <p:cNvSpPr txBox="1"/>
          <p:nvPr/>
        </p:nvSpPr>
        <p:spPr>
          <a:xfrm rot="20310506">
            <a:off x="461557" y="1773658"/>
            <a:ext cx="7896495"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r-FR" sz="2400" dirty="0">
                <a:solidFill>
                  <a:srgbClr val="0070C0"/>
                </a:solidFill>
              </a:rPr>
              <a:t>Probablement beaucoup plus fréquent que les infections +++</a:t>
            </a:r>
          </a:p>
          <a:p>
            <a:pPr algn="ctr"/>
            <a:r>
              <a:rPr lang="fr-FR" sz="2400" dirty="0">
                <a:solidFill>
                  <a:srgbClr val="0070C0"/>
                </a:solidFill>
              </a:rPr>
              <a:t>(Difficile à démontrer cependant)</a:t>
            </a:r>
            <a:endParaRPr lang="en-GB" sz="2400" dirty="0">
              <a:solidFill>
                <a:srgbClr val="0070C0"/>
              </a:solidFill>
            </a:endParaRPr>
          </a:p>
        </p:txBody>
      </p:sp>
    </p:spTree>
    <p:extLst>
      <p:ext uri="{BB962C8B-B14F-4D97-AF65-F5344CB8AC3E}">
        <p14:creationId xmlns:p14="http://schemas.microsoft.com/office/powerpoint/2010/main" val="115487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91B6D041-CFAE-6DB3-CA4E-2834481800F5}"/>
              </a:ext>
            </a:extLst>
          </p:cNvPr>
          <p:cNvSpPr txBox="1"/>
          <p:nvPr/>
        </p:nvSpPr>
        <p:spPr>
          <a:xfrm>
            <a:off x="995616" y="359089"/>
            <a:ext cx="8148384" cy="369332"/>
          </a:xfrm>
          <a:prstGeom prst="rect">
            <a:avLst/>
          </a:prstGeom>
          <a:noFill/>
        </p:spPr>
        <p:txBody>
          <a:bodyPr wrap="none" rtlCol="0">
            <a:spAutoFit/>
          </a:bodyPr>
          <a:lstStyle/>
          <a:p>
            <a:r>
              <a:rPr lang="fr-FR" b="1" dirty="0">
                <a:solidFill>
                  <a:schemeClr val="bg1"/>
                </a:solidFill>
              </a:rPr>
              <a:t>Distinguer un syndrome de </a:t>
            </a:r>
            <a:r>
              <a:rPr lang="fr-FR" b="1" dirty="0" err="1">
                <a:solidFill>
                  <a:schemeClr val="bg1"/>
                </a:solidFill>
              </a:rPr>
              <a:t>skeeter</a:t>
            </a:r>
            <a:r>
              <a:rPr lang="fr-FR" b="1" dirty="0">
                <a:solidFill>
                  <a:schemeClr val="bg1"/>
                </a:solidFill>
              </a:rPr>
              <a:t> d’une </a:t>
            </a:r>
            <a:r>
              <a:rPr lang="fr-FR" b="1" dirty="0" err="1">
                <a:solidFill>
                  <a:schemeClr val="bg1"/>
                </a:solidFill>
              </a:rPr>
              <a:t>dermohypodermite</a:t>
            </a:r>
            <a:r>
              <a:rPr lang="fr-FR" b="1" dirty="0">
                <a:solidFill>
                  <a:schemeClr val="bg1"/>
                </a:solidFill>
              </a:rPr>
              <a:t> infectieuse</a:t>
            </a:r>
          </a:p>
        </p:txBody>
      </p:sp>
      <p:graphicFrame>
        <p:nvGraphicFramePr>
          <p:cNvPr id="4" name="Espace réservé du contenu 4"/>
          <p:cNvGraphicFramePr>
            <a:graphicFrameLocks/>
          </p:cNvGraphicFramePr>
          <p:nvPr>
            <p:extLst>
              <p:ext uri="{D42A27DB-BD31-4B8C-83A1-F6EECF244321}">
                <p14:modId xmlns:p14="http://schemas.microsoft.com/office/powerpoint/2010/main" val="513423443"/>
              </p:ext>
            </p:extLst>
          </p:nvPr>
        </p:nvGraphicFramePr>
        <p:xfrm>
          <a:off x="485522" y="1082207"/>
          <a:ext cx="8481270" cy="3604567"/>
        </p:xfrm>
        <a:graphic>
          <a:graphicData uri="http://schemas.openxmlformats.org/drawingml/2006/table">
            <a:tbl>
              <a:tblPr firstRow="1" bandRow="1">
                <a:tableStyleId>{5C22544A-7EE6-4342-B048-85BDC9FD1C3A}</a:tableStyleId>
              </a:tblPr>
              <a:tblGrid>
                <a:gridCol w="2827090">
                  <a:extLst>
                    <a:ext uri="{9D8B030D-6E8A-4147-A177-3AD203B41FA5}">
                      <a16:colId xmlns:a16="http://schemas.microsoft.com/office/drawing/2014/main" val="20000"/>
                    </a:ext>
                  </a:extLst>
                </a:gridCol>
                <a:gridCol w="2827090">
                  <a:extLst>
                    <a:ext uri="{9D8B030D-6E8A-4147-A177-3AD203B41FA5}">
                      <a16:colId xmlns:a16="http://schemas.microsoft.com/office/drawing/2014/main" val="20001"/>
                    </a:ext>
                  </a:extLst>
                </a:gridCol>
                <a:gridCol w="2827090">
                  <a:extLst>
                    <a:ext uri="{9D8B030D-6E8A-4147-A177-3AD203B41FA5}">
                      <a16:colId xmlns:a16="http://schemas.microsoft.com/office/drawing/2014/main" val="20002"/>
                    </a:ext>
                  </a:extLst>
                </a:gridCol>
              </a:tblGrid>
              <a:tr h="305107">
                <a:tc>
                  <a:txBody>
                    <a:bodyPr/>
                    <a:lstStyle/>
                    <a:p>
                      <a:endParaRPr lang="fr-FR" sz="1400" dirty="0"/>
                    </a:p>
                  </a:txBody>
                  <a:tcPr marL="68580" marR="68580" marT="34290" marB="34290"/>
                </a:tc>
                <a:tc>
                  <a:txBody>
                    <a:bodyPr/>
                    <a:lstStyle/>
                    <a:p>
                      <a:pPr algn="ctr"/>
                      <a:r>
                        <a:rPr lang="fr-FR" sz="1400" dirty="0"/>
                        <a:t>infection</a:t>
                      </a:r>
                    </a:p>
                  </a:txBody>
                  <a:tcPr marL="68580" marR="68580" marT="34290" marB="34290"/>
                </a:tc>
                <a:tc>
                  <a:txBody>
                    <a:bodyPr/>
                    <a:lstStyle/>
                    <a:p>
                      <a:pPr algn="ctr"/>
                      <a:r>
                        <a:rPr lang="fr-FR" sz="1400" dirty="0"/>
                        <a:t>Allergie</a:t>
                      </a:r>
                    </a:p>
                  </a:txBody>
                  <a:tcPr marL="68580" marR="68580" marT="34290" marB="34290"/>
                </a:tc>
                <a:extLst>
                  <a:ext uri="{0D108BD9-81ED-4DB2-BD59-A6C34878D82A}">
                    <a16:rowId xmlns:a16="http://schemas.microsoft.com/office/drawing/2014/main" val="10000"/>
                  </a:ext>
                </a:extLst>
              </a:tr>
              <a:tr h="305107">
                <a:tc>
                  <a:txBody>
                    <a:bodyPr/>
                    <a:lstStyle/>
                    <a:p>
                      <a:r>
                        <a:rPr lang="fr-FR" sz="1600" dirty="0"/>
                        <a:t>Fièvre</a:t>
                      </a:r>
                    </a:p>
                  </a:txBody>
                  <a:tcPr marL="68580" marR="68580" marT="34290" marB="34290"/>
                </a:tc>
                <a:tc>
                  <a:txBody>
                    <a:bodyPr/>
                    <a:lstStyle/>
                    <a:p>
                      <a:pPr algn="ctr"/>
                      <a:r>
                        <a:rPr lang="fr-FR" sz="1600" dirty="0"/>
                        <a:t>Oui</a:t>
                      </a:r>
                    </a:p>
                  </a:txBody>
                  <a:tcPr marL="68580" marR="68580" marT="34290" marB="34290"/>
                </a:tc>
                <a:tc>
                  <a:txBody>
                    <a:bodyPr/>
                    <a:lstStyle/>
                    <a:p>
                      <a:pPr algn="ctr"/>
                      <a:r>
                        <a:rPr lang="fr-FR" sz="1600" dirty="0"/>
                        <a:t>Non (sauf</a:t>
                      </a:r>
                      <a:r>
                        <a:rPr lang="fr-FR" sz="1600" baseline="0" dirty="0"/>
                        <a:t> forme intense</a:t>
                      </a:r>
                      <a:r>
                        <a:rPr lang="fr-FR" sz="1600" dirty="0"/>
                        <a:t>)</a:t>
                      </a:r>
                    </a:p>
                  </a:txBody>
                  <a:tcPr marL="68580" marR="68580" marT="34290" marB="34290"/>
                </a:tc>
                <a:extLst>
                  <a:ext uri="{0D108BD9-81ED-4DB2-BD59-A6C34878D82A}">
                    <a16:rowId xmlns:a16="http://schemas.microsoft.com/office/drawing/2014/main" val="10001"/>
                  </a:ext>
                </a:extLst>
              </a:tr>
              <a:tr h="29108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600" dirty="0"/>
                        <a:t>Altération de l’état général</a:t>
                      </a:r>
                    </a:p>
                  </a:txBody>
                  <a:tcPr marL="68580" marR="68580" marT="34290" marB="34290"/>
                </a:tc>
                <a:tc>
                  <a:txBody>
                    <a:bodyPr/>
                    <a:lstStyle/>
                    <a:p>
                      <a:pPr algn="ctr"/>
                      <a:r>
                        <a:rPr lang="fr-FR" sz="1600" dirty="0"/>
                        <a:t>Oui/Non</a:t>
                      </a:r>
                    </a:p>
                  </a:txBody>
                  <a:tcPr marL="68580" marR="68580" marT="34290" marB="34290"/>
                </a:tc>
                <a:tc>
                  <a:txBody>
                    <a:bodyPr/>
                    <a:lstStyle/>
                    <a:p>
                      <a:pPr algn="ctr"/>
                      <a:r>
                        <a:rPr lang="fr-FR" sz="1600" dirty="0"/>
                        <a:t>Non (idem)</a:t>
                      </a:r>
                    </a:p>
                  </a:txBody>
                  <a:tcPr marL="68580" marR="68580" marT="34290" marB="34290"/>
                </a:tc>
                <a:extLst>
                  <a:ext uri="{0D108BD9-81ED-4DB2-BD59-A6C34878D82A}">
                    <a16:rowId xmlns:a16="http://schemas.microsoft.com/office/drawing/2014/main" val="10002"/>
                  </a:ext>
                </a:extLst>
              </a:tr>
              <a:tr h="29108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FR" sz="1600" dirty="0"/>
                    </a:p>
                  </a:txBody>
                  <a:tcPr marL="68580" marR="68580" marT="34290" marB="34290"/>
                </a:tc>
                <a:tc gridSpan="2">
                  <a:txBody>
                    <a:bodyPr/>
                    <a:lstStyle/>
                    <a:p>
                      <a:pPr algn="ctr"/>
                      <a:r>
                        <a:rPr lang="fr-FR" sz="1600" b="1" u="sng" dirty="0"/>
                        <a:t>=&gt; PB si virose concomitante</a:t>
                      </a:r>
                    </a:p>
                  </a:txBody>
                  <a:tcPr marL="68580" marR="68580" marT="34290" marB="34290"/>
                </a:tc>
                <a:tc hMerge="1">
                  <a:txBody>
                    <a:bodyPr/>
                    <a:lstStyle/>
                    <a:p>
                      <a:pPr algn="ctr"/>
                      <a:endParaRPr lang="fr-FR" sz="1400" dirty="0"/>
                    </a:p>
                  </a:txBody>
                  <a:tcPr marL="68580" marR="68580" marT="34290" marB="34290"/>
                </a:tc>
                <a:extLst>
                  <a:ext uri="{0D108BD9-81ED-4DB2-BD59-A6C34878D82A}">
                    <a16:rowId xmlns:a16="http://schemas.microsoft.com/office/drawing/2014/main" val="3614249780"/>
                  </a:ext>
                </a:extLst>
              </a:tr>
              <a:tr h="305107">
                <a:tc>
                  <a:txBody>
                    <a:bodyPr/>
                    <a:lstStyle/>
                    <a:p>
                      <a:r>
                        <a:rPr lang="fr-FR" sz="1600" dirty="0"/>
                        <a:t>Prurit</a:t>
                      </a: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1600" dirty="0"/>
                        <a:t>Non</a:t>
                      </a:r>
                    </a:p>
                  </a:txBody>
                  <a:tcPr marL="68580" marR="68580" marT="34290" marB="34290"/>
                </a:tc>
                <a:tc>
                  <a:txBody>
                    <a:bodyPr/>
                    <a:lstStyle/>
                    <a:p>
                      <a:pPr algn="ctr"/>
                      <a:r>
                        <a:rPr lang="fr-FR" sz="1600" dirty="0"/>
                        <a:t>Oui</a:t>
                      </a:r>
                    </a:p>
                  </a:txBody>
                  <a:tcPr marL="68580" marR="68580" marT="34290" marB="34290"/>
                </a:tc>
                <a:extLst>
                  <a:ext uri="{0D108BD9-81ED-4DB2-BD59-A6C34878D82A}">
                    <a16:rowId xmlns:a16="http://schemas.microsoft.com/office/drawing/2014/main" val="10003"/>
                  </a:ext>
                </a:extLst>
              </a:tr>
              <a:tr h="305107">
                <a:tc>
                  <a:txBody>
                    <a:bodyPr/>
                    <a:lstStyle/>
                    <a:p>
                      <a:r>
                        <a:rPr lang="fr-FR" sz="1600" dirty="0"/>
                        <a:t>Douleurs</a:t>
                      </a: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1600" dirty="0"/>
                        <a:t> Oui/Non</a:t>
                      </a:r>
                    </a:p>
                  </a:txBody>
                  <a:tcPr marL="68580" marR="68580" marT="34290" marB="34290"/>
                </a:tc>
                <a:tc>
                  <a:txBody>
                    <a:bodyPr/>
                    <a:lstStyle/>
                    <a:p>
                      <a:pPr algn="ctr"/>
                      <a:r>
                        <a:rPr lang="fr-FR" sz="1600" dirty="0"/>
                        <a:t>Non (?)</a:t>
                      </a:r>
                    </a:p>
                  </a:txBody>
                  <a:tcPr marL="68580" marR="68580" marT="34290" marB="34290"/>
                </a:tc>
                <a:extLst>
                  <a:ext uri="{0D108BD9-81ED-4DB2-BD59-A6C34878D82A}">
                    <a16:rowId xmlns:a16="http://schemas.microsoft.com/office/drawing/2014/main" val="10004"/>
                  </a:ext>
                </a:extLst>
              </a:tr>
              <a:tr h="305107">
                <a:tc>
                  <a:txBody>
                    <a:bodyPr/>
                    <a:lstStyle/>
                    <a:p>
                      <a:r>
                        <a:rPr lang="fr-FR" sz="1600" dirty="0"/>
                        <a:t>Porte d’entrée (???)</a:t>
                      </a: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1600" dirty="0"/>
                        <a:t>Bouton gratté, </a:t>
                      </a:r>
                      <a:r>
                        <a:rPr lang="fr-FR" sz="1600" dirty="0" err="1"/>
                        <a:t>impétiginisé</a:t>
                      </a:r>
                      <a:r>
                        <a:rPr lang="fr-FR" sz="1600" baseline="0" dirty="0"/>
                        <a:t> </a:t>
                      </a:r>
                      <a:endParaRPr lang="fr-FR" sz="1600" dirty="0"/>
                    </a:p>
                  </a:txBody>
                  <a:tcPr marL="68580" marR="68580" marT="34290" marB="34290"/>
                </a:tc>
                <a:tc>
                  <a:txBody>
                    <a:bodyPr/>
                    <a:lstStyle/>
                    <a:p>
                      <a:pPr algn="ctr"/>
                      <a:r>
                        <a:rPr lang="fr-FR" sz="1600" dirty="0"/>
                        <a:t>Absente</a:t>
                      </a:r>
                      <a:r>
                        <a:rPr lang="fr-FR" sz="1600" baseline="0" dirty="0"/>
                        <a:t> ou bouton simple </a:t>
                      </a:r>
                      <a:endParaRPr lang="fr-FR" sz="1600" dirty="0"/>
                    </a:p>
                  </a:txBody>
                  <a:tcPr marL="68580" marR="68580" marT="34290" marB="34290"/>
                </a:tc>
                <a:extLst>
                  <a:ext uri="{0D108BD9-81ED-4DB2-BD59-A6C34878D82A}">
                    <a16:rowId xmlns:a16="http://schemas.microsoft.com/office/drawing/2014/main" val="3656532731"/>
                  </a:ext>
                </a:extLst>
              </a:tr>
              <a:tr h="305107">
                <a:tc>
                  <a:txBody>
                    <a:bodyPr/>
                    <a:lstStyle/>
                    <a:p>
                      <a:r>
                        <a:rPr lang="fr-FR" sz="1600" dirty="0"/>
                        <a:t>Délai (???)</a:t>
                      </a:r>
                    </a:p>
                  </a:txBody>
                  <a:tcPr marL="68580" marR="68580" marT="34290" marB="3429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1600" dirty="0"/>
                        <a:t>Retardé/piqure ?</a:t>
                      </a:r>
                    </a:p>
                  </a:txBody>
                  <a:tcPr marL="68580" marR="68580" marT="34290" marB="34290"/>
                </a:tc>
                <a:tc>
                  <a:txBody>
                    <a:bodyPr/>
                    <a:lstStyle/>
                    <a:p>
                      <a:pPr algn="ctr"/>
                      <a:r>
                        <a:rPr lang="fr-FR" sz="1600" dirty="0"/>
                        <a:t>Précoce/piqure</a:t>
                      </a:r>
                      <a:r>
                        <a:rPr lang="fr-FR" sz="1600" baseline="0" dirty="0"/>
                        <a:t> ?</a:t>
                      </a:r>
                      <a:endParaRPr lang="fr-FR" sz="1600" dirty="0"/>
                    </a:p>
                  </a:txBody>
                  <a:tcPr marL="68580" marR="68580" marT="34290" marB="34290"/>
                </a:tc>
                <a:extLst>
                  <a:ext uri="{0D108BD9-81ED-4DB2-BD59-A6C34878D82A}">
                    <a16:rowId xmlns:a16="http://schemas.microsoft.com/office/drawing/2014/main" val="2134209663"/>
                  </a:ext>
                </a:extLst>
              </a:tr>
              <a:tr h="291081">
                <a:tc>
                  <a:txBody>
                    <a:bodyPr/>
                    <a:lstStyle/>
                    <a:p>
                      <a:r>
                        <a:rPr lang="fr-FR" sz="1600" dirty="0"/>
                        <a:t>CRP élevé</a:t>
                      </a:r>
                    </a:p>
                  </a:txBody>
                  <a:tcPr marL="68580" marR="68580" marT="34290" marB="34290"/>
                </a:tc>
                <a:tc>
                  <a:txBody>
                    <a:bodyPr/>
                    <a:lstStyle/>
                    <a:p>
                      <a:pPr algn="ctr"/>
                      <a:r>
                        <a:rPr lang="fr-FR" sz="1600" dirty="0"/>
                        <a:t>Oui </a:t>
                      </a:r>
                      <a:r>
                        <a:rPr lang="fr-FR" sz="1600" baseline="0" dirty="0"/>
                        <a:t> (mais si &gt; H24)</a:t>
                      </a:r>
                      <a:endParaRPr lang="fr-FR" sz="1600" dirty="0"/>
                    </a:p>
                  </a:txBody>
                  <a:tcPr marL="68580" marR="68580" marT="34290" marB="34290"/>
                </a:tc>
                <a:tc>
                  <a:txBody>
                    <a:bodyPr/>
                    <a:lstStyle/>
                    <a:p>
                      <a:pPr algn="ctr"/>
                      <a:r>
                        <a:rPr lang="fr-FR" sz="1600" dirty="0"/>
                        <a:t>Non </a:t>
                      </a:r>
                    </a:p>
                  </a:txBody>
                  <a:tcPr marL="68580" marR="68580" marT="34290" marB="34290"/>
                </a:tc>
                <a:extLst>
                  <a:ext uri="{0D108BD9-81ED-4DB2-BD59-A6C34878D82A}">
                    <a16:rowId xmlns:a16="http://schemas.microsoft.com/office/drawing/2014/main" val="10005"/>
                  </a:ext>
                </a:extLst>
              </a:tr>
              <a:tr h="745451">
                <a:tc>
                  <a:txBody>
                    <a:bodyPr/>
                    <a:lstStyle/>
                    <a:p>
                      <a:r>
                        <a:rPr lang="fr-FR" sz="1600" dirty="0"/>
                        <a:t>Evolution clinique</a:t>
                      </a:r>
                    </a:p>
                  </a:txBody>
                  <a:tcPr marL="68580" marR="68580" marT="34290" marB="34290"/>
                </a:tc>
                <a:tc>
                  <a:txBody>
                    <a:bodyPr/>
                    <a:lstStyle/>
                    <a:p>
                      <a:pPr algn="ctr"/>
                      <a:r>
                        <a:rPr lang="fr-FR" sz="1600" dirty="0"/>
                        <a:t>Aggravation sans traitement antibiotique</a:t>
                      </a:r>
                    </a:p>
                  </a:txBody>
                  <a:tcPr marL="68580" marR="68580" marT="34290" marB="34290"/>
                </a:tc>
                <a:tc>
                  <a:txBody>
                    <a:bodyPr/>
                    <a:lstStyle/>
                    <a:p>
                      <a:pPr algn="ctr"/>
                      <a:r>
                        <a:rPr lang="fr-FR" sz="1600" dirty="0"/>
                        <a:t>Amélioration spontanée, plus rapide sous traitement anti allergique</a:t>
                      </a:r>
                    </a:p>
                  </a:txBody>
                  <a:tcPr marL="68580" marR="68580" marT="34290" marB="3429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232647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6D1EA26-E172-F49E-8B72-EF6BEC6D8E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195944"/>
            <a:ext cx="9144000" cy="5143500"/>
          </a:xfrm>
          <a:prstGeom prst="rect">
            <a:avLst/>
          </a:prstGeom>
        </p:spPr>
      </p:pic>
      <p:sp>
        <p:nvSpPr>
          <p:cNvPr id="3" name="Rectangle 2">
            <a:extLst>
              <a:ext uri="{FF2B5EF4-FFF2-40B4-BE49-F238E27FC236}">
                <a16:creationId xmlns:a16="http://schemas.microsoft.com/office/drawing/2014/main" id="{09483B49-6CB1-B43A-D5CD-230E416A25A5}"/>
              </a:ext>
            </a:extLst>
          </p:cNvPr>
          <p:cNvSpPr/>
          <p:nvPr/>
        </p:nvSpPr>
        <p:spPr>
          <a:xfrm>
            <a:off x="204108" y="963385"/>
            <a:ext cx="4024992" cy="3061607"/>
          </a:xfrm>
          <a:prstGeom prst="rect">
            <a:avLst/>
          </a:prstGeom>
          <a:solidFill>
            <a:schemeClr val="bg1"/>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800" b="1" dirty="0">
                <a:effectLst/>
                <a:latin typeface="Calibri" panose="020F0502020204030204" pitchFamily="34" charset="0"/>
                <a:ea typeface="DengXian" panose="02010600030101010101" pitchFamily="2" charset="-122"/>
                <a:cs typeface="Times New Roman" panose="02020603050405020304" pitchFamily="18" charset="0"/>
              </a:rPr>
              <a:t>Nouvelles recommandations et couvertures vaccinales</a:t>
            </a:r>
          </a:p>
          <a:p>
            <a:endParaRPr lang="fr-FR" sz="1800" b="1" dirty="0">
              <a:latin typeface="Calibri" panose="020F0502020204030204" pitchFamily="34" charset="0"/>
              <a:ea typeface="DengXian" panose="02010600030101010101" pitchFamily="2" charset="-122"/>
              <a:cs typeface="Times New Roman" panose="02020603050405020304" pitchFamily="18" charset="0"/>
            </a:endParaRPr>
          </a:p>
          <a:p>
            <a:pPr algn="ctr"/>
            <a:r>
              <a:rPr lang="fr-FR" sz="1600" dirty="0">
                <a:latin typeface="Calibri" panose="020F0502020204030204" pitchFamily="34" charset="0"/>
                <a:ea typeface="DengXian" panose="02010600030101010101" pitchFamily="2" charset="-122"/>
                <a:cs typeface="Times New Roman" panose="02020603050405020304" pitchFamily="18" charset="0"/>
              </a:rPr>
              <a:t>Emmanuel GRIMPREL</a:t>
            </a:r>
          </a:p>
          <a:p>
            <a:pPr algn="ctr"/>
            <a:r>
              <a:rPr lang="fr-FR" sz="1600" dirty="0">
                <a:latin typeface="Calibri" panose="020F0502020204030204" pitchFamily="34" charset="0"/>
                <a:ea typeface="DengXian" panose="02010600030101010101" pitchFamily="2" charset="-122"/>
                <a:cs typeface="Times New Roman" panose="02020603050405020304" pitchFamily="18" charset="0"/>
              </a:rPr>
              <a:t>Robert COHEN</a:t>
            </a:r>
            <a:endParaRPr lang="fr-FR" dirty="0"/>
          </a:p>
        </p:txBody>
      </p:sp>
      <p:pic>
        <p:nvPicPr>
          <p:cNvPr id="6" name="Image 5" descr="Une image contenant Graphique, graphisme, clipart, Police&#10;&#10;Description générée automatiquement">
            <a:extLst>
              <a:ext uri="{FF2B5EF4-FFF2-40B4-BE49-F238E27FC236}">
                <a16:creationId xmlns:a16="http://schemas.microsoft.com/office/drawing/2014/main" id="{32A98F31-99A1-B477-710A-41E9C93D19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186" y="997215"/>
            <a:ext cx="558937" cy="628804"/>
          </a:xfrm>
          <a:prstGeom prst="rect">
            <a:avLst/>
          </a:prstGeom>
        </p:spPr>
      </p:pic>
      <p:sp>
        <p:nvSpPr>
          <p:cNvPr id="7" name="ZoneTexte 6">
            <a:extLst>
              <a:ext uri="{FF2B5EF4-FFF2-40B4-BE49-F238E27FC236}">
                <a16:creationId xmlns:a16="http://schemas.microsoft.com/office/drawing/2014/main" id="{0AD46624-BD2E-B51B-160B-BB8561D40408}"/>
              </a:ext>
            </a:extLst>
          </p:cNvPr>
          <p:cNvSpPr txBox="1"/>
          <p:nvPr/>
        </p:nvSpPr>
        <p:spPr>
          <a:xfrm>
            <a:off x="252186" y="1564509"/>
            <a:ext cx="3843564" cy="1477328"/>
          </a:xfrm>
          <a:prstGeom prst="rect">
            <a:avLst/>
          </a:prstGeom>
          <a:noFill/>
        </p:spPr>
        <p:txBody>
          <a:bodyPr wrap="square" rtlCol="0">
            <a:spAutoFit/>
          </a:bodyPr>
          <a:lstStyle/>
          <a:p>
            <a:pPr algn="ctr"/>
            <a:r>
              <a:rPr lang="fr-FR" sz="2400" b="1" dirty="0">
                <a:effectLst/>
                <a:latin typeface="Arial" panose="020B0604020202020204" pitchFamily="34" charset="0"/>
                <a:ea typeface="DengXian" panose="02010600030101010101" pitchFamily="2" charset="-122"/>
                <a:cs typeface="Arial" panose="020B0604020202020204" pitchFamily="34" charset="0"/>
              </a:rPr>
              <a:t>Piqures de moustiques, </a:t>
            </a:r>
            <a:r>
              <a:rPr lang="fr-FR" sz="2400" b="1" dirty="0">
                <a:latin typeface="Arial" panose="020B0604020202020204" pitchFamily="34" charset="0"/>
                <a:ea typeface="DengXian" panose="02010600030101010101" pitchFamily="2" charset="-122"/>
                <a:cs typeface="Arial" panose="020B0604020202020204" pitchFamily="34" charset="0"/>
              </a:rPr>
              <a:t>ça pique </a:t>
            </a:r>
            <a:r>
              <a:rPr lang="fr-FR" b="1" dirty="0">
                <a:latin typeface="Arial" panose="020B0604020202020204" pitchFamily="34" charset="0"/>
                <a:ea typeface="DengXian" panose="02010600030101010101" pitchFamily="2" charset="-122"/>
                <a:cs typeface="Arial" panose="020B0604020202020204" pitchFamily="34" charset="0"/>
              </a:rPr>
              <a:t>(sans être un vaccin) </a:t>
            </a:r>
          </a:p>
          <a:p>
            <a:pPr algn="ctr"/>
            <a:r>
              <a:rPr lang="fr-FR" sz="2400" b="1" dirty="0">
                <a:latin typeface="Arial" panose="020B0604020202020204" pitchFamily="34" charset="0"/>
                <a:ea typeface="DengXian" panose="02010600030101010101" pitchFamily="2" charset="-122"/>
                <a:cs typeface="Arial" panose="020B0604020202020204" pitchFamily="34" charset="0"/>
              </a:rPr>
              <a:t>ça gratte et ça bouge !</a:t>
            </a:r>
            <a:endParaRPr lang="fr-FR" sz="1600" b="1" dirty="0">
              <a:effectLst/>
              <a:latin typeface="Arial" panose="020B0604020202020204" pitchFamily="34" charset="0"/>
              <a:ea typeface="DengXian" panose="02010600030101010101" pitchFamily="2" charset="-122"/>
              <a:cs typeface="Arial" panose="020B0604020202020204" pitchFamily="34" charset="0"/>
            </a:endParaRPr>
          </a:p>
          <a:p>
            <a:endParaRPr lang="fr-FR" sz="1800" b="1" dirty="0">
              <a:latin typeface="Calibri" panose="020F0502020204030204" pitchFamily="34" charset="0"/>
              <a:ea typeface="DengXian" panose="02010600030101010101" pitchFamily="2" charset="-122"/>
              <a:cs typeface="Times New Roman" panose="02020603050405020304" pitchFamily="18" charset="0"/>
            </a:endParaRPr>
          </a:p>
        </p:txBody>
      </p:sp>
      <p:sp>
        <p:nvSpPr>
          <p:cNvPr id="8" name="ZoneTexte 7">
            <a:extLst>
              <a:ext uri="{FF2B5EF4-FFF2-40B4-BE49-F238E27FC236}">
                <a16:creationId xmlns:a16="http://schemas.microsoft.com/office/drawing/2014/main" id="{87F4A1B5-0DA0-F3FD-3A02-995F46806D67}"/>
              </a:ext>
            </a:extLst>
          </p:cNvPr>
          <p:cNvSpPr txBox="1"/>
          <p:nvPr/>
        </p:nvSpPr>
        <p:spPr>
          <a:xfrm>
            <a:off x="803408" y="2806511"/>
            <a:ext cx="2761977" cy="523220"/>
          </a:xfrm>
          <a:prstGeom prst="rect">
            <a:avLst/>
          </a:prstGeom>
          <a:noFill/>
        </p:spPr>
        <p:txBody>
          <a:bodyPr wrap="square" rtlCol="0">
            <a:spAutoFit/>
          </a:bodyPr>
          <a:lstStyle/>
          <a:p>
            <a:pPr algn="ctr"/>
            <a:r>
              <a:rPr lang="fr-FR" sz="1400" dirty="0"/>
              <a:t>Hervé HAAS</a:t>
            </a:r>
          </a:p>
          <a:p>
            <a:pPr algn="ctr"/>
            <a:r>
              <a:rPr lang="fr-FR" sz="1400" dirty="0"/>
              <a:t>Yves GILLET</a:t>
            </a:r>
          </a:p>
        </p:txBody>
      </p:sp>
    </p:spTree>
    <p:extLst>
      <p:ext uri="{BB962C8B-B14F-4D97-AF65-F5344CB8AC3E}">
        <p14:creationId xmlns:p14="http://schemas.microsoft.com/office/powerpoint/2010/main" val="28394648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FC114EC-5C45-ADCB-702D-437E8064E96A}"/>
              </a:ext>
            </a:extLst>
          </p:cNvPr>
          <p:cNvSpPr txBox="1"/>
          <p:nvPr/>
        </p:nvSpPr>
        <p:spPr>
          <a:xfrm>
            <a:off x="1072202" y="298899"/>
            <a:ext cx="8080097" cy="461665"/>
          </a:xfrm>
          <a:prstGeom prst="rect">
            <a:avLst/>
          </a:prstGeom>
          <a:noFill/>
        </p:spPr>
        <p:txBody>
          <a:bodyPr wrap="none" rtlCol="0">
            <a:spAutoFit/>
          </a:bodyPr>
          <a:lstStyle/>
          <a:p>
            <a:r>
              <a:rPr lang="fr-FR" sz="2400" b="1" dirty="0">
                <a:solidFill>
                  <a:schemeClr val="bg1"/>
                </a:solidFill>
              </a:rPr>
              <a:t>Traitement d’une « allergie » au moustique importante</a:t>
            </a:r>
          </a:p>
        </p:txBody>
      </p:sp>
      <p:sp>
        <p:nvSpPr>
          <p:cNvPr id="3" name="ZoneTexte 2">
            <a:extLst>
              <a:ext uri="{FF2B5EF4-FFF2-40B4-BE49-F238E27FC236}">
                <a16:creationId xmlns:a16="http://schemas.microsoft.com/office/drawing/2014/main" id="{EC1751C7-A866-C719-CA60-AB1DBC8FA209}"/>
              </a:ext>
            </a:extLst>
          </p:cNvPr>
          <p:cNvSpPr txBox="1"/>
          <p:nvPr/>
        </p:nvSpPr>
        <p:spPr>
          <a:xfrm>
            <a:off x="1373033" y="1117543"/>
            <a:ext cx="6951817" cy="3139321"/>
          </a:xfrm>
          <a:prstGeom prst="rect">
            <a:avLst/>
          </a:prstGeom>
          <a:noFill/>
        </p:spPr>
        <p:txBody>
          <a:bodyPr wrap="square" rtlCol="0">
            <a:spAutoFit/>
          </a:bodyPr>
          <a:lstStyle/>
          <a:p>
            <a:pPr marL="285750" indent="-285750">
              <a:buClr>
                <a:schemeClr val="accent1"/>
              </a:buClr>
              <a:buFont typeface="Arial" panose="020B0604020202020204" pitchFamily="34" charset="0"/>
              <a:buChar char="•"/>
            </a:pPr>
            <a:r>
              <a:rPr lang="fr-FR" dirty="0"/>
              <a:t>Antihistaminiques par voie générale +++</a:t>
            </a:r>
          </a:p>
          <a:p>
            <a:pPr marL="285750" indent="-285750">
              <a:buClr>
                <a:schemeClr val="accent1"/>
              </a:buClr>
              <a:buFont typeface="Arial" panose="020B0604020202020204" pitchFamily="34" charset="0"/>
              <a:buChar char="•"/>
            </a:pPr>
            <a:r>
              <a:rPr lang="fr-FR" u="sng" dirty="0"/>
              <a:t>PAS</a:t>
            </a:r>
            <a:r>
              <a:rPr lang="fr-FR" dirty="0"/>
              <a:t> d’antibiotiques</a:t>
            </a:r>
          </a:p>
          <a:p>
            <a:pPr marL="285750" indent="-285750">
              <a:buClr>
                <a:schemeClr val="accent1"/>
              </a:buClr>
              <a:buFont typeface="Arial" panose="020B0604020202020204" pitchFamily="34" charset="0"/>
              <a:buChar char="•"/>
            </a:pPr>
            <a:r>
              <a:rPr lang="fr-FR" dirty="0"/>
              <a:t>Corticoïdes locaux</a:t>
            </a:r>
          </a:p>
          <a:p>
            <a:pPr marL="285750" indent="-285750">
              <a:buClr>
                <a:schemeClr val="accent1"/>
              </a:buClr>
              <a:buFont typeface="Arial" panose="020B0604020202020204" pitchFamily="34" charset="0"/>
              <a:buChar char="•"/>
            </a:pPr>
            <a:r>
              <a:rPr lang="fr-FR" dirty="0"/>
              <a:t>Eviter les </a:t>
            </a:r>
            <a:r>
              <a:rPr lang="fr-FR" dirty="0" err="1"/>
              <a:t>ré-expositions</a:t>
            </a:r>
            <a:endParaRPr lang="fr-FR" dirty="0"/>
          </a:p>
          <a:p>
            <a:pPr marL="742950" lvl="1" indent="-285750">
              <a:buClr>
                <a:schemeClr val="accent1"/>
              </a:buClr>
              <a:buFont typeface="Symbol" panose="05050102010706020507" pitchFamily="18" charset="2"/>
              <a:buChar char="Þ"/>
            </a:pPr>
            <a:r>
              <a:rPr lang="fr-FR" dirty="0"/>
              <a:t>théorique, pas forcément plus grave (≠ allergie « vraie »)</a:t>
            </a:r>
          </a:p>
          <a:p>
            <a:pPr marL="742950" lvl="1" indent="-285750">
              <a:buClr>
                <a:schemeClr val="accent1"/>
              </a:buClr>
              <a:buFont typeface="Symbol" panose="05050102010706020507" pitchFamily="18" charset="2"/>
              <a:buChar char="Þ"/>
            </a:pPr>
            <a:r>
              <a:rPr lang="fr-FR" dirty="0"/>
              <a:t>« désensibilisation » naturelle</a:t>
            </a:r>
          </a:p>
          <a:p>
            <a:pPr marL="742950" lvl="1" indent="-285750">
              <a:buClr>
                <a:schemeClr val="accent1"/>
              </a:buClr>
              <a:buFont typeface="Symbol" panose="05050102010706020507" pitchFamily="18" charset="2"/>
              <a:buChar char="Þ"/>
            </a:pPr>
            <a:endParaRPr lang="fr-FR" dirty="0"/>
          </a:p>
          <a:p>
            <a:pPr marL="285750" indent="-285750">
              <a:buClr>
                <a:schemeClr val="accent1"/>
              </a:buClr>
              <a:buFont typeface="Arial" panose="020B0604020202020204" pitchFamily="34" charset="0"/>
              <a:buChar char="•"/>
            </a:pPr>
            <a:r>
              <a:rPr lang="fr-FR" dirty="0"/>
              <a:t>Pas de test d’allergie type </a:t>
            </a:r>
            <a:r>
              <a:rPr lang="fr-FR" dirty="0" err="1"/>
              <a:t>prick</a:t>
            </a:r>
            <a:r>
              <a:rPr lang="fr-FR" dirty="0"/>
              <a:t>-test disponible en France, peu intéressant de toute façon (tests basés sur le corps du moustique, pas sur sa salive…)</a:t>
            </a:r>
          </a:p>
          <a:p>
            <a:pPr marL="285750" indent="-285750">
              <a:buFont typeface="Symbol" panose="05050102010706020507" pitchFamily="18" charset="2"/>
              <a:buChar char="Þ"/>
            </a:pPr>
            <a:endParaRPr lang="fr-FR" dirty="0"/>
          </a:p>
        </p:txBody>
      </p:sp>
    </p:spTree>
    <p:extLst>
      <p:ext uri="{BB962C8B-B14F-4D97-AF65-F5344CB8AC3E}">
        <p14:creationId xmlns:p14="http://schemas.microsoft.com/office/powerpoint/2010/main" val="13922974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3DDEB09B-0EBA-B1C4-581F-90D5750312F3}"/>
              </a:ext>
            </a:extLst>
          </p:cNvPr>
          <p:cNvSpPr txBox="1"/>
          <p:nvPr/>
        </p:nvSpPr>
        <p:spPr>
          <a:xfrm>
            <a:off x="395653" y="1140589"/>
            <a:ext cx="8651631" cy="3323987"/>
          </a:xfrm>
          <a:prstGeom prst="rect">
            <a:avLst/>
          </a:prstGeom>
          <a:noFill/>
        </p:spPr>
        <p:txBody>
          <a:bodyPr wrap="square">
            <a:spAutoFit/>
          </a:bodyPr>
          <a:lstStyle/>
          <a:p>
            <a:pPr marL="285750" indent="-285750">
              <a:buFont typeface="Arial" panose="020B0604020202020204" pitchFamily="34" charset="0"/>
              <a:buChar char="•"/>
            </a:pPr>
            <a:r>
              <a:rPr lang="fr-FR" sz="1400" dirty="0"/>
              <a:t>Moustiques endémiques dans l’Hexagone. Actifs de juin à fin novembre. </a:t>
            </a:r>
          </a:p>
          <a:p>
            <a:pPr marL="285750" indent="-285750">
              <a:buFont typeface="Arial" panose="020B0604020202020204" pitchFamily="34" charset="0"/>
              <a:buChar char="•"/>
            </a:pPr>
            <a:endParaRPr lang="fr-FR" sz="1400" dirty="0"/>
          </a:p>
          <a:p>
            <a:pPr marL="285750" indent="-285750">
              <a:buFont typeface="Arial" panose="020B0604020202020204" pitchFamily="34" charset="0"/>
              <a:buChar char="•"/>
            </a:pPr>
            <a:r>
              <a:rPr lang="fr-FR" sz="1400" b="1" dirty="0"/>
              <a:t>Infection à virus West Nile </a:t>
            </a:r>
            <a:r>
              <a:rPr lang="fr-FR" sz="1400" dirty="0"/>
              <a:t>: maladie à déclaration obligatoire, zoonose (réservoir = oiseaux) </a:t>
            </a:r>
          </a:p>
          <a:p>
            <a:pPr marL="742950" lvl="1" indent="-285750">
              <a:buFont typeface="Symbol" panose="05050102010706020507" pitchFamily="18" charset="2"/>
              <a:buChar char="Þ"/>
              <a:tabLst>
                <a:tab pos="306388" algn="l"/>
              </a:tabLst>
            </a:pPr>
            <a:r>
              <a:rPr lang="fr-FR" sz="1400" dirty="0"/>
              <a:t>Jusqu’en 2021 : cas humains et équins identifiés en PACA (Camargue), Corse, Occitanie</a:t>
            </a:r>
          </a:p>
          <a:p>
            <a:pPr marL="1200150" lvl="2" indent="-285750">
              <a:buFont typeface="Symbol" panose="05050102010706020507" pitchFamily="18" charset="2"/>
              <a:buChar char="Þ"/>
              <a:tabLst>
                <a:tab pos="306388" algn="l"/>
              </a:tabLst>
            </a:pPr>
            <a:r>
              <a:rPr lang="fr-FR" sz="1400" dirty="0"/>
              <a:t>&lt;10 cas humains autochtones/an identifiés,(≠ USA)</a:t>
            </a:r>
          </a:p>
          <a:p>
            <a:pPr marL="742950" lvl="1" indent="-285750">
              <a:buFont typeface="Symbol" panose="05050102010706020507" pitchFamily="18" charset="2"/>
              <a:buChar char="Þ"/>
              <a:tabLst>
                <a:tab pos="306388" algn="l"/>
              </a:tabLst>
            </a:pPr>
            <a:r>
              <a:rPr lang="fr-FR" sz="1400" dirty="0"/>
              <a:t>sauf 2018 (épidémie d’ampleur en Europe avec 27 cas humains en France)</a:t>
            </a:r>
          </a:p>
          <a:p>
            <a:pPr marL="742950" lvl="1" indent="-285750">
              <a:buFont typeface="Symbol" panose="05050102010706020507" pitchFamily="18" charset="2"/>
              <a:buChar char="Þ"/>
              <a:tabLst>
                <a:tab pos="306388" algn="l"/>
              </a:tabLst>
            </a:pPr>
            <a:r>
              <a:rPr lang="fr-FR" sz="1400" dirty="0"/>
              <a:t>au 11/09/2023 : 9 cas humains autochtones identifiés pour la 1</a:t>
            </a:r>
            <a:r>
              <a:rPr lang="fr-FR" sz="1400" baseline="30000" dirty="0"/>
              <a:t>ère</a:t>
            </a:r>
            <a:r>
              <a:rPr lang="fr-FR" sz="1400" dirty="0"/>
              <a:t> fois en Gironde témoignant d’une circulation active du virus West Nile en Gironde et en Charente-Maritime.</a:t>
            </a:r>
          </a:p>
          <a:p>
            <a:pPr marL="285750" indent="-285750">
              <a:buFont typeface="Arial" panose="020B0604020202020204" pitchFamily="34" charset="0"/>
              <a:buChar char="•"/>
              <a:tabLst>
                <a:tab pos="349250" algn="l"/>
              </a:tabLst>
            </a:pPr>
            <a:endParaRPr lang="fr-FR" sz="1400" dirty="0"/>
          </a:p>
          <a:p>
            <a:pPr marL="285750" indent="-285750">
              <a:buFont typeface="Arial" panose="020B0604020202020204" pitchFamily="34" charset="0"/>
              <a:buChar char="•"/>
              <a:tabLst>
                <a:tab pos="349250" algn="l"/>
              </a:tabLst>
            </a:pPr>
            <a:r>
              <a:rPr lang="fr-FR" sz="1400" b="1" dirty="0"/>
              <a:t>Infection à virus </a:t>
            </a:r>
            <a:r>
              <a:rPr lang="fr-FR" sz="1400" b="1" dirty="0" err="1"/>
              <a:t>Usutu</a:t>
            </a:r>
            <a:r>
              <a:rPr lang="fr-FR" sz="1400" b="1" dirty="0"/>
              <a:t> </a:t>
            </a:r>
            <a:r>
              <a:rPr lang="fr-FR" sz="1400" dirty="0"/>
              <a:t>(proche du West Nile)</a:t>
            </a:r>
          </a:p>
          <a:p>
            <a:pPr marL="742950" lvl="1" indent="-285750">
              <a:buFont typeface="Symbol" panose="05050102010706020507" pitchFamily="18" charset="2"/>
              <a:buChar char="Þ"/>
              <a:tabLst>
                <a:tab pos="349250" algn="l"/>
              </a:tabLst>
            </a:pPr>
            <a:r>
              <a:rPr lang="fr-FR" sz="1400" dirty="0"/>
              <a:t>cas le plus souvent asymptomatiques ou peu symptomatiques mais possibles troubles neurologiques</a:t>
            </a:r>
          </a:p>
          <a:p>
            <a:pPr marL="742950" lvl="1" indent="-285750">
              <a:buFont typeface="Symbol" panose="05050102010706020507" pitchFamily="18" charset="2"/>
              <a:buChar char="Þ"/>
              <a:tabLst>
                <a:tab pos="349250" algn="l"/>
              </a:tabLst>
            </a:pPr>
            <a:r>
              <a:rPr lang="fr-FR" sz="1400" dirty="0"/>
              <a:t>Août 2023 : cas humains autochtones identifiés pour la seconde fois en Nouvelle Aquitaine </a:t>
            </a:r>
          </a:p>
          <a:p>
            <a:pPr marL="285750" indent="-285750">
              <a:buFont typeface="Symbol" panose="05050102010706020507" pitchFamily="18" charset="2"/>
              <a:buChar char="Þ"/>
              <a:tabLst>
                <a:tab pos="349250" algn="l"/>
              </a:tabLst>
            </a:pPr>
            <a:endParaRPr lang="fr-FR" sz="1400" dirty="0"/>
          </a:p>
          <a:p>
            <a:pPr marL="285750" indent="-285750">
              <a:buFont typeface="Arial" panose="020B0604020202020204" pitchFamily="34" charset="0"/>
              <a:buChar char="•"/>
              <a:tabLst>
                <a:tab pos="349250" algn="l"/>
              </a:tabLst>
            </a:pPr>
            <a:r>
              <a:rPr lang="fr-FR" sz="1400" b="1" dirty="0"/>
              <a:t> </a:t>
            </a:r>
            <a:r>
              <a:rPr lang="fr-FR" sz="1400" b="1" i="1" dirty="0">
                <a:solidFill>
                  <a:schemeClr val="bg1">
                    <a:lumMod val="50000"/>
                  </a:schemeClr>
                </a:solidFill>
              </a:rPr>
              <a:t>Encéphalite japonaise </a:t>
            </a:r>
            <a:r>
              <a:rPr lang="fr-FR" sz="1400" dirty="0"/>
              <a:t>=&gt; pas en Europe, transmis par une autre espèce de Culex, vaccin efficace</a:t>
            </a:r>
          </a:p>
        </p:txBody>
      </p:sp>
      <p:sp>
        <p:nvSpPr>
          <p:cNvPr id="6" name="ZoneTexte 5">
            <a:extLst>
              <a:ext uri="{FF2B5EF4-FFF2-40B4-BE49-F238E27FC236}">
                <a16:creationId xmlns:a16="http://schemas.microsoft.com/office/drawing/2014/main" id="{1D5D33C5-0EDC-476B-D796-72270191BABE}"/>
              </a:ext>
            </a:extLst>
          </p:cNvPr>
          <p:cNvSpPr txBox="1"/>
          <p:nvPr/>
        </p:nvSpPr>
        <p:spPr>
          <a:xfrm>
            <a:off x="1090245" y="341153"/>
            <a:ext cx="7262446" cy="400110"/>
          </a:xfrm>
          <a:prstGeom prst="rect">
            <a:avLst/>
          </a:prstGeom>
          <a:noFill/>
        </p:spPr>
        <p:txBody>
          <a:bodyPr wrap="square" rtlCol="0">
            <a:spAutoFit/>
          </a:bodyPr>
          <a:lstStyle/>
          <a:p>
            <a:r>
              <a:rPr lang="fr-FR" sz="2000" b="1" dirty="0">
                <a:solidFill>
                  <a:schemeClr val="bg1"/>
                </a:solidFill>
              </a:rPr>
              <a:t>Maladies transmises par </a:t>
            </a:r>
            <a:r>
              <a:rPr lang="fr-FR" sz="2000" b="1" i="1" dirty="0">
                <a:solidFill>
                  <a:schemeClr val="bg1"/>
                </a:solidFill>
              </a:rPr>
              <a:t>CULEX</a:t>
            </a:r>
            <a:r>
              <a:rPr lang="fr-FR" sz="2000" b="1" dirty="0">
                <a:solidFill>
                  <a:schemeClr val="bg1"/>
                </a:solidFill>
              </a:rPr>
              <a:t> </a:t>
            </a:r>
          </a:p>
        </p:txBody>
      </p:sp>
      <p:pic>
        <p:nvPicPr>
          <p:cNvPr id="7" name="Image 6" descr="Une image contenant invertébré, vermine, Macrophotographie, arthropode&#10;&#10;Description générée automatiquement">
            <a:extLst>
              <a:ext uri="{FF2B5EF4-FFF2-40B4-BE49-F238E27FC236}">
                <a16:creationId xmlns:a16="http://schemas.microsoft.com/office/drawing/2014/main" id="{014FC898-DF6C-9057-A5BA-B15D7F42DD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59404">
            <a:off x="6877050" y="64360"/>
            <a:ext cx="2170234" cy="148153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470331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CE54DD95-8D7A-A0D8-2C9F-FE9520AD8F9A}"/>
              </a:ext>
            </a:extLst>
          </p:cNvPr>
          <p:cNvSpPr txBox="1"/>
          <p:nvPr/>
        </p:nvSpPr>
        <p:spPr>
          <a:xfrm>
            <a:off x="1016295" y="214081"/>
            <a:ext cx="7880055" cy="4632037"/>
          </a:xfrm>
          <a:prstGeom prst="rect">
            <a:avLst/>
          </a:prstGeom>
          <a:noFill/>
        </p:spPr>
        <p:txBody>
          <a:bodyPr wrap="square">
            <a:spAutoFit/>
          </a:bodyPr>
          <a:lstStyle/>
          <a:p>
            <a:r>
              <a:rPr lang="fr-FR" b="1" dirty="0">
                <a:solidFill>
                  <a:schemeClr val="bg1"/>
                </a:solidFill>
              </a:rPr>
              <a:t>Arboviroses transmises par </a:t>
            </a:r>
            <a:r>
              <a:rPr lang="fr-FR" b="1" i="1" dirty="0" err="1">
                <a:solidFill>
                  <a:schemeClr val="bg1"/>
                </a:solidFill>
              </a:rPr>
              <a:t>Aedes</a:t>
            </a:r>
            <a:r>
              <a:rPr lang="fr-FR" b="1" i="1" dirty="0">
                <a:solidFill>
                  <a:schemeClr val="bg1"/>
                </a:solidFill>
              </a:rPr>
              <a:t> </a:t>
            </a:r>
            <a:r>
              <a:rPr lang="fr-FR" b="1" i="1" dirty="0" err="1">
                <a:solidFill>
                  <a:schemeClr val="bg1"/>
                </a:solidFill>
              </a:rPr>
              <a:t>albopictus</a:t>
            </a:r>
            <a:br>
              <a:rPr lang="fr-FR" b="1" dirty="0">
                <a:solidFill>
                  <a:schemeClr val="bg1"/>
                </a:solidFill>
              </a:rPr>
            </a:br>
            <a:r>
              <a:rPr lang="fr-FR" b="1" dirty="0">
                <a:solidFill>
                  <a:schemeClr val="bg1"/>
                </a:solidFill>
              </a:rPr>
              <a:t>Cas notifiés en France métropolitaine : 1</a:t>
            </a:r>
            <a:r>
              <a:rPr lang="fr-FR" b="1" baseline="30000" dirty="0">
                <a:solidFill>
                  <a:schemeClr val="bg1"/>
                </a:solidFill>
              </a:rPr>
              <a:t>er</a:t>
            </a:r>
            <a:r>
              <a:rPr lang="fr-FR" b="1" dirty="0">
                <a:solidFill>
                  <a:schemeClr val="bg1"/>
                </a:solidFill>
              </a:rPr>
              <a:t> mai au 08 septembre 2023 </a:t>
            </a:r>
          </a:p>
          <a:p>
            <a:endParaRPr lang="fr-FR" sz="2000" dirty="0"/>
          </a:p>
          <a:p>
            <a:pPr marL="342900" indent="-342900">
              <a:buFont typeface="Wingdings" pitchFamily="2" charset="2"/>
              <a:buChar char="§"/>
            </a:pPr>
            <a:r>
              <a:rPr lang="fr-FR" sz="2000" dirty="0"/>
              <a:t>674 cas importés de Dengue, </a:t>
            </a:r>
          </a:p>
          <a:p>
            <a:pPr marL="342900" indent="-342900">
              <a:buFont typeface="Wingdings" pitchFamily="2" charset="2"/>
              <a:buChar char="§"/>
            </a:pPr>
            <a:r>
              <a:rPr lang="fr-FR" sz="2000" dirty="0"/>
              <a:t>15 cas importés de </a:t>
            </a:r>
            <a:r>
              <a:rPr lang="fr-FR" sz="2000" dirty="0" err="1"/>
              <a:t>Chikungunya</a:t>
            </a:r>
            <a:r>
              <a:rPr lang="fr-FR" sz="2000" dirty="0"/>
              <a:t> </a:t>
            </a:r>
          </a:p>
          <a:p>
            <a:pPr marL="342900" indent="-342900">
              <a:buFont typeface="Wingdings" pitchFamily="2" charset="2"/>
              <a:buChar char="§"/>
            </a:pPr>
            <a:r>
              <a:rPr lang="fr-FR" sz="2000" dirty="0"/>
              <a:t>et 6 cas importés de Zika </a:t>
            </a:r>
          </a:p>
          <a:p>
            <a:endParaRPr lang="fr-FR" sz="2000" dirty="0"/>
          </a:p>
          <a:p>
            <a:pPr>
              <a:spcAft>
                <a:spcPts val="600"/>
              </a:spcAft>
            </a:pPr>
            <a:r>
              <a:rPr lang="fr-FR" sz="2000" dirty="0"/>
              <a:t>Versus 272 cas importés de Dengue, 22 cas importés de </a:t>
            </a:r>
            <a:r>
              <a:rPr lang="fr-FR" sz="2000" dirty="0" err="1"/>
              <a:t>Chikungunya</a:t>
            </a:r>
            <a:r>
              <a:rPr lang="fr-FR" sz="2000" dirty="0"/>
              <a:t> et 3 cas importés de Zika entre le 1</a:t>
            </a:r>
            <a:r>
              <a:rPr lang="fr-FR" sz="2000" baseline="30000" dirty="0"/>
              <a:t>er </a:t>
            </a:r>
            <a:r>
              <a:rPr lang="fr-FR" sz="2000" dirty="0"/>
              <a:t>mai et le 30 novembre 2022 </a:t>
            </a:r>
          </a:p>
          <a:p>
            <a:pPr marL="342900" indent="-342900">
              <a:buFont typeface="Wingdings" pitchFamily="2" charset="2"/>
              <a:buChar char="§"/>
            </a:pPr>
            <a:r>
              <a:rPr lang="fr-FR" sz="2000" dirty="0"/>
              <a:t>&gt;50% des cas de Dengue revenaient de Martinique ou Guadeloupe </a:t>
            </a:r>
          </a:p>
          <a:p>
            <a:pPr marL="342900" indent="-342900">
              <a:buFont typeface="Wingdings" pitchFamily="2" charset="2"/>
              <a:buChar char="§"/>
            </a:pPr>
            <a:r>
              <a:rPr lang="fr-FR" sz="2000" dirty="0"/>
              <a:t>La plupart des cas de </a:t>
            </a:r>
            <a:r>
              <a:rPr lang="fr-FR" sz="2000" dirty="0" err="1"/>
              <a:t>Chikungunya</a:t>
            </a:r>
            <a:r>
              <a:rPr lang="fr-FR" sz="2000" dirty="0"/>
              <a:t> revenaient d’Afrique </a:t>
            </a:r>
          </a:p>
          <a:p>
            <a:pPr marL="342900" indent="-342900">
              <a:buFont typeface="Wingdings" pitchFamily="2" charset="2"/>
              <a:buChar char="§"/>
            </a:pPr>
            <a:r>
              <a:rPr lang="fr-FR" sz="2000" dirty="0"/>
              <a:t>Tous les cas de Zika revenaient de Thaïlande</a:t>
            </a:r>
          </a:p>
          <a:p>
            <a:endParaRPr lang="fr-FR" sz="1400" dirty="0"/>
          </a:p>
        </p:txBody>
      </p:sp>
      <p:sp>
        <p:nvSpPr>
          <p:cNvPr id="2" name="Parenthèse ouvrante 1">
            <a:extLst>
              <a:ext uri="{FF2B5EF4-FFF2-40B4-BE49-F238E27FC236}">
                <a16:creationId xmlns:a16="http://schemas.microsoft.com/office/drawing/2014/main" id="{849A591E-7C9A-8BE3-2D12-6A336F53BF3A}"/>
              </a:ext>
            </a:extLst>
          </p:cNvPr>
          <p:cNvSpPr/>
          <p:nvPr/>
        </p:nvSpPr>
        <p:spPr>
          <a:xfrm>
            <a:off x="943143" y="1181437"/>
            <a:ext cx="73152" cy="914400"/>
          </a:xfrm>
          <a:prstGeom prst="leftBracket">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6926920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CE54DD95-8D7A-A0D8-2C9F-FE9520AD8F9A}"/>
              </a:ext>
            </a:extLst>
          </p:cNvPr>
          <p:cNvSpPr txBox="1"/>
          <p:nvPr/>
        </p:nvSpPr>
        <p:spPr>
          <a:xfrm>
            <a:off x="1016295" y="214081"/>
            <a:ext cx="7880055" cy="1231106"/>
          </a:xfrm>
          <a:prstGeom prst="rect">
            <a:avLst/>
          </a:prstGeom>
          <a:noFill/>
        </p:spPr>
        <p:txBody>
          <a:bodyPr wrap="square">
            <a:spAutoFit/>
          </a:bodyPr>
          <a:lstStyle/>
          <a:p>
            <a:r>
              <a:rPr lang="fr-FR" sz="2000" b="1" dirty="0">
                <a:solidFill>
                  <a:schemeClr val="bg1"/>
                </a:solidFill>
              </a:rPr>
              <a:t>La dengue aux Antilles : épidémie en cours…</a:t>
            </a:r>
          </a:p>
          <a:p>
            <a:r>
              <a:rPr lang="fr-FR" sz="2000" b="1" dirty="0">
                <a:solidFill>
                  <a:schemeClr val="bg1"/>
                </a:solidFill>
              </a:rPr>
              <a:t>Ex : en Guadeloupe</a:t>
            </a:r>
          </a:p>
          <a:p>
            <a:endParaRPr lang="fr-FR" sz="2000" dirty="0"/>
          </a:p>
          <a:p>
            <a:endParaRPr lang="fr-FR" sz="1400" dirty="0"/>
          </a:p>
        </p:txBody>
      </p:sp>
      <p:pic>
        <p:nvPicPr>
          <p:cNvPr id="2" name="Image 1"/>
          <p:cNvPicPr>
            <a:picLocks noChangeAspect="1"/>
          </p:cNvPicPr>
          <p:nvPr/>
        </p:nvPicPr>
        <p:blipFill>
          <a:blip r:embed="rId2"/>
          <a:stretch>
            <a:fillRect/>
          </a:stretch>
        </p:blipFill>
        <p:spPr>
          <a:xfrm>
            <a:off x="1016295" y="1107540"/>
            <a:ext cx="4427547" cy="3159659"/>
          </a:xfrm>
          <a:prstGeom prst="rect">
            <a:avLst/>
          </a:prstGeom>
        </p:spPr>
      </p:pic>
      <p:sp>
        <p:nvSpPr>
          <p:cNvPr id="4" name="ZoneTexte 3"/>
          <p:cNvSpPr txBox="1"/>
          <p:nvPr/>
        </p:nvSpPr>
        <p:spPr>
          <a:xfrm>
            <a:off x="5730028" y="1394707"/>
            <a:ext cx="3000375" cy="2585323"/>
          </a:xfrm>
          <a:prstGeom prst="rect">
            <a:avLst/>
          </a:prstGeom>
          <a:solidFill>
            <a:schemeClr val="bg1">
              <a:lumMod val="95000"/>
            </a:schemeClr>
          </a:solidFill>
        </p:spPr>
        <p:txBody>
          <a:bodyPr wrap="square" rtlCol="0">
            <a:spAutoFit/>
          </a:bodyPr>
          <a:lstStyle/>
          <a:p>
            <a:r>
              <a:rPr lang="fr-FR" dirty="0"/>
              <a:t>Conséquences :</a:t>
            </a:r>
          </a:p>
          <a:p>
            <a:pPr marL="285750" indent="-285750">
              <a:buFont typeface="Symbol" panose="05050102010706020507" pitchFamily="18" charset="2"/>
              <a:buChar char="Þ"/>
            </a:pPr>
            <a:r>
              <a:rPr lang="fr-FR" dirty="0"/>
              <a:t>Risque significatif de cas importés au retour des vacances</a:t>
            </a:r>
          </a:p>
          <a:p>
            <a:pPr marL="285750" indent="-285750">
              <a:buFont typeface="Symbol" panose="05050102010706020507" pitchFamily="18" charset="2"/>
              <a:buChar char="Þ"/>
            </a:pPr>
            <a:r>
              <a:rPr lang="fr-FR" dirty="0"/>
              <a:t>Le vecteur est là…</a:t>
            </a:r>
          </a:p>
          <a:p>
            <a:pPr marL="285750" indent="-285750">
              <a:buFont typeface="Symbol" panose="05050102010706020507" pitchFamily="18" charset="2"/>
              <a:buChar char="Þ"/>
            </a:pPr>
            <a:r>
              <a:rPr lang="fr-FR" dirty="0"/>
              <a:t>A évoquer si</a:t>
            </a:r>
          </a:p>
          <a:p>
            <a:pPr marL="742950" lvl="1" indent="-285750">
              <a:buFont typeface="Symbol" panose="05050102010706020507" pitchFamily="18" charset="2"/>
              <a:buChar char="Þ"/>
            </a:pPr>
            <a:r>
              <a:rPr lang="fr-FR" dirty="0"/>
              <a:t>Clinique évocatrice</a:t>
            </a:r>
          </a:p>
          <a:p>
            <a:pPr marL="742950" lvl="1" indent="-285750">
              <a:buFont typeface="Symbol" panose="05050102010706020507" pitchFamily="18" charset="2"/>
              <a:buChar char="Þ"/>
            </a:pPr>
            <a:r>
              <a:rPr lang="fr-FR" dirty="0"/>
              <a:t>Notion de cas à proximité ?</a:t>
            </a:r>
            <a:endParaRPr lang="en-GB" dirty="0"/>
          </a:p>
        </p:txBody>
      </p:sp>
    </p:spTree>
    <p:extLst>
      <p:ext uri="{BB962C8B-B14F-4D97-AF65-F5344CB8AC3E}">
        <p14:creationId xmlns:p14="http://schemas.microsoft.com/office/powerpoint/2010/main" val="1979794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7CDE694B-F3C9-C493-9BE7-92C557490217}"/>
              </a:ext>
            </a:extLst>
          </p:cNvPr>
          <p:cNvPicPr>
            <a:picLocks noChangeAspect="1"/>
          </p:cNvPicPr>
          <p:nvPr/>
        </p:nvPicPr>
        <p:blipFill>
          <a:blip r:embed="rId2"/>
          <a:stretch>
            <a:fillRect/>
          </a:stretch>
        </p:blipFill>
        <p:spPr>
          <a:xfrm>
            <a:off x="1723603" y="1014544"/>
            <a:ext cx="6119601" cy="3675417"/>
          </a:xfrm>
          <a:prstGeom prst="rect">
            <a:avLst/>
          </a:prstGeom>
        </p:spPr>
      </p:pic>
    </p:spTree>
    <p:extLst>
      <p:ext uri="{BB962C8B-B14F-4D97-AF65-F5344CB8AC3E}">
        <p14:creationId xmlns:p14="http://schemas.microsoft.com/office/powerpoint/2010/main" val="22937043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6A541F32-B89D-BA3A-8D6C-F842D0BAEEEA}"/>
              </a:ext>
            </a:extLst>
          </p:cNvPr>
          <p:cNvSpPr txBox="1"/>
          <p:nvPr/>
        </p:nvSpPr>
        <p:spPr>
          <a:xfrm>
            <a:off x="927652" y="872606"/>
            <a:ext cx="8309113" cy="3247043"/>
          </a:xfrm>
          <a:prstGeom prst="rect">
            <a:avLst/>
          </a:prstGeom>
          <a:noFill/>
        </p:spPr>
        <p:txBody>
          <a:bodyPr wrap="square">
            <a:spAutoFit/>
          </a:bodyPr>
          <a:lstStyle/>
          <a:p>
            <a:pPr marL="342900" indent="-342900">
              <a:spcAft>
                <a:spcPts val="600"/>
              </a:spcAft>
              <a:buFont typeface="Wingdings" pitchFamily="2" charset="2"/>
              <a:buChar char="§"/>
            </a:pPr>
            <a:r>
              <a:rPr lang="fr-FR" sz="2000" b="1" dirty="0">
                <a:solidFill>
                  <a:schemeClr val="accent1"/>
                </a:solidFill>
              </a:rPr>
              <a:t>2023 : </a:t>
            </a:r>
            <a:r>
              <a:rPr lang="fr-FR" sz="2000" dirty="0"/>
              <a:t>6 cas autochtones de dengue identifiés (5 cas en PACA  et 1 cas en Occitanie)</a:t>
            </a:r>
          </a:p>
          <a:p>
            <a:pPr marL="342900" indent="-342900">
              <a:buFont typeface="Wingdings" pitchFamily="2" charset="2"/>
              <a:buChar char="§"/>
            </a:pPr>
            <a:r>
              <a:rPr lang="fr-FR" sz="2000" b="1" dirty="0">
                <a:solidFill>
                  <a:schemeClr val="accent1"/>
                </a:solidFill>
              </a:rPr>
              <a:t>2022 : </a:t>
            </a:r>
            <a:r>
              <a:rPr lang="fr-FR" sz="2000" dirty="0"/>
              <a:t>9 épisodes de transmission autochtone de dengue totalisant 66 cas ont été documentés : </a:t>
            </a:r>
          </a:p>
          <a:p>
            <a:pPr marL="800100" lvl="1" indent="-342900">
              <a:buFont typeface="Symbol" panose="05050102010706020507" pitchFamily="18" charset="2"/>
              <a:buChar char="Þ"/>
            </a:pPr>
            <a:r>
              <a:rPr lang="fr-FR" sz="2000" dirty="0"/>
              <a:t>5 épisodes en Occitanie (12 cas),</a:t>
            </a:r>
          </a:p>
          <a:p>
            <a:pPr marL="800100" lvl="1" indent="-342900">
              <a:buFont typeface="Symbol" panose="05050102010706020507" pitchFamily="18" charset="2"/>
              <a:buChar char="Þ"/>
            </a:pPr>
            <a:r>
              <a:rPr lang="fr-FR" sz="2000" dirty="0"/>
              <a:t>3 en PACA (52 cas) </a:t>
            </a:r>
          </a:p>
          <a:p>
            <a:pPr marL="800100" lvl="1" indent="-342900">
              <a:buFont typeface="Symbol" panose="05050102010706020507" pitchFamily="18" charset="2"/>
              <a:buChar char="Þ"/>
            </a:pPr>
            <a:r>
              <a:rPr lang="fr-FR" sz="2000" dirty="0"/>
              <a:t>et 1 en Corse (deux cas). </a:t>
            </a:r>
          </a:p>
          <a:p>
            <a:r>
              <a:rPr lang="fr-FR" sz="2000" dirty="0"/>
              <a:t>6 de ces épisodes sont survenus dans des départements où aucun cas autochtone n’avait été rapporté auparavant.</a:t>
            </a:r>
          </a:p>
          <a:p>
            <a:endParaRPr lang="fr-FR" sz="2000" dirty="0"/>
          </a:p>
        </p:txBody>
      </p:sp>
      <p:sp>
        <p:nvSpPr>
          <p:cNvPr id="5" name="ZoneTexte 4">
            <a:extLst>
              <a:ext uri="{FF2B5EF4-FFF2-40B4-BE49-F238E27FC236}">
                <a16:creationId xmlns:a16="http://schemas.microsoft.com/office/drawing/2014/main" id="{EC9B1A7C-0A78-CDCA-A371-3A9958FA33D0}"/>
              </a:ext>
            </a:extLst>
          </p:cNvPr>
          <p:cNvSpPr txBox="1"/>
          <p:nvPr/>
        </p:nvSpPr>
        <p:spPr>
          <a:xfrm>
            <a:off x="1192696" y="331304"/>
            <a:ext cx="4837043" cy="461665"/>
          </a:xfrm>
          <a:prstGeom prst="rect">
            <a:avLst/>
          </a:prstGeom>
          <a:noFill/>
        </p:spPr>
        <p:txBody>
          <a:bodyPr wrap="square" rtlCol="0">
            <a:spAutoFit/>
          </a:bodyPr>
          <a:lstStyle/>
          <a:p>
            <a:r>
              <a:rPr lang="fr-FR" sz="2400" b="1" dirty="0">
                <a:solidFill>
                  <a:schemeClr val="bg1"/>
                </a:solidFill>
              </a:rPr>
              <a:t>Dengue autochtone</a:t>
            </a:r>
          </a:p>
        </p:txBody>
      </p:sp>
      <p:sp>
        <p:nvSpPr>
          <p:cNvPr id="7" name="ZoneTexte 6">
            <a:extLst>
              <a:ext uri="{FF2B5EF4-FFF2-40B4-BE49-F238E27FC236}">
                <a16:creationId xmlns:a16="http://schemas.microsoft.com/office/drawing/2014/main" id="{C52C8E8A-717C-A46A-1D99-2409C43F10C9}"/>
              </a:ext>
            </a:extLst>
          </p:cNvPr>
          <p:cNvSpPr txBox="1"/>
          <p:nvPr/>
        </p:nvSpPr>
        <p:spPr>
          <a:xfrm>
            <a:off x="927652" y="3876120"/>
            <a:ext cx="7914860" cy="646331"/>
          </a:xfrm>
          <a:prstGeom prst="rect">
            <a:avLst/>
          </a:prstGeom>
          <a:solidFill>
            <a:schemeClr val="bg1"/>
          </a:solidFill>
          <a:ln w="38100">
            <a:solidFill>
              <a:srgbClr val="FF0000"/>
            </a:solidFill>
          </a:ln>
        </p:spPr>
        <p:txBody>
          <a:bodyPr wrap="square">
            <a:spAutoFit/>
          </a:bodyPr>
          <a:lstStyle/>
          <a:p>
            <a:pPr algn="ctr"/>
            <a:r>
              <a:rPr lang="fr-FR" sz="1800" dirty="0"/>
              <a:t>La survenue de cas de dengue autochtone est dorénavant un phénomène attendu dans le sud de la France ( Val de Marne ?)</a:t>
            </a:r>
          </a:p>
        </p:txBody>
      </p:sp>
    </p:spTree>
    <p:extLst>
      <p:ext uri="{BB962C8B-B14F-4D97-AF65-F5344CB8AC3E}">
        <p14:creationId xmlns:p14="http://schemas.microsoft.com/office/powerpoint/2010/main" val="35823619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C9B1A7C-0A78-CDCA-A371-3A9958FA33D0}"/>
              </a:ext>
            </a:extLst>
          </p:cNvPr>
          <p:cNvSpPr txBox="1"/>
          <p:nvPr/>
        </p:nvSpPr>
        <p:spPr>
          <a:xfrm>
            <a:off x="1192696" y="331304"/>
            <a:ext cx="7875104" cy="461665"/>
          </a:xfrm>
          <a:prstGeom prst="rect">
            <a:avLst/>
          </a:prstGeom>
          <a:noFill/>
        </p:spPr>
        <p:txBody>
          <a:bodyPr wrap="square" rtlCol="0">
            <a:spAutoFit/>
          </a:bodyPr>
          <a:lstStyle/>
          <a:p>
            <a:r>
              <a:rPr lang="fr-FR" sz="2400" b="1" dirty="0">
                <a:solidFill>
                  <a:schemeClr val="bg1"/>
                </a:solidFill>
              </a:rPr>
              <a:t>L’étape suivante : LE FOYER  « AUTONOME »</a:t>
            </a:r>
          </a:p>
        </p:txBody>
      </p:sp>
      <p:sp>
        <p:nvSpPr>
          <p:cNvPr id="2" name="ZoneTexte 1"/>
          <p:cNvSpPr txBox="1"/>
          <p:nvPr/>
        </p:nvSpPr>
        <p:spPr>
          <a:xfrm>
            <a:off x="962025" y="1228725"/>
            <a:ext cx="7381875" cy="2862322"/>
          </a:xfrm>
          <a:prstGeom prst="rect">
            <a:avLst/>
          </a:prstGeom>
          <a:noFill/>
        </p:spPr>
        <p:txBody>
          <a:bodyPr wrap="square" rtlCol="0">
            <a:spAutoFit/>
          </a:bodyPr>
          <a:lstStyle/>
          <a:p>
            <a:pPr marL="285750" indent="-285750">
              <a:buFont typeface="Arial" panose="020B0604020202020204" pitchFamily="34" charset="0"/>
              <a:buChar char="•"/>
            </a:pPr>
            <a:r>
              <a:rPr lang="fr-FR" dirty="0"/>
              <a:t>ACTUELLEMENT</a:t>
            </a:r>
          </a:p>
          <a:p>
            <a:pPr lvl="1"/>
            <a:r>
              <a:rPr lang="fr-FR" dirty="0"/>
              <a:t>Les foyers de Dengue autochtone se sont probablement constitués à partir de cas importés (pas forcément identifiés) qui ont été piqués par des </a:t>
            </a:r>
            <a:r>
              <a:rPr lang="fr-FR" i="1" dirty="0" err="1"/>
              <a:t>Aedes</a:t>
            </a:r>
            <a:r>
              <a:rPr lang="fr-FR" dirty="0"/>
              <a:t> « locaux » qui ont transmis le virus</a:t>
            </a:r>
          </a:p>
          <a:p>
            <a:pPr lvl="1"/>
            <a:endParaRPr lang="fr-FR" dirty="0"/>
          </a:p>
          <a:p>
            <a:pPr marL="285750" indent="-285750">
              <a:buFont typeface="Arial" panose="020B0604020202020204" pitchFamily="34" charset="0"/>
              <a:buChar char="•"/>
            </a:pPr>
            <a:r>
              <a:rPr lang="fr-FR" dirty="0"/>
              <a:t>BIENTÔT (quand ?)</a:t>
            </a:r>
          </a:p>
          <a:p>
            <a:pPr lvl="1"/>
            <a:r>
              <a:rPr lang="fr-FR" dirty="0"/>
              <a:t>Des foyers autonomes pourraient se constituer à partir de cas autochtones, piqués par des </a:t>
            </a:r>
            <a:r>
              <a:rPr lang="fr-FR" i="1" dirty="0"/>
              <a:t>Aedes</a:t>
            </a:r>
            <a:r>
              <a:rPr lang="fr-FR" dirty="0"/>
              <a:t> autochtones, sans lien directs avec une quelconque importation. La France deviendrait alors un vrai pays tropical (on a déjà presque les cyclones…)</a:t>
            </a:r>
          </a:p>
        </p:txBody>
      </p:sp>
    </p:spTree>
    <p:extLst>
      <p:ext uri="{BB962C8B-B14F-4D97-AF65-F5344CB8AC3E}">
        <p14:creationId xmlns:p14="http://schemas.microsoft.com/office/powerpoint/2010/main" val="113329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C9B1A7C-0A78-CDCA-A371-3A9958FA33D0}"/>
              </a:ext>
            </a:extLst>
          </p:cNvPr>
          <p:cNvSpPr txBox="1"/>
          <p:nvPr/>
        </p:nvSpPr>
        <p:spPr>
          <a:xfrm>
            <a:off x="1068710" y="247613"/>
            <a:ext cx="7914860" cy="523220"/>
          </a:xfrm>
          <a:prstGeom prst="rect">
            <a:avLst/>
          </a:prstGeom>
          <a:noFill/>
        </p:spPr>
        <p:txBody>
          <a:bodyPr wrap="square" rtlCol="0">
            <a:spAutoFit/>
          </a:bodyPr>
          <a:lstStyle/>
          <a:p>
            <a:r>
              <a:rPr lang="fr-FR" sz="2800" b="1" i="0" dirty="0">
                <a:solidFill>
                  <a:schemeClr val="bg1"/>
                </a:solidFill>
                <a:effectLst/>
                <a:latin typeface="Arial" panose="020B0604020202020204" pitchFamily="34" charset="0"/>
              </a:rPr>
              <a:t>Quels types de produits anti-moustique ?</a:t>
            </a:r>
            <a:endParaRPr lang="fr-FR" sz="2800" b="1" dirty="0">
              <a:solidFill>
                <a:schemeClr val="bg1"/>
              </a:solidFill>
            </a:endParaRPr>
          </a:p>
        </p:txBody>
      </p:sp>
      <p:pic>
        <p:nvPicPr>
          <p:cNvPr id="1026" name="Picture 2" descr="pyrèthre de Dalmatie (Tanacetum cinerariifolium) ">
            <a:extLst>
              <a:ext uri="{FF2B5EF4-FFF2-40B4-BE49-F238E27FC236}">
                <a16:creationId xmlns:a16="http://schemas.microsoft.com/office/drawing/2014/main" id="{DBE48FE3-4944-B549-4137-CE54DC6B3F2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291" y="963745"/>
            <a:ext cx="1474990" cy="907686"/>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a:extLst>
              <a:ext uri="{FF2B5EF4-FFF2-40B4-BE49-F238E27FC236}">
                <a16:creationId xmlns:a16="http://schemas.microsoft.com/office/drawing/2014/main" id="{9B220704-0638-B606-5B54-F31860E05511}"/>
              </a:ext>
            </a:extLst>
          </p:cNvPr>
          <p:cNvSpPr txBox="1"/>
          <p:nvPr/>
        </p:nvSpPr>
        <p:spPr>
          <a:xfrm>
            <a:off x="841572" y="1262357"/>
            <a:ext cx="5931100" cy="2862322"/>
          </a:xfrm>
          <a:prstGeom prst="rect">
            <a:avLst/>
          </a:prstGeom>
          <a:solidFill>
            <a:schemeClr val="bg1"/>
          </a:solidFill>
          <a:ln w="38100">
            <a:solidFill>
              <a:srgbClr val="0070C0"/>
            </a:solidFill>
          </a:ln>
        </p:spPr>
        <p:txBody>
          <a:bodyPr wrap="square">
            <a:spAutoFit/>
          </a:bodyPr>
          <a:lstStyle/>
          <a:p>
            <a:pPr marL="285750" indent="-285750">
              <a:buFont typeface="Arial" panose="020B0604020202020204" pitchFamily="34" charset="0"/>
              <a:buChar char="•"/>
            </a:pPr>
            <a:r>
              <a:rPr lang="fr-FR" sz="1800" b="0" i="0" dirty="0">
                <a:solidFill>
                  <a:srgbClr val="000000"/>
                </a:solidFill>
                <a:effectLst/>
                <a:latin typeface="Helvetica" pitchFamily="2" charset="0"/>
              </a:rPr>
              <a:t>Pour limiter les risques : précautions d’usage restent de porter des vêtements clairs à manches longues et de s’équiper de moustiquaires. </a:t>
            </a:r>
          </a:p>
          <a:p>
            <a:endParaRPr lang="fr-FR" sz="1800" b="0" i="0" dirty="0">
              <a:solidFill>
                <a:srgbClr val="000000"/>
              </a:solidFill>
              <a:effectLst/>
              <a:latin typeface="Helvetica" pitchFamily="2" charset="0"/>
            </a:endParaRPr>
          </a:p>
          <a:p>
            <a:pPr marL="285750" indent="-285750">
              <a:buFont typeface="Arial" panose="020B0604020202020204" pitchFamily="34" charset="0"/>
              <a:buChar char="•"/>
            </a:pPr>
            <a:r>
              <a:rPr lang="fr-FR" sz="1800" b="0" i="0" dirty="0">
                <a:solidFill>
                  <a:srgbClr val="000000"/>
                </a:solidFill>
                <a:effectLst/>
                <a:latin typeface="Helvetica" pitchFamily="2" charset="0"/>
              </a:rPr>
              <a:t>Ne pas oublier que l’eau stagnante attire les insectes</a:t>
            </a:r>
          </a:p>
          <a:p>
            <a:pPr marL="285750" indent="-285750">
              <a:buFont typeface="Arial" panose="020B0604020202020204" pitchFamily="34" charset="0"/>
              <a:buChar char="•"/>
            </a:pPr>
            <a:endParaRPr lang="fr-FR" dirty="0">
              <a:solidFill>
                <a:srgbClr val="000000"/>
              </a:solidFill>
              <a:latin typeface="Helvetica" pitchFamily="2" charset="0"/>
            </a:endParaRPr>
          </a:p>
          <a:p>
            <a:pPr marL="285750" indent="-285750">
              <a:buFont typeface="Arial" panose="020B0604020202020204" pitchFamily="34" charset="0"/>
              <a:buChar char="•"/>
            </a:pPr>
            <a:r>
              <a:rPr lang="fr-FR" sz="1800" b="0" i="0" dirty="0">
                <a:solidFill>
                  <a:srgbClr val="FF0000"/>
                </a:solidFill>
                <a:effectLst/>
                <a:latin typeface="Helvetica" pitchFamily="2" charset="0"/>
              </a:rPr>
              <a:t>Climatisation ? Moustiquaires aux fenêtres ?</a:t>
            </a:r>
          </a:p>
          <a:p>
            <a:pPr marL="285750" indent="-285750">
              <a:buFont typeface="Arial" panose="020B0604020202020204" pitchFamily="34" charset="0"/>
              <a:buChar char="•"/>
            </a:pPr>
            <a:endParaRPr lang="fr-FR" dirty="0">
              <a:solidFill>
                <a:srgbClr val="FF0000"/>
              </a:solidFill>
              <a:latin typeface="Helvetica" pitchFamily="2" charset="0"/>
            </a:endParaRPr>
          </a:p>
          <a:p>
            <a:pPr marL="285750" indent="-285750">
              <a:buFont typeface="Arial" panose="020B0604020202020204" pitchFamily="34" charset="0"/>
              <a:buChar char="•"/>
            </a:pPr>
            <a:r>
              <a:rPr lang="fr-FR" sz="1800" b="0" i="0" dirty="0">
                <a:solidFill>
                  <a:srgbClr val="FF0000"/>
                </a:solidFill>
                <a:effectLst/>
                <a:latin typeface="Helvetica" pitchFamily="2" charset="0"/>
              </a:rPr>
              <a:t>Moustiquaire pour les moins de 6 mois quand ils dorment ? Sur les poussettes ?</a:t>
            </a:r>
          </a:p>
        </p:txBody>
      </p:sp>
      <p:pic>
        <p:nvPicPr>
          <p:cNvPr id="1028" name="Picture 4" descr="Quels sont Les différents types d'un produit anti moustique?">
            <a:extLst>
              <a:ext uri="{FF2B5EF4-FFF2-40B4-BE49-F238E27FC236}">
                <a16:creationId xmlns:a16="http://schemas.microsoft.com/office/drawing/2014/main" id="{2B034B64-9C19-C157-A540-9FB5D40D43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6325" y="1885617"/>
            <a:ext cx="1239908" cy="11076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A2BBFC95-9AEA-DCE7-400B-38CD5F21895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42900" y="3030369"/>
            <a:ext cx="1102941" cy="73129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Le type des bracelet anti moustique">
            <a:extLst>
              <a:ext uri="{FF2B5EF4-FFF2-40B4-BE49-F238E27FC236}">
                <a16:creationId xmlns:a16="http://schemas.microsoft.com/office/drawing/2014/main" id="{B65D8B70-4401-E114-7C3E-7B01E25A251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68770" y="3798768"/>
            <a:ext cx="851199" cy="851199"/>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descr="Une image contenant plein air, arbre, habits, personne&#10;&#10;Description générée automatiquement">
            <a:extLst>
              <a:ext uri="{FF2B5EF4-FFF2-40B4-BE49-F238E27FC236}">
                <a16:creationId xmlns:a16="http://schemas.microsoft.com/office/drawing/2014/main" id="{20E2747F-1FD4-7DBF-0DF7-7CD7CE9DA50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67292" y="963745"/>
            <a:ext cx="1474990" cy="3648078"/>
          </a:xfrm>
          <a:prstGeom prst="rect">
            <a:avLst/>
          </a:prstGeom>
        </p:spPr>
      </p:pic>
    </p:spTree>
    <p:extLst>
      <p:ext uri="{BB962C8B-B14F-4D97-AF65-F5344CB8AC3E}">
        <p14:creationId xmlns:p14="http://schemas.microsoft.com/office/powerpoint/2010/main" val="3244388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6A541F32-B89D-BA3A-8D6C-F842D0BAEEEA}"/>
              </a:ext>
            </a:extLst>
          </p:cNvPr>
          <p:cNvSpPr txBox="1"/>
          <p:nvPr/>
        </p:nvSpPr>
        <p:spPr>
          <a:xfrm>
            <a:off x="1285626" y="878343"/>
            <a:ext cx="6815169" cy="830997"/>
          </a:xfrm>
          <a:prstGeom prst="rect">
            <a:avLst/>
          </a:prstGeom>
          <a:solidFill>
            <a:schemeClr val="bg1">
              <a:lumMod val="95000"/>
            </a:schemeClr>
          </a:solidFill>
        </p:spPr>
        <p:txBody>
          <a:bodyPr wrap="square">
            <a:spAutoFit/>
          </a:bodyPr>
          <a:lstStyle/>
          <a:p>
            <a:pPr marL="342900" indent="-342900" algn="l">
              <a:buFont typeface="Wingdings" pitchFamily="2" charset="2"/>
              <a:buChar char="ü"/>
            </a:pPr>
            <a:r>
              <a:rPr lang="fr-FR" sz="1200" b="1" dirty="0">
                <a:solidFill>
                  <a:srgbClr val="000000"/>
                </a:solidFill>
                <a:latin typeface="Helvetica" pitchFamily="2" charset="0"/>
              </a:rPr>
              <a:t>S</a:t>
            </a:r>
            <a:r>
              <a:rPr lang="fr-FR" sz="1200" b="1" i="0" dirty="0">
                <a:solidFill>
                  <a:srgbClr val="000000"/>
                </a:solidFill>
                <a:effectLst/>
                <a:latin typeface="Helvetica" pitchFamily="2" charset="0"/>
              </a:rPr>
              <a:t>prays, lotions, crèmes et gels </a:t>
            </a:r>
            <a:r>
              <a:rPr lang="fr-FR" sz="1200" b="0" i="0" dirty="0">
                <a:solidFill>
                  <a:srgbClr val="000000"/>
                </a:solidFill>
                <a:effectLst/>
                <a:latin typeface="Helvetica" pitchFamily="2" charset="0"/>
              </a:rPr>
              <a:t>: </a:t>
            </a:r>
            <a:r>
              <a:rPr lang="fr-FR" sz="1200" b="0" i="0" dirty="0">
                <a:solidFill>
                  <a:srgbClr val="000000"/>
                </a:solidFill>
                <a:effectLst/>
                <a:latin typeface="Arial" panose="020B0604020202020204" pitchFamily="34" charset="0"/>
              </a:rPr>
              <a:t>DEET, </a:t>
            </a:r>
            <a:r>
              <a:rPr lang="fr-FR" sz="1200" b="0" i="0" dirty="0" err="1">
                <a:solidFill>
                  <a:srgbClr val="000000"/>
                </a:solidFill>
                <a:effectLst/>
                <a:latin typeface="Arial" panose="020B0604020202020204" pitchFamily="34" charset="0"/>
              </a:rPr>
              <a:t>icaridine</a:t>
            </a:r>
            <a:r>
              <a:rPr lang="fr-FR" sz="1200" b="0" i="0" dirty="0">
                <a:solidFill>
                  <a:srgbClr val="000000"/>
                </a:solidFill>
                <a:effectLst/>
                <a:latin typeface="Arial" panose="020B0604020202020204" pitchFamily="34" charset="0"/>
              </a:rPr>
              <a:t> (peaux sensibles et enfants &lt; 1 an), IR3535 (dès 6 mois et femmes enceintes), le </a:t>
            </a:r>
            <a:r>
              <a:rPr lang="fr-FR" sz="1200" b="0" i="0" dirty="0" err="1">
                <a:solidFill>
                  <a:srgbClr val="000000"/>
                </a:solidFill>
                <a:effectLst/>
                <a:latin typeface="Arial" panose="020B0604020202020204" pitchFamily="34" charset="0"/>
              </a:rPr>
              <a:t>citriodiol</a:t>
            </a:r>
            <a:r>
              <a:rPr lang="fr-FR" sz="1200" b="0" i="0" dirty="0">
                <a:solidFill>
                  <a:srgbClr val="000000"/>
                </a:solidFill>
                <a:effectLst/>
                <a:latin typeface="Arial" panose="020B0604020202020204" pitchFamily="34" charset="0"/>
              </a:rPr>
              <a:t> (eucalyptus citronné), les pyréthrinoïdes (insecticide neurotoxique), extraits de plantes et les huiles essentielles, comme la citronnelle.</a:t>
            </a:r>
          </a:p>
        </p:txBody>
      </p:sp>
      <p:sp>
        <p:nvSpPr>
          <p:cNvPr id="5" name="ZoneTexte 4">
            <a:extLst>
              <a:ext uri="{FF2B5EF4-FFF2-40B4-BE49-F238E27FC236}">
                <a16:creationId xmlns:a16="http://schemas.microsoft.com/office/drawing/2014/main" id="{EC9B1A7C-0A78-CDCA-A371-3A9958FA33D0}"/>
              </a:ext>
            </a:extLst>
          </p:cNvPr>
          <p:cNvSpPr txBox="1"/>
          <p:nvPr/>
        </p:nvSpPr>
        <p:spPr>
          <a:xfrm>
            <a:off x="1068710" y="247613"/>
            <a:ext cx="7914860" cy="523220"/>
          </a:xfrm>
          <a:prstGeom prst="rect">
            <a:avLst/>
          </a:prstGeom>
          <a:noFill/>
        </p:spPr>
        <p:txBody>
          <a:bodyPr wrap="square" rtlCol="0">
            <a:spAutoFit/>
          </a:bodyPr>
          <a:lstStyle/>
          <a:p>
            <a:r>
              <a:rPr lang="fr-FR" sz="2800" b="1" i="0" dirty="0">
                <a:solidFill>
                  <a:schemeClr val="bg1"/>
                </a:solidFill>
                <a:effectLst/>
                <a:latin typeface="Arial" panose="020B0604020202020204" pitchFamily="34" charset="0"/>
              </a:rPr>
              <a:t>Quels types de produits anti-moustique ?</a:t>
            </a:r>
            <a:endParaRPr lang="fr-FR" sz="2800" b="1" dirty="0">
              <a:solidFill>
                <a:schemeClr val="bg1"/>
              </a:solidFill>
            </a:endParaRPr>
          </a:p>
        </p:txBody>
      </p:sp>
      <p:pic>
        <p:nvPicPr>
          <p:cNvPr id="3" name="Image 2">
            <a:extLst>
              <a:ext uri="{FF2B5EF4-FFF2-40B4-BE49-F238E27FC236}">
                <a16:creationId xmlns:a16="http://schemas.microsoft.com/office/drawing/2014/main" id="{E060A1B4-A378-BD6C-4EAA-C7A0F86BB0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827" y="1841766"/>
            <a:ext cx="4272427" cy="323946"/>
          </a:xfrm>
          <a:prstGeom prst="rect">
            <a:avLst/>
          </a:prstGeom>
        </p:spPr>
      </p:pic>
      <p:pic>
        <p:nvPicPr>
          <p:cNvPr id="8" name="Image 7" descr="Une image contenant texte, capture d’écran, Police, nombre&#10;&#10;Description générée automatiquement">
            <a:extLst>
              <a:ext uri="{FF2B5EF4-FFF2-40B4-BE49-F238E27FC236}">
                <a16:creationId xmlns:a16="http://schemas.microsoft.com/office/drawing/2014/main" id="{75CB577F-74C1-BEF2-A20B-2E2EA89F75D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827" y="2165712"/>
            <a:ext cx="4272427" cy="2432668"/>
          </a:xfrm>
          <a:prstGeom prst="rect">
            <a:avLst/>
          </a:prstGeom>
        </p:spPr>
      </p:pic>
      <p:pic>
        <p:nvPicPr>
          <p:cNvPr id="10" name="Image 9">
            <a:extLst>
              <a:ext uri="{FF2B5EF4-FFF2-40B4-BE49-F238E27FC236}">
                <a16:creationId xmlns:a16="http://schemas.microsoft.com/office/drawing/2014/main" id="{CB1125D2-9C7F-F7F3-21AA-F0841DD554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1841766"/>
            <a:ext cx="4272427" cy="323946"/>
          </a:xfrm>
          <a:prstGeom prst="rect">
            <a:avLst/>
          </a:prstGeom>
        </p:spPr>
      </p:pic>
      <p:pic>
        <p:nvPicPr>
          <p:cNvPr id="13" name="Image 12" descr="Une image contenant texte, capture d’écran, Police, nombre&#10;&#10;Description générée automatiquement">
            <a:extLst>
              <a:ext uri="{FF2B5EF4-FFF2-40B4-BE49-F238E27FC236}">
                <a16:creationId xmlns:a16="http://schemas.microsoft.com/office/drawing/2014/main" id="{7FD766FB-E29A-070F-40BB-2BB4103BD38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72000" y="2165711"/>
            <a:ext cx="4272427" cy="2239677"/>
          </a:xfrm>
          <a:prstGeom prst="rect">
            <a:avLst/>
          </a:prstGeom>
        </p:spPr>
      </p:pic>
      <p:sp>
        <p:nvSpPr>
          <p:cNvPr id="14" name="Rectangle : coins arrondis 13">
            <a:extLst>
              <a:ext uri="{FF2B5EF4-FFF2-40B4-BE49-F238E27FC236}">
                <a16:creationId xmlns:a16="http://schemas.microsoft.com/office/drawing/2014/main" id="{BD4FAB4C-7532-535D-9735-3F448D954214}"/>
              </a:ext>
            </a:extLst>
          </p:cNvPr>
          <p:cNvSpPr/>
          <p:nvPr/>
        </p:nvSpPr>
        <p:spPr>
          <a:xfrm>
            <a:off x="6918690" y="2298138"/>
            <a:ext cx="1577947" cy="21039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100" dirty="0" err="1"/>
              <a:t>Insect</a:t>
            </a:r>
            <a:r>
              <a:rPr lang="fr-FR" sz="1100" dirty="0"/>
              <a:t> écran famille</a:t>
            </a:r>
          </a:p>
        </p:txBody>
      </p:sp>
    </p:spTree>
    <p:extLst>
      <p:ext uri="{BB962C8B-B14F-4D97-AF65-F5344CB8AC3E}">
        <p14:creationId xmlns:p14="http://schemas.microsoft.com/office/powerpoint/2010/main" val="34611744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6A541F32-B89D-BA3A-8D6C-F842D0BAEEEA}"/>
              </a:ext>
            </a:extLst>
          </p:cNvPr>
          <p:cNvSpPr txBox="1"/>
          <p:nvPr/>
        </p:nvSpPr>
        <p:spPr>
          <a:xfrm>
            <a:off x="201719" y="1196280"/>
            <a:ext cx="7188377" cy="3354765"/>
          </a:xfrm>
          <a:prstGeom prst="rect">
            <a:avLst/>
          </a:prstGeom>
          <a:noFill/>
        </p:spPr>
        <p:txBody>
          <a:bodyPr wrap="square">
            <a:spAutoFit/>
          </a:bodyPr>
          <a:lstStyle/>
          <a:p>
            <a:pPr marL="342900" indent="-342900">
              <a:buFont typeface="Wingdings" pitchFamily="2" charset="2"/>
              <a:buChar char="ü"/>
            </a:pPr>
            <a:r>
              <a:rPr lang="fr-FR" sz="1200" b="1" dirty="0">
                <a:solidFill>
                  <a:srgbClr val="000000"/>
                </a:solidFill>
                <a:latin typeface="Helvetica" pitchFamily="2" charset="0"/>
              </a:rPr>
              <a:t>D</a:t>
            </a:r>
            <a:r>
              <a:rPr lang="fr-FR" sz="1200" b="1" i="0" dirty="0">
                <a:solidFill>
                  <a:srgbClr val="000000"/>
                </a:solidFill>
                <a:effectLst/>
                <a:latin typeface="Helvetica" pitchFamily="2" charset="0"/>
              </a:rPr>
              <a:t>iffuseurs électriques</a:t>
            </a:r>
            <a:r>
              <a:rPr lang="fr-FR" sz="1200" b="0" i="0" dirty="0">
                <a:solidFill>
                  <a:srgbClr val="000000"/>
                </a:solidFill>
                <a:effectLst/>
                <a:latin typeface="Helvetica" pitchFamily="2" charset="0"/>
              </a:rPr>
              <a:t> à pile ou par prise, par recharge liquide ou par plaquette : répulsif pour </a:t>
            </a:r>
            <a:r>
              <a:rPr lang="fr-FR" sz="1200" b="0" i="0" dirty="0">
                <a:solidFill>
                  <a:srgbClr val="000000"/>
                </a:solidFill>
                <a:effectLst/>
                <a:latin typeface="Arial" panose="020B0604020202020204" pitchFamily="34" charset="0"/>
              </a:rPr>
              <a:t>petites pièces, contient insecticide à base de Pyrèthre, Géraniol, </a:t>
            </a:r>
            <a:r>
              <a:rPr lang="fr-FR" sz="1200" b="0" i="0" dirty="0" err="1">
                <a:solidFill>
                  <a:srgbClr val="000000"/>
                </a:solidFill>
                <a:effectLst/>
                <a:latin typeface="Arial" panose="020B0604020202020204" pitchFamily="34" charset="0"/>
              </a:rPr>
              <a:t>Alléthrine</a:t>
            </a:r>
            <a:r>
              <a:rPr lang="fr-FR" sz="1200" b="0" i="0" dirty="0">
                <a:solidFill>
                  <a:srgbClr val="000000"/>
                </a:solidFill>
                <a:effectLst/>
                <a:latin typeface="Arial" panose="020B0604020202020204" pitchFamily="34" charset="0"/>
              </a:rPr>
              <a:t> (pyréthrinoïdes synthétiques). </a:t>
            </a:r>
            <a:r>
              <a:rPr lang="fr-FR" sz="1200" b="1" i="0" u="sng" dirty="0">
                <a:solidFill>
                  <a:srgbClr val="000000"/>
                </a:solidFill>
                <a:effectLst/>
                <a:latin typeface="Arial" panose="020B0604020202020204" pitchFamily="34" charset="0"/>
              </a:rPr>
              <a:t>A éviter dans la chambre d’un bébé</a:t>
            </a:r>
            <a:r>
              <a:rPr lang="fr-FR" sz="1200" b="0" i="0" dirty="0">
                <a:solidFill>
                  <a:srgbClr val="000000"/>
                </a:solidFill>
                <a:effectLst/>
                <a:latin typeface="Arial" panose="020B0604020202020204" pitchFamily="34" charset="0"/>
              </a:rPr>
              <a:t> ou si allergique. </a:t>
            </a:r>
          </a:p>
          <a:p>
            <a:pPr>
              <a:spcAft>
                <a:spcPts val="600"/>
              </a:spcAft>
            </a:pPr>
            <a:r>
              <a:rPr lang="fr-FR" sz="1200" dirty="0">
                <a:solidFill>
                  <a:srgbClr val="000000"/>
                </a:solidFill>
                <a:latin typeface="Arial" panose="020B0604020202020204" pitchFamily="34" charset="0"/>
              </a:rPr>
              <a:t>		</a:t>
            </a:r>
            <a:r>
              <a:rPr lang="fr-FR" sz="1200" dirty="0">
                <a:solidFill>
                  <a:srgbClr val="FF0000"/>
                </a:solidFill>
                <a:latin typeface="Arial" panose="020B0604020202020204" pitchFamily="34" charset="0"/>
              </a:rPr>
              <a:t>Pas la peine qu’ils fonctionnent tous le temps</a:t>
            </a:r>
            <a:endParaRPr lang="fr-FR" sz="1200" b="0" i="0" dirty="0">
              <a:solidFill>
                <a:srgbClr val="FF0000"/>
              </a:solidFill>
              <a:effectLst/>
              <a:latin typeface="Arial" panose="020B0604020202020204" pitchFamily="34" charset="0"/>
            </a:endParaRPr>
          </a:p>
          <a:p>
            <a:pPr marL="342900" indent="-342900">
              <a:spcAft>
                <a:spcPts val="600"/>
              </a:spcAft>
              <a:buFont typeface="Wingdings" pitchFamily="2" charset="2"/>
              <a:buChar char="ü"/>
            </a:pPr>
            <a:r>
              <a:rPr lang="fr-FR" sz="1200" b="1" dirty="0">
                <a:solidFill>
                  <a:srgbClr val="000000"/>
                </a:solidFill>
                <a:latin typeface="Arial" panose="020B0604020202020204" pitchFamily="34" charset="0"/>
              </a:rPr>
              <a:t>S</a:t>
            </a:r>
            <a:r>
              <a:rPr lang="fr-FR" sz="1200" b="1" i="0" dirty="0">
                <a:solidFill>
                  <a:srgbClr val="000000"/>
                </a:solidFill>
                <a:effectLst/>
                <a:latin typeface="Helvetica" pitchFamily="2" charset="0"/>
              </a:rPr>
              <a:t>pirales et bâtons à brûler </a:t>
            </a:r>
            <a:r>
              <a:rPr lang="fr-FR" sz="1200" b="0" i="0" dirty="0">
                <a:solidFill>
                  <a:srgbClr val="000000"/>
                </a:solidFill>
                <a:effectLst/>
                <a:latin typeface="Helvetica" pitchFamily="2" charset="0"/>
              </a:rPr>
              <a:t>: diffusent un répulsif dans l’air (perméthrine, </a:t>
            </a:r>
            <a:r>
              <a:rPr lang="fr-FR" sz="1200" b="0" i="0" dirty="0" err="1">
                <a:solidFill>
                  <a:srgbClr val="000000"/>
                </a:solidFill>
                <a:effectLst/>
                <a:latin typeface="Helvetica" pitchFamily="2" charset="0"/>
              </a:rPr>
              <a:t>pyréthre</a:t>
            </a:r>
            <a:r>
              <a:rPr lang="fr-FR" sz="1200" b="0" i="0" dirty="0">
                <a:solidFill>
                  <a:srgbClr val="000000"/>
                </a:solidFill>
                <a:effectLst/>
                <a:latin typeface="Helvetica" pitchFamily="2" charset="0"/>
              </a:rPr>
              <a:t>) par combustion ou fumigation. </a:t>
            </a:r>
            <a:r>
              <a:rPr lang="fr-FR" sz="1200" b="1" i="0" u="sng" dirty="0">
                <a:solidFill>
                  <a:srgbClr val="000000"/>
                </a:solidFill>
                <a:effectLst/>
                <a:latin typeface="Helvetica" pitchFamily="2" charset="0"/>
              </a:rPr>
              <a:t>A n’utiliser qu’en extérieur</a:t>
            </a:r>
            <a:r>
              <a:rPr lang="fr-FR" sz="1200" b="0" i="0" dirty="0">
                <a:solidFill>
                  <a:srgbClr val="000000"/>
                </a:solidFill>
                <a:effectLst/>
                <a:latin typeface="Helvetica" pitchFamily="2" charset="0"/>
              </a:rPr>
              <a:t>. Certaines bougies ou encens contiennent des traces de substances actives biocides, de monoxyde d’azote, de COV (benzène, xylène, phénol, etc.), d’aldéhydes et de cétones, y compris le formaldéhyde ou encore des résidus de pesticides.</a:t>
            </a:r>
          </a:p>
          <a:p>
            <a:pPr marL="342900" indent="-342900">
              <a:spcAft>
                <a:spcPts val="600"/>
              </a:spcAft>
              <a:buFont typeface="Wingdings" pitchFamily="2" charset="2"/>
              <a:buChar char="ü"/>
            </a:pPr>
            <a:r>
              <a:rPr lang="fr-FR" sz="1200" b="1" dirty="0">
                <a:solidFill>
                  <a:srgbClr val="000000"/>
                </a:solidFill>
                <a:latin typeface="Helvetica" pitchFamily="2" charset="0"/>
              </a:rPr>
              <a:t>B</a:t>
            </a:r>
            <a:r>
              <a:rPr lang="fr-FR" sz="1200" b="1" i="0" dirty="0">
                <a:solidFill>
                  <a:srgbClr val="000000"/>
                </a:solidFill>
                <a:effectLst/>
                <a:latin typeface="Helvetica" pitchFamily="2" charset="0"/>
              </a:rPr>
              <a:t>racelets aux huiles essentielles (</a:t>
            </a:r>
            <a:r>
              <a:rPr lang="fr-FR" sz="1200" b="0" i="0" dirty="0">
                <a:solidFill>
                  <a:srgbClr val="000000"/>
                </a:solidFill>
                <a:effectLst/>
                <a:latin typeface="Helvetica" pitchFamily="2" charset="0"/>
              </a:rPr>
              <a:t>géraniol) : </a:t>
            </a:r>
            <a:r>
              <a:rPr lang="fr-FR" sz="1200" b="0" i="0" dirty="0">
                <a:solidFill>
                  <a:srgbClr val="FF0000"/>
                </a:solidFill>
                <a:effectLst/>
                <a:latin typeface="Helvetica" pitchFamily="2" charset="0"/>
              </a:rPr>
              <a:t>efficacité modeste ou absente, </a:t>
            </a:r>
            <a:r>
              <a:rPr lang="fr-FR" sz="1200" b="1" i="0" u="sng" dirty="0">
                <a:solidFill>
                  <a:srgbClr val="000000"/>
                </a:solidFill>
                <a:effectLst/>
                <a:latin typeface="Helvetica" pitchFamily="2" charset="0"/>
              </a:rPr>
              <a:t>réactions cutanées et/ou oculaires de type irritatif</a:t>
            </a:r>
            <a:r>
              <a:rPr lang="fr-FR" sz="1200" b="0" i="0" dirty="0">
                <a:solidFill>
                  <a:srgbClr val="000000"/>
                </a:solidFill>
                <a:effectLst/>
                <a:latin typeface="Helvetica" pitchFamily="2" charset="0"/>
              </a:rPr>
              <a:t>, éruption généralisée de type allergique, épisodes convulsifs. A proscrire chez les nourrissons et les jeunes enfants. </a:t>
            </a:r>
          </a:p>
          <a:p>
            <a:pPr marL="342900" indent="-342900">
              <a:spcAft>
                <a:spcPts val="600"/>
              </a:spcAft>
              <a:buFont typeface="Wingdings" pitchFamily="2" charset="2"/>
              <a:buChar char="ü"/>
            </a:pPr>
            <a:r>
              <a:rPr lang="fr-FR" sz="1200" b="1" i="0" dirty="0">
                <a:solidFill>
                  <a:srgbClr val="000000"/>
                </a:solidFill>
                <a:effectLst/>
                <a:latin typeface="Helvetica" pitchFamily="2" charset="0"/>
              </a:rPr>
              <a:t>Appareils à LED ou ultrasons : </a:t>
            </a:r>
            <a:r>
              <a:rPr lang="fr-FR" sz="1200" b="0" i="0" dirty="0">
                <a:solidFill>
                  <a:srgbClr val="000000"/>
                </a:solidFill>
                <a:effectLst/>
                <a:latin typeface="Helvetica" pitchFamily="2" charset="0"/>
              </a:rPr>
              <a:t>n’ont pas prouvé leur efficacité. </a:t>
            </a:r>
          </a:p>
          <a:p>
            <a:pPr marL="342900" indent="-342900">
              <a:buFont typeface="Wingdings" pitchFamily="2" charset="2"/>
              <a:buChar char="ü"/>
            </a:pPr>
            <a:r>
              <a:rPr lang="fr-FR" sz="1200" b="1" i="0" dirty="0">
                <a:solidFill>
                  <a:srgbClr val="000000"/>
                </a:solidFill>
                <a:effectLst/>
                <a:latin typeface="Helvetica" pitchFamily="2" charset="0"/>
              </a:rPr>
              <a:t>Pièges à moustiques </a:t>
            </a:r>
            <a:r>
              <a:rPr lang="fr-FR" sz="1200" b="0" i="0" dirty="0">
                <a:solidFill>
                  <a:srgbClr val="000000"/>
                </a:solidFill>
                <a:effectLst/>
                <a:latin typeface="Helvetica" pitchFamily="2" charset="0"/>
              </a:rPr>
              <a:t>simulant l’odeur humaine fonctionnent globalement bien, mais n’évitent pas les piqûres.</a:t>
            </a:r>
          </a:p>
          <a:p>
            <a:endParaRPr lang="fr-FR" sz="1200" dirty="0"/>
          </a:p>
        </p:txBody>
      </p:sp>
      <p:sp>
        <p:nvSpPr>
          <p:cNvPr id="5" name="ZoneTexte 4">
            <a:extLst>
              <a:ext uri="{FF2B5EF4-FFF2-40B4-BE49-F238E27FC236}">
                <a16:creationId xmlns:a16="http://schemas.microsoft.com/office/drawing/2014/main" id="{EC9B1A7C-0A78-CDCA-A371-3A9958FA33D0}"/>
              </a:ext>
            </a:extLst>
          </p:cNvPr>
          <p:cNvSpPr txBox="1"/>
          <p:nvPr/>
        </p:nvSpPr>
        <p:spPr>
          <a:xfrm>
            <a:off x="1068710" y="247613"/>
            <a:ext cx="7914860" cy="523220"/>
          </a:xfrm>
          <a:prstGeom prst="rect">
            <a:avLst/>
          </a:prstGeom>
          <a:noFill/>
        </p:spPr>
        <p:txBody>
          <a:bodyPr wrap="square" rtlCol="0">
            <a:spAutoFit/>
          </a:bodyPr>
          <a:lstStyle/>
          <a:p>
            <a:r>
              <a:rPr lang="fr-FR" sz="2800" b="1" i="0" dirty="0">
                <a:solidFill>
                  <a:schemeClr val="bg1"/>
                </a:solidFill>
                <a:effectLst/>
                <a:latin typeface="Arial" panose="020B0604020202020204" pitchFamily="34" charset="0"/>
              </a:rPr>
              <a:t>Quels types de produits anti-moustique ?</a:t>
            </a:r>
            <a:endParaRPr lang="fr-FR" sz="2800" b="1" dirty="0">
              <a:solidFill>
                <a:schemeClr val="bg1"/>
              </a:solidFill>
            </a:endParaRPr>
          </a:p>
        </p:txBody>
      </p:sp>
      <p:pic>
        <p:nvPicPr>
          <p:cNvPr id="2" name="Picture 2" descr="pyrèthre de Dalmatie (Tanacetum cinerariifolium) ">
            <a:extLst>
              <a:ext uri="{FF2B5EF4-FFF2-40B4-BE49-F238E27FC236}">
                <a16:creationId xmlns:a16="http://schemas.microsoft.com/office/drawing/2014/main" id="{26C5FDA9-3D69-1621-75F9-26CE06C001D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291" y="963745"/>
            <a:ext cx="1474990" cy="90768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Quels sont Les différents types d'un produit anti moustique?">
            <a:extLst>
              <a:ext uri="{FF2B5EF4-FFF2-40B4-BE49-F238E27FC236}">
                <a16:creationId xmlns:a16="http://schemas.microsoft.com/office/drawing/2014/main" id="{71C57A85-E19C-F013-0971-9C56A27E83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66325" y="1885617"/>
            <a:ext cx="1239908" cy="11076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a:extLst>
              <a:ext uri="{FF2B5EF4-FFF2-40B4-BE49-F238E27FC236}">
                <a16:creationId xmlns:a16="http://schemas.microsoft.com/office/drawing/2014/main" id="{420E4559-4C35-AEDF-B3AF-7EA99667E67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42900" y="3030369"/>
            <a:ext cx="1102941" cy="73129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Le type des bracelet anti moustique">
            <a:extLst>
              <a:ext uri="{FF2B5EF4-FFF2-40B4-BE49-F238E27FC236}">
                <a16:creationId xmlns:a16="http://schemas.microsoft.com/office/drawing/2014/main" id="{8D0FB0B7-E5FB-7B4E-9810-DAB79B9AA3A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68770" y="3798768"/>
            <a:ext cx="851199" cy="851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262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9D24F319-0CD7-151C-0D81-E935B7ADB697}"/>
              </a:ext>
            </a:extLst>
          </p:cNvPr>
          <p:cNvSpPr txBox="1"/>
          <p:nvPr/>
        </p:nvSpPr>
        <p:spPr>
          <a:xfrm>
            <a:off x="1202635" y="292496"/>
            <a:ext cx="2274982" cy="430887"/>
          </a:xfrm>
          <a:prstGeom prst="rect">
            <a:avLst/>
          </a:prstGeom>
          <a:noFill/>
        </p:spPr>
        <p:txBody>
          <a:bodyPr wrap="none" rtlCol="0">
            <a:spAutoFit/>
          </a:bodyPr>
          <a:lstStyle/>
          <a:p>
            <a:r>
              <a:rPr lang="fr-FR" sz="2200" b="1" dirty="0">
                <a:solidFill>
                  <a:schemeClr val="bg1"/>
                </a:solidFill>
              </a:rPr>
              <a:t>Liens d’intérêts</a:t>
            </a:r>
          </a:p>
        </p:txBody>
      </p:sp>
      <p:sp>
        <p:nvSpPr>
          <p:cNvPr id="2" name="ZoneTexte 1">
            <a:extLst>
              <a:ext uri="{FF2B5EF4-FFF2-40B4-BE49-F238E27FC236}">
                <a16:creationId xmlns:a16="http://schemas.microsoft.com/office/drawing/2014/main" id="{FF0EF774-2538-C6AD-AC41-E5437CC2BBBE}"/>
              </a:ext>
            </a:extLst>
          </p:cNvPr>
          <p:cNvSpPr txBox="1"/>
          <p:nvPr/>
        </p:nvSpPr>
        <p:spPr>
          <a:xfrm>
            <a:off x="1568120" y="1133522"/>
            <a:ext cx="1544012" cy="369332"/>
          </a:xfrm>
          <a:prstGeom prst="rect">
            <a:avLst/>
          </a:prstGeom>
          <a:noFill/>
        </p:spPr>
        <p:txBody>
          <a:bodyPr wrap="none" rtlCol="0">
            <a:spAutoFit/>
          </a:bodyPr>
          <a:lstStyle/>
          <a:p>
            <a:r>
              <a:rPr lang="fr-FR" b="1" dirty="0"/>
              <a:t>Hervé HAAS</a:t>
            </a:r>
          </a:p>
        </p:txBody>
      </p:sp>
      <p:sp>
        <p:nvSpPr>
          <p:cNvPr id="3" name="ZoneTexte 2">
            <a:extLst>
              <a:ext uri="{FF2B5EF4-FFF2-40B4-BE49-F238E27FC236}">
                <a16:creationId xmlns:a16="http://schemas.microsoft.com/office/drawing/2014/main" id="{CDAD751A-2D05-CB80-2384-38EC19E18B82}"/>
              </a:ext>
            </a:extLst>
          </p:cNvPr>
          <p:cNvSpPr txBox="1"/>
          <p:nvPr/>
        </p:nvSpPr>
        <p:spPr>
          <a:xfrm>
            <a:off x="1494064" y="3088509"/>
            <a:ext cx="1595373" cy="369332"/>
          </a:xfrm>
          <a:prstGeom prst="rect">
            <a:avLst/>
          </a:prstGeom>
          <a:noFill/>
        </p:spPr>
        <p:txBody>
          <a:bodyPr wrap="none" rtlCol="0">
            <a:spAutoFit/>
          </a:bodyPr>
          <a:lstStyle/>
          <a:p>
            <a:r>
              <a:rPr lang="fr-FR" b="1" dirty="0"/>
              <a:t>Yves GILLET</a:t>
            </a:r>
          </a:p>
        </p:txBody>
      </p:sp>
      <p:pic>
        <p:nvPicPr>
          <p:cNvPr id="6" name="Image 5" descr="Une image contenant invertébré, vermine, arthropode, Macrophotographie&#10;&#10;Description générée automatiquement">
            <a:extLst>
              <a:ext uri="{FF2B5EF4-FFF2-40B4-BE49-F238E27FC236}">
                <a16:creationId xmlns:a16="http://schemas.microsoft.com/office/drawing/2014/main" id="{3FAC8AD4-C97D-FD34-B2C2-5502B8387D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70412" y="995065"/>
            <a:ext cx="2464529" cy="1671348"/>
          </a:xfrm>
          <a:prstGeom prst="rect">
            <a:avLst/>
          </a:prstGeom>
        </p:spPr>
      </p:pic>
      <p:pic>
        <p:nvPicPr>
          <p:cNvPr id="9" name="Image 8" descr="Une image contenant invertébré, vermine, Macrophotographie, arthropode&#10;&#10;Description générée automatiquement">
            <a:extLst>
              <a:ext uri="{FF2B5EF4-FFF2-40B4-BE49-F238E27FC236}">
                <a16:creationId xmlns:a16="http://schemas.microsoft.com/office/drawing/2014/main" id="{2D0ACDA5-6BCF-56EC-CB0A-AB865F6F5DE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0412" y="2933309"/>
            <a:ext cx="2448279" cy="1671348"/>
          </a:xfrm>
          <a:prstGeom prst="rect">
            <a:avLst/>
          </a:prstGeom>
        </p:spPr>
      </p:pic>
      <p:sp>
        <p:nvSpPr>
          <p:cNvPr id="11" name="ZoneTexte 10">
            <a:extLst>
              <a:ext uri="{FF2B5EF4-FFF2-40B4-BE49-F238E27FC236}">
                <a16:creationId xmlns:a16="http://schemas.microsoft.com/office/drawing/2014/main" id="{6B4457C2-8949-47B6-B004-64D67F050642}"/>
              </a:ext>
            </a:extLst>
          </p:cNvPr>
          <p:cNvSpPr txBox="1"/>
          <p:nvPr/>
        </p:nvSpPr>
        <p:spPr>
          <a:xfrm>
            <a:off x="1395966" y="2979269"/>
            <a:ext cx="4706710" cy="1477328"/>
          </a:xfrm>
          <a:prstGeom prst="rect">
            <a:avLst/>
          </a:prstGeom>
          <a:noFill/>
        </p:spPr>
        <p:txBody>
          <a:bodyPr wrap="square">
            <a:spAutoFit/>
          </a:bodyPr>
          <a:lstStyle/>
          <a:p>
            <a:pPr algn="l"/>
            <a:br>
              <a:rPr lang="fr-FR" b="0" i="0" dirty="0">
                <a:solidFill>
                  <a:srgbClr val="202124"/>
                </a:solidFill>
                <a:effectLst/>
                <a:latin typeface="arial" panose="020B0604020202020204" pitchFamily="34" charset="0"/>
              </a:rPr>
            </a:br>
            <a:endParaRPr lang="fr-FR" b="0" i="0" dirty="0">
              <a:solidFill>
                <a:srgbClr val="202124"/>
              </a:solidFill>
              <a:effectLst/>
              <a:latin typeface="arial" panose="020B0604020202020204" pitchFamily="34" charset="0"/>
            </a:endParaRPr>
          </a:p>
          <a:p>
            <a:pPr algn="l"/>
            <a:r>
              <a:rPr lang="fr-FR" dirty="0">
                <a:solidFill>
                  <a:srgbClr val="4D5156"/>
                </a:solidFill>
                <a:latin typeface="Google Sans"/>
              </a:rPr>
              <a:t>Alias </a:t>
            </a:r>
            <a:r>
              <a:rPr lang="fr-FR" b="0" i="1" dirty="0">
                <a:solidFill>
                  <a:srgbClr val="4D5156"/>
                </a:solidFill>
                <a:effectLst/>
                <a:latin typeface="Google Sans"/>
              </a:rPr>
              <a:t>Culex </a:t>
            </a:r>
            <a:r>
              <a:rPr lang="fr-FR" b="0" i="1" dirty="0" err="1">
                <a:solidFill>
                  <a:srgbClr val="4D5156"/>
                </a:solidFill>
                <a:effectLst/>
                <a:latin typeface="Google Sans"/>
              </a:rPr>
              <a:t>pipiens</a:t>
            </a:r>
            <a:r>
              <a:rPr lang="fr-FR" b="0" i="1" dirty="0">
                <a:solidFill>
                  <a:srgbClr val="4D5156"/>
                </a:solidFill>
                <a:effectLst/>
                <a:latin typeface="Google Sans"/>
              </a:rPr>
              <a:t> </a:t>
            </a:r>
            <a:r>
              <a:rPr lang="fr-FR" b="0" i="1" dirty="0" err="1">
                <a:solidFill>
                  <a:srgbClr val="4D5156"/>
                </a:solidFill>
                <a:effectLst/>
                <a:latin typeface="Google Sans"/>
              </a:rPr>
              <a:t>pipiens</a:t>
            </a:r>
            <a:endParaRPr lang="fr-FR" b="0" i="1" dirty="0">
              <a:solidFill>
                <a:srgbClr val="4D5156"/>
              </a:solidFill>
              <a:effectLst/>
              <a:latin typeface="Google Sans"/>
            </a:endParaRPr>
          </a:p>
          <a:p>
            <a:pPr marL="285750" indent="-285750" algn="l">
              <a:buFont typeface="Symbol" panose="05050102010706020507" pitchFamily="18" charset="2"/>
              <a:buChar char="Þ"/>
            </a:pPr>
            <a:r>
              <a:rPr lang="fr-FR" dirty="0">
                <a:solidFill>
                  <a:srgbClr val="4D5156"/>
                </a:solidFill>
                <a:latin typeface="Google Sans"/>
              </a:rPr>
              <a:t>Domestique, prévisible</a:t>
            </a:r>
          </a:p>
          <a:p>
            <a:pPr marL="285750" indent="-285750" algn="l">
              <a:buFont typeface="Symbol" panose="05050102010706020507" pitchFamily="18" charset="2"/>
              <a:buChar char="Þ"/>
            </a:pPr>
            <a:r>
              <a:rPr lang="fr-FR" b="0" dirty="0">
                <a:solidFill>
                  <a:srgbClr val="4D5156"/>
                </a:solidFill>
                <a:effectLst/>
                <a:latin typeface="Google Sans"/>
              </a:rPr>
              <a:t>Tout aussi pénible !</a:t>
            </a:r>
            <a:endParaRPr lang="fr-FR" b="0" dirty="0">
              <a:solidFill>
                <a:srgbClr val="202124"/>
              </a:solidFill>
              <a:effectLst/>
              <a:latin typeface="arial" panose="020B0604020202020204" pitchFamily="34" charset="0"/>
            </a:endParaRPr>
          </a:p>
        </p:txBody>
      </p:sp>
      <p:sp>
        <p:nvSpPr>
          <p:cNvPr id="12" name="ZoneTexte 11">
            <a:extLst>
              <a:ext uri="{FF2B5EF4-FFF2-40B4-BE49-F238E27FC236}">
                <a16:creationId xmlns:a16="http://schemas.microsoft.com/office/drawing/2014/main" id="{C1654BDB-D0CC-C174-FD31-8A7E6D6D9881}"/>
              </a:ext>
            </a:extLst>
          </p:cNvPr>
          <p:cNvSpPr txBox="1"/>
          <p:nvPr/>
        </p:nvSpPr>
        <p:spPr>
          <a:xfrm>
            <a:off x="1387841" y="949799"/>
            <a:ext cx="4706710" cy="1477328"/>
          </a:xfrm>
          <a:prstGeom prst="rect">
            <a:avLst/>
          </a:prstGeom>
          <a:noFill/>
        </p:spPr>
        <p:txBody>
          <a:bodyPr wrap="square">
            <a:spAutoFit/>
          </a:bodyPr>
          <a:lstStyle/>
          <a:p>
            <a:pPr algn="l"/>
            <a:br>
              <a:rPr lang="fr-FR" b="0" i="0" dirty="0">
                <a:solidFill>
                  <a:srgbClr val="202124"/>
                </a:solidFill>
                <a:effectLst/>
                <a:latin typeface="arial" panose="020B0604020202020204" pitchFamily="34" charset="0"/>
              </a:rPr>
            </a:br>
            <a:endParaRPr lang="fr-FR" b="0" i="0" dirty="0">
              <a:solidFill>
                <a:srgbClr val="202124"/>
              </a:solidFill>
              <a:effectLst/>
              <a:latin typeface="arial" panose="020B0604020202020204" pitchFamily="34" charset="0"/>
            </a:endParaRPr>
          </a:p>
          <a:p>
            <a:pPr algn="l"/>
            <a:r>
              <a:rPr lang="fr-FR" b="0" i="0" dirty="0">
                <a:solidFill>
                  <a:srgbClr val="4D5156"/>
                </a:solidFill>
                <a:effectLst/>
                <a:latin typeface="Google Sans"/>
              </a:rPr>
              <a:t>Alias </a:t>
            </a:r>
            <a:r>
              <a:rPr lang="fr-FR" b="0" i="1" dirty="0" err="1">
                <a:solidFill>
                  <a:srgbClr val="4D5156"/>
                </a:solidFill>
                <a:effectLst/>
                <a:latin typeface="Google Sans"/>
              </a:rPr>
              <a:t>Aedes</a:t>
            </a:r>
            <a:r>
              <a:rPr lang="fr-FR" b="0" i="1" dirty="0">
                <a:solidFill>
                  <a:srgbClr val="4D5156"/>
                </a:solidFill>
                <a:effectLst/>
                <a:latin typeface="Google Sans"/>
              </a:rPr>
              <a:t> </a:t>
            </a:r>
            <a:r>
              <a:rPr lang="fr-FR" b="0" i="1" dirty="0" err="1">
                <a:solidFill>
                  <a:srgbClr val="4D5156"/>
                </a:solidFill>
                <a:effectLst/>
                <a:latin typeface="Google Sans"/>
              </a:rPr>
              <a:t>albopictus</a:t>
            </a:r>
            <a:endParaRPr lang="fr-FR" b="0" i="1" dirty="0">
              <a:solidFill>
                <a:srgbClr val="4D5156"/>
              </a:solidFill>
              <a:effectLst/>
              <a:latin typeface="Google Sans"/>
            </a:endParaRPr>
          </a:p>
          <a:p>
            <a:pPr marL="285750" indent="-285750" algn="l">
              <a:buFont typeface="Symbol" panose="05050102010706020507" pitchFamily="18" charset="2"/>
              <a:buChar char="Þ"/>
            </a:pPr>
            <a:r>
              <a:rPr lang="fr-FR" dirty="0">
                <a:solidFill>
                  <a:srgbClr val="4D5156"/>
                </a:solidFill>
                <a:latin typeface="Google Sans"/>
              </a:rPr>
              <a:t>Exotique, plutôt élégant</a:t>
            </a:r>
          </a:p>
          <a:p>
            <a:pPr marL="285750" indent="-285750" algn="l">
              <a:buFont typeface="Symbol" panose="05050102010706020507" pitchFamily="18" charset="2"/>
              <a:buChar char="Þ"/>
            </a:pPr>
            <a:r>
              <a:rPr lang="fr-FR" dirty="0">
                <a:solidFill>
                  <a:srgbClr val="4D5156"/>
                </a:solidFill>
                <a:latin typeface="Google Sans"/>
              </a:rPr>
              <a:t>Parfois pénible</a:t>
            </a:r>
            <a:endParaRPr lang="fr-FR" b="0" dirty="0">
              <a:solidFill>
                <a:srgbClr val="202124"/>
              </a:solidFill>
              <a:effectLst/>
              <a:latin typeface="arial" panose="020B0604020202020204" pitchFamily="34" charset="0"/>
            </a:endParaRPr>
          </a:p>
        </p:txBody>
      </p:sp>
    </p:spTree>
    <p:extLst>
      <p:ext uri="{BB962C8B-B14F-4D97-AF65-F5344CB8AC3E}">
        <p14:creationId xmlns:p14="http://schemas.microsoft.com/office/powerpoint/2010/main" val="3451162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60D85A6D-DB8C-03BA-719C-7B56025C2186}"/>
              </a:ext>
            </a:extLst>
          </p:cNvPr>
          <p:cNvSpPr txBox="1"/>
          <p:nvPr/>
        </p:nvSpPr>
        <p:spPr>
          <a:xfrm>
            <a:off x="1181438" y="275129"/>
            <a:ext cx="3897798" cy="523220"/>
          </a:xfrm>
          <a:prstGeom prst="rect">
            <a:avLst/>
          </a:prstGeom>
          <a:noFill/>
        </p:spPr>
        <p:txBody>
          <a:bodyPr wrap="none" rtlCol="0">
            <a:spAutoFit/>
          </a:bodyPr>
          <a:lstStyle/>
          <a:p>
            <a:r>
              <a:rPr lang="fr-FR" sz="2800" b="1" dirty="0" err="1">
                <a:solidFill>
                  <a:schemeClr val="bg1"/>
                </a:solidFill>
              </a:rPr>
              <a:t>Take</a:t>
            </a:r>
            <a:r>
              <a:rPr lang="fr-FR" sz="2800" b="1" dirty="0">
                <a:solidFill>
                  <a:schemeClr val="bg1"/>
                </a:solidFill>
              </a:rPr>
              <a:t>-home messages</a:t>
            </a:r>
          </a:p>
        </p:txBody>
      </p:sp>
      <p:sp>
        <p:nvSpPr>
          <p:cNvPr id="3" name="ZoneTexte 2">
            <a:extLst>
              <a:ext uri="{FF2B5EF4-FFF2-40B4-BE49-F238E27FC236}">
                <a16:creationId xmlns:a16="http://schemas.microsoft.com/office/drawing/2014/main" id="{D0F8A510-6178-DC8E-D1AB-EAF5C804FABD}"/>
              </a:ext>
            </a:extLst>
          </p:cNvPr>
          <p:cNvSpPr txBox="1"/>
          <p:nvPr/>
        </p:nvSpPr>
        <p:spPr>
          <a:xfrm>
            <a:off x="793619" y="1343279"/>
            <a:ext cx="7556762" cy="2816156"/>
          </a:xfrm>
          <a:prstGeom prst="rect">
            <a:avLst/>
          </a:prstGeom>
          <a:noFill/>
        </p:spPr>
        <p:txBody>
          <a:bodyPr wrap="square" rtlCol="0">
            <a:spAutoFit/>
          </a:bodyPr>
          <a:lstStyle/>
          <a:p>
            <a:pPr marL="285750" indent="-285750">
              <a:spcAft>
                <a:spcPts val="600"/>
              </a:spcAft>
              <a:buClr>
                <a:schemeClr val="accent1"/>
              </a:buClr>
              <a:buFont typeface="Wingdings" pitchFamily="2" charset="2"/>
              <a:buChar char="v"/>
            </a:pPr>
            <a:r>
              <a:rPr lang="fr-FR" dirty="0"/>
              <a:t>Même si les maladies transmises par les moustiques restent pour le moment peu nombreuses en métropole, l’extension du tigre doit faire changer de paradigme</a:t>
            </a:r>
          </a:p>
          <a:p>
            <a:pPr marL="285750" indent="-285750">
              <a:spcAft>
                <a:spcPts val="600"/>
              </a:spcAft>
              <a:buClr>
                <a:schemeClr val="accent1"/>
              </a:buClr>
              <a:buFont typeface="Wingdings" pitchFamily="2" charset="2"/>
              <a:buChar char="v"/>
            </a:pPr>
            <a:r>
              <a:rPr lang="fr-FR" dirty="0"/>
              <a:t>Apprendre les mesures qui limitent le risque de piqûres, et connaitre leurs risques et les mesures les plus efficaces</a:t>
            </a:r>
          </a:p>
          <a:p>
            <a:pPr marL="285750" indent="-285750">
              <a:spcAft>
                <a:spcPts val="600"/>
              </a:spcAft>
              <a:buClr>
                <a:schemeClr val="accent1"/>
              </a:buClr>
              <a:buFont typeface="Wingdings" pitchFamily="2" charset="2"/>
              <a:buChar char="v"/>
            </a:pPr>
            <a:r>
              <a:rPr lang="fr-FR" dirty="0"/>
              <a:t>Ne pas « surtraiter » les piqûres simples</a:t>
            </a:r>
          </a:p>
          <a:p>
            <a:pPr marL="285750" indent="-285750">
              <a:spcAft>
                <a:spcPts val="600"/>
              </a:spcAft>
              <a:buClr>
                <a:schemeClr val="accent1"/>
              </a:buClr>
              <a:buFont typeface="Wingdings" pitchFamily="2" charset="2"/>
              <a:buChar char="v"/>
            </a:pPr>
            <a:r>
              <a:rPr lang="fr-FR" dirty="0"/>
              <a:t>Bien distinguer les </a:t>
            </a:r>
            <a:r>
              <a:rPr lang="fr-FR" dirty="0" err="1"/>
              <a:t>dermohypodermites</a:t>
            </a:r>
            <a:r>
              <a:rPr lang="fr-FR" dirty="0"/>
              <a:t> « allergiques » (syndrome de </a:t>
            </a:r>
            <a:r>
              <a:rPr lang="fr-FR" dirty="0" err="1"/>
              <a:t>skeeter</a:t>
            </a:r>
            <a:r>
              <a:rPr lang="fr-FR" dirty="0"/>
              <a:t>) les plus fréquentes et de très loin, des </a:t>
            </a:r>
            <a:r>
              <a:rPr lang="fr-FR" dirty="0" err="1"/>
              <a:t>dermohypodermites</a:t>
            </a:r>
            <a:r>
              <a:rPr lang="fr-FR" dirty="0"/>
              <a:t> infectieuses</a:t>
            </a:r>
          </a:p>
        </p:txBody>
      </p:sp>
    </p:spTree>
    <p:extLst>
      <p:ext uri="{BB962C8B-B14F-4D97-AF65-F5344CB8AC3E}">
        <p14:creationId xmlns:p14="http://schemas.microsoft.com/office/powerpoint/2010/main" val="35376542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2425" y="1648200"/>
            <a:ext cx="8229600" cy="857250"/>
          </a:xfrm>
        </p:spPr>
        <p:txBody>
          <a:bodyPr/>
          <a:lstStyle/>
          <a:p>
            <a:r>
              <a:rPr lang="fr-FR" dirty="0"/>
              <a:t>Merci…</a:t>
            </a:r>
            <a:endParaRPr lang="en-GB" dirty="0"/>
          </a:p>
        </p:txBody>
      </p:sp>
      <p:pic>
        <p:nvPicPr>
          <p:cNvPr id="7" name="Espace réservé du contenu 6"/>
          <p:cNvPicPr>
            <a:picLocks noGrp="1" noChangeAspect="1"/>
          </p:cNvPicPr>
          <p:nvPr>
            <p:ph idx="1"/>
          </p:nvPr>
        </p:nvPicPr>
        <p:blipFill>
          <a:blip r:embed="rId2"/>
          <a:stretch>
            <a:fillRect/>
          </a:stretch>
        </p:blipFill>
        <p:spPr>
          <a:xfrm>
            <a:off x="2418973" y="55987"/>
            <a:ext cx="2953660" cy="5031526"/>
          </a:xfrm>
          <a:prstGeom prst="rect">
            <a:avLst/>
          </a:prstGeom>
        </p:spPr>
      </p:pic>
      <p:pic>
        <p:nvPicPr>
          <p:cNvPr id="1028" name="Picture 4" descr="Les moustiques n'aiment pas les... - Alexandre Lecouillard | Faceboo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0702" y="1600574"/>
            <a:ext cx="3209392" cy="2524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9373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03610" y="356837"/>
            <a:ext cx="8251902" cy="461665"/>
          </a:xfrm>
          <a:prstGeom prst="rect">
            <a:avLst/>
          </a:prstGeom>
          <a:noFill/>
        </p:spPr>
        <p:txBody>
          <a:bodyPr wrap="square" rtlCol="0">
            <a:spAutoFit/>
          </a:bodyPr>
          <a:lstStyle/>
          <a:p>
            <a:r>
              <a:rPr lang="fr-FR" sz="2400" b="1" dirty="0">
                <a:solidFill>
                  <a:schemeClr val="bg1"/>
                </a:solidFill>
              </a:rPr>
              <a:t>Q. post-sieste : Quel(le) est la/le plus dangereux(se) ?</a:t>
            </a:r>
            <a:endParaRPr lang="en-GB" sz="2400" b="1" dirty="0">
              <a:solidFill>
                <a:schemeClr val="bg1"/>
              </a:solidFill>
            </a:endParaRPr>
          </a:p>
        </p:txBody>
      </p:sp>
      <p:pic>
        <p:nvPicPr>
          <p:cNvPr id="5" name="Image 4" descr="Aedes_Albopictus.jpg"/>
          <p:cNvPicPr>
            <a:picLocks noChangeAspect="1"/>
          </p:cNvPicPr>
          <p:nvPr/>
        </p:nvPicPr>
        <p:blipFill rotWithShape="1">
          <a:blip r:embed="rId2" cstate="print">
            <a:extLst>
              <a:ext uri="{28A0092B-C50C-407E-A947-70E740481C1C}">
                <a14:useLocalDpi xmlns:a14="http://schemas.microsoft.com/office/drawing/2010/main" val="0"/>
              </a:ext>
            </a:extLst>
          </a:blip>
          <a:srcRect b="22483"/>
          <a:stretch/>
        </p:blipFill>
        <p:spPr>
          <a:xfrm>
            <a:off x="3352788" y="1961373"/>
            <a:ext cx="1542596" cy="792366"/>
          </a:xfrm>
          <a:prstGeom prst="rect">
            <a:avLst/>
          </a:prstGeom>
        </p:spPr>
      </p:pic>
      <p:pic>
        <p:nvPicPr>
          <p:cNvPr id="1028" name="Picture 4" descr="Beatrix Kiddo Quentin Tarantino Wiki Fandom | vlr.eng.b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787" y="1122183"/>
            <a:ext cx="1542597" cy="80353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p:cNvPicPr>
            <a:picLocks noChangeAspect="1"/>
          </p:cNvPicPr>
          <p:nvPr/>
        </p:nvPicPr>
        <p:blipFill>
          <a:blip r:embed="rId4"/>
          <a:stretch>
            <a:fillRect/>
          </a:stretch>
        </p:blipFill>
        <p:spPr>
          <a:xfrm>
            <a:off x="3352788" y="2789390"/>
            <a:ext cx="1542596" cy="949289"/>
          </a:xfrm>
          <a:prstGeom prst="rect">
            <a:avLst/>
          </a:prstGeom>
        </p:spPr>
      </p:pic>
      <p:pic>
        <p:nvPicPr>
          <p:cNvPr id="6" name="Image 5"/>
          <p:cNvPicPr>
            <a:picLocks noChangeAspect="1"/>
          </p:cNvPicPr>
          <p:nvPr/>
        </p:nvPicPr>
        <p:blipFill rotWithShape="1">
          <a:blip r:embed="rId5"/>
          <a:srcRect l="13880" r="7745" b="6339"/>
          <a:stretch/>
        </p:blipFill>
        <p:spPr>
          <a:xfrm>
            <a:off x="3352788" y="3774330"/>
            <a:ext cx="1542596" cy="893397"/>
          </a:xfrm>
          <a:prstGeom prst="rect">
            <a:avLst/>
          </a:prstGeom>
        </p:spPr>
      </p:pic>
      <p:sp>
        <p:nvSpPr>
          <p:cNvPr id="9" name="Rectangle : coins arrondis 3">
            <a:extLst>
              <a:ext uri="{FF2B5EF4-FFF2-40B4-BE49-F238E27FC236}">
                <a16:creationId xmlns:a16="http://schemas.microsoft.com/office/drawing/2014/main" id="{C52784CD-3723-F82F-7EBF-892084EB4867}"/>
              </a:ext>
            </a:extLst>
          </p:cNvPr>
          <p:cNvSpPr/>
          <p:nvPr/>
        </p:nvSpPr>
        <p:spPr>
          <a:xfrm>
            <a:off x="1602017" y="3084034"/>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Rectangle : coins arrondis 4">
            <a:extLst>
              <a:ext uri="{FF2B5EF4-FFF2-40B4-BE49-F238E27FC236}">
                <a16:creationId xmlns:a16="http://schemas.microsoft.com/office/drawing/2014/main" id="{C36C70C6-E662-25F0-3F97-C120E8607845}"/>
              </a:ext>
            </a:extLst>
          </p:cNvPr>
          <p:cNvSpPr/>
          <p:nvPr/>
        </p:nvSpPr>
        <p:spPr>
          <a:xfrm>
            <a:off x="1622141" y="3990512"/>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Rectangle : coins arrondis 5">
            <a:extLst>
              <a:ext uri="{FF2B5EF4-FFF2-40B4-BE49-F238E27FC236}">
                <a16:creationId xmlns:a16="http://schemas.microsoft.com/office/drawing/2014/main" id="{6D756347-DB43-CA49-4EC8-0FAD3DCD0CEF}"/>
              </a:ext>
            </a:extLst>
          </p:cNvPr>
          <p:cNvSpPr/>
          <p:nvPr/>
        </p:nvSpPr>
        <p:spPr>
          <a:xfrm>
            <a:off x="1602017" y="1343952"/>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Rectangle : coins arrondis 6">
            <a:extLst>
              <a:ext uri="{FF2B5EF4-FFF2-40B4-BE49-F238E27FC236}">
                <a16:creationId xmlns:a16="http://schemas.microsoft.com/office/drawing/2014/main" id="{FF668558-A205-0C0C-2B6C-86D3A1D3A26E}"/>
              </a:ext>
            </a:extLst>
          </p:cNvPr>
          <p:cNvSpPr/>
          <p:nvPr/>
        </p:nvSpPr>
        <p:spPr>
          <a:xfrm>
            <a:off x="1602017" y="2177556"/>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3848344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159726" y="356837"/>
            <a:ext cx="5664819" cy="461665"/>
          </a:xfrm>
          <a:prstGeom prst="rect">
            <a:avLst/>
          </a:prstGeom>
          <a:noFill/>
        </p:spPr>
        <p:txBody>
          <a:bodyPr wrap="square" rtlCol="0">
            <a:spAutoFit/>
          </a:bodyPr>
          <a:lstStyle/>
          <a:p>
            <a:r>
              <a:rPr lang="fr-FR" sz="2400" b="1" dirty="0">
                <a:solidFill>
                  <a:schemeClr val="bg1"/>
                </a:solidFill>
              </a:rPr>
              <a:t>Quel est la/le plus dangereux(se) ?</a:t>
            </a:r>
            <a:endParaRPr lang="en-GB" sz="2400" b="1" dirty="0">
              <a:solidFill>
                <a:schemeClr val="bg1"/>
              </a:solidFill>
            </a:endParaRPr>
          </a:p>
        </p:txBody>
      </p:sp>
      <p:pic>
        <p:nvPicPr>
          <p:cNvPr id="5" name="Image 4" descr="Aedes_Albopictus.jpg"/>
          <p:cNvPicPr>
            <a:picLocks noChangeAspect="1"/>
          </p:cNvPicPr>
          <p:nvPr/>
        </p:nvPicPr>
        <p:blipFill rotWithShape="1">
          <a:blip r:embed="rId2" cstate="print">
            <a:extLst>
              <a:ext uri="{28A0092B-C50C-407E-A947-70E740481C1C}">
                <a14:useLocalDpi xmlns:a14="http://schemas.microsoft.com/office/drawing/2010/main" val="0"/>
              </a:ext>
            </a:extLst>
          </a:blip>
          <a:srcRect b="22483"/>
          <a:stretch/>
        </p:blipFill>
        <p:spPr>
          <a:xfrm>
            <a:off x="827938" y="2955072"/>
            <a:ext cx="684183" cy="351436"/>
          </a:xfrm>
          <a:prstGeom prst="rect">
            <a:avLst/>
          </a:prstGeom>
        </p:spPr>
      </p:pic>
      <p:pic>
        <p:nvPicPr>
          <p:cNvPr id="1028" name="Picture 4" descr="Beatrix Kiddo Quentin Tarantino Wiki Fandom | vlr.eng.b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0322" y="1122182"/>
            <a:ext cx="4193368" cy="2184326"/>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p:cNvPicPr>
            <a:picLocks noChangeAspect="1"/>
          </p:cNvPicPr>
          <p:nvPr/>
        </p:nvPicPr>
        <p:blipFill>
          <a:blip r:embed="rId4"/>
          <a:stretch>
            <a:fillRect/>
          </a:stretch>
        </p:blipFill>
        <p:spPr>
          <a:xfrm>
            <a:off x="827938" y="3523785"/>
            <a:ext cx="707645" cy="435474"/>
          </a:xfrm>
          <a:prstGeom prst="rect">
            <a:avLst/>
          </a:prstGeom>
        </p:spPr>
      </p:pic>
      <p:pic>
        <p:nvPicPr>
          <p:cNvPr id="6" name="Image 5"/>
          <p:cNvPicPr>
            <a:picLocks noChangeAspect="1"/>
          </p:cNvPicPr>
          <p:nvPr/>
        </p:nvPicPr>
        <p:blipFill rotWithShape="1">
          <a:blip r:embed="rId5"/>
          <a:srcRect l="13880" r="7745" b="6339"/>
          <a:stretch/>
        </p:blipFill>
        <p:spPr>
          <a:xfrm>
            <a:off x="827938" y="4137560"/>
            <a:ext cx="684183" cy="396246"/>
          </a:xfrm>
          <a:prstGeom prst="rect">
            <a:avLst/>
          </a:prstGeom>
        </p:spPr>
      </p:pic>
      <p:sp>
        <p:nvSpPr>
          <p:cNvPr id="9" name="Rectangle : coins arrondis 3">
            <a:extLst>
              <a:ext uri="{FF2B5EF4-FFF2-40B4-BE49-F238E27FC236}">
                <a16:creationId xmlns:a16="http://schemas.microsoft.com/office/drawing/2014/main" id="{C52784CD-3723-F82F-7EBF-892084EB4867}"/>
              </a:ext>
            </a:extLst>
          </p:cNvPr>
          <p:cNvSpPr/>
          <p:nvPr/>
        </p:nvSpPr>
        <p:spPr>
          <a:xfrm>
            <a:off x="464593" y="3624145"/>
            <a:ext cx="193329" cy="246099"/>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0" name="Rectangle : coins arrondis 4">
            <a:extLst>
              <a:ext uri="{FF2B5EF4-FFF2-40B4-BE49-F238E27FC236}">
                <a16:creationId xmlns:a16="http://schemas.microsoft.com/office/drawing/2014/main" id="{C36C70C6-E662-25F0-3F97-C120E8607845}"/>
              </a:ext>
            </a:extLst>
          </p:cNvPr>
          <p:cNvSpPr/>
          <p:nvPr/>
        </p:nvSpPr>
        <p:spPr>
          <a:xfrm>
            <a:off x="464593" y="4259766"/>
            <a:ext cx="193329" cy="23485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1" name="Rectangle : coins arrondis 5">
            <a:extLst>
              <a:ext uri="{FF2B5EF4-FFF2-40B4-BE49-F238E27FC236}">
                <a16:creationId xmlns:a16="http://schemas.microsoft.com/office/drawing/2014/main" id="{6D756347-DB43-CA49-4EC8-0FAD3DCD0CEF}"/>
              </a:ext>
            </a:extLst>
          </p:cNvPr>
          <p:cNvSpPr/>
          <p:nvPr/>
        </p:nvSpPr>
        <p:spPr>
          <a:xfrm>
            <a:off x="947854" y="1343951"/>
            <a:ext cx="1014163" cy="953199"/>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2" name="Rectangle : coins arrondis 6">
            <a:extLst>
              <a:ext uri="{FF2B5EF4-FFF2-40B4-BE49-F238E27FC236}">
                <a16:creationId xmlns:a16="http://schemas.microsoft.com/office/drawing/2014/main" id="{FF668558-A205-0C0C-2B6C-86D3A1D3A26E}"/>
              </a:ext>
            </a:extLst>
          </p:cNvPr>
          <p:cNvSpPr/>
          <p:nvPr/>
        </p:nvSpPr>
        <p:spPr>
          <a:xfrm>
            <a:off x="464593" y="2955072"/>
            <a:ext cx="193329" cy="194317"/>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p:cNvSpPr txBox="1"/>
          <p:nvPr/>
        </p:nvSpPr>
        <p:spPr>
          <a:xfrm>
            <a:off x="1682138" y="2943596"/>
            <a:ext cx="7702196" cy="1754326"/>
          </a:xfrm>
          <a:prstGeom prst="rect">
            <a:avLst/>
          </a:prstGeom>
          <a:noFill/>
        </p:spPr>
        <p:txBody>
          <a:bodyPr wrap="square" rtlCol="0">
            <a:spAutoFit/>
          </a:bodyPr>
          <a:lstStyle/>
          <a:p>
            <a:endParaRPr lang="fr-FR" dirty="0"/>
          </a:p>
          <a:p>
            <a:pPr marL="285750" indent="-285750">
              <a:buFont typeface="Arial" panose="020B0604020202020204" pitchFamily="34" charset="0"/>
              <a:buChar char="•"/>
            </a:pPr>
            <a:r>
              <a:rPr lang="fr-FR" dirty="0"/>
              <a:t>Le Mamba noir est un des serpents les plus venimeux au monde</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a:t>Tueuse à gage redoutablement efficace </a:t>
            </a:r>
            <a:r>
              <a:rPr lang="fr-FR" sz="1200" dirty="0"/>
              <a:t>(« Kill Bill » - Q. Tarantino)</a:t>
            </a:r>
          </a:p>
          <a:p>
            <a:pPr marL="285750" indent="-285750">
              <a:buFont typeface="Arial" panose="020B0604020202020204" pitchFamily="34" charset="0"/>
              <a:buChar char="•"/>
            </a:pPr>
            <a:endParaRPr lang="fr-FR" dirty="0"/>
          </a:p>
          <a:p>
            <a:pPr marL="285750" indent="-285750">
              <a:buFont typeface="Arial" panose="020B0604020202020204" pitchFamily="34" charset="0"/>
              <a:buChar char="•"/>
            </a:pPr>
            <a:r>
              <a:rPr lang="fr-FR" dirty="0"/>
              <a:t> Surtout : espèce </a:t>
            </a:r>
            <a:r>
              <a:rPr lang="fr-FR" i="1" dirty="0"/>
              <a:t>Homo sapiens</a:t>
            </a:r>
            <a:r>
              <a:rPr lang="fr-FR" dirty="0"/>
              <a:t> =&gt; responsable de toute la suite…</a:t>
            </a:r>
            <a:endParaRPr lang="en-GB" dirty="0"/>
          </a:p>
        </p:txBody>
      </p:sp>
      <p:sp>
        <p:nvSpPr>
          <p:cNvPr id="7" name="ZoneTexte 6"/>
          <p:cNvSpPr txBox="1"/>
          <p:nvPr/>
        </p:nvSpPr>
        <p:spPr>
          <a:xfrm>
            <a:off x="6679581" y="1562379"/>
            <a:ext cx="2542478" cy="923330"/>
          </a:xfrm>
          <a:prstGeom prst="rect">
            <a:avLst/>
          </a:prstGeom>
          <a:noFill/>
        </p:spPr>
        <p:txBody>
          <a:bodyPr wrap="square" rtlCol="0">
            <a:spAutoFit/>
          </a:bodyPr>
          <a:lstStyle/>
          <a:p>
            <a:r>
              <a:rPr lang="fr-FR" dirty="0"/>
              <a:t>Beatrix </a:t>
            </a:r>
            <a:r>
              <a:rPr lang="fr-FR" dirty="0" err="1"/>
              <a:t>Kiddo</a:t>
            </a:r>
            <a:r>
              <a:rPr lang="fr-FR" dirty="0"/>
              <a:t> </a:t>
            </a:r>
            <a:r>
              <a:rPr lang="fr-FR" dirty="0" err="1"/>
              <a:t>aka</a:t>
            </a:r>
            <a:endParaRPr lang="fr-FR" dirty="0"/>
          </a:p>
          <a:p>
            <a:r>
              <a:rPr lang="fr-FR" dirty="0"/>
              <a:t> « Black Mamba »</a:t>
            </a:r>
          </a:p>
          <a:p>
            <a:endParaRPr lang="en-GB" dirty="0"/>
          </a:p>
        </p:txBody>
      </p:sp>
    </p:spTree>
    <p:extLst>
      <p:ext uri="{BB962C8B-B14F-4D97-AF65-F5344CB8AC3E}">
        <p14:creationId xmlns:p14="http://schemas.microsoft.com/office/powerpoint/2010/main" val="3602208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92821" y="314405"/>
            <a:ext cx="8051180" cy="461665"/>
          </a:xfrm>
          <a:prstGeom prst="rect">
            <a:avLst/>
          </a:prstGeom>
          <a:noFill/>
        </p:spPr>
        <p:txBody>
          <a:bodyPr wrap="square" rtlCol="0">
            <a:spAutoFit/>
          </a:bodyPr>
          <a:lstStyle/>
          <a:p>
            <a:r>
              <a:rPr lang="fr-FR" sz="2400" b="1" dirty="0">
                <a:solidFill>
                  <a:schemeClr val="bg1"/>
                </a:solidFill>
              </a:rPr>
              <a:t>Néanmoins, ces deux là sont assez pénibles aussi</a:t>
            </a:r>
            <a:endParaRPr lang="en-GB" sz="2400" b="1" dirty="0">
              <a:solidFill>
                <a:schemeClr val="bg1"/>
              </a:solidFill>
            </a:endParaRPr>
          </a:p>
        </p:txBody>
      </p:sp>
      <p:grpSp>
        <p:nvGrpSpPr>
          <p:cNvPr id="5" name="Groupe 4"/>
          <p:cNvGrpSpPr/>
          <p:nvPr/>
        </p:nvGrpSpPr>
        <p:grpSpPr>
          <a:xfrm>
            <a:off x="1219964" y="1463468"/>
            <a:ext cx="4071956" cy="2461762"/>
            <a:chOff x="1476400" y="1452316"/>
            <a:chExt cx="3035037" cy="1664877"/>
          </a:xfrm>
        </p:grpSpPr>
        <p:sp>
          <p:nvSpPr>
            <p:cNvPr id="3" name="Titre 1"/>
            <p:cNvSpPr txBox="1">
              <a:spLocks/>
            </p:cNvSpPr>
            <p:nvPr/>
          </p:nvSpPr>
          <p:spPr>
            <a:xfrm>
              <a:off x="1476400" y="1452316"/>
              <a:ext cx="3035037" cy="507951"/>
            </a:xfrm>
            <a:prstGeom prst="rect">
              <a:avLst/>
            </a:prstGeom>
          </p:spPr>
          <p:txBody>
            <a:bodyPr/>
            <a:lstStyle>
              <a:lvl1pPr algn="l" rtl="0" eaLnBrk="0" fontAlgn="base" hangingPunct="0">
                <a:spcBef>
                  <a:spcPct val="0"/>
                </a:spcBef>
                <a:spcAft>
                  <a:spcPct val="0"/>
                </a:spcAft>
                <a:defRPr sz="2600" b="1" i="0" kern="1200">
                  <a:solidFill>
                    <a:schemeClr val="tx1"/>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fr-FR" i="1" dirty="0" err="1"/>
                <a:t>Aedes</a:t>
              </a:r>
              <a:r>
                <a:rPr lang="fr-FR" i="1" dirty="0"/>
                <a:t> </a:t>
              </a:r>
              <a:r>
                <a:rPr lang="fr-FR" i="1" dirty="0" err="1"/>
                <a:t>albopictus</a:t>
              </a:r>
              <a:r>
                <a:rPr lang="fr-FR" dirty="0"/>
                <a:t> </a:t>
              </a:r>
            </a:p>
          </p:txBody>
        </p:sp>
        <p:pic>
          <p:nvPicPr>
            <p:cNvPr id="4" name="Image 3" descr="Aedes_Albopictu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5360" y="1979303"/>
              <a:ext cx="1717217" cy="1137890"/>
            </a:xfrm>
            <a:prstGeom prst="rect">
              <a:avLst/>
            </a:prstGeom>
          </p:spPr>
        </p:pic>
      </p:grpSp>
      <p:grpSp>
        <p:nvGrpSpPr>
          <p:cNvPr id="8" name="Groupe 7"/>
          <p:cNvGrpSpPr/>
          <p:nvPr/>
        </p:nvGrpSpPr>
        <p:grpSpPr>
          <a:xfrm>
            <a:off x="5118411" y="1463468"/>
            <a:ext cx="3245669" cy="2537161"/>
            <a:chOff x="4869048" y="1533034"/>
            <a:chExt cx="2410129" cy="1753278"/>
          </a:xfrm>
        </p:grpSpPr>
        <p:sp>
          <p:nvSpPr>
            <p:cNvPr id="6" name="Titre 1">
              <a:extLst>
                <a:ext uri="{FF2B5EF4-FFF2-40B4-BE49-F238E27FC236}">
                  <a16:creationId xmlns:a16="http://schemas.microsoft.com/office/drawing/2014/main" id="{1FE7C9A2-D65F-4741-7EC0-0E7B808B0B17}"/>
                </a:ext>
              </a:extLst>
            </p:cNvPr>
            <p:cNvSpPr txBox="1">
              <a:spLocks/>
            </p:cNvSpPr>
            <p:nvPr/>
          </p:nvSpPr>
          <p:spPr>
            <a:xfrm>
              <a:off x="4869048" y="1533034"/>
              <a:ext cx="2410129" cy="631459"/>
            </a:xfrm>
            <a:prstGeom prst="rect">
              <a:avLst/>
            </a:prstGeom>
          </p:spPr>
          <p:txBody>
            <a:bodyPr/>
            <a:lstStyle>
              <a:lvl1pPr algn="l" rtl="0" eaLnBrk="0" fontAlgn="base" hangingPunct="0">
                <a:spcBef>
                  <a:spcPct val="0"/>
                </a:spcBef>
                <a:spcAft>
                  <a:spcPct val="0"/>
                </a:spcAft>
                <a:defRPr sz="2600" b="1" i="0" kern="1200">
                  <a:solidFill>
                    <a:schemeClr val="tx1"/>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fr-FR" i="1" dirty="0"/>
                <a:t>Culex </a:t>
              </a:r>
              <a:r>
                <a:rPr lang="fr-FR" i="1" dirty="0" err="1"/>
                <a:t>pipiens</a:t>
              </a:r>
              <a:endParaRPr lang="fr-FR" i="1" dirty="0"/>
            </a:p>
          </p:txBody>
        </p:sp>
        <p:pic>
          <p:nvPicPr>
            <p:cNvPr id="7" name="Image 6" descr="CulexNil.jpg">
              <a:extLst>
                <a:ext uri="{FF2B5EF4-FFF2-40B4-BE49-F238E27FC236}">
                  <a16:creationId xmlns:a16="http://schemas.microsoft.com/office/drawing/2014/main" id="{DE55A628-8C20-77F4-16EB-6AD78FF2F5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7086" y="2027801"/>
              <a:ext cx="1717217" cy="1258511"/>
            </a:xfrm>
            <a:prstGeom prst="rect">
              <a:avLst/>
            </a:prstGeom>
          </p:spPr>
        </p:pic>
      </p:grpSp>
    </p:spTree>
    <p:extLst>
      <p:ext uri="{BB962C8B-B14F-4D97-AF65-F5344CB8AC3E}">
        <p14:creationId xmlns:p14="http://schemas.microsoft.com/office/powerpoint/2010/main" val="1264395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9F02B53-28D2-A74F-E1D7-46D3DCB2993B}"/>
              </a:ext>
            </a:extLst>
          </p:cNvPr>
          <p:cNvSpPr txBox="1"/>
          <p:nvPr/>
        </p:nvSpPr>
        <p:spPr>
          <a:xfrm>
            <a:off x="1003412" y="197366"/>
            <a:ext cx="8140588" cy="646331"/>
          </a:xfrm>
          <a:prstGeom prst="rect">
            <a:avLst/>
          </a:prstGeom>
          <a:noFill/>
        </p:spPr>
        <p:txBody>
          <a:bodyPr wrap="square" rtlCol="0">
            <a:spAutoFit/>
          </a:bodyPr>
          <a:lstStyle/>
          <a:p>
            <a:r>
              <a:rPr lang="fr-FR" b="1" dirty="0">
                <a:solidFill>
                  <a:schemeClr val="bg1"/>
                </a:solidFill>
              </a:rPr>
              <a:t>Cette année, les piqûres de moustiques ont été particulièrement nombreuses =&gt; très nombreuses consultations, pas toujours si simples</a:t>
            </a:r>
          </a:p>
        </p:txBody>
      </p:sp>
      <p:sp>
        <p:nvSpPr>
          <p:cNvPr id="3" name="ZoneTexte 2">
            <a:extLst>
              <a:ext uri="{FF2B5EF4-FFF2-40B4-BE49-F238E27FC236}">
                <a16:creationId xmlns:a16="http://schemas.microsoft.com/office/drawing/2014/main" id="{2DBA556D-7B30-CA88-0719-CCE991A6EDA7}"/>
              </a:ext>
            </a:extLst>
          </p:cNvPr>
          <p:cNvSpPr txBox="1"/>
          <p:nvPr/>
        </p:nvSpPr>
        <p:spPr>
          <a:xfrm>
            <a:off x="906308" y="1140977"/>
            <a:ext cx="7630791" cy="3416320"/>
          </a:xfrm>
          <a:prstGeom prst="rect">
            <a:avLst/>
          </a:prstGeom>
          <a:noFill/>
        </p:spPr>
        <p:txBody>
          <a:bodyPr wrap="square" rtlCol="0">
            <a:spAutoFit/>
          </a:bodyPr>
          <a:lstStyle/>
          <a:p>
            <a:r>
              <a:rPr lang="fr-FR" b="1" dirty="0">
                <a:solidFill>
                  <a:srgbClr val="0070C0"/>
                </a:solidFill>
              </a:rPr>
              <a:t>Cause n°1 </a:t>
            </a:r>
            <a:r>
              <a:rPr lang="fr-FR" dirty="0"/>
              <a:t>: l’extension du moustique tigre due au réchauffement climatique et créant une nuisance « inhabituelle »  </a:t>
            </a:r>
            <a:r>
              <a:rPr lang="fr-FR" b="1" dirty="0"/>
              <a:t>(</a:t>
            </a:r>
            <a:r>
              <a:rPr lang="fr-FR" b="1" u="sng" dirty="0"/>
              <a:t>même à Paris </a:t>
            </a:r>
            <a:r>
              <a:rPr lang="fr-FR" b="1" dirty="0"/>
              <a:t>!!!)</a:t>
            </a:r>
          </a:p>
          <a:p>
            <a:endParaRPr lang="fr-FR" dirty="0"/>
          </a:p>
          <a:p>
            <a:r>
              <a:rPr lang="fr-FR" dirty="0"/>
              <a:t>C’est la raison pour laquelle cette présentation a été programmée</a:t>
            </a:r>
          </a:p>
          <a:p>
            <a:pPr algn="ctr"/>
            <a:r>
              <a:rPr lang="fr-FR" dirty="0">
                <a:solidFill>
                  <a:srgbClr val="FF0000"/>
                </a:solidFill>
              </a:rPr>
              <a:t>(peu de chance de retour en arrière =&gt; changement de paradigme ?)</a:t>
            </a:r>
          </a:p>
          <a:p>
            <a:endParaRPr lang="fr-FR" dirty="0"/>
          </a:p>
          <a:p>
            <a:r>
              <a:rPr lang="fr-FR" b="1" dirty="0">
                <a:solidFill>
                  <a:srgbClr val="0070C0"/>
                </a:solidFill>
              </a:rPr>
              <a:t>1) </a:t>
            </a:r>
            <a:r>
              <a:rPr lang="fr-FR" dirty="0"/>
              <a:t>Faut-il avoir aussi peur des moustiques que sous les tropiques ?</a:t>
            </a:r>
          </a:p>
          <a:p>
            <a:r>
              <a:rPr lang="fr-FR" b="1" dirty="0">
                <a:solidFill>
                  <a:srgbClr val="0070C0"/>
                </a:solidFill>
              </a:rPr>
              <a:t>2) </a:t>
            </a:r>
            <a:r>
              <a:rPr lang="fr-FR" dirty="0"/>
              <a:t>Quelle(s) mesure(s) de prévention des piqûres de moustiques sont efficace(s) ?</a:t>
            </a:r>
          </a:p>
          <a:p>
            <a:r>
              <a:rPr lang="fr-FR" b="1" dirty="0">
                <a:solidFill>
                  <a:srgbClr val="0070C0"/>
                </a:solidFill>
              </a:rPr>
              <a:t>3) </a:t>
            </a:r>
            <a:r>
              <a:rPr lang="fr-FR" dirty="0"/>
              <a:t>Conduite à tenir devant des piqûres de moustiques « compliquées » ?</a:t>
            </a:r>
          </a:p>
          <a:p>
            <a:r>
              <a:rPr lang="fr-FR" b="1" dirty="0">
                <a:solidFill>
                  <a:srgbClr val="0070C0"/>
                </a:solidFill>
              </a:rPr>
              <a:t>4) </a:t>
            </a:r>
            <a:r>
              <a:rPr lang="fr-FR" dirty="0"/>
              <a:t>Comment distinguer une </a:t>
            </a:r>
            <a:r>
              <a:rPr lang="fr-FR" dirty="0" err="1"/>
              <a:t>dermohypodermite</a:t>
            </a:r>
            <a:r>
              <a:rPr lang="fr-FR" dirty="0"/>
              <a:t> infectieuse post-piqûre d’un syndrome de </a:t>
            </a:r>
            <a:r>
              <a:rPr lang="fr-FR" dirty="0" err="1"/>
              <a:t>skeeter</a:t>
            </a:r>
            <a:endParaRPr lang="fr-FR" dirty="0"/>
          </a:p>
        </p:txBody>
      </p:sp>
    </p:spTree>
    <p:extLst>
      <p:ext uri="{BB962C8B-B14F-4D97-AF65-F5344CB8AC3E}">
        <p14:creationId xmlns:p14="http://schemas.microsoft.com/office/powerpoint/2010/main" val="957831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ZoneTexte 1">
            <a:extLst>
              <a:ext uri="{FF2B5EF4-FFF2-40B4-BE49-F238E27FC236}">
                <a16:creationId xmlns:a16="http://schemas.microsoft.com/office/drawing/2014/main" id="{2BBA5DEE-1A78-3561-DFDA-5590FE8440F4}"/>
              </a:ext>
            </a:extLst>
          </p:cNvPr>
          <p:cNvSpPr txBox="1"/>
          <p:nvPr/>
        </p:nvSpPr>
        <p:spPr>
          <a:xfrm>
            <a:off x="996260" y="236013"/>
            <a:ext cx="8041821" cy="646331"/>
          </a:xfrm>
          <a:prstGeom prst="rect">
            <a:avLst/>
          </a:prstGeom>
          <a:noFill/>
        </p:spPr>
        <p:txBody>
          <a:bodyPr wrap="square" rtlCol="0">
            <a:spAutoFit/>
          </a:bodyPr>
          <a:lstStyle/>
          <a:p>
            <a:r>
              <a:rPr lang="fr-FR" b="1" dirty="0">
                <a:solidFill>
                  <a:schemeClr val="bg1"/>
                </a:solidFill>
              </a:rPr>
              <a:t>Vous voyez en consultation en Sept. 2023, Nina 2 ans et demi  pour ces lésions. Que lui prescrivez-vous ?</a:t>
            </a:r>
          </a:p>
        </p:txBody>
      </p:sp>
      <p:sp>
        <p:nvSpPr>
          <p:cNvPr id="3" name="ZoneTexte 2">
            <a:extLst>
              <a:ext uri="{FF2B5EF4-FFF2-40B4-BE49-F238E27FC236}">
                <a16:creationId xmlns:a16="http://schemas.microsoft.com/office/drawing/2014/main" id="{78A145DC-6D3E-7CBE-A594-044E7F5AF7EF}"/>
              </a:ext>
            </a:extLst>
          </p:cNvPr>
          <p:cNvSpPr txBox="1"/>
          <p:nvPr/>
        </p:nvSpPr>
        <p:spPr>
          <a:xfrm>
            <a:off x="3159578" y="1633959"/>
            <a:ext cx="3531736" cy="369332"/>
          </a:xfrm>
          <a:prstGeom prst="rect">
            <a:avLst/>
          </a:prstGeom>
          <a:noFill/>
        </p:spPr>
        <p:txBody>
          <a:bodyPr wrap="none" rtlCol="0">
            <a:spAutoFit/>
          </a:bodyPr>
          <a:lstStyle/>
          <a:p>
            <a:r>
              <a:rPr lang="fr-FR" dirty="0"/>
              <a:t>Un scanner des sinus de la face </a:t>
            </a:r>
          </a:p>
        </p:txBody>
      </p:sp>
      <p:sp>
        <p:nvSpPr>
          <p:cNvPr id="8" name="ZoneTexte 7">
            <a:extLst>
              <a:ext uri="{FF2B5EF4-FFF2-40B4-BE49-F238E27FC236}">
                <a16:creationId xmlns:a16="http://schemas.microsoft.com/office/drawing/2014/main" id="{EE925E49-DD08-E682-C809-D70176F6B381}"/>
              </a:ext>
            </a:extLst>
          </p:cNvPr>
          <p:cNvSpPr txBox="1"/>
          <p:nvPr/>
        </p:nvSpPr>
        <p:spPr>
          <a:xfrm>
            <a:off x="3267769" y="2215252"/>
            <a:ext cx="1685077" cy="369332"/>
          </a:xfrm>
          <a:prstGeom prst="rect">
            <a:avLst/>
          </a:prstGeom>
          <a:noFill/>
        </p:spPr>
        <p:txBody>
          <a:bodyPr wrap="none" rtlCol="0">
            <a:spAutoFit/>
          </a:bodyPr>
          <a:lstStyle/>
          <a:p>
            <a:r>
              <a:rPr lang="fr-FR" dirty="0"/>
              <a:t>De l’</a:t>
            </a:r>
            <a:r>
              <a:rPr lang="fr-FR" dirty="0" err="1"/>
              <a:t>amox</a:t>
            </a:r>
            <a:r>
              <a:rPr lang="fr-FR" dirty="0"/>
              <a:t>/</a:t>
            </a:r>
            <a:r>
              <a:rPr lang="fr-FR" dirty="0" err="1"/>
              <a:t>clav</a:t>
            </a:r>
            <a:endParaRPr lang="fr-FR" dirty="0"/>
          </a:p>
        </p:txBody>
      </p:sp>
      <p:sp>
        <p:nvSpPr>
          <p:cNvPr id="9" name="ZoneTexte 8">
            <a:extLst>
              <a:ext uri="{FF2B5EF4-FFF2-40B4-BE49-F238E27FC236}">
                <a16:creationId xmlns:a16="http://schemas.microsoft.com/office/drawing/2014/main" id="{F864BD7B-39D0-984F-A861-BDFB8111048E}"/>
              </a:ext>
            </a:extLst>
          </p:cNvPr>
          <p:cNvSpPr txBox="1"/>
          <p:nvPr/>
        </p:nvSpPr>
        <p:spPr>
          <a:xfrm>
            <a:off x="3267769" y="2876696"/>
            <a:ext cx="4833374" cy="369332"/>
          </a:xfrm>
          <a:prstGeom prst="rect">
            <a:avLst/>
          </a:prstGeom>
          <a:noFill/>
        </p:spPr>
        <p:txBody>
          <a:bodyPr wrap="none" rtlCol="0">
            <a:spAutoFit/>
          </a:bodyPr>
          <a:lstStyle/>
          <a:p>
            <a:r>
              <a:rPr lang="fr-FR" dirty="0"/>
              <a:t>Un </a:t>
            </a:r>
            <a:r>
              <a:rPr lang="fr-FR" dirty="0" err="1"/>
              <a:t>anti-histaminique</a:t>
            </a:r>
            <a:r>
              <a:rPr lang="fr-FR" dirty="0"/>
              <a:t> + des corticoïdes locaux</a:t>
            </a:r>
          </a:p>
        </p:txBody>
      </p:sp>
      <p:sp>
        <p:nvSpPr>
          <p:cNvPr id="10" name="ZoneTexte 9">
            <a:extLst>
              <a:ext uri="{FF2B5EF4-FFF2-40B4-BE49-F238E27FC236}">
                <a16:creationId xmlns:a16="http://schemas.microsoft.com/office/drawing/2014/main" id="{5EA35F43-2B85-02B4-AD7E-B75CC9DD2EA4}"/>
              </a:ext>
            </a:extLst>
          </p:cNvPr>
          <p:cNvSpPr txBox="1"/>
          <p:nvPr/>
        </p:nvSpPr>
        <p:spPr>
          <a:xfrm>
            <a:off x="3267769" y="3516651"/>
            <a:ext cx="1159292" cy="369332"/>
          </a:xfrm>
          <a:prstGeom prst="rect">
            <a:avLst/>
          </a:prstGeom>
          <a:noFill/>
        </p:spPr>
        <p:txBody>
          <a:bodyPr wrap="none" rtlCol="0">
            <a:spAutoFit/>
          </a:bodyPr>
          <a:lstStyle/>
          <a:p>
            <a:r>
              <a:rPr lang="fr-FR" dirty="0"/>
              <a:t>Une CRP</a:t>
            </a:r>
          </a:p>
        </p:txBody>
      </p:sp>
      <p:pic>
        <p:nvPicPr>
          <p:cNvPr id="11" name="Image 10" descr="Macintosh HD:Users:hervehaas:Dropbox:Chargements appareil photo:2013-10-16 12.13.06.jpg">
            <a:extLst>
              <a:ext uri="{FF2B5EF4-FFF2-40B4-BE49-F238E27FC236}">
                <a16:creationId xmlns:a16="http://schemas.microsoft.com/office/drawing/2014/main" id="{DF97BC7D-AD51-DEC1-0C1E-59ADDDB40EB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588" y="1094305"/>
            <a:ext cx="1763250" cy="2241894"/>
          </a:xfrm>
          <a:prstGeom prst="rect">
            <a:avLst/>
          </a:prstGeom>
          <a:noFill/>
          <a:ln>
            <a:noFill/>
          </a:ln>
        </p:spPr>
      </p:pic>
    </p:spTree>
    <p:extLst>
      <p:ext uri="{BB962C8B-B14F-4D97-AF65-F5344CB8AC3E}">
        <p14:creationId xmlns:p14="http://schemas.microsoft.com/office/powerpoint/2010/main" val="1036037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ZoneTexte 1">
            <a:extLst>
              <a:ext uri="{FF2B5EF4-FFF2-40B4-BE49-F238E27FC236}">
                <a16:creationId xmlns:a16="http://schemas.microsoft.com/office/drawing/2014/main" id="{2BBA5DEE-1A78-3561-DFDA-5590FE8440F4}"/>
              </a:ext>
            </a:extLst>
          </p:cNvPr>
          <p:cNvSpPr txBox="1"/>
          <p:nvPr/>
        </p:nvSpPr>
        <p:spPr>
          <a:xfrm>
            <a:off x="1020536" y="202467"/>
            <a:ext cx="8041821" cy="646331"/>
          </a:xfrm>
          <a:prstGeom prst="rect">
            <a:avLst/>
          </a:prstGeom>
          <a:noFill/>
        </p:spPr>
        <p:txBody>
          <a:bodyPr wrap="square" rtlCol="0">
            <a:spAutoFit/>
          </a:bodyPr>
          <a:lstStyle/>
          <a:p>
            <a:r>
              <a:rPr lang="fr-FR" b="1" dirty="0">
                <a:solidFill>
                  <a:schemeClr val="bg1"/>
                </a:solidFill>
              </a:rPr>
              <a:t>Vous voyez en consultation en Septembre 2023, Nina 4 ans  qui vient pour ces lésions. Que lui prescrivez vous ?</a:t>
            </a:r>
          </a:p>
        </p:txBody>
      </p:sp>
      <p:sp>
        <p:nvSpPr>
          <p:cNvPr id="3" name="ZoneTexte 2">
            <a:extLst>
              <a:ext uri="{FF2B5EF4-FFF2-40B4-BE49-F238E27FC236}">
                <a16:creationId xmlns:a16="http://schemas.microsoft.com/office/drawing/2014/main" id="{78A145DC-6D3E-7CBE-A594-044E7F5AF7EF}"/>
              </a:ext>
            </a:extLst>
          </p:cNvPr>
          <p:cNvSpPr txBox="1"/>
          <p:nvPr/>
        </p:nvSpPr>
        <p:spPr>
          <a:xfrm>
            <a:off x="3159578" y="1633959"/>
            <a:ext cx="3531736" cy="369332"/>
          </a:xfrm>
          <a:prstGeom prst="rect">
            <a:avLst/>
          </a:prstGeom>
          <a:noFill/>
        </p:spPr>
        <p:txBody>
          <a:bodyPr wrap="none" rtlCol="0">
            <a:spAutoFit/>
          </a:bodyPr>
          <a:lstStyle/>
          <a:p>
            <a:r>
              <a:rPr lang="fr-FR" dirty="0"/>
              <a:t>Un scanner des sinus de la face </a:t>
            </a:r>
          </a:p>
        </p:txBody>
      </p:sp>
      <p:sp>
        <p:nvSpPr>
          <p:cNvPr id="8" name="ZoneTexte 7">
            <a:extLst>
              <a:ext uri="{FF2B5EF4-FFF2-40B4-BE49-F238E27FC236}">
                <a16:creationId xmlns:a16="http://schemas.microsoft.com/office/drawing/2014/main" id="{EE925E49-DD08-E682-C809-D70176F6B381}"/>
              </a:ext>
            </a:extLst>
          </p:cNvPr>
          <p:cNvSpPr txBox="1"/>
          <p:nvPr/>
        </p:nvSpPr>
        <p:spPr>
          <a:xfrm>
            <a:off x="3267769" y="2215252"/>
            <a:ext cx="1685077" cy="369332"/>
          </a:xfrm>
          <a:prstGeom prst="rect">
            <a:avLst/>
          </a:prstGeom>
          <a:noFill/>
        </p:spPr>
        <p:txBody>
          <a:bodyPr wrap="none" rtlCol="0">
            <a:spAutoFit/>
          </a:bodyPr>
          <a:lstStyle/>
          <a:p>
            <a:r>
              <a:rPr lang="fr-FR" dirty="0"/>
              <a:t>De l’</a:t>
            </a:r>
            <a:r>
              <a:rPr lang="fr-FR" dirty="0" err="1"/>
              <a:t>amox</a:t>
            </a:r>
            <a:r>
              <a:rPr lang="fr-FR" dirty="0"/>
              <a:t>/</a:t>
            </a:r>
            <a:r>
              <a:rPr lang="fr-FR" dirty="0" err="1"/>
              <a:t>clav</a:t>
            </a:r>
            <a:endParaRPr lang="fr-FR" dirty="0"/>
          </a:p>
        </p:txBody>
      </p:sp>
      <p:sp>
        <p:nvSpPr>
          <p:cNvPr id="9" name="ZoneTexte 8">
            <a:extLst>
              <a:ext uri="{FF2B5EF4-FFF2-40B4-BE49-F238E27FC236}">
                <a16:creationId xmlns:a16="http://schemas.microsoft.com/office/drawing/2014/main" id="{F864BD7B-39D0-984F-A861-BDFB8111048E}"/>
              </a:ext>
            </a:extLst>
          </p:cNvPr>
          <p:cNvSpPr txBox="1"/>
          <p:nvPr/>
        </p:nvSpPr>
        <p:spPr>
          <a:xfrm>
            <a:off x="3267769" y="2876696"/>
            <a:ext cx="4833374" cy="369332"/>
          </a:xfrm>
          <a:prstGeom prst="rect">
            <a:avLst/>
          </a:prstGeom>
          <a:noFill/>
        </p:spPr>
        <p:txBody>
          <a:bodyPr wrap="none" rtlCol="0">
            <a:spAutoFit/>
          </a:bodyPr>
          <a:lstStyle/>
          <a:p>
            <a:r>
              <a:rPr lang="fr-FR" dirty="0">
                <a:highlight>
                  <a:srgbClr val="00FF00"/>
                </a:highlight>
              </a:rPr>
              <a:t>Un </a:t>
            </a:r>
            <a:r>
              <a:rPr lang="fr-FR" dirty="0" err="1">
                <a:highlight>
                  <a:srgbClr val="00FF00"/>
                </a:highlight>
              </a:rPr>
              <a:t>anti-histaminique</a:t>
            </a:r>
            <a:r>
              <a:rPr lang="fr-FR" dirty="0">
                <a:highlight>
                  <a:srgbClr val="00FF00"/>
                </a:highlight>
              </a:rPr>
              <a:t> + des corticoïdes locaux</a:t>
            </a:r>
          </a:p>
        </p:txBody>
      </p:sp>
      <p:sp>
        <p:nvSpPr>
          <p:cNvPr id="10" name="ZoneTexte 9">
            <a:extLst>
              <a:ext uri="{FF2B5EF4-FFF2-40B4-BE49-F238E27FC236}">
                <a16:creationId xmlns:a16="http://schemas.microsoft.com/office/drawing/2014/main" id="{5EA35F43-2B85-02B4-AD7E-B75CC9DD2EA4}"/>
              </a:ext>
            </a:extLst>
          </p:cNvPr>
          <p:cNvSpPr txBox="1"/>
          <p:nvPr/>
        </p:nvSpPr>
        <p:spPr>
          <a:xfrm>
            <a:off x="3267769" y="3516651"/>
            <a:ext cx="1159292" cy="369332"/>
          </a:xfrm>
          <a:prstGeom prst="rect">
            <a:avLst/>
          </a:prstGeom>
          <a:noFill/>
        </p:spPr>
        <p:txBody>
          <a:bodyPr wrap="none" rtlCol="0">
            <a:spAutoFit/>
          </a:bodyPr>
          <a:lstStyle/>
          <a:p>
            <a:r>
              <a:rPr lang="fr-FR" dirty="0"/>
              <a:t>Une CRP</a:t>
            </a:r>
          </a:p>
        </p:txBody>
      </p:sp>
      <p:pic>
        <p:nvPicPr>
          <p:cNvPr id="11" name="Image 10" descr="Macintosh HD:Users:hervehaas:Dropbox:Chargements appareil photo:2013-10-16 12.13.06.jpg">
            <a:extLst>
              <a:ext uri="{FF2B5EF4-FFF2-40B4-BE49-F238E27FC236}">
                <a16:creationId xmlns:a16="http://schemas.microsoft.com/office/drawing/2014/main" id="{DF97BC7D-AD51-DEC1-0C1E-59ADDDB40EB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2588" y="1094305"/>
            <a:ext cx="1763250" cy="2241894"/>
          </a:xfrm>
          <a:prstGeom prst="rect">
            <a:avLst/>
          </a:prstGeom>
          <a:noFill/>
          <a:ln>
            <a:noFill/>
          </a:ln>
        </p:spPr>
      </p:pic>
      <p:pic>
        <p:nvPicPr>
          <p:cNvPr id="12" name="Image 11" descr="Macintosh HD:Users:hervehaas:Dropbox:Chargements appareil photo:2013-10-16 12.13.32-1.jpg">
            <a:extLst>
              <a:ext uri="{FF2B5EF4-FFF2-40B4-BE49-F238E27FC236}">
                <a16:creationId xmlns:a16="http://schemas.microsoft.com/office/drawing/2014/main" id="{2A6B9823-DEC2-0325-86C8-BEBBF153D95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63752" y="3336199"/>
            <a:ext cx="1249498" cy="1421124"/>
          </a:xfrm>
          <a:prstGeom prst="rect">
            <a:avLst/>
          </a:prstGeom>
          <a:noFill/>
          <a:ln>
            <a:noFill/>
          </a:ln>
        </p:spPr>
      </p:pic>
    </p:spTree>
    <p:extLst>
      <p:ext uri="{BB962C8B-B14F-4D97-AF65-F5344CB8AC3E}">
        <p14:creationId xmlns:p14="http://schemas.microsoft.com/office/powerpoint/2010/main" val="184335136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3154</TotalTime>
  <Words>2821</Words>
  <Application>Microsoft Macintosh PowerPoint</Application>
  <PresentationFormat>Affichage à l'écran (16:9)</PresentationFormat>
  <Paragraphs>259</Paragraphs>
  <Slides>31</Slides>
  <Notes>4</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31</vt:i4>
      </vt:variant>
    </vt:vector>
  </HeadingPairs>
  <TitlesOfParts>
    <vt:vector size="41" baseType="lpstr">
      <vt:lpstr>01 Digitall</vt:lpstr>
      <vt:lpstr>Google Sans</vt:lpstr>
      <vt:lpstr>Proxima N W02 Reg</vt:lpstr>
      <vt:lpstr>Arial</vt:lpstr>
      <vt:lpstr>Arial</vt:lpstr>
      <vt:lpstr>Calibri</vt:lpstr>
      <vt:lpstr>Helvetica</vt:lpstr>
      <vt:lpstr>Symbol</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Quelques rappels d’entomologie… </vt:lpstr>
      <vt:lpstr>Aedes albopictus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Merci…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DIU</dc:creator>
  <cp:lastModifiedBy>Robert Cohen</cp:lastModifiedBy>
  <cp:revision>198</cp:revision>
  <cp:lastPrinted>2022-07-26T07:48:29Z</cp:lastPrinted>
  <dcterms:created xsi:type="dcterms:W3CDTF">2018-12-12T07:15:29Z</dcterms:created>
  <dcterms:modified xsi:type="dcterms:W3CDTF">2023-10-06T21:19:40Z</dcterms:modified>
</cp:coreProperties>
</file>