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1"/>
  </p:notesMasterIdLst>
  <p:handoutMasterIdLst>
    <p:handoutMasterId r:id="rId42"/>
  </p:handoutMasterIdLst>
  <p:sldIdLst>
    <p:sldId id="274" r:id="rId2"/>
    <p:sldId id="286" r:id="rId3"/>
    <p:sldId id="277" r:id="rId4"/>
    <p:sldId id="278" r:id="rId5"/>
    <p:sldId id="292" r:id="rId6"/>
    <p:sldId id="287" r:id="rId7"/>
    <p:sldId id="296" r:id="rId8"/>
    <p:sldId id="297" r:id="rId9"/>
    <p:sldId id="298" r:id="rId10"/>
    <p:sldId id="289" r:id="rId11"/>
    <p:sldId id="288" r:id="rId12"/>
    <p:sldId id="294" r:id="rId13"/>
    <p:sldId id="293" r:id="rId14"/>
    <p:sldId id="291" r:id="rId15"/>
    <p:sldId id="295" r:id="rId16"/>
    <p:sldId id="290" r:id="rId17"/>
    <p:sldId id="299" r:id="rId18"/>
    <p:sldId id="300" r:id="rId19"/>
    <p:sldId id="301" r:id="rId20"/>
    <p:sldId id="302" r:id="rId21"/>
    <p:sldId id="303" r:id="rId22"/>
    <p:sldId id="304" r:id="rId23"/>
    <p:sldId id="635" r:id="rId24"/>
    <p:sldId id="634" r:id="rId25"/>
    <p:sldId id="636" r:id="rId26"/>
    <p:sldId id="637" r:id="rId27"/>
    <p:sldId id="627" r:id="rId28"/>
    <p:sldId id="638" r:id="rId29"/>
    <p:sldId id="639" r:id="rId30"/>
    <p:sldId id="629" r:id="rId31"/>
    <p:sldId id="632" r:id="rId32"/>
    <p:sldId id="640" r:id="rId33"/>
    <p:sldId id="305" r:id="rId34"/>
    <p:sldId id="306" r:id="rId35"/>
    <p:sldId id="281" r:id="rId36"/>
    <p:sldId id="2147374613" r:id="rId37"/>
    <p:sldId id="2147374622" r:id="rId38"/>
    <p:sldId id="2147374623" r:id="rId39"/>
    <p:sldId id="2147374618" r:id="rId40"/>
  </p:sldIdLst>
  <p:sldSz cx="9144000" cy="5143500" type="screen16x9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8" charset="0"/>
        <a:ea typeface="Arial" pitchFamily="-108" charset="0"/>
        <a:cs typeface="Arial" pitchFamily="-108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8" charset="0"/>
        <a:ea typeface="Arial" pitchFamily="-108" charset="0"/>
        <a:cs typeface="Arial" pitchFamily="-108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8" charset="0"/>
        <a:ea typeface="Arial" pitchFamily="-108" charset="0"/>
        <a:cs typeface="Arial" pitchFamily="-108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8" charset="0"/>
        <a:ea typeface="Arial" pitchFamily="-108" charset="0"/>
        <a:cs typeface="Arial" pitchFamily="-108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8" charset="0"/>
        <a:ea typeface="Arial" pitchFamily="-108" charset="0"/>
        <a:cs typeface="Arial" pitchFamily="-108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pitchFamily="-108" charset="0"/>
        <a:ea typeface="Arial" pitchFamily="-108" charset="0"/>
        <a:cs typeface="Arial" pitchFamily="-108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pitchFamily="-108" charset="0"/>
        <a:ea typeface="Arial" pitchFamily="-108" charset="0"/>
        <a:cs typeface="Arial" pitchFamily="-108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pitchFamily="-108" charset="0"/>
        <a:ea typeface="Arial" pitchFamily="-108" charset="0"/>
        <a:cs typeface="Arial" pitchFamily="-108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pitchFamily="-108" charset="0"/>
        <a:ea typeface="Arial" pitchFamily="-108" charset="0"/>
        <a:cs typeface="Arial" pitchFamily="-108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70">
          <p15:clr>
            <a:srgbClr val="A4A3A4"/>
          </p15:clr>
        </p15:guide>
        <p15:guide id="2" orient="horz" pos="1038">
          <p15:clr>
            <a:srgbClr val="A4A3A4"/>
          </p15:clr>
        </p15:guide>
        <p15:guide id="3" pos="187">
          <p15:clr>
            <a:srgbClr val="A4A3A4"/>
          </p15:clr>
        </p15:guide>
        <p15:guide id="4" pos="557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1498D7"/>
    <a:srgbClr val="FFE900"/>
    <a:srgbClr val="009D3D"/>
    <a:srgbClr val="EAF0F0"/>
    <a:srgbClr val="F1F6F4"/>
    <a:srgbClr val="FAFFFD"/>
    <a:srgbClr val="FFFFFD"/>
    <a:srgbClr val="F4FFFD"/>
    <a:srgbClr val="F7F8FF"/>
    <a:srgbClr val="FFF0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730" autoAdjust="0"/>
    <p:restoredTop sz="94789" autoAdjust="0"/>
  </p:normalViewPr>
  <p:slideViewPr>
    <p:cSldViewPr snapToGrid="0" showGuides="1">
      <p:cViewPr varScale="1">
        <p:scale>
          <a:sx n="151" d="100"/>
          <a:sy n="151" d="100"/>
        </p:scale>
        <p:origin x="200" y="256"/>
      </p:cViewPr>
      <p:guideLst>
        <p:guide orient="horz" pos="270"/>
        <p:guide orient="horz" pos="1038"/>
        <p:guide pos="187"/>
        <p:guide pos="55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05" d="100"/>
          <a:sy n="105" d="100"/>
        </p:scale>
        <p:origin x="-4184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08FE92-8D69-3F47-9FED-AAA9AABC8162}" type="datetime1">
              <a:rPr lang="fr-FR" smtClean="0"/>
              <a:pPr/>
              <a:t>07/10/2023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E339F9-8100-3543-8428-1590C54EF3EE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CDDC57A6-A0C3-1A40-AE64-9CC3C0248030}" type="datetime1">
              <a:rPr lang="fr-FR" smtClean="0"/>
              <a:pPr/>
              <a:t>07/10/2023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4E86A537-0C00-2542-956A-DF8E23602803}" type="slidenum">
              <a:rPr lang="fr-FR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pitchFamily="-10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pitchFamily="-10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pitchFamily="-10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pitchFamily="-108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/>
              <a:t>Pays « industrialisés » : poids de la maladie plus que celui des décès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AF7E66-AED7-49CE-99F5-4C7ECE21C7A5}" type="slidenum">
              <a:rPr lang="fr-FR" smtClean="0"/>
              <a:t>37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0019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39D41F77-A17A-CBA3-E740-8202A238B418}"/>
              </a:ext>
            </a:extLst>
          </p:cNvPr>
          <p:cNvSpPr txBox="1"/>
          <p:nvPr userDrawn="1"/>
        </p:nvSpPr>
        <p:spPr>
          <a:xfrm>
            <a:off x="8597347" y="4909930"/>
            <a:ext cx="8169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B386FB66-162B-6446-AAF6-701DACCC2BD4}" type="slidenum">
              <a:rPr lang="fr-FR" sz="1100" smtClean="0"/>
              <a:t>‹N°›</a:t>
            </a:fld>
            <a:endParaRPr lang="fr-FR" sz="11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8A5760FA-DDA9-786A-FD91-37BFEBCB0D9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106E1225-4AFD-573D-3248-C73C98E0E66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3E6459A9-DA3F-87FC-B536-9DD74465BB5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786480-B444-4890-A5D4-EBB65D104722}" type="slidenum">
              <a:rPr lang="en-GB" altLang="fr-FR"/>
              <a:pPr>
                <a:defRPr/>
              </a:pPr>
              <a:t>‹N°›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7875215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F80E5-FCDD-4F9E-AFBA-6ADD7BCB55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B7D6E14-D9FB-43C6-AA24-E9E8DC75ADB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69218"/>
            <a:ext cx="3886200" cy="3263504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B945233-02C5-4C97-9010-10B301AA2F3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369218"/>
            <a:ext cx="3886200" cy="3263504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F86A384-D510-4604-A706-A93611956C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BE8D9-52B3-4AF7-B52E-BB76FC152F39}" type="datetimeFigureOut">
              <a:rPr lang="fr-FR" smtClean="0"/>
              <a:t>07/10/2023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3571A51-2150-456F-AEC6-A67EE503C6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570F769-BB2A-4526-A376-081599175A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B5B8A-B796-432A-9486-2864D9810FC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94810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C85F932-EEBC-4A0A-9408-20909EBB87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748BCF1-A051-4FAE-B893-6D845C949B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0F64AC5-3375-4A69-8554-254D53AEC3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E437C399-F21D-4430-A896-8C9F35808CA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3B8E5C0D-9175-46F7-8B9D-56A22B03F26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218B0640-DAA7-451A-ADAF-CEC195CA0E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BE8D9-52B3-4AF7-B52E-BB76FC152F39}" type="datetimeFigureOut">
              <a:rPr lang="fr-FR" smtClean="0"/>
              <a:t>07/10/2023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9A4CFFF8-B6CE-4690-9225-900EAD7022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FE41A68-D250-479A-A083-7D9EBE19FA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B5B8A-B796-432A-9486-2864D9810FC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57022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17B755C0-1875-B811-E430-ABAD1E4A6A9B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207469"/>
            <a:ext cx="9144000" cy="51435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 i="0" kern="1200">
          <a:solidFill>
            <a:schemeClr val="tx1"/>
          </a:solidFill>
          <a:latin typeface="Arial"/>
          <a:ea typeface="+mj-ea"/>
          <a:cs typeface="Arial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271463" indent="-271463" algn="l" rtl="0" eaLnBrk="0" fontAlgn="base" hangingPunct="0">
        <a:spcBef>
          <a:spcPct val="20000"/>
        </a:spcBef>
        <a:spcAft>
          <a:spcPct val="0"/>
        </a:spcAft>
        <a:buClr>
          <a:srgbClr val="074CA5"/>
        </a:buClr>
        <a:buFont typeface="Arial"/>
        <a:buChar char="●"/>
        <a:defRPr sz="2400" b="1" kern="1200" spc="0">
          <a:ln>
            <a:noFill/>
          </a:ln>
          <a:solidFill>
            <a:schemeClr val="tx1">
              <a:lumMod val="65000"/>
              <a:lumOff val="35000"/>
            </a:schemeClr>
          </a:solidFill>
          <a:latin typeface="Arial"/>
          <a:ea typeface="+mn-ea"/>
          <a:cs typeface="Arial"/>
        </a:defRPr>
      </a:lvl1pPr>
      <a:lvl2pPr marL="715963" indent="-449263" algn="l" rtl="0" eaLnBrk="0" fontAlgn="base" hangingPunct="0">
        <a:spcBef>
          <a:spcPct val="20000"/>
        </a:spcBef>
        <a:spcAft>
          <a:spcPct val="0"/>
        </a:spcAft>
        <a:buClr>
          <a:schemeClr val="accent6">
            <a:lumMod val="75000"/>
          </a:schemeClr>
        </a:buClr>
        <a:buSzPct val="110000"/>
        <a:buFont typeface="01 Digitall"/>
        <a:buChar char="—"/>
        <a:tabLst/>
        <a:defRPr sz="2200" b="1" kern="1200">
          <a:ln>
            <a:noFill/>
          </a:ln>
          <a:solidFill>
            <a:schemeClr val="tx1">
              <a:lumMod val="65000"/>
              <a:lumOff val="35000"/>
            </a:schemeClr>
          </a:solidFill>
          <a:latin typeface="Arial"/>
          <a:ea typeface="Geneva" pitchFamily="-108" charset="-128"/>
          <a:cs typeface="Arial"/>
        </a:defRPr>
      </a:lvl2pPr>
      <a:lvl3pPr marL="993775" indent="-277813" algn="l" defTabSz="808038" rtl="0" eaLnBrk="0" fontAlgn="base" hangingPunct="0">
        <a:spcBef>
          <a:spcPct val="20000"/>
        </a:spcBef>
        <a:spcAft>
          <a:spcPct val="0"/>
        </a:spcAft>
        <a:buClr>
          <a:srgbClr val="9BD134"/>
        </a:buClr>
        <a:buSzPct val="130000"/>
        <a:buFont typeface="Arial"/>
        <a:buChar char="•"/>
        <a:defRPr sz="1800" i="1" kern="1200">
          <a:ln>
            <a:noFill/>
          </a:ln>
          <a:solidFill>
            <a:schemeClr val="tx1">
              <a:lumMod val="65000"/>
              <a:lumOff val="35000"/>
            </a:schemeClr>
          </a:solidFill>
          <a:latin typeface="Arial"/>
          <a:ea typeface="Geneva" pitchFamily="-108" charset="-128"/>
          <a:cs typeface="Arial"/>
        </a:defRPr>
      </a:lvl3pPr>
      <a:lvl4pPr marL="1252538" indent="-355600" algn="l" rtl="0" eaLnBrk="0" fontAlgn="base" hangingPunct="0">
        <a:spcBef>
          <a:spcPct val="20000"/>
        </a:spcBef>
        <a:spcAft>
          <a:spcPct val="0"/>
        </a:spcAft>
        <a:buFont typeface="Arial" pitchFamily="-108" charset="0"/>
        <a:buChar char="–"/>
        <a:defRPr sz="2000" kern="1200">
          <a:solidFill>
            <a:schemeClr val="tx1"/>
          </a:solidFill>
          <a:latin typeface="Arial"/>
          <a:ea typeface="Geneva" pitchFamily="-108" charset="-128"/>
          <a:cs typeface="Arial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-108" charset="0"/>
        <a:buNone/>
        <a:defRPr sz="2000" kern="1200">
          <a:solidFill>
            <a:schemeClr val="tx1"/>
          </a:solidFill>
          <a:latin typeface="Arial"/>
          <a:ea typeface="Geneva" pitchFamily="-108" charset="-128"/>
          <a:cs typeface="Arial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geodes.santepubliquefrance.fr/index.php#c=home" TargetMode="External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emf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vidal.fr/imprimer/actualites/30395-rappel-de-vaccinati...-2-octobre-avec-les-vaccins-comirnaty-xbb-1-5.html?cid=eml_002494" TargetMode="Externa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transparence.sante.gouv.fr/pages/accueil/" TargetMode="Externa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vidal.fr/actualites/30397-vaccination-covid-19-trois-n...ions-de-comirnaty-adaptees-au-variant-xbb-1-5.html?cid=eml_002494" TargetMode="External"/><Relationship Id="rId2" Type="http://schemas.openxmlformats.org/officeDocument/2006/relationships/hyperlink" Target="https://www.vidal.fr/imprimer/actualites/30395-rappel-de-vaccinati...-2-octobre-avec-les-vaccins-comirnaty-xbb-1-5.html?cid=eml_002494" TargetMode="Externa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egifrance.gouv.fr/jorf/id/JORFTEXT000047773296" TargetMode="External"/><Relationship Id="rId2" Type="http://schemas.openxmlformats.org/officeDocument/2006/relationships/hyperlink" Target="https://www.santepubliquefrance.fr/dossiers/coronavirus-covid-19" TargetMode="Externa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www.ecdc.europa.eu/en/covid-19/country-overviews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antepubliquefrance.fr/les-actualites/2023/surveillance-du-covid-19-depuis-le-1er-juillet-2023" TargetMode="External"/><Relationship Id="rId2" Type="http://schemas.openxmlformats.org/officeDocument/2006/relationships/hyperlink" Target="https://www.santepubliquefrance.fr/maladies-a-declaration-obligatoire/liste-des-maladies-a-declaration-obligatoire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geodes.santepubliquefrance.fr/index.php#c=hom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36D1EA26-E172-F49E-8B72-EF6BEC6D8E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7A128AFD-734A-D8EF-8D82-89B902F145A9}"/>
              </a:ext>
            </a:extLst>
          </p:cNvPr>
          <p:cNvSpPr txBox="1"/>
          <p:nvPr/>
        </p:nvSpPr>
        <p:spPr>
          <a:xfrm>
            <a:off x="1175657" y="313508"/>
            <a:ext cx="439575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200" b="1" dirty="0">
                <a:solidFill>
                  <a:schemeClr val="bg1"/>
                </a:solidFill>
              </a:rPr>
              <a:t>Le nouveau vaccin </a:t>
            </a:r>
            <a:r>
              <a:rPr lang="fr-FR" sz="2200" b="1" dirty="0" err="1">
                <a:solidFill>
                  <a:schemeClr val="bg1"/>
                </a:solidFill>
              </a:rPr>
              <a:t>Comirnaty</a:t>
            </a:r>
            <a:r>
              <a:rPr lang="fr-FR" sz="2200" b="1" dirty="0">
                <a:solidFill>
                  <a:schemeClr val="bg1"/>
                </a:solidFill>
              </a:rPr>
              <a:t>®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282C333D-97D6-968A-F590-1DB952B61B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036" y="1947632"/>
            <a:ext cx="2838450" cy="2342605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EAD0B9E9-6A2C-15F0-90F2-BBCBDA4DF64D}"/>
              </a:ext>
            </a:extLst>
          </p:cNvPr>
          <p:cNvSpPr txBox="1"/>
          <p:nvPr/>
        </p:nvSpPr>
        <p:spPr>
          <a:xfrm>
            <a:off x="3387092" y="4375653"/>
            <a:ext cx="618189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900" i="1" dirty="0">
                <a:hlinkClick r:id="rId3"/>
              </a:rPr>
              <a:t>https://geodes.santepubliquefrance.fr/index.php#c=home</a:t>
            </a:r>
            <a:r>
              <a:rPr lang="fr-FR" sz="900" i="1" dirty="0"/>
              <a:t> </a:t>
            </a:r>
          </a:p>
          <a:p>
            <a:r>
              <a:rPr lang="fr-FR" sz="900" dirty="0">
                <a:solidFill>
                  <a:srgbClr val="333333"/>
                </a:solidFill>
                <a:latin typeface="ArialMT"/>
              </a:rPr>
              <a:t>Source : Base de </a:t>
            </a:r>
            <a:r>
              <a:rPr lang="fr-FR" sz="900" dirty="0" err="1">
                <a:solidFill>
                  <a:srgbClr val="333333"/>
                </a:solidFill>
                <a:latin typeface="ArialMT"/>
              </a:rPr>
              <a:t>données</a:t>
            </a:r>
            <a:r>
              <a:rPr lang="fr-FR" sz="900" dirty="0">
                <a:solidFill>
                  <a:srgbClr val="333333"/>
                </a:solidFill>
                <a:latin typeface="ArialMT"/>
              </a:rPr>
              <a:t> SI-LAB issue de SI-DEP, accès le 02 octobre </a:t>
            </a:r>
            <a:endParaRPr lang="fr-FR" sz="900" i="1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C350B823-CB8A-3300-B82B-CC1B583D2E4A}"/>
              </a:ext>
            </a:extLst>
          </p:cNvPr>
          <p:cNvSpPr txBox="1"/>
          <p:nvPr/>
        </p:nvSpPr>
        <p:spPr>
          <a:xfrm>
            <a:off x="548642" y="1649855"/>
            <a:ext cx="283845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Taux </a:t>
            </a:r>
            <a:r>
              <a:rPr lang="fr-FR" sz="1200" b="1" dirty="0">
                <a:solidFill>
                  <a:srgbClr val="333333"/>
                </a:solidFill>
                <a:latin typeface="Arial" panose="020B0604020202020204" pitchFamily="34" charset="0"/>
              </a:rPr>
              <a:t>d'incidence pour 100 000 </a:t>
            </a:r>
            <a:r>
              <a:rPr lang="fr-FR" sz="1200" b="1" dirty="0" err="1">
                <a:solidFill>
                  <a:srgbClr val="333333"/>
                </a:solidFill>
                <a:latin typeface="Arial" panose="020B0604020202020204" pitchFamily="34" charset="0"/>
              </a:rPr>
              <a:t>hab</a:t>
            </a:r>
            <a:r>
              <a:rPr lang="fr-FR" sz="1200" b="1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  <a:endParaRPr lang="fr-FR" sz="1200" dirty="0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11A449FE-679D-0B08-9172-93D3070844E3}"/>
              </a:ext>
            </a:extLst>
          </p:cNvPr>
          <p:cNvSpPr txBox="1"/>
          <p:nvPr/>
        </p:nvSpPr>
        <p:spPr>
          <a:xfrm>
            <a:off x="2793251" y="1067160"/>
            <a:ext cx="39624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Semaine glissante 2023-09-18-2023-09-24</a:t>
            </a:r>
            <a:endParaRPr lang="fr-FR" sz="1600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88F1E3C0-0286-8372-B095-0395E66F16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10446" y="1944272"/>
            <a:ext cx="1193800" cy="1626465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DF525CEE-066C-BE6B-03EC-33207B7B774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02584" y="2037239"/>
            <a:ext cx="2836800" cy="2252998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0E8A3CCC-0B92-B59F-6C20-13F89199B58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00344" y="2037239"/>
            <a:ext cx="1130300" cy="1841500"/>
          </a:xfrm>
          <a:prstGeom prst="rect">
            <a:avLst/>
          </a:prstGeom>
        </p:spPr>
      </p:pic>
      <p:sp>
        <p:nvSpPr>
          <p:cNvPr id="18" name="ZoneTexte 17">
            <a:extLst>
              <a:ext uri="{FF2B5EF4-FFF2-40B4-BE49-F238E27FC236}">
                <a16:creationId xmlns:a16="http://schemas.microsoft.com/office/drawing/2014/main" id="{AD8E5D6E-9DAA-7366-CC71-B8BBB48C3B0B}"/>
              </a:ext>
            </a:extLst>
          </p:cNvPr>
          <p:cNvSpPr txBox="1"/>
          <p:nvPr/>
        </p:nvSpPr>
        <p:spPr>
          <a:xfrm>
            <a:off x="4996002" y="1730246"/>
            <a:ext cx="206175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Taux de </a:t>
            </a:r>
            <a:r>
              <a:rPr lang="fr-FR" sz="1200" b="1" dirty="0" err="1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positivite</a:t>
            </a:r>
            <a:r>
              <a:rPr lang="fr-FR" sz="1200" b="1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́ </a:t>
            </a:r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29444433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8185E679-7A74-CE00-AD29-FB5D9BB918D7}"/>
              </a:ext>
            </a:extLst>
          </p:cNvPr>
          <p:cNvSpPr txBox="1"/>
          <p:nvPr/>
        </p:nvSpPr>
        <p:spPr>
          <a:xfrm>
            <a:off x="1175657" y="313508"/>
            <a:ext cx="439575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200" b="1" dirty="0">
                <a:solidFill>
                  <a:schemeClr val="bg1"/>
                </a:solidFill>
              </a:rPr>
              <a:t>Le nouveau vaccin </a:t>
            </a:r>
            <a:r>
              <a:rPr lang="fr-FR" sz="2200" b="1" dirty="0" err="1">
                <a:solidFill>
                  <a:schemeClr val="bg1"/>
                </a:solidFill>
              </a:rPr>
              <a:t>Comirnaty</a:t>
            </a:r>
            <a:r>
              <a:rPr lang="fr-FR" sz="2200" b="1" dirty="0">
                <a:solidFill>
                  <a:schemeClr val="bg1"/>
                </a:solidFill>
              </a:rPr>
              <a:t>®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90D291BB-E7A1-87B2-A302-6B52D25D9FFF}"/>
              </a:ext>
            </a:extLst>
          </p:cNvPr>
          <p:cNvSpPr txBox="1"/>
          <p:nvPr/>
        </p:nvSpPr>
        <p:spPr>
          <a:xfrm>
            <a:off x="365760" y="1371421"/>
            <a:ext cx="841247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1"/>
              </a:buClr>
              <a:buFont typeface="Wingdings" pitchFamily="2" charset="2"/>
              <a:buChar char="q"/>
            </a:pPr>
            <a:r>
              <a:rPr lang="fr-FR" b="1" dirty="0"/>
              <a:t>Pour qui?</a:t>
            </a:r>
          </a:p>
          <a:p>
            <a:pPr>
              <a:buClr>
                <a:schemeClr val="accent1"/>
              </a:buClr>
            </a:pPr>
            <a:r>
              <a:rPr lang="fr-FR" b="1" dirty="0">
                <a:latin typeface="Helvetica" pitchFamily="2" charset="0"/>
              </a:rPr>
              <a:t>     </a:t>
            </a:r>
            <a:r>
              <a:rPr lang="fr-FR" dirty="0">
                <a:latin typeface="Helvetica" pitchFamily="2" charset="0"/>
              </a:rPr>
              <a:t>L</a:t>
            </a:r>
            <a:r>
              <a:rPr lang="fr-FR" sz="1800" dirty="0">
                <a:effectLst/>
                <a:latin typeface="Helvetica" pitchFamily="2" charset="0"/>
              </a:rPr>
              <a:t>es 65 + ans, les femmes enceintes et les personnes de 6 + mois à risque      </a:t>
            </a:r>
            <a:r>
              <a:rPr lang="fr-FR" sz="1800" dirty="0" err="1">
                <a:effectLst/>
                <a:latin typeface="Helvetica" pitchFamily="2" charset="0"/>
              </a:rPr>
              <a:t>éleve</a:t>
            </a:r>
            <a:r>
              <a:rPr lang="fr-FR" sz="1800" dirty="0">
                <a:effectLst/>
                <a:latin typeface="Helvetica" pitchFamily="2" charset="0"/>
              </a:rPr>
              <a:t>́ de forme grave de Covid. </a:t>
            </a:r>
          </a:p>
          <a:p>
            <a:pPr>
              <a:buClr>
                <a:schemeClr val="accent1"/>
              </a:buClr>
            </a:pPr>
            <a:r>
              <a:rPr lang="fr-FR" sz="1800" dirty="0">
                <a:effectLst/>
                <a:latin typeface="Helvetica" pitchFamily="2" charset="0"/>
              </a:rPr>
              <a:t>    La vaccination ne doit pas </a:t>
            </a:r>
            <a:r>
              <a:rPr lang="fr-FR" sz="1800" dirty="0" err="1">
                <a:effectLst/>
                <a:latin typeface="Helvetica" pitchFamily="2" charset="0"/>
              </a:rPr>
              <a:t>être</a:t>
            </a:r>
            <a:r>
              <a:rPr lang="fr-FR" sz="1800" dirty="0">
                <a:effectLst/>
                <a:latin typeface="Helvetica" pitchFamily="2" charset="0"/>
              </a:rPr>
              <a:t> </a:t>
            </a:r>
            <a:r>
              <a:rPr lang="fr-FR" sz="1800" dirty="0" err="1">
                <a:effectLst/>
                <a:latin typeface="Helvetica" pitchFamily="2" charset="0"/>
              </a:rPr>
              <a:t>refusée</a:t>
            </a:r>
            <a:r>
              <a:rPr lang="fr-FR" sz="1800" dirty="0">
                <a:effectLst/>
                <a:latin typeface="Helvetica" pitchFamily="2" charset="0"/>
              </a:rPr>
              <a:t> à une personne sans </a:t>
            </a:r>
            <a:r>
              <a:rPr lang="fr-FR" sz="1800" dirty="0" err="1">
                <a:effectLst/>
                <a:latin typeface="Helvetica" pitchFamily="2" charset="0"/>
              </a:rPr>
              <a:t>critère</a:t>
            </a:r>
            <a:r>
              <a:rPr lang="fr-FR" sz="1800" dirty="0">
                <a:effectLst/>
                <a:latin typeface="Helvetica" pitchFamily="2" charset="0"/>
              </a:rPr>
              <a:t> d'</a:t>
            </a:r>
            <a:r>
              <a:rPr lang="fr-FR" sz="1800" dirty="0" err="1">
                <a:effectLst/>
                <a:latin typeface="Helvetica" pitchFamily="2" charset="0"/>
              </a:rPr>
              <a:t>éligibilite</a:t>
            </a:r>
            <a:r>
              <a:rPr lang="fr-FR" sz="1800" dirty="0">
                <a:effectLst/>
                <a:latin typeface="Helvetica" pitchFamily="2" charset="0"/>
              </a:rPr>
              <a:t>́ souhaitant </a:t>
            </a:r>
            <a:r>
              <a:rPr lang="fr-FR" sz="1800" dirty="0" err="1">
                <a:effectLst/>
                <a:latin typeface="Helvetica" pitchFamily="2" charset="0"/>
              </a:rPr>
              <a:t>être</a:t>
            </a:r>
            <a:r>
              <a:rPr lang="fr-FR" sz="1800" dirty="0">
                <a:effectLst/>
                <a:latin typeface="Helvetica" pitchFamily="2" charset="0"/>
              </a:rPr>
              <a:t> </a:t>
            </a:r>
            <a:r>
              <a:rPr lang="fr-FR" sz="1800" dirty="0" err="1">
                <a:effectLst/>
                <a:latin typeface="Helvetica" pitchFamily="2" charset="0"/>
              </a:rPr>
              <a:t>vaccinée</a:t>
            </a:r>
            <a:r>
              <a:rPr lang="fr-FR" sz="1800" dirty="0">
                <a:effectLst/>
                <a:latin typeface="Helvetica" pitchFamily="2" charset="0"/>
              </a:rPr>
              <a:t>. </a:t>
            </a:r>
            <a:endParaRPr lang="fr-FR" dirty="0">
              <a:effectLst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61DBD01D-FC7E-C791-646D-6CEAA8D90453}"/>
              </a:ext>
            </a:extLst>
          </p:cNvPr>
          <p:cNvSpPr txBox="1"/>
          <p:nvPr/>
        </p:nvSpPr>
        <p:spPr>
          <a:xfrm>
            <a:off x="374469" y="2912755"/>
            <a:ext cx="83253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1"/>
              </a:buClr>
              <a:buFont typeface="Wingdings" pitchFamily="2" charset="2"/>
              <a:buChar char="q"/>
            </a:pPr>
            <a:r>
              <a:rPr lang="fr-FR" b="1" dirty="0"/>
              <a:t>Par qui?</a:t>
            </a:r>
          </a:p>
          <a:p>
            <a:pPr>
              <a:buClr>
                <a:schemeClr val="accent1"/>
              </a:buClr>
            </a:pPr>
            <a:r>
              <a:rPr lang="fr-FR" b="1" dirty="0"/>
              <a:t>     </a:t>
            </a:r>
            <a:r>
              <a:rPr lang="fr-FR" dirty="0"/>
              <a:t>Les médecins, les pharmaciens (à partir de l’âge de 11 ans)</a:t>
            </a:r>
            <a:endParaRPr lang="fr-FR" b="1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66B14E79-409F-254C-2372-83810B38A4E7}"/>
              </a:ext>
            </a:extLst>
          </p:cNvPr>
          <p:cNvSpPr txBox="1"/>
          <p:nvPr/>
        </p:nvSpPr>
        <p:spPr>
          <a:xfrm>
            <a:off x="391887" y="3647534"/>
            <a:ext cx="53046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1"/>
              </a:buClr>
              <a:buFont typeface="Wingdings" pitchFamily="2" charset="2"/>
              <a:buChar char="q"/>
            </a:pPr>
            <a:r>
              <a:rPr lang="fr-FR" b="1" dirty="0"/>
              <a:t>Qui paie?</a:t>
            </a:r>
          </a:p>
          <a:p>
            <a:pPr>
              <a:buClr>
                <a:schemeClr val="accent1"/>
              </a:buClr>
            </a:pPr>
            <a:r>
              <a:rPr lang="fr-FR" b="1" dirty="0"/>
              <a:t>    </a:t>
            </a:r>
            <a:r>
              <a:rPr lang="fr-FR" dirty="0"/>
              <a:t>L’état… </a:t>
            </a:r>
            <a:r>
              <a:rPr lang="fr-FR" u="sng" dirty="0"/>
              <a:t>vaccin gratuit pour tous</a:t>
            </a:r>
          </a:p>
          <a:p>
            <a:r>
              <a:rPr lang="fr-FR" dirty="0"/>
              <a:t>    Cette année encore achat groupé européen</a:t>
            </a:r>
          </a:p>
        </p:txBody>
      </p:sp>
    </p:spTree>
    <p:extLst>
      <p:ext uri="{BB962C8B-B14F-4D97-AF65-F5344CB8AC3E}">
        <p14:creationId xmlns:p14="http://schemas.microsoft.com/office/powerpoint/2010/main" val="13618486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id="{0EDEF303-4EC8-40E9-27FA-5CC8FC414C16}"/>
              </a:ext>
            </a:extLst>
          </p:cNvPr>
          <p:cNvSpPr txBox="1"/>
          <p:nvPr/>
        </p:nvSpPr>
        <p:spPr>
          <a:xfrm>
            <a:off x="603069" y="2250400"/>
            <a:ext cx="8331926" cy="16081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Clr>
                <a:schemeClr val="accent1"/>
              </a:buClr>
              <a:buFont typeface="Wingdings" pitchFamily="2" charset="2"/>
              <a:buChar char="q"/>
            </a:pPr>
            <a:r>
              <a:rPr lang="fr-FR" sz="1600" u="sng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Pour les 6 mois - 4 ans </a:t>
            </a:r>
            <a:r>
              <a:rPr lang="fr-FR" sz="16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vaccin </a:t>
            </a:r>
            <a:r>
              <a:rPr lang="fr-FR" sz="1600" dirty="0" err="1">
                <a:latin typeface="Arial" panose="020B0604020202020204" pitchFamily="34" charset="0"/>
                <a:cs typeface="Arial" panose="020B0604020202020204" pitchFamily="34" charset="0"/>
              </a:rPr>
              <a:t>spécifique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 à cette tranche d’</a:t>
            </a:r>
            <a:r>
              <a:rPr lang="fr-FR" sz="1600" dirty="0" err="1">
                <a:latin typeface="Arial" panose="020B0604020202020204" pitchFamily="34" charset="0"/>
                <a:cs typeface="Arial" panose="020B0604020202020204" pitchFamily="34" charset="0"/>
              </a:rPr>
              <a:t>âge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 (3 </a:t>
            </a:r>
            <a:r>
              <a:rPr lang="el-GR" sz="1600" dirty="0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g/dose)</a:t>
            </a:r>
            <a:endParaRPr lang="fr-FR" sz="44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Aft>
                <a:spcPts val="300"/>
              </a:spcAft>
              <a:buClr>
                <a:schemeClr val="accent1"/>
              </a:buClr>
              <a:buFont typeface="Courier New" panose="02070309020205020404" pitchFamily="49" charset="0"/>
              <a:buChar char="o"/>
            </a:pP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fr-FR" sz="16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nfants </a:t>
            </a:r>
            <a:r>
              <a:rPr lang="fr-FR" sz="1600" u="sng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primo-vaccinés</a:t>
            </a:r>
            <a:r>
              <a:rPr lang="fr-FR" sz="1600" u="sng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ou ayant eu la Covid-19</a:t>
            </a:r>
            <a:r>
              <a:rPr lang="fr-FR" sz="16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comme le reste de la population, </a:t>
            </a:r>
            <a:r>
              <a:rPr lang="fr-FR" sz="16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une dose </a:t>
            </a:r>
            <a:r>
              <a:rPr lang="fr-FR" sz="16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supplémentaire</a:t>
            </a:r>
            <a:r>
              <a:rPr lang="fr-FR" sz="16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à partir de 6 mois </a:t>
            </a:r>
            <a:r>
              <a:rPr lang="fr-FR" sz="16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après</a:t>
            </a:r>
            <a:r>
              <a:rPr lang="fr-FR" sz="16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leur </a:t>
            </a:r>
            <a:r>
              <a:rPr lang="fr-FR" sz="16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dernière</a:t>
            </a:r>
            <a:r>
              <a:rPr lang="fr-FR" sz="16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infection ou injection ;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fr-FR" sz="16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nfants </a:t>
            </a:r>
            <a:r>
              <a:rPr lang="fr-FR" sz="1600" u="sng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NON </a:t>
            </a:r>
            <a:r>
              <a:rPr lang="fr-FR" sz="1600" u="sng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primo-vaccinés</a:t>
            </a:r>
            <a:r>
              <a:rPr lang="fr-FR" sz="1600" u="sng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ou NON </a:t>
            </a:r>
            <a:r>
              <a:rPr lang="fr-FR" sz="1600" u="sng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infectés</a:t>
            </a:r>
            <a:r>
              <a:rPr lang="fr-FR" sz="1600" u="sng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par le virus du Covid-19 </a:t>
            </a:r>
            <a:r>
              <a:rPr lang="fr-FR" sz="16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 primo- vaccination avec </a:t>
            </a:r>
            <a:r>
              <a:rPr lang="fr-FR" sz="16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3 doses </a:t>
            </a:r>
            <a:r>
              <a:rPr lang="fr-FR" sz="16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 dose 1 et dose 2 à 21 jours d’intervalle, puis dose 3 à </a:t>
            </a:r>
            <a:r>
              <a:rPr lang="fr-FR" sz="16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réaliser</a:t>
            </a:r>
            <a:r>
              <a:rPr lang="fr-FR" sz="16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8 semaines </a:t>
            </a:r>
            <a:r>
              <a:rPr lang="fr-FR" sz="16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après</a:t>
            </a:r>
            <a:r>
              <a:rPr lang="fr-FR" sz="16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la dose 2. </a:t>
            </a:r>
            <a:endParaRPr lang="fr-FR" sz="44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114FD79-BF79-61B2-38C8-FC21D120A820}"/>
              </a:ext>
            </a:extLst>
          </p:cNvPr>
          <p:cNvSpPr txBox="1"/>
          <p:nvPr/>
        </p:nvSpPr>
        <p:spPr>
          <a:xfrm>
            <a:off x="603069" y="1025868"/>
            <a:ext cx="8610599" cy="11849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fr-FR" b="1" dirty="0"/>
              <a:t>Quel schéma vaccinal? </a:t>
            </a:r>
          </a:p>
          <a:p>
            <a:pPr marL="285750" indent="-285750">
              <a:buClr>
                <a:schemeClr val="accent1"/>
              </a:buClr>
              <a:buFont typeface="Wingdings" pitchFamily="2" charset="2"/>
              <a:buChar char="q"/>
            </a:pPr>
            <a:r>
              <a:rPr lang="fr-FR" sz="1600" u="sng" dirty="0">
                <a:latin typeface="Helvetica" pitchFamily="2" charset="0"/>
              </a:rPr>
              <a:t>Pour l</a:t>
            </a:r>
            <a:r>
              <a:rPr lang="fr-FR" sz="1600" u="sng" dirty="0">
                <a:effectLst/>
                <a:latin typeface="Helvetica" pitchFamily="2" charset="0"/>
              </a:rPr>
              <a:t>es 5 + ans</a:t>
            </a:r>
            <a:r>
              <a:rPr lang="fr-FR" sz="1600" dirty="0">
                <a:effectLst/>
                <a:latin typeface="Helvetica" pitchFamily="2" charset="0"/>
              </a:rPr>
              <a:t>, il est simplifié: les notions de primo-vaccination et de rappel sont </a:t>
            </a:r>
            <a:r>
              <a:rPr lang="fr-FR" sz="1600" dirty="0" err="1">
                <a:effectLst/>
                <a:latin typeface="Helvetica" pitchFamily="2" charset="0"/>
              </a:rPr>
              <a:t>supprimées</a:t>
            </a:r>
            <a:r>
              <a:rPr lang="fr-FR" sz="1600" dirty="0">
                <a:effectLst/>
                <a:latin typeface="Helvetica" pitchFamily="2" charset="0"/>
              </a:rPr>
              <a:t>. </a:t>
            </a:r>
            <a:r>
              <a:rPr lang="fr-FR" sz="1600" dirty="0">
                <a:latin typeface="Helvetica" pitchFamily="2" charset="0"/>
              </a:rPr>
              <a:t>Q</a:t>
            </a:r>
            <a:r>
              <a:rPr lang="fr-FR" sz="1600" dirty="0">
                <a:effectLst/>
                <a:latin typeface="Helvetica" pitchFamily="2" charset="0"/>
              </a:rPr>
              <a:t>uel que soit le passé vaccinal du patient (vacciné ou non), la posologie consiste en </a:t>
            </a:r>
            <a:r>
              <a:rPr lang="fr-FR" sz="1600" u="sng" dirty="0">
                <a:effectLst/>
                <a:latin typeface="Helvetica" pitchFamily="2" charset="0"/>
              </a:rPr>
              <a:t>une seule dose de vaccin. </a:t>
            </a:r>
            <a:endParaRPr lang="fr-FR" sz="1600" u="sng" dirty="0">
              <a:effectLst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A2B06BF7-5FAD-D3EC-D229-28A2D023D2B8}"/>
              </a:ext>
            </a:extLst>
          </p:cNvPr>
          <p:cNvSpPr txBox="1"/>
          <p:nvPr/>
        </p:nvSpPr>
        <p:spPr>
          <a:xfrm>
            <a:off x="1175657" y="313508"/>
            <a:ext cx="439575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200" b="1" dirty="0">
                <a:solidFill>
                  <a:schemeClr val="bg1"/>
                </a:solidFill>
              </a:rPr>
              <a:t>Le nouveau vaccin </a:t>
            </a:r>
            <a:r>
              <a:rPr lang="fr-FR" sz="2200" b="1" dirty="0" err="1">
                <a:solidFill>
                  <a:schemeClr val="bg1"/>
                </a:solidFill>
              </a:rPr>
              <a:t>Comirnaty</a:t>
            </a:r>
            <a:r>
              <a:rPr lang="fr-FR" sz="2200" b="1" dirty="0">
                <a:solidFill>
                  <a:schemeClr val="bg1"/>
                </a:solidFill>
              </a:rPr>
              <a:t>®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A42D676-EFCA-608A-EE08-C9A4B6E3EB61}"/>
              </a:ext>
            </a:extLst>
          </p:cNvPr>
          <p:cNvSpPr txBox="1"/>
          <p:nvPr/>
        </p:nvSpPr>
        <p:spPr>
          <a:xfrm>
            <a:off x="461554" y="3763689"/>
            <a:ext cx="847344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000" i="1" u="sng" dirty="0">
                <a:effectLst/>
                <a:latin typeface="Helvetica" pitchFamily="2" charset="0"/>
              </a:rPr>
              <a:t>La </a:t>
            </a:r>
            <a:r>
              <a:rPr lang="fr-FR" sz="1000" i="1" u="sng" dirty="0" err="1">
                <a:effectLst/>
                <a:latin typeface="Helvetica" pitchFamily="2" charset="0"/>
              </a:rPr>
              <a:t>traçabilite</a:t>
            </a:r>
            <a:r>
              <a:rPr lang="fr-FR" sz="1000" i="1" u="sng" dirty="0">
                <a:effectLst/>
                <a:latin typeface="Helvetica" pitchFamily="2" charset="0"/>
              </a:rPr>
              <a:t>́ de l'injection vaccinale automnale </a:t>
            </a:r>
            <a:r>
              <a:rPr lang="fr-FR" sz="1000" i="1" dirty="0">
                <a:effectLst/>
                <a:latin typeface="Helvetica" pitchFamily="2" charset="0"/>
              </a:rPr>
              <a:t>chez des personnes </a:t>
            </a:r>
            <a:r>
              <a:rPr lang="fr-FR" sz="1000" i="1" dirty="0" err="1">
                <a:effectLst/>
                <a:latin typeface="Helvetica" pitchFamily="2" charset="0"/>
              </a:rPr>
              <a:t>primo-vaccinées</a:t>
            </a:r>
            <a:r>
              <a:rPr lang="fr-FR" sz="1000" i="1" dirty="0">
                <a:effectLst/>
                <a:latin typeface="Helvetica" pitchFamily="2" charset="0"/>
              </a:rPr>
              <a:t> doit </a:t>
            </a:r>
            <a:r>
              <a:rPr lang="fr-FR" sz="1000" i="1" dirty="0" err="1">
                <a:effectLst/>
                <a:latin typeface="Helvetica" pitchFamily="2" charset="0"/>
              </a:rPr>
              <a:t>être</a:t>
            </a:r>
            <a:r>
              <a:rPr lang="fr-FR" sz="1000" i="1" dirty="0">
                <a:effectLst/>
                <a:latin typeface="Helvetica" pitchFamily="2" charset="0"/>
              </a:rPr>
              <a:t> </a:t>
            </a:r>
            <a:r>
              <a:rPr lang="fr-FR" sz="1000" i="1" dirty="0" err="1">
                <a:effectLst/>
                <a:latin typeface="Helvetica" pitchFamily="2" charset="0"/>
              </a:rPr>
              <a:t>assurée</a:t>
            </a:r>
            <a:r>
              <a:rPr lang="fr-FR" sz="1000" i="1" dirty="0">
                <a:effectLst/>
                <a:latin typeface="Helvetica" pitchFamily="2" charset="0"/>
              </a:rPr>
              <a:t> dans le </a:t>
            </a:r>
            <a:r>
              <a:rPr lang="fr-FR" sz="1000" i="1" dirty="0" err="1">
                <a:effectLst/>
                <a:latin typeface="Helvetica" pitchFamily="2" charset="0"/>
              </a:rPr>
              <a:t>système</a:t>
            </a:r>
            <a:r>
              <a:rPr lang="fr-FR" sz="1000" i="1" dirty="0">
                <a:effectLst/>
                <a:latin typeface="Helvetica" pitchFamily="2" charset="0"/>
              </a:rPr>
              <a:t> d’information </a:t>
            </a:r>
            <a:r>
              <a:rPr lang="fr-FR" sz="1000" i="1" dirty="0">
                <a:solidFill>
                  <a:srgbClr val="595959"/>
                </a:solidFill>
                <a:effectLst/>
                <a:latin typeface="Helvetica" pitchFamily="2" charset="0"/>
              </a:rPr>
              <a:t>« Vaccin Covid » </a:t>
            </a:r>
            <a:r>
              <a:rPr lang="fr-FR" sz="1000" i="1" dirty="0">
                <a:effectLst/>
                <a:latin typeface="Helvetica" pitchFamily="2" charset="0"/>
              </a:rPr>
              <a:t>: </a:t>
            </a:r>
            <a:r>
              <a:rPr lang="fr-FR" sz="1000" i="1" dirty="0" err="1">
                <a:effectLst/>
                <a:latin typeface="Helvetica" pitchFamily="2" charset="0"/>
              </a:rPr>
              <a:t>sélectionner</a:t>
            </a:r>
            <a:r>
              <a:rPr lang="fr-FR" sz="1000" i="1" dirty="0">
                <a:effectLst/>
                <a:latin typeface="Helvetica" pitchFamily="2" charset="0"/>
              </a:rPr>
              <a:t> le motif « rappel ou rappel concomitant grippe (à partir du 17 octobre) » dans la liste </a:t>
            </a:r>
            <a:r>
              <a:rPr lang="fr-FR" sz="1000" i="1" dirty="0" err="1">
                <a:effectLst/>
                <a:latin typeface="Helvetica" pitchFamily="2" charset="0"/>
              </a:rPr>
              <a:t>déroulante</a:t>
            </a:r>
            <a:r>
              <a:rPr lang="fr-FR" sz="1000" i="1" dirty="0">
                <a:effectLst/>
                <a:latin typeface="Helvetica" pitchFamily="2" charset="0"/>
              </a:rPr>
              <a:t> </a:t>
            </a:r>
            <a:r>
              <a:rPr lang="fr-FR" sz="1000" i="1" dirty="0" err="1">
                <a:effectLst/>
                <a:latin typeface="Helvetica" pitchFamily="2" charset="0"/>
              </a:rPr>
              <a:t>prévue</a:t>
            </a:r>
            <a:r>
              <a:rPr lang="fr-FR" sz="1000" i="1" dirty="0">
                <a:effectLst/>
                <a:latin typeface="Helvetica" pitchFamily="2" charset="0"/>
              </a:rPr>
              <a:t> à cet effet (bien que la notion de « rappel » soit </a:t>
            </a:r>
            <a:r>
              <a:rPr lang="fr-FR" sz="1000" i="1" dirty="0" err="1">
                <a:effectLst/>
                <a:latin typeface="Helvetica" pitchFamily="2" charset="0"/>
              </a:rPr>
              <a:t>supprimée</a:t>
            </a:r>
            <a:r>
              <a:rPr lang="fr-FR" sz="1000" i="1" dirty="0">
                <a:effectLst/>
                <a:latin typeface="Helvetica" pitchFamily="2" charset="0"/>
              </a:rPr>
              <a:t> par la simplification du </a:t>
            </a:r>
            <a:r>
              <a:rPr lang="fr-FR" sz="1000" i="1" dirty="0" err="1">
                <a:effectLst/>
                <a:latin typeface="Helvetica" pitchFamily="2" charset="0"/>
              </a:rPr>
              <a:t>schéma</a:t>
            </a:r>
            <a:r>
              <a:rPr lang="fr-FR" sz="1000" i="1" dirty="0">
                <a:effectLst/>
                <a:latin typeface="Helvetica" pitchFamily="2" charset="0"/>
              </a:rPr>
              <a:t> vaccinal pour les personnes </a:t>
            </a:r>
            <a:r>
              <a:rPr lang="fr-FR" sz="1000" i="1" dirty="0" err="1">
                <a:effectLst/>
                <a:latin typeface="Helvetica" pitchFamily="2" charset="0"/>
              </a:rPr>
              <a:t>âgées</a:t>
            </a:r>
            <a:r>
              <a:rPr lang="fr-FR" sz="1000" i="1" dirty="0">
                <a:effectLst/>
                <a:latin typeface="Helvetica" pitchFamily="2" charset="0"/>
              </a:rPr>
              <a:t> de 5 ans et plus) ; </a:t>
            </a:r>
            <a:r>
              <a:rPr lang="fr-FR" sz="1000" i="1" dirty="0" err="1">
                <a:effectLst/>
                <a:latin typeface="Helvetica" pitchFamily="2" charset="0"/>
              </a:rPr>
              <a:t>sélectionner</a:t>
            </a:r>
            <a:r>
              <a:rPr lang="fr-FR" sz="1000" i="1" dirty="0">
                <a:effectLst/>
                <a:latin typeface="Helvetica" pitchFamily="2" charset="0"/>
              </a:rPr>
              <a:t> le nom du vaccin injecté dans le menu </a:t>
            </a:r>
            <a:r>
              <a:rPr lang="fr-FR" sz="1000" i="1" dirty="0" err="1">
                <a:effectLst/>
                <a:latin typeface="Helvetica" pitchFamily="2" charset="0"/>
              </a:rPr>
              <a:t>déroulant</a:t>
            </a:r>
            <a:r>
              <a:rPr lang="fr-FR" sz="1000" i="1" dirty="0">
                <a:effectLst/>
                <a:latin typeface="Helvetica" pitchFamily="2" charset="0"/>
              </a:rPr>
              <a:t>. </a:t>
            </a:r>
            <a:endParaRPr lang="fr-FR" sz="2400" i="1" dirty="0">
              <a:effectLst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A6F7D9A3-32D5-8827-F815-2D6D03B322B1}"/>
              </a:ext>
            </a:extLst>
          </p:cNvPr>
          <p:cNvSpPr txBox="1"/>
          <p:nvPr/>
        </p:nvSpPr>
        <p:spPr>
          <a:xfrm>
            <a:off x="4008120" y="4271520"/>
            <a:ext cx="500525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000" i="1" dirty="0">
                <a:effectLst/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https://www.vidal.fr/imprimer/actualites/30395-rappel-de-vaccinati...-2-octobre-avec-les-vaccins-comirnaty-xbb-1-5.html?cid=eml_002494</a:t>
            </a:r>
            <a:r>
              <a:rPr lang="fr-FR" sz="100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fr-FR" sz="24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73436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id="{08ACC351-92C7-29CC-39C7-C94C38FA90FD}"/>
              </a:ext>
            </a:extLst>
          </p:cNvPr>
          <p:cNvSpPr txBox="1"/>
          <p:nvPr/>
        </p:nvSpPr>
        <p:spPr>
          <a:xfrm>
            <a:off x="933994" y="181766"/>
            <a:ext cx="8210005" cy="830997"/>
          </a:xfrm>
          <a:prstGeom prst="rect">
            <a:avLst/>
          </a:prstGeom>
          <a:solidFill>
            <a:srgbClr val="1498D7"/>
          </a:solidFill>
        </p:spPr>
        <p:txBody>
          <a:bodyPr wrap="square">
            <a:spAutoFit/>
          </a:bodyPr>
          <a:lstStyle/>
          <a:p>
            <a:r>
              <a:rPr lang="fr-FR" sz="1600" i="1" dirty="0">
                <a:solidFill>
                  <a:schemeClr val="bg1"/>
                </a:solidFill>
              </a:rPr>
              <a:t>1- « </a:t>
            </a:r>
            <a:r>
              <a:rPr lang="fr-FR" sz="1600" i="1" dirty="0">
                <a:solidFill>
                  <a:schemeClr val="bg1"/>
                </a:solidFill>
                <a:latin typeface="Roboto" panose="02000000000000000000" pitchFamily="2" charset="0"/>
              </a:rPr>
              <a:t>U</a:t>
            </a:r>
            <a:r>
              <a:rPr lang="fr-FR" sz="1600" b="0" i="1" u="none" strike="noStrike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n résident d’EHPAD naïf de tout vaccin covid ( voire de toute infection) doit recevoir le nouveau </a:t>
            </a:r>
            <a:r>
              <a:rPr lang="fr-FR" sz="1600" b="0" i="1" u="none" strike="noStrike" dirty="0" err="1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Comirnaty</a:t>
            </a:r>
            <a:r>
              <a:rPr lang="fr-FR" sz="1600" b="0" i="1" u="none" strike="noStrike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 (R), pas de rappel à 3 semaines? </a:t>
            </a:r>
            <a:r>
              <a:rPr lang="fr-FR" sz="1600" i="1" dirty="0">
                <a:solidFill>
                  <a:schemeClr val="bg1"/>
                </a:solidFill>
                <a:latin typeface="Roboto" panose="02000000000000000000" pitchFamily="2" charset="0"/>
              </a:rPr>
              <a:t>S</a:t>
            </a:r>
            <a:r>
              <a:rPr lang="fr-FR" sz="1600" b="0" i="1" u="none" strike="noStrike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ur </a:t>
            </a:r>
            <a:r>
              <a:rPr lang="fr-FR" sz="1600" i="1" dirty="0">
                <a:solidFill>
                  <a:schemeClr val="bg1"/>
                </a:solidFill>
                <a:latin typeface="Roboto" panose="02000000000000000000" pitchFamily="2" charset="0"/>
              </a:rPr>
              <a:t>A</a:t>
            </a:r>
            <a:r>
              <a:rPr lang="fr-FR" sz="1600" b="0" i="1" u="none" strike="noStrike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meli on parle des plus de 5 ans </a:t>
            </a:r>
            <a:endParaRPr lang="fr-FR" sz="1600" b="0" i="1" u="none" strike="noStrike" dirty="0">
              <a:solidFill>
                <a:srgbClr val="404040"/>
              </a:solidFill>
              <a:effectLst/>
              <a:latin typeface="Roboto" panose="02000000000000000000" pitchFamily="2" charset="0"/>
            </a:endParaRPr>
          </a:p>
          <a:p>
            <a:r>
              <a:rPr lang="fr-FR" sz="1600" i="1" dirty="0">
                <a:solidFill>
                  <a:schemeClr val="bg1"/>
                </a:solidFill>
                <a:latin typeface="Roboto" panose="02000000000000000000" pitchFamily="2" charset="0"/>
              </a:rPr>
              <a:t>`….. </a:t>
            </a:r>
            <a:r>
              <a:rPr lang="fr-FR" sz="1600" b="0" i="1" u="none" strike="noStrike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mais un octogénaire est-il vraiment un "plus de 5 ans" du point de vue </a:t>
            </a:r>
            <a:r>
              <a:rPr lang="fr-FR" sz="1600" b="0" i="1" u="none" strike="noStrike" dirty="0" err="1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immuno</a:t>
            </a:r>
            <a:r>
              <a:rPr lang="fr-FR" sz="1600" b="0" i="1" u="none" strike="noStrike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?»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511D07D8-9509-454E-B5BF-63EF25920FE5}"/>
              </a:ext>
            </a:extLst>
          </p:cNvPr>
          <p:cNvSpPr txBox="1"/>
          <p:nvPr/>
        </p:nvSpPr>
        <p:spPr>
          <a:xfrm>
            <a:off x="1428206" y="1524000"/>
            <a:ext cx="7010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Jamais vacciné, jamais infecté par le SARS-Cov2?</a:t>
            </a:r>
          </a:p>
          <a:p>
            <a:endParaRPr lang="fr-FR" b="1" dirty="0"/>
          </a:p>
          <a:p>
            <a:r>
              <a:rPr lang="fr-FR" dirty="0"/>
              <a:t>Un cas rare en 2023…..</a:t>
            </a:r>
          </a:p>
          <a:p>
            <a:r>
              <a:rPr lang="fr-FR" dirty="0"/>
              <a:t>- Pas d’immunosuppression: une seule dose</a:t>
            </a:r>
          </a:p>
          <a:p>
            <a:r>
              <a:rPr lang="fr-FR" dirty="0"/>
              <a:t>- Immunodépression: deux doses à 3 mois d’intervalle</a:t>
            </a:r>
          </a:p>
          <a:p>
            <a:r>
              <a:rPr lang="fr-FR" dirty="0"/>
              <a:t>- Pas d’immunodépression mais autres facteurs de risque (maladie chronique invalidante): deux doses à 3 - 6 mois d’intervalle???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157356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id="{55AD1E49-09B7-FBD1-7691-AD5786BA1199}"/>
              </a:ext>
            </a:extLst>
          </p:cNvPr>
          <p:cNvSpPr txBox="1"/>
          <p:nvPr/>
        </p:nvSpPr>
        <p:spPr>
          <a:xfrm>
            <a:off x="977538" y="206215"/>
            <a:ext cx="816646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b="0" i="1" u="none" strike="noStrike" dirty="0">
                <a:solidFill>
                  <a:schemeClr val="bg1"/>
                </a:solidFill>
                <a:effectLst/>
                <a:latin typeface="+mj-lt"/>
              </a:rPr>
              <a:t>2- « C</a:t>
            </a:r>
            <a:r>
              <a:rPr lang="fr-FR" i="1" dirty="0">
                <a:solidFill>
                  <a:schemeClr val="bg1"/>
                </a:solidFill>
                <a:latin typeface="+mj-lt"/>
              </a:rPr>
              <a:t>o-vaccination COVID des </a:t>
            </a:r>
            <a:r>
              <a:rPr lang="fr-FR" b="0" i="1" u="none" strike="noStrike" dirty="0">
                <a:solidFill>
                  <a:schemeClr val="bg1"/>
                </a:solidFill>
                <a:effectLst/>
                <a:latin typeface="+mj-lt"/>
              </a:rPr>
              <a:t>sujets avec facteurs de risque / </a:t>
            </a:r>
            <a:r>
              <a:rPr lang="fr-FR" i="1" dirty="0">
                <a:solidFill>
                  <a:schemeClr val="bg1"/>
                </a:solidFill>
                <a:latin typeface="+mj-lt"/>
              </a:rPr>
              <a:t>65+ans </a:t>
            </a:r>
            <a:r>
              <a:rPr lang="fr-FR" b="0" i="1" u="none" strike="noStrike" dirty="0">
                <a:solidFill>
                  <a:schemeClr val="bg1"/>
                </a:solidFill>
                <a:effectLst/>
                <a:latin typeface="+mj-lt"/>
              </a:rPr>
              <a:t>contre la grippe. Cette précaution est-elle toujours d'actualité ? »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8AF386BF-4100-1001-8258-B101F0118161}"/>
              </a:ext>
            </a:extLst>
          </p:cNvPr>
          <p:cNvSpPr txBox="1"/>
          <p:nvPr/>
        </p:nvSpPr>
        <p:spPr>
          <a:xfrm>
            <a:off x="3653011" y="863378"/>
            <a:ext cx="14077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000" b="1" dirty="0"/>
              <a:t>OUI,</a:t>
            </a:r>
            <a:r>
              <a:rPr lang="fr-FR" sz="2000" dirty="0"/>
              <a:t> MAIS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A04BF50D-EF30-24D4-7D0C-03553205FED6}"/>
              </a:ext>
            </a:extLst>
          </p:cNvPr>
          <p:cNvSpPr txBox="1"/>
          <p:nvPr/>
        </p:nvSpPr>
        <p:spPr>
          <a:xfrm>
            <a:off x="1071154" y="1281681"/>
            <a:ext cx="6085114" cy="646331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fr-FR" dirty="0"/>
              <a:t>- Campagne contre la Covid avancée au 02 octobre</a:t>
            </a:r>
          </a:p>
          <a:p>
            <a:r>
              <a:rPr lang="fr-FR" dirty="0"/>
              <a:t>- Campagne contre la grippe : démarre le 17 octobre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4A2C2D-8B40-3279-B6A3-36F02FCB6C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3202" y="2135865"/>
            <a:ext cx="5695950" cy="695696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07D892FF-B1C3-DACE-9F57-8D399FA2D9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8082" y="2064613"/>
            <a:ext cx="1524000" cy="419100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418D73D0-2111-C923-CA5D-2CB73F4633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2244" y="2530088"/>
            <a:ext cx="2133905" cy="212020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D28A9F92-C018-276E-29EB-6C1FF35118EE}"/>
              </a:ext>
            </a:extLst>
          </p:cNvPr>
          <p:cNvSpPr txBox="1"/>
          <p:nvPr/>
        </p:nvSpPr>
        <p:spPr>
          <a:xfrm>
            <a:off x="252244" y="2848863"/>
            <a:ext cx="8456023" cy="15388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i="1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fr-FR" sz="140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arge </a:t>
            </a:r>
            <a:r>
              <a:rPr lang="fr-FR" sz="1400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tertiary</a:t>
            </a:r>
            <a:r>
              <a:rPr lang="fr-FR" sz="140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medical</a:t>
            </a:r>
            <a:r>
              <a:rPr lang="fr-FR" sz="140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center in </a:t>
            </a:r>
            <a:r>
              <a:rPr lang="fr-FR" sz="1400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Israel</a:t>
            </a:r>
            <a:r>
              <a:rPr lang="fr-FR" sz="140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; </a:t>
            </a:r>
            <a:r>
              <a:rPr lang="fr-FR" sz="1400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Influvac</a:t>
            </a:r>
            <a:r>
              <a:rPr lang="fr-FR" sz="140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Tetra (Abbott) influenza vaccine (2022/2023) / Omicron BA.4/BA.5–</a:t>
            </a:r>
            <a:r>
              <a:rPr lang="fr-FR" sz="1400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adapted</a:t>
            </a:r>
            <a:r>
              <a:rPr lang="fr-FR" sz="140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bivalent (Pfizer/BioNTech) vaccine / or </a:t>
            </a:r>
            <a:r>
              <a:rPr lang="fr-FR" sz="1400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both</a:t>
            </a:r>
            <a:r>
              <a:rPr lang="fr-FR" sz="160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fr-FR" sz="1600" u="sng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Co-administration </a:t>
            </a:r>
            <a:r>
              <a:rPr lang="fr-FR" sz="1600" u="sng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compared</a:t>
            </a:r>
            <a:r>
              <a:rPr lang="fr-FR" sz="1600" u="sng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600" u="sng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fr-FR" sz="1600" u="sng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COVID-19 vaccination </a:t>
            </a:r>
            <a:r>
              <a:rPr lang="fr-FR" sz="1600" u="sng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alone</a:t>
            </a:r>
            <a:r>
              <a:rPr lang="fr-FR" sz="16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</a:p>
          <a:p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- R</a:t>
            </a:r>
            <a:r>
              <a:rPr lang="fr-FR" sz="16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isk of </a:t>
            </a:r>
            <a:r>
              <a:rPr lang="fr-FR" sz="16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systemic</a:t>
            </a:r>
            <a:r>
              <a:rPr lang="fr-FR" sz="16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6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symptoms</a:t>
            </a:r>
            <a:r>
              <a:rPr lang="fr-FR" sz="16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: </a:t>
            </a:r>
            <a:r>
              <a:rPr lang="fr-FR" sz="16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similar</a:t>
            </a:r>
            <a:r>
              <a:rPr lang="fr-FR" sz="16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in the </a:t>
            </a:r>
            <a:r>
              <a:rPr lang="fr-FR" sz="16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coadministration</a:t>
            </a:r>
            <a:r>
              <a:rPr lang="fr-FR" sz="16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group (OR=0.82; </a:t>
            </a:r>
            <a:r>
              <a:rPr lang="fr-FR" sz="105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95% CI, 0.43-1.56). </a:t>
            </a:r>
          </a:p>
          <a:p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fr-FR" sz="16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GMCs</a:t>
            </a:r>
            <a:r>
              <a:rPr lang="fr-FR" sz="16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in the </a:t>
            </a:r>
            <a:r>
              <a:rPr lang="fr-FR" sz="16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coadministration</a:t>
            </a:r>
            <a:r>
              <a:rPr lang="fr-FR" sz="16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group : 0.84 </a:t>
            </a:r>
            <a:r>
              <a:rPr lang="fr-FR" sz="11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(95% CI, 0.69-1.04) </a:t>
            </a:r>
            <a:r>
              <a:rPr lang="fr-FR" sz="16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times </a:t>
            </a:r>
            <a:r>
              <a:rPr lang="fr-FR" sz="16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lower</a:t>
            </a:r>
            <a:r>
              <a:rPr lang="fr-FR" sz="16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6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than</a:t>
            </a:r>
            <a:r>
              <a:rPr lang="fr-FR" sz="16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in the COVID-19 vaccine–</a:t>
            </a:r>
            <a:r>
              <a:rPr lang="fr-FR" sz="16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alone</a:t>
            </a:r>
            <a:r>
              <a:rPr lang="fr-FR" sz="16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group. </a:t>
            </a:r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EA351758-7348-4237-9B4C-F9CB6F9DCC65}"/>
              </a:ext>
            </a:extLst>
          </p:cNvPr>
          <p:cNvSpPr txBox="1"/>
          <p:nvPr/>
        </p:nvSpPr>
        <p:spPr>
          <a:xfrm>
            <a:off x="4001285" y="4405048"/>
            <a:ext cx="470698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10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OR: </a:t>
            </a:r>
            <a:r>
              <a:rPr lang="fr-FR" sz="1100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odds</a:t>
            </a:r>
            <a:r>
              <a:rPr lang="fr-FR" sz="110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ratio, </a:t>
            </a:r>
            <a:r>
              <a:rPr lang="fr-FR" sz="1100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GMCs</a:t>
            </a:r>
            <a:r>
              <a:rPr lang="fr-FR" sz="110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fr-FR" sz="1100" i="1" dirty="0" err="1">
                <a:latin typeface="Arial" panose="020B0604020202020204" pitchFamily="34" charset="0"/>
                <a:cs typeface="Arial" panose="020B0604020202020204" pitchFamily="34" charset="0"/>
              </a:rPr>
              <a:t>Geometric</a:t>
            </a:r>
            <a:r>
              <a:rPr lang="fr-FR" sz="11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100" i="1" dirty="0" err="1">
                <a:latin typeface="Arial" panose="020B0604020202020204" pitchFamily="34" charset="0"/>
                <a:cs typeface="Arial" panose="020B0604020202020204" pitchFamily="34" charset="0"/>
              </a:rPr>
              <a:t>mean</a:t>
            </a:r>
            <a:r>
              <a:rPr lang="fr-FR" sz="11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100" i="1" dirty="0" err="1">
                <a:latin typeface="Arial" panose="020B0604020202020204" pitchFamily="34" charset="0"/>
                <a:cs typeface="Arial" panose="020B0604020202020204" pitchFamily="34" charset="0"/>
              </a:rPr>
              <a:t>titers</a:t>
            </a:r>
            <a:endParaRPr lang="fr-FR" sz="11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Cadre 14">
            <a:extLst>
              <a:ext uri="{FF2B5EF4-FFF2-40B4-BE49-F238E27FC236}">
                <a16:creationId xmlns:a16="http://schemas.microsoft.com/office/drawing/2014/main" id="{29C03184-6F1A-40F3-1284-E1DA94878BB8}"/>
              </a:ext>
            </a:extLst>
          </p:cNvPr>
          <p:cNvSpPr/>
          <p:nvPr/>
        </p:nvSpPr>
        <p:spPr>
          <a:xfrm>
            <a:off x="139337" y="2003651"/>
            <a:ext cx="8647612" cy="2384096"/>
          </a:xfrm>
          <a:prstGeom prst="frame">
            <a:avLst>
              <a:gd name="adj1" fmla="val 673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17748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74A51FA1-E39A-65A2-4384-FE59533587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246" y="1413326"/>
            <a:ext cx="4403998" cy="286385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40009DF0-CCCD-E1B5-D37E-16003F58B8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12723" y="1403349"/>
            <a:ext cx="4038600" cy="2863849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D522A5BC-CF89-4C04-9A86-52B4DDA34B0E}"/>
              </a:ext>
            </a:extLst>
          </p:cNvPr>
          <p:cNvSpPr txBox="1"/>
          <p:nvPr/>
        </p:nvSpPr>
        <p:spPr>
          <a:xfrm>
            <a:off x="253246" y="1112667"/>
            <a:ext cx="41809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/>
              <a:t>Événements indésirables (</a:t>
            </a:r>
            <a:r>
              <a:rPr lang="fr-FR" sz="1200" b="1" dirty="0" err="1"/>
              <a:t>co</a:t>
            </a:r>
            <a:r>
              <a:rPr lang="fr-FR" sz="1200" b="1" dirty="0"/>
              <a:t>-administration / </a:t>
            </a:r>
            <a:r>
              <a:rPr lang="fr-FR" sz="1200" b="1" dirty="0" err="1"/>
              <a:t>Flu</a:t>
            </a:r>
            <a:r>
              <a:rPr lang="fr-FR" sz="1200" b="1" dirty="0"/>
              <a:t> seul)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2400D833-24B7-0E31-FEF4-2550A45AB598}"/>
              </a:ext>
            </a:extLst>
          </p:cNvPr>
          <p:cNvSpPr txBox="1"/>
          <p:nvPr/>
        </p:nvSpPr>
        <p:spPr>
          <a:xfrm>
            <a:off x="1166949" y="357051"/>
            <a:ext cx="677942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200" b="1" dirty="0">
                <a:solidFill>
                  <a:schemeClr val="bg1"/>
                </a:solidFill>
              </a:rPr>
              <a:t>Co-administration COVID-19 / </a:t>
            </a:r>
            <a:r>
              <a:rPr lang="fr-FR" sz="2200" b="1" dirty="0" err="1">
                <a:solidFill>
                  <a:schemeClr val="bg1"/>
                </a:solidFill>
              </a:rPr>
              <a:t>Flu</a:t>
            </a:r>
            <a:r>
              <a:rPr lang="fr-FR" sz="2200" b="1" dirty="0">
                <a:solidFill>
                  <a:schemeClr val="bg1"/>
                </a:solidFill>
              </a:rPr>
              <a:t> versus </a:t>
            </a:r>
            <a:r>
              <a:rPr lang="fr-FR" sz="2200" b="1" dirty="0" err="1">
                <a:solidFill>
                  <a:schemeClr val="bg1"/>
                </a:solidFill>
              </a:rPr>
              <a:t>Flu</a:t>
            </a:r>
            <a:r>
              <a:rPr lang="fr-FR" sz="2200" b="1" dirty="0">
                <a:solidFill>
                  <a:schemeClr val="bg1"/>
                </a:solidFill>
              </a:rPr>
              <a:t> seul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A12D7B43-31F2-2BCE-A051-BDCBECF5ACF5}"/>
              </a:ext>
            </a:extLst>
          </p:cNvPr>
          <p:cNvSpPr txBox="1"/>
          <p:nvPr/>
        </p:nvSpPr>
        <p:spPr>
          <a:xfrm>
            <a:off x="4847604" y="1081889"/>
            <a:ext cx="41037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err="1"/>
              <a:t>GMTs</a:t>
            </a:r>
            <a:r>
              <a:rPr lang="fr-FR" sz="1200" b="1" dirty="0"/>
              <a:t> post vaccination (</a:t>
            </a:r>
            <a:r>
              <a:rPr lang="fr-FR" sz="1200" b="1" dirty="0" err="1"/>
              <a:t>co</a:t>
            </a:r>
            <a:r>
              <a:rPr lang="fr-FR" sz="1200" b="1" dirty="0"/>
              <a:t>-administration / </a:t>
            </a:r>
            <a:r>
              <a:rPr lang="fr-FR" sz="1200" b="1" dirty="0" err="1"/>
              <a:t>Flu</a:t>
            </a:r>
            <a:r>
              <a:rPr lang="fr-FR" sz="1200" b="1" dirty="0"/>
              <a:t> seul)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6D7C5950-21C6-5E9B-700F-CE48635D44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22461" y="4391544"/>
            <a:ext cx="2813173" cy="279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43800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id="{D53E36DA-22DE-2D88-7647-57E63C041EDD}"/>
              </a:ext>
            </a:extLst>
          </p:cNvPr>
          <p:cNvSpPr txBox="1"/>
          <p:nvPr/>
        </p:nvSpPr>
        <p:spPr>
          <a:xfrm>
            <a:off x="500741" y="1120930"/>
            <a:ext cx="8334103" cy="35702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l">
              <a:spcAft>
                <a:spcPts val="300"/>
              </a:spcAft>
              <a:buClr>
                <a:schemeClr val="accent1"/>
              </a:buClr>
              <a:buFont typeface="Wingdings" pitchFamily="2" charset="2"/>
              <a:buChar char="q"/>
            </a:pPr>
            <a:r>
              <a:rPr lang="fr-FR" b="0" i="0" u="sng" strike="noStrike" dirty="0">
                <a:solidFill>
                  <a:srgbClr val="404040"/>
                </a:solidFill>
                <a:effectLst/>
                <a:latin typeface="Roboto" panose="02000000000000000000" pitchFamily="2" charset="0"/>
              </a:rPr>
              <a:t>La vaccination Covid n'est plus obligatoire pour les professionnels de santé</a:t>
            </a:r>
            <a:r>
              <a:rPr lang="fr-FR" b="0" i="0" u="none" strike="noStrike" dirty="0">
                <a:solidFill>
                  <a:srgbClr val="404040"/>
                </a:solidFill>
                <a:effectLst/>
                <a:latin typeface="Roboto" panose="02000000000000000000" pitchFamily="2" charset="0"/>
              </a:rPr>
              <a:t>... ce qui n'est pas une raison, notamment dans le contexte de cette jeune fille, pour ne pas le faire.</a:t>
            </a:r>
          </a:p>
          <a:p>
            <a:pPr marL="285750" indent="-285750" algn="l">
              <a:spcAft>
                <a:spcPts val="300"/>
              </a:spcAft>
              <a:buClr>
                <a:schemeClr val="accent1"/>
              </a:buClr>
              <a:buFont typeface="Wingdings" pitchFamily="2" charset="2"/>
              <a:buChar char="q"/>
            </a:pPr>
            <a:r>
              <a:rPr lang="fr-FR" b="0" i="0" u="none" strike="noStrike" dirty="0">
                <a:solidFill>
                  <a:srgbClr val="404040"/>
                </a:solidFill>
                <a:effectLst/>
                <a:latin typeface="Roboto" panose="02000000000000000000" pitchFamily="2" charset="0"/>
              </a:rPr>
              <a:t>Il n'est pas précisé quels anticorps ont été dosés lors de la sérologie: anti-spike (post vaccin ou post maladie?) ou </a:t>
            </a:r>
            <a:r>
              <a:rPr lang="fr-FR" b="0" i="0" u="none" strike="noStrike" dirty="0" err="1">
                <a:solidFill>
                  <a:srgbClr val="404040"/>
                </a:solidFill>
                <a:effectLst/>
                <a:latin typeface="Roboto" panose="02000000000000000000" pitchFamily="2" charset="0"/>
              </a:rPr>
              <a:t>anti-N</a:t>
            </a:r>
            <a:r>
              <a:rPr lang="fr-FR" b="0" i="0" u="none" strike="noStrike" dirty="0">
                <a:solidFill>
                  <a:srgbClr val="404040"/>
                </a:solidFill>
                <a:effectLst/>
                <a:latin typeface="Roboto" panose="02000000000000000000" pitchFamily="2" charset="0"/>
              </a:rPr>
              <a:t> (spécifiques de la maladie Covid). Il est possible que cette jeune femme ait fait une maladie Covid peu symptomatique (à essayer de déterminer avec elle).</a:t>
            </a:r>
          </a:p>
          <a:p>
            <a:pPr marL="285750" indent="-285750" algn="l">
              <a:spcAft>
                <a:spcPts val="300"/>
              </a:spcAft>
              <a:buClr>
                <a:schemeClr val="accent1"/>
              </a:buClr>
              <a:buFont typeface="Wingdings" pitchFamily="2" charset="2"/>
              <a:buChar char="q"/>
            </a:pPr>
            <a:r>
              <a:rPr lang="fr-FR" b="0" i="0" u="none" strike="noStrike" dirty="0">
                <a:solidFill>
                  <a:srgbClr val="404040"/>
                </a:solidFill>
                <a:effectLst/>
                <a:latin typeface="Roboto" panose="02000000000000000000" pitchFamily="2" charset="0"/>
              </a:rPr>
              <a:t>En cas de </a:t>
            </a:r>
            <a:r>
              <a:rPr lang="fr-FR" b="0" i="0" u="sng" strike="noStrike" dirty="0">
                <a:solidFill>
                  <a:srgbClr val="404040"/>
                </a:solidFill>
                <a:effectLst/>
                <a:latin typeface="Roboto" panose="02000000000000000000" pitchFamily="2" charset="0"/>
              </a:rPr>
              <a:t>maladie vraisemblable antérieure</a:t>
            </a:r>
            <a:r>
              <a:rPr lang="fr-FR" b="0" i="0" u="none" strike="noStrike" dirty="0">
                <a:solidFill>
                  <a:srgbClr val="404040"/>
                </a:solidFill>
                <a:effectLst/>
                <a:latin typeface="Roboto" panose="02000000000000000000" pitchFamily="2" charset="0"/>
              </a:rPr>
              <a:t>, la dater est important: </a:t>
            </a:r>
            <a:r>
              <a:rPr lang="fr-FR" b="0" i="0" u="sng" strike="noStrike" dirty="0">
                <a:solidFill>
                  <a:srgbClr val="404040"/>
                </a:solidFill>
                <a:effectLst/>
                <a:latin typeface="Roboto" panose="02000000000000000000" pitchFamily="2" charset="0"/>
              </a:rPr>
              <a:t>on attend au moins 3 à 4 mois après celle-ci pour (re)vacciner</a:t>
            </a:r>
          </a:p>
          <a:p>
            <a:pPr marL="285750" indent="-285750" algn="l">
              <a:spcAft>
                <a:spcPts val="300"/>
              </a:spcAft>
              <a:buClr>
                <a:schemeClr val="accent1"/>
              </a:buClr>
              <a:buFont typeface="Wingdings" pitchFamily="2" charset="2"/>
              <a:buChar char="q"/>
            </a:pPr>
            <a:r>
              <a:rPr lang="fr-FR" b="0" i="0" u="none" strike="noStrike" dirty="0">
                <a:solidFill>
                  <a:srgbClr val="404040"/>
                </a:solidFill>
                <a:effectLst/>
                <a:latin typeface="Roboto" panose="02000000000000000000" pitchFamily="2" charset="0"/>
              </a:rPr>
              <a:t>Faut-il la vacciner? OUI, elle a un contexte médical avec la polyarthrite rhumatoïde</a:t>
            </a:r>
          </a:p>
          <a:p>
            <a:pPr marL="285750" indent="-285750" algn="l">
              <a:buClr>
                <a:schemeClr val="accent1"/>
              </a:buClr>
              <a:buFont typeface="Wingdings" pitchFamily="2" charset="2"/>
              <a:buChar char="q"/>
            </a:pPr>
            <a:r>
              <a:rPr lang="fr-FR" dirty="0">
                <a:solidFill>
                  <a:srgbClr val="404040"/>
                </a:solidFill>
                <a:latin typeface="Roboto" panose="02000000000000000000" pitchFamily="2" charset="0"/>
              </a:rPr>
              <a:t>Combien de doses: une seule</a:t>
            </a:r>
            <a:endParaRPr lang="fr-FR" b="0" i="0" u="none" strike="noStrike" dirty="0">
              <a:solidFill>
                <a:srgbClr val="404040"/>
              </a:solidFill>
              <a:effectLst/>
              <a:latin typeface="Roboto" panose="02000000000000000000" pitchFamily="2" charset="0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51D95156-3594-0CFE-9D96-15EF4978453B}"/>
              </a:ext>
            </a:extLst>
          </p:cNvPr>
          <p:cNvSpPr txBox="1"/>
          <p:nvPr/>
        </p:nvSpPr>
        <p:spPr>
          <a:xfrm>
            <a:off x="984069" y="146093"/>
            <a:ext cx="8159931" cy="830997"/>
          </a:xfrm>
          <a:prstGeom prst="rect">
            <a:avLst/>
          </a:prstGeom>
          <a:solidFill>
            <a:srgbClr val="1498D7"/>
          </a:solidFill>
        </p:spPr>
        <p:txBody>
          <a:bodyPr wrap="square">
            <a:spAutoFit/>
          </a:bodyPr>
          <a:lstStyle/>
          <a:p>
            <a:r>
              <a:rPr lang="fr-FR" sz="1600" i="1" dirty="0">
                <a:solidFill>
                  <a:schemeClr val="bg1"/>
                </a:solidFill>
                <a:latin typeface="+mj-lt"/>
              </a:rPr>
              <a:t>3- « </a:t>
            </a:r>
            <a:r>
              <a:rPr lang="fr-FR" sz="1600" b="0" i="1" u="none" strike="noStrike" dirty="0">
                <a:solidFill>
                  <a:schemeClr val="bg1"/>
                </a:solidFill>
                <a:effectLst/>
                <a:latin typeface="+mj-lt"/>
              </a:rPr>
              <a:t>Patiente de 15 ans avec syndrome de Turner et polyarthrite rhumatoïde non vaccinée covid et qui va avoir un stage de diététicienne en milieu hospitalier. Prise de sang : </a:t>
            </a:r>
            <a:r>
              <a:rPr lang="fr-FR" sz="1600" b="0" i="1" u="none" strike="noStrike" dirty="0" err="1">
                <a:solidFill>
                  <a:schemeClr val="bg1"/>
                </a:solidFill>
                <a:effectLst/>
                <a:latin typeface="+mj-lt"/>
              </a:rPr>
              <a:t>Ac</a:t>
            </a:r>
            <a:r>
              <a:rPr lang="fr-FR" sz="1600" b="0" i="1" u="none" strike="noStrike" dirty="0">
                <a:solidFill>
                  <a:schemeClr val="bg1"/>
                </a:solidFill>
                <a:effectLst/>
                <a:latin typeface="+mj-lt"/>
              </a:rPr>
              <a:t> 497,5 AU/ml. Faut il la vacciner ? Et si oui selon quel protocole ?</a:t>
            </a:r>
            <a:endParaRPr lang="fr-FR" sz="1600" i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771444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BC30A66F-4EF2-50F0-27C5-E74E20A421FE}"/>
              </a:ext>
            </a:extLst>
          </p:cNvPr>
          <p:cNvSpPr txBox="1"/>
          <p:nvPr/>
        </p:nvSpPr>
        <p:spPr>
          <a:xfrm>
            <a:off x="1113184" y="286247"/>
            <a:ext cx="476839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>
                <a:solidFill>
                  <a:schemeClr val="bg1"/>
                </a:solidFill>
                <a:latin typeface="Roboto" panose="02000000000000000000" pitchFamily="2" charset="0"/>
              </a:rPr>
              <a:t>Peut-on faire</a:t>
            </a:r>
            <a:r>
              <a:rPr lang="fr-FR" sz="1600" b="1" i="0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 les vaccins vivants BCG</a:t>
            </a:r>
            <a:r>
              <a:rPr lang="fr-FR" sz="1600" b="1" dirty="0">
                <a:solidFill>
                  <a:schemeClr val="bg1"/>
                </a:solidFill>
                <a:latin typeface="Roboto" panose="02000000000000000000" pitchFamily="2" charset="0"/>
              </a:rPr>
              <a:t> et</a:t>
            </a:r>
            <a:r>
              <a:rPr lang="fr-FR" sz="1600" b="1" i="0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 Rotavirus chez un n-né dont mère a reçu </a:t>
            </a:r>
          </a:p>
          <a:p>
            <a:r>
              <a:rPr lang="fr-FR" sz="1600" b="1" i="0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une perfusion d'Immunoglobuline juste avant l'accouchement?                       MAD</a:t>
            </a:r>
            <a:endParaRPr lang="fr-FR" sz="1600" b="1" dirty="0">
              <a:solidFill>
                <a:schemeClr val="bg1"/>
              </a:solidFill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9070B297-0866-F4AE-5B94-83B4ADB34733}"/>
              </a:ext>
            </a:extLst>
          </p:cNvPr>
          <p:cNvSpPr txBox="1"/>
          <p:nvPr/>
        </p:nvSpPr>
        <p:spPr>
          <a:xfrm>
            <a:off x="190832" y="1176793"/>
            <a:ext cx="6589521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fr-FR" b="0" i="0" dirty="0">
                <a:solidFill>
                  <a:srgbClr val="404040"/>
                </a:solidFill>
                <a:effectLst/>
                <a:latin typeface="Roboto" panose="02000000000000000000" pitchFamily="2" charset="0"/>
              </a:rPr>
              <a:t>Le risque des immunoglobulines polyvalentes </a:t>
            </a:r>
          </a:p>
          <a:p>
            <a:pPr algn="l"/>
            <a:r>
              <a:rPr lang="fr-FR" b="0" i="0" dirty="0">
                <a:solidFill>
                  <a:srgbClr val="404040"/>
                </a:solidFill>
                <a:effectLst/>
                <a:latin typeface="Roboto" panose="02000000000000000000" pitchFamily="2" charset="0"/>
              </a:rPr>
              <a:t>(qui contiennent entre autres des anticorps dirigés contre la rougeole, les oreillons, </a:t>
            </a:r>
          </a:p>
          <a:p>
            <a:pPr algn="l"/>
            <a:r>
              <a:rPr lang="fr-FR" b="0" i="0" dirty="0">
                <a:solidFill>
                  <a:srgbClr val="404040"/>
                </a:solidFill>
                <a:effectLst/>
                <a:latin typeface="Roboto" panose="02000000000000000000" pitchFamily="2" charset="0"/>
              </a:rPr>
              <a:t>la rubéole, la varicelle...), est l'inactivation d'un de ces vaccins viraux vivants atténués.</a:t>
            </a:r>
          </a:p>
          <a:p>
            <a:pPr algn="l"/>
            <a:endParaRPr lang="fr-FR" b="0" i="0" dirty="0">
              <a:solidFill>
                <a:srgbClr val="404040"/>
              </a:solidFill>
              <a:effectLst/>
              <a:latin typeface="Roboto" panose="02000000000000000000" pitchFamily="2" charset="0"/>
            </a:endParaRPr>
          </a:p>
          <a:p>
            <a:pPr algn="l"/>
            <a:r>
              <a:rPr lang="fr-FR" b="0" i="0" dirty="0">
                <a:solidFill>
                  <a:srgbClr val="404040"/>
                </a:solidFill>
                <a:effectLst/>
                <a:latin typeface="Roboto" panose="02000000000000000000" pitchFamily="2" charset="0"/>
              </a:rPr>
              <a:t>En effet, ces vaccins ont besoin pour stimuler le système immunitaire de se répliquer,</a:t>
            </a:r>
          </a:p>
          <a:p>
            <a:pPr algn="l"/>
            <a:r>
              <a:rPr lang="fr-FR" b="0" i="0" dirty="0">
                <a:solidFill>
                  <a:srgbClr val="404040"/>
                </a:solidFill>
                <a:effectLst/>
                <a:latin typeface="Roboto" panose="02000000000000000000" pitchFamily="2" charset="0"/>
              </a:rPr>
              <a:t>aboutissant à une virémie. Celle-ci ne peut avoir lieu si des anticorps circulants </a:t>
            </a:r>
          </a:p>
          <a:p>
            <a:pPr algn="l"/>
            <a:r>
              <a:rPr lang="fr-FR" b="0" i="0" dirty="0">
                <a:solidFill>
                  <a:srgbClr val="404040"/>
                </a:solidFill>
                <a:effectLst/>
                <a:latin typeface="Roboto" panose="02000000000000000000" pitchFamily="2" charset="0"/>
              </a:rPr>
              <a:t>inactivent la réplication du virus vaccinal. </a:t>
            </a:r>
          </a:p>
          <a:p>
            <a:pPr algn="l"/>
            <a:endParaRPr lang="fr-FR" b="0" i="0" dirty="0">
              <a:solidFill>
                <a:srgbClr val="404040"/>
              </a:solidFill>
              <a:effectLst/>
              <a:latin typeface="Roboto" panose="02000000000000000000" pitchFamily="2" charset="0"/>
            </a:endParaRPr>
          </a:p>
          <a:p>
            <a:pPr algn="l"/>
            <a:r>
              <a:rPr lang="fr-FR" b="0" i="0" dirty="0">
                <a:solidFill>
                  <a:srgbClr val="404040"/>
                </a:solidFill>
                <a:effectLst/>
                <a:latin typeface="Roboto" panose="02000000000000000000" pitchFamily="2" charset="0"/>
              </a:rPr>
              <a:t>Il faut un certain temps pour éliminer complètement les anticorps transmis </a:t>
            </a:r>
          </a:p>
          <a:p>
            <a:pPr algn="l"/>
            <a:r>
              <a:rPr lang="fr-FR" b="0" i="0" dirty="0">
                <a:solidFill>
                  <a:srgbClr val="404040"/>
                </a:solidFill>
                <a:effectLst/>
                <a:latin typeface="Roboto" panose="02000000000000000000" pitchFamily="2" charset="0"/>
              </a:rPr>
              <a:t>passivement après une perfusion d'immunoglobulines polyvalentes. </a:t>
            </a:r>
          </a:p>
          <a:p>
            <a:pPr algn="l"/>
            <a:r>
              <a:rPr lang="fr-FR" b="0" i="0" dirty="0">
                <a:solidFill>
                  <a:srgbClr val="404040"/>
                </a:solidFill>
                <a:effectLst/>
                <a:latin typeface="Roboto" panose="02000000000000000000" pitchFamily="2" charset="0"/>
              </a:rPr>
              <a:t>Ce temps dépend de la quantité d'immunoglobulines administrée.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873675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08061A07-C398-A7A3-37FC-47A2B0C30C5F}"/>
              </a:ext>
            </a:extLst>
          </p:cNvPr>
          <p:cNvSpPr txBox="1"/>
          <p:nvPr/>
        </p:nvSpPr>
        <p:spPr>
          <a:xfrm>
            <a:off x="1152939" y="333955"/>
            <a:ext cx="61045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>
                <a:solidFill>
                  <a:schemeClr val="bg1"/>
                </a:solidFill>
              </a:rPr>
              <a:t>Délai entre perfusion d’IGIV et vaccination R.O.R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0CA8E10A-145E-A0C3-777F-010E1129F9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6015" y="878122"/>
            <a:ext cx="3751200" cy="422114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6C957F63-7D84-3323-E6F9-897FDF99798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037" y="1261919"/>
            <a:ext cx="5079221" cy="3111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739776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9BBD81E2-66C2-DFA1-02AA-DDDC28CA752B}"/>
              </a:ext>
            </a:extLst>
          </p:cNvPr>
          <p:cNvSpPr txBox="1"/>
          <p:nvPr/>
        </p:nvSpPr>
        <p:spPr>
          <a:xfrm>
            <a:off x="492981" y="1375576"/>
            <a:ext cx="8763938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fr-FR" b="0" i="0" dirty="0">
                <a:solidFill>
                  <a:srgbClr val="404040"/>
                </a:solidFill>
                <a:effectLst/>
                <a:latin typeface="Roboto" panose="02000000000000000000" pitchFamily="2" charset="0"/>
              </a:rPr>
              <a:t>Il n’est pas fait état de délai à respecter pour le vaccin BCG, </a:t>
            </a:r>
          </a:p>
          <a:p>
            <a:pPr algn="l"/>
            <a:r>
              <a:rPr lang="fr-FR" b="0" i="0" dirty="0">
                <a:solidFill>
                  <a:srgbClr val="404040"/>
                </a:solidFill>
                <a:effectLst/>
                <a:latin typeface="Roboto" panose="02000000000000000000" pitchFamily="2" charset="0"/>
              </a:rPr>
              <a:t>vivant atténué certes, mais bactérien, </a:t>
            </a:r>
          </a:p>
          <a:p>
            <a:pPr algn="l"/>
            <a:r>
              <a:rPr lang="fr-FR" b="0" i="0" dirty="0">
                <a:solidFill>
                  <a:srgbClr val="404040"/>
                </a:solidFill>
                <a:effectLst/>
                <a:latin typeface="Roboto" panose="02000000000000000000" pitchFamily="2" charset="0"/>
              </a:rPr>
              <a:t>compte tenu de la prédominance de la réponse immune cellulaire avec ce vaccin </a:t>
            </a:r>
          </a:p>
          <a:p>
            <a:pPr algn="l"/>
            <a:r>
              <a:rPr lang="fr-FR" b="0" i="0" dirty="0">
                <a:solidFill>
                  <a:srgbClr val="404040"/>
                </a:solidFill>
                <a:effectLst/>
                <a:latin typeface="Roboto" panose="02000000000000000000" pitchFamily="2" charset="0"/>
              </a:rPr>
              <a:t>et non de réponse humorale en anticorps.</a:t>
            </a:r>
          </a:p>
          <a:p>
            <a:pPr algn="l"/>
            <a:endParaRPr lang="fr-FR" b="0" i="0" dirty="0">
              <a:solidFill>
                <a:srgbClr val="404040"/>
              </a:solidFill>
              <a:effectLst/>
              <a:latin typeface="Roboto" panose="02000000000000000000" pitchFamily="2" charset="0"/>
            </a:endParaRPr>
          </a:p>
          <a:p>
            <a:pPr algn="l"/>
            <a:r>
              <a:rPr lang="fr-FR" b="0" i="0" dirty="0">
                <a:solidFill>
                  <a:srgbClr val="404040"/>
                </a:solidFill>
                <a:effectLst/>
                <a:latin typeface="Roboto" panose="02000000000000000000" pitchFamily="2" charset="0"/>
              </a:rPr>
              <a:t>Les immunoglobulines polyvalentes ne contiennent que très peu</a:t>
            </a:r>
            <a:r>
              <a:rPr lang="fr-FR" b="1" i="0" dirty="0">
                <a:solidFill>
                  <a:srgbClr val="404040"/>
                </a:solidFill>
                <a:effectLst/>
                <a:latin typeface="Roboto" panose="02000000000000000000" pitchFamily="2" charset="0"/>
              </a:rPr>
              <a:t> </a:t>
            </a:r>
            <a:r>
              <a:rPr lang="fr-FR" b="0" i="0" dirty="0">
                <a:solidFill>
                  <a:srgbClr val="404040"/>
                </a:solidFill>
                <a:effectLst/>
                <a:latin typeface="Roboto" panose="02000000000000000000" pitchFamily="2" charset="0"/>
              </a:rPr>
              <a:t>d’anticorps</a:t>
            </a:r>
          </a:p>
          <a:p>
            <a:pPr algn="l"/>
            <a:r>
              <a:rPr lang="fr-FR" b="0" i="0" dirty="0">
                <a:solidFill>
                  <a:srgbClr val="404040"/>
                </a:solidFill>
                <a:effectLst/>
                <a:latin typeface="Roboto" panose="02000000000000000000" pitchFamily="2" charset="0"/>
              </a:rPr>
              <a:t>anti rotavirus – et pas assez pour interférer avec un vaccin administré par voie orale</a:t>
            </a:r>
          </a:p>
          <a:p>
            <a:pPr algn="l"/>
            <a:r>
              <a:rPr lang="fr-FR" b="0" i="0" dirty="0">
                <a:solidFill>
                  <a:srgbClr val="404040"/>
                </a:solidFill>
                <a:effectLst/>
                <a:latin typeface="Roboto" panose="02000000000000000000" pitchFamily="2" charset="0"/>
              </a:rPr>
              <a:t>et qui agit</a:t>
            </a:r>
            <a:r>
              <a:rPr lang="fr-FR" b="1" i="0" dirty="0">
                <a:solidFill>
                  <a:srgbClr val="404040"/>
                </a:solidFill>
                <a:effectLst/>
                <a:latin typeface="Roboto" panose="02000000000000000000" pitchFamily="2" charset="0"/>
              </a:rPr>
              <a:t> </a:t>
            </a:r>
            <a:r>
              <a:rPr lang="fr-FR" b="0" i="0" dirty="0">
                <a:solidFill>
                  <a:srgbClr val="404040"/>
                </a:solidFill>
                <a:effectLst/>
                <a:latin typeface="Roboto" panose="02000000000000000000" pitchFamily="2" charset="0"/>
              </a:rPr>
              <a:t>essentiellement (exclusivement?) sur l'immunité muqueuse. </a:t>
            </a:r>
          </a:p>
          <a:p>
            <a:pPr algn="l"/>
            <a:endParaRPr lang="fr-FR" dirty="0">
              <a:solidFill>
                <a:srgbClr val="404040"/>
              </a:solidFill>
              <a:latin typeface="Roboto" panose="02000000000000000000" pitchFamily="2" charset="0"/>
            </a:endParaRPr>
          </a:p>
          <a:p>
            <a:pPr algn="l"/>
            <a:r>
              <a:rPr lang="fr-FR" b="0" i="0" dirty="0">
                <a:solidFill>
                  <a:srgbClr val="404040"/>
                </a:solidFill>
                <a:effectLst/>
                <a:latin typeface="Roboto" panose="02000000000000000000" pitchFamily="2" charset="0"/>
              </a:rPr>
              <a:t>On considère que l'administration d'immunoglobulines</a:t>
            </a:r>
            <a:r>
              <a:rPr lang="fr-FR" b="1" i="0" dirty="0">
                <a:solidFill>
                  <a:srgbClr val="404040"/>
                </a:solidFill>
                <a:effectLst/>
                <a:latin typeface="Roboto" panose="02000000000000000000" pitchFamily="2" charset="0"/>
              </a:rPr>
              <a:t> </a:t>
            </a:r>
            <a:r>
              <a:rPr lang="fr-FR" b="0" i="0" dirty="0">
                <a:solidFill>
                  <a:srgbClr val="404040"/>
                </a:solidFill>
                <a:effectLst/>
                <a:latin typeface="Roboto" panose="02000000000000000000" pitchFamily="2" charset="0"/>
              </a:rPr>
              <a:t>n'interfère pas </a:t>
            </a:r>
          </a:p>
          <a:p>
            <a:pPr algn="l"/>
            <a:r>
              <a:rPr lang="fr-FR" b="0" i="0" dirty="0">
                <a:solidFill>
                  <a:srgbClr val="404040"/>
                </a:solidFill>
                <a:effectLst/>
                <a:latin typeface="Roboto" panose="02000000000000000000" pitchFamily="2" charset="0"/>
              </a:rPr>
              <a:t>avec les vaccins Polio oral et Rotavirus.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08085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36D1EA26-E172-F49E-8B72-EF6BEC6D8E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95944"/>
            <a:ext cx="9144000" cy="51435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09483B49-6CB1-B43A-D5CD-230E416A25A5}"/>
              </a:ext>
            </a:extLst>
          </p:cNvPr>
          <p:cNvSpPr/>
          <p:nvPr/>
        </p:nvSpPr>
        <p:spPr>
          <a:xfrm>
            <a:off x="204108" y="963385"/>
            <a:ext cx="4024992" cy="3061607"/>
          </a:xfrm>
          <a:prstGeom prst="rect">
            <a:avLst/>
          </a:prstGeom>
          <a:solidFill>
            <a:schemeClr val="bg1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800" b="1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Nouvelles recommandations et couvertures vaccinales</a:t>
            </a:r>
          </a:p>
          <a:p>
            <a:endParaRPr lang="fr-FR" sz="1800" b="1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algn="ctr"/>
            <a:r>
              <a:rPr lang="fr-FR" sz="16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Emmanuel GRIMPREL</a:t>
            </a:r>
          </a:p>
          <a:p>
            <a:pPr algn="ctr"/>
            <a:r>
              <a:rPr lang="fr-FR" sz="16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Robert COHEN</a:t>
            </a:r>
            <a:endParaRPr lang="fr-FR" dirty="0"/>
          </a:p>
        </p:txBody>
      </p:sp>
      <p:pic>
        <p:nvPicPr>
          <p:cNvPr id="6" name="Image 5" descr="Une image contenant Graphique, graphisme, clipart, Police&#10;&#10;Description générée automatiquement">
            <a:extLst>
              <a:ext uri="{FF2B5EF4-FFF2-40B4-BE49-F238E27FC236}">
                <a16:creationId xmlns:a16="http://schemas.microsoft.com/office/drawing/2014/main" id="{32A98F31-99A1-B477-710A-41E9C93D19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186" y="997215"/>
            <a:ext cx="558937" cy="628804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0AD46624-BD2E-B51B-160B-BB8561D40408}"/>
              </a:ext>
            </a:extLst>
          </p:cNvPr>
          <p:cNvSpPr txBox="1"/>
          <p:nvPr/>
        </p:nvSpPr>
        <p:spPr>
          <a:xfrm>
            <a:off x="195940" y="1564509"/>
            <a:ext cx="397691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Questions-Réponses</a:t>
            </a:r>
          </a:p>
          <a:p>
            <a:pPr algn="ctr"/>
            <a:r>
              <a:rPr lang="fr-FR" sz="2400" b="1" dirty="0"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INFOVAC</a:t>
            </a:r>
            <a:endParaRPr lang="fr-FR" sz="1600" b="1" dirty="0">
              <a:effectLst/>
              <a:latin typeface="Arial" panose="020B0604020202020204" pitchFamily="34" charset="0"/>
              <a:ea typeface="DengXian" panose="02010600030101010101" pitchFamily="2" charset="-122"/>
              <a:cs typeface="Arial" panose="020B0604020202020204" pitchFamily="34" charset="0"/>
            </a:endParaRPr>
          </a:p>
          <a:p>
            <a:endParaRPr lang="fr-FR" sz="1800" b="1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87F4A1B5-0DA0-F3FD-3A02-995F46806D67}"/>
              </a:ext>
            </a:extLst>
          </p:cNvPr>
          <p:cNvSpPr txBox="1"/>
          <p:nvPr/>
        </p:nvSpPr>
        <p:spPr>
          <a:xfrm>
            <a:off x="835615" y="2408226"/>
            <a:ext cx="2761977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Catherine WEIL-OLIVIER</a:t>
            </a:r>
          </a:p>
          <a:p>
            <a:pPr algn="ctr"/>
            <a:r>
              <a:rPr lang="fr-FR" sz="14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Véronique DUFOUR</a:t>
            </a:r>
          </a:p>
          <a:p>
            <a:pPr algn="ctr"/>
            <a:r>
              <a:rPr lang="fr-FR" sz="14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Joël GAUDELUS</a:t>
            </a:r>
          </a:p>
          <a:p>
            <a:pPr algn="ctr"/>
            <a:r>
              <a:rPr lang="fr-FR" sz="14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Olivier ROMAIN</a:t>
            </a:r>
          </a:p>
          <a:p>
            <a:pPr algn="ctr"/>
            <a:r>
              <a:rPr lang="fr-FR" sz="14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Franck THOLLOT</a:t>
            </a:r>
          </a:p>
          <a:p>
            <a:pPr algn="ctr"/>
            <a:r>
              <a:rPr lang="fr-FR" sz="14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Isabelle HAU</a:t>
            </a:r>
          </a:p>
          <a:p>
            <a:pPr algn="ctr"/>
            <a:r>
              <a:rPr lang="fr-FR" sz="14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Marie-Aliette DOMMERGUES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28394648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90C4690A-977A-B717-F113-D0D729540AC9}"/>
              </a:ext>
            </a:extLst>
          </p:cNvPr>
          <p:cNvSpPr txBox="1"/>
          <p:nvPr/>
        </p:nvSpPr>
        <p:spPr>
          <a:xfrm>
            <a:off x="970059" y="182880"/>
            <a:ext cx="815159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  <a:latin typeface="Roboto" panose="02000000000000000000" pitchFamily="2" charset="0"/>
              </a:rPr>
              <a:t>Mère</a:t>
            </a:r>
            <a:r>
              <a:rPr lang="fr-FR" b="0" i="0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 traitée pour une RCH par hydrocortisone + perf de </a:t>
            </a:r>
            <a:r>
              <a:rPr lang="fr-FR" b="0" i="0" dirty="0" err="1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Remsina</a:t>
            </a:r>
            <a:r>
              <a:rPr lang="fr-FR" b="0" i="0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 tous les 15 j </a:t>
            </a:r>
          </a:p>
          <a:p>
            <a:r>
              <a:rPr lang="fr-FR" b="0" i="0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et </a:t>
            </a:r>
            <a:r>
              <a:rPr lang="fr-FR" b="0" i="0" dirty="0" err="1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pentasa</a:t>
            </a:r>
            <a:r>
              <a:rPr lang="fr-FR" b="0" i="0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. Les perfusions ont été arrêtées en cours de grossesse. </a:t>
            </a:r>
          </a:p>
          <a:p>
            <a:r>
              <a:rPr lang="fr-FR" b="0" i="0" dirty="0">
                <a:solidFill>
                  <a:srgbClr val="404040"/>
                </a:solidFill>
                <a:effectLst/>
                <a:latin typeface="Roboto" panose="02000000000000000000" pitchFamily="2" charset="0"/>
              </a:rPr>
              <a:t> </a:t>
            </a:r>
          </a:p>
          <a:p>
            <a:r>
              <a:rPr lang="fr-FR" dirty="0">
                <a:solidFill>
                  <a:srgbClr val="404040"/>
                </a:solidFill>
                <a:latin typeface="Roboto" panose="02000000000000000000" pitchFamily="2" charset="0"/>
              </a:rPr>
              <a:t>P</a:t>
            </a:r>
            <a:r>
              <a:rPr lang="fr-FR" b="0" i="0" dirty="0">
                <a:solidFill>
                  <a:srgbClr val="404040"/>
                </a:solidFill>
                <a:effectLst/>
                <a:latin typeface="Roboto" panose="02000000000000000000" pitchFamily="2" charset="0"/>
              </a:rPr>
              <a:t>rotocole de vaccination particulier pour son BB ?</a:t>
            </a:r>
            <a:endParaRPr lang="fr-FR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8D39A834-B2AF-CE4E-57B8-AE4E626A78D7}"/>
              </a:ext>
            </a:extLst>
          </p:cNvPr>
          <p:cNvSpPr txBox="1"/>
          <p:nvPr/>
        </p:nvSpPr>
        <p:spPr>
          <a:xfrm>
            <a:off x="278296" y="1576985"/>
            <a:ext cx="8837676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0" i="0" dirty="0">
                <a:solidFill>
                  <a:srgbClr val="404040"/>
                </a:solidFill>
                <a:effectLst/>
                <a:latin typeface="Roboto" panose="02000000000000000000" pitchFamily="2" charset="0"/>
              </a:rPr>
              <a:t>L’effet immunosuppresseur des biothérapies maternelles sur l’enfant dépend du passage transplacentaire</a:t>
            </a:r>
          </a:p>
          <a:p>
            <a:r>
              <a:rPr lang="fr-FR" sz="1400" b="0" i="0" dirty="0">
                <a:solidFill>
                  <a:srgbClr val="404040"/>
                </a:solidFill>
                <a:effectLst/>
                <a:latin typeface="Roboto" panose="02000000000000000000" pitchFamily="2" charset="0"/>
              </a:rPr>
              <a:t> de la molécule, de sa ½ vie d’élimination et de la date de la dernière injection.</a:t>
            </a:r>
          </a:p>
          <a:p>
            <a:r>
              <a:rPr lang="fr-FR" sz="1400" dirty="0">
                <a:solidFill>
                  <a:srgbClr val="404040"/>
                </a:solidFill>
                <a:latin typeface="Roboto" panose="02000000000000000000" pitchFamily="2" charset="0"/>
              </a:rPr>
              <a:t>=&gt; T</a:t>
            </a:r>
            <a:r>
              <a:rPr lang="fr-FR" sz="1400" b="0" i="0" dirty="0">
                <a:solidFill>
                  <a:srgbClr val="404040"/>
                </a:solidFill>
                <a:effectLst/>
                <a:latin typeface="Roboto" panose="02000000000000000000" pitchFamily="2" charset="0"/>
              </a:rPr>
              <a:t>enir compte de la date d'administration de la dernière perfusion pendant la grossesse.</a:t>
            </a:r>
          </a:p>
          <a:p>
            <a:r>
              <a:rPr lang="fr-FR" sz="1400" dirty="0">
                <a:solidFill>
                  <a:srgbClr val="404040"/>
                </a:solidFill>
                <a:latin typeface="Roboto" panose="02000000000000000000" pitchFamily="2" charset="0"/>
              </a:rPr>
              <a:t>V</a:t>
            </a:r>
            <a:r>
              <a:rPr lang="fr-FR" sz="1400" b="0" i="0" dirty="0">
                <a:solidFill>
                  <a:srgbClr val="404040"/>
                </a:solidFill>
                <a:effectLst/>
                <a:latin typeface="Roboto" panose="02000000000000000000" pitchFamily="2" charset="0"/>
              </a:rPr>
              <a:t>accins vivants (BCG, rotavirus, ROR, fièvre jaune) CI pendant 6 mois en cas de passage placentaire,</a:t>
            </a:r>
          </a:p>
          <a:p>
            <a:r>
              <a:rPr lang="fr-FR" sz="1400" b="0" i="0" dirty="0">
                <a:solidFill>
                  <a:srgbClr val="404040"/>
                </a:solidFill>
                <a:effectLst/>
                <a:latin typeface="Roboto" panose="02000000000000000000" pitchFamily="2" charset="0"/>
              </a:rPr>
              <a:t>ce délai pouvant être raccourci en cas de ½ vie courte.</a:t>
            </a:r>
            <a:endParaRPr lang="fr-FR" sz="1400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2AD94E96-0CFE-A852-51DF-56AAB3F495FC}"/>
              </a:ext>
            </a:extLst>
          </p:cNvPr>
          <p:cNvSpPr txBox="1"/>
          <p:nvPr/>
        </p:nvSpPr>
        <p:spPr>
          <a:xfrm>
            <a:off x="278296" y="2981739"/>
            <a:ext cx="8424101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0" i="0" dirty="0">
                <a:solidFill>
                  <a:srgbClr val="404040"/>
                </a:solidFill>
                <a:effectLst/>
                <a:latin typeface="Roboto" panose="02000000000000000000" pitchFamily="2" charset="0"/>
              </a:rPr>
              <a:t>L’Infliximab, anti-TNF</a:t>
            </a:r>
            <a:r>
              <a:rPr lang="el-GR" sz="1400" b="0" i="0" dirty="0">
                <a:solidFill>
                  <a:srgbClr val="404040"/>
                </a:solidFill>
                <a:effectLst/>
                <a:latin typeface="Roboto" panose="02000000000000000000" pitchFamily="2" charset="0"/>
              </a:rPr>
              <a:t>α </a:t>
            </a:r>
            <a:r>
              <a:rPr lang="fr-FR" sz="1400" b="0" i="0" dirty="0">
                <a:solidFill>
                  <a:srgbClr val="404040"/>
                </a:solidFill>
                <a:effectLst/>
                <a:latin typeface="Roboto" panose="02000000000000000000" pitchFamily="2" charset="0"/>
              </a:rPr>
              <a:t>de type IgG1 entière, passe bien à travers le placenta avec une concentration</a:t>
            </a:r>
          </a:p>
          <a:p>
            <a:r>
              <a:rPr lang="fr-FR" sz="1400" b="0" i="0" dirty="0">
                <a:solidFill>
                  <a:srgbClr val="404040"/>
                </a:solidFill>
                <a:effectLst/>
                <a:latin typeface="Roboto" panose="02000000000000000000" pitchFamily="2" charset="0"/>
              </a:rPr>
              <a:t>fœtale/maternelle supérieure à 100%.</a:t>
            </a:r>
          </a:p>
          <a:p>
            <a:r>
              <a:rPr lang="fr-FR" sz="1400" dirty="0">
                <a:solidFill>
                  <a:srgbClr val="404040"/>
                </a:solidFill>
                <a:latin typeface="Roboto" panose="02000000000000000000" pitchFamily="2" charset="0"/>
              </a:rPr>
              <a:t>D</a:t>
            </a:r>
            <a:r>
              <a:rPr lang="fr-FR" sz="1400" b="0" i="0" dirty="0">
                <a:solidFill>
                  <a:srgbClr val="404040"/>
                </a:solidFill>
                <a:effectLst/>
                <a:latin typeface="Roboto" panose="02000000000000000000" pitchFamily="2" charset="0"/>
              </a:rPr>
              <a:t>écès par </a:t>
            </a:r>
            <a:r>
              <a:rPr lang="fr-FR" sz="1400" b="0" i="0" dirty="0" err="1">
                <a:solidFill>
                  <a:srgbClr val="404040"/>
                </a:solidFill>
                <a:effectLst/>
                <a:latin typeface="Roboto" panose="02000000000000000000" pitchFamily="2" charset="0"/>
              </a:rPr>
              <a:t>BCGite</a:t>
            </a:r>
            <a:r>
              <a:rPr lang="fr-FR" sz="1400" b="0" i="0" dirty="0">
                <a:solidFill>
                  <a:srgbClr val="404040"/>
                </a:solidFill>
                <a:effectLst/>
                <a:latin typeface="Roboto" panose="02000000000000000000" pitchFamily="2" charset="0"/>
              </a:rPr>
              <a:t> disséminée d’un enfant de mère traitée par Infliximab pendant toute la grossesse,</a:t>
            </a:r>
          </a:p>
          <a:p>
            <a:r>
              <a:rPr lang="fr-FR" sz="1400" b="0" i="0" dirty="0">
                <a:solidFill>
                  <a:srgbClr val="404040"/>
                </a:solidFill>
                <a:effectLst/>
                <a:latin typeface="Roboto" panose="02000000000000000000" pitchFamily="2" charset="0"/>
              </a:rPr>
              <a:t>après vaccination par le BCG à l’âge de 3 mois. </a:t>
            </a:r>
          </a:p>
          <a:p>
            <a:r>
              <a:rPr lang="fr-FR" sz="1400" dirty="0">
                <a:solidFill>
                  <a:srgbClr val="404040"/>
                </a:solidFill>
                <a:latin typeface="Roboto" panose="02000000000000000000" pitchFamily="2" charset="0"/>
              </a:rPr>
              <a:t>=&gt; E</a:t>
            </a:r>
            <a:r>
              <a:rPr lang="fr-FR" sz="1400" b="0" i="0" dirty="0">
                <a:solidFill>
                  <a:srgbClr val="404040"/>
                </a:solidFill>
                <a:effectLst/>
                <a:latin typeface="Roboto" panose="02000000000000000000" pitchFamily="2" charset="0"/>
              </a:rPr>
              <a:t>nfants de mère traitée par Infliximab/</a:t>
            </a:r>
            <a:r>
              <a:rPr lang="fr-FR" sz="1400" b="0" i="0" dirty="0" err="1">
                <a:solidFill>
                  <a:srgbClr val="404040"/>
                </a:solidFill>
                <a:effectLst/>
                <a:latin typeface="Roboto" panose="02000000000000000000" pitchFamily="2" charset="0"/>
              </a:rPr>
              <a:t>Adalimuma</a:t>
            </a:r>
            <a:r>
              <a:rPr lang="fr-FR" sz="1400" b="0" i="0" dirty="0">
                <a:solidFill>
                  <a:srgbClr val="404040"/>
                </a:solidFill>
                <a:effectLst/>
                <a:latin typeface="Roboto" panose="02000000000000000000" pitchFamily="2" charset="0"/>
              </a:rPr>
              <a:t>/</a:t>
            </a:r>
            <a:r>
              <a:rPr lang="fr-FR" sz="1400" b="0" i="0" dirty="0" err="1">
                <a:solidFill>
                  <a:srgbClr val="404040"/>
                </a:solidFill>
                <a:effectLst/>
                <a:latin typeface="Roboto" panose="02000000000000000000" pitchFamily="2" charset="0"/>
              </a:rPr>
              <a:t>Golimumab</a:t>
            </a:r>
            <a:r>
              <a:rPr lang="fr-FR" sz="1400" b="0" i="0" dirty="0">
                <a:solidFill>
                  <a:srgbClr val="404040"/>
                </a:solidFill>
                <a:effectLst/>
                <a:latin typeface="Roboto" panose="02000000000000000000" pitchFamily="2" charset="0"/>
              </a:rPr>
              <a:t> considérés comme immunodéprimés</a:t>
            </a:r>
          </a:p>
          <a:p>
            <a:r>
              <a:rPr lang="fr-FR" sz="1400" b="0" i="0" dirty="0">
                <a:solidFill>
                  <a:srgbClr val="404040"/>
                </a:solidFill>
                <a:effectLst/>
                <a:latin typeface="Roboto" panose="02000000000000000000" pitchFamily="2" charset="0"/>
              </a:rPr>
              <a:t>pendant les 6 mois suivant la dernière injection maternelle, vie </a:t>
            </a:r>
            <a:r>
              <a:rPr lang="fr-FR" sz="1400" b="0" i="0" dirty="0" err="1">
                <a:solidFill>
                  <a:srgbClr val="404040"/>
                </a:solidFill>
                <a:effectLst/>
                <a:latin typeface="Roboto" panose="02000000000000000000" pitchFamily="2" charset="0"/>
              </a:rPr>
              <a:t>foetale</a:t>
            </a:r>
            <a:r>
              <a:rPr lang="fr-FR" sz="1400" b="0" i="0" dirty="0">
                <a:solidFill>
                  <a:srgbClr val="404040"/>
                </a:solidFill>
                <a:effectLst/>
                <a:latin typeface="Roboto" panose="02000000000000000000" pitchFamily="2" charset="0"/>
              </a:rPr>
              <a:t> comprise.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119817353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FDDF2D8A-995B-E676-CBB2-2E1D1AEE437C}"/>
              </a:ext>
            </a:extLst>
          </p:cNvPr>
          <p:cNvSpPr txBox="1"/>
          <p:nvPr/>
        </p:nvSpPr>
        <p:spPr>
          <a:xfrm>
            <a:off x="349857" y="1336000"/>
            <a:ext cx="9255317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400" b="0" i="0" dirty="0">
                <a:solidFill>
                  <a:srgbClr val="404040"/>
                </a:solidFill>
                <a:effectLst/>
                <a:latin typeface="Roboto" panose="02000000000000000000" pitchFamily="2" charset="0"/>
              </a:rPr>
              <a:t>Les vaccins inactivés doivent tous être faits, dès 8 semaines de vie.</a:t>
            </a:r>
          </a:p>
          <a:p>
            <a:pPr algn="just"/>
            <a:endParaRPr lang="fr-FR" sz="1400" b="0" i="0" dirty="0">
              <a:solidFill>
                <a:srgbClr val="404040"/>
              </a:solidFill>
              <a:effectLst/>
              <a:latin typeface="Roboto" panose="02000000000000000000" pitchFamily="2" charset="0"/>
            </a:endParaRPr>
          </a:p>
          <a:p>
            <a:pPr algn="just"/>
            <a:r>
              <a:rPr lang="fr-FR" sz="1400" b="0" i="0" dirty="0">
                <a:solidFill>
                  <a:srgbClr val="404040"/>
                </a:solidFill>
                <a:effectLst/>
                <a:latin typeface="Roboto" panose="02000000000000000000" pitchFamily="2" charset="0"/>
              </a:rPr>
              <a:t>Un schéma de primovaccination renforcé avec une dose supplémentaire à 3 mois est discuté:</a:t>
            </a:r>
          </a:p>
          <a:p>
            <a:pPr algn="just"/>
            <a:endParaRPr lang="fr-FR" sz="1400" b="0" i="0" dirty="0">
              <a:solidFill>
                <a:srgbClr val="404040"/>
              </a:solidFill>
              <a:effectLst/>
              <a:latin typeface="Roboto" panose="02000000000000000000" pitchFamily="2" charset="0"/>
            </a:endParaRPr>
          </a:p>
          <a:p>
            <a:pPr algn="just"/>
            <a:r>
              <a:rPr lang="fr-FR" sz="1400" b="0" i="0" dirty="0">
                <a:solidFill>
                  <a:srgbClr val="404040"/>
                </a:solidFill>
                <a:effectLst/>
                <a:latin typeface="Roboto" panose="02000000000000000000" pitchFamily="2" charset="0"/>
              </a:rPr>
              <a:t>Après une primovaccination en 3 doses à 2-4-6 mois de nourrissons de mères traitées par anti-TNF</a:t>
            </a:r>
            <a:r>
              <a:rPr lang="el-GR" sz="1400" b="0" i="0" dirty="0">
                <a:solidFill>
                  <a:srgbClr val="404040"/>
                </a:solidFill>
                <a:effectLst/>
                <a:latin typeface="Roboto" panose="02000000000000000000" pitchFamily="2" charset="0"/>
              </a:rPr>
              <a:t>α,</a:t>
            </a:r>
            <a:endParaRPr lang="fr-FR" sz="1400" b="0" i="0" dirty="0">
              <a:solidFill>
                <a:srgbClr val="404040"/>
              </a:solidFill>
              <a:effectLst/>
              <a:latin typeface="Roboto" panose="02000000000000000000" pitchFamily="2" charset="0"/>
            </a:endParaRPr>
          </a:p>
          <a:p>
            <a:pPr algn="just"/>
            <a:r>
              <a:rPr lang="fr-FR" sz="1400" b="0" i="0" dirty="0">
                <a:solidFill>
                  <a:srgbClr val="404040"/>
                </a:solidFill>
                <a:effectLst/>
                <a:latin typeface="Roboto" panose="02000000000000000000" pitchFamily="2" charset="0"/>
              </a:rPr>
              <a:t>les taux de </a:t>
            </a:r>
            <a:r>
              <a:rPr lang="fr-FR" sz="1400" b="0" i="0" dirty="0" err="1">
                <a:solidFill>
                  <a:srgbClr val="404040"/>
                </a:solidFill>
                <a:effectLst/>
                <a:latin typeface="Roboto" panose="02000000000000000000" pitchFamily="2" charset="0"/>
              </a:rPr>
              <a:t>séroprotection</a:t>
            </a:r>
            <a:r>
              <a:rPr lang="fr-FR" sz="1400" b="0" i="0" dirty="0">
                <a:solidFill>
                  <a:srgbClr val="404040"/>
                </a:solidFill>
                <a:effectLst/>
                <a:latin typeface="Roboto" panose="02000000000000000000" pitchFamily="2" charset="0"/>
              </a:rPr>
              <a:t> contre le tétanos et </a:t>
            </a:r>
            <a:r>
              <a:rPr lang="fr-FR" sz="1400" b="0" i="0" dirty="0" err="1">
                <a:solidFill>
                  <a:srgbClr val="404040"/>
                </a:solidFill>
                <a:effectLst/>
                <a:latin typeface="Roboto" panose="02000000000000000000" pitchFamily="2" charset="0"/>
              </a:rPr>
              <a:t>hemophilus</a:t>
            </a:r>
            <a:r>
              <a:rPr lang="fr-FR" sz="1400" b="0" i="0" dirty="0">
                <a:solidFill>
                  <a:srgbClr val="404040"/>
                </a:solidFill>
                <a:effectLst/>
                <a:latin typeface="Roboto" panose="02000000000000000000" pitchFamily="2" charset="0"/>
              </a:rPr>
              <a:t> sont inférieurs à ceux que l’on attendait. </a:t>
            </a:r>
          </a:p>
          <a:p>
            <a:pPr algn="just"/>
            <a:endParaRPr lang="fr-FR" sz="1400" b="0" i="0" dirty="0">
              <a:solidFill>
                <a:srgbClr val="404040"/>
              </a:solidFill>
              <a:effectLst/>
              <a:latin typeface="Roboto" panose="02000000000000000000" pitchFamily="2" charset="0"/>
            </a:endParaRPr>
          </a:p>
          <a:p>
            <a:pPr algn="just"/>
            <a:r>
              <a:rPr lang="fr-FR" sz="1400" b="0" i="0" dirty="0">
                <a:solidFill>
                  <a:srgbClr val="404040"/>
                </a:solidFill>
                <a:effectLst/>
                <a:latin typeface="Roboto" panose="02000000000000000000" pitchFamily="2" charset="0"/>
              </a:rPr>
              <a:t>La réponse immune à la vaccination contre l’hépatite B d’enfants exposés in utero à un anti-TNF</a:t>
            </a:r>
            <a:r>
              <a:rPr lang="el-GR" sz="1400" b="0" i="0" dirty="0">
                <a:solidFill>
                  <a:srgbClr val="404040"/>
                </a:solidFill>
                <a:effectLst/>
                <a:latin typeface="Roboto" panose="02000000000000000000" pitchFamily="2" charset="0"/>
              </a:rPr>
              <a:t>α </a:t>
            </a:r>
            <a:r>
              <a:rPr lang="fr-FR" sz="1400" b="0" i="0" dirty="0">
                <a:solidFill>
                  <a:srgbClr val="404040"/>
                </a:solidFill>
                <a:effectLst/>
                <a:latin typeface="Roboto" panose="02000000000000000000" pitchFamily="2" charset="0"/>
              </a:rPr>
              <a:t>est </a:t>
            </a:r>
          </a:p>
          <a:p>
            <a:pPr algn="just"/>
            <a:r>
              <a:rPr lang="fr-FR" sz="1400" b="0" i="0" dirty="0">
                <a:solidFill>
                  <a:srgbClr val="404040"/>
                </a:solidFill>
                <a:effectLst/>
                <a:latin typeface="Roboto" panose="02000000000000000000" pitchFamily="2" charset="0"/>
              </a:rPr>
              <a:t>Excellente avec un schéma vaccinal à 4 doses. Mais le schéma français ne comporte que 3 doses.</a:t>
            </a:r>
          </a:p>
          <a:p>
            <a:pPr algn="just"/>
            <a:endParaRPr lang="fr-FR" sz="1400" dirty="0">
              <a:solidFill>
                <a:srgbClr val="404040"/>
              </a:solidFill>
              <a:latin typeface="Roboto" panose="02000000000000000000" pitchFamily="2" charset="0"/>
            </a:endParaRPr>
          </a:p>
          <a:p>
            <a:pPr algn="just"/>
            <a:r>
              <a:rPr lang="fr-FR" sz="1400" dirty="0">
                <a:solidFill>
                  <a:srgbClr val="404040"/>
                </a:solidFill>
                <a:latin typeface="Roboto" panose="02000000000000000000" pitchFamily="2" charset="0"/>
              </a:rPr>
              <a:t>E</a:t>
            </a:r>
            <a:r>
              <a:rPr lang="fr-FR" sz="1400" b="0" i="0" dirty="0">
                <a:solidFill>
                  <a:srgbClr val="404040"/>
                </a:solidFill>
                <a:effectLst/>
                <a:latin typeface="Roboto" panose="02000000000000000000" pitchFamily="2" charset="0"/>
              </a:rPr>
              <a:t>n l’absence de données suffisantes concernant l’impact éventuel de ces biothérapies pendant la grossesse</a:t>
            </a:r>
          </a:p>
          <a:p>
            <a:pPr algn="just"/>
            <a:r>
              <a:rPr lang="fr-FR" sz="1400" b="0" i="0" dirty="0">
                <a:solidFill>
                  <a:srgbClr val="404040"/>
                </a:solidFill>
                <a:effectLst/>
                <a:latin typeface="Roboto" panose="02000000000000000000" pitchFamily="2" charset="0"/>
              </a:rPr>
              <a:t>sur la réponse vaccinale du nourrisson, certains experts proposent un schéma vaccinal dit renforcé </a:t>
            </a:r>
          </a:p>
          <a:p>
            <a:pPr algn="just"/>
            <a:r>
              <a:rPr lang="fr-FR" sz="1400" b="0" i="0" dirty="0">
                <a:solidFill>
                  <a:srgbClr val="404040"/>
                </a:solidFill>
                <a:effectLst/>
                <a:latin typeface="Roboto" panose="02000000000000000000" pitchFamily="2" charset="0"/>
              </a:rPr>
              <a:t>= 3 doses d’hexavalent et de vaccin pneumococcique en primovaccination puis un rappel.</a:t>
            </a:r>
          </a:p>
          <a:p>
            <a:endParaRPr lang="fr-FR" sz="1400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9665EBF6-016F-9E8D-2FBD-D47363DB150F}"/>
              </a:ext>
            </a:extLst>
          </p:cNvPr>
          <p:cNvSpPr txBox="1"/>
          <p:nvPr/>
        </p:nvSpPr>
        <p:spPr>
          <a:xfrm>
            <a:off x="1227815" y="326003"/>
            <a:ext cx="33441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>
                <a:solidFill>
                  <a:schemeClr val="bg1"/>
                </a:solidFill>
              </a:rPr>
              <a:t>Et les vaccins inactivés ? </a:t>
            </a:r>
          </a:p>
        </p:txBody>
      </p:sp>
    </p:spTree>
    <p:extLst>
      <p:ext uri="{BB962C8B-B14F-4D97-AF65-F5344CB8AC3E}">
        <p14:creationId xmlns:p14="http://schemas.microsoft.com/office/powerpoint/2010/main" val="37847400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6FB7691B-3360-0C1F-6053-FEC2020D8FD5}"/>
              </a:ext>
            </a:extLst>
          </p:cNvPr>
          <p:cNvSpPr txBox="1"/>
          <p:nvPr/>
        </p:nvSpPr>
        <p:spPr>
          <a:xfrm>
            <a:off x="1009816" y="222637"/>
            <a:ext cx="74895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>
                <a:solidFill>
                  <a:schemeClr val="bg1"/>
                </a:solidFill>
                <a:latin typeface="Roboto" panose="02000000000000000000" pitchFamily="2" charset="0"/>
              </a:rPr>
              <a:t>E</a:t>
            </a:r>
            <a:r>
              <a:rPr lang="fr-FR" sz="2000" b="1" i="0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nfant de 13 mois ayant eu une varicelle minime à 3 mois</a:t>
            </a:r>
          </a:p>
          <a:p>
            <a:r>
              <a:rPr lang="fr-FR" sz="2000" b="1" dirty="0">
                <a:solidFill>
                  <a:schemeClr val="bg1"/>
                </a:solidFill>
                <a:latin typeface="Roboto" panose="02000000000000000000" pitchFamily="2" charset="0"/>
              </a:rPr>
              <a:t>I</a:t>
            </a:r>
            <a:r>
              <a:rPr lang="fr-FR" sz="2000" b="1" i="0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ntérêt à proposer une vaccination et si oui avec quel schéma ? </a:t>
            </a:r>
            <a:endParaRPr lang="fr-FR" sz="2000" b="1" dirty="0">
              <a:solidFill>
                <a:schemeClr val="bg1"/>
              </a:solidFill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907BEC2F-A647-21B2-09A7-120CDE6FDA02}"/>
              </a:ext>
            </a:extLst>
          </p:cNvPr>
          <p:cNvSpPr txBox="1"/>
          <p:nvPr/>
        </p:nvSpPr>
        <p:spPr>
          <a:xfrm>
            <a:off x="580445" y="1216550"/>
            <a:ext cx="7126182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Varicelle généralement minime à modérée dans les 1</a:t>
            </a:r>
            <a:r>
              <a:rPr lang="fr-FR" baseline="30000" dirty="0"/>
              <a:t>ers</a:t>
            </a:r>
            <a:r>
              <a:rPr lang="fr-FR" dirty="0"/>
              <a:t> mois de vie </a:t>
            </a:r>
          </a:p>
          <a:p>
            <a:r>
              <a:rPr lang="fr-FR" dirty="0"/>
              <a:t>si mère immunisée (protection passive)</a:t>
            </a:r>
          </a:p>
          <a:p>
            <a:r>
              <a:rPr lang="fr-FR" dirty="0"/>
              <a:t>Immunité peu solide avec risque</a:t>
            </a:r>
          </a:p>
          <a:p>
            <a:r>
              <a:rPr lang="fr-FR" dirty="0"/>
              <a:t>- de 2</a:t>
            </a:r>
            <a:r>
              <a:rPr lang="fr-FR" baseline="30000" dirty="0"/>
              <a:t>ème</a:t>
            </a:r>
            <a:r>
              <a:rPr lang="fr-FR" dirty="0"/>
              <a:t> varicelle</a:t>
            </a:r>
          </a:p>
          <a:p>
            <a:r>
              <a:rPr lang="fr-FR" dirty="0"/>
              <a:t>- de zona dans l’enfance</a:t>
            </a:r>
          </a:p>
          <a:p>
            <a:endParaRPr lang="fr-FR" dirty="0"/>
          </a:p>
          <a:p>
            <a:r>
              <a:rPr lang="fr-FR" dirty="0"/>
              <a:t>=&gt; Vacciner avec schéma en 2 doses</a:t>
            </a:r>
          </a:p>
          <a:p>
            <a:r>
              <a:rPr lang="fr-FR" dirty="0"/>
              <a:t>Car aucun risque si réponse immune suffisante après 1</a:t>
            </a:r>
            <a:r>
              <a:rPr lang="fr-FR" baseline="30000" dirty="0"/>
              <a:t>ère</a:t>
            </a:r>
            <a:r>
              <a:rPr lang="fr-FR" dirty="0"/>
              <a:t> dose</a:t>
            </a:r>
          </a:p>
          <a:p>
            <a:r>
              <a:rPr lang="fr-FR" dirty="0"/>
              <a:t>(inhibition de la réplication du virus vaccinal)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3059196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A97D3935-17FF-D363-F1EB-2417CA410133}"/>
              </a:ext>
            </a:extLst>
          </p:cNvPr>
          <p:cNvSpPr txBox="1"/>
          <p:nvPr/>
        </p:nvSpPr>
        <p:spPr>
          <a:xfrm>
            <a:off x="1265463" y="244928"/>
            <a:ext cx="75193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chemeClr val="bg1"/>
                </a:solidFill>
              </a:rPr>
              <a:t>Quels sont les risques de pratiquer un BCG chez une personne </a:t>
            </a:r>
          </a:p>
          <a:p>
            <a:r>
              <a:rPr lang="fr-FR" b="1" dirty="0">
                <a:solidFill>
                  <a:schemeClr val="bg1"/>
                </a:solidFill>
              </a:rPr>
              <a:t>Ayant une tuberculose latente ? Ou un </a:t>
            </a:r>
            <a:r>
              <a:rPr lang="fr-FR" b="1" dirty="0" err="1">
                <a:solidFill>
                  <a:schemeClr val="bg1"/>
                </a:solidFill>
              </a:rPr>
              <a:t>tubertest</a:t>
            </a:r>
            <a:r>
              <a:rPr lang="fr-FR" b="1" dirty="0">
                <a:solidFill>
                  <a:schemeClr val="bg1"/>
                </a:solidFill>
              </a:rPr>
              <a:t>® positif ?        JG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E9E500AD-1FFB-A107-21D6-7B740758D82D}"/>
              </a:ext>
            </a:extLst>
          </p:cNvPr>
          <p:cNvSpPr txBox="1"/>
          <p:nvPr/>
        </p:nvSpPr>
        <p:spPr>
          <a:xfrm>
            <a:off x="400050" y="1299472"/>
            <a:ext cx="8343900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 risque de faire un BCG chez quelqu’un qui a une tuberculose est ce qu’on appelle un « </a:t>
            </a:r>
            <a:r>
              <a:rPr lang="fr-FR" sz="2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phénomène de Koch </a:t>
            </a:r>
            <a:r>
              <a:rPr lang="fr-FR" sz="2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» c’est-à-dire une hyperréactivité inflammatoire au moins au site du BCG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 phénomène de Koch</a:t>
            </a:r>
            <a:r>
              <a:rPr lang="fr-FR" sz="2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 été décrit par Koch lui-même. Il injecte par voie sous cutanée de la tuberculine (purée d’antigènes bactériens)au niveau des lésions d’une </a:t>
            </a:r>
            <a:r>
              <a:rPr lang="fr-FR" sz="2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tuberculose cutanée </a:t>
            </a:r>
            <a:r>
              <a:rPr lang="fr-FR" sz="2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(lupus vulgaris)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Quelques heures plus tard, </a:t>
            </a:r>
            <a:r>
              <a:rPr lang="fr-FR" sz="2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les lésions cutanées deviennent inflammatoires et finalement se nécrosent</a:t>
            </a:r>
            <a:r>
              <a:rPr lang="fr-FR" sz="2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Les bacilles ne so</a:t>
            </a:r>
            <a:r>
              <a:rPr lang="fr-FR" sz="23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nt pas </a:t>
            </a:r>
            <a:r>
              <a:rPr lang="fr-FR" sz="2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détruits alors que les tissus autour de la lésion le sont. </a:t>
            </a:r>
            <a:endParaRPr lang="fr-FR" sz="2200" dirty="0"/>
          </a:p>
        </p:txBody>
      </p:sp>
    </p:spTree>
    <p:extLst>
      <p:ext uri="{BB962C8B-B14F-4D97-AF65-F5344CB8AC3E}">
        <p14:creationId xmlns:p14="http://schemas.microsoft.com/office/powerpoint/2010/main" val="16828388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A97D3935-17FF-D363-F1EB-2417CA410133}"/>
              </a:ext>
            </a:extLst>
          </p:cNvPr>
          <p:cNvSpPr txBox="1"/>
          <p:nvPr/>
        </p:nvSpPr>
        <p:spPr>
          <a:xfrm>
            <a:off x="1265463" y="244928"/>
            <a:ext cx="75193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Quels sont les risques de pratiquer un BCG chez une personne </a:t>
            </a:r>
          </a:p>
          <a:p>
            <a:r>
              <a:rPr lang="fr-FR" dirty="0">
                <a:solidFill>
                  <a:schemeClr val="bg1"/>
                </a:solidFill>
              </a:rPr>
              <a:t>Ayant une tuberculose latente ? Ou un </a:t>
            </a:r>
            <a:r>
              <a:rPr lang="fr-FR" dirty="0" err="1">
                <a:solidFill>
                  <a:schemeClr val="bg1"/>
                </a:solidFill>
              </a:rPr>
              <a:t>tubertest</a:t>
            </a:r>
            <a:r>
              <a:rPr lang="fr-FR" dirty="0">
                <a:solidFill>
                  <a:schemeClr val="bg1"/>
                </a:solidFill>
              </a:rPr>
              <a:t>® positif ?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C38C0896-CABD-23BA-4908-7DA555127B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0301" y="1081360"/>
            <a:ext cx="4098470" cy="348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868399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A97D3935-17FF-D363-F1EB-2417CA410133}"/>
              </a:ext>
            </a:extLst>
          </p:cNvPr>
          <p:cNvSpPr txBox="1"/>
          <p:nvPr/>
        </p:nvSpPr>
        <p:spPr>
          <a:xfrm>
            <a:off x="1265463" y="244928"/>
            <a:ext cx="75193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Quels sont les risques de pratiquer un BCG chez une personne </a:t>
            </a:r>
          </a:p>
          <a:p>
            <a:r>
              <a:rPr lang="fr-FR" dirty="0">
                <a:solidFill>
                  <a:schemeClr val="bg1"/>
                </a:solidFill>
              </a:rPr>
              <a:t>Ayant une tuberculose latente ? Ou un </a:t>
            </a:r>
            <a:r>
              <a:rPr lang="fr-FR" dirty="0" err="1">
                <a:solidFill>
                  <a:schemeClr val="bg1"/>
                </a:solidFill>
              </a:rPr>
              <a:t>tubertest</a:t>
            </a:r>
            <a:r>
              <a:rPr lang="fr-FR" dirty="0">
                <a:solidFill>
                  <a:schemeClr val="bg1"/>
                </a:solidFill>
              </a:rPr>
              <a:t> positif ?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E9E500AD-1FFB-A107-21D6-7B740758D82D}"/>
              </a:ext>
            </a:extLst>
          </p:cNvPr>
          <p:cNvSpPr txBox="1"/>
          <p:nvPr/>
        </p:nvSpPr>
        <p:spPr>
          <a:xfrm>
            <a:off x="693964" y="1208319"/>
            <a:ext cx="8172451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D’autres travaux montreront que les injections </a:t>
            </a:r>
            <a:r>
              <a:rPr lang="fr-FR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(tuberculine ou BCG) induisent une réaction péri-focale et une réactivation de lésions tuberculeuses à distance et en particulier au niveau pulmonaire ou elles accélèrent la caséification et la nécrose des lésions</a:t>
            </a:r>
            <a:endParaRPr lang="fr-FR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 réaction péri focale est une réaction d’hypersensibilité retardée dans des zones qui abritent 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Mycobacterium </a:t>
            </a:r>
            <a:r>
              <a:rPr lang="fr-FR" i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uberculosis</a:t>
            </a:r>
            <a:endParaRPr lang="fr-FR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 distingue ainsi des lésions de </a:t>
            </a:r>
            <a:r>
              <a:rPr lang="fr-FR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tuberculose primaire </a:t>
            </a:r>
            <a:r>
              <a:rPr lang="fr-F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et des lésions dites de </a:t>
            </a:r>
            <a:r>
              <a:rPr lang="fr-FR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tuberculose post primaire </a:t>
            </a:r>
            <a:r>
              <a:rPr lang="fr-F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qui sont des lésions dues à l’hypersensibilité retardée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1476435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A97D3935-17FF-D363-F1EB-2417CA410133}"/>
              </a:ext>
            </a:extLst>
          </p:cNvPr>
          <p:cNvSpPr txBox="1"/>
          <p:nvPr/>
        </p:nvSpPr>
        <p:spPr>
          <a:xfrm>
            <a:off x="1265463" y="244928"/>
            <a:ext cx="75193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Quels sont les risques de pratiquer un BCG chez une personne </a:t>
            </a:r>
          </a:p>
          <a:p>
            <a:r>
              <a:rPr lang="fr-FR" dirty="0">
                <a:solidFill>
                  <a:schemeClr val="bg1"/>
                </a:solidFill>
              </a:rPr>
              <a:t>Ayant une tuberculose latente ? Ou un </a:t>
            </a:r>
            <a:r>
              <a:rPr lang="fr-FR" dirty="0" err="1">
                <a:solidFill>
                  <a:schemeClr val="bg1"/>
                </a:solidFill>
              </a:rPr>
              <a:t>tubertest</a:t>
            </a:r>
            <a:r>
              <a:rPr lang="fr-FR" dirty="0">
                <a:solidFill>
                  <a:schemeClr val="bg1"/>
                </a:solidFill>
              </a:rPr>
              <a:t>® positif ?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E9E500AD-1FFB-A107-21D6-7B740758D82D}"/>
              </a:ext>
            </a:extLst>
          </p:cNvPr>
          <p:cNvSpPr txBox="1"/>
          <p:nvPr/>
        </p:nvSpPr>
        <p:spPr>
          <a:xfrm>
            <a:off x="873579" y="891259"/>
            <a:ext cx="8123464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Dans la plupart des cas, le </a:t>
            </a:r>
            <a:r>
              <a:rPr lang="fr-FR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développement d'une immunité cellulaire spécifique </a:t>
            </a:r>
            <a:r>
              <a:rPr lang="fr-F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(en deux à dix semaines) limite la multiplication bacillaire, le sujet reste asymptomatique : c'est la </a:t>
            </a:r>
            <a:r>
              <a:rPr lang="fr-FR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tuberculose infection</a:t>
            </a:r>
            <a:r>
              <a:rPr lang="fr-F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ou primo-infection latente.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Les antigènes </a:t>
            </a:r>
            <a:r>
              <a:rPr lang="fr-FR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mycobactériens</a:t>
            </a:r>
            <a:r>
              <a:rPr lang="fr-F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activent la différenciation des T CD4 en TH1 qui sécrètent l’</a:t>
            </a:r>
            <a:r>
              <a:rPr lang="fr-FR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intérferon</a:t>
            </a:r>
            <a:r>
              <a:rPr lang="fr-F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gamma responsable de l’activation des macrophages qui tuent le BK ou forment un </a:t>
            </a:r>
            <a:r>
              <a:rPr lang="fr-FR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granulome</a:t>
            </a:r>
            <a:r>
              <a:rPr lang="fr-F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pour l’isoler. C’est la </a:t>
            </a:r>
            <a:r>
              <a:rPr lang="fr-FR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tuberculose primaire</a:t>
            </a:r>
            <a:r>
              <a:rPr lang="fr-F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 tuberculose post primaire </a:t>
            </a:r>
            <a:r>
              <a:rPr lang="fr-F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débute par </a:t>
            </a:r>
            <a:r>
              <a:rPr lang="fr-FR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l’accumulation d’antigènes </a:t>
            </a:r>
            <a:r>
              <a:rPr lang="fr-FR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mycobactériens</a:t>
            </a:r>
            <a:r>
              <a:rPr lang="fr-F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(en particulier des lipides) dans les macrophages alvéolaires et la </a:t>
            </a:r>
            <a:r>
              <a:rPr lang="fr-FR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reaction</a:t>
            </a:r>
            <a:r>
              <a:rPr lang="fr-F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d’</a:t>
            </a:r>
            <a:r>
              <a:rPr lang="fr-FR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hypersensibilité retardée à ces antigènes bactériens en excès </a:t>
            </a:r>
            <a:r>
              <a:rPr lang="fr-F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(hypersensibilité de type IV) est responsable de </a:t>
            </a:r>
            <a:r>
              <a:rPr lang="fr-FR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dommages tissulaires </a:t>
            </a:r>
            <a:r>
              <a:rPr lang="fr-F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granulomes, réactions péri focales, nécrose caséeuse.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 maladie progresse lorsque les antigènes sont produits en continu, et régresse s’ils sont détruits. 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186383745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2994" name="Picture 2">
            <a:extLst>
              <a:ext uri="{FF2B5EF4-FFF2-40B4-BE49-F238E27FC236}">
                <a16:creationId xmlns:a16="http://schemas.microsoft.com/office/drawing/2014/main" id="{AD4961AC-14D0-1786-1BF5-18074BE5C5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19082" y="957183"/>
            <a:ext cx="4505836" cy="3677750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</p:pic>
    </p:spTree>
  </p:cSld>
  <p:clrMapOvr>
    <a:masterClrMapping/>
  </p:clrMapOvr>
  <p:transition spd="slow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A97D3935-17FF-D363-F1EB-2417CA410133}"/>
              </a:ext>
            </a:extLst>
          </p:cNvPr>
          <p:cNvSpPr txBox="1"/>
          <p:nvPr/>
        </p:nvSpPr>
        <p:spPr>
          <a:xfrm>
            <a:off x="1265463" y="244928"/>
            <a:ext cx="75193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Quels sont les risques de pratiquer un BCG chez une personne </a:t>
            </a:r>
          </a:p>
          <a:p>
            <a:r>
              <a:rPr lang="fr-FR" dirty="0">
                <a:solidFill>
                  <a:schemeClr val="bg1"/>
                </a:solidFill>
              </a:rPr>
              <a:t>Ayant une tuberculose latente ? Ou un </a:t>
            </a:r>
            <a:r>
              <a:rPr lang="fr-FR" dirty="0" err="1">
                <a:solidFill>
                  <a:schemeClr val="bg1"/>
                </a:solidFill>
              </a:rPr>
              <a:t>tubertest</a:t>
            </a:r>
            <a:r>
              <a:rPr lang="fr-FR" dirty="0">
                <a:solidFill>
                  <a:schemeClr val="bg1"/>
                </a:solidFill>
              </a:rPr>
              <a:t> positif ?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003A5857-3010-C119-9FB4-5B61E285EDED}"/>
              </a:ext>
            </a:extLst>
          </p:cNvPr>
          <p:cNvSpPr txBox="1"/>
          <p:nvPr/>
        </p:nvSpPr>
        <p:spPr>
          <a:xfrm>
            <a:off x="1143000" y="914900"/>
            <a:ext cx="7796893" cy="49231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L’effet préventif du BCG </a:t>
            </a:r>
            <a:r>
              <a:rPr lang="fr-F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aux différents stades de la Tuberculose.  (</a:t>
            </a:r>
            <a:r>
              <a:rPr lang="fr-FR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Roy A et al. </a:t>
            </a:r>
            <a:r>
              <a:rPr lang="fr-FR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Effect</a:t>
            </a:r>
            <a:r>
              <a:rPr lang="fr-FR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of BCG vaccination </a:t>
            </a:r>
            <a:r>
              <a:rPr lang="fr-FR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against</a:t>
            </a:r>
            <a:r>
              <a:rPr lang="fr-FR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Mycobacterium </a:t>
            </a:r>
            <a:r>
              <a:rPr lang="fr-FR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Tuberculosis</a:t>
            </a:r>
            <a:r>
              <a:rPr lang="fr-FR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infection in </a:t>
            </a:r>
            <a:r>
              <a:rPr lang="fr-FR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children</a:t>
            </a:r>
            <a:r>
              <a:rPr lang="fr-FR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: </a:t>
            </a:r>
            <a:r>
              <a:rPr lang="fr-FR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systematic</a:t>
            </a:r>
            <a:r>
              <a:rPr lang="fr-FR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review</a:t>
            </a:r>
            <a:r>
              <a:rPr lang="fr-FR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and </a:t>
            </a:r>
            <a:r>
              <a:rPr lang="fr-FR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meta-analysis</a:t>
            </a:r>
            <a:r>
              <a:rPr lang="fr-FR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BMJ 2014 ;349 :g4643)</a:t>
            </a:r>
          </a:p>
          <a:p>
            <a:endParaRPr lang="fr-FR" sz="1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l’efficacité du BCG  est évaluée sur l’infection tuberculeuse </a:t>
            </a:r>
            <a:r>
              <a:rPr lang="fr-F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(test de libération de l’</a:t>
            </a:r>
            <a:r>
              <a:rPr lang="fr-FR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interferon</a:t>
            </a:r>
            <a:r>
              <a:rPr lang="fr-F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positif) après contact avec un sujet tuberculeux dans une population d’enfants (moins de 16 ans) vaccinée par le BCG comparée à une population non vaccinée.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Les auteurs ont par ailleurs évalué </a:t>
            </a:r>
            <a:r>
              <a:rPr lang="fr-FR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l’efficacité du BCG sur la maladie tuberculeuse </a:t>
            </a:r>
            <a:r>
              <a:rPr lang="fr-F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définie sur les critères classiques, indépendamment du résultat des tests de libération de l’</a:t>
            </a:r>
            <a:r>
              <a:rPr lang="fr-FR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interferon</a:t>
            </a:r>
            <a:r>
              <a:rPr lang="fr-F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et </a:t>
            </a:r>
            <a:r>
              <a:rPr lang="fr-FR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l’efficacité du BCG chez ceux qui avaient une infection dans la progression vers la maladie </a:t>
            </a:r>
            <a:r>
              <a:rPr lang="fr-F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quand ces enfants ont été suivis jusqu’à ce stade. Les résultats sont exprimés en rapport de risque (vaccinés/non vaccinés)</a:t>
            </a:r>
          </a:p>
          <a:p>
            <a:endParaRPr lang="fr-FR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9076838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A97D3935-17FF-D363-F1EB-2417CA410133}"/>
              </a:ext>
            </a:extLst>
          </p:cNvPr>
          <p:cNvSpPr txBox="1"/>
          <p:nvPr/>
        </p:nvSpPr>
        <p:spPr>
          <a:xfrm>
            <a:off x="1265463" y="244928"/>
            <a:ext cx="75193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Quels sont les risques de pratiquer un BCG chez une personne </a:t>
            </a:r>
          </a:p>
          <a:p>
            <a:r>
              <a:rPr lang="fr-FR" dirty="0">
                <a:solidFill>
                  <a:schemeClr val="bg1"/>
                </a:solidFill>
              </a:rPr>
              <a:t>Ayant une tuberculose latente ? Ou un </a:t>
            </a:r>
            <a:r>
              <a:rPr lang="fr-FR" dirty="0" err="1">
                <a:solidFill>
                  <a:schemeClr val="bg1"/>
                </a:solidFill>
              </a:rPr>
              <a:t>tubertest</a:t>
            </a:r>
            <a:r>
              <a:rPr lang="fr-FR" dirty="0">
                <a:solidFill>
                  <a:schemeClr val="bg1"/>
                </a:solidFill>
              </a:rPr>
              <a:t>® positif ?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A4D5D6D2-9721-6CCB-D624-A4676E63C206}"/>
              </a:ext>
            </a:extLst>
          </p:cNvPr>
          <p:cNvSpPr txBox="1"/>
          <p:nvPr/>
        </p:nvSpPr>
        <p:spPr>
          <a:xfrm>
            <a:off x="849085" y="1091297"/>
            <a:ext cx="8139793" cy="4057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fr-FR" baseline="30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ère</a:t>
            </a:r>
            <a:r>
              <a:rPr lang="fr-F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analyse a inclus </a:t>
            </a:r>
            <a:r>
              <a:rPr lang="fr-FR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14 études </a:t>
            </a:r>
            <a:r>
              <a:rPr lang="fr-FR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fr-FR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3855 participants)</a:t>
            </a:r>
            <a:r>
              <a:rPr lang="fr-F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 RR (Vaccinés/non vaccinés) </a:t>
            </a:r>
            <a:r>
              <a:rPr lang="fr-FR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= </a:t>
            </a:r>
            <a:r>
              <a:rPr lang="fr-FR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0,81 </a:t>
            </a:r>
            <a:r>
              <a:rPr lang="fr-FR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(IC95% : 0,71-0,91) </a:t>
            </a:r>
            <a:endParaRPr lang="fr-FR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lang="fr-FR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ffet protecteur </a:t>
            </a:r>
            <a:r>
              <a:rPr lang="fr-FR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= </a:t>
            </a:r>
            <a:r>
              <a:rPr lang="fr-FR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19% vis-à-vis de l’infection</a:t>
            </a:r>
            <a:r>
              <a:rPr lang="fr-F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tuberculeuse.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Une 2</a:t>
            </a:r>
            <a:r>
              <a:rPr lang="fr-FR" baseline="30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ème</a:t>
            </a:r>
            <a:r>
              <a:rPr lang="fr-F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analyse, restreinte </a:t>
            </a:r>
            <a:r>
              <a:rPr lang="fr-FR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à 6 études permettant la surveillance de l’évolution de l’infection vers la maladie tuberculeuse </a:t>
            </a:r>
            <a:r>
              <a:rPr lang="fr-FR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fr-FR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1745 </a:t>
            </a:r>
            <a:r>
              <a:rPr lang="fr-F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participants) </a:t>
            </a: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RR= </a:t>
            </a:r>
            <a:r>
              <a:rPr lang="fr-FR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0,73 (0,61- 0,87) </a:t>
            </a:r>
            <a:endParaRPr lang="fr-FR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Effet</a:t>
            </a:r>
            <a:r>
              <a:rPr lang="fr-FR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protecteur = 27%</a:t>
            </a:r>
            <a:endParaRPr lang="fr-FR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RR </a:t>
            </a:r>
            <a:r>
              <a:rPr lang="fr-FR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0,29 (0,15- 0,58) soit une efficacité protectrice de 71% vis-à-vis de la maladie </a:t>
            </a:r>
            <a:r>
              <a:rPr lang="fr-F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tuberculeuse 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et chez ceux qui sont déjà infectés un rapport de risque de 0,42 (0,23- 0,77) de passage à la maladie soit une efficacité protectrice de 58%.</a:t>
            </a:r>
          </a:p>
        </p:txBody>
      </p:sp>
    </p:spTree>
    <p:extLst>
      <p:ext uri="{BB962C8B-B14F-4D97-AF65-F5344CB8AC3E}">
        <p14:creationId xmlns:p14="http://schemas.microsoft.com/office/powerpoint/2010/main" val="26953459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9D24F319-0CD7-151C-0D81-E935B7ADB697}"/>
              </a:ext>
            </a:extLst>
          </p:cNvPr>
          <p:cNvSpPr txBox="1"/>
          <p:nvPr/>
        </p:nvSpPr>
        <p:spPr>
          <a:xfrm>
            <a:off x="1202635" y="292496"/>
            <a:ext cx="227498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200" b="1" dirty="0">
                <a:solidFill>
                  <a:schemeClr val="bg1"/>
                </a:solidFill>
              </a:rPr>
              <a:t>Liens d’intérêts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6226D6E4-0685-A785-8D4B-6204963A6160}"/>
              </a:ext>
            </a:extLst>
          </p:cNvPr>
          <p:cNvSpPr txBox="1"/>
          <p:nvPr/>
        </p:nvSpPr>
        <p:spPr>
          <a:xfrm>
            <a:off x="897436" y="1959429"/>
            <a:ext cx="7349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A consulter sur: </a:t>
            </a:r>
            <a:r>
              <a:rPr lang="fr-FR" dirty="0">
                <a:hlinkClick r:id="rId2"/>
              </a:rPr>
              <a:t>https://www.transparence.sante.gouv.fr/pages/accueil/</a:t>
            </a:r>
            <a:r>
              <a:rPr lang="fr-FR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5116242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42" name="Picture 2">
            <a:extLst>
              <a:ext uri="{FF2B5EF4-FFF2-40B4-BE49-F238E27FC236}">
                <a16:creationId xmlns:a16="http://schemas.microsoft.com/office/drawing/2014/main" id="{50655DC7-A50B-BB29-DDDA-79F9A6E65B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26224" y="1128713"/>
            <a:ext cx="5509192" cy="3250536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4BDFAE7-5E98-1B32-122E-86FEB87137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71698" y="225512"/>
            <a:ext cx="4351395" cy="624934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</p:pic>
      <p:sp>
        <p:nvSpPr>
          <p:cNvPr id="2" name="Ellipse 1">
            <a:extLst>
              <a:ext uri="{FF2B5EF4-FFF2-40B4-BE49-F238E27FC236}">
                <a16:creationId xmlns:a16="http://schemas.microsoft.com/office/drawing/2014/main" id="{4B00F6D6-89C1-3174-E81A-E89307ED44A7}"/>
              </a:ext>
            </a:extLst>
          </p:cNvPr>
          <p:cNvSpPr/>
          <p:nvPr/>
        </p:nvSpPr>
        <p:spPr>
          <a:xfrm>
            <a:off x="4425045" y="3265544"/>
            <a:ext cx="432198" cy="32385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</p:spTree>
  </p:cSld>
  <p:clrMapOvr>
    <a:masterClrMapping/>
  </p:clrMapOvr>
  <p:transition spd="slow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8114" name="Picture 2">
            <a:extLst>
              <a:ext uri="{FF2B5EF4-FFF2-40B4-BE49-F238E27FC236}">
                <a16:creationId xmlns:a16="http://schemas.microsoft.com/office/drawing/2014/main" id="{6CD017FE-74C7-46B4-C068-9172602AC4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20856" y="1155437"/>
            <a:ext cx="4161745" cy="3326076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CE25076-A5AC-0535-8C4C-AB7F801DA0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0238" y="33338"/>
            <a:ext cx="5372100" cy="771525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04294BA5-BB19-65ED-DD9F-F459DF413CC3}"/>
              </a:ext>
            </a:extLst>
          </p:cNvPr>
          <p:cNvSpPr/>
          <p:nvPr/>
        </p:nvSpPr>
        <p:spPr>
          <a:xfrm>
            <a:off x="4301728" y="2028241"/>
            <a:ext cx="1727597" cy="21669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2400" b="1">
              <a:solidFill>
                <a:srgbClr val="FFFFFF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4789AF2-3C7C-DA4C-F631-56DAF1B065D7}"/>
              </a:ext>
            </a:extLst>
          </p:cNvPr>
          <p:cNvSpPr/>
          <p:nvPr/>
        </p:nvSpPr>
        <p:spPr>
          <a:xfrm>
            <a:off x="4085629" y="2818475"/>
            <a:ext cx="2159794" cy="21669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2400" b="1">
              <a:solidFill>
                <a:srgbClr val="FFFFFF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A3423DA-534A-636D-01EF-5933769CC063}"/>
              </a:ext>
            </a:extLst>
          </p:cNvPr>
          <p:cNvSpPr/>
          <p:nvPr/>
        </p:nvSpPr>
        <p:spPr>
          <a:xfrm>
            <a:off x="4085629" y="3608709"/>
            <a:ext cx="1983581" cy="21550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2400" b="1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A97D3935-17FF-D363-F1EB-2417CA410133}"/>
              </a:ext>
            </a:extLst>
          </p:cNvPr>
          <p:cNvSpPr txBox="1"/>
          <p:nvPr/>
        </p:nvSpPr>
        <p:spPr>
          <a:xfrm>
            <a:off x="1265463" y="244928"/>
            <a:ext cx="75193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Quels sont les risques de pratiquer un BCG chez une personne </a:t>
            </a:r>
          </a:p>
          <a:p>
            <a:r>
              <a:rPr lang="fr-FR" dirty="0">
                <a:solidFill>
                  <a:schemeClr val="bg1"/>
                </a:solidFill>
              </a:rPr>
              <a:t>Ayant une tuberculose latente ? Ou un </a:t>
            </a:r>
            <a:r>
              <a:rPr lang="fr-FR" dirty="0" err="1">
                <a:solidFill>
                  <a:schemeClr val="bg1"/>
                </a:solidFill>
              </a:rPr>
              <a:t>tubertest</a:t>
            </a:r>
            <a:r>
              <a:rPr lang="fr-FR" dirty="0">
                <a:solidFill>
                  <a:schemeClr val="bg1"/>
                </a:solidFill>
              </a:rPr>
              <a:t>® positif ?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84078622-2168-7BD8-8EDE-5904A00BAF6C}"/>
              </a:ext>
            </a:extLst>
          </p:cNvPr>
          <p:cNvSpPr txBox="1"/>
          <p:nvPr/>
        </p:nvSpPr>
        <p:spPr>
          <a:xfrm>
            <a:off x="1583871" y="991150"/>
            <a:ext cx="6776358" cy="36469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 déclenchement d’un Phénomène de Koch par le BCG effectué chez un sujet déjà infecté par le BK reste possible et théoriquement possiblement délétère</a:t>
            </a:r>
            <a:r>
              <a:rPr lang="fr-F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Une hyperréactivité au site du vaccin BCG a-t-elle été observée ?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une surveillance radiologique (thorax) </a:t>
            </a:r>
            <a:r>
              <a:rPr lang="fr-F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peut être proposée (par exemple dans 6 mois, dans un an) ou plus tôt si une symptomatologie clinique apparaissait dans l’hypothèse d’une réactivation de stimulation d’hypersensibilité retardée due au BCG.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Rappelons que </a:t>
            </a:r>
            <a:r>
              <a:rPr lang="fr-FR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 BCG n’est pas indiqué chez quelqu’un qui a des réactions tuberculiniques positives ni un test de libération de l’interféron gamma positif.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14E354F-04A2-06A6-7013-A3776366AC11}"/>
              </a:ext>
            </a:extLst>
          </p:cNvPr>
          <p:cNvSpPr/>
          <p:nvPr/>
        </p:nvSpPr>
        <p:spPr>
          <a:xfrm>
            <a:off x="1265464" y="3551467"/>
            <a:ext cx="6955972" cy="1134836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872189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id="{41ABAE6C-F614-A22F-4528-0A280F3093FA}"/>
              </a:ext>
            </a:extLst>
          </p:cNvPr>
          <p:cNvSpPr txBox="1"/>
          <p:nvPr/>
        </p:nvSpPr>
        <p:spPr>
          <a:xfrm>
            <a:off x="2353733" y="-1387184"/>
            <a:ext cx="470746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fr-FR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.</a:t>
            </a:r>
          </a:p>
          <a:p>
            <a:pPr algn="l"/>
            <a:r>
              <a:rPr lang="fr-FR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8ECD282-EEBF-BD5A-C0F4-933F74CEA134}"/>
              </a:ext>
            </a:extLst>
          </p:cNvPr>
          <p:cNvSpPr txBox="1"/>
          <p:nvPr/>
        </p:nvSpPr>
        <p:spPr>
          <a:xfrm>
            <a:off x="1227667" y="211667"/>
            <a:ext cx="78241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800" b="0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Peut-on vraiment se fier à la documentation de 2 doses de vaccin rubéole </a:t>
            </a:r>
          </a:p>
          <a:p>
            <a:r>
              <a:rPr lang="fr-FR" sz="1800" b="0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pour ne pas faire de sérologie avant / pendant une grossesse ?		</a:t>
            </a:r>
            <a:r>
              <a:rPr lang="fr-FR" sz="1800" b="0" i="0" u="none" strike="noStrike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VD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21EB9DFD-F489-01AC-1629-DC45AC0DD8ED}"/>
              </a:ext>
            </a:extLst>
          </p:cNvPr>
          <p:cNvSpPr txBox="1"/>
          <p:nvPr/>
        </p:nvSpPr>
        <p:spPr>
          <a:xfrm>
            <a:off x="878806" y="1198054"/>
            <a:ext cx="6969794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fr-FR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Oui. Deux doses de vaccin confèrent une protection de presque 100%, et les sérologies (IgG ou IgM) ne sont pas suffisamment sensibles pour détecter des anticorps vaccinaux bas mais suffisants à la protection – à laquelle contribuent aussi les lymphocytes </a:t>
            </a:r>
            <a:r>
              <a:rPr lang="fr-FR" sz="18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r>
              <a:rPr lang="fr-FR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. Il est donc officiellement recommandé de renoncer à ces sérologies rubéole...</a:t>
            </a:r>
          </a:p>
          <a:p>
            <a:pPr algn="l"/>
            <a:r>
              <a:rPr lang="fr-FR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41220784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id="{C2C745EF-8225-AF12-3896-E1089055BA16}"/>
              </a:ext>
            </a:extLst>
          </p:cNvPr>
          <p:cNvSpPr txBox="1"/>
          <p:nvPr/>
        </p:nvSpPr>
        <p:spPr>
          <a:xfrm>
            <a:off x="1151467" y="1415408"/>
            <a:ext cx="6790266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fr-FR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</a:p>
          <a:p>
            <a:pPr algn="l"/>
            <a:r>
              <a:rPr lang="fr-FR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On considère qu’entre 5 et 12 mois, les nourrissons vaccinés avec 2 doses de vaccin sont bien protégés. Dès lors, l’administration d’immunoglobulines n’est pas recommandée – même si elle reste possible dans des situations à risques très élevés. Notre conseil serait de s’en tenir à une bonne désinfection de la plaie, et éventuellement de donner une 3e dose de primovaccination – sans la compter, en prévoyant le rappel 6 mois plus tard</a:t>
            </a:r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F80BF7E-6969-3FE5-AE29-917EDAC45D5F}"/>
              </a:ext>
            </a:extLst>
          </p:cNvPr>
          <p:cNvSpPr txBox="1"/>
          <p:nvPr/>
        </p:nvSpPr>
        <p:spPr>
          <a:xfrm>
            <a:off x="1404046" y="245533"/>
            <a:ext cx="65376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800" b="0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Que faire en cas de blessure à risque de tétanos entre 4 et 12 mois, </a:t>
            </a:r>
          </a:p>
          <a:p>
            <a:r>
              <a:rPr lang="fr-FR" sz="1800" b="0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après 2 doses de vaccin mais pas encore le rappel ?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818211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C52784CD-3723-F82F-7EBF-892084EB4867}"/>
              </a:ext>
            </a:extLst>
          </p:cNvPr>
          <p:cNvSpPr/>
          <p:nvPr/>
        </p:nvSpPr>
        <p:spPr>
          <a:xfrm>
            <a:off x="2714476" y="2830166"/>
            <a:ext cx="360000" cy="360000"/>
          </a:xfrm>
          <a:prstGeom prst="roundRect">
            <a:avLst/>
          </a:prstGeom>
          <a:solidFill>
            <a:srgbClr val="009D3D"/>
          </a:solidFill>
          <a:ln>
            <a:solidFill>
              <a:srgbClr val="009D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 dirty="0"/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6D756347-DB43-CA49-4EC8-0FAD3DCD0CEF}"/>
              </a:ext>
            </a:extLst>
          </p:cNvPr>
          <p:cNvSpPr/>
          <p:nvPr/>
        </p:nvSpPr>
        <p:spPr>
          <a:xfrm>
            <a:off x="2714476" y="4154543"/>
            <a:ext cx="360000" cy="360000"/>
          </a:xfrm>
          <a:prstGeom prst="roundRect">
            <a:avLst/>
          </a:prstGeom>
          <a:solidFill>
            <a:srgbClr val="1498D7"/>
          </a:solidFill>
          <a:ln>
            <a:solidFill>
              <a:srgbClr val="1498D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 dirty="0"/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FF668558-A205-0C0C-2B6C-86D3A1D3A26E}"/>
              </a:ext>
            </a:extLst>
          </p:cNvPr>
          <p:cNvSpPr/>
          <p:nvPr/>
        </p:nvSpPr>
        <p:spPr>
          <a:xfrm>
            <a:off x="2728290" y="2215252"/>
            <a:ext cx="360000" cy="360000"/>
          </a:xfrm>
          <a:prstGeom prst="roundRect">
            <a:avLst/>
          </a:prstGeom>
          <a:solidFill>
            <a:srgbClr val="FFE900"/>
          </a:solidFill>
          <a:ln>
            <a:solidFill>
              <a:srgbClr val="FFE9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 dirty="0"/>
          </a:p>
        </p:txBody>
      </p:sp>
      <p:sp>
        <p:nvSpPr>
          <p:cNvPr id="8" name="Titre 1">
            <a:extLst>
              <a:ext uri="{FF2B5EF4-FFF2-40B4-BE49-F238E27FC236}">
                <a16:creationId xmlns:a16="http://schemas.microsoft.com/office/drawing/2014/main" id="{7E4BC5B3-D257-45A4-92F9-DDE84E154EED}"/>
              </a:ext>
            </a:extLst>
          </p:cNvPr>
          <p:cNvSpPr txBox="1">
            <a:spLocks/>
          </p:cNvSpPr>
          <p:nvPr/>
        </p:nvSpPr>
        <p:spPr>
          <a:xfrm>
            <a:off x="1257300" y="297323"/>
            <a:ext cx="7886700" cy="179047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600" b="1" dirty="0">
                <a:solidFill>
                  <a:schemeClr val="bg1"/>
                </a:solidFill>
                <a:latin typeface="+mn-lt"/>
              </a:rPr>
              <a:t>Bonjour, j'ai vu ce jour un nourrisson de 1 mois ayant été hospitalisé à 15 jours de vie pour une infection à rotavirus. </a:t>
            </a:r>
            <a:br>
              <a:rPr lang="fr-FR" sz="1600" b="1" dirty="0">
                <a:solidFill>
                  <a:schemeClr val="bg1"/>
                </a:solidFill>
                <a:latin typeface="+mn-lt"/>
              </a:rPr>
            </a:br>
            <a:br>
              <a:rPr lang="fr-FR" sz="1600" b="1" dirty="0">
                <a:latin typeface="+mn-lt"/>
              </a:rPr>
            </a:br>
            <a:r>
              <a:rPr lang="fr-FR" sz="1400" b="1" dirty="0">
                <a:latin typeface="+mn-lt"/>
              </a:rPr>
              <a:t>	Est-il conseillé à cet enfant d'être vacciné contre le rotavirus ? </a:t>
            </a:r>
            <a:br>
              <a:rPr lang="fr-FR" sz="1400" b="1" dirty="0">
                <a:latin typeface="+mn-lt"/>
              </a:rPr>
            </a:br>
            <a:r>
              <a:rPr lang="fr-FR" sz="1400" b="1" dirty="0">
                <a:latin typeface="+mn-lt"/>
              </a:rPr>
              <a:t>	Quand? </a:t>
            </a:r>
            <a:br>
              <a:rPr lang="fr-FR" sz="1400" b="1" dirty="0">
                <a:latin typeface="+mn-lt"/>
              </a:rPr>
            </a:br>
            <a:r>
              <a:rPr lang="fr-FR" sz="1400" b="1" dirty="0">
                <a:latin typeface="+mn-lt"/>
              </a:rPr>
              <a:t>	Faut-il faire un rappel ensuite ?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FBD86D0-C4BF-4C41-B0A6-8187BFA0E4F5}"/>
              </a:ext>
            </a:extLst>
          </p:cNvPr>
          <p:cNvSpPr/>
          <p:nvPr/>
        </p:nvSpPr>
        <p:spPr>
          <a:xfrm>
            <a:off x="3324967" y="2215252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sz="1600" dirty="0"/>
              <a:t>Vous en restez là. Vous considérez cet enfant suffisamment immunisé.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50EC041-A17B-4EA2-B745-9800EF6CBAAE}"/>
              </a:ext>
            </a:extLst>
          </p:cNvPr>
          <p:cNvSpPr/>
          <p:nvPr/>
        </p:nvSpPr>
        <p:spPr>
          <a:xfrm>
            <a:off x="3324967" y="2898918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sz="1600" dirty="0"/>
              <a:t>Vous considérez cet épisode comme un premier contact antigénique et  compléter un mois après l'épisode diarrhéique, le schéma vaccinal avec une dose si Rotarix, 2 doses à 4 semaines d’intervalle si </a:t>
            </a:r>
            <a:r>
              <a:rPr lang="fr-FR" sz="1600" dirty="0" err="1"/>
              <a:t>Rotateq</a:t>
            </a:r>
            <a:r>
              <a:rPr lang="fr-FR" sz="1600" dirty="0"/>
              <a:t>.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529D2B8-030F-4AA6-8DCA-6FFAEE63F20F}"/>
              </a:ext>
            </a:extLst>
          </p:cNvPr>
          <p:cNvSpPr/>
          <p:nvPr/>
        </p:nvSpPr>
        <p:spPr>
          <a:xfrm>
            <a:off x="3400268" y="4196043"/>
            <a:ext cx="311495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600" dirty="0"/>
              <a:t>Vous demandez l’avis à Infovac.</a:t>
            </a:r>
          </a:p>
        </p:txBody>
      </p:sp>
    </p:spTree>
    <p:extLst>
      <p:ext uri="{BB962C8B-B14F-4D97-AF65-F5344CB8AC3E}">
        <p14:creationId xmlns:p14="http://schemas.microsoft.com/office/powerpoint/2010/main" val="103603784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56A46A3-5C10-454F-95C3-5E3DB3CB19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endParaRPr lang="fr-FR" sz="1800" dirty="0">
              <a:latin typeface="+mn-lt"/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D2EE59A-CF7A-4F64-847E-E12AA2BD86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7771" y="1371599"/>
            <a:ext cx="8204618" cy="3498058"/>
          </a:xfrm>
        </p:spPr>
        <p:txBody>
          <a:bodyPr>
            <a:normAutofit fontScale="77500" lnSpcReduction="20000"/>
          </a:bodyPr>
          <a:lstStyle/>
          <a:p>
            <a:r>
              <a:rPr lang="fr-FR" sz="1950" dirty="0"/>
              <a:t>La vaccination Rotavirus a surtout l'intérêt d'éviter la 1ere infection qui est en général la plus sévère.</a:t>
            </a:r>
          </a:p>
          <a:p>
            <a:r>
              <a:rPr lang="fr-FR" sz="1950" dirty="0"/>
              <a:t>Il y a plusieurs sérotypes de rotavirus et tous les enfants font plusieurs infections à rotavirus </a:t>
            </a:r>
          </a:p>
          <a:p>
            <a:r>
              <a:rPr lang="fr-FR" sz="1950" dirty="0"/>
              <a:t>Après une infection naturelle, les enfants acquièrent une protection partielle contre les formes graves.</a:t>
            </a:r>
          </a:p>
          <a:p>
            <a:pPr lvl="1"/>
            <a:r>
              <a:rPr lang="fr-FR" sz="1950" dirty="0"/>
              <a:t>le premier épisode infectieux est la première stimulation antigénique, en règle la plus sévère. Elle procure une immunité dite hétérotypique vis à vis d'autres types de rotavirus ce qui explique la sévérité moindre des infections suivantes.</a:t>
            </a:r>
          </a:p>
          <a:p>
            <a:pPr lvl="1"/>
            <a:r>
              <a:rPr lang="fr-FR" sz="1950" dirty="0"/>
              <a:t>Après une seule infection naturelle, dans cette étude, 40 % des enfants étaient protégés contre toute infection à rotavirus, 75 % étaient protégés contre la diarrhée à rotavirus et 88 %, contre une diarrhée grave à rotavirus (N </a:t>
            </a:r>
            <a:r>
              <a:rPr lang="fr-FR" sz="1950" dirty="0" err="1"/>
              <a:t>Engl</a:t>
            </a:r>
            <a:r>
              <a:rPr lang="fr-FR" sz="1950" dirty="0"/>
              <a:t> J Med 1996;335:1022). Les deuxième, troisième et quatrième infections accroissent progressivement la protection contre la maladie.</a:t>
            </a:r>
          </a:p>
          <a:p>
            <a:endParaRPr lang="fr-FR" sz="1950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8767110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485900" y="897564"/>
            <a:ext cx="6172200" cy="1047564"/>
          </a:xfrm>
        </p:spPr>
        <p:txBody>
          <a:bodyPr>
            <a:noAutofit/>
          </a:bodyPr>
          <a:lstStyle/>
          <a:p>
            <a:r>
              <a:rPr lang="fr-FR" sz="1500" dirty="0"/>
              <a:t>France : 35 décès sur 5 saisons (2014-2019)</a:t>
            </a:r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1143000" y="13874"/>
            <a:ext cx="6858000" cy="85725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700" b="1" dirty="0"/>
              <a:t>Vaccination </a:t>
            </a:r>
            <a:r>
              <a:rPr lang="fr-FR" sz="2700" b="1" dirty="0" err="1"/>
              <a:t>rotavirus</a:t>
            </a:r>
            <a:endParaRPr lang="fr-FR" sz="2700" b="1" dirty="0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8691" y="2247714"/>
            <a:ext cx="4129394" cy="2422773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26160" y="2031690"/>
            <a:ext cx="2615769" cy="2663205"/>
          </a:xfrm>
          <a:prstGeom prst="rect">
            <a:avLst/>
          </a:prstGeom>
        </p:spPr>
      </p:pic>
      <p:graphicFrame>
        <p:nvGraphicFramePr>
          <p:cNvPr id="6" name="Tableau 4">
            <a:extLst>
              <a:ext uri="{FF2B5EF4-FFF2-40B4-BE49-F238E27FC236}">
                <a16:creationId xmlns:a16="http://schemas.microsoft.com/office/drawing/2014/main" id="{DE582EEA-89F6-5DCB-2609-7AE8F92B0250}"/>
              </a:ext>
            </a:extLst>
          </p:cNvPr>
          <p:cNvGraphicFramePr>
            <a:graphicFrameLocks noGrp="1"/>
          </p:cNvGraphicFramePr>
          <p:nvPr/>
        </p:nvGraphicFramePr>
        <p:xfrm>
          <a:off x="1547665" y="1221600"/>
          <a:ext cx="4590511" cy="944880"/>
        </p:xfrm>
        <a:graphic>
          <a:graphicData uri="http://schemas.openxmlformats.org/drawingml/2006/table">
            <a:tbl>
              <a:tblPr firstRow="1" bandRow="1">
                <a:tableStyleId>{46F890A9-2807-4EBB-B81D-B2AA78EC7F39}</a:tableStyleId>
              </a:tblPr>
              <a:tblGrid>
                <a:gridCol w="1942692">
                  <a:extLst>
                    <a:ext uri="{9D8B030D-6E8A-4147-A177-3AD203B41FA5}">
                      <a16:colId xmlns:a16="http://schemas.microsoft.com/office/drawing/2014/main" val="2114210619"/>
                    </a:ext>
                  </a:extLst>
                </a:gridCol>
                <a:gridCol w="1148724">
                  <a:extLst>
                    <a:ext uri="{9D8B030D-6E8A-4147-A177-3AD203B41FA5}">
                      <a16:colId xmlns:a16="http://schemas.microsoft.com/office/drawing/2014/main" val="1987597227"/>
                    </a:ext>
                  </a:extLst>
                </a:gridCol>
                <a:gridCol w="1499095">
                  <a:extLst>
                    <a:ext uri="{9D8B030D-6E8A-4147-A177-3AD203B41FA5}">
                      <a16:colId xmlns:a16="http://schemas.microsoft.com/office/drawing/2014/main" val="4114631508"/>
                    </a:ext>
                  </a:extLst>
                </a:gridCol>
              </a:tblGrid>
              <a:tr h="228600">
                <a:tc gridSpan="3">
                  <a:txBody>
                    <a:bodyPr/>
                    <a:lstStyle/>
                    <a:p>
                      <a:pPr marL="0" indent="0" algn="ctr">
                        <a:buFont typeface="Wingdings" panose="05000000000000000000" pitchFamily="2" charset="2"/>
                        <a:buNone/>
                      </a:pPr>
                      <a:r>
                        <a:rPr lang="fr-FR" sz="1100" dirty="0"/>
                        <a:t>France : Incidence des GEA par saison, chez les &lt; 3 ans</a:t>
                      </a:r>
                    </a:p>
                  </a:txBody>
                  <a:tcPr marL="68580" marR="68580" marT="34290" marB="34290"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289961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r>
                        <a:rPr lang="fr-FR" sz="1100" dirty="0"/>
                        <a:t>Consultations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fr-FR" sz="1100" dirty="0"/>
                        <a:t>240 000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fr-FR" sz="1100" dirty="0"/>
                        <a:t>Dont 60 000 RV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568100308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r>
                        <a:rPr lang="fr-FR" sz="1100" dirty="0"/>
                        <a:t>Urgences hospitalières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fr-FR" sz="1100" dirty="0"/>
                        <a:t>70 à 90 000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fr-FR" sz="1100" dirty="0"/>
                        <a:t>Dont 28 000 RV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214846254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r>
                        <a:rPr lang="fr-FR" sz="1100" dirty="0"/>
                        <a:t>Hospitalisations</a:t>
                      </a:r>
                    </a:p>
                  </a:txBody>
                  <a:tcPr marL="68580" marR="68580" marT="34290" marB="34290"/>
                </a:tc>
                <a:tc gridSpan="2">
                  <a:txBody>
                    <a:bodyPr/>
                    <a:lstStyle/>
                    <a:p>
                      <a:r>
                        <a:rPr lang="fr-FR" sz="1100" dirty="0"/>
                        <a:t>&gt; 20 000 (en majorité parmi &lt; 24 mois)</a:t>
                      </a:r>
                    </a:p>
                  </a:txBody>
                  <a:tcPr marL="68580" marR="68580" marT="34290" marB="34290"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9920040"/>
                  </a:ext>
                </a:extLst>
              </a:tr>
            </a:tbl>
          </a:graphicData>
        </a:graphic>
      </p:graphicFrame>
      <p:cxnSp>
        <p:nvCxnSpPr>
          <p:cNvPr id="13" name="Connecteur droit 12"/>
          <p:cNvCxnSpPr/>
          <p:nvPr/>
        </p:nvCxnSpPr>
        <p:spPr>
          <a:xfrm>
            <a:off x="5790215" y="2966703"/>
            <a:ext cx="1968140" cy="20265"/>
          </a:xfrm>
          <a:prstGeom prst="line">
            <a:avLst/>
          </a:prstGeom>
          <a:ln>
            <a:solidFill>
              <a:schemeClr val="accent6"/>
            </a:solidFill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5790214" y="2264625"/>
            <a:ext cx="1944216" cy="702078"/>
          </a:xfrm>
          <a:prstGeom prst="rect">
            <a:avLst/>
          </a:prstGeom>
          <a:solidFill>
            <a:srgbClr val="93CDDD">
              <a:alpha val="18039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ZoneTexte 14"/>
          <p:cNvSpPr txBox="1"/>
          <p:nvPr/>
        </p:nvSpPr>
        <p:spPr>
          <a:xfrm>
            <a:off x="6408204" y="2372638"/>
            <a:ext cx="13501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900" dirty="0"/>
              <a:t>GEA sévères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1331640" y="4879200"/>
            <a:ext cx="653472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050" dirty="0" err="1"/>
              <a:t>Velazquez</a:t>
            </a:r>
            <a:r>
              <a:rPr lang="fr-FR" sz="1050" dirty="0"/>
              <a:t> FR. </a:t>
            </a:r>
            <a:r>
              <a:rPr lang="fr-FR" sz="1050" dirty="0" err="1"/>
              <a:t>Rotavirus</a:t>
            </a:r>
            <a:r>
              <a:rPr lang="fr-FR" sz="1050" dirty="0"/>
              <a:t> Infection in Infants as Protection </a:t>
            </a:r>
            <a:r>
              <a:rPr lang="fr-FR" sz="1050" dirty="0" err="1"/>
              <a:t>against</a:t>
            </a:r>
            <a:r>
              <a:rPr lang="fr-FR" sz="1050" dirty="0"/>
              <a:t> </a:t>
            </a:r>
            <a:r>
              <a:rPr lang="fr-FR" sz="1050" dirty="0" err="1"/>
              <a:t>Subsequent</a:t>
            </a:r>
            <a:r>
              <a:rPr lang="fr-FR" sz="1050" dirty="0"/>
              <a:t> Infections</a:t>
            </a:r>
            <a:r>
              <a:rPr lang="fr-FR" sz="1050" i="1" dirty="0"/>
              <a:t>. NEJM </a:t>
            </a:r>
            <a:r>
              <a:rPr lang="fr-FR" sz="1050" dirty="0"/>
              <a:t>1996</a:t>
            </a:r>
          </a:p>
        </p:txBody>
      </p:sp>
    </p:spTree>
    <p:extLst>
      <p:ext uri="{BB962C8B-B14F-4D97-AF65-F5344CB8AC3E}">
        <p14:creationId xmlns:p14="http://schemas.microsoft.com/office/powerpoint/2010/main" val="140378425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9D24F319-0CD7-151C-0D81-E935B7ADB697}"/>
              </a:ext>
            </a:extLst>
          </p:cNvPr>
          <p:cNvSpPr txBox="1"/>
          <p:nvPr/>
        </p:nvSpPr>
        <p:spPr>
          <a:xfrm>
            <a:off x="1202635" y="292497"/>
            <a:ext cx="227498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200" b="1" dirty="0">
                <a:solidFill>
                  <a:schemeClr val="bg1"/>
                </a:solidFill>
              </a:rPr>
              <a:t>Liens d’intérêts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BE0A6756-DD9C-4216-B26A-D034A2DEBF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1" y="1330535"/>
            <a:ext cx="4191292" cy="3311713"/>
          </a:xfrm>
        </p:spPr>
        <p:txBody>
          <a:bodyPr>
            <a:normAutofit fontScale="55000" lnSpcReduction="20000"/>
          </a:bodyPr>
          <a:lstStyle/>
          <a:p>
            <a:r>
              <a:rPr lang="fr-FR" b="1" dirty="0"/>
              <a:t>Il n'est pas recommandé d'interchanger les vaccins </a:t>
            </a:r>
            <a:r>
              <a:rPr lang="fr-FR" dirty="0"/>
              <a:t>en général tout comme pour le rotavirus.</a:t>
            </a:r>
          </a:p>
          <a:p>
            <a:r>
              <a:rPr lang="fr-FR" dirty="0"/>
              <a:t>Cependant des études ont montré une non infériorité des combinaisons par rapport au programme avec un seul vaccin.  </a:t>
            </a:r>
            <a:r>
              <a:rPr lang="fr-FR" b="1" dirty="0"/>
              <a:t>L’interchangeabilité est donc possible.</a:t>
            </a:r>
          </a:p>
          <a:p>
            <a:r>
              <a:rPr lang="fr-FR" dirty="0" err="1"/>
              <a:t>Libster</a:t>
            </a:r>
            <a:r>
              <a:rPr lang="fr-FR" dirty="0"/>
              <a:t> et Al ont étudié ces différents combinaisons et leur conséquences en terme d'immunogénicité mais aussi d'effets secondaires. </a:t>
            </a:r>
          </a:p>
          <a:p>
            <a:r>
              <a:rPr lang="fr-FR" dirty="0"/>
              <a:t>l’alternance des deux vaccins est bien tolérée et que la réponse immunitaire est non-inférieure à celle générée par l'immunisation avec un seul produit.</a:t>
            </a:r>
          </a:p>
          <a:p>
            <a:r>
              <a:rPr lang="fr-FR" dirty="0"/>
              <a:t>Si l'on utilise le </a:t>
            </a:r>
            <a:r>
              <a:rPr lang="fr-FR" dirty="0" err="1"/>
              <a:t>Rotateq</a:t>
            </a:r>
            <a:r>
              <a:rPr lang="fr-FR" dirty="0"/>
              <a:t> il faudra toujours au total 3 doses.</a:t>
            </a:r>
          </a:p>
          <a:p>
            <a:endParaRPr lang="fr-FR" dirty="0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96D64397-3DFE-4E6A-A03D-E3B6997040A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126048" y="4086205"/>
            <a:ext cx="3887391" cy="617934"/>
          </a:xfrm>
        </p:spPr>
        <p:txBody>
          <a:bodyPr>
            <a:normAutofit fontScale="70000" lnSpcReduction="20000"/>
          </a:bodyPr>
          <a:lstStyle/>
          <a:p>
            <a:r>
              <a:rPr lang="fr-FR" b="0" dirty="0" err="1"/>
              <a:t>Libster</a:t>
            </a:r>
            <a:r>
              <a:rPr lang="fr-FR" b="0" dirty="0"/>
              <a:t> R, </a:t>
            </a:r>
            <a:r>
              <a:rPr lang="fr-FR" b="0" dirty="0" err="1"/>
              <a:t>McNeal</a:t>
            </a:r>
            <a:r>
              <a:rPr lang="fr-FR" b="0" dirty="0"/>
              <a:t> M, Walter EB, et al. </a:t>
            </a:r>
            <a:r>
              <a:rPr lang="fr-FR" b="0" dirty="0" err="1"/>
              <a:t>Safety</a:t>
            </a:r>
            <a:r>
              <a:rPr lang="fr-FR" b="0" dirty="0"/>
              <a:t> </a:t>
            </a:r>
            <a:r>
              <a:rPr lang="en-US" b="0" dirty="0"/>
              <a:t>and Immunogenicity of Sequential Rotavirus Vaccine </a:t>
            </a:r>
            <a:r>
              <a:rPr lang="fr-FR" b="0" dirty="0" err="1"/>
              <a:t>Schedules</a:t>
            </a:r>
            <a:r>
              <a:rPr lang="fr-FR" b="0" dirty="0"/>
              <a:t>. </a:t>
            </a:r>
            <a:r>
              <a:rPr lang="fr-FR" b="0" i="1" dirty="0" err="1"/>
              <a:t>Pediatrics</a:t>
            </a:r>
            <a:r>
              <a:rPr lang="fr-FR" b="0" i="1" dirty="0"/>
              <a:t>. </a:t>
            </a:r>
            <a:r>
              <a:rPr lang="fr-FR" b="0" dirty="0"/>
              <a:t>2016;137(2):e20152603</a:t>
            </a:r>
            <a:endParaRPr lang="fr-FR" dirty="0"/>
          </a:p>
        </p:txBody>
      </p:sp>
      <p:pic>
        <p:nvPicPr>
          <p:cNvPr id="10" name="Espace réservé du contenu 9">
            <a:extLst>
              <a:ext uri="{FF2B5EF4-FFF2-40B4-BE49-F238E27FC236}">
                <a16:creationId xmlns:a16="http://schemas.microsoft.com/office/drawing/2014/main" id="{415BC508-EF03-455B-A40F-0CB3A9F1DD1D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4805054" y="1249363"/>
            <a:ext cx="4295105" cy="2488433"/>
          </a:xfrm>
          <a:prstGeom prst="rect">
            <a:avLst/>
          </a:prstGeom>
        </p:spPr>
      </p:pic>
      <p:sp>
        <p:nvSpPr>
          <p:cNvPr id="9" name="Titre 8">
            <a:extLst>
              <a:ext uri="{FF2B5EF4-FFF2-40B4-BE49-F238E27FC236}">
                <a16:creationId xmlns:a16="http://schemas.microsoft.com/office/drawing/2014/main" id="{EB874B1B-3156-4068-AA8C-295C90A2CD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87006"/>
            <a:ext cx="78867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fr-FR" sz="1800" dirty="0">
                <a:solidFill>
                  <a:schemeClr val="bg1"/>
                </a:solidFill>
                <a:latin typeface="+mn-lt"/>
              </a:rPr>
              <a:t>Quelle CAT si par erreur on fait Rotarix puis </a:t>
            </a:r>
            <a:r>
              <a:rPr lang="fr-FR" sz="1800" dirty="0" err="1">
                <a:solidFill>
                  <a:schemeClr val="bg1"/>
                </a:solidFill>
                <a:latin typeface="+mn-lt"/>
              </a:rPr>
              <a:t>Rotateq</a:t>
            </a:r>
            <a:r>
              <a:rPr lang="fr-FR" sz="1800" dirty="0">
                <a:solidFill>
                  <a:schemeClr val="bg1"/>
                </a:solidFill>
                <a:latin typeface="+mn-lt"/>
              </a:rPr>
              <a:t> (ou le contraire) ?</a:t>
            </a:r>
            <a:br>
              <a:rPr lang="fr-FR" sz="1800" b="0" dirty="0">
                <a:solidFill>
                  <a:schemeClr val="bg1"/>
                </a:solidFill>
                <a:latin typeface="+mn-lt"/>
              </a:rPr>
            </a:br>
            <a:endParaRPr lang="fr-FR" sz="18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4766269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B0634A0-B65E-4E98-B115-3C17FFC10D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4841" y="307711"/>
            <a:ext cx="8363585" cy="994172"/>
          </a:xfrm>
        </p:spPr>
        <p:txBody>
          <a:bodyPr/>
          <a:lstStyle/>
          <a:p>
            <a:r>
              <a:rPr lang="fr-FR" b="1" dirty="0">
                <a:solidFill>
                  <a:schemeClr val="bg1"/>
                </a:solidFill>
                <a:latin typeface="+mn-lt"/>
              </a:rPr>
              <a:t>Vacciner un nourrisson prématuré ayant ECNU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8AEB583-20E9-4B50-A37A-D9E86630FD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14766" y="1223763"/>
            <a:ext cx="4083416" cy="3773954"/>
          </a:xfrm>
        </p:spPr>
        <p:txBody>
          <a:bodyPr>
            <a:normAutofit fontScale="70000" lnSpcReduction="20000"/>
          </a:bodyPr>
          <a:lstStyle/>
          <a:p>
            <a:endParaRPr lang="fr-FR" b="1" dirty="0"/>
          </a:p>
          <a:p>
            <a:r>
              <a:rPr lang="fr-FR" b="1" dirty="0"/>
              <a:t>Les seules contre-indications de la vaccination rotavirus sont :</a:t>
            </a:r>
          </a:p>
          <a:p>
            <a:pPr marL="0" indent="0">
              <a:buNone/>
            </a:pPr>
            <a:endParaRPr lang="fr-FR" dirty="0"/>
          </a:p>
          <a:p>
            <a:r>
              <a:rPr lang="fr-FR" dirty="0"/>
              <a:t> l’anaphylaxie.</a:t>
            </a:r>
          </a:p>
          <a:p>
            <a:r>
              <a:rPr lang="fr-FR" dirty="0"/>
              <a:t>l'immunodépression.</a:t>
            </a:r>
          </a:p>
          <a:p>
            <a:r>
              <a:rPr lang="fr-FR" dirty="0"/>
              <a:t>l'ATCD d'invagination intestinale aiguë (IIA).</a:t>
            </a:r>
          </a:p>
          <a:p>
            <a:r>
              <a:rPr lang="fr-FR" dirty="0"/>
              <a:t>une malformation congénitale non opérée de l'appareil gastro-intestinal prédisposant à une IIA :</a:t>
            </a:r>
          </a:p>
          <a:p>
            <a:pPr lvl="1"/>
            <a:r>
              <a:rPr lang="fr-FR" dirty="0"/>
              <a:t>diverticule de Meckel, lymphome, polypes du grêle, lipome, duplication digestive, hétérotopie gastrique, purpura rhumatoïde.</a:t>
            </a:r>
          </a:p>
          <a:p>
            <a:pPr algn="r"/>
            <a:endParaRPr lang="fr-FR" b="1" dirty="0"/>
          </a:p>
          <a:p>
            <a:pPr algn="r"/>
            <a:endParaRPr lang="fr-FR" dirty="0"/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DBF578B7-69FA-44C8-877F-F881A1F6B6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457839"/>
            <a:ext cx="3887391" cy="3184409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fr-FR" b="1" dirty="0"/>
              <a:t>NE SONT PAS DES C.I:</a:t>
            </a:r>
          </a:p>
          <a:p>
            <a:pPr algn="r"/>
            <a:endParaRPr lang="fr-FR" dirty="0"/>
          </a:p>
          <a:p>
            <a:r>
              <a:rPr lang="fr-FR" b="1" dirty="0"/>
              <a:t>Sténose pylore, </a:t>
            </a:r>
          </a:p>
          <a:p>
            <a:r>
              <a:rPr lang="fr-FR" b="1" dirty="0"/>
              <a:t>entérocolite </a:t>
            </a:r>
            <a:r>
              <a:rPr lang="fr-FR" b="1" dirty="0" err="1"/>
              <a:t>ulcéro</a:t>
            </a:r>
            <a:r>
              <a:rPr lang="fr-FR" b="1" dirty="0"/>
              <a:t>-nécrosante, </a:t>
            </a:r>
          </a:p>
          <a:p>
            <a:r>
              <a:rPr lang="fr-FR" b="1" dirty="0" err="1"/>
              <a:t>Hirschprung</a:t>
            </a:r>
            <a:r>
              <a:rPr lang="fr-FR" b="1" dirty="0"/>
              <a:t> </a:t>
            </a:r>
          </a:p>
          <a:p>
            <a:r>
              <a:rPr lang="fr-FR" b="1" dirty="0"/>
              <a:t>chirurgie abdominale récente (ex: colectomie, cure de hernie ou </a:t>
            </a:r>
            <a:r>
              <a:rPr lang="fr-FR" b="1" dirty="0" err="1"/>
              <a:t>gastroschisis</a:t>
            </a:r>
            <a:r>
              <a:rPr lang="fr-FR" b="1" dirty="0"/>
              <a:t>,…</a:t>
            </a:r>
            <a:endParaRPr lang="fr-FR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8E76F1A9-441D-48C5-B97D-B6505E27C52C}"/>
              </a:ext>
            </a:extLst>
          </p:cNvPr>
          <p:cNvSpPr txBox="1"/>
          <p:nvPr/>
        </p:nvSpPr>
        <p:spPr>
          <a:xfrm>
            <a:off x="7731335" y="4111333"/>
            <a:ext cx="83500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000" b="1" dirty="0"/>
              <a:t>OUI</a:t>
            </a:r>
          </a:p>
        </p:txBody>
      </p:sp>
    </p:spTree>
    <p:extLst>
      <p:ext uri="{BB962C8B-B14F-4D97-AF65-F5344CB8AC3E}">
        <p14:creationId xmlns:p14="http://schemas.microsoft.com/office/powerpoint/2010/main" val="17002163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DAD8B02A-0855-E8E1-D777-7DB3549BB7B6}"/>
              </a:ext>
            </a:extLst>
          </p:cNvPr>
          <p:cNvSpPr txBox="1"/>
          <p:nvPr/>
        </p:nvSpPr>
        <p:spPr>
          <a:xfrm>
            <a:off x="1097281" y="309592"/>
            <a:ext cx="596669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200" b="1" dirty="0">
                <a:solidFill>
                  <a:schemeClr val="bg1"/>
                </a:solidFill>
              </a:rPr>
              <a:t>Automne 2023: vaccination contre la Covid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578D478F-57DE-1182-68B5-DCC879AE77C4}"/>
              </a:ext>
            </a:extLst>
          </p:cNvPr>
          <p:cNvSpPr txBox="1"/>
          <p:nvPr/>
        </p:nvSpPr>
        <p:spPr>
          <a:xfrm>
            <a:off x="391885" y="1173182"/>
            <a:ext cx="8534400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fr-FR" b="1" dirty="0"/>
              <a:t>À propos de questions </a:t>
            </a:r>
            <a:r>
              <a:rPr lang="fr-FR" b="1" dirty="0" err="1"/>
              <a:t>Infovac</a:t>
            </a:r>
            <a:r>
              <a:rPr lang="fr-FR" b="1" dirty="0"/>
              <a:t> récentes</a:t>
            </a:r>
            <a:r>
              <a:rPr lang="fr-FR" dirty="0"/>
              <a:t>:</a:t>
            </a:r>
          </a:p>
          <a:p>
            <a:pPr>
              <a:spcAft>
                <a:spcPts val="600"/>
              </a:spcAft>
            </a:pPr>
            <a:r>
              <a:rPr lang="fr-FR" dirty="0"/>
              <a:t>1- « </a:t>
            </a:r>
            <a:r>
              <a:rPr lang="fr-FR" dirty="0">
                <a:solidFill>
                  <a:srgbClr val="404040"/>
                </a:solidFill>
                <a:latin typeface="Roboto" panose="02000000000000000000" pitchFamily="2" charset="0"/>
              </a:rPr>
              <a:t>U</a:t>
            </a:r>
            <a:r>
              <a:rPr lang="fr-FR" b="0" i="0" u="none" strike="noStrike" dirty="0">
                <a:solidFill>
                  <a:srgbClr val="404040"/>
                </a:solidFill>
                <a:effectLst/>
                <a:latin typeface="Roboto" panose="02000000000000000000" pitchFamily="2" charset="0"/>
              </a:rPr>
              <a:t>n résident d’EHPAD naïf de tout vaccin covid ( voire de toute infection) doit recevoir le nouveau </a:t>
            </a:r>
            <a:r>
              <a:rPr lang="fr-FR" b="0" i="0" u="none" strike="noStrike" dirty="0" err="1">
                <a:solidFill>
                  <a:srgbClr val="404040"/>
                </a:solidFill>
                <a:effectLst/>
                <a:latin typeface="Roboto" panose="02000000000000000000" pitchFamily="2" charset="0"/>
              </a:rPr>
              <a:t>Comirnaty</a:t>
            </a:r>
            <a:r>
              <a:rPr lang="fr-FR" b="0" i="0" u="none" strike="noStrike" dirty="0">
                <a:solidFill>
                  <a:srgbClr val="404040"/>
                </a:solidFill>
                <a:effectLst/>
                <a:latin typeface="Roboto" panose="02000000000000000000" pitchFamily="2" charset="0"/>
              </a:rPr>
              <a:t>(R), pas de rappel à 3 semaines? </a:t>
            </a:r>
            <a:r>
              <a:rPr lang="fr-FR" dirty="0">
                <a:solidFill>
                  <a:srgbClr val="404040"/>
                </a:solidFill>
                <a:latin typeface="Roboto" panose="02000000000000000000" pitchFamily="2" charset="0"/>
              </a:rPr>
              <a:t>S</a:t>
            </a:r>
            <a:r>
              <a:rPr lang="fr-FR" b="0" i="0" u="none" strike="noStrike" dirty="0">
                <a:solidFill>
                  <a:srgbClr val="404040"/>
                </a:solidFill>
                <a:effectLst/>
                <a:latin typeface="Roboto" panose="02000000000000000000" pitchFamily="2" charset="0"/>
              </a:rPr>
              <a:t>ur </a:t>
            </a:r>
            <a:r>
              <a:rPr lang="fr-FR" dirty="0">
                <a:solidFill>
                  <a:srgbClr val="404040"/>
                </a:solidFill>
                <a:latin typeface="Roboto" panose="02000000000000000000" pitchFamily="2" charset="0"/>
              </a:rPr>
              <a:t>A</a:t>
            </a:r>
            <a:r>
              <a:rPr lang="fr-FR" b="0" i="0" u="none" strike="noStrike" dirty="0">
                <a:solidFill>
                  <a:srgbClr val="404040"/>
                </a:solidFill>
                <a:effectLst/>
                <a:latin typeface="Roboto" panose="02000000000000000000" pitchFamily="2" charset="0"/>
              </a:rPr>
              <a:t>meli on parle des "plus de 5 ans"... mais un octogénaire est-il vraiment un "plus de 5 ans" du point de vue </a:t>
            </a:r>
            <a:r>
              <a:rPr lang="fr-FR" b="0" i="0" u="none" strike="noStrike" dirty="0" err="1">
                <a:solidFill>
                  <a:srgbClr val="404040"/>
                </a:solidFill>
                <a:effectLst/>
                <a:latin typeface="Roboto" panose="02000000000000000000" pitchFamily="2" charset="0"/>
              </a:rPr>
              <a:t>immuno</a:t>
            </a:r>
            <a:r>
              <a:rPr lang="fr-FR" b="0" i="0" u="none" strike="noStrike" dirty="0">
                <a:solidFill>
                  <a:srgbClr val="404040"/>
                </a:solidFill>
                <a:effectLst/>
                <a:latin typeface="Roboto" panose="02000000000000000000" pitchFamily="2" charset="0"/>
              </a:rPr>
              <a:t>? »</a:t>
            </a:r>
          </a:p>
          <a:p>
            <a:pPr>
              <a:spcAft>
                <a:spcPts val="600"/>
              </a:spcAft>
            </a:pPr>
            <a:r>
              <a:rPr lang="fr-FR" b="0" i="0" u="none" strike="noStrike" dirty="0">
                <a:solidFill>
                  <a:srgbClr val="404040"/>
                </a:solidFill>
                <a:effectLst/>
                <a:latin typeface="Roboto" panose="02000000000000000000" pitchFamily="2" charset="0"/>
              </a:rPr>
              <a:t>2- « C</a:t>
            </a:r>
            <a:r>
              <a:rPr lang="fr-FR" dirty="0">
                <a:solidFill>
                  <a:srgbClr val="404040"/>
                </a:solidFill>
                <a:latin typeface="Roboto" panose="02000000000000000000" pitchFamily="2" charset="0"/>
              </a:rPr>
              <a:t>o-vaccination COVID / grippe des </a:t>
            </a:r>
            <a:r>
              <a:rPr lang="fr-FR" b="0" i="0" u="none" strike="noStrike" dirty="0">
                <a:solidFill>
                  <a:srgbClr val="404040"/>
                </a:solidFill>
                <a:effectLst/>
                <a:latin typeface="Roboto" panose="02000000000000000000" pitchFamily="2" charset="0"/>
              </a:rPr>
              <a:t>sujets avec facteurs de risque / </a:t>
            </a:r>
            <a:r>
              <a:rPr lang="fr-FR" dirty="0">
                <a:solidFill>
                  <a:srgbClr val="404040"/>
                </a:solidFill>
                <a:latin typeface="Roboto" panose="02000000000000000000" pitchFamily="2" charset="0"/>
              </a:rPr>
              <a:t>65+ans</a:t>
            </a:r>
            <a:r>
              <a:rPr lang="fr-FR" b="0" i="0" u="none" strike="noStrike" dirty="0">
                <a:solidFill>
                  <a:srgbClr val="404040"/>
                </a:solidFill>
                <a:effectLst/>
                <a:latin typeface="Roboto" panose="02000000000000000000" pitchFamily="2" charset="0"/>
              </a:rPr>
              <a:t>. Toujours d'actualité? »</a:t>
            </a:r>
          </a:p>
          <a:p>
            <a:r>
              <a:rPr lang="fr-FR" dirty="0">
                <a:solidFill>
                  <a:srgbClr val="404040"/>
                </a:solidFill>
                <a:latin typeface="Roboto" panose="02000000000000000000" pitchFamily="2" charset="0"/>
              </a:rPr>
              <a:t>3- « </a:t>
            </a:r>
            <a:r>
              <a:rPr lang="fr-FR" b="0" i="0" u="none" strike="noStrike" dirty="0">
                <a:solidFill>
                  <a:srgbClr val="404040"/>
                </a:solidFill>
                <a:effectLst/>
                <a:latin typeface="Roboto" panose="02000000000000000000" pitchFamily="2" charset="0"/>
              </a:rPr>
              <a:t>Patiente de 15 ans avec syndrome de Turner et polyarthrite rhumatoïde non vaccinée covid et qui va avoir un stage de diététicienne en milieu hospitalier. Prise de sang : </a:t>
            </a:r>
            <a:r>
              <a:rPr lang="fr-FR" b="0" i="0" u="none" strike="noStrike" dirty="0" err="1">
                <a:solidFill>
                  <a:srgbClr val="404040"/>
                </a:solidFill>
                <a:effectLst/>
                <a:latin typeface="Roboto" panose="02000000000000000000" pitchFamily="2" charset="0"/>
              </a:rPr>
              <a:t>Ac</a:t>
            </a:r>
            <a:r>
              <a:rPr lang="fr-FR" b="0" i="0" u="none" strike="noStrike" dirty="0">
                <a:solidFill>
                  <a:srgbClr val="404040"/>
                </a:solidFill>
                <a:effectLst/>
                <a:latin typeface="Roboto" panose="02000000000000000000" pitchFamily="2" charset="0"/>
              </a:rPr>
              <a:t> 497,5 AU/ml. Faut-il la vacciner ? Et si oui selon quel protocole ? »</a:t>
            </a:r>
          </a:p>
          <a:p>
            <a:r>
              <a:rPr lang="fr-FR" dirty="0"/>
              <a:t> 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4CD7904-8E7C-30A4-BF08-98302C6C6660}"/>
              </a:ext>
            </a:extLst>
          </p:cNvPr>
          <p:cNvSpPr txBox="1"/>
          <p:nvPr/>
        </p:nvSpPr>
        <p:spPr>
          <a:xfrm>
            <a:off x="949234" y="865405"/>
            <a:ext cx="19142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i="1" dirty="0"/>
              <a:t>Catherine Weil Olivier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BFD3433E-139C-C296-646D-7B14F24144BA}"/>
              </a:ext>
            </a:extLst>
          </p:cNvPr>
          <p:cNvSpPr txBox="1"/>
          <p:nvPr/>
        </p:nvSpPr>
        <p:spPr>
          <a:xfrm>
            <a:off x="8111067" y="309592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CWO</a:t>
            </a:r>
          </a:p>
        </p:txBody>
      </p:sp>
    </p:spTree>
    <p:extLst>
      <p:ext uri="{BB962C8B-B14F-4D97-AF65-F5344CB8AC3E}">
        <p14:creationId xmlns:p14="http://schemas.microsoft.com/office/powerpoint/2010/main" val="22937043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08B713BC-BEFF-F9BE-EF9E-DE2179C8EB79}"/>
              </a:ext>
            </a:extLst>
          </p:cNvPr>
          <p:cNvSpPr txBox="1"/>
          <p:nvPr/>
        </p:nvSpPr>
        <p:spPr>
          <a:xfrm>
            <a:off x="1018902" y="325889"/>
            <a:ext cx="709360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200" b="1" dirty="0">
                <a:solidFill>
                  <a:schemeClr val="bg1"/>
                </a:solidFill>
              </a:rPr>
              <a:t>Automne 2023: vaccins contre la Covid disponibles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78BF0750-0A4B-CE53-B546-51D9E37B43CF}"/>
              </a:ext>
            </a:extLst>
          </p:cNvPr>
          <p:cNvSpPr txBox="1"/>
          <p:nvPr/>
        </p:nvSpPr>
        <p:spPr>
          <a:xfrm>
            <a:off x="714104" y="925145"/>
            <a:ext cx="8046719" cy="34086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Clr>
                <a:schemeClr val="accent1"/>
              </a:buClr>
              <a:buFont typeface="Wingdings" pitchFamily="2" charset="2"/>
              <a:buChar char="q"/>
            </a:pPr>
            <a:r>
              <a:rPr lang="fr-FR" sz="1600" b="1" dirty="0">
                <a:effectLst/>
                <a:latin typeface="Helvetica" pitchFamily="2" charset="0"/>
              </a:rPr>
              <a:t>COMIRNATY XBB.1.5 </a:t>
            </a:r>
            <a:r>
              <a:rPr lang="fr-FR" sz="1600" dirty="0">
                <a:effectLst/>
                <a:latin typeface="Helvetica" pitchFamily="2" charset="0"/>
              </a:rPr>
              <a:t>(AMM européenne du 30 aout 2023) (</a:t>
            </a:r>
            <a:r>
              <a:rPr lang="fr-FR" sz="1600" u="sng" dirty="0">
                <a:effectLst/>
                <a:latin typeface="Helvetica" pitchFamily="2" charset="0"/>
              </a:rPr>
              <a:t>flacons multidoses</a:t>
            </a:r>
            <a:r>
              <a:rPr lang="fr-FR" sz="1600" dirty="0">
                <a:effectLst/>
                <a:latin typeface="Helvetica" pitchFamily="2" charset="0"/>
              </a:rPr>
              <a:t>)</a:t>
            </a:r>
          </a:p>
          <a:p>
            <a:pPr>
              <a:buClr>
                <a:schemeClr val="accent1"/>
              </a:buClr>
            </a:pPr>
            <a:r>
              <a:rPr lang="fr-FR" sz="1600" dirty="0">
                <a:effectLst/>
                <a:latin typeface="Helvetica" pitchFamily="2" charset="0"/>
              </a:rPr>
              <a:t>     30 </a:t>
            </a:r>
            <a:r>
              <a:rPr lang="el-GR" sz="1600" dirty="0">
                <a:effectLst/>
                <a:latin typeface="Helvetica" pitchFamily="2" charset="0"/>
              </a:rPr>
              <a:t>μ</a:t>
            </a:r>
            <a:r>
              <a:rPr lang="fr-FR" sz="1600" dirty="0">
                <a:effectLst/>
                <a:latin typeface="Helvetica" pitchFamily="2" charset="0"/>
              </a:rPr>
              <a:t>g : pour adulte et enfant de 12 + ans</a:t>
            </a:r>
          </a:p>
          <a:p>
            <a:pPr>
              <a:buClr>
                <a:schemeClr val="accent1"/>
              </a:buClr>
            </a:pPr>
            <a:r>
              <a:rPr lang="fr-FR" sz="16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l-GR" sz="16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10 μ</a:t>
            </a:r>
            <a:r>
              <a:rPr lang="fr-FR" sz="16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g </a:t>
            </a:r>
            <a:r>
              <a:rPr lang="fr-FR" sz="1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fr-FR" sz="16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fr-FR" sz="1600" dirty="0">
                <a:latin typeface="Helvetica" pitchFamily="2" charset="0"/>
              </a:rPr>
              <a:t>our enfants de 5 à 11 ans</a:t>
            </a:r>
            <a:r>
              <a:rPr lang="fr-FR" sz="1600" dirty="0">
                <a:effectLst/>
                <a:latin typeface="Helvetica" pitchFamily="2" charset="0"/>
              </a:rPr>
              <a:t>  </a:t>
            </a:r>
          </a:p>
          <a:p>
            <a:pPr>
              <a:spcAft>
                <a:spcPts val="300"/>
              </a:spcAft>
              <a:buClr>
                <a:schemeClr val="accent1"/>
              </a:buClr>
            </a:pPr>
            <a:r>
              <a:rPr lang="fr-FR" sz="1600" dirty="0">
                <a:effectLst/>
                <a:latin typeface="Helvetica" pitchFamily="2" charset="0"/>
              </a:rPr>
              <a:t>       3 </a:t>
            </a:r>
            <a:r>
              <a:rPr lang="el-GR" sz="1600" dirty="0">
                <a:effectLst/>
                <a:latin typeface="Helvetica" pitchFamily="2" charset="0"/>
              </a:rPr>
              <a:t>μ</a:t>
            </a:r>
            <a:r>
              <a:rPr lang="fr-FR" sz="1600" dirty="0">
                <a:effectLst/>
                <a:latin typeface="Helvetica" pitchFamily="2" charset="0"/>
              </a:rPr>
              <a:t>g </a:t>
            </a:r>
            <a:r>
              <a:rPr lang="fr-FR" sz="1600" dirty="0" err="1">
                <a:effectLst/>
                <a:latin typeface="Helvetica" pitchFamily="2" charset="0"/>
              </a:rPr>
              <a:t>pédiatrique</a:t>
            </a:r>
            <a:r>
              <a:rPr lang="fr-FR" sz="1600" dirty="0">
                <a:effectLst/>
                <a:latin typeface="Helvetica" pitchFamily="2" charset="0"/>
              </a:rPr>
              <a:t> : pour enfant de 6 mois à 4 ans</a:t>
            </a:r>
            <a:endParaRPr lang="fr-FR" sz="4400" dirty="0">
              <a:effectLst/>
            </a:endParaRPr>
          </a:p>
          <a:p>
            <a:pPr marL="285750" indent="-285750">
              <a:spcAft>
                <a:spcPts val="300"/>
              </a:spcAft>
              <a:buClr>
                <a:schemeClr val="accent1"/>
              </a:buClr>
              <a:buFont typeface="Wingdings" pitchFamily="2" charset="2"/>
              <a:buChar char="q"/>
            </a:pPr>
            <a:r>
              <a:rPr lang="fr-FR" sz="1600" dirty="0">
                <a:effectLst/>
                <a:latin typeface="Helvetica" pitchFamily="2" charset="0"/>
              </a:rPr>
              <a:t>À ce jour, </a:t>
            </a:r>
            <a:r>
              <a:rPr lang="fr-FR" sz="1600" b="1" dirty="0">
                <a:effectLst/>
                <a:latin typeface="Helvetica" pitchFamily="2" charset="0"/>
              </a:rPr>
              <a:t>aucune version de vaccin NON ARNm adapté à Omicron XBB.1.5 n'est disponible. </a:t>
            </a:r>
            <a:r>
              <a:rPr lang="fr-FR" sz="1600" dirty="0">
                <a:latin typeface="Helvetica" pitchFamily="2" charset="0"/>
              </a:rPr>
              <a:t>L</a:t>
            </a:r>
            <a:r>
              <a:rPr lang="fr-FR" sz="1600" dirty="0">
                <a:effectLst/>
                <a:latin typeface="Helvetica" pitchFamily="2" charset="0"/>
              </a:rPr>
              <a:t>e dossier d'AMM de </a:t>
            </a:r>
            <a:r>
              <a:rPr lang="fr-FR" sz="1600" b="1" dirty="0">
                <a:effectLst/>
                <a:latin typeface="Helvetica" pitchFamily="2" charset="0"/>
              </a:rPr>
              <a:t>NUVAXOVID est en cours d'instruction</a:t>
            </a:r>
            <a:r>
              <a:rPr lang="fr-FR" sz="1600" dirty="0">
                <a:effectLst/>
                <a:latin typeface="Helvetica" pitchFamily="2" charset="0"/>
              </a:rPr>
              <a:t>.</a:t>
            </a:r>
          </a:p>
          <a:p>
            <a:pPr marL="285750" indent="-285750">
              <a:spcAft>
                <a:spcPts val="300"/>
              </a:spcAft>
              <a:buClr>
                <a:schemeClr val="accent1"/>
              </a:buClr>
              <a:buFont typeface="Wingdings" pitchFamily="2" charset="2"/>
              <a:buChar char="q"/>
            </a:pPr>
            <a:r>
              <a:rPr lang="fr-FR" sz="1600" dirty="0">
                <a:effectLst/>
                <a:latin typeface="Helvetica" pitchFamily="2" charset="0"/>
              </a:rPr>
              <a:t>Pour les </a:t>
            </a:r>
            <a:r>
              <a:rPr lang="fr-FR" sz="1600" u="sng" dirty="0">
                <a:effectLst/>
                <a:latin typeface="Helvetica" pitchFamily="2" charset="0"/>
              </a:rPr>
              <a:t>patients refusant la vaccination avec un vaccin à ARNm</a:t>
            </a:r>
            <a:r>
              <a:rPr lang="fr-FR" sz="1600" dirty="0">
                <a:effectLst/>
                <a:latin typeface="Helvetica" pitchFamily="2" charset="0"/>
              </a:rPr>
              <a:t>, le vaccin VIDPREVTYN BETA reste disponible* en alternative pour un rappel, uniquement chez l'adulte primo-vacciné</a:t>
            </a:r>
            <a:endParaRPr lang="fr-FR" sz="1600" dirty="0">
              <a:latin typeface="Helvetica" pitchFamily="2" charset="0"/>
            </a:endParaRPr>
          </a:p>
          <a:p>
            <a:pPr marL="285750" indent="-285750">
              <a:buClr>
                <a:schemeClr val="accent1"/>
              </a:buClr>
              <a:buFont typeface="Wingdings" pitchFamily="2" charset="2"/>
              <a:buChar char="q"/>
            </a:pPr>
            <a:r>
              <a:rPr lang="fr-FR" sz="1600" u="sng" dirty="0">
                <a:latin typeface="Helvetica" pitchFamily="2" charset="0"/>
              </a:rPr>
              <a:t>Ne sont plus disponibles à la commande (= </a:t>
            </a:r>
            <a:r>
              <a:rPr lang="fr-FR" sz="1600" u="sng" dirty="0" err="1">
                <a:latin typeface="Helvetica" pitchFamily="2" charset="0"/>
              </a:rPr>
              <a:t>retirés</a:t>
            </a:r>
            <a:r>
              <a:rPr lang="fr-FR" sz="1600" u="sng" dirty="0">
                <a:latin typeface="Helvetica" pitchFamily="2" charset="0"/>
              </a:rPr>
              <a:t> du portefeuille vaccinal</a:t>
            </a:r>
            <a:r>
              <a:rPr lang="fr-FR" sz="1600" dirty="0">
                <a:latin typeface="Helvetica" pitchFamily="2" charset="0"/>
              </a:rPr>
              <a:t>) : COMIRNATY </a:t>
            </a:r>
            <a:r>
              <a:rPr lang="fr-FR" sz="1600" dirty="0">
                <a:effectLst/>
                <a:latin typeface="Helvetica" pitchFamily="2" charset="0"/>
              </a:rPr>
              <a:t>monovalents originaux (avec la souche sauvage Wuhan), COMIRNATY bivalents BA.4/5, SPIKEVAX bivalent BA.4/5 </a:t>
            </a:r>
          </a:p>
          <a:p>
            <a:pPr>
              <a:buClr>
                <a:schemeClr val="accent1"/>
              </a:buClr>
            </a:pPr>
            <a:r>
              <a:rPr lang="fr-FR" sz="1600" dirty="0">
                <a:latin typeface="Helvetica" pitchFamily="2" charset="0"/>
              </a:rPr>
              <a:t>     </a:t>
            </a:r>
            <a:r>
              <a:rPr lang="fr-FR" sz="1600" dirty="0">
                <a:effectLst/>
                <a:latin typeface="Helvetica" pitchFamily="2" charset="0"/>
              </a:rPr>
              <a:t>NUVAXOVID monovalent Wuhan</a:t>
            </a:r>
            <a:endParaRPr lang="fr-FR" sz="4400" dirty="0">
              <a:effectLst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8247131D-F3E4-0D0F-E9F2-60412B1E6DE2}"/>
              </a:ext>
            </a:extLst>
          </p:cNvPr>
          <p:cNvSpPr txBox="1"/>
          <p:nvPr/>
        </p:nvSpPr>
        <p:spPr>
          <a:xfrm>
            <a:off x="3803709" y="4347205"/>
            <a:ext cx="528174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800" i="1" dirty="0">
                <a:effectLst/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https://www.vidal.fr/imprimer/actualites/30395-rappel-de-vaccinati...-2-octobre-avec-les-vaccins-comirnaty-xbb-1-5.html?cid=eml_002494</a:t>
            </a:r>
            <a:r>
              <a:rPr lang="fr-FR" sz="80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fr-FR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FC6471A0-2EC7-BA64-343C-0DE38F432EC3}"/>
              </a:ext>
            </a:extLst>
          </p:cNvPr>
          <p:cNvSpPr txBox="1"/>
          <p:nvPr/>
        </p:nvSpPr>
        <p:spPr>
          <a:xfrm>
            <a:off x="5765074" y="1315720"/>
            <a:ext cx="3213463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100" i="1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https://www.vidal.fr/actualites/30397-vaccination-covid-19-trois-n...ions-de-comirnaty-adaptees-au-variant-xbb-1-5.html?cid=eml_002494</a:t>
            </a:r>
            <a:r>
              <a:rPr lang="fr-FR" sz="1100" i="1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D9590C4E-DBBF-3954-16CF-6C7637F95A1F}"/>
              </a:ext>
            </a:extLst>
          </p:cNvPr>
          <p:cNvSpPr txBox="1"/>
          <p:nvPr/>
        </p:nvSpPr>
        <p:spPr>
          <a:xfrm>
            <a:off x="208336" y="4403265"/>
            <a:ext cx="34884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i="1" dirty="0"/>
              <a:t>*En arrêt de commercialisation par Sanofi</a:t>
            </a:r>
          </a:p>
        </p:txBody>
      </p:sp>
    </p:spTree>
    <p:extLst>
      <p:ext uri="{BB962C8B-B14F-4D97-AF65-F5344CB8AC3E}">
        <p14:creationId xmlns:p14="http://schemas.microsoft.com/office/powerpoint/2010/main" val="38290718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EE6A336B-A640-D123-112C-D684FC02BDAF}"/>
              </a:ext>
            </a:extLst>
          </p:cNvPr>
          <p:cNvSpPr txBox="1"/>
          <p:nvPr/>
        </p:nvSpPr>
        <p:spPr>
          <a:xfrm>
            <a:off x="1175657" y="313508"/>
            <a:ext cx="439575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200" b="1" dirty="0">
                <a:solidFill>
                  <a:schemeClr val="bg1"/>
                </a:solidFill>
              </a:rPr>
              <a:t>Le nouveau vaccin </a:t>
            </a:r>
            <a:r>
              <a:rPr lang="fr-FR" sz="2200" b="1" dirty="0" err="1">
                <a:solidFill>
                  <a:schemeClr val="bg1"/>
                </a:solidFill>
              </a:rPr>
              <a:t>Comirnaty</a:t>
            </a:r>
            <a:r>
              <a:rPr lang="fr-FR" sz="2200" b="1" dirty="0">
                <a:solidFill>
                  <a:schemeClr val="bg1"/>
                </a:solidFill>
              </a:rPr>
              <a:t>®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80FEEBF2-691C-FF29-A6C8-4F743F7CCED1}"/>
              </a:ext>
            </a:extLst>
          </p:cNvPr>
          <p:cNvSpPr txBox="1"/>
          <p:nvPr/>
        </p:nvSpPr>
        <p:spPr>
          <a:xfrm>
            <a:off x="648788" y="1023079"/>
            <a:ext cx="813816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1"/>
              </a:buClr>
              <a:buFont typeface="Wingdings" pitchFamily="2" charset="2"/>
              <a:buChar char="q"/>
            </a:pPr>
            <a:r>
              <a:rPr lang="fr-FR" b="1" dirty="0"/>
              <a:t>Pourquoi un nouveau vaccin? </a:t>
            </a:r>
            <a:r>
              <a:rPr lang="fr-FR" dirty="0"/>
              <a:t>Pour suivre l’évolution génétique (rapide) des souches de coronavirus.</a:t>
            </a:r>
          </a:p>
          <a:p>
            <a:pPr>
              <a:buClr>
                <a:schemeClr val="accent1"/>
              </a:buClr>
            </a:pPr>
            <a:r>
              <a:rPr lang="fr-FR" dirty="0"/>
              <a:t>     Le </a:t>
            </a:r>
            <a:r>
              <a:rPr lang="fr-FR" u="sng" dirty="0"/>
              <a:t>variant Omicron domine </a:t>
            </a:r>
            <a:r>
              <a:rPr lang="fr-FR" dirty="0"/>
              <a:t>en 2023, a une </a:t>
            </a:r>
            <a:r>
              <a:rPr lang="fr-FR" b="0" i="0" u="none" strike="noStrike" dirty="0">
                <a:solidFill>
                  <a:srgbClr val="3E3E3E"/>
                </a:solidFill>
                <a:effectLst/>
                <a:latin typeface="Roboto" panose="02000000000000000000" pitchFamily="2" charset="0"/>
              </a:rPr>
              <a:t>diversification génétique         importante et les mêmes mutations apparaissant indépendamment chez </a:t>
            </a:r>
            <a:r>
              <a:rPr lang="fr-FR" i="0" u="sng" strike="noStrike" dirty="0">
                <a:solidFill>
                  <a:srgbClr val="3E3E3E"/>
                </a:solidFill>
                <a:effectLst/>
                <a:latin typeface="Roboto" panose="02000000000000000000" pitchFamily="2" charset="0"/>
              </a:rPr>
              <a:t>différents sous-lignages</a:t>
            </a:r>
            <a:r>
              <a:rPr lang="fr-FR" u="sng" dirty="0"/>
              <a:t> et leurs sous variants</a:t>
            </a:r>
            <a:r>
              <a:rPr lang="fr-FR" dirty="0"/>
              <a:t>.</a:t>
            </a:r>
          </a:p>
          <a:p>
            <a:pPr>
              <a:buClr>
                <a:schemeClr val="accent1"/>
              </a:buClr>
            </a:pPr>
            <a:r>
              <a:rPr lang="fr-FR" dirty="0">
                <a:solidFill>
                  <a:srgbClr val="3E3E3E"/>
                </a:solidFill>
                <a:latin typeface="Roboto" panose="02000000000000000000" pitchFamily="2" charset="0"/>
              </a:rPr>
              <a:t>     L</a:t>
            </a:r>
            <a:r>
              <a:rPr lang="fr-FR" b="0" i="0" u="none" strike="noStrike" dirty="0">
                <a:solidFill>
                  <a:srgbClr val="3E3E3E"/>
                </a:solidFill>
                <a:effectLst/>
                <a:latin typeface="Roboto" panose="02000000000000000000" pitchFamily="2" charset="0"/>
              </a:rPr>
              <a:t>e </a:t>
            </a:r>
            <a:r>
              <a:rPr lang="fr-FR" b="0" i="0" u="sng" dirty="0">
                <a:solidFill>
                  <a:srgbClr val="3E3E3E"/>
                </a:solidFill>
                <a:effectLst/>
                <a:latin typeface="Roboto" panose="02000000000000000000" pitchFamily="2" charset="0"/>
              </a:rPr>
              <a:t>suivi repose désormais sur le séquençage uniquement*</a:t>
            </a:r>
            <a:r>
              <a:rPr lang="fr-FR" b="0" i="0" u="none" strike="noStrike" dirty="0">
                <a:solidFill>
                  <a:srgbClr val="3E3E3E"/>
                </a:solidFill>
                <a:effectLst/>
                <a:latin typeface="Roboto" panose="02000000000000000000" pitchFamily="2" charset="0"/>
              </a:rPr>
              <a:t>.</a:t>
            </a:r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A1C4AB43-3BD9-4B11-C81C-862A7ADD959F}"/>
              </a:ext>
            </a:extLst>
          </p:cNvPr>
          <p:cNvSpPr txBox="1"/>
          <p:nvPr/>
        </p:nvSpPr>
        <p:spPr>
          <a:xfrm>
            <a:off x="648788" y="2877258"/>
            <a:ext cx="833410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1"/>
              </a:buClr>
              <a:buFont typeface="Wingdings" pitchFamily="2" charset="2"/>
              <a:buChar char="q"/>
            </a:pPr>
            <a:r>
              <a:rPr lang="fr-FR" b="1" dirty="0"/>
              <a:t>Pourquoi un vaccin monovalent?</a:t>
            </a:r>
          </a:p>
          <a:p>
            <a:pPr>
              <a:buClr>
                <a:schemeClr val="accent1"/>
              </a:buClr>
            </a:pPr>
            <a:r>
              <a:rPr lang="fr-FR" dirty="0">
                <a:solidFill>
                  <a:srgbClr val="404040"/>
                </a:solidFill>
                <a:latin typeface="Roboto" panose="02000000000000000000" pitchFamily="2" charset="0"/>
              </a:rPr>
              <a:t>Il </a:t>
            </a:r>
            <a:r>
              <a:rPr lang="fr-FR" b="0" i="0" u="none" strike="noStrike" dirty="0">
                <a:solidFill>
                  <a:srgbClr val="404040"/>
                </a:solidFill>
                <a:effectLst/>
                <a:latin typeface="Roboto" panose="02000000000000000000" pitchFamily="2" charset="0"/>
              </a:rPr>
              <a:t>ne contient que la spike d’un </a:t>
            </a:r>
            <a:r>
              <a:rPr lang="fr-FR" b="0" i="0" u="sng" strike="noStrike" dirty="0">
                <a:solidFill>
                  <a:srgbClr val="404040"/>
                </a:solidFill>
                <a:effectLst/>
                <a:latin typeface="Roboto" panose="02000000000000000000" pitchFamily="2" charset="0"/>
              </a:rPr>
              <a:t>sous variant Omicron récent XBB.1.5 prédominant</a:t>
            </a:r>
          </a:p>
          <a:p>
            <a:pPr>
              <a:buClr>
                <a:schemeClr val="accent1"/>
              </a:buClr>
            </a:pPr>
            <a:r>
              <a:rPr lang="fr-FR" b="0" i="0" u="none" strike="noStrike" dirty="0">
                <a:solidFill>
                  <a:srgbClr val="404040"/>
                </a:solidFill>
                <a:effectLst/>
                <a:latin typeface="Roboto" panose="02000000000000000000" pitchFamily="2" charset="0"/>
              </a:rPr>
              <a:t>(SANS la spike de la souche originelle Wuhan… qui ne circule plus, pas </a:t>
            </a:r>
            <a:r>
              <a:rPr lang="fr-FR" dirty="0">
                <a:solidFill>
                  <a:srgbClr val="404040"/>
                </a:solidFill>
                <a:latin typeface="Roboto" panose="02000000000000000000" pitchFamily="2" charset="0"/>
              </a:rPr>
              <a:t>p</a:t>
            </a:r>
            <a:r>
              <a:rPr lang="fr-FR" b="0" i="0" u="none" strike="noStrike" dirty="0">
                <a:solidFill>
                  <a:srgbClr val="404040"/>
                </a:solidFill>
                <a:effectLst/>
                <a:latin typeface="Roboto" panose="02000000000000000000" pitchFamily="2" charset="0"/>
              </a:rPr>
              <a:t>lus que les variants alpha, beta, delta…)</a:t>
            </a: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4CD197E4-891D-BF16-AFDC-9FD1DAA366C5}"/>
              </a:ext>
            </a:extLst>
          </p:cNvPr>
          <p:cNvSpPr txBox="1"/>
          <p:nvPr/>
        </p:nvSpPr>
        <p:spPr>
          <a:xfrm>
            <a:off x="5412381" y="4269773"/>
            <a:ext cx="36227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900" i="1" dirty="0">
                <a:hlinkClick r:id="rId2"/>
              </a:rPr>
              <a:t>https://www.santepubliquefrance.fr/dossiers/coronavirus-covid-19</a:t>
            </a:r>
            <a:r>
              <a:rPr lang="fr-FR" sz="900" i="1" dirty="0"/>
              <a:t>:                            dernière mise à jour le 1</a:t>
            </a:r>
            <a:r>
              <a:rPr lang="fr-FR" sz="900" i="1" baseline="30000" dirty="0"/>
              <a:t>er</a:t>
            </a:r>
            <a:r>
              <a:rPr lang="fr-FR" sz="900" i="1" dirty="0"/>
              <a:t> septembre 2023, accès le 02 octobre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70331445-A59D-E8C1-AC10-F9CC399E4C96}"/>
              </a:ext>
            </a:extLst>
          </p:cNvPr>
          <p:cNvSpPr txBox="1"/>
          <p:nvPr/>
        </p:nvSpPr>
        <p:spPr>
          <a:xfrm>
            <a:off x="108857" y="4401845"/>
            <a:ext cx="470698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050" b="0" i="1" u="none" strike="noStrike" dirty="0">
                <a:solidFill>
                  <a:srgbClr val="3E3E3E"/>
                </a:solidFill>
                <a:effectLst/>
                <a:latin typeface="Roboto" panose="02000000000000000000" pitchFamily="2" charset="0"/>
              </a:rPr>
              <a:t>*abrogation de l'</a:t>
            </a:r>
            <a:r>
              <a:rPr lang="fr-FR" sz="1050" b="0" i="1" u="none" strike="noStrike" dirty="0">
                <a:solidFill>
                  <a:srgbClr val="E30056"/>
                </a:solidFill>
                <a:effectLst/>
                <a:latin typeface="Roboto" panose="02000000000000000000" pitchFamily="2" charset="0"/>
                <a:hlinkClick r:id="rId3" tooltip="Lien vers l'arrêté"/>
              </a:rPr>
              <a:t>arrêté</a:t>
            </a:r>
            <a:r>
              <a:rPr lang="fr-FR" sz="1050" b="0" i="1" u="none" strike="noStrike" dirty="0">
                <a:solidFill>
                  <a:srgbClr val="3E3E3E"/>
                </a:solidFill>
                <a:effectLst/>
                <a:latin typeface="Roboto" panose="02000000000000000000" pitchFamily="2" charset="0"/>
              </a:rPr>
              <a:t> du 1er juin 2021 entrée en vigueur le 30 juin 2023,</a:t>
            </a:r>
            <a:endParaRPr lang="fr-FR" sz="1050" i="1" dirty="0"/>
          </a:p>
        </p:txBody>
      </p:sp>
    </p:spTree>
    <p:extLst>
      <p:ext uri="{BB962C8B-B14F-4D97-AF65-F5344CB8AC3E}">
        <p14:creationId xmlns:p14="http://schemas.microsoft.com/office/powerpoint/2010/main" val="11082576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1244D633-95AB-424C-4EC7-44E553866D58}"/>
              </a:ext>
            </a:extLst>
          </p:cNvPr>
          <p:cNvSpPr txBox="1"/>
          <p:nvPr/>
        </p:nvSpPr>
        <p:spPr>
          <a:xfrm>
            <a:off x="1105989" y="330926"/>
            <a:ext cx="81425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chemeClr val="bg1"/>
                </a:solidFill>
              </a:rPr>
              <a:t>Mais quels variants circulent en ce moment dans le monde??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CD450DD6-7DD5-925D-0FD5-778E3C1945BE}"/>
              </a:ext>
            </a:extLst>
          </p:cNvPr>
          <p:cNvSpPr txBox="1"/>
          <p:nvPr/>
        </p:nvSpPr>
        <p:spPr>
          <a:xfrm>
            <a:off x="109946" y="1954116"/>
            <a:ext cx="3387633" cy="230832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fr-FR" sz="1600" b="1" dirty="0"/>
              <a:t>Surveillance OMS</a:t>
            </a:r>
            <a:r>
              <a:rPr lang="fr-FR" sz="1600" dirty="0"/>
              <a:t>, au 29/09/ 2023</a:t>
            </a:r>
          </a:p>
          <a:p>
            <a:r>
              <a:rPr lang="fr-FR" sz="1600" dirty="0">
                <a:effectLst/>
                <a:latin typeface="Calibri" panose="020F0502020204030204" pitchFamily="34" charset="0"/>
              </a:rPr>
              <a:t>WHO </a:t>
            </a:r>
            <a:r>
              <a:rPr lang="fr-FR" sz="1600" dirty="0" err="1">
                <a:effectLst/>
                <a:latin typeface="Calibri" panose="020F0502020204030204" pitchFamily="34" charset="0"/>
              </a:rPr>
              <a:t>is</a:t>
            </a:r>
            <a:r>
              <a:rPr lang="fr-FR" sz="1600" dirty="0">
                <a:effectLst/>
                <a:latin typeface="Calibri" panose="020F0502020204030204" pitchFamily="34" charset="0"/>
              </a:rPr>
              <a:t> </a:t>
            </a:r>
            <a:r>
              <a:rPr lang="fr-FR" sz="1600" dirty="0" err="1">
                <a:effectLst/>
                <a:latin typeface="Calibri" panose="020F0502020204030204" pitchFamily="34" charset="0"/>
              </a:rPr>
              <a:t>currently</a:t>
            </a:r>
            <a:r>
              <a:rPr lang="fr-FR" sz="1600" dirty="0">
                <a:effectLst/>
                <a:latin typeface="Calibri" panose="020F0502020204030204" pitchFamily="34" charset="0"/>
              </a:rPr>
              <a:t> </a:t>
            </a:r>
            <a:r>
              <a:rPr lang="fr-FR" sz="1600" dirty="0" err="1">
                <a:effectLst/>
                <a:latin typeface="Calibri" panose="020F0502020204030204" pitchFamily="34" charset="0"/>
              </a:rPr>
              <a:t>tracking</a:t>
            </a:r>
            <a:r>
              <a:rPr lang="fr-FR" sz="1600" dirty="0">
                <a:effectLst/>
                <a:latin typeface="Calibri" panose="020F0502020204030204" pitchFamily="34" charset="0"/>
              </a:rPr>
              <a:t> </a:t>
            </a:r>
            <a:r>
              <a:rPr lang="fr-FR" sz="1600" dirty="0" err="1">
                <a:effectLst/>
                <a:latin typeface="Calibri" panose="020F0502020204030204" pitchFamily="34" charset="0"/>
              </a:rPr>
              <a:t>several</a:t>
            </a:r>
            <a:r>
              <a:rPr lang="fr-FR" sz="1600" dirty="0">
                <a:effectLst/>
                <a:latin typeface="Calibri" panose="020F0502020204030204" pitchFamily="34" charset="0"/>
              </a:rPr>
              <a:t> SARS-CoV-2 variants, </a:t>
            </a:r>
            <a:r>
              <a:rPr lang="fr-FR" sz="1600" dirty="0" err="1">
                <a:effectLst/>
                <a:latin typeface="Calibri" panose="020F0502020204030204" pitchFamily="34" charset="0"/>
              </a:rPr>
              <a:t>including</a:t>
            </a:r>
            <a:r>
              <a:rPr lang="fr-FR" sz="1600" dirty="0">
                <a:effectLst/>
                <a:latin typeface="Calibri" panose="020F0502020204030204" pitchFamily="34" charset="0"/>
              </a:rPr>
              <a:t> :</a:t>
            </a:r>
          </a:p>
          <a:p>
            <a:r>
              <a:rPr lang="fr-FR" sz="1600" dirty="0">
                <a:effectLst/>
                <a:latin typeface="Calibri" panose="020F0502020204030204" pitchFamily="34" charset="0"/>
              </a:rPr>
              <a:t>- 3 </a:t>
            </a:r>
            <a:r>
              <a:rPr lang="fr-FR" sz="1600" dirty="0" err="1">
                <a:effectLst/>
                <a:latin typeface="Calibri" panose="020F0502020204030204" pitchFamily="34" charset="0"/>
              </a:rPr>
              <a:t>VOIs</a:t>
            </a:r>
            <a:r>
              <a:rPr lang="fr-FR" sz="1600" dirty="0">
                <a:effectLst/>
                <a:latin typeface="Calibri" panose="020F0502020204030204" pitchFamily="34" charset="0"/>
              </a:rPr>
              <a:t> </a:t>
            </a:r>
            <a:r>
              <a:rPr lang="fr-FR" sz="1600" dirty="0">
                <a:latin typeface="Calibri" panose="020F0502020204030204" pitchFamily="34" charset="0"/>
              </a:rPr>
              <a:t>:</a:t>
            </a:r>
            <a:r>
              <a:rPr lang="fr-FR" sz="1600" dirty="0">
                <a:effectLst/>
                <a:latin typeface="Calibri" panose="020F0502020204030204" pitchFamily="34" charset="0"/>
              </a:rPr>
              <a:t> XBB.1.5, XBB.1.16 and EG.5 – </a:t>
            </a:r>
          </a:p>
          <a:p>
            <a:r>
              <a:rPr lang="fr-FR" sz="1600" dirty="0">
                <a:effectLst/>
                <a:latin typeface="Calibri" panose="020F0502020204030204" pitchFamily="34" charset="0"/>
              </a:rPr>
              <a:t>- and 7 </a:t>
            </a:r>
            <a:r>
              <a:rPr lang="fr-FR" sz="1600" dirty="0" err="1">
                <a:effectLst/>
                <a:latin typeface="Calibri" panose="020F0502020204030204" pitchFamily="34" charset="0"/>
              </a:rPr>
              <a:t>VUMs</a:t>
            </a:r>
            <a:r>
              <a:rPr lang="fr-FR" sz="1600" dirty="0">
                <a:effectLst/>
                <a:latin typeface="Calibri" panose="020F0502020204030204" pitchFamily="34" charset="0"/>
              </a:rPr>
              <a:t>. </a:t>
            </a:r>
          </a:p>
          <a:p>
            <a:r>
              <a:rPr lang="fr-FR" sz="1600" dirty="0" err="1">
                <a:effectLst/>
                <a:latin typeface="Calibri" panose="020F0502020204030204" pitchFamily="34" charset="0"/>
              </a:rPr>
              <a:t>Globally</a:t>
            </a:r>
            <a:r>
              <a:rPr lang="fr-FR" sz="1600" dirty="0">
                <a:effectLst/>
                <a:latin typeface="Calibri" panose="020F0502020204030204" pitchFamily="34" charset="0"/>
              </a:rPr>
              <a:t>, </a:t>
            </a:r>
            <a:r>
              <a:rPr lang="fr-FR" sz="1600" u="sng" dirty="0">
                <a:effectLst/>
                <a:latin typeface="Calibri" panose="020F0502020204030204" pitchFamily="34" charset="0"/>
              </a:rPr>
              <a:t>EG.</a:t>
            </a:r>
            <a:r>
              <a:rPr lang="fr-FR" sz="1600" u="sng" dirty="0">
                <a:latin typeface="Calibri" panose="020F0502020204030204" pitchFamily="34" charset="0"/>
              </a:rPr>
              <a:t>5,</a:t>
            </a:r>
            <a:r>
              <a:rPr lang="fr-FR" sz="1600" dirty="0">
                <a:latin typeface="Calibri" panose="020F0502020204030204" pitchFamily="34" charset="0"/>
              </a:rPr>
              <a:t> </a:t>
            </a:r>
            <a:r>
              <a:rPr lang="fr-FR" sz="1600" dirty="0" err="1">
                <a:latin typeface="Calibri" panose="020F0502020204030204" pitchFamily="34" charset="0"/>
              </a:rPr>
              <a:t>reported</a:t>
            </a:r>
            <a:r>
              <a:rPr lang="fr-FR" sz="1600" dirty="0">
                <a:latin typeface="Calibri" panose="020F0502020204030204" pitchFamily="34" charset="0"/>
              </a:rPr>
              <a:t> by 73 countries, </a:t>
            </a:r>
            <a:r>
              <a:rPr lang="fr-FR" sz="1600" dirty="0" err="1">
                <a:latin typeface="Calibri" panose="020F0502020204030204" pitchFamily="34" charset="0"/>
              </a:rPr>
              <a:t>represents</a:t>
            </a:r>
            <a:r>
              <a:rPr lang="fr-FR" sz="1600" dirty="0">
                <a:latin typeface="Calibri" panose="020F0502020204030204" pitchFamily="34" charset="0"/>
              </a:rPr>
              <a:t> </a:t>
            </a:r>
            <a:r>
              <a:rPr lang="fr-FR" sz="1600" dirty="0">
                <a:effectLst/>
                <a:latin typeface="Calibri" panose="020F0502020204030204" pitchFamily="34" charset="0"/>
              </a:rPr>
              <a:t>33.6% of </a:t>
            </a:r>
            <a:r>
              <a:rPr lang="fr-FR" sz="1600" dirty="0" err="1">
                <a:effectLst/>
                <a:latin typeface="Calibri" panose="020F0502020204030204" pitchFamily="34" charset="0"/>
              </a:rPr>
              <a:t>sequences</a:t>
            </a:r>
            <a:r>
              <a:rPr lang="fr-FR" sz="1600" dirty="0">
                <a:effectLst/>
                <a:latin typeface="Calibri" panose="020F0502020204030204" pitchFamily="34" charset="0"/>
              </a:rPr>
              <a:t> </a:t>
            </a:r>
            <a:r>
              <a:rPr lang="fr-FR" sz="1600" dirty="0" err="1">
                <a:effectLst/>
                <a:latin typeface="Calibri" panose="020F0502020204030204" pitchFamily="34" charset="0"/>
              </a:rPr>
              <a:t>shared</a:t>
            </a:r>
            <a:r>
              <a:rPr lang="fr-FR" sz="1600" dirty="0">
                <a:effectLst/>
                <a:latin typeface="Calibri" panose="020F0502020204030204" pitchFamily="34" charset="0"/>
              </a:rPr>
              <a:t> </a:t>
            </a:r>
            <a:r>
              <a:rPr lang="fr-FR" sz="1600" dirty="0" err="1">
                <a:effectLst/>
                <a:latin typeface="Calibri" panose="020F0502020204030204" pitchFamily="34" charset="0"/>
              </a:rPr>
              <a:t>with</a:t>
            </a:r>
            <a:r>
              <a:rPr lang="fr-FR" sz="1600" dirty="0">
                <a:effectLst/>
                <a:latin typeface="Calibri" panose="020F0502020204030204" pitchFamily="34" charset="0"/>
              </a:rPr>
              <a:t> GISAID = </a:t>
            </a:r>
            <a:r>
              <a:rPr lang="fr-FR" sz="1600" dirty="0" err="1">
                <a:effectLst/>
                <a:latin typeface="Calibri" panose="020F0502020204030204" pitchFamily="34" charset="0"/>
              </a:rPr>
              <a:t>presently</a:t>
            </a:r>
            <a:r>
              <a:rPr lang="fr-FR" sz="1600" dirty="0">
                <a:effectLst/>
                <a:latin typeface="Calibri" panose="020F0502020204030204" pitchFamily="34" charset="0"/>
              </a:rPr>
              <a:t> </a:t>
            </a:r>
            <a:r>
              <a:rPr lang="fr-FR" sz="1600" u="sng" dirty="0">
                <a:effectLst/>
                <a:latin typeface="Calibri" panose="020F0502020204030204" pitchFamily="34" charset="0"/>
              </a:rPr>
              <a:t>the </a:t>
            </a:r>
            <a:r>
              <a:rPr lang="fr-FR" sz="1600" u="sng" dirty="0" err="1">
                <a:effectLst/>
                <a:latin typeface="Calibri" panose="020F0502020204030204" pitchFamily="34" charset="0"/>
              </a:rPr>
              <a:t>most</a:t>
            </a:r>
            <a:r>
              <a:rPr lang="fr-FR" sz="1600" u="sng" dirty="0">
                <a:effectLst/>
                <a:latin typeface="Calibri" panose="020F0502020204030204" pitchFamily="34" charset="0"/>
              </a:rPr>
              <a:t> </a:t>
            </a:r>
            <a:r>
              <a:rPr lang="fr-FR" sz="1600" u="sng" dirty="0" err="1">
                <a:effectLst/>
                <a:latin typeface="Calibri" panose="020F0502020204030204" pitchFamily="34" charset="0"/>
              </a:rPr>
              <a:t>prevalent</a:t>
            </a:r>
            <a:r>
              <a:rPr lang="fr-FR" sz="1600" u="sng" dirty="0">
                <a:effectLst/>
                <a:latin typeface="Calibri" panose="020F0502020204030204" pitchFamily="34" charset="0"/>
              </a:rPr>
              <a:t> VOI</a:t>
            </a:r>
            <a:endParaRPr lang="fr-FR" sz="1600" u="sng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FCF39592-D112-717A-C5EB-43C2524A1487}"/>
              </a:ext>
            </a:extLst>
          </p:cNvPr>
          <p:cNvSpPr txBox="1"/>
          <p:nvPr/>
        </p:nvSpPr>
        <p:spPr>
          <a:xfrm>
            <a:off x="109946" y="4447874"/>
            <a:ext cx="3321231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000" i="1" dirty="0">
                <a:latin typeface="Calibri" panose="020F0502020204030204" pitchFamily="34" charset="0"/>
              </a:rPr>
              <a:t>VOI: variants of </a:t>
            </a:r>
            <a:r>
              <a:rPr lang="fr-FR" sz="1000" i="1" dirty="0" err="1">
                <a:latin typeface="Calibri" panose="020F0502020204030204" pitchFamily="34" charset="0"/>
              </a:rPr>
              <a:t>interest</a:t>
            </a:r>
            <a:r>
              <a:rPr lang="fr-FR" sz="1000" i="1" dirty="0">
                <a:latin typeface="Calibri" panose="020F0502020204030204" pitchFamily="34" charset="0"/>
              </a:rPr>
              <a:t> ; VUM: variants </a:t>
            </a:r>
            <a:r>
              <a:rPr lang="fr-FR" sz="1000" i="1" dirty="0" err="1">
                <a:latin typeface="Calibri" panose="020F0502020204030204" pitchFamily="34" charset="0"/>
              </a:rPr>
              <a:t>under</a:t>
            </a:r>
            <a:r>
              <a:rPr lang="fr-FR" sz="1000" i="1" dirty="0">
                <a:latin typeface="Calibri" panose="020F0502020204030204" pitchFamily="34" charset="0"/>
              </a:rPr>
              <a:t> monitoring </a:t>
            </a:r>
            <a:endParaRPr lang="fr-FR" sz="1000" i="1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B8816B60-18B8-B2CE-10A6-F1E65E0087FD}"/>
              </a:ext>
            </a:extLst>
          </p:cNvPr>
          <p:cNvSpPr txBox="1"/>
          <p:nvPr/>
        </p:nvSpPr>
        <p:spPr>
          <a:xfrm>
            <a:off x="109946" y="4262440"/>
            <a:ext cx="470698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100" i="1" dirty="0">
                <a:solidFill>
                  <a:srgbClr val="7030A0"/>
                </a:solidFill>
                <a:effectLst/>
                <a:latin typeface="Calibri" panose="020F0502020204030204" pitchFamily="34" charset="0"/>
              </a:rPr>
              <a:t>https://</a:t>
            </a:r>
            <a:r>
              <a:rPr lang="fr-FR" sz="1100" i="1" dirty="0" err="1">
                <a:solidFill>
                  <a:srgbClr val="7030A0"/>
                </a:solidFill>
                <a:effectLst/>
                <a:latin typeface="Calibri" panose="020F0502020204030204" pitchFamily="34" charset="0"/>
              </a:rPr>
              <a:t>www.who.int</a:t>
            </a:r>
            <a:r>
              <a:rPr lang="fr-FR" sz="1100" i="1" dirty="0">
                <a:solidFill>
                  <a:srgbClr val="7030A0"/>
                </a:solidFill>
                <a:effectLst/>
                <a:latin typeface="Calibri" panose="020F0502020204030204" pitchFamily="34" charset="0"/>
              </a:rPr>
              <a:t>/emergencies/situation-reports </a:t>
            </a:r>
            <a:endParaRPr lang="fr-FR" sz="1100" dirty="0">
              <a:solidFill>
                <a:srgbClr val="7030A0"/>
              </a:solidFill>
              <a:effectLst/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1C19F5E6-9D59-5C94-2470-517BB6B26B01}"/>
              </a:ext>
            </a:extLst>
          </p:cNvPr>
          <p:cNvSpPr txBox="1"/>
          <p:nvPr/>
        </p:nvSpPr>
        <p:spPr>
          <a:xfrm>
            <a:off x="844731" y="890747"/>
            <a:ext cx="840377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600" dirty="0">
                <a:effectLst/>
                <a:latin typeface="Calibri" panose="020F0502020204030204" pitchFamily="34" charset="0"/>
              </a:rPr>
              <a:t>« </a:t>
            </a:r>
            <a:r>
              <a:rPr lang="fr-FR" sz="1600" b="1" dirty="0" err="1">
                <a:latin typeface="Calibri" panose="020F0502020204030204" pitchFamily="34" charset="0"/>
              </a:rPr>
              <a:t>D</a:t>
            </a:r>
            <a:r>
              <a:rPr lang="fr-FR" sz="1600" b="1" dirty="0" err="1">
                <a:effectLst/>
                <a:latin typeface="Calibri" panose="020F0502020204030204" pitchFamily="34" charset="0"/>
              </a:rPr>
              <a:t>eclining</a:t>
            </a:r>
            <a:r>
              <a:rPr lang="fr-FR" sz="1600" b="1" dirty="0">
                <a:effectLst/>
                <a:latin typeface="Calibri" panose="020F0502020204030204" pitchFamily="34" charset="0"/>
              </a:rPr>
              <a:t> trends of </a:t>
            </a:r>
            <a:r>
              <a:rPr lang="fr-FR" sz="1600" b="1" dirty="0" err="1">
                <a:effectLst/>
                <a:latin typeface="Calibri" panose="020F0502020204030204" pitchFamily="34" charset="0"/>
              </a:rPr>
              <a:t>testing</a:t>
            </a:r>
            <a:r>
              <a:rPr lang="fr-FR" sz="1600" b="1" dirty="0">
                <a:effectLst/>
                <a:latin typeface="Calibri" panose="020F0502020204030204" pitchFamily="34" charset="0"/>
              </a:rPr>
              <a:t> and </a:t>
            </a:r>
            <a:r>
              <a:rPr lang="fr-FR" sz="1600" b="1" dirty="0" err="1">
                <a:effectLst/>
                <a:latin typeface="Calibri" panose="020F0502020204030204" pitchFamily="34" charset="0"/>
              </a:rPr>
              <a:t>sequencing</a:t>
            </a:r>
            <a:r>
              <a:rPr lang="fr-FR" sz="1600" b="1" dirty="0">
                <a:effectLst/>
                <a:latin typeface="Calibri" panose="020F0502020204030204" pitchFamily="34" charset="0"/>
              </a:rPr>
              <a:t> </a:t>
            </a:r>
            <a:r>
              <a:rPr lang="fr-FR" sz="1600" b="1" dirty="0" err="1">
                <a:effectLst/>
                <a:latin typeface="Calibri" panose="020F0502020204030204" pitchFamily="34" charset="0"/>
              </a:rPr>
              <a:t>globally</a:t>
            </a:r>
            <a:r>
              <a:rPr lang="fr-FR" sz="1600" dirty="0">
                <a:effectLst/>
                <a:latin typeface="Calibri" panose="020F0502020204030204" pitchFamily="34" charset="0"/>
              </a:rPr>
              <a:t>, </a:t>
            </a:r>
            <a:r>
              <a:rPr lang="fr-FR" sz="1600" dirty="0" err="1">
                <a:effectLst/>
                <a:latin typeface="Calibri" panose="020F0502020204030204" pitchFamily="34" charset="0"/>
              </a:rPr>
              <a:t>it</a:t>
            </a:r>
            <a:r>
              <a:rPr lang="fr-FR" sz="1600" dirty="0">
                <a:effectLst/>
                <a:latin typeface="Calibri" panose="020F0502020204030204" pitchFamily="34" charset="0"/>
              </a:rPr>
              <a:t> </a:t>
            </a:r>
            <a:r>
              <a:rPr lang="fr-FR" sz="1600" dirty="0" err="1">
                <a:effectLst/>
                <a:latin typeface="Calibri" panose="020F0502020204030204" pitchFamily="34" charset="0"/>
              </a:rPr>
              <a:t>is</a:t>
            </a:r>
            <a:r>
              <a:rPr lang="fr-FR" sz="1600" dirty="0">
                <a:effectLst/>
                <a:latin typeface="Calibri" panose="020F0502020204030204" pitchFamily="34" charset="0"/>
              </a:rPr>
              <a:t> harder to </a:t>
            </a:r>
            <a:r>
              <a:rPr lang="fr-FR" sz="1600" dirty="0" err="1">
                <a:effectLst/>
                <a:latin typeface="Calibri" panose="020F0502020204030204" pitchFamily="34" charset="0"/>
              </a:rPr>
              <a:t>estimate</a:t>
            </a:r>
            <a:r>
              <a:rPr lang="fr-FR" sz="1600" dirty="0">
                <a:effectLst/>
                <a:latin typeface="Calibri" panose="020F0502020204030204" pitchFamily="34" charset="0"/>
              </a:rPr>
              <a:t> the </a:t>
            </a:r>
            <a:r>
              <a:rPr lang="fr-FR" sz="1600" dirty="0" err="1">
                <a:effectLst/>
                <a:latin typeface="Calibri" panose="020F0502020204030204" pitchFamily="34" charset="0"/>
              </a:rPr>
              <a:t>severity</a:t>
            </a:r>
            <a:r>
              <a:rPr lang="fr-FR" sz="1600" dirty="0">
                <a:effectLst/>
                <a:latin typeface="Calibri" panose="020F0502020204030204" pitchFamily="34" charset="0"/>
              </a:rPr>
              <a:t> impact of SARS- CoV-2 variants </a:t>
            </a:r>
            <a:r>
              <a:rPr lang="fr-FR" sz="1600" dirty="0" err="1">
                <a:effectLst/>
                <a:latin typeface="Calibri" panose="020F0502020204030204" pitchFamily="34" charset="0"/>
              </a:rPr>
              <a:t>with</a:t>
            </a:r>
            <a:r>
              <a:rPr lang="fr-FR" sz="1600" dirty="0">
                <a:effectLst/>
                <a:latin typeface="Calibri" panose="020F0502020204030204" pitchFamily="34" charset="0"/>
              </a:rPr>
              <a:t> mutations </a:t>
            </a:r>
            <a:r>
              <a:rPr lang="fr-FR" sz="1600" dirty="0" err="1">
                <a:effectLst/>
                <a:latin typeface="Calibri" panose="020F0502020204030204" pitchFamily="34" charset="0"/>
              </a:rPr>
              <a:t>that</a:t>
            </a:r>
            <a:r>
              <a:rPr lang="fr-FR" sz="1600" dirty="0">
                <a:effectLst/>
                <a:latin typeface="Calibri" panose="020F0502020204030204" pitchFamily="34" charset="0"/>
              </a:rPr>
              <a:t> </a:t>
            </a:r>
            <a:r>
              <a:rPr lang="fr-FR" sz="1600" dirty="0" err="1">
                <a:effectLst/>
                <a:latin typeface="Calibri" panose="020F0502020204030204" pitchFamily="34" charset="0"/>
              </a:rPr>
              <a:t>potentially</a:t>
            </a:r>
            <a:r>
              <a:rPr lang="fr-FR" sz="1600" dirty="0">
                <a:effectLst/>
                <a:latin typeface="Calibri" panose="020F0502020204030204" pitchFamily="34" charset="0"/>
              </a:rPr>
              <a:t> confer </a:t>
            </a:r>
            <a:r>
              <a:rPr lang="fr-FR" sz="1600" dirty="0" err="1">
                <a:effectLst/>
                <a:latin typeface="Calibri" panose="020F0502020204030204" pitchFamily="34" charset="0"/>
              </a:rPr>
              <a:t>higher</a:t>
            </a:r>
            <a:r>
              <a:rPr lang="fr-FR" sz="1600" dirty="0">
                <a:effectLst/>
                <a:latin typeface="Calibri" panose="020F0502020204030204" pitchFamily="34" charset="0"/>
              </a:rPr>
              <a:t> </a:t>
            </a:r>
            <a:r>
              <a:rPr lang="fr-FR" sz="1600" dirty="0" err="1">
                <a:effectLst/>
                <a:latin typeface="Calibri" panose="020F0502020204030204" pitchFamily="34" charset="0"/>
              </a:rPr>
              <a:t>transmissibility</a:t>
            </a:r>
            <a:r>
              <a:rPr lang="fr-FR" sz="1600" dirty="0">
                <a:effectLst/>
                <a:latin typeface="Calibri" panose="020F0502020204030204" pitchFamily="34" charset="0"/>
              </a:rPr>
              <a:t>.  </a:t>
            </a:r>
          </a:p>
          <a:p>
            <a:r>
              <a:rPr lang="fr-FR" sz="1600" b="1" dirty="0">
                <a:effectLst/>
                <a:latin typeface="Calibri" panose="020F0502020204030204" pitchFamily="34" charset="0"/>
              </a:rPr>
              <a:t>Low and </a:t>
            </a:r>
            <a:r>
              <a:rPr lang="fr-FR" sz="1600" b="1" dirty="0" err="1">
                <a:effectLst/>
                <a:latin typeface="Calibri" panose="020F0502020204030204" pitchFamily="34" charset="0"/>
              </a:rPr>
              <a:t>unrepresentative</a:t>
            </a:r>
            <a:r>
              <a:rPr lang="fr-FR" sz="1600" b="1" dirty="0">
                <a:effectLst/>
                <a:latin typeface="Calibri" panose="020F0502020204030204" pitchFamily="34" charset="0"/>
              </a:rPr>
              <a:t> </a:t>
            </a:r>
            <a:r>
              <a:rPr lang="fr-FR" sz="1600" b="1" dirty="0" err="1">
                <a:effectLst/>
                <a:latin typeface="Calibri" panose="020F0502020204030204" pitchFamily="34" charset="0"/>
              </a:rPr>
              <a:t>levels</a:t>
            </a:r>
            <a:r>
              <a:rPr lang="fr-FR" sz="1600" b="1" dirty="0">
                <a:effectLst/>
                <a:latin typeface="Calibri" panose="020F0502020204030204" pitchFamily="34" charset="0"/>
              </a:rPr>
              <a:t> of SARS-CoV-2 </a:t>
            </a:r>
            <a:r>
              <a:rPr lang="fr-FR" sz="1600" b="1" dirty="0" err="1">
                <a:effectLst/>
                <a:latin typeface="Calibri" panose="020F0502020204030204" pitchFamily="34" charset="0"/>
              </a:rPr>
              <a:t>genomic</a:t>
            </a:r>
            <a:r>
              <a:rPr lang="fr-FR" sz="1600" b="1" dirty="0">
                <a:effectLst/>
                <a:latin typeface="Calibri" panose="020F0502020204030204" pitchFamily="34" charset="0"/>
              </a:rPr>
              <a:t> surveillance » </a:t>
            </a:r>
            <a:endParaRPr lang="fr-FR" sz="1600" b="1" dirty="0">
              <a:effectLst/>
            </a:endParaRP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6532C02F-56AC-D91B-3887-7EEDF03814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23361" y="1640208"/>
            <a:ext cx="4711336" cy="1084389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562A2D87-776E-F3AD-8F33-D890ACBBCB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88824" y="2760228"/>
            <a:ext cx="4328160" cy="2008294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748806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id="{7BD64FDD-CC6A-9DB6-8FCE-9842816A092E}"/>
              </a:ext>
            </a:extLst>
          </p:cNvPr>
          <p:cNvSpPr txBox="1"/>
          <p:nvPr/>
        </p:nvSpPr>
        <p:spPr>
          <a:xfrm>
            <a:off x="2484120" y="4371874"/>
            <a:ext cx="4706982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000" i="1" dirty="0">
                <a:hlinkClick r:id="rId2"/>
              </a:rPr>
              <a:t>Bulletin 159, https://www.ecdc.europa.eu/en/covid-19/country-overviews</a:t>
            </a:r>
            <a:r>
              <a:rPr lang="fr-FR" sz="1000" i="1" dirty="0"/>
              <a:t> </a:t>
            </a:r>
            <a:endParaRPr lang="fr-FR" sz="1000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CA29D374-35DE-940F-E5DD-414AE1E1E3D0}"/>
              </a:ext>
            </a:extLst>
          </p:cNvPr>
          <p:cNvSpPr txBox="1"/>
          <p:nvPr/>
        </p:nvSpPr>
        <p:spPr>
          <a:xfrm>
            <a:off x="1280161" y="357049"/>
            <a:ext cx="474040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200" b="1" dirty="0">
                <a:solidFill>
                  <a:schemeClr val="bg1"/>
                </a:solidFill>
              </a:rPr>
              <a:t>Et les variants actuels en France?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87A5CBDB-9F1E-7C7B-1DD4-3487A7506A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1644" y="1402080"/>
            <a:ext cx="4717506" cy="2255520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1E685A7A-AB6D-3B61-ACDF-07B7984A5F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93674" y="3830241"/>
            <a:ext cx="6794863" cy="368992"/>
          </a:xfrm>
          <a:prstGeom prst="rect">
            <a:avLst/>
          </a:prstGeom>
        </p:spPr>
      </p:pic>
      <p:sp>
        <p:nvSpPr>
          <p:cNvPr id="9" name="Cadre 8">
            <a:extLst>
              <a:ext uri="{FF2B5EF4-FFF2-40B4-BE49-F238E27FC236}">
                <a16:creationId xmlns:a16="http://schemas.microsoft.com/office/drawing/2014/main" id="{69EE3BB3-05AA-C4B7-CCCC-4A55EF86331C}"/>
              </a:ext>
            </a:extLst>
          </p:cNvPr>
          <p:cNvSpPr/>
          <p:nvPr/>
        </p:nvSpPr>
        <p:spPr>
          <a:xfrm>
            <a:off x="5826041" y="3830241"/>
            <a:ext cx="1933303" cy="368992"/>
          </a:xfrm>
          <a:prstGeom prst="fram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CD97E787-49B5-8570-4F5A-0405F445E309}"/>
              </a:ext>
            </a:extLst>
          </p:cNvPr>
          <p:cNvSpPr txBox="1"/>
          <p:nvPr/>
        </p:nvSpPr>
        <p:spPr>
          <a:xfrm>
            <a:off x="1010202" y="1126895"/>
            <a:ext cx="57389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Semaines 26  27  28  29  30  31 32  33  34  35  36  37</a:t>
            </a:r>
          </a:p>
        </p:txBody>
      </p:sp>
    </p:spTree>
    <p:extLst>
      <p:ext uri="{BB962C8B-B14F-4D97-AF65-F5344CB8AC3E}">
        <p14:creationId xmlns:p14="http://schemas.microsoft.com/office/powerpoint/2010/main" val="15882930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7A128AFD-734A-D8EF-8D82-89B902F145A9}"/>
              </a:ext>
            </a:extLst>
          </p:cNvPr>
          <p:cNvSpPr txBox="1"/>
          <p:nvPr/>
        </p:nvSpPr>
        <p:spPr>
          <a:xfrm>
            <a:off x="1175657" y="313508"/>
            <a:ext cx="439575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200" b="1" dirty="0">
                <a:solidFill>
                  <a:schemeClr val="bg1"/>
                </a:solidFill>
              </a:rPr>
              <a:t>Le nouveau vaccin </a:t>
            </a:r>
            <a:r>
              <a:rPr lang="fr-FR" sz="2200" b="1" dirty="0" err="1">
                <a:solidFill>
                  <a:schemeClr val="bg1"/>
                </a:solidFill>
              </a:rPr>
              <a:t>Comirnaty</a:t>
            </a:r>
            <a:r>
              <a:rPr lang="fr-FR" sz="2200" b="1" dirty="0">
                <a:solidFill>
                  <a:schemeClr val="bg1"/>
                </a:solidFill>
              </a:rPr>
              <a:t>®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88FAA20D-9783-7A8C-40EC-C9FB6F63AF92}"/>
              </a:ext>
            </a:extLst>
          </p:cNvPr>
          <p:cNvSpPr txBox="1"/>
          <p:nvPr/>
        </p:nvSpPr>
        <p:spPr>
          <a:xfrm>
            <a:off x="1045867" y="1789096"/>
            <a:ext cx="29995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chemeClr val="accent1"/>
              </a:buClr>
              <a:buFont typeface="Wingdings" pitchFamily="2" charset="2"/>
              <a:buChar char="q"/>
            </a:pPr>
            <a:r>
              <a:rPr lang="fr-FR" b="1" dirty="0"/>
              <a:t>Pourquoi (re)vacciner?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66BA1196-A770-98E0-40D6-A37CC88F95A4}"/>
              </a:ext>
            </a:extLst>
          </p:cNvPr>
          <p:cNvSpPr txBox="1"/>
          <p:nvPr/>
        </p:nvSpPr>
        <p:spPr>
          <a:xfrm>
            <a:off x="600892" y="2433609"/>
            <a:ext cx="87172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0" i="0" u="none" strike="noStrike" dirty="0">
                <a:solidFill>
                  <a:srgbClr val="3E3E3E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Depuis le 30 juin 2023, la COVID-19 est ajoutée à la</a:t>
            </a:r>
            <a:r>
              <a:rPr lang="fr-FR" sz="1600" b="0" i="0" u="none" strike="noStrike" dirty="0">
                <a:solidFill>
                  <a:srgbClr val="E3005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2" tooltip="Lien vers la liste des MDO"/>
              </a:rPr>
              <a:t> liste des maladies à déclaration obligatoire</a:t>
            </a:r>
            <a:r>
              <a:rPr lang="fr-FR" sz="1600" b="0" i="0" u="none" strike="noStrike" dirty="0">
                <a:solidFill>
                  <a:srgbClr val="3E3E3E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fr-FR" sz="1600" b="0" i="0" u="none" strike="noStrike" dirty="0">
                <a:solidFill>
                  <a:srgbClr val="3E3E3E"/>
                </a:solidFill>
                <a:effectLst/>
                <a:latin typeface="Roboto" panose="02000000000000000000" pitchFamily="2" charset="0"/>
              </a:rPr>
              <a:t>A partir du 1er juillet 2023, </a:t>
            </a:r>
            <a:r>
              <a:rPr lang="fr-FR" sz="1600" b="0" i="0" u="none" strike="noStrike" dirty="0">
                <a:solidFill>
                  <a:srgbClr val="E30056"/>
                </a:solidFill>
                <a:effectLst/>
                <a:latin typeface="Roboto" panose="02000000000000000000" pitchFamily="2" charset="0"/>
                <a:hlinkClick r:id="rId3" tooltip="Lien vers l'actualité"/>
              </a:rPr>
              <a:t>plusieurs systèmes d’information évoluent</a:t>
            </a:r>
            <a:r>
              <a:rPr lang="fr-FR" sz="1600" b="0" i="0" u="none" strike="noStrike" dirty="0">
                <a:solidFill>
                  <a:srgbClr val="3E3E3E"/>
                </a:solidFill>
                <a:effectLst/>
                <a:latin typeface="Roboto" panose="02000000000000000000" pitchFamily="2" charset="0"/>
              </a:rPr>
              <a:t>. </a:t>
            </a:r>
          </a:p>
          <a:p>
            <a:r>
              <a:rPr lang="fr-FR" sz="1600" dirty="0">
                <a:solidFill>
                  <a:srgbClr val="3E3E3E"/>
                </a:solidFill>
                <a:latin typeface="Roboto" panose="02000000000000000000" pitchFamily="2" charset="0"/>
                <a:cs typeface="Arial" panose="020B0604020202020204" pitchFamily="34" charset="0"/>
              </a:rPr>
              <a:t>Le site Géodes de Santé publique France synthétise les </a:t>
            </a:r>
            <a:r>
              <a:rPr lang="fr-FR" sz="1600" b="1" dirty="0">
                <a:solidFill>
                  <a:srgbClr val="3E3E3E"/>
                </a:solidFill>
                <a:latin typeface="Roboto" panose="02000000000000000000" pitchFamily="2" charset="0"/>
                <a:cs typeface="Arial" panose="020B0604020202020204" pitchFamily="34" charset="0"/>
              </a:rPr>
              <a:t>données SI-DEP </a:t>
            </a:r>
            <a:r>
              <a:rPr lang="fr-FR" sz="1600" b="0" i="0" u="none" strike="noStrike" dirty="0">
                <a:effectLst/>
                <a:latin typeface="Arial" panose="020B0604020202020204" pitchFamily="34" charset="0"/>
              </a:rPr>
              <a:t>(</a:t>
            </a:r>
            <a:r>
              <a:rPr lang="fr-FR" sz="1600" b="1" i="0" u="none" strike="noStrike" dirty="0">
                <a:effectLst/>
                <a:latin typeface="Arial" panose="020B0604020202020204" pitchFamily="34" charset="0"/>
              </a:rPr>
              <a:t>tests RT-PCR ET tests antigéniques</a:t>
            </a:r>
            <a:r>
              <a:rPr lang="fr-FR" sz="1600" b="0" i="0" u="none" strike="noStrike" dirty="0">
                <a:effectLst/>
                <a:latin typeface="Arial" panose="020B0604020202020204" pitchFamily="34" charset="0"/>
              </a:rPr>
              <a:t> réalisés par</a:t>
            </a:r>
            <a:r>
              <a:rPr lang="fr-FR" sz="1600" b="1" i="0" u="none" strike="noStrike" dirty="0">
                <a:effectLst/>
                <a:latin typeface="Arial" panose="020B0604020202020204" pitchFamily="34" charset="0"/>
              </a:rPr>
              <a:t> l’ensemble des laboratoires de ville)</a:t>
            </a:r>
            <a:r>
              <a:rPr lang="fr-FR" sz="1600" b="0" i="0" u="none" strike="noStrike" dirty="0">
                <a:effectLst/>
                <a:latin typeface="Arial" panose="020B0604020202020204" pitchFamily="34" charset="0"/>
              </a:rPr>
              <a:t> </a:t>
            </a:r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EAD0B9E9-6A2C-15F0-90F2-BBCBDA4DF64D}"/>
              </a:ext>
            </a:extLst>
          </p:cNvPr>
          <p:cNvSpPr txBox="1"/>
          <p:nvPr/>
        </p:nvSpPr>
        <p:spPr>
          <a:xfrm>
            <a:off x="3446987" y="5011379"/>
            <a:ext cx="618189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900" i="1" dirty="0">
                <a:hlinkClick r:id="rId4"/>
              </a:rPr>
              <a:t>https://geodes.santepubliquefrance.fr/index.php#c=home</a:t>
            </a:r>
            <a:r>
              <a:rPr lang="fr-FR" sz="900" i="1" dirty="0"/>
              <a:t> </a:t>
            </a:r>
          </a:p>
          <a:p>
            <a:r>
              <a:rPr lang="fr-FR" sz="900" dirty="0">
                <a:solidFill>
                  <a:srgbClr val="333333"/>
                </a:solidFill>
                <a:latin typeface="ArialMT"/>
              </a:rPr>
              <a:t>Source : Base de </a:t>
            </a:r>
            <a:r>
              <a:rPr lang="fr-FR" sz="900" dirty="0" err="1">
                <a:solidFill>
                  <a:srgbClr val="333333"/>
                </a:solidFill>
                <a:latin typeface="ArialMT"/>
              </a:rPr>
              <a:t>données</a:t>
            </a:r>
            <a:r>
              <a:rPr lang="fr-FR" sz="900" dirty="0">
                <a:solidFill>
                  <a:srgbClr val="333333"/>
                </a:solidFill>
                <a:latin typeface="ArialMT"/>
              </a:rPr>
              <a:t> SI-LAB issue de SI-DEP, accès le 02 octobre </a:t>
            </a:r>
            <a:endParaRPr lang="fr-FR" sz="900" i="1" dirty="0"/>
          </a:p>
        </p:txBody>
      </p:sp>
    </p:spTree>
    <p:extLst>
      <p:ext uri="{BB962C8B-B14F-4D97-AF65-F5344CB8AC3E}">
        <p14:creationId xmlns:p14="http://schemas.microsoft.com/office/powerpoint/2010/main" val="146155521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5745</TotalTime>
  <Words>3955</Words>
  <Application>Microsoft Macintosh PowerPoint</Application>
  <PresentationFormat>Affichage à l'écran (16:9)</PresentationFormat>
  <Paragraphs>277</Paragraphs>
  <Slides>39</Slides>
  <Notes>1</Notes>
  <HiddenSlides>4</HiddenSlides>
  <MMClips>0</MMClips>
  <ScaleCrop>false</ScaleCrop>
  <HeadingPairs>
    <vt:vector size="6" baseType="variant">
      <vt:variant>
        <vt:lpstr>Polices utilisées</vt:lpstr>
      </vt:variant>
      <vt:variant>
        <vt:i4>8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39</vt:i4>
      </vt:variant>
    </vt:vector>
  </HeadingPairs>
  <TitlesOfParts>
    <vt:vector size="48" baseType="lpstr">
      <vt:lpstr>01 Digitall</vt:lpstr>
      <vt:lpstr>ArialMT</vt:lpstr>
      <vt:lpstr>Arial</vt:lpstr>
      <vt:lpstr>Calibri</vt:lpstr>
      <vt:lpstr>Courier New</vt:lpstr>
      <vt:lpstr>Helvetica</vt:lpstr>
      <vt:lpstr>Roboto</vt:lpstr>
      <vt:lpstr>Wingdings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Quelle CAT si par erreur on fait Rotarix puis Rotateq (ou le contraire) ? </vt:lpstr>
      <vt:lpstr>Vacciner un nourrisson prématuré ayant ECNU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DIU</dc:creator>
  <cp:lastModifiedBy>Robert Cohen</cp:lastModifiedBy>
  <cp:revision>164</cp:revision>
  <cp:lastPrinted>2022-07-26T07:48:29Z</cp:lastPrinted>
  <dcterms:created xsi:type="dcterms:W3CDTF">2018-12-12T07:15:29Z</dcterms:created>
  <dcterms:modified xsi:type="dcterms:W3CDTF">2023-10-07T11:27:23Z</dcterms:modified>
</cp:coreProperties>
</file>