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theme/themeOverride7.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74" r:id="rId2"/>
    <p:sldId id="286" r:id="rId3"/>
    <p:sldId id="277" r:id="rId4"/>
    <p:sldId id="281" r:id="rId5"/>
    <p:sldId id="930" r:id="rId6"/>
    <p:sldId id="929" r:id="rId7"/>
    <p:sldId id="926" r:id="rId8"/>
    <p:sldId id="289" r:id="rId9"/>
    <p:sldId id="290" r:id="rId10"/>
    <p:sldId id="269" r:id="rId11"/>
    <p:sldId id="270" r:id="rId12"/>
    <p:sldId id="272" r:id="rId13"/>
    <p:sldId id="294" r:id="rId14"/>
    <p:sldId id="293" r:id="rId15"/>
    <p:sldId id="295" r:id="rId16"/>
    <p:sldId id="292" r:id="rId17"/>
    <p:sldId id="288" r:id="rId18"/>
    <p:sldId id="291" r:id="rId19"/>
    <p:sldId id="278" r:id="rId20"/>
    <p:sldId id="925" r:id="rId21"/>
    <p:sldId id="924" r:id="rId22"/>
    <p:sldId id="276" r:id="rId23"/>
    <p:sldId id="927" r:id="rId24"/>
    <p:sldId id="928" r:id="rId25"/>
    <p:sldId id="931" r:id="rId26"/>
  </p:sldIdLst>
  <p:sldSz cx="9144000" cy="5143500" type="screen16x9"/>
  <p:notesSz cx="6858000" cy="9144000"/>
  <p:defaultTextStyle>
    <a:defPPr>
      <a:defRPr lang="fr-FR"/>
    </a:defPPr>
    <a:lvl1pPr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1pPr>
    <a:lvl2pPr marL="4572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2pPr>
    <a:lvl3pPr marL="9144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3pPr>
    <a:lvl4pPr marL="13716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4pPr>
    <a:lvl5pPr marL="18288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5pPr>
    <a:lvl6pPr marL="2286000" algn="l" defTabSz="457200" rtl="0" eaLnBrk="1" latinLnBrk="0" hangingPunct="1">
      <a:defRPr kern="1200">
        <a:solidFill>
          <a:schemeClr val="tx1"/>
        </a:solidFill>
        <a:latin typeface="Arial" pitchFamily="-108" charset="0"/>
        <a:ea typeface="Arial" pitchFamily="-108" charset="0"/>
        <a:cs typeface="Arial" pitchFamily="-108" charset="0"/>
      </a:defRPr>
    </a:lvl6pPr>
    <a:lvl7pPr marL="2743200" algn="l" defTabSz="457200" rtl="0" eaLnBrk="1" latinLnBrk="0" hangingPunct="1">
      <a:defRPr kern="1200">
        <a:solidFill>
          <a:schemeClr val="tx1"/>
        </a:solidFill>
        <a:latin typeface="Arial" pitchFamily="-108" charset="0"/>
        <a:ea typeface="Arial" pitchFamily="-108" charset="0"/>
        <a:cs typeface="Arial" pitchFamily="-108" charset="0"/>
      </a:defRPr>
    </a:lvl7pPr>
    <a:lvl8pPr marL="3200400" algn="l" defTabSz="457200" rtl="0" eaLnBrk="1" latinLnBrk="0" hangingPunct="1">
      <a:defRPr kern="1200">
        <a:solidFill>
          <a:schemeClr val="tx1"/>
        </a:solidFill>
        <a:latin typeface="Arial" pitchFamily="-108" charset="0"/>
        <a:ea typeface="Arial" pitchFamily="-108" charset="0"/>
        <a:cs typeface="Arial" pitchFamily="-108" charset="0"/>
      </a:defRPr>
    </a:lvl8pPr>
    <a:lvl9pPr marL="3657600" algn="l" defTabSz="457200" rtl="0" eaLnBrk="1" latinLnBrk="0" hangingPunct="1">
      <a:defRPr kern="1200">
        <a:solidFill>
          <a:schemeClr val="tx1"/>
        </a:solidFill>
        <a:latin typeface="Arial" pitchFamily="-108" charset="0"/>
        <a:ea typeface="Arial" pitchFamily="-108" charset="0"/>
        <a:cs typeface="Arial" pitchFamily="-108" charset="0"/>
      </a:defRPr>
    </a:lvl9pPr>
  </p:defaultTextStyle>
  <p:extLst>
    <p:ext uri="{EFAFB233-063F-42B5-8137-9DF3F51BA10A}">
      <p15:sldGuideLst xmlns:p15="http://schemas.microsoft.com/office/powerpoint/2012/main">
        <p15:guide id="1" orient="horz" pos="270">
          <p15:clr>
            <a:srgbClr val="A4A3A4"/>
          </p15:clr>
        </p15:guide>
        <p15:guide id="2" orient="horz" pos="1038">
          <p15:clr>
            <a:srgbClr val="A4A3A4"/>
          </p15:clr>
        </p15:guide>
        <p15:guide id="3" pos="187">
          <p15:clr>
            <a:srgbClr val="A4A3A4"/>
          </p15:clr>
        </p15:guide>
        <p15:guide id="4" pos="557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98D7"/>
    <a:srgbClr val="FFE900"/>
    <a:srgbClr val="009D3D"/>
    <a:srgbClr val="EAF0F0"/>
    <a:srgbClr val="F1F6F4"/>
    <a:srgbClr val="FAFFFD"/>
    <a:srgbClr val="FFFFFD"/>
    <a:srgbClr val="F4FFFD"/>
    <a:srgbClr val="F7F8FF"/>
    <a:srgbClr val="FFF0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95" autoAdjust="0"/>
    <p:restoredTop sz="94830" autoAdjust="0"/>
  </p:normalViewPr>
  <p:slideViewPr>
    <p:cSldViewPr snapToGrid="0" showGuides="1">
      <p:cViewPr varScale="1">
        <p:scale>
          <a:sx n="156" d="100"/>
          <a:sy n="156" d="100"/>
        </p:scale>
        <p:origin x="888" y="168"/>
      </p:cViewPr>
      <p:guideLst>
        <p:guide orient="horz" pos="270"/>
        <p:guide orient="horz" pos="1038"/>
        <p:guide pos="187"/>
        <p:guide pos="55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105" d="100"/>
          <a:sy n="105" d="100"/>
        </p:scale>
        <p:origin x="-418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hicficp03\PH\097118\CNRP\Rapport2023\BD2001-2022_Rapport%20d'activit&#233;%202023-v9ISPPD.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hicficp03\PH\097118\CNRP\Rapport2023\BD2001-2022_Rapport%20d'activit&#233;%202023-v9ISPPD.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hicficp03\PH\097118\CNRP\Rapport2023\BD2001-2022_Rapport%20d'activit&#233;%202023-v9ISPPD.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chicficp03\PH\097118\CNRP\Rapport2023\BD2001-2022_Rapport%20d'activit&#233;%202023-v9ISPPD.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chicficp03\PH\097118\CNRP\Rapport2023\BD2001-2022_Rapport%20d'activit&#233;%202023-v9ISPPD.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chicficp03\PH\097118\CNRP\Rapport2023\BD2001-2022_Rapport%20d'activit&#233;%202023-v9ISPPD.xlsx" TargetMode="External"/></Relationships>
</file>

<file path=ppt/charts/_rels/chart7.xml.rels><?xml version="1.0" encoding="UTF-8" standalone="yes"?>
<Relationships xmlns="http://schemas.openxmlformats.org/package/2006/relationships"><Relationship Id="rId3" Type="http://schemas.openxmlformats.org/officeDocument/2006/relationships/oleObject" Target="file:////chicficp03\PH\097118\CNRP\Etudes\Activ\Portage%20OMA\Portage%20OMA%20year21&amp;22%20complet.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hicficp03\PH\097118\CNRP\Etudes\Activ\Portage%20OMA\Portage%20OMA%20year21&amp;22%20complet.xlsx" TargetMode="External"/><Relationship Id="rId1"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fr-FR" sz="1200" b="1"/>
              <a:t>0-23 months (n=139)</a:t>
            </a:r>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autoTitleDeleted val="0"/>
    <c:plotArea>
      <c:layout/>
      <c:barChart>
        <c:barDir val="col"/>
        <c:grouping val="clustered"/>
        <c:varyColors val="0"/>
        <c:ser>
          <c:idx val="0"/>
          <c:order val="0"/>
          <c:tx>
            <c:strRef>
              <c:f>'Coverage-new'!$B$50</c:f>
              <c:strCache>
                <c:ptCount val="1"/>
                <c:pt idx="0">
                  <c:v>0-23 months</c:v>
                </c:pt>
              </c:strCache>
            </c:strRef>
          </c:tx>
          <c:spPr>
            <a:solidFill>
              <a:schemeClr val="accent1"/>
            </a:solidFill>
            <a:ln>
              <a:noFill/>
            </a:ln>
            <a:effectLst/>
          </c:spPr>
          <c:invertIfNegative val="0"/>
          <c:dPt>
            <c:idx val="0"/>
            <c:invertIfNegative val="0"/>
            <c:bubble3D val="0"/>
            <c:spPr>
              <a:solidFill>
                <a:srgbClr val="30C4FF"/>
              </a:solidFill>
              <a:ln>
                <a:noFill/>
              </a:ln>
              <a:effectLst/>
            </c:spPr>
            <c:extLst>
              <c:ext xmlns:c16="http://schemas.microsoft.com/office/drawing/2014/chart" uri="{C3380CC4-5D6E-409C-BE32-E72D297353CC}">
                <c16:uniqueId val="{00000001-1CAE-4BF0-B034-F4127F6E7389}"/>
              </c:ext>
            </c:extLst>
          </c:dPt>
          <c:dPt>
            <c:idx val="1"/>
            <c:invertIfNegative val="0"/>
            <c:bubble3D val="0"/>
            <c:spPr>
              <a:solidFill>
                <a:srgbClr val="63A0FF"/>
              </a:solidFill>
              <a:ln>
                <a:noFill/>
              </a:ln>
              <a:effectLst/>
            </c:spPr>
            <c:extLst>
              <c:ext xmlns:c16="http://schemas.microsoft.com/office/drawing/2014/chart" uri="{C3380CC4-5D6E-409C-BE32-E72D297353CC}">
                <c16:uniqueId val="{00000003-1CAE-4BF0-B034-F4127F6E7389}"/>
              </c:ext>
            </c:extLst>
          </c:dPt>
          <c:dPt>
            <c:idx val="2"/>
            <c:invertIfNegative val="0"/>
            <c:bubble3D val="0"/>
            <c:spPr>
              <a:solidFill>
                <a:srgbClr val="F072E9"/>
              </a:solidFill>
              <a:ln>
                <a:noFill/>
              </a:ln>
              <a:effectLst/>
            </c:spPr>
            <c:extLst>
              <c:ext xmlns:c16="http://schemas.microsoft.com/office/drawing/2014/chart" uri="{C3380CC4-5D6E-409C-BE32-E72D297353CC}">
                <c16:uniqueId val="{00000005-1CAE-4BF0-B034-F4127F6E7389}"/>
              </c:ext>
            </c:extLst>
          </c:dPt>
          <c:dPt>
            <c:idx val="3"/>
            <c:invertIfNegative val="0"/>
            <c:bubble3D val="0"/>
            <c:spPr>
              <a:solidFill>
                <a:srgbClr val="FFC000"/>
              </a:solidFill>
              <a:ln>
                <a:noFill/>
              </a:ln>
              <a:effectLst/>
            </c:spPr>
            <c:extLst>
              <c:ext xmlns:c16="http://schemas.microsoft.com/office/drawing/2014/chart" uri="{C3380CC4-5D6E-409C-BE32-E72D297353CC}">
                <c16:uniqueId val="{00000007-1CAE-4BF0-B034-F4127F6E7389}"/>
              </c:ext>
            </c:extLst>
          </c:dPt>
          <c:dPt>
            <c:idx val="4"/>
            <c:invertIfNegative val="0"/>
            <c:bubble3D val="0"/>
            <c:spPr>
              <a:solidFill>
                <a:srgbClr val="A7EA52">
                  <a:lumMod val="75000"/>
                </a:srgbClr>
              </a:solidFill>
              <a:ln>
                <a:noFill/>
              </a:ln>
              <a:effectLst/>
            </c:spPr>
            <c:extLst>
              <c:ext xmlns:c16="http://schemas.microsoft.com/office/drawing/2014/chart" uri="{C3380CC4-5D6E-409C-BE32-E72D297353CC}">
                <c16:uniqueId val="{00000009-1CAE-4BF0-B034-F4127F6E7389}"/>
              </c:ext>
            </c:extLst>
          </c:dPt>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'Coverage-new'!$A$51:$A$55</c:f>
              <c:strCache>
                <c:ptCount val="5"/>
                <c:pt idx="0">
                  <c:v>PCV7</c:v>
                </c:pt>
                <c:pt idx="1">
                  <c:v>PCV13</c:v>
                </c:pt>
                <c:pt idx="2">
                  <c:v>PCV15</c:v>
                </c:pt>
                <c:pt idx="3">
                  <c:v>PCV20</c:v>
                </c:pt>
                <c:pt idx="4">
                  <c:v>PCV21</c:v>
                </c:pt>
              </c:strCache>
            </c:strRef>
          </c:cat>
          <c:val>
            <c:numRef>
              <c:f>'Coverage-new'!$B$51:$B$55</c:f>
              <c:numCache>
                <c:formatCode>0</c:formatCode>
                <c:ptCount val="5"/>
                <c:pt idx="0">
                  <c:v>4</c:v>
                </c:pt>
                <c:pt idx="1">
                  <c:v>14</c:v>
                </c:pt>
                <c:pt idx="2">
                  <c:v>24</c:v>
                </c:pt>
                <c:pt idx="3">
                  <c:v>50</c:v>
                </c:pt>
                <c:pt idx="4">
                  <c:v>85</c:v>
                </c:pt>
              </c:numCache>
            </c:numRef>
          </c:val>
          <c:extLst>
            <c:ext xmlns:c16="http://schemas.microsoft.com/office/drawing/2014/chart" uri="{C3380CC4-5D6E-409C-BE32-E72D297353CC}">
              <c16:uniqueId val="{0000000A-1CAE-4BF0-B034-F4127F6E7389}"/>
            </c:ext>
          </c:extLst>
        </c:ser>
        <c:dLbls>
          <c:showLegendKey val="0"/>
          <c:showVal val="0"/>
          <c:showCatName val="0"/>
          <c:showSerName val="0"/>
          <c:showPercent val="0"/>
          <c:showBubbleSize val="0"/>
        </c:dLbls>
        <c:gapWidth val="10"/>
        <c:overlap val="-27"/>
        <c:axId val="1634682991"/>
        <c:axId val="1634690063"/>
      </c:barChart>
      <c:catAx>
        <c:axId val="16346829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90063"/>
        <c:crosses val="autoZero"/>
        <c:auto val="1"/>
        <c:lblAlgn val="ctr"/>
        <c:lblOffset val="100"/>
        <c:noMultiLvlLbl val="0"/>
      </c:catAx>
      <c:valAx>
        <c:axId val="16346900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t>Percent serotype coverage</a:t>
                </a:r>
              </a:p>
            </c:rich>
          </c:tx>
          <c:layout>
            <c:manualLayout>
              <c:xMode val="edge"/>
              <c:yMode val="edge"/>
              <c:x val="9.5089676290463689E-3"/>
              <c:y val="0.20997302420530767"/>
            </c:manualLayout>
          </c:layout>
          <c:overlay val="0"/>
          <c:spPr>
            <a:noFill/>
            <a:ln>
              <a:noFill/>
            </a:ln>
            <a:effectLst/>
          </c:spPr>
          <c:txPr>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82991"/>
        <c:crosses val="autoZero"/>
        <c:crossBetween val="between"/>
      </c:valAx>
      <c:spPr>
        <a:noFill/>
        <a:ln>
          <a:noFill/>
        </a:ln>
        <a:effectLst/>
      </c:spPr>
    </c:plotArea>
    <c:plotVisOnly val="1"/>
    <c:dispBlanksAs val="gap"/>
    <c:showDLblsOverMax val="0"/>
    <c:extLst/>
  </c:chart>
  <c:spPr>
    <a:noFill/>
    <a:ln>
      <a:noFill/>
    </a:ln>
    <a:effectLst/>
  </c:spPr>
  <c:txPr>
    <a:bodyPr/>
    <a:lstStyle/>
    <a:p>
      <a:pPr>
        <a:defRPr>
          <a:latin typeface="Arial" panose="020B0604020202020204" pitchFamily="34" charset="0"/>
          <a:cs typeface="Arial" panose="020B0604020202020204" pitchFamily="34" charset="0"/>
        </a:defRPr>
      </a:pPr>
      <a:endParaRPr lang="fr-F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fr-FR" sz="1200" b="1"/>
              <a:t>24-59 months (n=59)</a:t>
            </a:r>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autoTitleDeleted val="0"/>
    <c:plotArea>
      <c:layout/>
      <c:barChart>
        <c:barDir val="col"/>
        <c:grouping val="clustered"/>
        <c:varyColors val="0"/>
        <c:ser>
          <c:idx val="0"/>
          <c:order val="0"/>
          <c:tx>
            <c:strRef>
              <c:f>'Coverage-new'!$E$50</c:f>
              <c:strCache>
                <c:ptCount val="1"/>
                <c:pt idx="0">
                  <c:v>24-59 months</c:v>
                </c:pt>
              </c:strCache>
            </c:strRef>
          </c:tx>
          <c:spPr>
            <a:solidFill>
              <a:schemeClr val="accent1"/>
            </a:solidFill>
            <a:ln>
              <a:noFill/>
            </a:ln>
            <a:effectLst/>
          </c:spPr>
          <c:invertIfNegative val="0"/>
          <c:dPt>
            <c:idx val="0"/>
            <c:invertIfNegative val="0"/>
            <c:bubble3D val="0"/>
            <c:spPr>
              <a:solidFill>
                <a:srgbClr val="30C4FF"/>
              </a:solidFill>
              <a:ln>
                <a:noFill/>
              </a:ln>
              <a:effectLst/>
            </c:spPr>
            <c:extLst>
              <c:ext xmlns:c16="http://schemas.microsoft.com/office/drawing/2014/chart" uri="{C3380CC4-5D6E-409C-BE32-E72D297353CC}">
                <c16:uniqueId val="{00000001-1434-4BFC-AC8B-1D60698054EE}"/>
              </c:ext>
            </c:extLst>
          </c:dPt>
          <c:dPt>
            <c:idx val="1"/>
            <c:invertIfNegative val="0"/>
            <c:bubble3D val="0"/>
            <c:spPr>
              <a:solidFill>
                <a:srgbClr val="63A0FF"/>
              </a:solidFill>
              <a:ln>
                <a:noFill/>
              </a:ln>
              <a:effectLst/>
            </c:spPr>
            <c:extLst>
              <c:ext xmlns:c16="http://schemas.microsoft.com/office/drawing/2014/chart" uri="{C3380CC4-5D6E-409C-BE32-E72D297353CC}">
                <c16:uniqueId val="{00000003-1434-4BFC-AC8B-1D60698054EE}"/>
              </c:ext>
            </c:extLst>
          </c:dPt>
          <c:dPt>
            <c:idx val="2"/>
            <c:invertIfNegative val="0"/>
            <c:bubble3D val="0"/>
            <c:spPr>
              <a:solidFill>
                <a:srgbClr val="F072E9"/>
              </a:solidFill>
              <a:ln>
                <a:noFill/>
              </a:ln>
              <a:effectLst/>
            </c:spPr>
            <c:extLst>
              <c:ext xmlns:c16="http://schemas.microsoft.com/office/drawing/2014/chart" uri="{C3380CC4-5D6E-409C-BE32-E72D297353CC}">
                <c16:uniqueId val="{00000005-1434-4BFC-AC8B-1D60698054EE}"/>
              </c:ext>
            </c:extLst>
          </c:dPt>
          <c:dPt>
            <c:idx val="3"/>
            <c:invertIfNegative val="0"/>
            <c:bubble3D val="0"/>
            <c:spPr>
              <a:solidFill>
                <a:srgbClr val="FFC000"/>
              </a:solidFill>
              <a:ln>
                <a:noFill/>
              </a:ln>
              <a:effectLst/>
            </c:spPr>
            <c:extLst>
              <c:ext xmlns:c16="http://schemas.microsoft.com/office/drawing/2014/chart" uri="{C3380CC4-5D6E-409C-BE32-E72D297353CC}">
                <c16:uniqueId val="{00000007-1434-4BFC-AC8B-1D60698054EE}"/>
              </c:ext>
            </c:extLst>
          </c:dPt>
          <c:dPt>
            <c:idx val="4"/>
            <c:invertIfNegative val="0"/>
            <c:bubble3D val="0"/>
            <c:spPr>
              <a:solidFill>
                <a:srgbClr val="A7EA52">
                  <a:lumMod val="75000"/>
                </a:srgbClr>
              </a:solidFill>
              <a:ln>
                <a:noFill/>
              </a:ln>
              <a:effectLst/>
            </c:spPr>
            <c:extLst>
              <c:ext xmlns:c16="http://schemas.microsoft.com/office/drawing/2014/chart" uri="{C3380CC4-5D6E-409C-BE32-E72D297353CC}">
                <c16:uniqueId val="{00000009-1434-4BFC-AC8B-1D60698054EE}"/>
              </c:ext>
            </c:extLst>
          </c:dPt>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'Coverage-new'!$D$51:$D$55</c:f>
              <c:strCache>
                <c:ptCount val="5"/>
                <c:pt idx="0">
                  <c:v>PCV7</c:v>
                </c:pt>
                <c:pt idx="1">
                  <c:v>PCV13</c:v>
                </c:pt>
                <c:pt idx="2">
                  <c:v>PCV15</c:v>
                </c:pt>
                <c:pt idx="3">
                  <c:v>PCV20</c:v>
                </c:pt>
                <c:pt idx="4">
                  <c:v>PCV21</c:v>
                </c:pt>
              </c:strCache>
            </c:strRef>
          </c:cat>
          <c:val>
            <c:numRef>
              <c:f>'Coverage-new'!$E$51:$E$55</c:f>
              <c:numCache>
                <c:formatCode>0</c:formatCode>
                <c:ptCount val="5"/>
                <c:pt idx="0">
                  <c:v>7</c:v>
                </c:pt>
                <c:pt idx="1">
                  <c:v>19</c:v>
                </c:pt>
                <c:pt idx="2">
                  <c:v>24</c:v>
                </c:pt>
                <c:pt idx="3">
                  <c:v>54</c:v>
                </c:pt>
                <c:pt idx="4">
                  <c:v>80</c:v>
                </c:pt>
              </c:numCache>
            </c:numRef>
          </c:val>
          <c:extLst>
            <c:ext xmlns:c16="http://schemas.microsoft.com/office/drawing/2014/chart" uri="{C3380CC4-5D6E-409C-BE32-E72D297353CC}">
              <c16:uniqueId val="{0000000A-1434-4BFC-AC8B-1D60698054EE}"/>
            </c:ext>
          </c:extLst>
        </c:ser>
        <c:dLbls>
          <c:showLegendKey val="0"/>
          <c:showVal val="0"/>
          <c:showCatName val="0"/>
          <c:showSerName val="0"/>
          <c:showPercent val="0"/>
          <c:showBubbleSize val="0"/>
        </c:dLbls>
        <c:gapWidth val="10"/>
        <c:overlap val="-27"/>
        <c:axId val="1634682991"/>
        <c:axId val="1634690063"/>
      </c:barChart>
      <c:catAx>
        <c:axId val="16346829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90063"/>
        <c:crosses val="autoZero"/>
        <c:auto val="1"/>
        <c:lblAlgn val="ctr"/>
        <c:lblOffset val="100"/>
        <c:noMultiLvlLbl val="0"/>
      </c:catAx>
      <c:valAx>
        <c:axId val="16346900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t>Percent serotype coverage</a:t>
                </a:r>
              </a:p>
            </c:rich>
          </c:tx>
          <c:layout>
            <c:manualLayout>
              <c:xMode val="edge"/>
              <c:yMode val="edge"/>
              <c:x val="9.5089676290463689E-3"/>
              <c:y val="0.21460265383493729"/>
            </c:manualLayout>
          </c:layout>
          <c:overlay val="0"/>
          <c:spPr>
            <a:noFill/>
            <a:ln>
              <a:noFill/>
            </a:ln>
            <a:effectLst/>
          </c:spPr>
          <c:txPr>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82991"/>
        <c:crosses val="autoZero"/>
        <c:crossBetween val="between"/>
      </c:valAx>
      <c:spPr>
        <a:noFill/>
        <a:ln>
          <a:noFill/>
        </a:ln>
        <a:effectLst/>
      </c:spPr>
    </c:plotArea>
    <c:plotVisOnly val="1"/>
    <c:dispBlanksAs val="gap"/>
    <c:showDLblsOverMax val="0"/>
    <c:extLst/>
  </c:chart>
  <c:spPr>
    <a:noFill/>
    <a:ln>
      <a:noFill/>
    </a:ln>
    <a:effectLst/>
  </c:spPr>
  <c:txPr>
    <a:bodyPr/>
    <a:lstStyle/>
    <a:p>
      <a:pPr>
        <a:defRPr>
          <a:latin typeface="Arial" panose="020B0604020202020204" pitchFamily="34" charset="0"/>
          <a:cs typeface="Arial" panose="020B0604020202020204" pitchFamily="34" charset="0"/>
        </a:defRPr>
      </a:pPr>
      <a:endParaRPr lang="fr-FR"/>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fr-FR" sz="1200" b="1"/>
              <a:t>5-15 years (n=82)</a:t>
            </a:r>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autoTitleDeleted val="0"/>
    <c:plotArea>
      <c:layout/>
      <c:barChart>
        <c:barDir val="col"/>
        <c:grouping val="clustered"/>
        <c:varyColors val="0"/>
        <c:ser>
          <c:idx val="0"/>
          <c:order val="0"/>
          <c:tx>
            <c:strRef>
              <c:f>'Coverage-new'!$H$50</c:f>
              <c:strCache>
                <c:ptCount val="1"/>
                <c:pt idx="0">
                  <c:v>5-15 years</c:v>
                </c:pt>
              </c:strCache>
            </c:strRef>
          </c:tx>
          <c:spPr>
            <a:solidFill>
              <a:schemeClr val="accent1"/>
            </a:solidFill>
            <a:ln>
              <a:noFill/>
            </a:ln>
            <a:effectLst/>
          </c:spPr>
          <c:invertIfNegative val="0"/>
          <c:dPt>
            <c:idx val="0"/>
            <c:invertIfNegative val="0"/>
            <c:bubble3D val="0"/>
            <c:spPr>
              <a:solidFill>
                <a:srgbClr val="30C4FF"/>
              </a:solidFill>
              <a:ln>
                <a:noFill/>
              </a:ln>
              <a:effectLst/>
            </c:spPr>
            <c:extLst>
              <c:ext xmlns:c16="http://schemas.microsoft.com/office/drawing/2014/chart" uri="{C3380CC4-5D6E-409C-BE32-E72D297353CC}">
                <c16:uniqueId val="{00000001-3D9D-4918-8D7E-2520C1BD8EE3}"/>
              </c:ext>
            </c:extLst>
          </c:dPt>
          <c:dPt>
            <c:idx val="1"/>
            <c:invertIfNegative val="0"/>
            <c:bubble3D val="0"/>
            <c:spPr>
              <a:solidFill>
                <a:srgbClr val="63A0FF"/>
              </a:solidFill>
              <a:ln>
                <a:noFill/>
              </a:ln>
              <a:effectLst/>
            </c:spPr>
            <c:extLst>
              <c:ext xmlns:c16="http://schemas.microsoft.com/office/drawing/2014/chart" uri="{C3380CC4-5D6E-409C-BE32-E72D297353CC}">
                <c16:uniqueId val="{00000003-3D9D-4918-8D7E-2520C1BD8EE3}"/>
              </c:ext>
            </c:extLst>
          </c:dPt>
          <c:dPt>
            <c:idx val="2"/>
            <c:invertIfNegative val="0"/>
            <c:bubble3D val="0"/>
            <c:spPr>
              <a:solidFill>
                <a:srgbClr val="F072E9"/>
              </a:solidFill>
              <a:ln>
                <a:noFill/>
              </a:ln>
              <a:effectLst/>
            </c:spPr>
            <c:extLst>
              <c:ext xmlns:c16="http://schemas.microsoft.com/office/drawing/2014/chart" uri="{C3380CC4-5D6E-409C-BE32-E72D297353CC}">
                <c16:uniqueId val="{00000005-3D9D-4918-8D7E-2520C1BD8EE3}"/>
              </c:ext>
            </c:extLst>
          </c:dPt>
          <c:dPt>
            <c:idx val="3"/>
            <c:invertIfNegative val="0"/>
            <c:bubble3D val="0"/>
            <c:spPr>
              <a:solidFill>
                <a:srgbClr val="FFC000"/>
              </a:solidFill>
              <a:ln>
                <a:noFill/>
              </a:ln>
              <a:effectLst/>
            </c:spPr>
            <c:extLst>
              <c:ext xmlns:c16="http://schemas.microsoft.com/office/drawing/2014/chart" uri="{C3380CC4-5D6E-409C-BE32-E72D297353CC}">
                <c16:uniqueId val="{00000007-3D9D-4918-8D7E-2520C1BD8EE3}"/>
              </c:ext>
            </c:extLst>
          </c:dPt>
          <c:dPt>
            <c:idx val="4"/>
            <c:invertIfNegative val="0"/>
            <c:bubble3D val="0"/>
            <c:spPr>
              <a:solidFill>
                <a:srgbClr val="A7EA52">
                  <a:lumMod val="75000"/>
                </a:srgbClr>
              </a:solidFill>
              <a:ln>
                <a:noFill/>
              </a:ln>
              <a:effectLst/>
            </c:spPr>
            <c:extLst>
              <c:ext xmlns:c16="http://schemas.microsoft.com/office/drawing/2014/chart" uri="{C3380CC4-5D6E-409C-BE32-E72D297353CC}">
                <c16:uniqueId val="{00000009-3D9D-4918-8D7E-2520C1BD8EE3}"/>
              </c:ext>
            </c:extLst>
          </c:dPt>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'Coverage-new'!$G$51:$G$55</c:f>
              <c:strCache>
                <c:ptCount val="5"/>
                <c:pt idx="0">
                  <c:v>PCV7</c:v>
                </c:pt>
                <c:pt idx="1">
                  <c:v>PCV13</c:v>
                </c:pt>
                <c:pt idx="2">
                  <c:v>PCV15</c:v>
                </c:pt>
                <c:pt idx="3">
                  <c:v>PCV20</c:v>
                </c:pt>
                <c:pt idx="4">
                  <c:v>PCV21</c:v>
                </c:pt>
              </c:strCache>
            </c:strRef>
          </c:cat>
          <c:val>
            <c:numRef>
              <c:f>'Coverage-new'!$H$51:$H$55</c:f>
              <c:numCache>
                <c:formatCode>0</c:formatCode>
                <c:ptCount val="5"/>
                <c:pt idx="0">
                  <c:v>4</c:v>
                </c:pt>
                <c:pt idx="1">
                  <c:v>17</c:v>
                </c:pt>
                <c:pt idx="2">
                  <c:v>23</c:v>
                </c:pt>
                <c:pt idx="3">
                  <c:v>54</c:v>
                </c:pt>
                <c:pt idx="4">
                  <c:v>82</c:v>
                </c:pt>
              </c:numCache>
            </c:numRef>
          </c:val>
          <c:extLst>
            <c:ext xmlns:c16="http://schemas.microsoft.com/office/drawing/2014/chart" uri="{C3380CC4-5D6E-409C-BE32-E72D297353CC}">
              <c16:uniqueId val="{0000000A-3D9D-4918-8D7E-2520C1BD8EE3}"/>
            </c:ext>
          </c:extLst>
        </c:ser>
        <c:dLbls>
          <c:showLegendKey val="0"/>
          <c:showVal val="0"/>
          <c:showCatName val="0"/>
          <c:showSerName val="0"/>
          <c:showPercent val="0"/>
          <c:showBubbleSize val="0"/>
        </c:dLbls>
        <c:gapWidth val="10"/>
        <c:overlap val="-27"/>
        <c:axId val="1634682991"/>
        <c:axId val="1634690063"/>
      </c:barChart>
      <c:catAx>
        <c:axId val="16346829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90063"/>
        <c:crosses val="autoZero"/>
        <c:auto val="1"/>
        <c:lblAlgn val="ctr"/>
        <c:lblOffset val="100"/>
        <c:noMultiLvlLbl val="0"/>
      </c:catAx>
      <c:valAx>
        <c:axId val="16346900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t>Percent serotype coverage</a:t>
                </a:r>
              </a:p>
            </c:rich>
          </c:tx>
          <c:layout>
            <c:manualLayout>
              <c:xMode val="edge"/>
              <c:yMode val="edge"/>
              <c:x val="3.953412073490814E-3"/>
              <c:y val="0.20997302420530767"/>
            </c:manualLayout>
          </c:layout>
          <c:overlay val="0"/>
          <c:spPr>
            <a:noFill/>
            <a:ln>
              <a:noFill/>
            </a:ln>
            <a:effectLst/>
          </c:spPr>
          <c:txPr>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82991"/>
        <c:crosses val="autoZero"/>
        <c:crossBetween val="between"/>
      </c:valAx>
      <c:spPr>
        <a:noFill/>
        <a:ln>
          <a:noFill/>
        </a:ln>
        <a:effectLst/>
      </c:spPr>
    </c:plotArea>
    <c:plotVisOnly val="1"/>
    <c:dispBlanksAs val="gap"/>
    <c:showDLblsOverMax val="0"/>
    <c:extLst/>
  </c:chart>
  <c:spPr>
    <a:noFill/>
    <a:ln>
      <a:noFill/>
    </a:ln>
    <a:effectLst/>
  </c:spPr>
  <c:txPr>
    <a:bodyPr/>
    <a:lstStyle/>
    <a:p>
      <a:pPr>
        <a:defRPr>
          <a:latin typeface="Arial" panose="020B0604020202020204" pitchFamily="34" charset="0"/>
          <a:cs typeface="Arial" panose="020B0604020202020204" pitchFamily="34" charset="0"/>
        </a:defRPr>
      </a:pPr>
      <a:endParaRPr lang="fr-FR"/>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fr-FR" sz="1200" b="1" dirty="0"/>
              <a:t>16-64 </a:t>
            </a:r>
            <a:r>
              <a:rPr lang="fr-FR" sz="1200" b="1" dirty="0" err="1"/>
              <a:t>years</a:t>
            </a:r>
            <a:r>
              <a:rPr lang="fr-FR" sz="1200" b="1" dirty="0"/>
              <a:t> (n=327)</a:t>
            </a:r>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autoTitleDeleted val="0"/>
    <c:plotArea>
      <c:layout/>
      <c:barChart>
        <c:barDir val="col"/>
        <c:grouping val="clustered"/>
        <c:varyColors val="0"/>
        <c:ser>
          <c:idx val="0"/>
          <c:order val="0"/>
          <c:tx>
            <c:strRef>
              <c:f>'Coverage-new'!$B$74</c:f>
              <c:strCache>
                <c:ptCount val="1"/>
                <c:pt idx="0">
                  <c:v>16-64 years</c:v>
                </c:pt>
              </c:strCache>
            </c:strRef>
          </c:tx>
          <c:spPr>
            <a:solidFill>
              <a:schemeClr val="accent1"/>
            </a:solidFill>
            <a:ln>
              <a:noFill/>
            </a:ln>
            <a:effectLst/>
          </c:spPr>
          <c:invertIfNegative val="0"/>
          <c:dPt>
            <c:idx val="0"/>
            <c:invertIfNegative val="0"/>
            <c:bubble3D val="0"/>
            <c:spPr>
              <a:solidFill>
                <a:srgbClr val="30C4FF"/>
              </a:solidFill>
              <a:ln>
                <a:noFill/>
              </a:ln>
              <a:effectLst/>
            </c:spPr>
            <c:extLst>
              <c:ext xmlns:c16="http://schemas.microsoft.com/office/drawing/2014/chart" uri="{C3380CC4-5D6E-409C-BE32-E72D297353CC}">
                <c16:uniqueId val="{00000001-7D6F-437C-945F-D5322730DF3A}"/>
              </c:ext>
            </c:extLst>
          </c:dPt>
          <c:dPt>
            <c:idx val="1"/>
            <c:invertIfNegative val="0"/>
            <c:bubble3D val="0"/>
            <c:spPr>
              <a:solidFill>
                <a:srgbClr val="63A0FF"/>
              </a:solidFill>
              <a:ln>
                <a:noFill/>
              </a:ln>
              <a:effectLst/>
            </c:spPr>
            <c:extLst>
              <c:ext xmlns:c16="http://schemas.microsoft.com/office/drawing/2014/chart" uri="{C3380CC4-5D6E-409C-BE32-E72D297353CC}">
                <c16:uniqueId val="{00000003-7D6F-437C-945F-D5322730DF3A}"/>
              </c:ext>
            </c:extLst>
          </c:dPt>
          <c:dPt>
            <c:idx val="2"/>
            <c:invertIfNegative val="0"/>
            <c:bubble3D val="0"/>
            <c:spPr>
              <a:solidFill>
                <a:srgbClr val="F072E9"/>
              </a:solidFill>
              <a:ln>
                <a:noFill/>
              </a:ln>
              <a:effectLst/>
            </c:spPr>
            <c:extLst>
              <c:ext xmlns:c16="http://schemas.microsoft.com/office/drawing/2014/chart" uri="{C3380CC4-5D6E-409C-BE32-E72D297353CC}">
                <c16:uniqueId val="{00000005-7D6F-437C-945F-D5322730DF3A}"/>
              </c:ext>
            </c:extLst>
          </c:dPt>
          <c:dPt>
            <c:idx val="3"/>
            <c:invertIfNegative val="0"/>
            <c:bubble3D val="0"/>
            <c:spPr>
              <a:solidFill>
                <a:srgbClr val="FFC000"/>
              </a:solidFill>
              <a:ln>
                <a:noFill/>
              </a:ln>
              <a:effectLst/>
            </c:spPr>
            <c:extLst>
              <c:ext xmlns:c16="http://schemas.microsoft.com/office/drawing/2014/chart" uri="{C3380CC4-5D6E-409C-BE32-E72D297353CC}">
                <c16:uniqueId val="{00000007-7D6F-437C-945F-D5322730DF3A}"/>
              </c:ext>
            </c:extLst>
          </c:dPt>
          <c:dPt>
            <c:idx val="4"/>
            <c:invertIfNegative val="0"/>
            <c:bubble3D val="0"/>
            <c:spPr>
              <a:solidFill>
                <a:srgbClr val="A7EA52">
                  <a:lumMod val="75000"/>
                </a:srgbClr>
              </a:solidFill>
              <a:ln>
                <a:noFill/>
              </a:ln>
              <a:effectLst/>
            </c:spPr>
            <c:extLst>
              <c:ext xmlns:c16="http://schemas.microsoft.com/office/drawing/2014/chart" uri="{C3380CC4-5D6E-409C-BE32-E72D297353CC}">
                <c16:uniqueId val="{00000009-7D6F-437C-945F-D5322730DF3A}"/>
              </c:ext>
            </c:extLst>
          </c:dPt>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'Coverage-new'!$A$75:$A$79</c:f>
              <c:strCache>
                <c:ptCount val="5"/>
                <c:pt idx="0">
                  <c:v>PCV7</c:v>
                </c:pt>
                <c:pt idx="1">
                  <c:v>PCV13</c:v>
                </c:pt>
                <c:pt idx="2">
                  <c:v>PCV15</c:v>
                </c:pt>
                <c:pt idx="3">
                  <c:v>PCV20</c:v>
                </c:pt>
                <c:pt idx="4">
                  <c:v>PCV21</c:v>
                </c:pt>
              </c:strCache>
            </c:strRef>
          </c:cat>
          <c:val>
            <c:numRef>
              <c:f>'Coverage-new'!$B$75:$B$79</c:f>
              <c:numCache>
                <c:formatCode>0</c:formatCode>
                <c:ptCount val="5"/>
                <c:pt idx="0">
                  <c:v>7</c:v>
                </c:pt>
                <c:pt idx="1">
                  <c:v>28</c:v>
                </c:pt>
                <c:pt idx="2">
                  <c:v>32</c:v>
                </c:pt>
                <c:pt idx="3">
                  <c:v>63</c:v>
                </c:pt>
                <c:pt idx="4">
                  <c:v>86</c:v>
                </c:pt>
              </c:numCache>
            </c:numRef>
          </c:val>
          <c:extLst>
            <c:ext xmlns:c16="http://schemas.microsoft.com/office/drawing/2014/chart" uri="{C3380CC4-5D6E-409C-BE32-E72D297353CC}">
              <c16:uniqueId val="{0000000A-7D6F-437C-945F-D5322730DF3A}"/>
            </c:ext>
          </c:extLst>
        </c:ser>
        <c:dLbls>
          <c:showLegendKey val="0"/>
          <c:showVal val="0"/>
          <c:showCatName val="0"/>
          <c:showSerName val="0"/>
          <c:showPercent val="0"/>
          <c:showBubbleSize val="0"/>
        </c:dLbls>
        <c:gapWidth val="10"/>
        <c:overlap val="-27"/>
        <c:axId val="1634682991"/>
        <c:axId val="1634690063"/>
      </c:barChart>
      <c:catAx>
        <c:axId val="16346829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90063"/>
        <c:crosses val="autoZero"/>
        <c:auto val="1"/>
        <c:lblAlgn val="ctr"/>
        <c:lblOffset val="100"/>
        <c:noMultiLvlLbl val="0"/>
      </c:catAx>
      <c:valAx>
        <c:axId val="16346900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t>Percent serotype coverage</a:t>
                </a:r>
              </a:p>
            </c:rich>
          </c:tx>
          <c:layout>
            <c:manualLayout>
              <c:xMode val="edge"/>
              <c:yMode val="edge"/>
              <c:x val="9.5089676290463689E-3"/>
              <c:y val="0.20997302420530767"/>
            </c:manualLayout>
          </c:layout>
          <c:overlay val="0"/>
          <c:spPr>
            <a:noFill/>
            <a:ln>
              <a:noFill/>
            </a:ln>
            <a:effectLst/>
          </c:spPr>
          <c:txPr>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82991"/>
        <c:crosses val="autoZero"/>
        <c:crossBetween val="between"/>
      </c:valAx>
      <c:spPr>
        <a:noFill/>
        <a:ln>
          <a:noFill/>
        </a:ln>
        <a:effectLst/>
      </c:spPr>
    </c:plotArea>
    <c:plotVisOnly val="1"/>
    <c:dispBlanksAs val="gap"/>
    <c:showDLblsOverMax val="0"/>
    <c:extLst/>
  </c:chart>
  <c:spPr>
    <a:noFill/>
    <a:ln>
      <a:noFill/>
    </a:ln>
    <a:effectLst/>
  </c:spPr>
  <c:txPr>
    <a:bodyPr/>
    <a:lstStyle/>
    <a:p>
      <a:pPr>
        <a:defRPr>
          <a:latin typeface="Arial" panose="020B0604020202020204" pitchFamily="34" charset="0"/>
          <a:cs typeface="Arial" panose="020B0604020202020204" pitchFamily="34" charset="0"/>
        </a:defRPr>
      </a:pPr>
      <a:endParaRPr lang="fr-FR"/>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fr-FR" sz="1200" b="1" dirty="0"/>
              <a:t>65-85 </a:t>
            </a:r>
            <a:r>
              <a:rPr lang="fr-FR" sz="1200" b="1" dirty="0" err="1"/>
              <a:t>years</a:t>
            </a:r>
            <a:r>
              <a:rPr lang="fr-FR" sz="1200" b="1" dirty="0"/>
              <a:t> (n=264)</a:t>
            </a:r>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30C4FF"/>
              </a:solidFill>
              <a:ln>
                <a:noFill/>
              </a:ln>
              <a:effectLst/>
            </c:spPr>
            <c:extLst>
              <c:ext xmlns:c16="http://schemas.microsoft.com/office/drawing/2014/chart" uri="{C3380CC4-5D6E-409C-BE32-E72D297353CC}">
                <c16:uniqueId val="{00000001-FE0F-4127-9454-3E59FD122FBB}"/>
              </c:ext>
            </c:extLst>
          </c:dPt>
          <c:dPt>
            <c:idx val="1"/>
            <c:invertIfNegative val="0"/>
            <c:bubble3D val="0"/>
            <c:spPr>
              <a:solidFill>
                <a:srgbClr val="63A0FF"/>
              </a:solidFill>
              <a:ln>
                <a:noFill/>
              </a:ln>
              <a:effectLst/>
            </c:spPr>
            <c:extLst>
              <c:ext xmlns:c16="http://schemas.microsoft.com/office/drawing/2014/chart" uri="{C3380CC4-5D6E-409C-BE32-E72D297353CC}">
                <c16:uniqueId val="{00000003-FE0F-4127-9454-3E59FD122FBB}"/>
              </c:ext>
            </c:extLst>
          </c:dPt>
          <c:dPt>
            <c:idx val="2"/>
            <c:invertIfNegative val="0"/>
            <c:bubble3D val="0"/>
            <c:spPr>
              <a:solidFill>
                <a:srgbClr val="F072E9"/>
              </a:solidFill>
              <a:ln>
                <a:noFill/>
              </a:ln>
              <a:effectLst/>
            </c:spPr>
            <c:extLst>
              <c:ext xmlns:c16="http://schemas.microsoft.com/office/drawing/2014/chart" uri="{C3380CC4-5D6E-409C-BE32-E72D297353CC}">
                <c16:uniqueId val="{00000005-FE0F-4127-9454-3E59FD122FBB}"/>
              </c:ext>
            </c:extLst>
          </c:dPt>
          <c:dPt>
            <c:idx val="3"/>
            <c:invertIfNegative val="0"/>
            <c:bubble3D val="0"/>
            <c:spPr>
              <a:solidFill>
                <a:srgbClr val="FFC000"/>
              </a:solidFill>
              <a:ln>
                <a:noFill/>
              </a:ln>
              <a:effectLst/>
            </c:spPr>
            <c:extLst>
              <c:ext xmlns:c16="http://schemas.microsoft.com/office/drawing/2014/chart" uri="{C3380CC4-5D6E-409C-BE32-E72D297353CC}">
                <c16:uniqueId val="{00000007-FE0F-4127-9454-3E59FD122FBB}"/>
              </c:ext>
            </c:extLst>
          </c:dPt>
          <c:dPt>
            <c:idx val="4"/>
            <c:invertIfNegative val="0"/>
            <c:bubble3D val="0"/>
            <c:spPr>
              <a:solidFill>
                <a:srgbClr val="A7EA52">
                  <a:lumMod val="75000"/>
                </a:srgbClr>
              </a:solidFill>
              <a:ln>
                <a:noFill/>
              </a:ln>
              <a:effectLst/>
            </c:spPr>
            <c:extLst>
              <c:ext xmlns:c16="http://schemas.microsoft.com/office/drawing/2014/chart" uri="{C3380CC4-5D6E-409C-BE32-E72D297353CC}">
                <c16:uniqueId val="{00000009-FE0F-4127-9454-3E59FD122FBB}"/>
              </c:ext>
            </c:extLst>
          </c:dPt>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'Coverage-new'!$A$95:$A$99</c:f>
              <c:strCache>
                <c:ptCount val="5"/>
                <c:pt idx="0">
                  <c:v>PCV7</c:v>
                </c:pt>
                <c:pt idx="1">
                  <c:v>PCV13</c:v>
                </c:pt>
                <c:pt idx="2">
                  <c:v>PCV15</c:v>
                </c:pt>
                <c:pt idx="3">
                  <c:v>PCV20</c:v>
                </c:pt>
                <c:pt idx="4">
                  <c:v>PCV21</c:v>
                </c:pt>
              </c:strCache>
            </c:strRef>
          </c:cat>
          <c:val>
            <c:numRef>
              <c:f>'Coverage-new'!$B$95:$B$99</c:f>
              <c:numCache>
                <c:formatCode>0</c:formatCode>
                <c:ptCount val="5"/>
                <c:pt idx="0">
                  <c:v>8</c:v>
                </c:pt>
                <c:pt idx="1">
                  <c:v>38</c:v>
                </c:pt>
                <c:pt idx="2">
                  <c:v>41</c:v>
                </c:pt>
                <c:pt idx="3">
                  <c:v>64</c:v>
                </c:pt>
                <c:pt idx="4">
                  <c:v>88</c:v>
                </c:pt>
              </c:numCache>
            </c:numRef>
          </c:val>
          <c:extLst>
            <c:ext xmlns:c16="http://schemas.microsoft.com/office/drawing/2014/chart" uri="{C3380CC4-5D6E-409C-BE32-E72D297353CC}">
              <c16:uniqueId val="{0000000A-FE0F-4127-9454-3E59FD122FBB}"/>
            </c:ext>
          </c:extLst>
        </c:ser>
        <c:dLbls>
          <c:showLegendKey val="0"/>
          <c:showVal val="0"/>
          <c:showCatName val="0"/>
          <c:showSerName val="0"/>
          <c:showPercent val="0"/>
          <c:showBubbleSize val="0"/>
        </c:dLbls>
        <c:gapWidth val="10"/>
        <c:overlap val="-27"/>
        <c:axId val="1634682991"/>
        <c:axId val="1634690063"/>
      </c:barChart>
      <c:catAx>
        <c:axId val="16346829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90063"/>
        <c:crosses val="autoZero"/>
        <c:auto val="1"/>
        <c:lblAlgn val="ctr"/>
        <c:lblOffset val="100"/>
        <c:noMultiLvlLbl val="0"/>
      </c:catAx>
      <c:valAx>
        <c:axId val="16346900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t>Percent serotype coverage</a:t>
                </a:r>
              </a:p>
            </c:rich>
          </c:tx>
          <c:layout>
            <c:manualLayout>
              <c:xMode val="edge"/>
              <c:yMode val="edge"/>
              <c:x val="9.5089676290463689E-3"/>
              <c:y val="0.20997302420530767"/>
            </c:manualLayout>
          </c:layout>
          <c:overlay val="0"/>
          <c:spPr>
            <a:noFill/>
            <a:ln>
              <a:noFill/>
            </a:ln>
            <a:effectLst/>
          </c:spPr>
          <c:txPr>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82991"/>
        <c:crosses val="autoZero"/>
        <c:crossBetween val="between"/>
      </c:valAx>
      <c:spPr>
        <a:noFill/>
        <a:ln>
          <a:noFill/>
        </a:ln>
        <a:effectLst/>
      </c:spPr>
    </c:plotArea>
    <c:plotVisOnly val="1"/>
    <c:dispBlanksAs val="gap"/>
    <c:showDLblsOverMax val="0"/>
    <c:extLst/>
  </c:chart>
  <c:spPr>
    <a:noFill/>
    <a:ln>
      <a:noFill/>
    </a:ln>
    <a:effectLst/>
  </c:spPr>
  <c:txPr>
    <a:bodyPr/>
    <a:lstStyle/>
    <a:p>
      <a:pPr>
        <a:defRPr>
          <a:latin typeface="Arial" panose="020B0604020202020204" pitchFamily="34" charset="0"/>
          <a:cs typeface="Arial" panose="020B0604020202020204" pitchFamily="34" charset="0"/>
        </a:defRPr>
      </a:pPr>
      <a:endParaRPr lang="fr-FR"/>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fr-FR" sz="1200" b="1" dirty="0"/>
              <a:t>&gt; 85 </a:t>
            </a:r>
            <a:r>
              <a:rPr lang="fr-FR" sz="1200" b="1" dirty="0" err="1"/>
              <a:t>years</a:t>
            </a:r>
            <a:r>
              <a:rPr lang="fr-FR" sz="1200" b="1" dirty="0"/>
              <a:t> (n=64)</a:t>
            </a:r>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30C4FF"/>
              </a:solidFill>
              <a:ln>
                <a:noFill/>
              </a:ln>
              <a:effectLst/>
            </c:spPr>
            <c:extLst>
              <c:ext xmlns:c16="http://schemas.microsoft.com/office/drawing/2014/chart" uri="{C3380CC4-5D6E-409C-BE32-E72D297353CC}">
                <c16:uniqueId val="{00000001-25BB-4183-AA41-B19DBD7FEC3F}"/>
              </c:ext>
            </c:extLst>
          </c:dPt>
          <c:dPt>
            <c:idx val="1"/>
            <c:invertIfNegative val="0"/>
            <c:bubble3D val="0"/>
            <c:spPr>
              <a:solidFill>
                <a:srgbClr val="63A0FF"/>
              </a:solidFill>
              <a:ln>
                <a:noFill/>
              </a:ln>
              <a:effectLst/>
            </c:spPr>
            <c:extLst>
              <c:ext xmlns:c16="http://schemas.microsoft.com/office/drawing/2014/chart" uri="{C3380CC4-5D6E-409C-BE32-E72D297353CC}">
                <c16:uniqueId val="{00000003-25BB-4183-AA41-B19DBD7FEC3F}"/>
              </c:ext>
            </c:extLst>
          </c:dPt>
          <c:dPt>
            <c:idx val="2"/>
            <c:invertIfNegative val="0"/>
            <c:bubble3D val="0"/>
            <c:spPr>
              <a:solidFill>
                <a:srgbClr val="F072E9"/>
              </a:solidFill>
              <a:ln>
                <a:noFill/>
              </a:ln>
              <a:effectLst/>
            </c:spPr>
            <c:extLst>
              <c:ext xmlns:c16="http://schemas.microsoft.com/office/drawing/2014/chart" uri="{C3380CC4-5D6E-409C-BE32-E72D297353CC}">
                <c16:uniqueId val="{00000005-25BB-4183-AA41-B19DBD7FEC3F}"/>
              </c:ext>
            </c:extLst>
          </c:dPt>
          <c:dPt>
            <c:idx val="3"/>
            <c:invertIfNegative val="0"/>
            <c:bubble3D val="0"/>
            <c:spPr>
              <a:solidFill>
                <a:srgbClr val="FFC000"/>
              </a:solidFill>
              <a:ln>
                <a:noFill/>
              </a:ln>
              <a:effectLst/>
            </c:spPr>
            <c:extLst>
              <c:ext xmlns:c16="http://schemas.microsoft.com/office/drawing/2014/chart" uri="{C3380CC4-5D6E-409C-BE32-E72D297353CC}">
                <c16:uniqueId val="{00000007-25BB-4183-AA41-B19DBD7FEC3F}"/>
              </c:ext>
            </c:extLst>
          </c:dPt>
          <c:dPt>
            <c:idx val="4"/>
            <c:invertIfNegative val="0"/>
            <c:bubble3D val="0"/>
            <c:spPr>
              <a:solidFill>
                <a:srgbClr val="A7EA52">
                  <a:lumMod val="75000"/>
                </a:srgbClr>
              </a:solidFill>
              <a:ln>
                <a:noFill/>
              </a:ln>
              <a:effectLst/>
            </c:spPr>
            <c:extLst>
              <c:ext xmlns:c16="http://schemas.microsoft.com/office/drawing/2014/chart" uri="{C3380CC4-5D6E-409C-BE32-E72D297353CC}">
                <c16:uniqueId val="{00000009-25BB-4183-AA41-B19DBD7FEC3F}"/>
              </c:ext>
            </c:extLst>
          </c:dPt>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'Coverage-new'!$D$95:$D$99</c:f>
              <c:strCache>
                <c:ptCount val="5"/>
                <c:pt idx="0">
                  <c:v>PCV7</c:v>
                </c:pt>
                <c:pt idx="1">
                  <c:v>PCV13</c:v>
                </c:pt>
                <c:pt idx="2">
                  <c:v>PCV15</c:v>
                </c:pt>
                <c:pt idx="3">
                  <c:v>PCV20</c:v>
                </c:pt>
                <c:pt idx="4">
                  <c:v>PCV21</c:v>
                </c:pt>
              </c:strCache>
            </c:strRef>
          </c:cat>
          <c:val>
            <c:numRef>
              <c:f>'Coverage-new'!$E$95:$E$99</c:f>
              <c:numCache>
                <c:formatCode>0</c:formatCode>
                <c:ptCount val="5"/>
                <c:pt idx="0">
                  <c:v>8</c:v>
                </c:pt>
                <c:pt idx="1">
                  <c:v>30</c:v>
                </c:pt>
                <c:pt idx="2">
                  <c:v>39</c:v>
                </c:pt>
                <c:pt idx="3">
                  <c:v>61</c:v>
                </c:pt>
                <c:pt idx="4">
                  <c:v>81</c:v>
                </c:pt>
              </c:numCache>
            </c:numRef>
          </c:val>
          <c:extLst>
            <c:ext xmlns:c16="http://schemas.microsoft.com/office/drawing/2014/chart" uri="{C3380CC4-5D6E-409C-BE32-E72D297353CC}">
              <c16:uniqueId val="{0000000A-25BB-4183-AA41-B19DBD7FEC3F}"/>
            </c:ext>
          </c:extLst>
        </c:ser>
        <c:dLbls>
          <c:showLegendKey val="0"/>
          <c:showVal val="0"/>
          <c:showCatName val="0"/>
          <c:showSerName val="0"/>
          <c:showPercent val="0"/>
          <c:showBubbleSize val="0"/>
        </c:dLbls>
        <c:gapWidth val="10"/>
        <c:overlap val="-27"/>
        <c:axId val="1634682991"/>
        <c:axId val="1634690063"/>
      </c:barChart>
      <c:catAx>
        <c:axId val="16346829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90063"/>
        <c:crosses val="autoZero"/>
        <c:auto val="1"/>
        <c:lblAlgn val="ctr"/>
        <c:lblOffset val="100"/>
        <c:noMultiLvlLbl val="0"/>
      </c:catAx>
      <c:valAx>
        <c:axId val="16346900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t>Percent serotype coverage</a:t>
                </a:r>
              </a:p>
            </c:rich>
          </c:tx>
          <c:layout>
            <c:manualLayout>
              <c:xMode val="edge"/>
              <c:yMode val="edge"/>
              <c:x val="9.5089676290463689E-3"/>
              <c:y val="0.21460265383493729"/>
            </c:manualLayout>
          </c:layout>
          <c:overlay val="0"/>
          <c:spPr>
            <a:noFill/>
            <a:ln>
              <a:noFill/>
            </a:ln>
            <a:effectLst/>
          </c:spPr>
          <c:txPr>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r-FR"/>
          </a:p>
        </c:txPr>
        <c:crossAx val="1634682991"/>
        <c:crosses val="autoZero"/>
        <c:crossBetween val="between"/>
      </c:valAx>
      <c:spPr>
        <a:noFill/>
        <a:ln>
          <a:noFill/>
        </a:ln>
        <a:effectLst/>
      </c:spPr>
    </c:plotArea>
    <c:plotVisOnly val="1"/>
    <c:dispBlanksAs val="gap"/>
    <c:showDLblsOverMax val="0"/>
    <c:extLst/>
  </c:chart>
  <c:spPr>
    <a:noFill/>
    <a:ln>
      <a:noFill/>
    </a:ln>
    <a:effectLst/>
  </c:spPr>
  <c:txPr>
    <a:bodyPr/>
    <a:lstStyle/>
    <a:p>
      <a:pPr>
        <a:defRPr>
          <a:latin typeface="Arial" panose="020B0604020202020204" pitchFamily="34" charset="0"/>
          <a:cs typeface="Arial" panose="020B0604020202020204" pitchFamily="34" charset="0"/>
        </a:defRPr>
      </a:pPr>
      <a:endParaRPr lang="fr-FR"/>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'Graph Amx'!$Q$24</c:f>
              <c:strCache>
                <c:ptCount val="1"/>
                <c:pt idx="0">
                  <c:v>Nombre de refsouche</c:v>
                </c:pt>
              </c:strCache>
            </c:strRef>
          </c:tx>
          <c:spPr>
            <a:solidFill>
              <a:srgbClr val="1498D7"/>
            </a:solidFill>
            <a:ln>
              <a:noFill/>
            </a:ln>
            <a:effectLst>
              <a:outerShdw blurRad="76200" dir="18900000" sy="23000" kx="-1200000" algn="bl" rotWithShape="0">
                <a:prstClr val="black">
                  <a:alpha val="20000"/>
                </a:prstClr>
              </a:outerShdw>
            </a:effectLst>
          </c:spPr>
          <c:invertIfNegative val="0"/>
          <c:dPt>
            <c:idx val="0"/>
            <c:invertIfNegative val="0"/>
            <c:bubble3D val="0"/>
            <c:spPr>
              <a:solidFill>
                <a:srgbClr val="92D050"/>
              </a:solidFill>
              <a:ln>
                <a:noFill/>
              </a:ln>
              <a:effectLst>
                <a:outerShdw blurRad="76200" dir="18900000" sy="23000" kx="-1200000" algn="bl" rotWithShape="0">
                  <a:prstClr val="black">
                    <a:alpha val="20000"/>
                  </a:prstClr>
                </a:outerShdw>
              </a:effectLst>
            </c:spPr>
            <c:extLst>
              <c:ext xmlns:c16="http://schemas.microsoft.com/office/drawing/2014/chart" uri="{C3380CC4-5D6E-409C-BE32-E72D297353CC}">
                <c16:uniqueId val="{00000001-E774-4D03-824E-F23E28E5F86D}"/>
              </c:ext>
            </c:extLst>
          </c:dPt>
          <c:dPt>
            <c:idx val="1"/>
            <c:invertIfNegative val="0"/>
            <c:bubble3D val="0"/>
            <c:spPr>
              <a:solidFill>
                <a:srgbClr val="92D050"/>
              </a:solidFill>
              <a:ln>
                <a:noFill/>
              </a:ln>
              <a:effectLst>
                <a:outerShdw blurRad="76200" dir="18900000" sy="23000" kx="-1200000" algn="bl" rotWithShape="0">
                  <a:prstClr val="black">
                    <a:alpha val="20000"/>
                  </a:prstClr>
                </a:outerShdw>
              </a:effectLst>
            </c:spPr>
            <c:extLst>
              <c:ext xmlns:c16="http://schemas.microsoft.com/office/drawing/2014/chart" uri="{C3380CC4-5D6E-409C-BE32-E72D297353CC}">
                <c16:uniqueId val="{00000002-E774-4D03-824E-F23E28E5F86D}"/>
              </c:ext>
            </c:extLst>
          </c:dPt>
          <c:dPt>
            <c:idx val="2"/>
            <c:invertIfNegative val="0"/>
            <c:bubble3D val="0"/>
            <c:spPr>
              <a:solidFill>
                <a:srgbClr val="92D050"/>
              </a:solidFill>
              <a:ln>
                <a:noFill/>
              </a:ln>
              <a:effectLst>
                <a:outerShdw blurRad="76200" dir="18900000" sy="23000" kx="-1200000" algn="bl" rotWithShape="0">
                  <a:prstClr val="black">
                    <a:alpha val="20000"/>
                  </a:prstClr>
                </a:outerShdw>
              </a:effectLst>
            </c:spPr>
            <c:extLst>
              <c:ext xmlns:c16="http://schemas.microsoft.com/office/drawing/2014/chart" uri="{C3380CC4-5D6E-409C-BE32-E72D297353CC}">
                <c16:uniqueId val="{00000003-8B19-E741-BF88-3CF1E46361F6}"/>
              </c:ext>
            </c:extLst>
          </c:dPt>
          <c:dPt>
            <c:idx val="3"/>
            <c:invertIfNegative val="0"/>
            <c:bubble3D val="0"/>
            <c:spPr>
              <a:solidFill>
                <a:srgbClr val="92D050"/>
              </a:solidFill>
              <a:ln>
                <a:noFill/>
              </a:ln>
              <a:effectLst>
                <a:outerShdw blurRad="76200" dir="18900000" sy="23000" kx="-1200000" algn="bl" rotWithShape="0">
                  <a:prstClr val="black">
                    <a:alpha val="20000"/>
                  </a:prstClr>
                </a:outerShdw>
              </a:effectLst>
            </c:spPr>
            <c:extLst>
              <c:ext xmlns:c16="http://schemas.microsoft.com/office/drawing/2014/chart" uri="{C3380CC4-5D6E-409C-BE32-E72D297353CC}">
                <c16:uniqueId val="{00000004-8B19-E741-BF88-3CF1E46361F6}"/>
              </c:ext>
            </c:extLst>
          </c:dPt>
          <c:dPt>
            <c:idx val="4"/>
            <c:invertIfNegative val="0"/>
            <c:bubble3D val="0"/>
            <c:spPr>
              <a:solidFill>
                <a:srgbClr val="92D050"/>
              </a:solidFill>
              <a:ln>
                <a:noFill/>
              </a:ln>
              <a:effectLst>
                <a:outerShdw blurRad="76200" dir="18900000" sy="23000" kx="-1200000" algn="bl" rotWithShape="0">
                  <a:prstClr val="black">
                    <a:alpha val="20000"/>
                  </a:prstClr>
                </a:outerShdw>
              </a:effectLst>
            </c:spPr>
            <c:extLst>
              <c:ext xmlns:c16="http://schemas.microsoft.com/office/drawing/2014/chart" uri="{C3380CC4-5D6E-409C-BE32-E72D297353CC}">
                <c16:uniqueId val="{00000005-8B19-E741-BF88-3CF1E46361F6}"/>
              </c:ext>
            </c:extLst>
          </c:dPt>
          <c:dPt>
            <c:idx val="5"/>
            <c:invertIfNegative val="0"/>
            <c:bubble3D val="0"/>
            <c:spPr>
              <a:solidFill>
                <a:srgbClr val="92D050"/>
              </a:solidFill>
              <a:ln>
                <a:noFill/>
              </a:ln>
              <a:effectLst>
                <a:outerShdw blurRad="76200" dir="18900000" sy="23000" kx="-1200000" algn="bl" rotWithShape="0">
                  <a:prstClr val="black">
                    <a:alpha val="20000"/>
                  </a:prstClr>
                </a:outerShdw>
              </a:effectLst>
            </c:spPr>
            <c:extLst>
              <c:ext xmlns:c16="http://schemas.microsoft.com/office/drawing/2014/chart" uri="{C3380CC4-5D6E-409C-BE32-E72D297353CC}">
                <c16:uniqueId val="{00000006-8B19-E741-BF88-3CF1E46361F6}"/>
              </c:ext>
            </c:extLst>
          </c:dPt>
          <c:dPt>
            <c:idx val="6"/>
            <c:invertIfNegative val="0"/>
            <c:bubble3D val="0"/>
            <c:spPr>
              <a:solidFill>
                <a:srgbClr val="92D050"/>
              </a:solidFill>
              <a:ln>
                <a:noFill/>
              </a:ln>
              <a:effectLst>
                <a:outerShdw blurRad="76200" dir="18900000" sy="23000" kx="-1200000" algn="bl" rotWithShape="0">
                  <a:prstClr val="black">
                    <a:alpha val="20000"/>
                  </a:prstClr>
                </a:outerShdw>
              </a:effectLst>
            </c:spPr>
            <c:extLst>
              <c:ext xmlns:c16="http://schemas.microsoft.com/office/drawing/2014/chart" uri="{C3380CC4-5D6E-409C-BE32-E72D297353CC}">
                <c16:uniqueId val="{00000007-8B19-E741-BF88-3CF1E46361F6}"/>
              </c:ext>
            </c:extLst>
          </c:dPt>
          <c:dPt>
            <c:idx val="7"/>
            <c:invertIfNegative val="0"/>
            <c:bubble3D val="0"/>
            <c:spPr>
              <a:solidFill>
                <a:schemeClr val="accent2"/>
              </a:solidFill>
              <a:ln>
                <a:noFill/>
              </a:ln>
              <a:effectLst>
                <a:outerShdw blurRad="76200" dir="18900000" sy="23000" kx="-1200000" algn="bl" rotWithShape="0">
                  <a:prstClr val="black">
                    <a:alpha val="20000"/>
                  </a:prstClr>
                </a:outerShdw>
              </a:effectLst>
            </c:spPr>
            <c:extLst>
              <c:ext xmlns:c16="http://schemas.microsoft.com/office/drawing/2014/chart" uri="{C3380CC4-5D6E-409C-BE32-E72D297353CC}">
                <c16:uniqueId val="{00000000-8B19-E741-BF88-3CF1E46361F6}"/>
              </c:ext>
            </c:extLst>
          </c:dPt>
          <c:dPt>
            <c:idx val="8"/>
            <c:invertIfNegative val="0"/>
            <c:bubble3D val="0"/>
            <c:spPr>
              <a:solidFill>
                <a:schemeClr val="accent2"/>
              </a:solidFill>
              <a:ln>
                <a:noFill/>
              </a:ln>
              <a:effectLst>
                <a:outerShdw blurRad="76200" dir="18900000" sy="23000" kx="-1200000" algn="bl" rotWithShape="0">
                  <a:prstClr val="black">
                    <a:alpha val="20000"/>
                  </a:prstClr>
                </a:outerShdw>
              </a:effectLst>
            </c:spPr>
            <c:extLst>
              <c:ext xmlns:c16="http://schemas.microsoft.com/office/drawing/2014/chart" uri="{C3380CC4-5D6E-409C-BE32-E72D297353CC}">
                <c16:uniqueId val="{00000001-8B19-E741-BF88-3CF1E46361F6}"/>
              </c:ext>
            </c:extLst>
          </c:dPt>
          <c:dPt>
            <c:idx val="9"/>
            <c:invertIfNegative val="0"/>
            <c:bubble3D val="0"/>
            <c:spPr>
              <a:solidFill>
                <a:schemeClr val="accent2"/>
              </a:solidFill>
              <a:ln>
                <a:noFill/>
              </a:ln>
              <a:effectLst>
                <a:outerShdw blurRad="76200" dir="18900000" sy="23000" kx="-1200000" algn="bl" rotWithShape="0">
                  <a:prstClr val="black">
                    <a:alpha val="20000"/>
                  </a:prstClr>
                </a:outerShdw>
              </a:effectLst>
            </c:spPr>
            <c:extLst>
              <c:ext xmlns:c16="http://schemas.microsoft.com/office/drawing/2014/chart" uri="{C3380CC4-5D6E-409C-BE32-E72D297353CC}">
                <c16:uniqueId val="{00000002-8B19-E741-BF88-3CF1E46361F6}"/>
              </c:ext>
            </c:extLst>
          </c:dPt>
          <c:dLbls>
            <c:dLbl>
              <c:idx val="0"/>
              <c:tx>
                <c:rich>
                  <a:bodyPr rot="0" spcFirstLastPara="1" vertOverflow="ellipsis" vert="horz" wrap="square" lIns="38100" tIns="19050" rIns="38100" bIns="19050" anchor="ctr" anchorCtr="1">
                    <a:spAutoFit/>
                  </a:bodyPr>
                  <a:lstStyle/>
                  <a:p>
                    <a:pPr>
                      <a:defRPr sz="1330" b="1" i="0" u="none" strike="noStrike" kern="1200" baseline="0">
                        <a:solidFill>
                          <a:srgbClr val="00B050"/>
                        </a:solidFill>
                        <a:latin typeface="+mn-lt"/>
                        <a:ea typeface="+mn-ea"/>
                        <a:cs typeface="+mn-cs"/>
                      </a:defRPr>
                    </a:pPr>
                    <a:fld id="{C431DBF2-2B4D-453D-BBAB-89D562797298}" type="VALUE">
                      <a:rPr lang="en-US">
                        <a:solidFill>
                          <a:srgbClr val="00B050"/>
                        </a:solidFill>
                      </a:rPr>
                      <a:pPr>
                        <a:defRPr>
                          <a:solidFill>
                            <a:srgbClr val="00B050"/>
                          </a:solidFill>
                        </a:defRPr>
                      </a:pPr>
                      <a:t>[VALEUR]</a:t>
                    </a:fld>
                    <a:endParaRPr lang="fr-FR"/>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baseline="0">
                      <a:solidFill>
                        <a:srgbClr val="00B050"/>
                      </a:solidFill>
                      <a:latin typeface="+mn-lt"/>
                      <a:ea typeface="+mn-ea"/>
                      <a:cs typeface="+mn-cs"/>
                    </a:defRPr>
                  </a:pPr>
                  <a:endParaRPr lang="fr-FR"/>
                </a:p>
              </c:txPr>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774-4D03-824E-F23E28E5F86D}"/>
                </c:ext>
              </c:extLst>
            </c:dLbl>
            <c:dLbl>
              <c:idx val="1"/>
              <c:tx>
                <c:rich>
                  <a:bodyPr rot="0" spcFirstLastPara="1" vertOverflow="ellipsis" vert="horz" wrap="square" lIns="38100" tIns="19050" rIns="38100" bIns="19050" anchor="ctr" anchorCtr="1">
                    <a:spAutoFit/>
                  </a:bodyPr>
                  <a:lstStyle/>
                  <a:p>
                    <a:pPr>
                      <a:defRPr sz="1330" b="1" i="0" u="none" strike="noStrike" kern="1200" baseline="0">
                        <a:solidFill>
                          <a:schemeClr val="bg1"/>
                        </a:solidFill>
                        <a:latin typeface="+mn-lt"/>
                        <a:ea typeface="+mn-ea"/>
                        <a:cs typeface="+mn-cs"/>
                      </a:defRPr>
                    </a:pPr>
                    <a:fld id="{6EE10C3C-6D52-4580-80A9-0250300B4BA2}" type="VALUE">
                      <a:rPr lang="en-US" dirty="0">
                        <a:solidFill>
                          <a:schemeClr val="bg1"/>
                        </a:solidFill>
                      </a:rPr>
                      <a:pPr>
                        <a:defRPr>
                          <a:solidFill>
                            <a:schemeClr val="bg1"/>
                          </a:solidFill>
                        </a:defRPr>
                      </a:pPr>
                      <a:t>[VALEUR]</a:t>
                    </a:fld>
                    <a:endParaRPr lang="fr-FR"/>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bg1"/>
                      </a:solidFill>
                      <a:latin typeface="+mn-lt"/>
                      <a:ea typeface="+mn-ea"/>
                      <a:cs typeface="+mn-cs"/>
                    </a:defRPr>
                  </a:pPr>
                  <a:endParaRPr lang="fr-FR"/>
                </a:p>
              </c:txPr>
              <c:dLblPos val="inBase"/>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E774-4D03-824E-F23E28E5F86D}"/>
                </c:ext>
              </c:extLst>
            </c:dLbl>
            <c:spPr>
              <a:noFill/>
              <a:ln>
                <a:noFill/>
              </a:ln>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'Graph Amx'!$P$25:$P$34</c:f>
              <c:strCache>
                <c:ptCount val="10"/>
                <c:pt idx="0">
                  <c:v>0.03</c:v>
                </c:pt>
                <c:pt idx="1">
                  <c:v>0.06</c:v>
                </c:pt>
                <c:pt idx="2">
                  <c:v>0.12</c:v>
                </c:pt>
                <c:pt idx="3">
                  <c:v>0.25</c:v>
                </c:pt>
                <c:pt idx="4">
                  <c:v>0.5</c:v>
                </c:pt>
                <c:pt idx="5">
                  <c:v>1</c:v>
                </c:pt>
                <c:pt idx="6">
                  <c:v>2</c:v>
                </c:pt>
                <c:pt idx="7">
                  <c:v>4</c:v>
                </c:pt>
                <c:pt idx="8">
                  <c:v>8</c:v>
                </c:pt>
                <c:pt idx="9">
                  <c:v>16</c:v>
                </c:pt>
              </c:strCache>
            </c:strRef>
          </c:cat>
          <c:val>
            <c:numRef>
              <c:f>'Graph Amx'!$Q$25:$Q$34</c:f>
              <c:numCache>
                <c:formatCode>General</c:formatCode>
                <c:ptCount val="10"/>
                <c:pt idx="0">
                  <c:v>6</c:v>
                </c:pt>
                <c:pt idx="1">
                  <c:v>18</c:v>
                </c:pt>
                <c:pt idx="2">
                  <c:v>49</c:v>
                </c:pt>
                <c:pt idx="3">
                  <c:v>95</c:v>
                </c:pt>
                <c:pt idx="4">
                  <c:v>37</c:v>
                </c:pt>
                <c:pt idx="5">
                  <c:v>52</c:v>
                </c:pt>
                <c:pt idx="6">
                  <c:v>82</c:v>
                </c:pt>
                <c:pt idx="7">
                  <c:v>17</c:v>
                </c:pt>
                <c:pt idx="8">
                  <c:v>57</c:v>
                </c:pt>
                <c:pt idx="9">
                  <c:v>12</c:v>
                </c:pt>
              </c:numCache>
            </c:numRef>
          </c:val>
          <c:extLst>
            <c:ext xmlns:c16="http://schemas.microsoft.com/office/drawing/2014/chart" uri="{C3380CC4-5D6E-409C-BE32-E72D297353CC}">
              <c16:uniqueId val="{00000000-E774-4D03-824E-F23E28E5F86D}"/>
            </c:ext>
          </c:extLst>
        </c:ser>
        <c:dLbls>
          <c:dLblPos val="inEnd"/>
          <c:showLegendKey val="0"/>
          <c:showVal val="1"/>
          <c:showCatName val="0"/>
          <c:showSerName val="0"/>
          <c:showPercent val="0"/>
          <c:showBubbleSize val="0"/>
        </c:dLbls>
        <c:gapWidth val="41"/>
        <c:axId val="2050027823"/>
        <c:axId val="2050020751"/>
      </c:barChart>
      <c:catAx>
        <c:axId val="2050027823"/>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dk1">
                        <a:lumMod val="65000"/>
                        <a:lumOff val="35000"/>
                      </a:schemeClr>
                    </a:solidFill>
                    <a:latin typeface="+mn-lt"/>
                    <a:ea typeface="+mn-ea"/>
                    <a:cs typeface="+mn-cs"/>
                  </a:defRPr>
                </a:pPr>
                <a:r>
                  <a:rPr lang="en-US" sz="1400" b="0" i="0" baseline="0" dirty="0">
                    <a:effectLst/>
                    <a:latin typeface="Arial" panose="020B0604020202020204" pitchFamily="34" charset="0"/>
                    <a:cs typeface="Arial" panose="020B0604020202020204" pitchFamily="34" charset="0"/>
                  </a:rPr>
                  <a:t>Amoxicillin MICs</a:t>
                </a:r>
                <a:endParaRPr lang="fr-FR" sz="1400" dirty="0">
                  <a:effectLst/>
                  <a:latin typeface="Arial" panose="020B0604020202020204" pitchFamily="34" charset="0"/>
                  <a:cs typeface="Arial" panose="020B0604020202020204" pitchFamily="34" charset="0"/>
                </a:endParaRPr>
              </a:p>
            </c:rich>
          </c:tx>
          <c:layout>
            <c:manualLayout>
              <c:xMode val="edge"/>
              <c:yMode val="edge"/>
              <c:x val="0.41594810475785826"/>
              <c:y val="0.87916666666666665"/>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dk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effectLst/>
                <a:latin typeface="+mn-lt"/>
                <a:ea typeface="+mn-ea"/>
                <a:cs typeface="+mn-cs"/>
              </a:defRPr>
            </a:pPr>
            <a:endParaRPr lang="fr-FR"/>
          </a:p>
        </c:txPr>
        <c:crossAx val="2050020751"/>
        <c:crosses val="autoZero"/>
        <c:auto val="1"/>
        <c:lblAlgn val="ctr"/>
        <c:lblOffset val="100"/>
        <c:noMultiLvlLbl val="0"/>
      </c:catAx>
      <c:valAx>
        <c:axId val="2050020751"/>
        <c:scaling>
          <c:orientation val="minMax"/>
        </c:scaling>
        <c:delete val="1"/>
        <c:axPos val="l"/>
        <c:title>
          <c:tx>
            <c:rich>
              <a:bodyPr rot="-5400000" spcFirstLastPara="1" vertOverflow="ellipsis" vert="horz" wrap="square" anchor="ctr" anchorCtr="1"/>
              <a:lstStyle/>
              <a:p>
                <a:pPr>
                  <a:defRPr sz="1200" b="0" i="0" u="none" strike="noStrike" kern="1200" baseline="0">
                    <a:solidFill>
                      <a:schemeClr val="dk1">
                        <a:lumMod val="65000"/>
                        <a:lumOff val="35000"/>
                      </a:schemeClr>
                    </a:solidFill>
                    <a:latin typeface="+mn-lt"/>
                    <a:ea typeface="+mn-ea"/>
                    <a:cs typeface="+mn-cs"/>
                  </a:defRPr>
                </a:pPr>
                <a:r>
                  <a:rPr lang="fr-FR" sz="1200" b="0" i="0" baseline="0" dirty="0">
                    <a:effectLst/>
                    <a:latin typeface="Arial" panose="020B0604020202020204" pitchFamily="34" charset="0"/>
                    <a:cs typeface="Arial" panose="020B0604020202020204" pitchFamily="34" charset="0"/>
                  </a:rPr>
                  <a:t>No of </a:t>
                </a:r>
                <a:r>
                  <a:rPr lang="fr-FR" sz="1200" b="0" i="0" baseline="0" dirty="0" err="1">
                    <a:effectLst/>
                    <a:latin typeface="Arial" panose="020B0604020202020204" pitchFamily="34" charset="0"/>
                    <a:cs typeface="Arial" panose="020B0604020202020204" pitchFamily="34" charset="0"/>
                  </a:rPr>
                  <a:t>nasopharyngeal</a:t>
                </a:r>
                <a:r>
                  <a:rPr lang="fr-FR" sz="1200" b="0" i="0" baseline="0" dirty="0">
                    <a:effectLst/>
                    <a:latin typeface="Arial" panose="020B0604020202020204" pitchFamily="34" charset="0"/>
                    <a:cs typeface="Arial" panose="020B0604020202020204" pitchFamily="34" charset="0"/>
                  </a:rPr>
                  <a:t> PNSP</a:t>
                </a:r>
                <a:endParaRPr lang="fr-FR" sz="1200" b="0" dirty="0">
                  <a:effectLst/>
                  <a:latin typeface="Arial" panose="020B0604020202020204" pitchFamily="34" charset="0"/>
                  <a:cs typeface="Arial" panose="020B0604020202020204" pitchFamily="34" charset="0"/>
                </a:endParaRP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dk1">
                      <a:lumMod val="65000"/>
                      <a:lumOff val="35000"/>
                    </a:schemeClr>
                  </a:solidFill>
                  <a:latin typeface="+mn-lt"/>
                  <a:ea typeface="+mn-ea"/>
                  <a:cs typeface="+mn-cs"/>
                </a:defRPr>
              </a:pPr>
              <a:endParaRPr lang="fr-FR"/>
            </a:p>
          </c:txPr>
        </c:title>
        <c:numFmt formatCode="General" sourceLinked="1"/>
        <c:majorTickMark val="none"/>
        <c:minorTickMark val="none"/>
        <c:tickLblPos val="nextTo"/>
        <c:crossAx val="2050027823"/>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fr-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2629631580333401E-2"/>
          <c:y val="0.133857286530772"/>
          <c:w val="0.79043577886097605"/>
          <c:h val="0.64638531164912805"/>
        </c:manualLayout>
      </c:layout>
      <c:barChart>
        <c:barDir val="col"/>
        <c:grouping val="stacked"/>
        <c:varyColors val="0"/>
        <c:ser>
          <c:idx val="0"/>
          <c:order val="0"/>
          <c:tx>
            <c:strRef>
              <c:f>'Graph Amx'!$C$6</c:f>
              <c:strCache>
                <c:ptCount val="1"/>
                <c:pt idx="0">
                  <c:v>0.06</c:v>
                </c:pt>
              </c:strCache>
            </c:strRef>
          </c:tx>
          <c:spPr>
            <a:solidFill>
              <a:srgbClr val="008000"/>
            </a:solidFill>
            <a:ln>
              <a:noFill/>
            </a:ln>
            <a:effectLst/>
          </c:spPr>
          <c:invertIfNegative val="0"/>
          <c:cat>
            <c:strRef>
              <c:f>'Graph Amx'!$B$7:$B$17</c:f>
              <c:strCache>
                <c:ptCount val="11"/>
                <c:pt idx="0">
                  <c:v>11A</c:v>
                </c:pt>
                <c:pt idx="1">
                  <c:v>15A</c:v>
                </c:pt>
                <c:pt idx="2">
                  <c:v>15B/C</c:v>
                </c:pt>
                <c:pt idx="3">
                  <c:v>19A</c:v>
                </c:pt>
                <c:pt idx="4">
                  <c:v>19F</c:v>
                </c:pt>
                <c:pt idx="5">
                  <c:v>23A</c:v>
                </c:pt>
                <c:pt idx="6">
                  <c:v>23B</c:v>
                </c:pt>
                <c:pt idx="7">
                  <c:v>24F</c:v>
                </c:pt>
                <c:pt idx="8">
                  <c:v>29</c:v>
                </c:pt>
                <c:pt idx="9">
                  <c:v>35B</c:v>
                </c:pt>
                <c:pt idx="10">
                  <c:v>NT</c:v>
                </c:pt>
              </c:strCache>
            </c:strRef>
          </c:cat>
          <c:val>
            <c:numRef>
              <c:f>'Graph Amx'!$C$7:$C$17</c:f>
              <c:numCache>
                <c:formatCode>General</c:formatCode>
                <c:ptCount val="11"/>
                <c:pt idx="6">
                  <c:v>17</c:v>
                </c:pt>
              </c:numCache>
            </c:numRef>
          </c:val>
          <c:extLst>
            <c:ext xmlns:c16="http://schemas.microsoft.com/office/drawing/2014/chart" uri="{C3380CC4-5D6E-409C-BE32-E72D297353CC}">
              <c16:uniqueId val="{00000000-1899-413D-8DFF-3F52EFC27A16}"/>
            </c:ext>
          </c:extLst>
        </c:ser>
        <c:ser>
          <c:idx val="1"/>
          <c:order val="1"/>
          <c:tx>
            <c:strRef>
              <c:f>'Graph Amx'!$D$6</c:f>
              <c:strCache>
                <c:ptCount val="1"/>
                <c:pt idx="0">
                  <c:v>0.12</c:v>
                </c:pt>
              </c:strCache>
            </c:strRef>
          </c:tx>
          <c:spPr>
            <a:solidFill>
              <a:srgbClr val="02DE15"/>
            </a:solidFill>
            <a:ln>
              <a:noFill/>
            </a:ln>
            <a:effectLst/>
          </c:spPr>
          <c:invertIfNegative val="0"/>
          <c:cat>
            <c:strRef>
              <c:f>'Graph Amx'!$B$7:$B$17</c:f>
              <c:strCache>
                <c:ptCount val="11"/>
                <c:pt idx="0">
                  <c:v>11A</c:v>
                </c:pt>
                <c:pt idx="1">
                  <c:v>15A</c:v>
                </c:pt>
                <c:pt idx="2">
                  <c:v>15B/C</c:v>
                </c:pt>
                <c:pt idx="3">
                  <c:v>19A</c:v>
                </c:pt>
                <c:pt idx="4">
                  <c:v>19F</c:v>
                </c:pt>
                <c:pt idx="5">
                  <c:v>23A</c:v>
                </c:pt>
                <c:pt idx="6">
                  <c:v>23B</c:v>
                </c:pt>
                <c:pt idx="7">
                  <c:v>24F</c:v>
                </c:pt>
                <c:pt idx="8">
                  <c:v>29</c:v>
                </c:pt>
                <c:pt idx="9">
                  <c:v>35B</c:v>
                </c:pt>
                <c:pt idx="10">
                  <c:v>NT</c:v>
                </c:pt>
              </c:strCache>
            </c:strRef>
          </c:cat>
          <c:val>
            <c:numRef>
              <c:f>'Graph Amx'!$D$7:$D$17</c:f>
              <c:numCache>
                <c:formatCode>General</c:formatCode>
                <c:ptCount val="11"/>
                <c:pt idx="1">
                  <c:v>4</c:v>
                </c:pt>
                <c:pt idx="2">
                  <c:v>13</c:v>
                </c:pt>
                <c:pt idx="5">
                  <c:v>5</c:v>
                </c:pt>
                <c:pt idx="6">
                  <c:v>11</c:v>
                </c:pt>
                <c:pt idx="7">
                  <c:v>13</c:v>
                </c:pt>
                <c:pt idx="10">
                  <c:v>1</c:v>
                </c:pt>
              </c:numCache>
            </c:numRef>
          </c:val>
          <c:extLst>
            <c:ext xmlns:c16="http://schemas.microsoft.com/office/drawing/2014/chart" uri="{C3380CC4-5D6E-409C-BE32-E72D297353CC}">
              <c16:uniqueId val="{00000001-1899-413D-8DFF-3F52EFC27A16}"/>
            </c:ext>
          </c:extLst>
        </c:ser>
        <c:ser>
          <c:idx val="2"/>
          <c:order val="2"/>
          <c:tx>
            <c:strRef>
              <c:f>'Graph Amx'!$E$6</c:f>
              <c:strCache>
                <c:ptCount val="1"/>
                <c:pt idx="0">
                  <c:v>0.25</c:v>
                </c:pt>
              </c:strCache>
            </c:strRef>
          </c:tx>
          <c:spPr>
            <a:solidFill>
              <a:srgbClr val="C4FF08"/>
            </a:solidFill>
            <a:ln>
              <a:noFill/>
            </a:ln>
            <a:effectLst/>
          </c:spPr>
          <c:invertIfNegative val="0"/>
          <c:cat>
            <c:strRef>
              <c:f>'Graph Amx'!$B$7:$B$17</c:f>
              <c:strCache>
                <c:ptCount val="11"/>
                <c:pt idx="0">
                  <c:v>11A</c:v>
                </c:pt>
                <c:pt idx="1">
                  <c:v>15A</c:v>
                </c:pt>
                <c:pt idx="2">
                  <c:v>15B/C</c:v>
                </c:pt>
                <c:pt idx="3">
                  <c:v>19A</c:v>
                </c:pt>
                <c:pt idx="4">
                  <c:v>19F</c:v>
                </c:pt>
                <c:pt idx="5">
                  <c:v>23A</c:v>
                </c:pt>
                <c:pt idx="6">
                  <c:v>23B</c:v>
                </c:pt>
                <c:pt idx="7">
                  <c:v>24F</c:v>
                </c:pt>
                <c:pt idx="8">
                  <c:v>29</c:v>
                </c:pt>
                <c:pt idx="9">
                  <c:v>35B</c:v>
                </c:pt>
                <c:pt idx="10">
                  <c:v>NT</c:v>
                </c:pt>
              </c:strCache>
            </c:strRef>
          </c:cat>
          <c:val>
            <c:numRef>
              <c:f>'Graph Amx'!$E$7:$E$17</c:f>
              <c:numCache>
                <c:formatCode>General</c:formatCode>
                <c:ptCount val="11"/>
                <c:pt idx="0">
                  <c:v>2</c:v>
                </c:pt>
                <c:pt idx="1">
                  <c:v>15</c:v>
                </c:pt>
                <c:pt idx="2">
                  <c:v>26</c:v>
                </c:pt>
                <c:pt idx="3">
                  <c:v>1</c:v>
                </c:pt>
                <c:pt idx="4">
                  <c:v>1</c:v>
                </c:pt>
                <c:pt idx="5">
                  <c:v>20</c:v>
                </c:pt>
                <c:pt idx="6">
                  <c:v>10</c:v>
                </c:pt>
                <c:pt idx="7">
                  <c:v>14</c:v>
                </c:pt>
                <c:pt idx="9">
                  <c:v>2</c:v>
                </c:pt>
                <c:pt idx="10">
                  <c:v>1</c:v>
                </c:pt>
              </c:numCache>
            </c:numRef>
          </c:val>
          <c:extLst>
            <c:ext xmlns:c16="http://schemas.microsoft.com/office/drawing/2014/chart" uri="{C3380CC4-5D6E-409C-BE32-E72D297353CC}">
              <c16:uniqueId val="{00000002-1899-413D-8DFF-3F52EFC27A16}"/>
            </c:ext>
          </c:extLst>
        </c:ser>
        <c:ser>
          <c:idx val="3"/>
          <c:order val="3"/>
          <c:tx>
            <c:strRef>
              <c:f>'Graph Amx'!$F$6</c:f>
              <c:strCache>
                <c:ptCount val="1"/>
                <c:pt idx="0">
                  <c:v>0.5</c:v>
                </c:pt>
              </c:strCache>
            </c:strRef>
          </c:tx>
          <c:spPr>
            <a:solidFill>
              <a:srgbClr val="FFFF00"/>
            </a:solidFill>
            <a:ln>
              <a:noFill/>
            </a:ln>
            <a:effectLst/>
          </c:spPr>
          <c:invertIfNegative val="0"/>
          <c:cat>
            <c:strRef>
              <c:f>'Graph Amx'!$B$7:$B$17</c:f>
              <c:strCache>
                <c:ptCount val="11"/>
                <c:pt idx="0">
                  <c:v>11A</c:v>
                </c:pt>
                <c:pt idx="1">
                  <c:v>15A</c:v>
                </c:pt>
                <c:pt idx="2">
                  <c:v>15B/C</c:v>
                </c:pt>
                <c:pt idx="3">
                  <c:v>19A</c:v>
                </c:pt>
                <c:pt idx="4">
                  <c:v>19F</c:v>
                </c:pt>
                <c:pt idx="5">
                  <c:v>23A</c:v>
                </c:pt>
                <c:pt idx="6">
                  <c:v>23B</c:v>
                </c:pt>
                <c:pt idx="7">
                  <c:v>24F</c:v>
                </c:pt>
                <c:pt idx="8">
                  <c:v>29</c:v>
                </c:pt>
                <c:pt idx="9">
                  <c:v>35B</c:v>
                </c:pt>
                <c:pt idx="10">
                  <c:v>NT</c:v>
                </c:pt>
              </c:strCache>
            </c:strRef>
          </c:cat>
          <c:val>
            <c:numRef>
              <c:f>'Graph Amx'!$F$7:$F$17</c:f>
              <c:numCache>
                <c:formatCode>General</c:formatCode>
                <c:ptCount val="11"/>
                <c:pt idx="0">
                  <c:v>3</c:v>
                </c:pt>
                <c:pt idx="1">
                  <c:v>8</c:v>
                </c:pt>
                <c:pt idx="2">
                  <c:v>8</c:v>
                </c:pt>
                <c:pt idx="3">
                  <c:v>1</c:v>
                </c:pt>
                <c:pt idx="5">
                  <c:v>9</c:v>
                </c:pt>
                <c:pt idx="6">
                  <c:v>1</c:v>
                </c:pt>
                <c:pt idx="7">
                  <c:v>4</c:v>
                </c:pt>
                <c:pt idx="10">
                  <c:v>1</c:v>
                </c:pt>
              </c:numCache>
            </c:numRef>
          </c:val>
          <c:extLst>
            <c:ext xmlns:c16="http://schemas.microsoft.com/office/drawing/2014/chart" uri="{C3380CC4-5D6E-409C-BE32-E72D297353CC}">
              <c16:uniqueId val="{00000003-1899-413D-8DFF-3F52EFC27A16}"/>
            </c:ext>
          </c:extLst>
        </c:ser>
        <c:ser>
          <c:idx val="4"/>
          <c:order val="4"/>
          <c:tx>
            <c:strRef>
              <c:f>'Graph Amx'!$G$6</c:f>
              <c:strCache>
                <c:ptCount val="1"/>
                <c:pt idx="0">
                  <c:v>1</c:v>
                </c:pt>
              </c:strCache>
            </c:strRef>
          </c:tx>
          <c:spPr>
            <a:solidFill>
              <a:srgbClr val="FFC70D"/>
            </a:solidFill>
            <a:ln>
              <a:noFill/>
            </a:ln>
            <a:effectLst/>
          </c:spPr>
          <c:invertIfNegative val="0"/>
          <c:cat>
            <c:strRef>
              <c:f>'Graph Amx'!$B$7:$B$17</c:f>
              <c:strCache>
                <c:ptCount val="11"/>
                <c:pt idx="0">
                  <c:v>11A</c:v>
                </c:pt>
                <c:pt idx="1">
                  <c:v>15A</c:v>
                </c:pt>
                <c:pt idx="2">
                  <c:v>15B/C</c:v>
                </c:pt>
                <c:pt idx="3">
                  <c:v>19A</c:v>
                </c:pt>
                <c:pt idx="4">
                  <c:v>19F</c:v>
                </c:pt>
                <c:pt idx="5">
                  <c:v>23A</c:v>
                </c:pt>
                <c:pt idx="6">
                  <c:v>23B</c:v>
                </c:pt>
                <c:pt idx="7">
                  <c:v>24F</c:v>
                </c:pt>
                <c:pt idx="8">
                  <c:v>29</c:v>
                </c:pt>
                <c:pt idx="9">
                  <c:v>35B</c:v>
                </c:pt>
                <c:pt idx="10">
                  <c:v>NT</c:v>
                </c:pt>
              </c:strCache>
            </c:strRef>
          </c:cat>
          <c:val>
            <c:numRef>
              <c:f>'Graph Amx'!$G$7:$G$17</c:f>
              <c:numCache>
                <c:formatCode>General</c:formatCode>
                <c:ptCount val="11"/>
                <c:pt idx="0">
                  <c:v>5</c:v>
                </c:pt>
                <c:pt idx="1">
                  <c:v>4</c:v>
                </c:pt>
                <c:pt idx="3">
                  <c:v>2</c:v>
                </c:pt>
                <c:pt idx="4">
                  <c:v>13</c:v>
                </c:pt>
                <c:pt idx="5">
                  <c:v>1</c:v>
                </c:pt>
                <c:pt idx="6">
                  <c:v>1</c:v>
                </c:pt>
                <c:pt idx="9">
                  <c:v>12</c:v>
                </c:pt>
                <c:pt idx="10">
                  <c:v>14</c:v>
                </c:pt>
              </c:numCache>
            </c:numRef>
          </c:val>
          <c:extLst>
            <c:ext xmlns:c16="http://schemas.microsoft.com/office/drawing/2014/chart" uri="{C3380CC4-5D6E-409C-BE32-E72D297353CC}">
              <c16:uniqueId val="{00000004-1899-413D-8DFF-3F52EFC27A16}"/>
            </c:ext>
          </c:extLst>
        </c:ser>
        <c:ser>
          <c:idx val="5"/>
          <c:order val="5"/>
          <c:tx>
            <c:strRef>
              <c:f>'Graph Amx'!$H$6</c:f>
              <c:strCache>
                <c:ptCount val="1"/>
                <c:pt idx="0">
                  <c:v>2</c:v>
                </c:pt>
              </c:strCache>
            </c:strRef>
          </c:tx>
          <c:spPr>
            <a:solidFill>
              <a:srgbClr val="FF8401"/>
            </a:solidFill>
            <a:ln>
              <a:noFill/>
            </a:ln>
            <a:effectLst/>
          </c:spPr>
          <c:invertIfNegative val="0"/>
          <c:cat>
            <c:strRef>
              <c:f>'Graph Amx'!$B$7:$B$17</c:f>
              <c:strCache>
                <c:ptCount val="11"/>
                <c:pt idx="0">
                  <c:v>11A</c:v>
                </c:pt>
                <c:pt idx="1">
                  <c:v>15A</c:v>
                </c:pt>
                <c:pt idx="2">
                  <c:v>15B/C</c:v>
                </c:pt>
                <c:pt idx="3">
                  <c:v>19A</c:v>
                </c:pt>
                <c:pt idx="4">
                  <c:v>19F</c:v>
                </c:pt>
                <c:pt idx="5">
                  <c:v>23A</c:v>
                </c:pt>
                <c:pt idx="6">
                  <c:v>23B</c:v>
                </c:pt>
                <c:pt idx="7">
                  <c:v>24F</c:v>
                </c:pt>
                <c:pt idx="8">
                  <c:v>29</c:v>
                </c:pt>
                <c:pt idx="9">
                  <c:v>35B</c:v>
                </c:pt>
                <c:pt idx="10">
                  <c:v>NT</c:v>
                </c:pt>
              </c:strCache>
            </c:strRef>
          </c:cat>
          <c:val>
            <c:numRef>
              <c:f>'Graph Amx'!$H$7:$H$17</c:f>
              <c:numCache>
                <c:formatCode>General</c:formatCode>
                <c:ptCount val="11"/>
                <c:pt idx="0">
                  <c:v>4</c:v>
                </c:pt>
                <c:pt idx="1">
                  <c:v>6</c:v>
                </c:pt>
                <c:pt idx="2">
                  <c:v>2</c:v>
                </c:pt>
                <c:pt idx="3">
                  <c:v>1</c:v>
                </c:pt>
                <c:pt idx="4">
                  <c:v>17</c:v>
                </c:pt>
                <c:pt idx="7">
                  <c:v>1</c:v>
                </c:pt>
                <c:pt idx="8">
                  <c:v>2</c:v>
                </c:pt>
                <c:pt idx="9">
                  <c:v>38</c:v>
                </c:pt>
                <c:pt idx="10">
                  <c:v>11</c:v>
                </c:pt>
              </c:numCache>
            </c:numRef>
          </c:val>
          <c:extLst>
            <c:ext xmlns:c16="http://schemas.microsoft.com/office/drawing/2014/chart" uri="{C3380CC4-5D6E-409C-BE32-E72D297353CC}">
              <c16:uniqueId val="{00000005-1899-413D-8DFF-3F52EFC27A16}"/>
            </c:ext>
          </c:extLst>
        </c:ser>
        <c:ser>
          <c:idx val="6"/>
          <c:order val="6"/>
          <c:tx>
            <c:strRef>
              <c:f>'Graph Amx'!$I$6</c:f>
              <c:strCache>
                <c:ptCount val="1"/>
                <c:pt idx="0">
                  <c:v>4</c:v>
                </c:pt>
              </c:strCache>
            </c:strRef>
          </c:tx>
          <c:spPr>
            <a:solidFill>
              <a:srgbClr val="FF5D02"/>
            </a:solidFill>
            <a:ln>
              <a:noFill/>
            </a:ln>
            <a:effectLst/>
          </c:spPr>
          <c:invertIfNegative val="0"/>
          <c:cat>
            <c:strRef>
              <c:f>'Graph Amx'!$B$7:$B$17</c:f>
              <c:strCache>
                <c:ptCount val="11"/>
                <c:pt idx="0">
                  <c:v>11A</c:v>
                </c:pt>
                <c:pt idx="1">
                  <c:v>15A</c:v>
                </c:pt>
                <c:pt idx="2">
                  <c:v>15B/C</c:v>
                </c:pt>
                <c:pt idx="3">
                  <c:v>19A</c:v>
                </c:pt>
                <c:pt idx="4">
                  <c:v>19F</c:v>
                </c:pt>
                <c:pt idx="5">
                  <c:v>23A</c:v>
                </c:pt>
                <c:pt idx="6">
                  <c:v>23B</c:v>
                </c:pt>
                <c:pt idx="7">
                  <c:v>24F</c:v>
                </c:pt>
                <c:pt idx="8">
                  <c:v>29</c:v>
                </c:pt>
                <c:pt idx="9">
                  <c:v>35B</c:v>
                </c:pt>
                <c:pt idx="10">
                  <c:v>NT</c:v>
                </c:pt>
              </c:strCache>
            </c:strRef>
          </c:cat>
          <c:val>
            <c:numRef>
              <c:f>'Graph Amx'!$I$7:$I$17</c:f>
              <c:numCache>
                <c:formatCode>General</c:formatCode>
                <c:ptCount val="11"/>
                <c:pt idx="0">
                  <c:v>3</c:v>
                </c:pt>
                <c:pt idx="1">
                  <c:v>1</c:v>
                </c:pt>
                <c:pt idx="2">
                  <c:v>1</c:v>
                </c:pt>
                <c:pt idx="4">
                  <c:v>8</c:v>
                </c:pt>
                <c:pt idx="5">
                  <c:v>1</c:v>
                </c:pt>
                <c:pt idx="9">
                  <c:v>3</c:v>
                </c:pt>
              </c:numCache>
            </c:numRef>
          </c:val>
          <c:extLst>
            <c:ext xmlns:c16="http://schemas.microsoft.com/office/drawing/2014/chart" uri="{C3380CC4-5D6E-409C-BE32-E72D297353CC}">
              <c16:uniqueId val="{00000006-1899-413D-8DFF-3F52EFC27A16}"/>
            </c:ext>
          </c:extLst>
        </c:ser>
        <c:ser>
          <c:idx val="7"/>
          <c:order val="7"/>
          <c:tx>
            <c:strRef>
              <c:f>'Graph Amx'!$J$6</c:f>
              <c:strCache>
                <c:ptCount val="1"/>
                <c:pt idx="0">
                  <c:v>8</c:v>
                </c:pt>
              </c:strCache>
            </c:strRef>
          </c:tx>
          <c:spPr>
            <a:solidFill>
              <a:srgbClr val="FF0000"/>
            </a:solidFill>
            <a:ln>
              <a:noFill/>
            </a:ln>
            <a:effectLst/>
          </c:spPr>
          <c:invertIfNegative val="0"/>
          <c:cat>
            <c:strRef>
              <c:f>'Graph Amx'!$B$7:$B$17</c:f>
              <c:strCache>
                <c:ptCount val="11"/>
                <c:pt idx="0">
                  <c:v>11A</c:v>
                </c:pt>
                <c:pt idx="1">
                  <c:v>15A</c:v>
                </c:pt>
                <c:pt idx="2">
                  <c:v>15B/C</c:v>
                </c:pt>
                <c:pt idx="3">
                  <c:v>19A</c:v>
                </c:pt>
                <c:pt idx="4">
                  <c:v>19F</c:v>
                </c:pt>
                <c:pt idx="5">
                  <c:v>23A</c:v>
                </c:pt>
                <c:pt idx="6">
                  <c:v>23B</c:v>
                </c:pt>
                <c:pt idx="7">
                  <c:v>24F</c:v>
                </c:pt>
                <c:pt idx="8">
                  <c:v>29</c:v>
                </c:pt>
                <c:pt idx="9">
                  <c:v>35B</c:v>
                </c:pt>
                <c:pt idx="10">
                  <c:v>NT</c:v>
                </c:pt>
              </c:strCache>
            </c:strRef>
          </c:cat>
          <c:val>
            <c:numRef>
              <c:f>'Graph Amx'!$J$7:$J$17</c:f>
              <c:numCache>
                <c:formatCode>General</c:formatCode>
                <c:ptCount val="11"/>
                <c:pt idx="0">
                  <c:v>56</c:v>
                </c:pt>
                <c:pt idx="9">
                  <c:v>1</c:v>
                </c:pt>
              </c:numCache>
            </c:numRef>
          </c:val>
          <c:extLst>
            <c:ext xmlns:c16="http://schemas.microsoft.com/office/drawing/2014/chart" uri="{C3380CC4-5D6E-409C-BE32-E72D297353CC}">
              <c16:uniqueId val="{00000007-1899-413D-8DFF-3F52EFC27A16}"/>
            </c:ext>
          </c:extLst>
        </c:ser>
        <c:ser>
          <c:idx val="8"/>
          <c:order val="8"/>
          <c:tx>
            <c:strRef>
              <c:f>'Graph Amx'!$K$6</c:f>
              <c:strCache>
                <c:ptCount val="1"/>
                <c:pt idx="0">
                  <c:v>16</c:v>
                </c:pt>
              </c:strCache>
            </c:strRef>
          </c:tx>
          <c:spPr>
            <a:solidFill>
              <a:srgbClr val="FF00FF"/>
            </a:solidFill>
            <a:ln>
              <a:noFill/>
            </a:ln>
          </c:spPr>
          <c:invertIfNegative val="0"/>
          <c:cat>
            <c:strRef>
              <c:f>'Graph Amx'!$B$7:$B$17</c:f>
              <c:strCache>
                <c:ptCount val="11"/>
                <c:pt idx="0">
                  <c:v>11A</c:v>
                </c:pt>
                <c:pt idx="1">
                  <c:v>15A</c:v>
                </c:pt>
                <c:pt idx="2">
                  <c:v>15B/C</c:v>
                </c:pt>
                <c:pt idx="3">
                  <c:v>19A</c:v>
                </c:pt>
                <c:pt idx="4">
                  <c:v>19F</c:v>
                </c:pt>
                <c:pt idx="5">
                  <c:v>23A</c:v>
                </c:pt>
                <c:pt idx="6">
                  <c:v>23B</c:v>
                </c:pt>
                <c:pt idx="7">
                  <c:v>24F</c:v>
                </c:pt>
                <c:pt idx="8">
                  <c:v>29</c:v>
                </c:pt>
                <c:pt idx="9">
                  <c:v>35B</c:v>
                </c:pt>
                <c:pt idx="10">
                  <c:v>NT</c:v>
                </c:pt>
              </c:strCache>
            </c:strRef>
          </c:cat>
          <c:val>
            <c:numRef>
              <c:f>'Graph Amx'!$K$7:$K$17</c:f>
              <c:numCache>
                <c:formatCode>General</c:formatCode>
                <c:ptCount val="11"/>
                <c:pt idx="0">
                  <c:v>11</c:v>
                </c:pt>
                <c:pt idx="10">
                  <c:v>1</c:v>
                </c:pt>
              </c:numCache>
            </c:numRef>
          </c:val>
          <c:extLst>
            <c:ext xmlns:c16="http://schemas.microsoft.com/office/drawing/2014/chart" uri="{C3380CC4-5D6E-409C-BE32-E72D297353CC}">
              <c16:uniqueId val="{00000008-1899-413D-8DFF-3F52EFC27A16}"/>
            </c:ext>
          </c:extLst>
        </c:ser>
        <c:dLbls>
          <c:showLegendKey val="0"/>
          <c:showVal val="0"/>
          <c:showCatName val="0"/>
          <c:showSerName val="0"/>
          <c:showPercent val="0"/>
          <c:showBubbleSize val="0"/>
        </c:dLbls>
        <c:gapWidth val="150"/>
        <c:overlap val="100"/>
        <c:axId val="101201408"/>
        <c:axId val="101203328"/>
      </c:barChart>
      <c:catAx>
        <c:axId val="101201408"/>
        <c:scaling>
          <c:orientation val="minMax"/>
        </c:scaling>
        <c:delete val="0"/>
        <c:axPos val="b"/>
        <c:title>
          <c:tx>
            <c:rich>
              <a:bodyPr/>
              <a:lstStyle/>
              <a:p>
                <a:pPr>
                  <a:defRPr sz="1200" b="0">
                    <a:latin typeface="Arial" panose="020B0604020202020204" pitchFamily="34" charset="0"/>
                    <a:cs typeface="Arial" panose="020B0604020202020204" pitchFamily="34" charset="0"/>
                  </a:defRPr>
                </a:pPr>
                <a:r>
                  <a:rPr lang="fr-FR" sz="1200" b="0">
                    <a:latin typeface="Arial" panose="020B0604020202020204" pitchFamily="34" charset="0"/>
                    <a:cs typeface="Arial" panose="020B0604020202020204" pitchFamily="34" charset="0"/>
                  </a:rPr>
                  <a:t>Serotypes</a:t>
                </a:r>
              </a:p>
            </c:rich>
          </c:tx>
          <c:layout>
            <c:manualLayout>
              <c:xMode val="edge"/>
              <c:yMode val="edge"/>
              <c:x val="0.44500386390693208"/>
              <c:y val="0.89942195274411563"/>
            </c:manualLayout>
          </c:layout>
          <c:overlay val="0"/>
        </c:title>
        <c:numFmt formatCode="General" sourceLinked="1"/>
        <c:majorTickMark val="out"/>
        <c:minorTickMark val="none"/>
        <c:tickLblPos val="nextTo"/>
        <c:txPr>
          <a:bodyPr/>
          <a:lstStyle/>
          <a:p>
            <a:pPr>
              <a:defRPr sz="1000">
                <a:latin typeface="+mn-lt"/>
                <a:cs typeface="Century Gothic"/>
              </a:defRPr>
            </a:pPr>
            <a:endParaRPr lang="fr-FR"/>
          </a:p>
        </c:txPr>
        <c:crossAx val="101203328"/>
        <c:crosses val="autoZero"/>
        <c:auto val="1"/>
        <c:lblAlgn val="ctr"/>
        <c:lblOffset val="100"/>
        <c:tickLblSkip val="1"/>
        <c:noMultiLvlLbl val="0"/>
      </c:catAx>
      <c:valAx>
        <c:axId val="101203328"/>
        <c:scaling>
          <c:orientation val="minMax"/>
        </c:scaling>
        <c:delete val="0"/>
        <c:axPos val="l"/>
        <c:majorGridlines>
          <c:spPr>
            <a:ln>
              <a:solidFill>
                <a:sysClr val="window" lastClr="FFFFFF">
                  <a:lumMod val="95000"/>
                </a:sysClr>
              </a:solidFill>
            </a:ln>
          </c:spPr>
        </c:majorGridlines>
        <c:title>
          <c:tx>
            <c:rich>
              <a:bodyPr rot="-5400000" vert="horz"/>
              <a:lstStyle/>
              <a:p>
                <a:pPr>
                  <a:defRPr sz="1200" b="0">
                    <a:latin typeface="Arial" panose="020B0604020202020204" pitchFamily="34" charset="0"/>
                    <a:cs typeface="Arial" panose="020B0604020202020204" pitchFamily="34" charset="0"/>
                  </a:defRPr>
                </a:pPr>
                <a:r>
                  <a:rPr lang="fr-FR" sz="1200" b="0">
                    <a:latin typeface="Arial" panose="020B0604020202020204" pitchFamily="34" charset="0"/>
                    <a:cs typeface="Arial" panose="020B0604020202020204" pitchFamily="34" charset="0"/>
                  </a:rPr>
                  <a:t>No of nasopharyngeal PNSP</a:t>
                </a:r>
              </a:p>
            </c:rich>
          </c:tx>
          <c:layout>
            <c:manualLayout>
              <c:xMode val="edge"/>
              <c:yMode val="edge"/>
              <c:x val="6.3770476966241276E-3"/>
              <c:y val="9.9495851431613366E-2"/>
            </c:manualLayout>
          </c:layout>
          <c:overlay val="0"/>
        </c:title>
        <c:numFmt formatCode="0" sourceLinked="0"/>
        <c:majorTickMark val="out"/>
        <c:minorTickMark val="none"/>
        <c:tickLblPos val="nextTo"/>
        <c:txPr>
          <a:bodyPr/>
          <a:lstStyle/>
          <a:p>
            <a:pPr>
              <a:defRPr>
                <a:latin typeface="+mn-lt"/>
                <a:cs typeface="Century Gothic"/>
              </a:defRPr>
            </a:pPr>
            <a:endParaRPr lang="fr-FR"/>
          </a:p>
        </c:txPr>
        <c:crossAx val="101201408"/>
        <c:crosses val="autoZero"/>
        <c:crossBetween val="between"/>
      </c:valAx>
    </c:plotArea>
    <c:legend>
      <c:legendPos val="r"/>
      <c:layout>
        <c:manualLayout>
          <c:xMode val="edge"/>
          <c:yMode val="edge"/>
          <c:x val="0.88682071616962044"/>
          <c:y val="0.14124975879991286"/>
          <c:w val="7.3827603232764216E-2"/>
          <c:h val="0.58731946385744349"/>
        </c:manualLayout>
      </c:layout>
      <c:overlay val="0"/>
      <c:txPr>
        <a:bodyPr/>
        <a:lstStyle/>
        <a:p>
          <a:pPr>
            <a:defRPr sz="1000">
              <a:latin typeface="+mn-lt"/>
              <a:cs typeface="Century Gothic"/>
            </a:defRPr>
          </a:pPr>
          <a:endParaRPr lang="fr-FR"/>
        </a:p>
      </c:txPr>
    </c:legend>
    <c:plotVisOnly val="1"/>
    <c:dispBlanksAs val="gap"/>
    <c:showDLblsOverMax val="0"/>
  </c:chart>
  <c:externalData r:id="rId2">
    <c:autoUpdate val="0"/>
  </c:externalData>
  <c:userShapes r:id="rId3"/>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330" kern="1200"/>
  </cs:chartArea>
  <cs:dataLabel>
    <cs:lnRef idx="0"/>
    <cs:fillRef idx="0"/>
    <cs:effectRef idx="0"/>
    <cs:fontRef idx="minor">
      <a:schemeClr val="lt1"/>
    </cs:fontRef>
    <cs:spPr/>
    <cs:defRPr sz="133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33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0.70814</cdr:x>
      <cdr:y>0.04912</cdr:y>
    </cdr:from>
    <cdr:to>
      <cdr:x>0.96506</cdr:x>
      <cdr:y>0.14594</cdr:y>
    </cdr:to>
    <cdr:sp macro="" textlink="">
      <cdr:nvSpPr>
        <cdr:cNvPr id="2" name="ZoneTexte 1"/>
        <cdr:cNvSpPr txBox="1"/>
      </cdr:nvSpPr>
      <cdr:spPr>
        <a:xfrm xmlns:a="http://schemas.openxmlformats.org/drawingml/2006/main">
          <a:off x="5335304" y="162584"/>
          <a:ext cx="1935706" cy="32046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fr-FR" sz="1100" b="1" dirty="0" err="1"/>
            <a:t>Amoxicillin</a:t>
          </a:r>
          <a:r>
            <a:rPr lang="fr-FR" sz="1100" b="1" dirty="0"/>
            <a:t> MIC (mg/L)</a:t>
          </a:r>
        </a:p>
        <a:p xmlns:a="http://schemas.openxmlformats.org/drawingml/2006/main">
          <a:pPr algn="r"/>
          <a:endParaRPr lang="fr-FR" sz="1100" b="1" dirty="0"/>
        </a:p>
      </cdr:txBody>
    </cdr:sp>
  </cdr:relSizeAnchor>
  <cdr:relSizeAnchor xmlns:cdr="http://schemas.openxmlformats.org/drawingml/2006/chartDrawing">
    <cdr:from>
      <cdr:x>0.08482</cdr:x>
      <cdr:y>0.04744</cdr:y>
    </cdr:from>
    <cdr:to>
      <cdr:x>0.15258</cdr:x>
      <cdr:y>0.92944</cdr:y>
    </cdr:to>
    <cdr:sp macro="" textlink="">
      <cdr:nvSpPr>
        <cdr:cNvPr id="3" name="Cadre 2">
          <a:extLst xmlns:a="http://schemas.openxmlformats.org/drawingml/2006/main">
            <a:ext uri="{FF2B5EF4-FFF2-40B4-BE49-F238E27FC236}">
              <a16:creationId xmlns:a16="http://schemas.microsoft.com/office/drawing/2014/main" id="{E270AA1D-7509-B6A7-51B5-900642AFB6F0}"/>
            </a:ext>
          </a:extLst>
        </cdr:cNvPr>
        <cdr:cNvSpPr/>
      </cdr:nvSpPr>
      <cdr:spPr>
        <a:xfrm xmlns:a="http://schemas.openxmlformats.org/drawingml/2006/main">
          <a:off x="619597" y="157010"/>
          <a:ext cx="494951" cy="2919369"/>
        </a:xfrm>
        <a:prstGeom xmlns:a="http://schemas.openxmlformats.org/drawingml/2006/main" prst="frame">
          <a:avLst/>
        </a:prstGeom>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fr-F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08FE92-8D69-3F47-9FED-AAA9AABC8162}" type="datetime1">
              <a:rPr lang="fr-FR" smtClean="0"/>
              <a:pPr/>
              <a:t>16/10/2023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E339F9-8100-3543-8428-1590C54EF3EE}" type="slidenum">
              <a:rPr lang="fr-FR" smtClean="0"/>
              <a:pPr/>
              <a:t>‹N°›</a:t>
            </a:fld>
            <a:endParaRPr 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CDDC57A6-A0C3-1A40-AE64-9CC3C0248030}" type="datetime1">
              <a:rPr lang="fr-FR" smtClean="0"/>
              <a:pPr/>
              <a:t>16/10/2023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4E86A537-0C00-2542-956A-DF8E23602803}" type="slidenum">
              <a:rPr lang="fr-FR"/>
              <a:pPr/>
              <a:t>‹N°›</a:t>
            </a:fld>
            <a:endParaRPr lang="fr-FR"/>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Geneva" pitchFamily="-108" charset="-128"/>
        <a:cs typeface="+mn-cs"/>
      </a:defRPr>
    </a:lvl2pPr>
    <a:lvl3pPr marL="914400" algn="l" rtl="0" eaLnBrk="0" fontAlgn="base" hangingPunct="0">
      <a:spcBef>
        <a:spcPct val="30000"/>
      </a:spcBef>
      <a:spcAft>
        <a:spcPct val="0"/>
      </a:spcAft>
      <a:defRPr sz="1200" kern="1200">
        <a:solidFill>
          <a:schemeClr val="tx1"/>
        </a:solidFill>
        <a:latin typeface="+mn-lt"/>
        <a:ea typeface="Geneva" pitchFamily="-108" charset="-128"/>
        <a:cs typeface="+mn-cs"/>
      </a:defRPr>
    </a:lvl3pPr>
    <a:lvl4pPr marL="1371600" algn="l" rtl="0" eaLnBrk="0" fontAlgn="base" hangingPunct="0">
      <a:spcBef>
        <a:spcPct val="30000"/>
      </a:spcBef>
      <a:spcAft>
        <a:spcPct val="0"/>
      </a:spcAft>
      <a:defRPr sz="1200" kern="1200">
        <a:solidFill>
          <a:schemeClr val="tx1"/>
        </a:solidFill>
        <a:latin typeface="+mn-lt"/>
        <a:ea typeface="Geneva" pitchFamily="-108" charset="-128"/>
        <a:cs typeface="+mn-cs"/>
      </a:defRPr>
    </a:lvl4pPr>
    <a:lvl5pPr marL="1828800" algn="l" rtl="0" eaLnBrk="0" fontAlgn="base" hangingPunct="0">
      <a:spcBef>
        <a:spcPct val="30000"/>
      </a:spcBef>
      <a:spcAft>
        <a:spcPct val="0"/>
      </a:spcAft>
      <a:defRPr sz="1200" kern="1200">
        <a:solidFill>
          <a:schemeClr val="tx1"/>
        </a:solidFill>
        <a:latin typeface="+mn-lt"/>
        <a:ea typeface="Geneva" pitchFamily="-10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4" name="Google Shape;16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fr-FR">
                <a:solidFill>
                  <a:srgbClr val="FF0000"/>
                </a:solidFill>
              </a:rPr>
              <a:t>intervalle de temps non precisé et n y a t il pas eu une baisse de la couverture rougeole ?</a:t>
            </a:r>
            <a:endParaRPr baseline="-25000">
              <a:solidFill>
                <a:srgbClr val="FF0000"/>
              </a:solidFill>
            </a:endParaRPr>
          </a:p>
        </p:txBody>
      </p:sp>
      <p:sp>
        <p:nvSpPr>
          <p:cNvPr id="170" name="Google Shape;17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2" name="Google Shape;18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050"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13</a:t>
            </a:fld>
            <a:endParaRPr lang="fr-FR"/>
          </a:p>
        </p:txBody>
      </p:sp>
    </p:spTree>
    <p:extLst>
      <p:ext uri="{BB962C8B-B14F-4D97-AF65-F5344CB8AC3E}">
        <p14:creationId xmlns:p14="http://schemas.microsoft.com/office/powerpoint/2010/main" val="1123845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050"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14</a:t>
            </a:fld>
            <a:endParaRPr lang="fr-FR"/>
          </a:p>
        </p:txBody>
      </p:sp>
    </p:spTree>
    <p:extLst>
      <p:ext uri="{BB962C8B-B14F-4D97-AF65-F5344CB8AC3E}">
        <p14:creationId xmlns:p14="http://schemas.microsoft.com/office/powerpoint/2010/main" val="3634096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15</a:t>
            </a:fld>
            <a:endParaRPr lang="fr-FR"/>
          </a:p>
        </p:txBody>
      </p:sp>
    </p:spTree>
    <p:extLst>
      <p:ext uri="{BB962C8B-B14F-4D97-AF65-F5344CB8AC3E}">
        <p14:creationId xmlns:p14="http://schemas.microsoft.com/office/powerpoint/2010/main" val="916209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16</a:t>
            </a:fld>
            <a:endParaRPr lang="fr-FR"/>
          </a:p>
        </p:txBody>
      </p:sp>
    </p:spTree>
    <p:extLst>
      <p:ext uri="{BB962C8B-B14F-4D97-AF65-F5344CB8AC3E}">
        <p14:creationId xmlns:p14="http://schemas.microsoft.com/office/powerpoint/2010/main" val="2352743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17</a:t>
            </a:fld>
            <a:endParaRPr lang="fr-FR"/>
          </a:p>
        </p:txBody>
      </p:sp>
    </p:spTree>
    <p:extLst>
      <p:ext uri="{BB962C8B-B14F-4D97-AF65-F5344CB8AC3E}">
        <p14:creationId xmlns:p14="http://schemas.microsoft.com/office/powerpoint/2010/main" val="18107279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18</a:t>
            </a:fld>
            <a:endParaRPr lang="fr-FR"/>
          </a:p>
        </p:txBody>
      </p:sp>
    </p:spTree>
    <p:extLst>
      <p:ext uri="{BB962C8B-B14F-4D97-AF65-F5344CB8AC3E}">
        <p14:creationId xmlns:p14="http://schemas.microsoft.com/office/powerpoint/2010/main" val="3653410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39D41F77-A17A-CBA3-E740-8202A238B418}"/>
              </a:ext>
            </a:extLst>
          </p:cNvPr>
          <p:cNvSpPr txBox="1"/>
          <p:nvPr userDrawn="1"/>
        </p:nvSpPr>
        <p:spPr>
          <a:xfrm>
            <a:off x="8597347" y="4909930"/>
            <a:ext cx="816902" cy="261610"/>
          </a:xfrm>
          <a:prstGeom prst="rect">
            <a:avLst/>
          </a:prstGeom>
          <a:noFill/>
        </p:spPr>
        <p:txBody>
          <a:bodyPr wrap="square" rtlCol="0">
            <a:spAutoFit/>
          </a:bodyPr>
          <a:lstStyle/>
          <a:p>
            <a:fld id="{B386FB66-162B-6446-AAF6-701DACCC2BD4}" type="slidenum">
              <a:rPr lang="fr-FR" sz="1100" smtClean="0"/>
              <a:t>‹N°›</a:t>
            </a:fld>
            <a:endParaRPr lang="fr-FR" sz="11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28650" y="273843"/>
            <a:ext cx="7886700" cy="540000"/>
          </a:xfrm>
        </p:spPr>
        <p:txBody>
          <a:bodyPr>
            <a:normAutofit/>
          </a:bodyPr>
          <a:lstStyle>
            <a:lvl1pPr>
              <a:defRPr sz="2700"/>
            </a:lvl1pPr>
          </a:lstStyle>
          <a:p>
            <a:r>
              <a:rPr lang="fr-FR" dirty="0"/>
              <a:t>Modifiez le style du titre</a:t>
            </a:r>
          </a:p>
        </p:txBody>
      </p:sp>
      <p:sp>
        <p:nvSpPr>
          <p:cNvPr id="3" name="Espace réservé du contenu 2"/>
          <p:cNvSpPr>
            <a:spLocks noGrp="1"/>
          </p:cNvSpPr>
          <p:nvPr>
            <p:ph idx="1"/>
          </p:nvPr>
        </p:nvSpPr>
        <p:spPr>
          <a:xfrm>
            <a:off x="628650" y="984250"/>
            <a:ext cx="7886700" cy="3648473"/>
          </a:xfrm>
        </p:spPr>
        <p:txBody>
          <a:bodyPr>
            <a:normAutofit/>
          </a:bodyPr>
          <a:lstStyle>
            <a:lvl1pPr>
              <a:defRPr sz="1800"/>
            </a:lvl1pPr>
            <a:lvl2pPr>
              <a:defRPr sz="1500"/>
            </a:lvl2pPr>
            <a:lvl3pPr>
              <a:defRPr sz="1350"/>
            </a:lvl3pPr>
            <a:lvl4pPr>
              <a:defRPr sz="1200"/>
            </a:lvl4pPr>
            <a:lvl5pPr>
              <a:defRPr sz="1200"/>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endParaRPr lang="fr-FR" dirty="0"/>
          </a:p>
        </p:txBody>
      </p:sp>
    </p:spTree>
    <p:extLst>
      <p:ext uri="{BB962C8B-B14F-4D97-AF65-F5344CB8AC3E}">
        <p14:creationId xmlns:p14="http://schemas.microsoft.com/office/powerpoint/2010/main" val="12050385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7B755C0-1875-B811-E430-ABAD1E4A6A9B}"/>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0" y="207469"/>
            <a:ext cx="9144000" cy="5143500"/>
          </a:xfrm>
          <a:prstGeom prst="rect">
            <a:avLst/>
          </a:prstGeom>
        </p:spPr>
      </p:pic>
      <p:sp>
        <p:nvSpPr>
          <p:cNvPr id="2" name="ZoneTexte 1">
            <a:extLst>
              <a:ext uri="{FF2B5EF4-FFF2-40B4-BE49-F238E27FC236}">
                <a16:creationId xmlns:a16="http://schemas.microsoft.com/office/drawing/2014/main" id="{2D5DEABD-4616-D787-CEDF-81BA073780D1}"/>
              </a:ext>
            </a:extLst>
          </p:cNvPr>
          <p:cNvSpPr txBox="1"/>
          <p:nvPr userDrawn="1"/>
        </p:nvSpPr>
        <p:spPr>
          <a:xfrm>
            <a:off x="8597347" y="4909930"/>
            <a:ext cx="816902" cy="261610"/>
          </a:xfrm>
          <a:prstGeom prst="rect">
            <a:avLst/>
          </a:prstGeom>
          <a:noFill/>
        </p:spPr>
        <p:txBody>
          <a:bodyPr wrap="square" rtlCol="0">
            <a:spAutoFit/>
          </a:bodyPr>
          <a:lstStyle/>
          <a:p>
            <a:fld id="{B386FB66-162B-6446-AAF6-701DACCC2BD4}" type="slidenum">
              <a:rPr lang="fr-FR" sz="1100" smtClean="0"/>
              <a:t>‹N°›</a:t>
            </a:fld>
            <a:endParaRPr lang="fr-FR" sz="1100" dirty="0"/>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Lst>
  <p:hf sldNum="0" hdr="0" ftr="0" dt="0"/>
  <p:txStyles>
    <p:titleStyle>
      <a:lvl1pPr algn="l" rtl="0" eaLnBrk="0" fontAlgn="base" hangingPunct="0">
        <a:spcBef>
          <a:spcPct val="0"/>
        </a:spcBef>
        <a:spcAft>
          <a:spcPct val="0"/>
        </a:spcAft>
        <a:defRPr sz="2600" b="1" i="0" kern="1200">
          <a:solidFill>
            <a:schemeClr val="tx1"/>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9.emf"/><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0.emf"/><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chart" Target="../charts/char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6D1EA26-E172-F49E-8B72-EF6BEC6D8E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166" name="Google Shape;166;p13" descr="Une image contenant texte, intérieur, capture d’écran&#10;&#10;Description générée automatiquement"/>
          <p:cNvPicPr preferRelativeResize="0"/>
          <p:nvPr/>
        </p:nvPicPr>
        <p:blipFill rotWithShape="1">
          <a:blip r:embed="rId3">
            <a:alphaModFix/>
          </a:blip>
          <a:srcRect/>
          <a:stretch/>
        </p:blipFill>
        <p:spPr>
          <a:xfrm>
            <a:off x="702128" y="1266348"/>
            <a:ext cx="6866165" cy="2332017"/>
          </a:xfrm>
          <a:prstGeom prst="rect">
            <a:avLst/>
          </a:prstGeom>
          <a:noFill/>
          <a:ln>
            <a:noFill/>
          </a:ln>
        </p:spPr>
      </p:pic>
      <p:pic>
        <p:nvPicPr>
          <p:cNvPr id="167" name="Google Shape;167;p13" descr="Une image contenant texte&#10;&#10;Description générée automatiquement"/>
          <p:cNvPicPr preferRelativeResize="0"/>
          <p:nvPr/>
        </p:nvPicPr>
        <p:blipFill rotWithShape="1">
          <a:blip r:embed="rId4">
            <a:alphaModFix/>
          </a:blip>
          <a:srcRect/>
          <a:stretch/>
        </p:blipFill>
        <p:spPr>
          <a:xfrm>
            <a:off x="5747656" y="3598365"/>
            <a:ext cx="3224893" cy="891992"/>
          </a:xfrm>
          <a:prstGeom prst="rect">
            <a:avLst/>
          </a:prstGeom>
          <a:noFill/>
          <a:ln>
            <a:noFill/>
          </a:ln>
        </p:spPr>
      </p:pic>
      <p:sp>
        <p:nvSpPr>
          <p:cNvPr id="2" name="Google Shape;146;p10">
            <a:extLst>
              <a:ext uri="{FF2B5EF4-FFF2-40B4-BE49-F238E27FC236}">
                <a16:creationId xmlns:a16="http://schemas.microsoft.com/office/drawing/2014/main" id="{11E9712C-0392-8A23-F7AC-958579CDE671}"/>
              </a:ext>
            </a:extLst>
          </p:cNvPr>
          <p:cNvSpPr txBox="1"/>
          <p:nvPr/>
        </p:nvSpPr>
        <p:spPr>
          <a:xfrm>
            <a:off x="7989829" y="4793879"/>
            <a:ext cx="742949" cy="228599"/>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fr-FR" sz="750" b="1" i="0">
                <a:solidFill>
                  <a:schemeClr val="accent1"/>
                </a:solidFill>
                <a:latin typeface="Calibri"/>
                <a:ea typeface="Calibri"/>
                <a:cs typeface="Calibri"/>
                <a:sym typeface="Calibri"/>
              </a:rPr>
              <a:t>10</a:t>
            </a:fld>
            <a:endParaRPr sz="750" b="1" i="0" dirty="0">
              <a:solidFill>
                <a:schemeClr val="accent1"/>
              </a:solidFill>
              <a:latin typeface="Calibri"/>
              <a:ea typeface="Calibri"/>
              <a:cs typeface="Calibri"/>
              <a:sym typeface="Calibri"/>
            </a:endParaRPr>
          </a:p>
        </p:txBody>
      </p:sp>
      <p:sp>
        <p:nvSpPr>
          <p:cNvPr id="5" name="ZoneTexte 4">
            <a:extLst>
              <a:ext uri="{FF2B5EF4-FFF2-40B4-BE49-F238E27FC236}">
                <a16:creationId xmlns:a16="http://schemas.microsoft.com/office/drawing/2014/main" id="{F7136CA5-861D-2C7C-305B-03BA40F8CF24}"/>
              </a:ext>
            </a:extLst>
          </p:cNvPr>
          <p:cNvSpPr txBox="1"/>
          <p:nvPr/>
        </p:nvSpPr>
        <p:spPr>
          <a:xfrm>
            <a:off x="1047157" y="192442"/>
            <a:ext cx="8032968" cy="646331"/>
          </a:xfrm>
          <a:prstGeom prst="rect">
            <a:avLst/>
          </a:prstGeom>
          <a:noFill/>
        </p:spPr>
        <p:txBody>
          <a:bodyPr wrap="none" rtlCol="0">
            <a:spAutoFit/>
          </a:bodyPr>
          <a:lstStyle/>
          <a:p>
            <a:r>
              <a:rPr lang="fr-FR"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Vingt ans d’utilisation des VPC chez l’enfant nous ont appris que ces vaccins</a:t>
            </a:r>
          </a:p>
          <a:p>
            <a:r>
              <a:rPr lang="fr-FR" kern="0" dirty="0">
                <a:solidFill>
                  <a:schemeClr val="bg1"/>
                </a:solidFill>
                <a:latin typeface="Arial" panose="020B0604020202020204" pitchFamily="34" charset="0"/>
                <a:cs typeface="Arial" panose="020B0604020202020204" pitchFamily="34" charset="0"/>
              </a:rPr>
              <a:t>avaient eu un impact considérable en santé publique</a:t>
            </a: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172" name="Google Shape;172;p14"/>
          <p:cNvPicPr preferRelativeResize="0"/>
          <p:nvPr/>
        </p:nvPicPr>
        <p:blipFill rotWithShape="1">
          <a:blip r:embed="rId3">
            <a:alphaModFix/>
          </a:blip>
          <a:srcRect/>
          <a:stretch/>
        </p:blipFill>
        <p:spPr>
          <a:xfrm>
            <a:off x="1126670" y="1031808"/>
            <a:ext cx="7772400" cy="3569036"/>
          </a:xfrm>
          <a:prstGeom prst="rect">
            <a:avLst/>
          </a:prstGeom>
          <a:noFill/>
          <a:ln>
            <a:noFill/>
          </a:ln>
        </p:spPr>
      </p:pic>
      <p:sp>
        <p:nvSpPr>
          <p:cNvPr id="2" name="Google Shape;146;p10">
            <a:extLst>
              <a:ext uri="{FF2B5EF4-FFF2-40B4-BE49-F238E27FC236}">
                <a16:creationId xmlns:a16="http://schemas.microsoft.com/office/drawing/2014/main" id="{D57CCC86-926C-76BF-4E36-6D02AD65C5DD}"/>
              </a:ext>
            </a:extLst>
          </p:cNvPr>
          <p:cNvSpPr txBox="1"/>
          <p:nvPr/>
        </p:nvSpPr>
        <p:spPr>
          <a:xfrm>
            <a:off x="7989829" y="4793879"/>
            <a:ext cx="742949" cy="228599"/>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fr-FR" sz="750" b="1" i="0">
                <a:solidFill>
                  <a:schemeClr val="accent1"/>
                </a:solidFill>
                <a:latin typeface="Calibri"/>
                <a:ea typeface="Calibri"/>
                <a:cs typeface="Calibri"/>
                <a:sym typeface="Calibri"/>
              </a:rPr>
              <a:t>11</a:t>
            </a:fld>
            <a:endParaRPr sz="750" b="1" i="0" dirty="0">
              <a:solidFill>
                <a:schemeClr val="accent1"/>
              </a:solidFill>
              <a:latin typeface="Calibri"/>
              <a:ea typeface="Calibri"/>
              <a:cs typeface="Calibri"/>
              <a:sym typeface="Calibri"/>
            </a:endParaRPr>
          </a:p>
        </p:txBody>
      </p:sp>
      <p:pic>
        <p:nvPicPr>
          <p:cNvPr id="4" name="Image 3" descr="Une image contenant brosse à dents&#10;&#10;Description générée automatiquement">
            <a:extLst>
              <a:ext uri="{FF2B5EF4-FFF2-40B4-BE49-F238E27FC236}">
                <a16:creationId xmlns:a16="http://schemas.microsoft.com/office/drawing/2014/main" id="{AD349C03-AA68-508B-386E-8156553E34D4}"/>
              </a:ext>
            </a:extLst>
          </p:cNvPr>
          <p:cNvPicPr>
            <a:picLocks noChangeAspect="1"/>
          </p:cNvPicPr>
          <p:nvPr/>
        </p:nvPicPr>
        <p:blipFill>
          <a:blip r:embed="rId4"/>
          <a:stretch>
            <a:fillRect/>
          </a:stretch>
        </p:blipFill>
        <p:spPr>
          <a:xfrm>
            <a:off x="27445" y="787232"/>
            <a:ext cx="2198451" cy="848040"/>
          </a:xfrm>
          <a:prstGeom prst="rect">
            <a:avLst/>
          </a:prstGeom>
        </p:spPr>
      </p:pic>
      <p:sp>
        <p:nvSpPr>
          <p:cNvPr id="5" name="ZoneTexte 4">
            <a:extLst>
              <a:ext uri="{FF2B5EF4-FFF2-40B4-BE49-F238E27FC236}">
                <a16:creationId xmlns:a16="http://schemas.microsoft.com/office/drawing/2014/main" id="{0057BDC2-45F8-8347-D861-C25AFDA7E8A0}"/>
              </a:ext>
            </a:extLst>
          </p:cNvPr>
          <p:cNvSpPr txBox="1"/>
          <p:nvPr/>
        </p:nvSpPr>
        <p:spPr>
          <a:xfrm>
            <a:off x="1047157" y="192442"/>
            <a:ext cx="8032968" cy="646331"/>
          </a:xfrm>
          <a:prstGeom prst="rect">
            <a:avLst/>
          </a:prstGeom>
          <a:noFill/>
        </p:spPr>
        <p:txBody>
          <a:bodyPr wrap="none" rtlCol="0">
            <a:spAutoFit/>
          </a:bodyPr>
          <a:lstStyle/>
          <a:p>
            <a:r>
              <a:rPr lang="fr-FR"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Vingt ans d’utilisation des VPC chez l’enfant nous ont appris que ces vaccins</a:t>
            </a:r>
          </a:p>
          <a:p>
            <a:r>
              <a:rPr lang="fr-FR" kern="0" dirty="0">
                <a:solidFill>
                  <a:schemeClr val="bg1"/>
                </a:solidFill>
                <a:latin typeface="Arial" panose="020B0604020202020204" pitchFamily="34" charset="0"/>
                <a:cs typeface="Arial" panose="020B0604020202020204" pitchFamily="34" charset="0"/>
              </a:rPr>
              <a:t>avaient eu un impact considérable en santé publique</a:t>
            </a:r>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16" descr="Une image contenant table&#10;&#10;Description générée automatiquement"/>
          <p:cNvPicPr preferRelativeResize="0"/>
          <p:nvPr/>
        </p:nvPicPr>
        <p:blipFill rotWithShape="1">
          <a:blip r:embed="rId3">
            <a:alphaModFix/>
          </a:blip>
          <a:srcRect/>
          <a:stretch/>
        </p:blipFill>
        <p:spPr>
          <a:xfrm>
            <a:off x="1461407" y="955221"/>
            <a:ext cx="7682593" cy="3655543"/>
          </a:xfrm>
          <a:prstGeom prst="rect">
            <a:avLst/>
          </a:prstGeom>
          <a:noFill/>
          <a:ln>
            <a:noFill/>
          </a:ln>
        </p:spPr>
      </p:pic>
      <p:sp>
        <p:nvSpPr>
          <p:cNvPr id="185" name="Google Shape;185;p16"/>
          <p:cNvSpPr/>
          <p:nvPr/>
        </p:nvSpPr>
        <p:spPr>
          <a:xfrm>
            <a:off x="326571" y="2767691"/>
            <a:ext cx="849086" cy="146958"/>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87" name="Google Shape;187;p16"/>
          <p:cNvCxnSpPr/>
          <p:nvPr/>
        </p:nvCxnSpPr>
        <p:spPr>
          <a:xfrm>
            <a:off x="832757" y="2996290"/>
            <a:ext cx="342900" cy="0"/>
          </a:xfrm>
          <a:prstGeom prst="straightConnector1">
            <a:avLst/>
          </a:prstGeom>
          <a:noFill/>
          <a:ln w="9525" cap="flat" cmpd="sng">
            <a:solidFill>
              <a:srgbClr val="4A7DBA"/>
            </a:solidFill>
            <a:prstDash val="solid"/>
            <a:round/>
            <a:headEnd type="none" w="sm" len="sm"/>
            <a:tailEnd type="triangle" w="med" len="med"/>
          </a:ln>
        </p:spPr>
      </p:cxnSp>
      <p:cxnSp>
        <p:nvCxnSpPr>
          <p:cNvPr id="188" name="Google Shape;188;p16"/>
          <p:cNvCxnSpPr/>
          <p:nvPr/>
        </p:nvCxnSpPr>
        <p:spPr>
          <a:xfrm>
            <a:off x="838198" y="3132362"/>
            <a:ext cx="342900" cy="0"/>
          </a:xfrm>
          <a:prstGeom prst="straightConnector1">
            <a:avLst/>
          </a:prstGeom>
          <a:noFill/>
          <a:ln w="9525" cap="flat" cmpd="sng">
            <a:solidFill>
              <a:srgbClr val="4A7DBA"/>
            </a:solidFill>
            <a:prstDash val="solid"/>
            <a:round/>
            <a:headEnd type="none" w="sm" len="sm"/>
            <a:tailEnd type="triangle" w="med" len="med"/>
          </a:ln>
        </p:spPr>
      </p:cxnSp>
      <p:cxnSp>
        <p:nvCxnSpPr>
          <p:cNvPr id="189" name="Google Shape;189;p16"/>
          <p:cNvCxnSpPr/>
          <p:nvPr/>
        </p:nvCxnSpPr>
        <p:spPr>
          <a:xfrm>
            <a:off x="843643" y="3301090"/>
            <a:ext cx="342900" cy="0"/>
          </a:xfrm>
          <a:prstGeom prst="straightConnector1">
            <a:avLst/>
          </a:prstGeom>
          <a:noFill/>
          <a:ln w="9525" cap="flat" cmpd="sng">
            <a:solidFill>
              <a:srgbClr val="4A7DBA"/>
            </a:solidFill>
            <a:prstDash val="solid"/>
            <a:round/>
            <a:headEnd type="none" w="sm" len="sm"/>
            <a:tailEnd type="triangle" w="med" len="med"/>
          </a:ln>
        </p:spPr>
      </p:cxnSp>
      <p:cxnSp>
        <p:nvCxnSpPr>
          <p:cNvPr id="190" name="Google Shape;190;p16"/>
          <p:cNvCxnSpPr/>
          <p:nvPr/>
        </p:nvCxnSpPr>
        <p:spPr>
          <a:xfrm>
            <a:off x="857251" y="3453490"/>
            <a:ext cx="342900" cy="0"/>
          </a:xfrm>
          <a:prstGeom prst="straightConnector1">
            <a:avLst/>
          </a:prstGeom>
          <a:noFill/>
          <a:ln w="9525" cap="flat" cmpd="sng">
            <a:solidFill>
              <a:srgbClr val="4A7DBA"/>
            </a:solidFill>
            <a:prstDash val="solid"/>
            <a:round/>
            <a:headEnd type="none" w="sm" len="sm"/>
            <a:tailEnd type="triangle" w="med" len="med"/>
          </a:ln>
        </p:spPr>
      </p:cxnSp>
      <p:sp>
        <p:nvSpPr>
          <p:cNvPr id="2" name="Google Shape;146;p10">
            <a:extLst>
              <a:ext uri="{FF2B5EF4-FFF2-40B4-BE49-F238E27FC236}">
                <a16:creationId xmlns:a16="http://schemas.microsoft.com/office/drawing/2014/main" id="{FF3DFD43-45B9-C531-D222-E70A775544A8}"/>
              </a:ext>
            </a:extLst>
          </p:cNvPr>
          <p:cNvSpPr txBox="1"/>
          <p:nvPr/>
        </p:nvSpPr>
        <p:spPr>
          <a:xfrm>
            <a:off x="7989829" y="4793879"/>
            <a:ext cx="742949" cy="228599"/>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fr-FR" sz="750" b="1" i="0">
                <a:solidFill>
                  <a:schemeClr val="accent1"/>
                </a:solidFill>
                <a:latin typeface="Calibri"/>
                <a:ea typeface="Calibri"/>
                <a:cs typeface="Calibri"/>
                <a:sym typeface="Calibri"/>
              </a:rPr>
              <a:t>12</a:t>
            </a:fld>
            <a:endParaRPr sz="750" b="1" i="0" dirty="0">
              <a:solidFill>
                <a:schemeClr val="accent1"/>
              </a:solidFill>
              <a:latin typeface="Calibri"/>
              <a:ea typeface="Calibri"/>
              <a:cs typeface="Calibri"/>
              <a:sym typeface="Calibri"/>
            </a:endParaRPr>
          </a:p>
        </p:txBody>
      </p:sp>
      <p:sp>
        <p:nvSpPr>
          <p:cNvPr id="3" name="ZoneTexte 2">
            <a:extLst>
              <a:ext uri="{FF2B5EF4-FFF2-40B4-BE49-F238E27FC236}">
                <a16:creationId xmlns:a16="http://schemas.microsoft.com/office/drawing/2014/main" id="{7F5A560A-BD03-4192-3175-E18D87F691DE}"/>
              </a:ext>
            </a:extLst>
          </p:cNvPr>
          <p:cNvSpPr txBox="1"/>
          <p:nvPr/>
        </p:nvSpPr>
        <p:spPr>
          <a:xfrm>
            <a:off x="1004207" y="121022"/>
            <a:ext cx="8032968" cy="646331"/>
          </a:xfrm>
          <a:prstGeom prst="rect">
            <a:avLst/>
          </a:prstGeom>
          <a:noFill/>
        </p:spPr>
        <p:txBody>
          <a:bodyPr wrap="none" rtlCol="0">
            <a:spAutoFit/>
          </a:bodyPr>
          <a:lstStyle/>
          <a:p>
            <a:r>
              <a:rPr lang="fr-FR"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Vingt ans d’utilisation des VPC chez l’enfant nous ont appris que ces vaccins</a:t>
            </a:r>
          </a:p>
          <a:p>
            <a:r>
              <a:rPr lang="fr-FR" kern="0" dirty="0">
                <a:solidFill>
                  <a:schemeClr val="bg1"/>
                </a:solidFill>
                <a:latin typeface="Arial" panose="020B0604020202020204" pitchFamily="34" charset="0"/>
                <a:cs typeface="Arial" panose="020B0604020202020204" pitchFamily="34" charset="0"/>
              </a:rPr>
              <a:t>avaient eu un impact considérable en santé publique</a:t>
            </a: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3630D63-7C6F-9E3A-4C2C-C4AB2056ECC0}"/>
              </a:ext>
            </a:extLst>
          </p:cNvPr>
          <p:cNvSpPr txBox="1"/>
          <p:nvPr/>
        </p:nvSpPr>
        <p:spPr>
          <a:xfrm>
            <a:off x="1012196" y="299421"/>
            <a:ext cx="7507183" cy="646331"/>
          </a:xfrm>
          <a:prstGeom prst="rect">
            <a:avLst/>
          </a:prstGeom>
          <a:noFill/>
        </p:spPr>
        <p:txBody>
          <a:bodyPr wrap="none" rtlCol="0">
            <a:spAutoFit/>
          </a:bodyPr>
          <a:lstStyle/>
          <a:p>
            <a:r>
              <a:rPr lang="fr-FR"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Vingt ans d’utilisation des VPC chez l’enfant nous ont appris aussi que :</a:t>
            </a:r>
            <a:endParaRPr lang="fr-FR" kern="1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endParaRPr lang="fr-FR" dirty="0"/>
          </a:p>
        </p:txBody>
      </p:sp>
      <p:sp>
        <p:nvSpPr>
          <p:cNvPr id="2" name="ZoneTexte 1">
            <a:extLst>
              <a:ext uri="{FF2B5EF4-FFF2-40B4-BE49-F238E27FC236}">
                <a16:creationId xmlns:a16="http://schemas.microsoft.com/office/drawing/2014/main" id="{3F5E0365-F30D-0F5D-4D1D-F72668BFAAD2}"/>
              </a:ext>
            </a:extLst>
          </p:cNvPr>
          <p:cNvSpPr txBox="1"/>
          <p:nvPr/>
        </p:nvSpPr>
        <p:spPr>
          <a:xfrm>
            <a:off x="285228" y="1054224"/>
            <a:ext cx="8598714" cy="3770263"/>
          </a:xfrm>
          <a:prstGeom prst="rect">
            <a:avLst/>
          </a:prstGeom>
          <a:noFill/>
        </p:spPr>
        <p:txBody>
          <a:bodyPr wrap="square" rtlCol="0">
            <a:spAutoFit/>
          </a:bodyPr>
          <a:lstStyle/>
          <a:p>
            <a:pPr marL="285750" indent="-285750">
              <a:buFont typeface="Arial" panose="020B0604020202020204" pitchFamily="34" charset="0"/>
              <a:buChar char="•"/>
            </a:pPr>
            <a:r>
              <a:rPr lang="fr-FR" sz="2000" kern="0" dirty="0">
                <a:effectLst/>
                <a:latin typeface="+mn-lt"/>
                <a:ea typeface="Times New Roman" panose="02020603050405020304" pitchFamily="18" charset="0"/>
                <a:cs typeface="Times New Roman" panose="02020603050405020304" pitchFamily="18" charset="0"/>
              </a:rPr>
              <a:t>Le rhino-pharynx de l’enfant (niche écologique) ne sera jamais « vide » de pneumocoque</a:t>
            </a:r>
            <a:r>
              <a:rPr lang="fr-FR" sz="2000" kern="0" dirty="0">
                <a:latin typeface="+mn-lt"/>
                <a:ea typeface="Times New Roman" panose="02020603050405020304" pitchFamily="18" charset="0"/>
                <a:cs typeface="Times New Roman" panose="02020603050405020304" pitchFamily="18" charset="0"/>
              </a:rPr>
              <a:t>s</a:t>
            </a:r>
            <a:endParaRPr lang="fr-FR" kern="0" dirty="0">
              <a:latin typeface="+mn-lt"/>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fr-FR" sz="2000" kern="0" dirty="0">
                <a:effectLst/>
                <a:latin typeface="+mn-lt"/>
                <a:ea typeface="Times New Roman" panose="02020603050405020304" pitchFamily="18" charset="0"/>
                <a:cs typeface="Times New Roman" panose="02020603050405020304" pitchFamily="18" charset="0"/>
              </a:rPr>
              <a:t>Plus on élargit le spectre, plus on déplace le remplacement vers d’autres sérotypes</a:t>
            </a:r>
          </a:p>
          <a:p>
            <a:pPr marL="285750" indent="-285750">
              <a:buFont typeface="Arial" panose="020B0604020202020204" pitchFamily="34" charset="0"/>
              <a:buChar char="•"/>
            </a:pPr>
            <a:r>
              <a:rPr lang="fr-FR" sz="2000" kern="0" dirty="0">
                <a:effectLst/>
                <a:latin typeface="+mn-lt"/>
                <a:ea typeface="Times New Roman" panose="02020603050405020304" pitchFamily="18" charset="0"/>
                <a:cs typeface="Times New Roman" panose="02020603050405020304" pitchFamily="18" charset="0"/>
              </a:rPr>
              <a:t>Parmi les 13 sérotypes du VPC13, seuls 3 sont encore présents dans la flore rhinopharyngée</a:t>
            </a:r>
          </a:p>
          <a:p>
            <a:pPr marL="800100" lvl="1" indent="-342900" algn="just">
              <a:buFont typeface="Symbol" pitchFamily="2" charset="2"/>
              <a:buChar char=""/>
            </a:pPr>
            <a:r>
              <a:rPr lang="fr-FR" sz="1600" b="1" kern="0" dirty="0">
                <a:effectLst/>
                <a:latin typeface="+mn-lt"/>
                <a:ea typeface="Times New Roman" panose="02020603050405020304" pitchFamily="18" charset="0"/>
                <a:cs typeface="Times New Roman" panose="02020603050405020304" pitchFamily="18" charset="0"/>
              </a:rPr>
              <a:t>Le sérotype 3 </a:t>
            </a:r>
            <a:r>
              <a:rPr lang="fr-FR" sz="1600" kern="0" dirty="0">
                <a:effectLst/>
                <a:latin typeface="+mn-lt"/>
                <a:ea typeface="Times New Roman" panose="02020603050405020304" pitchFamily="18" charset="0"/>
                <a:cs typeface="Times New Roman" panose="02020603050405020304" pitchFamily="18" charset="0"/>
              </a:rPr>
              <a:t>(presqu’au même niveau qu’avant). </a:t>
            </a:r>
            <a:r>
              <a:rPr lang="fr-FR" sz="1600" kern="0" dirty="0">
                <a:latin typeface="+mn-lt"/>
                <a:ea typeface="Times New Roman" panose="02020603050405020304" pitchFamily="18" charset="0"/>
                <a:cs typeface="Times New Roman" panose="02020603050405020304" pitchFamily="18" charset="0"/>
              </a:rPr>
              <a:t>Tr</a:t>
            </a:r>
            <a:r>
              <a:rPr lang="fr-FR" sz="1600" kern="0" dirty="0">
                <a:effectLst/>
                <a:latin typeface="+mn-lt"/>
                <a:ea typeface="Times New Roman" panose="02020603050405020304" pitchFamily="18" charset="0"/>
                <a:cs typeface="Times New Roman" panose="02020603050405020304" pitchFamily="18" charset="0"/>
              </a:rPr>
              <a:t>ès particulier immunologiquement </a:t>
            </a:r>
            <a:r>
              <a:rPr lang="fr-FR" sz="1600" kern="0" dirty="0">
                <a:latin typeface="+mn-lt"/>
                <a:ea typeface="Times New Roman" panose="02020603050405020304" pitchFamily="18" charset="0"/>
                <a:cs typeface="Times New Roman" panose="02020603050405020304" pitchFamily="18" charset="0"/>
              </a:rPr>
              <a:t>: l</a:t>
            </a:r>
            <a:r>
              <a:rPr lang="fr-FR" sz="1600" kern="0" dirty="0">
                <a:effectLst/>
                <a:latin typeface="+mn-lt"/>
                <a:ea typeface="Times New Roman" panose="02020603050405020304" pitchFamily="18" charset="0"/>
                <a:cs typeface="Times New Roman" panose="02020603050405020304" pitchFamily="18" charset="0"/>
              </a:rPr>
              <a:t>es VPC n’ont qu’une activité moyenne, pas d’effet booster mais pas d’</a:t>
            </a:r>
            <a:r>
              <a:rPr lang="fr-FR" sz="1600" kern="0" dirty="0" err="1">
                <a:effectLst/>
                <a:latin typeface="+mn-lt"/>
                <a:ea typeface="Times New Roman" panose="02020603050405020304" pitchFamily="18" charset="0"/>
                <a:cs typeface="Times New Roman" panose="02020603050405020304" pitchFamily="18" charset="0"/>
              </a:rPr>
              <a:t>hyporéactivité</a:t>
            </a:r>
            <a:endParaRPr lang="fr-FR" sz="1600" kern="0" dirty="0">
              <a:effectLst/>
              <a:latin typeface="+mn-lt"/>
              <a:ea typeface="Times New Roman" panose="02020603050405020304" pitchFamily="18" charset="0"/>
              <a:cs typeface="Times New Roman" panose="02020603050405020304" pitchFamily="18" charset="0"/>
            </a:endParaRPr>
          </a:p>
          <a:p>
            <a:pPr marL="800100" lvl="1" indent="-342900" algn="just">
              <a:buFont typeface="Symbol" pitchFamily="2" charset="2"/>
              <a:buChar char=""/>
            </a:pPr>
            <a:r>
              <a:rPr lang="fr-FR" sz="1600" b="1" kern="0" dirty="0">
                <a:effectLst/>
                <a:latin typeface="+mn-lt"/>
                <a:ea typeface="Times New Roman" panose="02020603050405020304" pitchFamily="18" charset="0"/>
                <a:cs typeface="Times New Roman" panose="02020603050405020304" pitchFamily="18" charset="0"/>
              </a:rPr>
              <a:t>Le sérotype 19F </a:t>
            </a:r>
            <a:r>
              <a:rPr lang="fr-FR" sz="1600" kern="0" dirty="0">
                <a:effectLst/>
                <a:latin typeface="+mn-lt"/>
                <a:ea typeface="Times New Roman" panose="02020603050405020304" pitchFamily="18" charset="0"/>
                <a:cs typeface="Times New Roman" panose="02020603050405020304" pitchFamily="18" charset="0"/>
              </a:rPr>
              <a:t>:  On ne le retrouve presque plus dans les infections invasives, mais 2 à 3 % des enfants continuent à le porter</a:t>
            </a:r>
            <a:endParaRPr lang="fr-FR" sz="1600" kern="100" dirty="0">
              <a:effectLst/>
              <a:latin typeface="+mn-lt"/>
              <a:ea typeface="Calibri" panose="020F0502020204030204" pitchFamily="34" charset="0"/>
              <a:cs typeface="Times New Roman" panose="02020603050405020304" pitchFamily="18" charset="0"/>
            </a:endParaRPr>
          </a:p>
          <a:p>
            <a:pPr marL="800100" lvl="1" indent="-342900" algn="just">
              <a:spcAft>
                <a:spcPts val="600"/>
              </a:spcAft>
              <a:buFont typeface="Symbol" pitchFamily="2" charset="2"/>
              <a:buChar char=""/>
            </a:pPr>
            <a:r>
              <a:rPr lang="fr-FR" sz="1600" b="1" kern="0" dirty="0">
                <a:effectLst/>
                <a:latin typeface="+mn-lt"/>
                <a:ea typeface="Times New Roman" panose="02020603050405020304" pitchFamily="18" charset="0"/>
                <a:cs typeface="Times New Roman" panose="02020603050405020304" pitchFamily="18" charset="0"/>
              </a:rPr>
              <a:t>Le sérotype 19A </a:t>
            </a:r>
            <a:r>
              <a:rPr lang="fr-FR" sz="1600" kern="0" dirty="0">
                <a:effectLst/>
                <a:latin typeface="+mn-lt"/>
                <a:ea typeface="Times New Roman" panose="02020603050405020304" pitchFamily="18" charset="0"/>
                <a:cs typeface="Times New Roman" panose="02020603050405020304" pitchFamily="18" charset="0"/>
              </a:rPr>
              <a:t>: Après plus de 10 ans de vaccination, on ne le retrouve presque plus dans les infections invasives, mais 2 à 3 % des enfants continuent à le porter</a:t>
            </a:r>
            <a:endParaRPr lang="fr-FR" sz="2800" kern="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651094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F5E0365-F30D-0F5D-4D1D-F72668BFAAD2}"/>
              </a:ext>
            </a:extLst>
          </p:cNvPr>
          <p:cNvSpPr txBox="1"/>
          <p:nvPr/>
        </p:nvSpPr>
        <p:spPr>
          <a:xfrm>
            <a:off x="469783" y="1188720"/>
            <a:ext cx="8491336" cy="2800767"/>
          </a:xfrm>
          <a:prstGeom prst="rect">
            <a:avLst/>
          </a:prstGeom>
          <a:noFill/>
        </p:spPr>
        <p:txBody>
          <a:bodyPr wrap="square" rtlCol="0">
            <a:spAutoFit/>
          </a:bodyPr>
          <a:lstStyle/>
          <a:p>
            <a:pPr marL="285750" indent="-285750">
              <a:buFont typeface="Arial" panose="020B0604020202020204" pitchFamily="34" charset="0"/>
              <a:buChar char="•"/>
            </a:pPr>
            <a:r>
              <a:rPr lang="fr-FR" sz="1600" kern="0" dirty="0">
                <a:effectLst/>
                <a:latin typeface="Arial" panose="020B0604020202020204" pitchFamily="34" charset="0"/>
                <a:ea typeface="Times New Roman" panose="02020603050405020304" pitchFamily="18" charset="0"/>
                <a:cs typeface="Arial" panose="020B0604020202020204" pitchFamily="34" charset="0"/>
              </a:rPr>
              <a:t>Ce qui compte c’est l’aptitude des souches « résiduelles » à générer des infections invasives chez le sujet sans pathologie sous-jacente</a:t>
            </a:r>
          </a:p>
          <a:p>
            <a:pPr marL="742950" lvl="1" indent="-285750">
              <a:buFont typeface="Arial" panose="020B0604020202020204" pitchFamily="34" charset="0"/>
              <a:buChar char="•"/>
            </a:pPr>
            <a:r>
              <a:rPr lang="fr-FR" sz="1600" kern="0" dirty="0">
                <a:latin typeface="Arial" panose="020B0604020202020204" pitchFamily="34" charset="0"/>
                <a:ea typeface="Times New Roman" panose="02020603050405020304" pitchFamily="18" charset="0"/>
                <a:cs typeface="Arial" panose="020B0604020202020204" pitchFamily="34" charset="0"/>
              </a:rPr>
              <a:t>C</a:t>
            </a:r>
            <a:r>
              <a:rPr lang="fr-FR" sz="1600" kern="0" dirty="0">
                <a:effectLst/>
                <a:latin typeface="Arial" panose="020B0604020202020204" pitchFamily="34" charset="0"/>
                <a:ea typeface="Times New Roman" panose="02020603050405020304" pitchFamily="18" charset="0"/>
                <a:cs typeface="Arial" panose="020B0604020202020204" pitchFamily="34" charset="0"/>
              </a:rPr>
              <a:t>ertains sérotypes sont  plus souvent retrouvés dans les pathologies invasives qu’en portage : ils ont un </a:t>
            </a:r>
            <a:r>
              <a:rPr lang="fr-FR" sz="1600" b="1" kern="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pouvoir invasif</a:t>
            </a:r>
            <a:r>
              <a:rPr lang="fr-FR" sz="1600" kern="0" dirty="0">
                <a:effectLst/>
                <a:latin typeface="Arial" panose="020B0604020202020204" pitchFamily="34" charset="0"/>
                <a:ea typeface="Times New Roman" panose="02020603050405020304" pitchFamily="18" charset="0"/>
                <a:cs typeface="Arial" panose="020B0604020202020204" pitchFamily="34" charset="0"/>
              </a:rPr>
              <a:t> </a:t>
            </a:r>
            <a:r>
              <a:rPr lang="fr-FR" sz="1600" b="1" kern="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élevé</a:t>
            </a:r>
            <a:r>
              <a:rPr lang="fr-FR" sz="1600" b="1"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fr-FR" sz="1600" kern="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endParaRPr lang="fr-FR" sz="1600" kern="100" dirty="0">
              <a:solidFill>
                <a:srgbClr val="FF0000"/>
              </a:solidFill>
              <a:latin typeface="Arial" panose="020B0604020202020204" pitchFamily="34" charset="0"/>
              <a:ea typeface="Times New Roman" panose="02020603050405020304" pitchFamily="18" charset="0"/>
              <a:cs typeface="Arial" panose="020B0604020202020204" pitchFamily="34" charset="0"/>
            </a:endParaRPr>
          </a:p>
          <a:p>
            <a:pPr marL="742950" lvl="1" indent="-285750">
              <a:buFont typeface="Arial" panose="020B0604020202020204" pitchFamily="34" charset="0"/>
              <a:buChar char="•"/>
            </a:pPr>
            <a:r>
              <a:rPr lang="fr-FR" sz="1600" kern="0" dirty="0">
                <a:latin typeface="Arial" panose="020B0604020202020204" pitchFamily="34" charset="0"/>
                <a:ea typeface="Times New Roman" panose="02020603050405020304" pitchFamily="18" charset="0"/>
                <a:cs typeface="Arial" panose="020B0604020202020204" pitchFamily="34" charset="0"/>
              </a:rPr>
              <a:t>D</a:t>
            </a:r>
            <a:r>
              <a:rPr lang="fr-FR" sz="1600" kern="0" dirty="0">
                <a:effectLst/>
                <a:latin typeface="Arial" panose="020B0604020202020204" pitchFamily="34" charset="0"/>
                <a:ea typeface="Times New Roman" panose="02020603050405020304" pitchFamily="18" charset="0"/>
                <a:cs typeface="Arial" panose="020B0604020202020204" pitchFamily="34" charset="0"/>
              </a:rPr>
              <a:t>’autres sont aussi sont souvent retrouvés en portage que dans les infections invasives : ils</a:t>
            </a:r>
            <a:r>
              <a:rPr lang="fr-FR" sz="1600" b="1" kern="0" dirty="0">
                <a:solidFill>
                  <a:srgbClr val="ED7D31"/>
                </a:solidFill>
                <a:effectLst/>
                <a:latin typeface="Arial" panose="020B0604020202020204" pitchFamily="34" charset="0"/>
                <a:ea typeface="Times New Roman" panose="02020603050405020304" pitchFamily="18" charset="0"/>
                <a:cs typeface="Arial" panose="020B0604020202020204" pitchFamily="34" charset="0"/>
              </a:rPr>
              <a:t> </a:t>
            </a:r>
            <a:r>
              <a:rPr lang="fr-FR" sz="1600" kern="0" dirty="0">
                <a:effectLst/>
                <a:latin typeface="Arial" panose="020B0604020202020204" pitchFamily="34" charset="0"/>
                <a:ea typeface="Times New Roman" panose="02020603050405020304" pitchFamily="18" charset="0"/>
                <a:cs typeface="Arial" panose="020B0604020202020204" pitchFamily="34" charset="0"/>
              </a:rPr>
              <a:t>ont un</a:t>
            </a:r>
            <a:r>
              <a:rPr lang="fr-FR" sz="1600" b="1" kern="0" dirty="0">
                <a:effectLst/>
                <a:latin typeface="Arial" panose="020B0604020202020204" pitchFamily="34" charset="0"/>
                <a:ea typeface="Times New Roman" panose="02020603050405020304" pitchFamily="18" charset="0"/>
                <a:cs typeface="Arial" panose="020B0604020202020204" pitchFamily="34" charset="0"/>
              </a:rPr>
              <a:t> </a:t>
            </a:r>
            <a:r>
              <a:rPr lang="fr-FR" sz="1600" b="1" kern="0" dirty="0">
                <a:solidFill>
                  <a:srgbClr val="ED7D31"/>
                </a:solidFill>
                <a:effectLst/>
                <a:latin typeface="Arial" panose="020B0604020202020204" pitchFamily="34" charset="0"/>
                <a:ea typeface="Times New Roman" panose="02020603050405020304" pitchFamily="18" charset="0"/>
                <a:cs typeface="Arial" panose="020B0604020202020204" pitchFamily="34" charset="0"/>
              </a:rPr>
              <a:t>pouvoir invasif intermédiaire</a:t>
            </a:r>
            <a:r>
              <a:rPr lang="fr-FR" sz="1600" b="1"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fr-FR" sz="1600" b="1" kern="1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742950" lvl="1" indent="-285750">
              <a:buFont typeface="Arial" panose="020B0604020202020204" pitchFamily="34" charset="0"/>
              <a:buChar char="•"/>
            </a:pPr>
            <a:r>
              <a:rPr lang="fr-FR" sz="1600" kern="0" dirty="0">
                <a:latin typeface="Arial" panose="020B0604020202020204" pitchFamily="34" charset="0"/>
                <a:ea typeface="Times New Roman" panose="02020603050405020304" pitchFamily="18" charset="0"/>
                <a:cs typeface="Arial" panose="020B0604020202020204" pitchFamily="34" charset="0"/>
              </a:rPr>
              <a:t>Certains</a:t>
            </a:r>
            <a:r>
              <a:rPr lang="fr-FR" sz="1600" kern="0" dirty="0">
                <a:effectLst/>
                <a:latin typeface="Arial" panose="020B0604020202020204" pitchFamily="34" charset="0"/>
                <a:ea typeface="Times New Roman" panose="02020603050405020304" pitchFamily="18" charset="0"/>
                <a:cs typeface="Arial" panose="020B0604020202020204" pitchFamily="34" charset="0"/>
              </a:rPr>
              <a:t> sérotypes sont plus souvent retrouvés en portage que dans les infections invasives : ils ont un </a:t>
            </a:r>
            <a:r>
              <a:rPr lang="fr-FR" sz="1600" b="1" kern="0" dirty="0">
                <a:effectLst/>
                <a:latin typeface="Arial" panose="020B0604020202020204" pitchFamily="34" charset="0"/>
                <a:ea typeface="Times New Roman" panose="02020603050405020304" pitchFamily="18" charset="0"/>
                <a:cs typeface="Arial" panose="020B0604020202020204" pitchFamily="34" charset="0"/>
              </a:rPr>
              <a:t>pouvoir invasif faible</a:t>
            </a:r>
            <a:r>
              <a:rPr lang="fr-FR" sz="1600" kern="0" dirty="0">
                <a:effectLst/>
                <a:latin typeface="Arial" panose="020B0604020202020204" pitchFamily="34" charset="0"/>
                <a:ea typeface="Times New Roman" panose="02020603050405020304" pitchFamily="18" charset="0"/>
                <a:cs typeface="Arial" panose="020B0604020202020204" pitchFamily="34" charset="0"/>
              </a:rPr>
              <a:t>. </a:t>
            </a:r>
            <a:endParaRPr lang="fr-FR" sz="1800" kern="100" dirty="0">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fr-FR" sz="1600" kern="0" dirty="0">
                <a:effectLst/>
                <a:latin typeface="Arial" panose="020B0604020202020204" pitchFamily="34" charset="0"/>
                <a:ea typeface="Times New Roman" panose="02020603050405020304" pitchFamily="18" charset="0"/>
                <a:cs typeface="Arial" panose="020B0604020202020204" pitchFamily="34" charset="0"/>
              </a:rPr>
              <a:t>Les sujets présentant des pathologies sous-jacentes peuvent être infectés par n’importe quels sérotypes et en particulier par ceux dont le pouvoir invasif est faible mais qui restent portés par les enfants vaccinés, et continuent de circuler dans la population.</a:t>
            </a:r>
            <a:endParaRPr lang="fr-FR" sz="1600" dirty="0">
              <a:latin typeface="Arial" panose="020B0604020202020204" pitchFamily="34" charset="0"/>
              <a:cs typeface="Arial" panose="020B0604020202020204" pitchFamily="34" charset="0"/>
            </a:endParaRPr>
          </a:p>
        </p:txBody>
      </p:sp>
      <p:sp>
        <p:nvSpPr>
          <p:cNvPr id="3" name="ZoneTexte 2">
            <a:extLst>
              <a:ext uri="{FF2B5EF4-FFF2-40B4-BE49-F238E27FC236}">
                <a16:creationId xmlns:a16="http://schemas.microsoft.com/office/drawing/2014/main" id="{B0C585CD-E2BD-10C1-132D-1CC824173C8B}"/>
              </a:ext>
            </a:extLst>
          </p:cNvPr>
          <p:cNvSpPr txBox="1"/>
          <p:nvPr/>
        </p:nvSpPr>
        <p:spPr>
          <a:xfrm>
            <a:off x="1012196" y="299421"/>
            <a:ext cx="7507183" cy="646331"/>
          </a:xfrm>
          <a:prstGeom prst="rect">
            <a:avLst/>
          </a:prstGeom>
          <a:noFill/>
        </p:spPr>
        <p:txBody>
          <a:bodyPr wrap="none" rtlCol="0">
            <a:spAutoFit/>
          </a:bodyPr>
          <a:lstStyle/>
          <a:p>
            <a:r>
              <a:rPr lang="fr-FR"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Vingt ans d’utilisation des VPC chez l’enfant nous ont appris aussi que :</a:t>
            </a:r>
            <a:endParaRPr lang="fr-FR" kern="1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endParaRPr lang="fr-FR" dirty="0"/>
          </a:p>
        </p:txBody>
      </p:sp>
      <p:sp>
        <p:nvSpPr>
          <p:cNvPr id="4" name="ZoneTexte 3">
            <a:extLst>
              <a:ext uri="{FF2B5EF4-FFF2-40B4-BE49-F238E27FC236}">
                <a16:creationId xmlns:a16="http://schemas.microsoft.com/office/drawing/2014/main" id="{20325D98-DC3D-21BA-CE1E-87EB2B9ED5A0}"/>
              </a:ext>
            </a:extLst>
          </p:cNvPr>
          <p:cNvSpPr txBox="1"/>
          <p:nvPr/>
        </p:nvSpPr>
        <p:spPr>
          <a:xfrm>
            <a:off x="8597626" y="312736"/>
            <a:ext cx="373820" cy="261610"/>
          </a:xfrm>
          <a:prstGeom prst="rect">
            <a:avLst/>
          </a:prstGeom>
          <a:noFill/>
        </p:spPr>
        <p:txBody>
          <a:bodyPr wrap="none" rtlCol="0">
            <a:spAutoFit/>
          </a:bodyPr>
          <a:lstStyle/>
          <a:p>
            <a:r>
              <a:rPr lang="fr-FR" sz="1050" dirty="0">
                <a:solidFill>
                  <a:schemeClr val="bg1"/>
                </a:solidFill>
              </a:rPr>
              <a:t>EV</a:t>
            </a:r>
          </a:p>
        </p:txBody>
      </p:sp>
    </p:spTree>
    <p:extLst>
      <p:ext uri="{BB962C8B-B14F-4D97-AF65-F5344CB8AC3E}">
        <p14:creationId xmlns:p14="http://schemas.microsoft.com/office/powerpoint/2010/main" val="28430867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3630D63-7C6F-9E3A-4C2C-C4AB2056ECC0}"/>
              </a:ext>
            </a:extLst>
          </p:cNvPr>
          <p:cNvSpPr txBox="1"/>
          <p:nvPr/>
        </p:nvSpPr>
        <p:spPr>
          <a:xfrm>
            <a:off x="1065984" y="335280"/>
            <a:ext cx="5793574" cy="338554"/>
          </a:xfrm>
          <a:prstGeom prst="rect">
            <a:avLst/>
          </a:prstGeom>
          <a:noFill/>
        </p:spPr>
        <p:txBody>
          <a:bodyPr wrap="none" rtlCol="0">
            <a:spAutoFit/>
          </a:bodyPr>
          <a:lstStyle/>
          <a:p>
            <a:r>
              <a:rPr lang="fr-FR" sz="1600" dirty="0">
                <a:solidFill>
                  <a:schemeClr val="bg1"/>
                </a:solidFill>
              </a:rPr>
              <a:t>Le pouvoir invasif des pneumocoques varie selon le sérotype</a:t>
            </a:r>
          </a:p>
        </p:txBody>
      </p:sp>
      <p:pic>
        <p:nvPicPr>
          <p:cNvPr id="3" name="Image 2" descr="Une image contenant texte, capture d’écran, Police&#10;&#10;Description générée automatiquement">
            <a:extLst>
              <a:ext uri="{FF2B5EF4-FFF2-40B4-BE49-F238E27FC236}">
                <a16:creationId xmlns:a16="http://schemas.microsoft.com/office/drawing/2014/main" id="{90CA71E9-7442-9FEC-205D-BB1970B62C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029" y="1275278"/>
            <a:ext cx="2053487" cy="1287780"/>
          </a:xfrm>
          <a:prstGeom prst="rect">
            <a:avLst/>
          </a:prstGeom>
        </p:spPr>
      </p:pic>
      <p:pic>
        <p:nvPicPr>
          <p:cNvPr id="5" name="Image 4" descr="Une image contenant texte, capture d’écran, nombre, reçu&#10;&#10;Description générée automatiquement">
            <a:extLst>
              <a:ext uri="{FF2B5EF4-FFF2-40B4-BE49-F238E27FC236}">
                <a16:creationId xmlns:a16="http://schemas.microsoft.com/office/drawing/2014/main" id="{0A5503EF-3A6A-467B-9784-A6807AF0B9B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58705" y="1275278"/>
            <a:ext cx="6724335" cy="3070860"/>
          </a:xfrm>
          <a:prstGeom prst="rect">
            <a:avLst/>
          </a:prstGeom>
        </p:spPr>
      </p:pic>
      <p:sp>
        <p:nvSpPr>
          <p:cNvPr id="2" name="ZoneTexte 1">
            <a:extLst>
              <a:ext uri="{FF2B5EF4-FFF2-40B4-BE49-F238E27FC236}">
                <a16:creationId xmlns:a16="http://schemas.microsoft.com/office/drawing/2014/main" id="{72F83F23-F6C4-3668-B726-5254D6D3824F}"/>
              </a:ext>
            </a:extLst>
          </p:cNvPr>
          <p:cNvSpPr txBox="1"/>
          <p:nvPr/>
        </p:nvSpPr>
        <p:spPr>
          <a:xfrm>
            <a:off x="8597626" y="312736"/>
            <a:ext cx="373820" cy="261610"/>
          </a:xfrm>
          <a:prstGeom prst="rect">
            <a:avLst/>
          </a:prstGeom>
          <a:noFill/>
        </p:spPr>
        <p:txBody>
          <a:bodyPr wrap="none" rtlCol="0">
            <a:spAutoFit/>
          </a:bodyPr>
          <a:lstStyle/>
          <a:p>
            <a:r>
              <a:rPr lang="fr-FR" sz="1050" dirty="0">
                <a:solidFill>
                  <a:schemeClr val="bg1"/>
                </a:solidFill>
              </a:rPr>
              <a:t>EV</a:t>
            </a:r>
          </a:p>
        </p:txBody>
      </p:sp>
    </p:spTree>
    <p:extLst>
      <p:ext uri="{BB962C8B-B14F-4D97-AF65-F5344CB8AC3E}">
        <p14:creationId xmlns:p14="http://schemas.microsoft.com/office/powerpoint/2010/main" val="3428189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capture d’écran, Police&#10;&#10;Description générée automatiquement">
            <a:extLst>
              <a:ext uri="{FF2B5EF4-FFF2-40B4-BE49-F238E27FC236}">
                <a16:creationId xmlns:a16="http://schemas.microsoft.com/office/drawing/2014/main" id="{90CA71E9-7442-9FEC-205D-BB1970B62C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029" y="1275278"/>
            <a:ext cx="2053487" cy="1287780"/>
          </a:xfrm>
          <a:prstGeom prst="rect">
            <a:avLst/>
          </a:prstGeom>
        </p:spPr>
      </p:pic>
      <p:pic>
        <p:nvPicPr>
          <p:cNvPr id="7" name="Image 6" descr="Une image contenant texte, diagramme, Tracé, ligne&#10;&#10;Description générée automatiquement">
            <a:extLst>
              <a:ext uri="{FF2B5EF4-FFF2-40B4-BE49-F238E27FC236}">
                <a16:creationId xmlns:a16="http://schemas.microsoft.com/office/drawing/2014/main" id="{068B51D0-6A4E-3F51-817F-92102780C7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03269" y="1012388"/>
            <a:ext cx="6393509" cy="3649980"/>
          </a:xfrm>
          <a:prstGeom prst="rect">
            <a:avLst/>
          </a:prstGeom>
        </p:spPr>
      </p:pic>
      <p:sp>
        <p:nvSpPr>
          <p:cNvPr id="2" name="ZoneTexte 1">
            <a:extLst>
              <a:ext uri="{FF2B5EF4-FFF2-40B4-BE49-F238E27FC236}">
                <a16:creationId xmlns:a16="http://schemas.microsoft.com/office/drawing/2014/main" id="{BE48C2F5-94A0-DC4E-F546-5556D709DA3F}"/>
              </a:ext>
            </a:extLst>
          </p:cNvPr>
          <p:cNvSpPr txBox="1"/>
          <p:nvPr/>
        </p:nvSpPr>
        <p:spPr>
          <a:xfrm>
            <a:off x="1065984" y="335280"/>
            <a:ext cx="5793574" cy="338554"/>
          </a:xfrm>
          <a:prstGeom prst="rect">
            <a:avLst/>
          </a:prstGeom>
          <a:noFill/>
        </p:spPr>
        <p:txBody>
          <a:bodyPr wrap="none" rtlCol="0">
            <a:spAutoFit/>
          </a:bodyPr>
          <a:lstStyle/>
          <a:p>
            <a:r>
              <a:rPr lang="fr-FR" sz="1600" dirty="0">
                <a:solidFill>
                  <a:schemeClr val="bg1"/>
                </a:solidFill>
              </a:rPr>
              <a:t>Le pouvoir invasif des pneumocoques varie selon le sérotype</a:t>
            </a:r>
          </a:p>
        </p:txBody>
      </p:sp>
      <p:sp>
        <p:nvSpPr>
          <p:cNvPr id="4" name="ZoneTexte 3">
            <a:extLst>
              <a:ext uri="{FF2B5EF4-FFF2-40B4-BE49-F238E27FC236}">
                <a16:creationId xmlns:a16="http://schemas.microsoft.com/office/drawing/2014/main" id="{AF7C68A4-889F-A362-B45E-02B9E81120FA}"/>
              </a:ext>
            </a:extLst>
          </p:cNvPr>
          <p:cNvSpPr txBox="1"/>
          <p:nvPr/>
        </p:nvSpPr>
        <p:spPr>
          <a:xfrm>
            <a:off x="8597626" y="312736"/>
            <a:ext cx="373820" cy="261610"/>
          </a:xfrm>
          <a:prstGeom prst="rect">
            <a:avLst/>
          </a:prstGeom>
          <a:noFill/>
        </p:spPr>
        <p:txBody>
          <a:bodyPr wrap="none" rtlCol="0">
            <a:spAutoFit/>
          </a:bodyPr>
          <a:lstStyle/>
          <a:p>
            <a:r>
              <a:rPr lang="fr-FR" sz="1050" dirty="0">
                <a:solidFill>
                  <a:schemeClr val="bg1"/>
                </a:solidFill>
              </a:rPr>
              <a:t>EV</a:t>
            </a:r>
          </a:p>
        </p:txBody>
      </p:sp>
    </p:spTree>
    <p:extLst>
      <p:ext uri="{BB962C8B-B14F-4D97-AF65-F5344CB8AC3E}">
        <p14:creationId xmlns:p14="http://schemas.microsoft.com/office/powerpoint/2010/main" val="4274074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73630D63-7C6F-9E3A-4C2C-C4AB2056ECC0}"/>
              </a:ext>
            </a:extLst>
          </p:cNvPr>
          <p:cNvSpPr txBox="1"/>
          <p:nvPr/>
        </p:nvSpPr>
        <p:spPr>
          <a:xfrm>
            <a:off x="1268676" y="311799"/>
            <a:ext cx="6994222" cy="677108"/>
          </a:xfrm>
          <a:prstGeom prst="rect">
            <a:avLst/>
          </a:prstGeom>
          <a:noFill/>
        </p:spPr>
        <p:txBody>
          <a:bodyPr wrap="none" rtlCol="0">
            <a:spAutoFit/>
          </a:bodyPr>
          <a:lstStyle/>
          <a:p>
            <a:r>
              <a:rPr lang="fr-FR" sz="2000" kern="0" dirty="0">
                <a:solidFill>
                  <a:schemeClr val="bg1"/>
                </a:solidFill>
                <a:effectLst/>
                <a:latin typeface="+mn-lt"/>
                <a:ea typeface="Times New Roman" panose="02020603050405020304" pitchFamily="18" charset="0"/>
                <a:cs typeface="Arial" panose="020B0604020202020204" pitchFamily="34" charset="0"/>
              </a:rPr>
              <a:t>Vingt ans d’utilisation des VPC chez l’enfant nous ont appris que :</a:t>
            </a:r>
            <a:endParaRPr lang="fr-FR" sz="2000" kern="100" dirty="0">
              <a:solidFill>
                <a:schemeClr val="bg1"/>
              </a:solidFill>
              <a:effectLst/>
              <a:latin typeface="+mn-lt"/>
              <a:ea typeface="Calibri" panose="020F0502020204030204" pitchFamily="34" charset="0"/>
              <a:cs typeface="Arial" panose="020B0604020202020204" pitchFamily="34" charset="0"/>
            </a:endParaRPr>
          </a:p>
          <a:p>
            <a:endParaRPr lang="fr-FR" dirty="0">
              <a:latin typeface="+mn-lt"/>
            </a:endParaRPr>
          </a:p>
        </p:txBody>
      </p:sp>
      <p:sp>
        <p:nvSpPr>
          <p:cNvPr id="5" name="ZoneTexte 4">
            <a:extLst>
              <a:ext uri="{FF2B5EF4-FFF2-40B4-BE49-F238E27FC236}">
                <a16:creationId xmlns:a16="http://schemas.microsoft.com/office/drawing/2014/main" id="{8D5FC7DC-FB5A-E83F-C6F9-0281D452C493}"/>
              </a:ext>
            </a:extLst>
          </p:cNvPr>
          <p:cNvSpPr txBox="1"/>
          <p:nvPr/>
        </p:nvSpPr>
        <p:spPr>
          <a:xfrm>
            <a:off x="457200" y="1325880"/>
            <a:ext cx="8314027" cy="2970044"/>
          </a:xfrm>
          <a:prstGeom prst="rect">
            <a:avLst/>
          </a:prstGeom>
          <a:noFill/>
        </p:spPr>
        <p:txBody>
          <a:bodyPr wrap="square" rtlCol="0">
            <a:spAutoFit/>
          </a:bodyPr>
          <a:lstStyle/>
          <a:p>
            <a:pPr marL="285750" indent="-285750" algn="just">
              <a:spcAft>
                <a:spcPts val="600"/>
              </a:spcAft>
              <a:buFont typeface="Arial" panose="020B0604020202020204" pitchFamily="34" charset="0"/>
              <a:buChar char="•"/>
            </a:pPr>
            <a:r>
              <a:rPr lang="fr-FR" sz="1800" kern="0" dirty="0">
                <a:effectLst/>
                <a:latin typeface="+mn-lt"/>
                <a:ea typeface="Times New Roman" panose="02020603050405020304" pitchFamily="18" charset="0"/>
                <a:cs typeface="Times New Roman" panose="02020603050405020304" pitchFamily="18" charset="0"/>
              </a:rPr>
              <a:t>Le choix des sérotypes ajoutés dans la formule des vaccins conjugués a été conditionné par le choix initial du VPC7. </a:t>
            </a:r>
          </a:p>
          <a:p>
            <a:pPr marL="285750" indent="-285750" algn="just">
              <a:spcAft>
                <a:spcPts val="600"/>
              </a:spcAft>
              <a:buFont typeface="Arial" panose="020B0604020202020204" pitchFamily="34" charset="0"/>
              <a:buChar char="•"/>
            </a:pPr>
            <a:r>
              <a:rPr lang="fr-FR" kern="0" dirty="0">
                <a:latin typeface="+mn-lt"/>
                <a:ea typeface="Times New Roman" panose="02020603050405020304" pitchFamily="18" charset="0"/>
                <a:cs typeface="Times New Roman" panose="02020603050405020304" pitchFamily="18" charset="0"/>
              </a:rPr>
              <a:t>C</a:t>
            </a:r>
            <a:r>
              <a:rPr lang="fr-FR" sz="1800" kern="0" dirty="0">
                <a:effectLst/>
                <a:latin typeface="+mn-lt"/>
                <a:ea typeface="Times New Roman" panose="02020603050405020304" pitchFamily="18" charset="0"/>
                <a:cs typeface="Times New Roman" panose="02020603050405020304" pitchFamily="18" charset="0"/>
              </a:rPr>
              <a:t>elui-ci était bien adapté aux enfants Nord-Américains, couvrant &gt; 80% des infections invasives à pneumocoque (IIP), </a:t>
            </a:r>
          </a:p>
          <a:p>
            <a:pPr marL="285750" indent="-285750" algn="just">
              <a:spcAft>
                <a:spcPts val="600"/>
              </a:spcAft>
              <a:buFont typeface="Arial" panose="020B0604020202020204" pitchFamily="34" charset="0"/>
              <a:buChar char="•"/>
            </a:pPr>
            <a:r>
              <a:rPr lang="fr-FR" kern="0" dirty="0">
                <a:latin typeface="+mn-lt"/>
                <a:ea typeface="Times New Roman" panose="02020603050405020304" pitchFamily="18" charset="0"/>
                <a:cs typeface="Times New Roman" panose="02020603050405020304" pitchFamily="18" charset="0"/>
              </a:rPr>
              <a:t>I</a:t>
            </a:r>
            <a:r>
              <a:rPr lang="fr-FR" sz="1800" kern="0" dirty="0">
                <a:effectLst/>
                <a:latin typeface="+mn-lt"/>
                <a:ea typeface="Times New Roman" panose="02020603050405020304" pitchFamily="18" charset="0"/>
                <a:cs typeface="Times New Roman" panose="02020603050405020304" pitchFamily="18" charset="0"/>
              </a:rPr>
              <a:t>l l’était moins pour les petits Européens (environ 70% des IIP) </a:t>
            </a:r>
          </a:p>
          <a:p>
            <a:pPr marL="285750" indent="-285750" algn="just">
              <a:spcAft>
                <a:spcPts val="600"/>
              </a:spcAft>
              <a:buFont typeface="Arial" panose="020B0604020202020204" pitchFamily="34" charset="0"/>
              <a:buChar char="•"/>
            </a:pPr>
            <a:r>
              <a:rPr lang="fr-FR" sz="1800" kern="0" dirty="0">
                <a:effectLst/>
                <a:latin typeface="+mn-lt"/>
                <a:ea typeface="Times New Roman" panose="02020603050405020304" pitchFamily="18" charset="0"/>
                <a:cs typeface="Times New Roman" panose="02020603050405020304" pitchFamily="18" charset="0"/>
              </a:rPr>
              <a:t>Et encore moins pour les enfants des autres continents</a:t>
            </a:r>
            <a:endParaRPr lang="fr-FR" kern="100" dirty="0">
              <a:latin typeface="+mn-lt"/>
              <a:ea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fr-FR" sz="1800" kern="100" dirty="0">
                <a:effectLst/>
                <a:latin typeface="+mn-lt"/>
                <a:ea typeface="Times New Roman" panose="02020603050405020304" pitchFamily="18" charset="0"/>
                <a:cs typeface="Times New Roman" panose="02020603050405020304" pitchFamily="18" charset="0"/>
              </a:rPr>
              <a:t>D</a:t>
            </a:r>
            <a:r>
              <a:rPr lang="fr-FR" sz="1800" kern="0" dirty="0">
                <a:effectLst/>
                <a:latin typeface="+mn-lt"/>
                <a:ea typeface="Times New Roman" panose="02020603050405020304" pitchFamily="18" charset="0"/>
                <a:cs typeface="Times New Roman" panose="02020603050405020304" pitchFamily="18" charset="0"/>
              </a:rPr>
              <a:t>ans les VPC 10-,13- et 20-valents, des sérotypes à </a:t>
            </a:r>
            <a:r>
              <a:rPr lang="fr-FR" sz="1800" b="1" kern="0" dirty="0">
                <a:solidFill>
                  <a:srgbClr val="FF0000"/>
                </a:solidFill>
                <a:effectLst/>
                <a:latin typeface="+mn-lt"/>
                <a:ea typeface="Times New Roman" panose="02020603050405020304" pitchFamily="18" charset="0"/>
                <a:cs typeface="Times New Roman" panose="02020603050405020304" pitchFamily="18" charset="0"/>
              </a:rPr>
              <a:t>pouvoir invasif élevé</a:t>
            </a:r>
            <a:r>
              <a:rPr lang="fr-FR" sz="1800" kern="0" dirty="0">
                <a:solidFill>
                  <a:srgbClr val="FF0000"/>
                </a:solidFill>
                <a:effectLst/>
                <a:latin typeface="+mn-lt"/>
                <a:ea typeface="Times New Roman" panose="02020603050405020304" pitchFamily="18" charset="0"/>
                <a:cs typeface="Times New Roman" panose="02020603050405020304" pitchFamily="18" charset="0"/>
              </a:rPr>
              <a:t> </a:t>
            </a:r>
            <a:r>
              <a:rPr lang="fr-FR" sz="1800" kern="0" dirty="0">
                <a:effectLst/>
                <a:latin typeface="+mn-lt"/>
                <a:ea typeface="Times New Roman" panose="02020603050405020304" pitchFamily="18" charset="0"/>
                <a:cs typeface="Times New Roman" panose="02020603050405020304" pitchFamily="18" charset="0"/>
              </a:rPr>
              <a:t>ont été majoritairement ajoutés. </a:t>
            </a:r>
            <a:endParaRPr lang="fr-FR" sz="1800" kern="100" dirty="0">
              <a:effectLst/>
              <a:latin typeface="+mn-lt"/>
              <a:ea typeface="Calibri" panose="020F0502020204030204" pitchFamily="34" charset="0"/>
              <a:cs typeface="Times New Roman" panose="02020603050405020304" pitchFamily="18" charset="0"/>
            </a:endParaRPr>
          </a:p>
          <a:p>
            <a:endParaRPr lang="fr-FR" dirty="0">
              <a:latin typeface="+mn-lt"/>
            </a:endParaRPr>
          </a:p>
        </p:txBody>
      </p:sp>
    </p:spTree>
    <p:extLst>
      <p:ext uri="{BB962C8B-B14F-4D97-AF65-F5344CB8AC3E}">
        <p14:creationId xmlns:p14="http://schemas.microsoft.com/office/powerpoint/2010/main" val="258938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C5BE8CC0-37BB-2CE3-254D-10DD6D91045F}"/>
              </a:ext>
            </a:extLst>
          </p:cNvPr>
          <p:cNvSpPr txBox="1"/>
          <p:nvPr/>
        </p:nvSpPr>
        <p:spPr>
          <a:xfrm>
            <a:off x="491067" y="1249679"/>
            <a:ext cx="8043333" cy="2862322"/>
          </a:xfrm>
          <a:prstGeom prst="rect">
            <a:avLst/>
          </a:prstGeom>
          <a:noFill/>
        </p:spPr>
        <p:txBody>
          <a:bodyPr wrap="square" rtlCol="0">
            <a:spAutoFit/>
          </a:bodyPr>
          <a:lstStyle/>
          <a:p>
            <a:pPr marL="342900" indent="-342900" algn="just">
              <a:buFont typeface="Arial" panose="020B0604020202020204" pitchFamily="34" charset="0"/>
              <a:buChar char="•"/>
            </a:pPr>
            <a:r>
              <a:rPr lang="fr-FR" sz="2000" kern="0" dirty="0">
                <a:effectLst/>
                <a:latin typeface="Arial" panose="020B0604020202020204" pitchFamily="34" charset="0"/>
                <a:ea typeface="Times New Roman" panose="02020603050405020304" pitchFamily="18" charset="0"/>
                <a:cs typeface="Times New Roman" panose="02020603050405020304" pitchFamily="18" charset="0"/>
              </a:rPr>
              <a:t>Le VPC 21-valent de MSD change la donne en proposant des sérotypes majoritairement non couverts par les autres VPC, fréquemment portés chez l’enfant et donc susceptibles d’infecter les patients à risque</a:t>
            </a:r>
          </a:p>
          <a:p>
            <a:pPr marL="800100" lvl="1" indent="-342900" algn="just">
              <a:buFont typeface="Arial" panose="020B0604020202020204" pitchFamily="34" charset="0"/>
              <a:buChar char="•"/>
            </a:pPr>
            <a:r>
              <a:rPr lang="fr-FR" sz="2000" kern="0" dirty="0">
                <a:effectLst/>
                <a:latin typeface="Arial" panose="020B0604020202020204" pitchFamily="34" charset="0"/>
                <a:ea typeface="Times New Roman" panose="02020603050405020304" pitchFamily="18" charset="0"/>
                <a:cs typeface="Times New Roman" panose="02020603050405020304" pitchFamily="18" charset="0"/>
              </a:rPr>
              <a:t>17 des sérotypes du 21-valent ne sont pas contenus dans les VPC…et seulement 4 sont communs au VPC13. </a:t>
            </a:r>
          </a:p>
          <a:p>
            <a:pPr marL="342900" indent="-342900" algn="just">
              <a:buFont typeface="Arial" panose="020B0604020202020204" pitchFamily="34" charset="0"/>
              <a:buChar char="•"/>
            </a:pPr>
            <a:r>
              <a:rPr lang="fr-FR" sz="2000" kern="0" dirty="0">
                <a:effectLst/>
                <a:latin typeface="Arial" panose="020B0604020202020204" pitchFamily="34" charset="0"/>
                <a:ea typeface="Times New Roman" panose="02020603050405020304" pitchFamily="18" charset="0"/>
                <a:cs typeface="Times New Roman" panose="02020603050405020304" pitchFamily="18" charset="0"/>
              </a:rPr>
              <a:t>La FDA l’a autorisé depuis quelques mois et le dossier devrait être soumis à l’agence Européenne du Médicament</a:t>
            </a:r>
            <a:endParaRPr lang="fr-FR" sz="2000" kern="0" dirty="0">
              <a:latin typeface="Arial" panose="020B0604020202020204" pitchFamily="34" charset="0"/>
              <a:ea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fr-FR" sz="2000" kern="0" dirty="0">
                <a:latin typeface="Arial" panose="020B0604020202020204" pitchFamily="34" charset="0"/>
                <a:ea typeface="Times New Roman" panose="02020603050405020304" pitchFamily="18" charset="0"/>
                <a:cs typeface="Times New Roman" panose="02020603050405020304" pitchFamily="18" charset="0"/>
              </a:rPr>
              <a:t>I</a:t>
            </a:r>
            <a:r>
              <a:rPr lang="fr-FR" sz="2000" kern="0" dirty="0">
                <a:effectLst/>
                <a:latin typeface="Arial" panose="020B0604020202020204" pitchFamily="34" charset="0"/>
                <a:ea typeface="Times New Roman" panose="02020603050405020304" pitchFamily="18" charset="0"/>
                <a:cs typeface="Times New Roman" panose="02020603050405020304" pitchFamily="18" charset="0"/>
              </a:rPr>
              <a:t>l n’y a pas, à ce jour, d’étude publiée menée chez l’enfant.</a:t>
            </a:r>
            <a:endParaRPr lang="fr-FR"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ZoneTexte 2">
            <a:extLst>
              <a:ext uri="{FF2B5EF4-FFF2-40B4-BE49-F238E27FC236}">
                <a16:creationId xmlns:a16="http://schemas.microsoft.com/office/drawing/2014/main" id="{AE82F742-7014-86F1-78BC-7230A08C7D76}"/>
              </a:ext>
            </a:extLst>
          </p:cNvPr>
          <p:cNvSpPr txBox="1"/>
          <p:nvPr/>
        </p:nvSpPr>
        <p:spPr>
          <a:xfrm>
            <a:off x="1012196" y="299421"/>
            <a:ext cx="7507183" cy="646331"/>
          </a:xfrm>
          <a:prstGeom prst="rect">
            <a:avLst/>
          </a:prstGeom>
          <a:noFill/>
        </p:spPr>
        <p:txBody>
          <a:bodyPr wrap="none" rtlCol="0">
            <a:spAutoFit/>
          </a:bodyPr>
          <a:lstStyle/>
          <a:p>
            <a:r>
              <a:rPr lang="fr-FR"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Vingt ans d’utilisation des VPC chez l’enfant nous ont appris aussi que :</a:t>
            </a:r>
            <a:endParaRPr lang="fr-FR" kern="1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3422674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capture d’écran, nombre, Parallèle&#10;&#10;Description générée automatiquement">
            <a:extLst>
              <a:ext uri="{FF2B5EF4-FFF2-40B4-BE49-F238E27FC236}">
                <a16:creationId xmlns:a16="http://schemas.microsoft.com/office/drawing/2014/main" id="{796EF400-3844-CFF0-DAA0-3DADFE5007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0318" y="960079"/>
            <a:ext cx="3783331" cy="3558300"/>
          </a:xfrm>
          <a:prstGeom prst="rect">
            <a:avLst/>
          </a:prstGeom>
        </p:spPr>
      </p:pic>
      <p:sp>
        <p:nvSpPr>
          <p:cNvPr id="4" name="ZoneTexte 3">
            <a:extLst>
              <a:ext uri="{FF2B5EF4-FFF2-40B4-BE49-F238E27FC236}">
                <a16:creationId xmlns:a16="http://schemas.microsoft.com/office/drawing/2014/main" id="{9D24F319-0CD7-151C-0D81-E935B7ADB697}"/>
              </a:ext>
            </a:extLst>
          </p:cNvPr>
          <p:cNvSpPr txBox="1"/>
          <p:nvPr/>
        </p:nvSpPr>
        <p:spPr>
          <a:xfrm>
            <a:off x="1202635" y="292496"/>
            <a:ext cx="7832308" cy="430887"/>
          </a:xfrm>
          <a:prstGeom prst="rect">
            <a:avLst/>
          </a:prstGeom>
          <a:noFill/>
        </p:spPr>
        <p:txBody>
          <a:bodyPr wrap="square" rtlCol="0">
            <a:spAutoFit/>
          </a:bodyPr>
          <a:lstStyle/>
          <a:p>
            <a:r>
              <a:rPr lang="fr-FR" sz="2100" dirty="0">
                <a:solidFill>
                  <a:schemeClr val="bg1"/>
                </a:solidFill>
              </a:rPr>
              <a:t>Sérotypes contenus dans les différentes formulations de PCV</a:t>
            </a:r>
          </a:p>
        </p:txBody>
      </p:sp>
      <p:sp>
        <p:nvSpPr>
          <p:cNvPr id="2" name="ZoneTexte 1">
            <a:extLst>
              <a:ext uri="{FF2B5EF4-FFF2-40B4-BE49-F238E27FC236}">
                <a16:creationId xmlns:a16="http://schemas.microsoft.com/office/drawing/2014/main" id="{0A78F4DE-0A13-D057-A0D6-815E9098EA93}"/>
              </a:ext>
            </a:extLst>
          </p:cNvPr>
          <p:cNvSpPr txBox="1"/>
          <p:nvPr/>
        </p:nvSpPr>
        <p:spPr>
          <a:xfrm>
            <a:off x="5118789" y="1045028"/>
            <a:ext cx="3674147" cy="1508105"/>
          </a:xfrm>
          <a:prstGeom prst="rect">
            <a:avLst/>
          </a:prstGeom>
          <a:noFill/>
        </p:spPr>
        <p:txBody>
          <a:bodyPr wrap="square" rtlCol="0">
            <a:spAutoFit/>
          </a:bodyPr>
          <a:lstStyle/>
          <a:p>
            <a:pPr>
              <a:spcAft>
                <a:spcPts val="600"/>
              </a:spcAft>
            </a:pPr>
            <a:r>
              <a:rPr lang="fr-FR" sz="1600" kern="100" dirty="0">
                <a:effectLst/>
                <a:latin typeface="+mj-lt"/>
                <a:ea typeface="Calibri" panose="020F0502020204030204" pitchFamily="34" charset="0"/>
                <a:cs typeface="Times New Roman" panose="02020603050405020304" pitchFamily="18" charset="0"/>
              </a:rPr>
              <a:t>*Ces sérotypes pourraient être classé dans le groupe « pouvoir invasif élevé »</a:t>
            </a:r>
          </a:p>
          <a:p>
            <a:pPr>
              <a:spcAft>
                <a:spcPts val="600"/>
              </a:spcAft>
            </a:pPr>
            <a:r>
              <a:rPr lang="fr-FR" sz="1600" kern="100" dirty="0">
                <a:effectLst/>
                <a:latin typeface="+mj-lt"/>
                <a:ea typeface="Calibri" panose="020F0502020204030204" pitchFamily="34" charset="0"/>
                <a:cs typeface="Times New Roman" panose="02020603050405020304" pitchFamily="18" charset="0"/>
              </a:rPr>
              <a:t>$ Ce sérotype pourrait être classé dans le groupe « pouvoir invasif faible»</a:t>
            </a:r>
          </a:p>
          <a:p>
            <a:endParaRPr lang="fr-FR" dirty="0"/>
          </a:p>
        </p:txBody>
      </p:sp>
      <p:sp>
        <p:nvSpPr>
          <p:cNvPr id="5" name="ZoneTexte 4">
            <a:extLst>
              <a:ext uri="{FF2B5EF4-FFF2-40B4-BE49-F238E27FC236}">
                <a16:creationId xmlns:a16="http://schemas.microsoft.com/office/drawing/2014/main" id="{02AC7F7D-AFFC-1139-4FBA-058DF1325BF8}"/>
              </a:ext>
            </a:extLst>
          </p:cNvPr>
          <p:cNvSpPr txBox="1"/>
          <p:nvPr/>
        </p:nvSpPr>
        <p:spPr>
          <a:xfrm>
            <a:off x="5317419" y="2739229"/>
            <a:ext cx="3056478" cy="523220"/>
          </a:xfrm>
          <a:prstGeom prst="rect">
            <a:avLst/>
          </a:prstGeom>
          <a:noFill/>
        </p:spPr>
        <p:txBody>
          <a:bodyPr wrap="none" rtlCol="0">
            <a:spAutoFit/>
          </a:bodyPr>
          <a:lstStyle/>
          <a:p>
            <a:r>
              <a:rPr lang="fr-FR" sz="1400" dirty="0">
                <a:solidFill>
                  <a:schemeClr val="tx2">
                    <a:lumMod val="60000"/>
                    <a:lumOff val="40000"/>
                  </a:schemeClr>
                </a:solidFill>
              </a:rPr>
              <a:t>Le sérotype 11A est très peu invasif </a:t>
            </a:r>
          </a:p>
          <a:p>
            <a:r>
              <a:rPr lang="fr-FR" sz="1400" dirty="0">
                <a:solidFill>
                  <a:schemeClr val="tx2">
                    <a:lumMod val="60000"/>
                    <a:lumOff val="40000"/>
                  </a:schemeClr>
                </a:solidFill>
              </a:rPr>
              <a:t>mais très résistant aux antibiotiques</a:t>
            </a:r>
          </a:p>
        </p:txBody>
      </p:sp>
      <p:sp>
        <p:nvSpPr>
          <p:cNvPr id="6" name="ZoneTexte 5">
            <a:extLst>
              <a:ext uri="{FF2B5EF4-FFF2-40B4-BE49-F238E27FC236}">
                <a16:creationId xmlns:a16="http://schemas.microsoft.com/office/drawing/2014/main" id="{60BC8B98-D122-8473-49AC-5802415351C7}"/>
              </a:ext>
            </a:extLst>
          </p:cNvPr>
          <p:cNvSpPr txBox="1"/>
          <p:nvPr/>
        </p:nvSpPr>
        <p:spPr>
          <a:xfrm>
            <a:off x="8597626" y="351064"/>
            <a:ext cx="546374" cy="253916"/>
          </a:xfrm>
          <a:prstGeom prst="rect">
            <a:avLst/>
          </a:prstGeom>
          <a:noFill/>
        </p:spPr>
        <p:txBody>
          <a:bodyPr wrap="square" rtlCol="0">
            <a:spAutoFit/>
          </a:bodyPr>
          <a:lstStyle/>
          <a:p>
            <a:r>
              <a:rPr lang="fr-FR" sz="1050" dirty="0">
                <a:solidFill>
                  <a:schemeClr val="bg1"/>
                </a:solidFill>
              </a:rPr>
              <a:t>EV</a:t>
            </a:r>
          </a:p>
        </p:txBody>
      </p:sp>
    </p:spTree>
    <p:extLst>
      <p:ext uri="{BB962C8B-B14F-4D97-AF65-F5344CB8AC3E}">
        <p14:creationId xmlns:p14="http://schemas.microsoft.com/office/powerpoint/2010/main" val="2293704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6D1EA26-E172-F49E-8B72-EF6BEC6D8E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195944"/>
            <a:ext cx="9144000" cy="5143500"/>
          </a:xfrm>
          <a:prstGeom prst="rect">
            <a:avLst/>
          </a:prstGeom>
        </p:spPr>
      </p:pic>
      <p:sp>
        <p:nvSpPr>
          <p:cNvPr id="3" name="Rectangle 2">
            <a:extLst>
              <a:ext uri="{FF2B5EF4-FFF2-40B4-BE49-F238E27FC236}">
                <a16:creationId xmlns:a16="http://schemas.microsoft.com/office/drawing/2014/main" id="{09483B49-6CB1-B43A-D5CD-230E416A25A5}"/>
              </a:ext>
            </a:extLst>
          </p:cNvPr>
          <p:cNvSpPr/>
          <p:nvPr/>
        </p:nvSpPr>
        <p:spPr>
          <a:xfrm>
            <a:off x="204108" y="963385"/>
            <a:ext cx="4024992" cy="3061607"/>
          </a:xfrm>
          <a:prstGeom prst="rect">
            <a:avLst/>
          </a:prstGeom>
          <a:solidFill>
            <a:schemeClr val="bg1"/>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Les Nouveaux Vaccins Antipneumococciques </a:t>
            </a:r>
          </a:p>
          <a:p>
            <a:pPr algn="ctr"/>
            <a:r>
              <a:rPr lang="fr-FR" sz="1600" b="1"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Ça va bouger...</a:t>
            </a:r>
            <a:r>
              <a:rPr lang="fr-FR" sz="1800" b="1" dirty="0">
                <a:effectLst/>
                <a:latin typeface="Calibri" panose="020F0502020204030204" pitchFamily="34" charset="0"/>
                <a:ea typeface="DengXian" panose="02010600030101010101" pitchFamily="2" charset="-122"/>
                <a:cs typeface="Times New Roman" panose="02020603050405020304" pitchFamily="18" charset="0"/>
              </a:rPr>
              <a:t>ales</a:t>
            </a:r>
          </a:p>
          <a:p>
            <a:endParaRPr lang="fr-FR" sz="1800" b="1" dirty="0">
              <a:latin typeface="Calibri" panose="020F0502020204030204" pitchFamily="34" charset="0"/>
              <a:ea typeface="DengXian" panose="02010600030101010101" pitchFamily="2" charset="-122"/>
              <a:cs typeface="Times New Roman" panose="02020603050405020304" pitchFamily="18" charset="0"/>
            </a:endParaRPr>
          </a:p>
          <a:p>
            <a:pPr algn="ctr"/>
            <a:r>
              <a:rPr lang="fr-FR" sz="1600" dirty="0">
                <a:latin typeface="Calibri" panose="020F0502020204030204" pitchFamily="34" charset="0"/>
                <a:ea typeface="DengXian" panose="02010600030101010101" pitchFamily="2" charset="-122"/>
                <a:cs typeface="Times New Roman" panose="02020603050405020304" pitchFamily="18" charset="0"/>
              </a:rPr>
              <a:t>Emmanuel GRIMPREL</a:t>
            </a:r>
          </a:p>
          <a:p>
            <a:pPr algn="ctr"/>
            <a:r>
              <a:rPr lang="fr-FR" sz="1600" dirty="0">
                <a:latin typeface="Calibri" panose="020F0502020204030204" pitchFamily="34" charset="0"/>
                <a:ea typeface="DengXian" panose="02010600030101010101" pitchFamily="2" charset="-122"/>
                <a:cs typeface="Times New Roman" panose="02020603050405020304" pitchFamily="18" charset="0"/>
              </a:rPr>
              <a:t>Robert COHEN</a:t>
            </a:r>
            <a:endParaRPr lang="fr-FR" dirty="0"/>
          </a:p>
        </p:txBody>
      </p:sp>
      <p:pic>
        <p:nvPicPr>
          <p:cNvPr id="6" name="Image 5" descr="Une image contenant Graphique, graphisme, clipart, Police&#10;&#10;Description générée automatiquement">
            <a:extLst>
              <a:ext uri="{FF2B5EF4-FFF2-40B4-BE49-F238E27FC236}">
                <a16:creationId xmlns:a16="http://schemas.microsoft.com/office/drawing/2014/main" id="{32A98F31-99A1-B477-710A-41E9C93D19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186" y="997215"/>
            <a:ext cx="558937" cy="628804"/>
          </a:xfrm>
          <a:prstGeom prst="rect">
            <a:avLst/>
          </a:prstGeom>
        </p:spPr>
      </p:pic>
      <p:sp>
        <p:nvSpPr>
          <p:cNvPr id="8" name="ZoneTexte 7">
            <a:extLst>
              <a:ext uri="{FF2B5EF4-FFF2-40B4-BE49-F238E27FC236}">
                <a16:creationId xmlns:a16="http://schemas.microsoft.com/office/drawing/2014/main" id="{87F4A1B5-0DA0-F3FD-3A02-995F46806D67}"/>
              </a:ext>
            </a:extLst>
          </p:cNvPr>
          <p:cNvSpPr txBox="1"/>
          <p:nvPr/>
        </p:nvSpPr>
        <p:spPr>
          <a:xfrm>
            <a:off x="803408" y="2806511"/>
            <a:ext cx="2761977" cy="523220"/>
          </a:xfrm>
          <a:prstGeom prst="rect">
            <a:avLst/>
          </a:prstGeom>
          <a:noFill/>
        </p:spPr>
        <p:txBody>
          <a:bodyPr wrap="square" rtlCol="0">
            <a:spAutoFit/>
          </a:bodyPr>
          <a:lstStyle/>
          <a:p>
            <a:pPr algn="ctr"/>
            <a:r>
              <a:rPr lang="fr-FR" sz="1400" dirty="0"/>
              <a:t>Emmanuelle VARON</a:t>
            </a:r>
          </a:p>
          <a:p>
            <a:pPr algn="ctr"/>
            <a:r>
              <a:rPr lang="fr-FR" sz="1400" dirty="0"/>
              <a:t>Robert COHEN</a:t>
            </a:r>
          </a:p>
        </p:txBody>
      </p:sp>
    </p:spTree>
    <p:extLst>
      <p:ext uri="{BB962C8B-B14F-4D97-AF65-F5344CB8AC3E}">
        <p14:creationId xmlns:p14="http://schemas.microsoft.com/office/powerpoint/2010/main" val="28394648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0696239-C01B-593D-0F0B-474865D104C2}"/>
              </a:ext>
            </a:extLst>
          </p:cNvPr>
          <p:cNvSpPr>
            <a:spLocks noGrp="1"/>
          </p:cNvSpPr>
          <p:nvPr>
            <p:ph type="title"/>
          </p:nvPr>
        </p:nvSpPr>
        <p:spPr>
          <a:xfrm>
            <a:off x="1186069" y="277303"/>
            <a:ext cx="7857264" cy="540000"/>
          </a:xfrm>
        </p:spPr>
        <p:txBody>
          <a:bodyPr>
            <a:normAutofit/>
          </a:bodyPr>
          <a:lstStyle/>
          <a:p>
            <a:r>
              <a:rPr lang="fr-FR" sz="2000" b="0" dirty="0">
                <a:solidFill>
                  <a:schemeClr val="bg1"/>
                </a:solidFill>
              </a:rPr>
              <a:t>IPD </a:t>
            </a:r>
            <a:r>
              <a:rPr lang="fr-FR" sz="2000" b="0" dirty="0" err="1">
                <a:solidFill>
                  <a:schemeClr val="bg1"/>
                </a:solidFill>
              </a:rPr>
              <a:t>serotypes</a:t>
            </a:r>
            <a:r>
              <a:rPr lang="fr-FR" sz="2000" b="0" dirty="0">
                <a:solidFill>
                  <a:schemeClr val="bg1"/>
                </a:solidFill>
              </a:rPr>
              <a:t> (%) </a:t>
            </a:r>
            <a:r>
              <a:rPr lang="fr-FR" sz="2000" b="0" dirty="0" err="1">
                <a:solidFill>
                  <a:schemeClr val="bg1"/>
                </a:solidFill>
              </a:rPr>
              <a:t>covered</a:t>
            </a:r>
            <a:r>
              <a:rPr lang="fr-FR" sz="2000" b="0" dirty="0">
                <a:solidFill>
                  <a:schemeClr val="bg1"/>
                </a:solidFill>
              </a:rPr>
              <a:t> by </a:t>
            </a:r>
            <a:r>
              <a:rPr lang="fr-FR" sz="2000" b="0" dirty="0" err="1">
                <a:solidFill>
                  <a:schemeClr val="bg1"/>
                </a:solidFill>
              </a:rPr>
              <a:t>conjugate</a:t>
            </a:r>
            <a:r>
              <a:rPr lang="fr-FR" sz="2000" b="0" dirty="0">
                <a:solidFill>
                  <a:schemeClr val="bg1"/>
                </a:solidFill>
              </a:rPr>
              <a:t> vaccines, France 2022</a:t>
            </a:r>
          </a:p>
        </p:txBody>
      </p:sp>
      <p:pic>
        <p:nvPicPr>
          <p:cNvPr id="17" name="Image 16">
            <a:extLst>
              <a:ext uri="{FF2B5EF4-FFF2-40B4-BE49-F238E27FC236}">
                <a16:creationId xmlns:a16="http://schemas.microsoft.com/office/drawing/2014/main" id="{37DE2E5A-020C-00D1-2DAB-3229A91C79B1}"/>
              </a:ext>
            </a:extLst>
          </p:cNvPr>
          <p:cNvPicPr>
            <a:picLocks noChangeAspect="1"/>
          </p:cNvPicPr>
          <p:nvPr/>
        </p:nvPicPr>
        <p:blipFill>
          <a:blip r:embed="rId2"/>
          <a:stretch>
            <a:fillRect/>
          </a:stretch>
        </p:blipFill>
        <p:spPr>
          <a:xfrm>
            <a:off x="628650" y="2571750"/>
            <a:ext cx="0" cy="0"/>
          </a:xfrm>
          <a:prstGeom prst="rect">
            <a:avLst/>
          </a:prstGeom>
        </p:spPr>
      </p:pic>
      <p:graphicFrame>
        <p:nvGraphicFramePr>
          <p:cNvPr id="13" name="Graphique 12">
            <a:extLst>
              <a:ext uri="{FF2B5EF4-FFF2-40B4-BE49-F238E27FC236}">
                <a16:creationId xmlns:a16="http://schemas.microsoft.com/office/drawing/2014/main" id="{920C05C6-894A-7642-ABAA-F384D4F64B05}"/>
              </a:ext>
            </a:extLst>
          </p:cNvPr>
          <p:cNvGraphicFramePr>
            <a:graphicFrameLocks/>
          </p:cNvGraphicFramePr>
          <p:nvPr>
            <p:extLst>
              <p:ext uri="{D42A27DB-BD31-4B8C-83A1-F6EECF244321}">
                <p14:modId xmlns:p14="http://schemas.microsoft.com/office/powerpoint/2010/main" val="1427925036"/>
              </p:ext>
            </p:extLst>
          </p:nvPr>
        </p:nvGraphicFramePr>
        <p:xfrm>
          <a:off x="1186068" y="901150"/>
          <a:ext cx="2808000" cy="180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Graphique 13">
            <a:extLst>
              <a:ext uri="{FF2B5EF4-FFF2-40B4-BE49-F238E27FC236}">
                <a16:creationId xmlns:a16="http://schemas.microsoft.com/office/drawing/2014/main" id="{568DB022-05B9-9E4F-A5ED-571B7EFE2CB8}"/>
              </a:ext>
            </a:extLst>
          </p:cNvPr>
          <p:cNvGraphicFramePr>
            <a:graphicFrameLocks/>
          </p:cNvGraphicFramePr>
          <p:nvPr>
            <p:extLst>
              <p:ext uri="{D42A27DB-BD31-4B8C-83A1-F6EECF244321}">
                <p14:modId xmlns:p14="http://schemas.microsoft.com/office/powerpoint/2010/main" val="1045467653"/>
              </p:ext>
            </p:extLst>
          </p:nvPr>
        </p:nvGraphicFramePr>
        <p:xfrm>
          <a:off x="5266890" y="901921"/>
          <a:ext cx="2835967" cy="18420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Graphique 14">
            <a:extLst>
              <a:ext uri="{FF2B5EF4-FFF2-40B4-BE49-F238E27FC236}">
                <a16:creationId xmlns:a16="http://schemas.microsoft.com/office/drawing/2014/main" id="{5EA9D272-1920-3642-B989-2B8950F2C2D7}"/>
              </a:ext>
            </a:extLst>
          </p:cNvPr>
          <p:cNvGraphicFramePr>
            <a:graphicFrameLocks/>
          </p:cNvGraphicFramePr>
          <p:nvPr>
            <p:extLst>
              <p:ext uri="{D42A27DB-BD31-4B8C-83A1-F6EECF244321}">
                <p14:modId xmlns:p14="http://schemas.microsoft.com/office/powerpoint/2010/main" val="2218905104"/>
              </p:ext>
            </p:extLst>
          </p:nvPr>
        </p:nvGraphicFramePr>
        <p:xfrm>
          <a:off x="3146363" y="2743971"/>
          <a:ext cx="2808000" cy="1800000"/>
        </p:xfrm>
        <a:graphic>
          <a:graphicData uri="http://schemas.openxmlformats.org/drawingml/2006/chart">
            <c:chart xmlns:c="http://schemas.openxmlformats.org/drawingml/2006/chart" xmlns:r="http://schemas.openxmlformats.org/officeDocument/2006/relationships" r:id="rId5"/>
          </a:graphicData>
        </a:graphic>
      </p:graphicFrame>
      <p:sp>
        <p:nvSpPr>
          <p:cNvPr id="16" name="Rectangle 15">
            <a:extLst>
              <a:ext uri="{FF2B5EF4-FFF2-40B4-BE49-F238E27FC236}">
                <a16:creationId xmlns:a16="http://schemas.microsoft.com/office/drawing/2014/main" id="{7626EE9A-400D-8E40-844C-E0838F6E71AC}"/>
              </a:ext>
            </a:extLst>
          </p:cNvPr>
          <p:cNvSpPr/>
          <p:nvPr/>
        </p:nvSpPr>
        <p:spPr>
          <a:xfrm>
            <a:off x="6135757" y="4393640"/>
            <a:ext cx="2364174" cy="276999"/>
          </a:xfrm>
          <a:prstGeom prst="rect">
            <a:avLst/>
          </a:prstGeom>
        </p:spPr>
        <p:txBody>
          <a:bodyPr wrap="square">
            <a:spAutoFit/>
          </a:bodyPr>
          <a:lstStyle/>
          <a:p>
            <a:pPr algn="r" defTabSz="457189"/>
            <a:r>
              <a:rPr lang="fr-FR" sz="1200" dirty="0">
                <a:solidFill>
                  <a:prstClr val="black"/>
                </a:solidFill>
                <a:latin typeface="Calibri"/>
              </a:rPr>
              <a:t>CNRP-ORP 2023, </a:t>
            </a:r>
            <a:r>
              <a:rPr lang="fr-FR" sz="1200" dirty="0" err="1">
                <a:solidFill>
                  <a:prstClr val="black"/>
                </a:solidFill>
                <a:latin typeface="Calibri"/>
              </a:rPr>
              <a:t>unpublished</a:t>
            </a:r>
            <a:r>
              <a:rPr lang="fr-FR" sz="1200" dirty="0">
                <a:solidFill>
                  <a:prstClr val="black"/>
                </a:solidFill>
                <a:latin typeface="Calibri"/>
              </a:rPr>
              <a:t> data</a:t>
            </a:r>
            <a:endParaRPr lang="fr-FR" sz="1200" dirty="0">
              <a:solidFill>
                <a:srgbClr val="000000"/>
              </a:solidFill>
              <a:latin typeface="Calibri"/>
            </a:endParaRPr>
          </a:p>
        </p:txBody>
      </p:sp>
      <p:sp>
        <p:nvSpPr>
          <p:cNvPr id="2" name="ZoneTexte 1">
            <a:extLst>
              <a:ext uri="{FF2B5EF4-FFF2-40B4-BE49-F238E27FC236}">
                <a16:creationId xmlns:a16="http://schemas.microsoft.com/office/drawing/2014/main" id="{D59F8804-7D66-9F0C-B2D4-DCC450D12B4E}"/>
              </a:ext>
            </a:extLst>
          </p:cNvPr>
          <p:cNvSpPr txBox="1"/>
          <p:nvPr/>
        </p:nvSpPr>
        <p:spPr>
          <a:xfrm>
            <a:off x="8597626" y="312736"/>
            <a:ext cx="373820" cy="261610"/>
          </a:xfrm>
          <a:prstGeom prst="rect">
            <a:avLst/>
          </a:prstGeom>
          <a:noFill/>
        </p:spPr>
        <p:txBody>
          <a:bodyPr wrap="none" rtlCol="0">
            <a:spAutoFit/>
          </a:bodyPr>
          <a:lstStyle/>
          <a:p>
            <a:r>
              <a:rPr lang="fr-FR" sz="1050" dirty="0">
                <a:solidFill>
                  <a:schemeClr val="bg1"/>
                </a:solidFill>
              </a:rPr>
              <a:t>EV</a:t>
            </a:r>
          </a:p>
        </p:txBody>
      </p:sp>
    </p:spTree>
    <p:extLst>
      <p:ext uri="{BB962C8B-B14F-4D97-AF65-F5344CB8AC3E}">
        <p14:creationId xmlns:p14="http://schemas.microsoft.com/office/powerpoint/2010/main" val="28071714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0696239-C01B-593D-0F0B-474865D104C2}"/>
              </a:ext>
            </a:extLst>
          </p:cNvPr>
          <p:cNvSpPr>
            <a:spLocks noGrp="1"/>
          </p:cNvSpPr>
          <p:nvPr>
            <p:ph type="title"/>
          </p:nvPr>
        </p:nvSpPr>
        <p:spPr>
          <a:xfrm>
            <a:off x="1140904" y="310393"/>
            <a:ext cx="7894040" cy="465508"/>
          </a:xfrm>
        </p:spPr>
        <p:txBody>
          <a:bodyPr>
            <a:normAutofit/>
          </a:bodyPr>
          <a:lstStyle/>
          <a:p>
            <a:r>
              <a:rPr lang="fr-FR" sz="2400" b="0" dirty="0">
                <a:solidFill>
                  <a:schemeClr val="bg1"/>
                </a:solidFill>
              </a:rPr>
              <a:t>IPD </a:t>
            </a:r>
            <a:r>
              <a:rPr lang="fr-FR" sz="2400" b="0" dirty="0" err="1">
                <a:solidFill>
                  <a:schemeClr val="bg1"/>
                </a:solidFill>
              </a:rPr>
              <a:t>serotypes</a:t>
            </a:r>
            <a:r>
              <a:rPr lang="fr-FR" sz="2400" b="0" dirty="0">
                <a:solidFill>
                  <a:schemeClr val="bg1"/>
                </a:solidFill>
              </a:rPr>
              <a:t> (%) </a:t>
            </a:r>
            <a:r>
              <a:rPr lang="fr-FR" sz="2400" b="0" dirty="0" err="1">
                <a:solidFill>
                  <a:schemeClr val="bg1"/>
                </a:solidFill>
              </a:rPr>
              <a:t>covered</a:t>
            </a:r>
            <a:r>
              <a:rPr lang="fr-FR" sz="2400" b="0" dirty="0">
                <a:solidFill>
                  <a:schemeClr val="bg1"/>
                </a:solidFill>
              </a:rPr>
              <a:t> by vaccines, France 2022</a:t>
            </a:r>
          </a:p>
        </p:txBody>
      </p:sp>
      <p:pic>
        <p:nvPicPr>
          <p:cNvPr id="17" name="Image 16">
            <a:extLst>
              <a:ext uri="{FF2B5EF4-FFF2-40B4-BE49-F238E27FC236}">
                <a16:creationId xmlns:a16="http://schemas.microsoft.com/office/drawing/2014/main" id="{37DE2E5A-020C-00D1-2DAB-3229A91C79B1}"/>
              </a:ext>
            </a:extLst>
          </p:cNvPr>
          <p:cNvPicPr>
            <a:picLocks noChangeAspect="1"/>
          </p:cNvPicPr>
          <p:nvPr/>
        </p:nvPicPr>
        <p:blipFill>
          <a:blip r:embed="rId2"/>
          <a:stretch>
            <a:fillRect/>
          </a:stretch>
        </p:blipFill>
        <p:spPr>
          <a:xfrm>
            <a:off x="628650" y="2571750"/>
            <a:ext cx="0" cy="0"/>
          </a:xfrm>
          <a:prstGeom prst="rect">
            <a:avLst/>
          </a:prstGeom>
        </p:spPr>
      </p:pic>
      <p:sp>
        <p:nvSpPr>
          <p:cNvPr id="16" name="Rectangle 15">
            <a:extLst>
              <a:ext uri="{FF2B5EF4-FFF2-40B4-BE49-F238E27FC236}">
                <a16:creationId xmlns:a16="http://schemas.microsoft.com/office/drawing/2014/main" id="{7626EE9A-400D-8E40-844C-E0838F6E71AC}"/>
              </a:ext>
            </a:extLst>
          </p:cNvPr>
          <p:cNvSpPr/>
          <p:nvPr/>
        </p:nvSpPr>
        <p:spPr>
          <a:xfrm>
            <a:off x="6135757" y="4393640"/>
            <a:ext cx="2364174" cy="276999"/>
          </a:xfrm>
          <a:prstGeom prst="rect">
            <a:avLst/>
          </a:prstGeom>
        </p:spPr>
        <p:txBody>
          <a:bodyPr wrap="square">
            <a:spAutoFit/>
          </a:bodyPr>
          <a:lstStyle/>
          <a:p>
            <a:pPr algn="r" defTabSz="457189"/>
            <a:r>
              <a:rPr lang="fr-FR" sz="1200" dirty="0">
                <a:solidFill>
                  <a:prstClr val="black"/>
                </a:solidFill>
                <a:latin typeface="Calibri"/>
              </a:rPr>
              <a:t>CNRP-ORP 2023, </a:t>
            </a:r>
            <a:r>
              <a:rPr lang="fr-FR" sz="1200" dirty="0" err="1">
                <a:solidFill>
                  <a:prstClr val="black"/>
                </a:solidFill>
                <a:latin typeface="Calibri"/>
              </a:rPr>
              <a:t>unpublished</a:t>
            </a:r>
            <a:r>
              <a:rPr lang="fr-FR" sz="1200" dirty="0">
                <a:solidFill>
                  <a:prstClr val="black"/>
                </a:solidFill>
                <a:latin typeface="Calibri"/>
              </a:rPr>
              <a:t> data</a:t>
            </a:r>
            <a:endParaRPr lang="fr-FR" sz="1200" dirty="0">
              <a:solidFill>
                <a:srgbClr val="000000"/>
              </a:solidFill>
              <a:latin typeface="Calibri"/>
            </a:endParaRPr>
          </a:p>
        </p:txBody>
      </p:sp>
      <p:graphicFrame>
        <p:nvGraphicFramePr>
          <p:cNvPr id="24" name="Graphique 23">
            <a:extLst>
              <a:ext uri="{FF2B5EF4-FFF2-40B4-BE49-F238E27FC236}">
                <a16:creationId xmlns:a16="http://schemas.microsoft.com/office/drawing/2014/main" id="{2A59C054-D810-8F43-8B8A-228F38A2FAC8}"/>
              </a:ext>
            </a:extLst>
          </p:cNvPr>
          <p:cNvGraphicFramePr>
            <a:graphicFrameLocks/>
          </p:cNvGraphicFramePr>
          <p:nvPr>
            <p:extLst>
              <p:ext uri="{D42A27DB-BD31-4B8C-83A1-F6EECF244321}">
                <p14:modId xmlns:p14="http://schemas.microsoft.com/office/powerpoint/2010/main" val="264525960"/>
              </p:ext>
            </p:extLst>
          </p:nvPr>
        </p:nvGraphicFramePr>
        <p:xfrm>
          <a:off x="1401555" y="914401"/>
          <a:ext cx="2808000" cy="180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5" name="Graphique 24">
            <a:extLst>
              <a:ext uri="{FF2B5EF4-FFF2-40B4-BE49-F238E27FC236}">
                <a16:creationId xmlns:a16="http://schemas.microsoft.com/office/drawing/2014/main" id="{2A59C054-D810-8F43-8B8A-228F38A2FAC8}"/>
              </a:ext>
            </a:extLst>
          </p:cNvPr>
          <p:cNvGraphicFramePr>
            <a:graphicFrameLocks/>
          </p:cNvGraphicFramePr>
          <p:nvPr>
            <p:extLst>
              <p:ext uri="{D42A27DB-BD31-4B8C-83A1-F6EECF244321}">
                <p14:modId xmlns:p14="http://schemas.microsoft.com/office/powerpoint/2010/main" val="3687330170"/>
              </p:ext>
            </p:extLst>
          </p:nvPr>
        </p:nvGraphicFramePr>
        <p:xfrm>
          <a:off x="5253959" y="914401"/>
          <a:ext cx="2808000" cy="180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6" name="Graphique 25">
            <a:extLst>
              <a:ext uri="{FF2B5EF4-FFF2-40B4-BE49-F238E27FC236}">
                <a16:creationId xmlns:a16="http://schemas.microsoft.com/office/drawing/2014/main" id="{DC94E334-B2ED-1C42-A3B9-2EE9DF82E36C}"/>
              </a:ext>
            </a:extLst>
          </p:cNvPr>
          <p:cNvGraphicFramePr>
            <a:graphicFrameLocks/>
          </p:cNvGraphicFramePr>
          <p:nvPr>
            <p:extLst>
              <p:ext uri="{D42A27DB-BD31-4B8C-83A1-F6EECF244321}">
                <p14:modId xmlns:p14="http://schemas.microsoft.com/office/powerpoint/2010/main" val="1705649845"/>
              </p:ext>
            </p:extLst>
          </p:nvPr>
        </p:nvGraphicFramePr>
        <p:xfrm>
          <a:off x="3327757" y="2732139"/>
          <a:ext cx="2808000" cy="1800000"/>
        </p:xfrm>
        <a:graphic>
          <a:graphicData uri="http://schemas.openxmlformats.org/drawingml/2006/chart">
            <c:chart xmlns:c="http://schemas.openxmlformats.org/drawingml/2006/chart" xmlns:r="http://schemas.openxmlformats.org/officeDocument/2006/relationships" r:id="rId5"/>
          </a:graphicData>
        </a:graphic>
      </p:graphicFrame>
      <p:sp>
        <p:nvSpPr>
          <p:cNvPr id="2" name="ZoneTexte 1">
            <a:extLst>
              <a:ext uri="{FF2B5EF4-FFF2-40B4-BE49-F238E27FC236}">
                <a16:creationId xmlns:a16="http://schemas.microsoft.com/office/drawing/2014/main" id="{61B7473B-28FD-CFAC-D4C7-ED169654CC5E}"/>
              </a:ext>
            </a:extLst>
          </p:cNvPr>
          <p:cNvSpPr txBox="1"/>
          <p:nvPr/>
        </p:nvSpPr>
        <p:spPr>
          <a:xfrm>
            <a:off x="8597626" y="312736"/>
            <a:ext cx="373820" cy="261610"/>
          </a:xfrm>
          <a:prstGeom prst="rect">
            <a:avLst/>
          </a:prstGeom>
          <a:noFill/>
        </p:spPr>
        <p:txBody>
          <a:bodyPr wrap="none" rtlCol="0">
            <a:spAutoFit/>
          </a:bodyPr>
          <a:lstStyle/>
          <a:p>
            <a:r>
              <a:rPr lang="fr-FR" sz="1050" dirty="0">
                <a:solidFill>
                  <a:schemeClr val="bg1"/>
                </a:solidFill>
              </a:rPr>
              <a:t>EV</a:t>
            </a:r>
          </a:p>
        </p:txBody>
      </p:sp>
    </p:spTree>
    <p:extLst>
      <p:ext uri="{BB962C8B-B14F-4D97-AF65-F5344CB8AC3E}">
        <p14:creationId xmlns:p14="http://schemas.microsoft.com/office/powerpoint/2010/main" val="37977068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Espace réservé du contenu 9"/>
          <p:cNvGraphicFramePr>
            <a:graphicFrameLocks noGrp="1"/>
          </p:cNvGraphicFramePr>
          <p:nvPr>
            <p:ph idx="4294967295"/>
            <p:extLst>
              <p:ext uri="{D42A27DB-BD31-4B8C-83A1-F6EECF244321}">
                <p14:modId xmlns:p14="http://schemas.microsoft.com/office/powerpoint/2010/main" val="1381494508"/>
              </p:ext>
            </p:extLst>
          </p:nvPr>
        </p:nvGraphicFramePr>
        <p:xfrm>
          <a:off x="2193234" y="1500600"/>
          <a:ext cx="5630144" cy="1543052"/>
        </p:xfrm>
        <a:graphic>
          <a:graphicData uri="http://schemas.openxmlformats.org/drawingml/2006/table">
            <a:tbl>
              <a:tblPr firstRow="1" bandRow="1">
                <a:tableStyleId>{5C22544A-7EE6-4342-B048-85BDC9FD1C3A}</a:tableStyleId>
              </a:tblPr>
              <a:tblGrid>
                <a:gridCol w="2043113">
                  <a:extLst>
                    <a:ext uri="{9D8B030D-6E8A-4147-A177-3AD203B41FA5}">
                      <a16:colId xmlns:a16="http://schemas.microsoft.com/office/drawing/2014/main" val="20000"/>
                    </a:ext>
                  </a:extLst>
                </a:gridCol>
                <a:gridCol w="1195677">
                  <a:extLst>
                    <a:ext uri="{9D8B030D-6E8A-4147-A177-3AD203B41FA5}">
                      <a16:colId xmlns:a16="http://schemas.microsoft.com/office/drawing/2014/main" val="20001"/>
                    </a:ext>
                  </a:extLst>
                </a:gridCol>
                <a:gridCol w="1195677">
                  <a:extLst>
                    <a:ext uri="{9D8B030D-6E8A-4147-A177-3AD203B41FA5}">
                      <a16:colId xmlns:a16="http://schemas.microsoft.com/office/drawing/2014/main" val="20002"/>
                    </a:ext>
                  </a:extLst>
                </a:gridCol>
                <a:gridCol w="1195677">
                  <a:extLst>
                    <a:ext uri="{9D8B030D-6E8A-4147-A177-3AD203B41FA5}">
                      <a16:colId xmlns:a16="http://schemas.microsoft.com/office/drawing/2014/main" val="2558204789"/>
                    </a:ext>
                  </a:extLst>
                </a:gridCol>
              </a:tblGrid>
              <a:tr h="385763">
                <a:tc>
                  <a:txBody>
                    <a:bodyPr/>
                    <a:lstStyle/>
                    <a:p>
                      <a:pPr algn="ctr" fontAlgn="b"/>
                      <a:r>
                        <a:rPr lang="fr-FR" sz="14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solidFill>
                      <a:srgbClr val="1498D7"/>
                    </a:solidFill>
                  </a:tcPr>
                </a:tc>
                <a:tc>
                  <a:txBody>
                    <a:bodyPr/>
                    <a:lstStyle/>
                    <a:p>
                      <a:pPr algn="ctr" fontAlgn="b"/>
                      <a:r>
                        <a:rPr lang="fr-FR" sz="1400" b="1" i="0" u="none" strike="noStrike" dirty="0" err="1">
                          <a:solidFill>
                            <a:schemeClr val="bg1"/>
                          </a:solidFill>
                          <a:effectLst/>
                          <a:latin typeface="Arial" panose="020B0604020202020204" pitchFamily="34" charset="0"/>
                          <a:cs typeface="Arial" panose="020B0604020202020204" pitchFamily="34" charset="0"/>
                        </a:rPr>
                        <a:t>Year</a:t>
                      </a:r>
                      <a:r>
                        <a:rPr lang="fr-FR" sz="1400" b="1" i="0" u="none" strike="noStrike" dirty="0">
                          <a:solidFill>
                            <a:schemeClr val="bg1"/>
                          </a:solidFill>
                          <a:effectLst/>
                          <a:latin typeface="Arial" panose="020B0604020202020204" pitchFamily="34" charset="0"/>
                          <a:cs typeface="Arial" panose="020B0604020202020204" pitchFamily="34" charset="0"/>
                        </a:rPr>
                        <a:t> 21</a:t>
                      </a:r>
                    </a:p>
                  </a:txBody>
                  <a:tcPr marL="9525" marR="9525" marT="9525" marB="0" anchor="ctr">
                    <a:solidFill>
                      <a:srgbClr val="1498D7"/>
                    </a:solidFill>
                  </a:tcPr>
                </a:tc>
                <a:tc>
                  <a:txBody>
                    <a:bodyPr/>
                    <a:lstStyle/>
                    <a:p>
                      <a:pPr algn="ctr" fontAlgn="b"/>
                      <a:r>
                        <a:rPr lang="fr-FR" sz="1400" b="1" i="0" u="none" strike="noStrike" dirty="0" err="1">
                          <a:solidFill>
                            <a:schemeClr val="bg1"/>
                          </a:solidFill>
                          <a:effectLst/>
                          <a:latin typeface="Arial" panose="020B0604020202020204" pitchFamily="34" charset="0"/>
                          <a:cs typeface="Arial" panose="020B0604020202020204" pitchFamily="34" charset="0"/>
                        </a:rPr>
                        <a:t>Year</a:t>
                      </a:r>
                      <a:r>
                        <a:rPr lang="fr-FR" sz="1400" b="1" i="0" u="none" strike="noStrike" dirty="0">
                          <a:solidFill>
                            <a:schemeClr val="bg1"/>
                          </a:solidFill>
                          <a:effectLst/>
                          <a:latin typeface="Arial" panose="020B0604020202020204" pitchFamily="34" charset="0"/>
                          <a:cs typeface="Arial" panose="020B0604020202020204" pitchFamily="34" charset="0"/>
                        </a:rPr>
                        <a:t> 22</a:t>
                      </a:r>
                    </a:p>
                  </a:txBody>
                  <a:tcPr marL="9525" marR="9525" marT="9525" marB="0" anchor="ctr">
                    <a:solidFill>
                      <a:srgbClr val="1498D7"/>
                    </a:solidFill>
                  </a:tcPr>
                </a:tc>
                <a:tc>
                  <a:txBody>
                    <a:bodyPr/>
                    <a:lstStyle/>
                    <a:p>
                      <a:pPr algn="ctr" fontAlgn="b"/>
                      <a:r>
                        <a:rPr lang="fr-FR" sz="1400" b="1" i="0" u="none" strike="noStrike" dirty="0">
                          <a:solidFill>
                            <a:schemeClr val="bg1"/>
                          </a:solidFill>
                          <a:effectLst/>
                          <a:latin typeface="Arial" panose="020B0604020202020204" pitchFamily="34" charset="0"/>
                          <a:cs typeface="Arial" panose="020B0604020202020204" pitchFamily="34" charset="0"/>
                        </a:rPr>
                        <a:t>Total </a:t>
                      </a:r>
                    </a:p>
                  </a:txBody>
                  <a:tcPr marL="9525" marR="9525" marT="9525" marB="0" anchor="ctr">
                    <a:solidFill>
                      <a:srgbClr val="1498D7"/>
                    </a:solidFill>
                  </a:tcPr>
                </a:tc>
                <a:extLst>
                  <a:ext uri="{0D108BD9-81ED-4DB2-BD59-A6C34878D82A}">
                    <a16:rowId xmlns:a16="http://schemas.microsoft.com/office/drawing/2014/main" val="10000"/>
                  </a:ext>
                </a:extLst>
              </a:tr>
              <a:tr h="385763">
                <a:tc>
                  <a:txBody>
                    <a:bodyPr/>
                    <a:lstStyle/>
                    <a:p>
                      <a:pPr algn="l" fontAlgn="b"/>
                      <a:r>
                        <a:rPr lang="fr-FR" sz="1400" b="0" i="0" u="none" strike="noStrike" dirty="0">
                          <a:solidFill>
                            <a:srgbClr val="000000"/>
                          </a:solidFill>
                          <a:effectLst/>
                          <a:latin typeface="Arial" panose="020B0604020202020204" pitchFamily="34" charset="0"/>
                          <a:cs typeface="Arial" panose="020B0604020202020204" pitchFamily="34" charset="0"/>
                        </a:rPr>
                        <a:t>Pen-S (CMI ≤ 0,06 mg/L)</a:t>
                      </a:r>
                    </a:p>
                  </a:txBody>
                  <a:tcPr marL="9525" marR="9525" marT="9525" marB="0" anchor="ctr">
                    <a:solidFill>
                      <a:schemeClr val="bg1">
                        <a:lumMod val="95000"/>
                      </a:schemeClr>
                    </a:solidFill>
                  </a:tcPr>
                </a:tc>
                <a:tc>
                  <a:txBody>
                    <a:bodyPr/>
                    <a:lstStyle/>
                    <a:p>
                      <a:pPr algn="ctr" fontAlgn="b"/>
                      <a:r>
                        <a:rPr lang="fr-FR" sz="1400" b="0" i="0" u="none" strike="noStrike" dirty="0">
                          <a:solidFill>
                            <a:srgbClr val="000000"/>
                          </a:solidFill>
                          <a:effectLst/>
                          <a:latin typeface="Arial" panose="020B0604020202020204" pitchFamily="34" charset="0"/>
                          <a:cs typeface="Arial" panose="020B0604020202020204" pitchFamily="34" charset="0"/>
                        </a:rPr>
                        <a:t>300</a:t>
                      </a:r>
                    </a:p>
                  </a:txBody>
                  <a:tcPr marL="9525" marR="9525" marT="9525" marB="0" anchor="ctr">
                    <a:solidFill>
                      <a:schemeClr val="bg1">
                        <a:lumMod val="95000"/>
                      </a:schemeClr>
                    </a:solidFill>
                  </a:tcPr>
                </a:tc>
                <a:tc>
                  <a:txBody>
                    <a:bodyPr/>
                    <a:lstStyle/>
                    <a:p>
                      <a:pPr algn="ctr" fontAlgn="b"/>
                      <a:r>
                        <a:rPr lang="fr-FR" sz="1400" b="0" i="0" u="none" strike="noStrike" dirty="0">
                          <a:solidFill>
                            <a:srgbClr val="000000"/>
                          </a:solidFill>
                          <a:effectLst/>
                          <a:latin typeface="Arial" panose="020B0604020202020204" pitchFamily="34" charset="0"/>
                          <a:cs typeface="Arial" panose="020B0604020202020204" pitchFamily="34" charset="0"/>
                        </a:rPr>
                        <a:t>365</a:t>
                      </a:r>
                    </a:p>
                  </a:txBody>
                  <a:tcPr marL="9525" marR="9525" marT="9525" marB="0" anchor="ctr">
                    <a:solidFill>
                      <a:schemeClr val="bg1">
                        <a:lumMod val="95000"/>
                      </a:schemeClr>
                    </a:solidFill>
                  </a:tcPr>
                </a:tc>
                <a:tc>
                  <a:txBody>
                    <a:bodyPr/>
                    <a:lstStyle/>
                    <a:p>
                      <a:pPr algn="ctr" fontAlgn="b"/>
                      <a:r>
                        <a:rPr lang="fr-FR" sz="1400" b="0" i="0" u="none" strike="noStrike" dirty="0">
                          <a:solidFill>
                            <a:srgbClr val="000000"/>
                          </a:solidFill>
                          <a:effectLst/>
                          <a:latin typeface="Arial" panose="020B0604020202020204" pitchFamily="34" charset="0"/>
                          <a:cs typeface="Arial" panose="020B0604020202020204" pitchFamily="34" charset="0"/>
                        </a:rPr>
                        <a:t>665</a:t>
                      </a:r>
                    </a:p>
                  </a:txBody>
                  <a:tcPr marL="9525" marR="9525" marT="9525" marB="0" anchor="ctr">
                    <a:solidFill>
                      <a:schemeClr val="bg1">
                        <a:lumMod val="95000"/>
                      </a:schemeClr>
                    </a:solidFill>
                  </a:tcPr>
                </a:tc>
                <a:extLst>
                  <a:ext uri="{0D108BD9-81ED-4DB2-BD59-A6C34878D82A}">
                    <a16:rowId xmlns:a16="http://schemas.microsoft.com/office/drawing/2014/main" val="10001"/>
                  </a:ext>
                </a:extLst>
              </a:tr>
              <a:tr h="385763">
                <a:tc>
                  <a:txBody>
                    <a:bodyPr/>
                    <a:lstStyle/>
                    <a:p>
                      <a:pPr algn="l" fontAlgn="b"/>
                      <a:r>
                        <a:rPr lang="fr-FR" sz="1400" b="0" i="0" u="none" strike="noStrike" dirty="0">
                          <a:solidFill>
                            <a:srgbClr val="000000"/>
                          </a:solidFill>
                          <a:effectLst/>
                          <a:latin typeface="Arial" panose="020B0604020202020204" pitchFamily="34" charset="0"/>
                          <a:cs typeface="Arial" panose="020B0604020202020204" pitchFamily="34" charset="0"/>
                        </a:rPr>
                        <a:t>PNSP (CMI &gt; 0,06 mg/L)</a:t>
                      </a:r>
                    </a:p>
                  </a:txBody>
                  <a:tcPr marL="9525" marR="9525" marT="9525" marB="0" anchor="ctr">
                    <a:solidFill>
                      <a:schemeClr val="bg1">
                        <a:lumMod val="95000"/>
                      </a:schemeClr>
                    </a:solidFill>
                  </a:tcPr>
                </a:tc>
                <a:tc>
                  <a:txBody>
                    <a:bodyPr/>
                    <a:lstStyle/>
                    <a:p>
                      <a:pPr algn="ctr" fontAlgn="b"/>
                      <a:r>
                        <a:rPr lang="fr-FR" sz="1400" b="0" i="0" u="none" strike="noStrike" dirty="0">
                          <a:solidFill>
                            <a:srgbClr val="000000"/>
                          </a:solidFill>
                          <a:effectLst/>
                          <a:latin typeface="Arial" panose="020B0604020202020204" pitchFamily="34" charset="0"/>
                          <a:cs typeface="Arial" panose="020B0604020202020204" pitchFamily="34" charset="0"/>
                        </a:rPr>
                        <a:t>253 (46%)</a:t>
                      </a:r>
                    </a:p>
                  </a:txBody>
                  <a:tcPr marL="9525" marR="9525" marT="9525" marB="0" anchor="ctr">
                    <a:solidFill>
                      <a:schemeClr val="bg1">
                        <a:lumMod val="95000"/>
                      </a:schemeClr>
                    </a:solidFill>
                  </a:tcPr>
                </a:tc>
                <a:tc>
                  <a:txBody>
                    <a:bodyPr/>
                    <a:lstStyle/>
                    <a:p>
                      <a:pPr algn="ctr" fontAlgn="b"/>
                      <a:r>
                        <a:rPr lang="fr-FR" sz="1400" b="0" i="0" u="none" strike="noStrike" dirty="0">
                          <a:solidFill>
                            <a:srgbClr val="000000"/>
                          </a:solidFill>
                          <a:effectLst/>
                          <a:latin typeface="Arial" panose="020B0604020202020204" pitchFamily="34" charset="0"/>
                          <a:cs typeface="Arial" panose="020B0604020202020204" pitchFamily="34" charset="0"/>
                        </a:rPr>
                        <a:t>250 (41%)</a:t>
                      </a:r>
                    </a:p>
                  </a:txBody>
                  <a:tcPr marL="9525" marR="9525" marT="9525" marB="0" anchor="ctr">
                    <a:solidFill>
                      <a:schemeClr val="bg1">
                        <a:lumMod val="95000"/>
                      </a:schemeClr>
                    </a:solidFill>
                  </a:tcPr>
                </a:tc>
                <a:tc>
                  <a:txBody>
                    <a:bodyPr/>
                    <a:lstStyle/>
                    <a:p>
                      <a:pPr algn="ctr" fontAlgn="b"/>
                      <a:r>
                        <a:rPr lang="fr-FR" sz="1400" b="0" i="0" u="none" strike="noStrike" dirty="0">
                          <a:solidFill>
                            <a:srgbClr val="000000"/>
                          </a:solidFill>
                          <a:effectLst/>
                          <a:latin typeface="Arial" panose="020B0604020202020204" pitchFamily="34" charset="0"/>
                          <a:cs typeface="Arial" panose="020B0604020202020204" pitchFamily="34" charset="0"/>
                        </a:rPr>
                        <a:t>503 (43%)</a:t>
                      </a:r>
                    </a:p>
                  </a:txBody>
                  <a:tcPr marL="9525" marR="9525" marT="9525" marB="0" anchor="ctr">
                    <a:solidFill>
                      <a:schemeClr val="bg1">
                        <a:lumMod val="95000"/>
                      </a:schemeClr>
                    </a:solidFill>
                  </a:tcPr>
                </a:tc>
                <a:extLst>
                  <a:ext uri="{0D108BD9-81ED-4DB2-BD59-A6C34878D82A}">
                    <a16:rowId xmlns:a16="http://schemas.microsoft.com/office/drawing/2014/main" val="10002"/>
                  </a:ext>
                </a:extLst>
              </a:tr>
              <a:tr h="385763">
                <a:tc>
                  <a:txBody>
                    <a:bodyPr/>
                    <a:lstStyle/>
                    <a:p>
                      <a:pPr algn="l" fontAlgn="b"/>
                      <a:r>
                        <a:rPr lang="fr-FR" sz="1400" b="1" i="0" u="none" strike="noStrike" dirty="0">
                          <a:solidFill>
                            <a:srgbClr val="000000"/>
                          </a:solidFill>
                          <a:effectLst/>
                          <a:latin typeface="Arial" panose="020B0604020202020204" pitchFamily="34" charset="0"/>
                          <a:cs typeface="Arial" panose="020B0604020202020204" pitchFamily="34" charset="0"/>
                        </a:rPr>
                        <a:t>Total </a:t>
                      </a:r>
                    </a:p>
                  </a:txBody>
                  <a:tcPr marL="9525" marR="9525" marT="9525" marB="0" anchor="ctr">
                    <a:solidFill>
                      <a:schemeClr val="bg1">
                        <a:lumMod val="95000"/>
                      </a:schemeClr>
                    </a:solidFill>
                  </a:tcPr>
                </a:tc>
                <a:tc>
                  <a:txBody>
                    <a:bodyPr/>
                    <a:lstStyle/>
                    <a:p>
                      <a:pPr algn="ctr" fontAlgn="b"/>
                      <a:r>
                        <a:rPr lang="fr-FR" sz="1400" b="1" i="0" u="none" strike="noStrike">
                          <a:solidFill>
                            <a:srgbClr val="000000"/>
                          </a:solidFill>
                          <a:effectLst/>
                          <a:latin typeface="Arial" panose="020B0604020202020204" pitchFamily="34" charset="0"/>
                          <a:cs typeface="Arial" panose="020B0604020202020204" pitchFamily="34" charset="0"/>
                        </a:rPr>
                        <a:t>553</a:t>
                      </a:r>
                    </a:p>
                  </a:txBody>
                  <a:tcPr marL="9525" marR="9525" marT="9525" marB="0" anchor="ctr">
                    <a:solidFill>
                      <a:schemeClr val="bg1">
                        <a:lumMod val="95000"/>
                      </a:schemeClr>
                    </a:solidFill>
                  </a:tcPr>
                </a:tc>
                <a:tc>
                  <a:txBody>
                    <a:bodyPr/>
                    <a:lstStyle/>
                    <a:p>
                      <a:pPr algn="ctr" fontAlgn="b"/>
                      <a:r>
                        <a:rPr lang="fr-FR" sz="1400" b="1" i="0" u="none" strike="noStrike" dirty="0">
                          <a:solidFill>
                            <a:srgbClr val="000000"/>
                          </a:solidFill>
                          <a:effectLst/>
                          <a:latin typeface="Arial" panose="020B0604020202020204" pitchFamily="34" charset="0"/>
                          <a:cs typeface="Arial" panose="020B0604020202020204" pitchFamily="34" charset="0"/>
                        </a:rPr>
                        <a:t>615</a:t>
                      </a:r>
                    </a:p>
                  </a:txBody>
                  <a:tcPr marL="9525" marR="9525" marT="9525" marB="0" anchor="ctr">
                    <a:solidFill>
                      <a:schemeClr val="bg1">
                        <a:lumMod val="95000"/>
                      </a:schemeClr>
                    </a:solidFill>
                  </a:tcPr>
                </a:tc>
                <a:tc>
                  <a:txBody>
                    <a:bodyPr/>
                    <a:lstStyle/>
                    <a:p>
                      <a:pPr algn="ctr" fontAlgn="b"/>
                      <a:r>
                        <a:rPr lang="fr-FR" sz="1400" b="1" i="0" u="none" strike="noStrike" dirty="0">
                          <a:solidFill>
                            <a:srgbClr val="000000"/>
                          </a:solidFill>
                          <a:effectLst/>
                          <a:latin typeface="Arial" panose="020B0604020202020204" pitchFamily="34" charset="0"/>
                          <a:cs typeface="Arial" panose="020B0604020202020204" pitchFamily="34" charset="0"/>
                        </a:rPr>
                        <a:t>1168</a:t>
                      </a:r>
                    </a:p>
                  </a:txBody>
                  <a:tcPr marL="9525" marR="9525" marT="9525" marB="0" anchor="ctr">
                    <a:solidFill>
                      <a:schemeClr val="bg1">
                        <a:lumMod val="95000"/>
                      </a:schemeClr>
                    </a:solidFill>
                  </a:tcPr>
                </a:tc>
                <a:extLst>
                  <a:ext uri="{0D108BD9-81ED-4DB2-BD59-A6C34878D82A}">
                    <a16:rowId xmlns:a16="http://schemas.microsoft.com/office/drawing/2014/main" val="10003"/>
                  </a:ext>
                </a:extLst>
              </a:tr>
            </a:tbl>
          </a:graphicData>
        </a:graphic>
      </p:graphicFrame>
      <p:sp>
        <p:nvSpPr>
          <p:cNvPr id="2" name="Titre 1">
            <a:extLst>
              <a:ext uri="{FF2B5EF4-FFF2-40B4-BE49-F238E27FC236}">
                <a16:creationId xmlns:a16="http://schemas.microsoft.com/office/drawing/2014/main" id="{4EA5C4F7-15D3-17AE-AFBC-BB0A928656AC}"/>
              </a:ext>
            </a:extLst>
          </p:cNvPr>
          <p:cNvSpPr txBox="1">
            <a:spLocks/>
          </p:cNvSpPr>
          <p:nvPr/>
        </p:nvSpPr>
        <p:spPr bwMode="auto">
          <a:xfrm>
            <a:off x="1210114" y="256401"/>
            <a:ext cx="7539603" cy="59927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600" b="1" i="0" kern="1200">
                <a:solidFill>
                  <a:srgbClr val="1E4086"/>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fr-FR" sz="2200" b="0" dirty="0" err="1">
                <a:solidFill>
                  <a:schemeClr val="bg1"/>
                </a:solidFill>
              </a:rPr>
              <a:t>Penicillin</a:t>
            </a:r>
            <a:r>
              <a:rPr lang="fr-FR" sz="2200" b="0" dirty="0">
                <a:solidFill>
                  <a:schemeClr val="bg1"/>
                </a:solidFill>
              </a:rPr>
              <a:t> </a:t>
            </a:r>
            <a:r>
              <a:rPr lang="fr-FR" sz="2200" b="0" dirty="0" err="1">
                <a:solidFill>
                  <a:schemeClr val="bg1"/>
                </a:solidFill>
              </a:rPr>
              <a:t>susceptibility</a:t>
            </a:r>
            <a:r>
              <a:rPr lang="fr-FR" sz="2200" b="0" dirty="0">
                <a:solidFill>
                  <a:schemeClr val="bg1"/>
                </a:solidFill>
              </a:rPr>
              <a:t> of </a:t>
            </a:r>
            <a:r>
              <a:rPr lang="fr-FR" sz="2200" b="0" dirty="0" err="1">
                <a:solidFill>
                  <a:schemeClr val="bg1"/>
                </a:solidFill>
              </a:rPr>
              <a:t>nasopharyngeal</a:t>
            </a:r>
            <a:r>
              <a:rPr lang="fr-FR" sz="2200" b="0" dirty="0">
                <a:solidFill>
                  <a:schemeClr val="bg1"/>
                </a:solidFill>
              </a:rPr>
              <a:t> </a:t>
            </a:r>
            <a:r>
              <a:rPr lang="fr-FR" sz="2200" b="0" dirty="0" err="1">
                <a:solidFill>
                  <a:schemeClr val="bg1"/>
                </a:solidFill>
              </a:rPr>
              <a:t>isolates</a:t>
            </a:r>
            <a:r>
              <a:rPr lang="fr-FR" sz="2200" b="0" dirty="0">
                <a:solidFill>
                  <a:schemeClr val="bg1"/>
                </a:solidFill>
              </a:rPr>
              <a:t> of </a:t>
            </a:r>
            <a:r>
              <a:rPr lang="fr-FR" sz="2200" b="0" dirty="0" err="1">
                <a:solidFill>
                  <a:schemeClr val="bg1"/>
                </a:solidFill>
              </a:rPr>
              <a:t>pneumococci</a:t>
            </a:r>
            <a:r>
              <a:rPr lang="fr-FR" sz="2200" b="0" dirty="0">
                <a:solidFill>
                  <a:schemeClr val="bg1"/>
                </a:solidFill>
              </a:rPr>
              <a:t>, </a:t>
            </a:r>
            <a:r>
              <a:rPr lang="fr-FR" sz="2200" b="0" dirty="0" err="1">
                <a:solidFill>
                  <a:schemeClr val="bg1"/>
                </a:solidFill>
              </a:rPr>
              <a:t>carriage</a:t>
            </a:r>
            <a:r>
              <a:rPr lang="fr-FR" sz="2200" b="0" dirty="0">
                <a:solidFill>
                  <a:schemeClr val="bg1"/>
                </a:solidFill>
              </a:rPr>
              <a:t> </a:t>
            </a:r>
            <a:r>
              <a:rPr lang="fr-FR" sz="2200" b="0" dirty="0" err="1">
                <a:solidFill>
                  <a:schemeClr val="bg1"/>
                </a:solidFill>
              </a:rPr>
              <a:t>study</a:t>
            </a:r>
            <a:r>
              <a:rPr lang="fr-FR" sz="2200" b="0" dirty="0">
                <a:solidFill>
                  <a:schemeClr val="bg1"/>
                </a:solidFill>
              </a:rPr>
              <a:t> </a:t>
            </a:r>
            <a:r>
              <a:rPr lang="fr-FR" sz="2200" b="0" dirty="0" err="1">
                <a:solidFill>
                  <a:schemeClr val="bg1"/>
                </a:solidFill>
              </a:rPr>
              <a:t>year</a:t>
            </a:r>
            <a:r>
              <a:rPr lang="fr-FR" sz="2200" b="0" dirty="0">
                <a:solidFill>
                  <a:schemeClr val="bg1"/>
                </a:solidFill>
              </a:rPr>
              <a:t> 21 &amp; 22</a:t>
            </a:r>
          </a:p>
        </p:txBody>
      </p:sp>
      <p:sp>
        <p:nvSpPr>
          <p:cNvPr id="3" name="ZoneTexte 2"/>
          <p:cNvSpPr txBox="1"/>
          <p:nvPr/>
        </p:nvSpPr>
        <p:spPr>
          <a:xfrm>
            <a:off x="1739551" y="3402052"/>
            <a:ext cx="6002450" cy="646331"/>
          </a:xfrm>
          <a:prstGeom prst="rect">
            <a:avLst/>
          </a:prstGeom>
          <a:noFill/>
        </p:spPr>
        <p:txBody>
          <a:bodyPr wrap="square" rtlCol="0">
            <a:spAutoFit/>
          </a:bodyPr>
          <a:lstStyle/>
          <a:p>
            <a:r>
              <a:rPr lang="fr-FR" dirty="0">
                <a:sym typeface="Wingdings" panose="05000000000000000000" pitchFamily="2" charset="2"/>
              </a:rPr>
              <a:t> Evaluation de la sensibilité à </a:t>
            </a:r>
            <a:r>
              <a:rPr lang="fr-FR" dirty="0">
                <a:solidFill>
                  <a:srgbClr val="FF0000"/>
                </a:solidFill>
                <a:sym typeface="Wingdings" panose="05000000000000000000" pitchFamily="2" charset="2"/>
              </a:rPr>
              <a:t>l’amoxicilline </a:t>
            </a:r>
            <a:r>
              <a:rPr lang="fr-FR" dirty="0">
                <a:sym typeface="Wingdings" panose="05000000000000000000" pitchFamily="2" charset="2"/>
              </a:rPr>
              <a:t>des PNSP à partir de l’année 21</a:t>
            </a:r>
            <a:endParaRPr lang="fr-F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A5C4F7-15D3-17AE-AFBC-BB0A928656AC}"/>
              </a:ext>
            </a:extLst>
          </p:cNvPr>
          <p:cNvSpPr txBox="1">
            <a:spLocks/>
          </p:cNvSpPr>
          <p:nvPr/>
        </p:nvSpPr>
        <p:spPr bwMode="auto">
          <a:xfrm>
            <a:off x="1210113" y="256401"/>
            <a:ext cx="7606715" cy="57410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600" b="1" i="0" kern="1200">
                <a:solidFill>
                  <a:srgbClr val="1E4086"/>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fr-FR" sz="2200" b="0" dirty="0" err="1">
                <a:solidFill>
                  <a:schemeClr val="bg1"/>
                </a:solidFill>
              </a:rPr>
              <a:t>Nasopharyngeal</a:t>
            </a:r>
            <a:r>
              <a:rPr lang="fr-FR" sz="2200" b="0" dirty="0">
                <a:solidFill>
                  <a:schemeClr val="bg1"/>
                </a:solidFill>
              </a:rPr>
              <a:t> PNSP: distribution of </a:t>
            </a:r>
            <a:r>
              <a:rPr lang="fr-FR" sz="2200" b="0" dirty="0" err="1">
                <a:solidFill>
                  <a:schemeClr val="bg1"/>
                </a:solidFill>
              </a:rPr>
              <a:t>isolates</a:t>
            </a:r>
            <a:r>
              <a:rPr lang="fr-FR" sz="2200" b="0" dirty="0">
                <a:solidFill>
                  <a:schemeClr val="bg1"/>
                </a:solidFill>
              </a:rPr>
              <a:t> (n=425) </a:t>
            </a:r>
            <a:r>
              <a:rPr lang="fr-FR" sz="2200" b="0" dirty="0" err="1">
                <a:solidFill>
                  <a:schemeClr val="bg1"/>
                </a:solidFill>
              </a:rPr>
              <a:t>according</a:t>
            </a:r>
            <a:r>
              <a:rPr lang="fr-FR" sz="2200" b="0" dirty="0">
                <a:solidFill>
                  <a:schemeClr val="bg1"/>
                </a:solidFill>
              </a:rPr>
              <a:t> to </a:t>
            </a:r>
            <a:r>
              <a:rPr lang="fr-FR" sz="2200" b="0" dirty="0" err="1">
                <a:solidFill>
                  <a:schemeClr val="bg1"/>
                </a:solidFill>
              </a:rPr>
              <a:t>MICs</a:t>
            </a:r>
            <a:r>
              <a:rPr lang="fr-FR" sz="2200" b="0" dirty="0">
                <a:solidFill>
                  <a:schemeClr val="bg1"/>
                </a:solidFill>
              </a:rPr>
              <a:t> of </a:t>
            </a:r>
            <a:r>
              <a:rPr lang="fr-FR" sz="2200" b="0" dirty="0" err="1">
                <a:solidFill>
                  <a:schemeClr val="bg1"/>
                </a:solidFill>
              </a:rPr>
              <a:t>amoxicillin</a:t>
            </a:r>
            <a:endParaRPr lang="fr-FR" sz="2200" b="0" dirty="0">
              <a:solidFill>
                <a:schemeClr val="bg1"/>
              </a:solidFill>
            </a:endParaRPr>
          </a:p>
        </p:txBody>
      </p:sp>
      <p:graphicFrame>
        <p:nvGraphicFramePr>
          <p:cNvPr id="5" name="Graphique 4"/>
          <p:cNvGraphicFramePr>
            <a:graphicFrameLocks/>
          </p:cNvGraphicFramePr>
          <p:nvPr>
            <p:extLst>
              <p:ext uri="{D42A27DB-BD31-4B8C-83A1-F6EECF244321}">
                <p14:modId xmlns:p14="http://schemas.microsoft.com/office/powerpoint/2010/main" val="2472732117"/>
              </p:ext>
            </p:extLst>
          </p:nvPr>
        </p:nvGraphicFramePr>
        <p:xfrm>
          <a:off x="1046196" y="1332672"/>
          <a:ext cx="7091363"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3" name="ZoneTexte 2">
            <a:extLst>
              <a:ext uri="{FF2B5EF4-FFF2-40B4-BE49-F238E27FC236}">
                <a16:creationId xmlns:a16="http://schemas.microsoft.com/office/drawing/2014/main" id="{4A3ABCD5-2C41-E9A0-C6CC-D6C40E16F928}"/>
              </a:ext>
            </a:extLst>
          </p:cNvPr>
          <p:cNvSpPr txBox="1"/>
          <p:nvPr/>
        </p:nvSpPr>
        <p:spPr>
          <a:xfrm>
            <a:off x="1377984" y="4134157"/>
            <a:ext cx="6427785" cy="369332"/>
          </a:xfrm>
          <a:prstGeom prst="rect">
            <a:avLst/>
          </a:prstGeom>
          <a:noFill/>
        </p:spPr>
        <p:txBody>
          <a:bodyPr wrap="none" rtlCol="0">
            <a:spAutoFit/>
          </a:bodyPr>
          <a:lstStyle/>
          <a:p>
            <a:r>
              <a:rPr lang="fr-FR" dirty="0"/>
              <a:t>Résistance à l’amoxicilline CMI &gt; 2 mg/L  (CASFM-EUCAST)</a:t>
            </a:r>
          </a:p>
        </p:txBody>
      </p:sp>
    </p:spTree>
    <p:extLst>
      <p:ext uri="{BB962C8B-B14F-4D97-AF65-F5344CB8AC3E}">
        <p14:creationId xmlns:p14="http://schemas.microsoft.com/office/powerpoint/2010/main" val="538464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A5C4F7-15D3-17AE-AFBC-BB0A928656AC}"/>
              </a:ext>
            </a:extLst>
          </p:cNvPr>
          <p:cNvSpPr txBox="1">
            <a:spLocks/>
          </p:cNvSpPr>
          <p:nvPr/>
        </p:nvSpPr>
        <p:spPr bwMode="auto">
          <a:xfrm>
            <a:off x="1210114" y="256401"/>
            <a:ext cx="7304712" cy="5908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600" b="1" i="0" kern="1200">
                <a:solidFill>
                  <a:srgbClr val="1E4086"/>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fr-FR" sz="2200" b="0" dirty="0" err="1">
                <a:solidFill>
                  <a:schemeClr val="bg1"/>
                </a:solidFill>
              </a:rPr>
              <a:t>Nasopharyngeal</a:t>
            </a:r>
            <a:r>
              <a:rPr lang="fr-FR" sz="2200" b="0" dirty="0">
                <a:solidFill>
                  <a:schemeClr val="bg1"/>
                </a:solidFill>
              </a:rPr>
              <a:t> PNSP: </a:t>
            </a:r>
            <a:br>
              <a:rPr lang="fr-FR" sz="2200" b="0" dirty="0">
                <a:solidFill>
                  <a:schemeClr val="bg1"/>
                </a:solidFill>
              </a:rPr>
            </a:br>
            <a:r>
              <a:rPr lang="fr-FR" sz="2200" b="0" dirty="0" err="1">
                <a:solidFill>
                  <a:schemeClr val="bg1"/>
                </a:solidFill>
              </a:rPr>
              <a:t>serotype</a:t>
            </a:r>
            <a:r>
              <a:rPr lang="fr-FR" sz="2200" b="0" dirty="0">
                <a:solidFill>
                  <a:schemeClr val="bg1"/>
                </a:solidFill>
              </a:rPr>
              <a:t> distribution and </a:t>
            </a:r>
            <a:r>
              <a:rPr lang="fr-FR" sz="2200" b="0" dirty="0" err="1">
                <a:solidFill>
                  <a:schemeClr val="bg1"/>
                </a:solidFill>
              </a:rPr>
              <a:t>susceptibility</a:t>
            </a:r>
            <a:r>
              <a:rPr lang="fr-FR" sz="2200" b="0" dirty="0">
                <a:solidFill>
                  <a:schemeClr val="bg1"/>
                </a:solidFill>
              </a:rPr>
              <a:t> to </a:t>
            </a:r>
            <a:r>
              <a:rPr lang="fr-FR" sz="2200" b="0" dirty="0" err="1">
                <a:solidFill>
                  <a:schemeClr val="bg1"/>
                </a:solidFill>
              </a:rPr>
              <a:t>amoxicillin</a:t>
            </a:r>
            <a:endParaRPr lang="fr-FR" sz="2200" b="0" dirty="0">
              <a:solidFill>
                <a:schemeClr val="bg1"/>
              </a:solidFill>
            </a:endParaRPr>
          </a:p>
        </p:txBody>
      </p:sp>
      <p:graphicFrame>
        <p:nvGraphicFramePr>
          <p:cNvPr id="4" name="Graphique 3"/>
          <p:cNvGraphicFramePr>
            <a:graphicFrameLocks/>
          </p:cNvGraphicFramePr>
          <p:nvPr>
            <p:extLst>
              <p:ext uri="{D42A27DB-BD31-4B8C-83A1-F6EECF244321}">
                <p14:modId xmlns:p14="http://schemas.microsoft.com/office/powerpoint/2010/main" val="1660780824"/>
              </p:ext>
            </p:extLst>
          </p:nvPr>
        </p:nvGraphicFramePr>
        <p:xfrm>
          <a:off x="907199" y="916781"/>
          <a:ext cx="7304712" cy="3309937"/>
        </p:xfrm>
        <a:graphic>
          <a:graphicData uri="http://schemas.openxmlformats.org/drawingml/2006/chart">
            <c:chart xmlns:c="http://schemas.openxmlformats.org/drawingml/2006/chart" xmlns:r="http://schemas.openxmlformats.org/officeDocument/2006/relationships" r:id="rId2"/>
          </a:graphicData>
        </a:graphic>
      </p:graphicFrame>
      <p:sp>
        <p:nvSpPr>
          <p:cNvPr id="3" name="ZoneTexte 2">
            <a:extLst>
              <a:ext uri="{FF2B5EF4-FFF2-40B4-BE49-F238E27FC236}">
                <a16:creationId xmlns:a16="http://schemas.microsoft.com/office/drawing/2014/main" id="{C01F1C59-9302-7291-5336-432A2E376695}"/>
              </a:ext>
            </a:extLst>
          </p:cNvPr>
          <p:cNvSpPr txBox="1"/>
          <p:nvPr/>
        </p:nvSpPr>
        <p:spPr>
          <a:xfrm>
            <a:off x="8597626" y="312736"/>
            <a:ext cx="373820" cy="261610"/>
          </a:xfrm>
          <a:prstGeom prst="rect">
            <a:avLst/>
          </a:prstGeom>
          <a:noFill/>
        </p:spPr>
        <p:txBody>
          <a:bodyPr wrap="none" rtlCol="0">
            <a:spAutoFit/>
          </a:bodyPr>
          <a:lstStyle/>
          <a:p>
            <a:r>
              <a:rPr lang="fr-FR" sz="1050" dirty="0">
                <a:solidFill>
                  <a:schemeClr val="bg1"/>
                </a:solidFill>
              </a:rPr>
              <a:t>EV</a:t>
            </a:r>
          </a:p>
        </p:txBody>
      </p:sp>
    </p:spTree>
    <p:extLst>
      <p:ext uri="{BB962C8B-B14F-4D97-AF65-F5344CB8AC3E}">
        <p14:creationId xmlns:p14="http://schemas.microsoft.com/office/powerpoint/2010/main" val="11335608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46C20D0-CB41-8042-3A43-1958F4301A09}"/>
              </a:ext>
            </a:extLst>
          </p:cNvPr>
          <p:cNvSpPr txBox="1"/>
          <p:nvPr/>
        </p:nvSpPr>
        <p:spPr>
          <a:xfrm>
            <a:off x="1299410" y="327258"/>
            <a:ext cx="3249159" cy="461665"/>
          </a:xfrm>
          <a:prstGeom prst="rect">
            <a:avLst/>
          </a:prstGeom>
          <a:noFill/>
        </p:spPr>
        <p:txBody>
          <a:bodyPr wrap="none" rtlCol="0">
            <a:spAutoFit/>
          </a:bodyPr>
          <a:lstStyle/>
          <a:p>
            <a:r>
              <a:rPr lang="en-US" sz="2400" dirty="0">
                <a:solidFill>
                  <a:schemeClr val="bg1"/>
                </a:solidFill>
              </a:rPr>
              <a:t>Take-Home Messages</a:t>
            </a:r>
          </a:p>
        </p:txBody>
      </p:sp>
      <p:sp>
        <p:nvSpPr>
          <p:cNvPr id="3" name="ZoneTexte 2">
            <a:extLst>
              <a:ext uri="{FF2B5EF4-FFF2-40B4-BE49-F238E27FC236}">
                <a16:creationId xmlns:a16="http://schemas.microsoft.com/office/drawing/2014/main" id="{442EB655-7A7A-9649-1D2B-B19A0CA6681F}"/>
              </a:ext>
            </a:extLst>
          </p:cNvPr>
          <p:cNvSpPr txBox="1"/>
          <p:nvPr/>
        </p:nvSpPr>
        <p:spPr>
          <a:xfrm>
            <a:off x="231006" y="1212784"/>
            <a:ext cx="8912994" cy="3293209"/>
          </a:xfrm>
          <a:prstGeom prst="rect">
            <a:avLst/>
          </a:prstGeom>
          <a:noFill/>
        </p:spPr>
        <p:txBody>
          <a:bodyPr wrap="square" rtlCol="0">
            <a:spAutoFit/>
          </a:bodyPr>
          <a:lstStyle/>
          <a:p>
            <a:pPr marL="285750" indent="-285750">
              <a:buFont typeface="Arial" panose="020B0604020202020204" pitchFamily="34" charset="0"/>
              <a:buChar char="•"/>
            </a:pPr>
            <a:r>
              <a:rPr lang="fr-FR" sz="2000" dirty="0"/>
              <a:t>Les recommandations de vaccination contre les pneumocoques évoluent et vont continuer à évoluer à court terme</a:t>
            </a:r>
          </a:p>
          <a:p>
            <a:pPr marL="285750" indent="-285750">
              <a:buFont typeface="Arial" panose="020B0604020202020204" pitchFamily="34" charset="0"/>
              <a:buChar char="•"/>
            </a:pPr>
            <a:r>
              <a:rPr lang="fr-FR" sz="2000" dirty="0"/>
              <a:t>Oubliez rapidement les vaccins non-conjugués</a:t>
            </a:r>
          </a:p>
          <a:p>
            <a:pPr marL="285750" indent="-285750">
              <a:buFont typeface="Arial" panose="020B0604020202020204" pitchFamily="34" charset="0"/>
              <a:buChar char="•"/>
            </a:pPr>
            <a:r>
              <a:rPr lang="fr-FR" sz="2000" dirty="0"/>
              <a:t>L’introduction de nouveaux sérotypes doit prendre en compte leur prévalence, mais aussi leur «pouvoir pathogène »</a:t>
            </a:r>
          </a:p>
          <a:p>
            <a:endParaRPr lang="fr-FR" sz="1600" b="1" dirty="0">
              <a:solidFill>
                <a:srgbClr val="0070C0"/>
              </a:solidFill>
            </a:endParaRPr>
          </a:p>
          <a:p>
            <a:r>
              <a:rPr lang="fr-FR" sz="1600" b="1" dirty="0">
                <a:solidFill>
                  <a:srgbClr val="0070C0"/>
                </a:solidFill>
              </a:rPr>
              <a:t>« la niche écologique (rhinopharynx de l’enfant) ne restera pas vide de pneumocoque »</a:t>
            </a:r>
          </a:p>
          <a:p>
            <a:endParaRPr lang="fr-FR" sz="1600" b="1" dirty="0">
              <a:solidFill>
                <a:srgbClr val="0070C0"/>
              </a:solidFill>
            </a:endParaRPr>
          </a:p>
          <a:p>
            <a:pPr marL="285750" indent="-285750">
              <a:buFont typeface="Arial" panose="020B0604020202020204" pitchFamily="34" charset="0"/>
              <a:buChar char="•"/>
            </a:pPr>
            <a:r>
              <a:rPr lang="fr-FR" sz="2000" dirty="0"/>
              <a:t>Il est possible, voire probable, que des </a:t>
            </a:r>
            <a:r>
              <a:rPr lang="fr-FR" sz="2000" b="1" dirty="0"/>
              <a:t>vaccins ≠</a:t>
            </a:r>
            <a:r>
              <a:rPr lang="fr-FR" sz="2000" dirty="0"/>
              <a:t> puissent être proposés </a:t>
            </a:r>
            <a:r>
              <a:rPr lang="fr-FR" sz="2000" b="1" dirty="0"/>
              <a:t>en fonction de l’existence ou non d’un terrain à risque d’infection à pneumocoque.</a:t>
            </a:r>
            <a:endParaRPr lang="fr-FR" sz="2000" dirty="0"/>
          </a:p>
        </p:txBody>
      </p:sp>
    </p:spTree>
    <p:extLst>
      <p:ext uri="{BB962C8B-B14F-4D97-AF65-F5344CB8AC3E}">
        <p14:creationId xmlns:p14="http://schemas.microsoft.com/office/powerpoint/2010/main" val="1529342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9D24F319-0CD7-151C-0D81-E935B7ADB697}"/>
              </a:ext>
            </a:extLst>
          </p:cNvPr>
          <p:cNvSpPr txBox="1"/>
          <p:nvPr/>
        </p:nvSpPr>
        <p:spPr>
          <a:xfrm>
            <a:off x="1202635" y="292496"/>
            <a:ext cx="2274982" cy="430887"/>
          </a:xfrm>
          <a:prstGeom prst="rect">
            <a:avLst/>
          </a:prstGeom>
          <a:noFill/>
        </p:spPr>
        <p:txBody>
          <a:bodyPr wrap="none" rtlCol="0">
            <a:spAutoFit/>
          </a:bodyPr>
          <a:lstStyle/>
          <a:p>
            <a:r>
              <a:rPr lang="fr-FR" sz="2200" b="1" dirty="0">
                <a:solidFill>
                  <a:schemeClr val="bg1"/>
                </a:solidFill>
              </a:rPr>
              <a:t>Liens d’intérêts</a:t>
            </a:r>
          </a:p>
        </p:txBody>
      </p:sp>
      <p:sp>
        <p:nvSpPr>
          <p:cNvPr id="4" name="Rectangle 3"/>
          <p:cNvSpPr/>
          <p:nvPr/>
        </p:nvSpPr>
        <p:spPr>
          <a:xfrm>
            <a:off x="874643" y="832719"/>
            <a:ext cx="6520070" cy="1323439"/>
          </a:xfrm>
          <a:prstGeom prst="rect">
            <a:avLst/>
          </a:prstGeom>
        </p:spPr>
        <p:txBody>
          <a:bodyPr wrap="square">
            <a:spAutoFit/>
          </a:bodyPr>
          <a:lstStyle/>
          <a:p>
            <a:r>
              <a:rPr lang="fr-FR" sz="1600" b="1" dirty="0"/>
              <a:t>Emmanuelle VARON</a:t>
            </a:r>
          </a:p>
          <a:p>
            <a:pPr marL="800100" lvl="1" indent="-342900">
              <a:buFont typeface="Arial" panose="020B0604020202020204" pitchFamily="34" charset="0"/>
              <a:buChar char="•"/>
            </a:pPr>
            <a:r>
              <a:rPr lang="fr-FR" sz="1600" dirty="0"/>
              <a:t>Intérêts financiers : Néant</a:t>
            </a:r>
            <a:endParaRPr lang="fr-FR" sz="1050" dirty="0"/>
          </a:p>
          <a:p>
            <a:pPr marL="800100" lvl="1" indent="-342900">
              <a:buFont typeface="Arial" panose="020B0604020202020204" pitchFamily="34" charset="0"/>
              <a:buChar char="•"/>
            </a:pPr>
            <a:r>
              <a:rPr lang="fr-FR" sz="1600" dirty="0"/>
              <a:t>Liens durables ou permanents : Néant</a:t>
            </a:r>
          </a:p>
          <a:p>
            <a:pPr marL="800100" lvl="1" indent="-342900">
              <a:buFont typeface="Arial" panose="020B0604020202020204" pitchFamily="34" charset="0"/>
              <a:buChar char="•"/>
            </a:pPr>
            <a:r>
              <a:rPr lang="fr-FR" sz="1600" dirty="0"/>
              <a:t>Interventions ponctuelles : </a:t>
            </a:r>
            <a:r>
              <a:rPr lang="fr-FR" sz="1600" b="1" dirty="0"/>
              <a:t>Pfizer, MSD</a:t>
            </a:r>
            <a:endParaRPr lang="fr-FR" sz="1600" dirty="0"/>
          </a:p>
          <a:p>
            <a:pPr marL="800100" lvl="1" indent="-342900">
              <a:buFont typeface="Arial" panose="020B0604020202020204" pitchFamily="34" charset="0"/>
              <a:buChar char="•"/>
            </a:pPr>
            <a:r>
              <a:rPr lang="fr-FR" sz="1600" dirty="0"/>
              <a:t>Intérêts indirects : </a:t>
            </a:r>
            <a:r>
              <a:rPr lang="fr-FR" sz="1600" b="1" dirty="0"/>
              <a:t>Pfizer, MSD</a:t>
            </a:r>
            <a:endParaRPr lang="fr-FR" sz="1050" dirty="0"/>
          </a:p>
        </p:txBody>
      </p:sp>
      <p:graphicFrame>
        <p:nvGraphicFramePr>
          <p:cNvPr id="2" name="Espace réservé du contenu 3">
            <a:extLst>
              <a:ext uri="{FF2B5EF4-FFF2-40B4-BE49-F238E27FC236}">
                <a16:creationId xmlns:a16="http://schemas.microsoft.com/office/drawing/2014/main" id="{0EDB3150-E60D-310B-432B-78645C977D00}"/>
              </a:ext>
            </a:extLst>
          </p:cNvPr>
          <p:cNvGraphicFramePr>
            <a:graphicFrameLocks/>
          </p:cNvGraphicFramePr>
          <p:nvPr>
            <p:extLst>
              <p:ext uri="{D42A27DB-BD31-4B8C-83A1-F6EECF244321}">
                <p14:modId xmlns:p14="http://schemas.microsoft.com/office/powerpoint/2010/main" val="2792642378"/>
              </p:ext>
            </p:extLst>
          </p:nvPr>
        </p:nvGraphicFramePr>
        <p:xfrm>
          <a:off x="327991" y="2552965"/>
          <a:ext cx="8488017" cy="2118360"/>
        </p:xfrm>
        <a:graphic>
          <a:graphicData uri="http://schemas.openxmlformats.org/drawingml/2006/table">
            <a:tbl>
              <a:tblPr firstRow="1" bandRow="1">
                <a:tableStyleId>{5C22544A-7EE6-4342-B048-85BDC9FD1C3A}</a:tableStyleId>
              </a:tblPr>
              <a:tblGrid>
                <a:gridCol w="1212574">
                  <a:extLst>
                    <a:ext uri="{9D8B030D-6E8A-4147-A177-3AD203B41FA5}">
                      <a16:colId xmlns:a16="http://schemas.microsoft.com/office/drawing/2014/main" val="1843914534"/>
                    </a:ext>
                  </a:extLst>
                </a:gridCol>
                <a:gridCol w="1311965">
                  <a:extLst>
                    <a:ext uri="{9D8B030D-6E8A-4147-A177-3AD203B41FA5}">
                      <a16:colId xmlns:a16="http://schemas.microsoft.com/office/drawing/2014/main" val="1488272861"/>
                    </a:ext>
                  </a:extLst>
                </a:gridCol>
                <a:gridCol w="1202635">
                  <a:extLst>
                    <a:ext uri="{9D8B030D-6E8A-4147-A177-3AD203B41FA5}">
                      <a16:colId xmlns:a16="http://schemas.microsoft.com/office/drawing/2014/main" val="3712832161"/>
                    </a:ext>
                  </a:extLst>
                </a:gridCol>
                <a:gridCol w="1063487">
                  <a:extLst>
                    <a:ext uri="{9D8B030D-6E8A-4147-A177-3AD203B41FA5}">
                      <a16:colId xmlns:a16="http://schemas.microsoft.com/office/drawing/2014/main" val="1990510027"/>
                    </a:ext>
                  </a:extLst>
                </a:gridCol>
                <a:gridCol w="1202635">
                  <a:extLst>
                    <a:ext uri="{9D8B030D-6E8A-4147-A177-3AD203B41FA5}">
                      <a16:colId xmlns:a16="http://schemas.microsoft.com/office/drawing/2014/main" val="1300923158"/>
                    </a:ext>
                  </a:extLst>
                </a:gridCol>
                <a:gridCol w="1003852">
                  <a:extLst>
                    <a:ext uri="{9D8B030D-6E8A-4147-A177-3AD203B41FA5}">
                      <a16:colId xmlns:a16="http://schemas.microsoft.com/office/drawing/2014/main" val="1602849764"/>
                    </a:ext>
                  </a:extLst>
                </a:gridCol>
                <a:gridCol w="1490869">
                  <a:extLst>
                    <a:ext uri="{9D8B030D-6E8A-4147-A177-3AD203B41FA5}">
                      <a16:colId xmlns:a16="http://schemas.microsoft.com/office/drawing/2014/main" val="2643698924"/>
                    </a:ext>
                  </a:extLst>
                </a:gridCol>
              </a:tblGrid>
              <a:tr h="9816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lt1"/>
                          </a:solidFill>
                          <a:effectLst/>
                          <a:latin typeface="+mn-lt"/>
                          <a:ea typeface="+mn-ea"/>
                          <a:cs typeface="+mn-cs"/>
                        </a:rPr>
                        <a:t>Intérêts financiers dans une entreprise </a:t>
                      </a:r>
                      <a:endParaRPr lang="fr-FR" sz="1200" dirty="0"/>
                    </a:p>
                    <a:p>
                      <a:pPr algn="ctr"/>
                      <a:endParaRPr lang="fr-FR" sz="1200" dirty="0"/>
                    </a:p>
                  </a:txBody>
                  <a:tcPr marL="121920" marR="121920" marT="60960" marB="60960">
                    <a:solidFill>
                      <a:srgbClr val="1498D7"/>
                    </a:solidFill>
                  </a:tcPr>
                </a:tc>
                <a:tc>
                  <a:txBody>
                    <a:bodyPr/>
                    <a:lstStyle/>
                    <a:p>
                      <a:pPr algn="ctr"/>
                      <a:r>
                        <a:rPr lang="fr-FR" sz="1200" dirty="0"/>
                        <a:t>Dirigeant,</a:t>
                      </a:r>
                    </a:p>
                    <a:p>
                      <a:pPr algn="ctr"/>
                      <a:r>
                        <a:rPr lang="fr-FR" sz="1200" dirty="0"/>
                        <a:t>Employé,</a:t>
                      </a:r>
                    </a:p>
                    <a:p>
                      <a:pPr algn="ctr"/>
                      <a:r>
                        <a:rPr lang="fr-FR" sz="1200" dirty="0"/>
                        <a:t>Organe décisionnel dans une entreprise</a:t>
                      </a:r>
                    </a:p>
                  </a:txBody>
                  <a:tcPr marL="121920" marR="121920" marT="60960" marB="60960">
                    <a:solidFill>
                      <a:srgbClr val="1498D7"/>
                    </a:solidFill>
                  </a:tcPr>
                </a:tc>
                <a:tc>
                  <a:txBody>
                    <a:bodyPr/>
                    <a:lstStyle/>
                    <a:p>
                      <a:pPr algn="ctr"/>
                      <a:r>
                        <a:rPr lang="fr-FR" sz="1200" dirty="0"/>
                        <a:t>Etudes cliniques</a:t>
                      </a:r>
                    </a:p>
                    <a:p>
                      <a:pPr algn="ctr"/>
                      <a:r>
                        <a:rPr lang="fr-FR" sz="1200" dirty="0"/>
                        <a:t>Investigateur, coordonnateur</a:t>
                      </a:r>
                    </a:p>
                  </a:txBody>
                  <a:tcPr marL="121920" marR="121920" marT="60960" marB="60960">
                    <a:solidFill>
                      <a:srgbClr val="1498D7"/>
                    </a:solidFill>
                  </a:tcPr>
                </a:tc>
                <a:tc>
                  <a:txBody>
                    <a:bodyPr/>
                    <a:lstStyle/>
                    <a:p>
                      <a:pPr algn="ctr"/>
                      <a:r>
                        <a:rPr lang="fr-FR" sz="1200" dirty="0"/>
                        <a:t>Conférences</a:t>
                      </a:r>
                    </a:p>
                  </a:txBody>
                  <a:tcPr marL="121920" marR="121920" marT="60960" marB="60960">
                    <a:solidFill>
                      <a:srgbClr val="1498D7"/>
                    </a:solidFill>
                  </a:tcPr>
                </a:tc>
                <a:tc>
                  <a:txBody>
                    <a:bodyPr/>
                    <a:lstStyle/>
                    <a:p>
                      <a:pPr algn="ctr"/>
                      <a:r>
                        <a:rPr lang="fr-FR" sz="1200" dirty="0"/>
                        <a:t>Participation à </a:t>
                      </a:r>
                    </a:p>
                    <a:p>
                      <a:pPr algn="ctr"/>
                      <a:r>
                        <a:rPr lang="fr-FR" sz="1200" dirty="0"/>
                        <a:t>des </a:t>
                      </a:r>
                      <a:r>
                        <a:rPr lang="fr-FR" sz="1200" dirty="0" err="1"/>
                        <a:t>boards</a:t>
                      </a:r>
                      <a:endParaRPr lang="fr-FR" sz="1200" dirty="0"/>
                    </a:p>
                  </a:txBody>
                  <a:tcPr marL="121920" marR="121920" marT="60960" marB="60960">
                    <a:solidFill>
                      <a:srgbClr val="1498D7"/>
                    </a:solidFill>
                  </a:tcPr>
                </a:tc>
                <a:tc>
                  <a:txBody>
                    <a:bodyPr/>
                    <a:lstStyle/>
                    <a:p>
                      <a:pPr algn="ctr"/>
                      <a:r>
                        <a:rPr lang="fr-FR" sz="1200" dirty="0"/>
                        <a:t>Invitation congrès</a:t>
                      </a:r>
                    </a:p>
                  </a:txBody>
                  <a:tcPr marL="121920" marR="121920" marT="60960" marB="60960">
                    <a:solidFill>
                      <a:srgbClr val="1498D7"/>
                    </a:solidFill>
                  </a:tcPr>
                </a:tc>
                <a:tc>
                  <a:txBody>
                    <a:bodyPr/>
                    <a:lstStyle/>
                    <a:p>
                      <a:pPr algn="ctr"/>
                      <a:r>
                        <a:rPr lang="fr-FR" sz="1200" dirty="0"/>
                        <a:t>Proche parent </a:t>
                      </a:r>
                    </a:p>
                    <a:p>
                      <a:pPr algn="ctr"/>
                      <a:r>
                        <a:rPr lang="fr-FR" sz="1200" dirty="0"/>
                        <a:t>salarié</a:t>
                      </a:r>
                    </a:p>
                  </a:txBody>
                  <a:tcPr marL="121920" marR="121920" marT="60960" marB="60960">
                    <a:solidFill>
                      <a:srgbClr val="1498D7"/>
                    </a:solidFill>
                  </a:tcPr>
                </a:tc>
                <a:extLst>
                  <a:ext uri="{0D108BD9-81ED-4DB2-BD59-A6C34878D82A}">
                    <a16:rowId xmlns:a16="http://schemas.microsoft.com/office/drawing/2014/main" val="437355667"/>
                  </a:ext>
                </a:extLst>
              </a:tr>
              <a:tr h="687540">
                <a:tc>
                  <a:txBody>
                    <a:bodyPr/>
                    <a:lstStyle/>
                    <a:p>
                      <a:pPr algn="ctr"/>
                      <a:r>
                        <a:rPr lang="fr-FR" sz="1000" dirty="0">
                          <a:solidFill>
                            <a:schemeClr val="bg1"/>
                          </a:solidFill>
                        </a:rPr>
                        <a:t>0</a:t>
                      </a:r>
                    </a:p>
                  </a:txBody>
                  <a:tcPr marL="121920" marR="121920" marT="60960" marB="60960">
                    <a:solidFill>
                      <a:schemeClr val="bg1">
                        <a:lumMod val="50000"/>
                      </a:schemeClr>
                    </a:solidFill>
                  </a:tcPr>
                </a:tc>
                <a:tc>
                  <a:txBody>
                    <a:bodyPr/>
                    <a:lstStyle/>
                    <a:p>
                      <a:pPr algn="ctr"/>
                      <a:r>
                        <a:rPr lang="fr-FR" sz="1000" dirty="0">
                          <a:solidFill>
                            <a:schemeClr val="bg1"/>
                          </a:solidFill>
                        </a:rPr>
                        <a:t>0</a:t>
                      </a:r>
                    </a:p>
                  </a:txBody>
                  <a:tcPr marL="121920" marR="121920" marT="60960" marB="60960">
                    <a:solidFill>
                      <a:schemeClr val="bg1">
                        <a:lumMod val="50000"/>
                      </a:schemeClr>
                    </a:solidFill>
                  </a:tcPr>
                </a:tc>
                <a:tc>
                  <a:txBody>
                    <a:bodyPr/>
                    <a:lstStyle/>
                    <a:p>
                      <a:pPr algn="ctr"/>
                      <a:r>
                        <a:rPr lang="fr-FR" sz="1000" dirty="0">
                          <a:solidFill>
                            <a:schemeClr val="bg1"/>
                          </a:solidFill>
                        </a:rPr>
                        <a:t>GSK</a:t>
                      </a:r>
                    </a:p>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Sanofi</a:t>
                      </a:r>
                    </a:p>
                  </a:txBody>
                  <a:tcPr marL="121920" marR="121920" marT="60960" marB="60960">
                    <a:solidFill>
                      <a:schemeClr val="bg1">
                        <a:lumMod val="50000"/>
                      </a:schemeClr>
                    </a:solidFill>
                  </a:tcPr>
                </a:tc>
                <a:tc>
                  <a:txBody>
                    <a:bodyPr/>
                    <a:lstStyle/>
                    <a:p>
                      <a:pPr algn="ctr"/>
                      <a:r>
                        <a:rPr lang="fr-FR" sz="1000" dirty="0">
                          <a:solidFill>
                            <a:schemeClr val="bg1"/>
                          </a:solidFill>
                        </a:rPr>
                        <a:t>GSK</a:t>
                      </a:r>
                    </a:p>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Sanofi</a:t>
                      </a:r>
                    </a:p>
                  </a:txBody>
                  <a:tcPr marL="121920" marR="121920" marT="60960" marB="60960">
                    <a:solidFill>
                      <a:schemeClr val="bg1">
                        <a:lumMod val="50000"/>
                      </a:schemeClr>
                    </a:solidFill>
                  </a:tcPr>
                </a:tc>
                <a:tc>
                  <a:txBody>
                    <a:bodyPr/>
                    <a:lstStyle/>
                    <a:p>
                      <a:pPr algn="ctr"/>
                      <a:r>
                        <a:rPr lang="fr-FR" sz="1000" dirty="0">
                          <a:solidFill>
                            <a:schemeClr val="bg1"/>
                          </a:solidFill>
                        </a:rPr>
                        <a:t>GSK</a:t>
                      </a:r>
                    </a:p>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Sanofi</a:t>
                      </a:r>
                    </a:p>
                  </a:txBody>
                  <a:tcPr marL="121920" marR="121920" marT="60960" marB="60960">
                    <a:solidFill>
                      <a:schemeClr val="bg1">
                        <a:lumMod val="50000"/>
                      </a:schemeClr>
                    </a:solidFill>
                  </a:tcPr>
                </a:tc>
                <a:tc>
                  <a:txBody>
                    <a:bodyPr/>
                    <a:lstStyle/>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GSK</a:t>
                      </a:r>
                    </a:p>
                  </a:txBody>
                  <a:tcPr marL="121920" marR="121920" marT="60960" marB="60960">
                    <a:solidFill>
                      <a:schemeClr val="bg1">
                        <a:lumMod val="50000"/>
                      </a:schemeClr>
                    </a:solidFill>
                  </a:tcPr>
                </a:tc>
                <a:tc>
                  <a:txBody>
                    <a:bodyPr/>
                    <a:lstStyle/>
                    <a:p>
                      <a:pPr algn="ctr"/>
                      <a:r>
                        <a:rPr lang="fr-FR" sz="1000" dirty="0">
                          <a:solidFill>
                            <a:schemeClr val="bg1"/>
                          </a:solidFill>
                        </a:rPr>
                        <a:t>0</a:t>
                      </a:r>
                    </a:p>
                  </a:txBody>
                  <a:tcPr marL="121920" marR="121920" marT="60960" marB="60960">
                    <a:solidFill>
                      <a:schemeClr val="bg1">
                        <a:lumMod val="50000"/>
                      </a:schemeClr>
                    </a:solidFill>
                  </a:tcPr>
                </a:tc>
                <a:extLst>
                  <a:ext uri="{0D108BD9-81ED-4DB2-BD59-A6C34878D82A}">
                    <a16:rowId xmlns:a16="http://schemas.microsoft.com/office/drawing/2014/main" val="2455073975"/>
                  </a:ext>
                </a:extLst>
              </a:tr>
              <a:tr h="331762">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extLst>
                  <a:ext uri="{0D108BD9-81ED-4DB2-BD59-A6C34878D82A}">
                    <a16:rowId xmlns:a16="http://schemas.microsoft.com/office/drawing/2014/main" val="1869068810"/>
                  </a:ext>
                </a:extLst>
              </a:tr>
            </a:tbl>
          </a:graphicData>
        </a:graphic>
      </p:graphicFrame>
      <p:sp>
        <p:nvSpPr>
          <p:cNvPr id="3" name="ZoneTexte 2">
            <a:extLst>
              <a:ext uri="{FF2B5EF4-FFF2-40B4-BE49-F238E27FC236}">
                <a16:creationId xmlns:a16="http://schemas.microsoft.com/office/drawing/2014/main" id="{2C3FE570-957C-0851-0902-57FA715E5DD0}"/>
              </a:ext>
            </a:extLst>
          </p:cNvPr>
          <p:cNvSpPr txBox="1"/>
          <p:nvPr/>
        </p:nvSpPr>
        <p:spPr>
          <a:xfrm>
            <a:off x="327991" y="2156158"/>
            <a:ext cx="2403222" cy="369332"/>
          </a:xfrm>
          <a:prstGeom prst="rect">
            <a:avLst/>
          </a:prstGeom>
          <a:noFill/>
        </p:spPr>
        <p:txBody>
          <a:bodyPr wrap="none" rtlCol="0">
            <a:spAutoFit/>
          </a:bodyPr>
          <a:lstStyle/>
          <a:p>
            <a:r>
              <a:rPr lang="fr-FR" b="1" dirty="0"/>
              <a:t>         Robert COHEN</a:t>
            </a:r>
          </a:p>
        </p:txBody>
      </p:sp>
    </p:spTree>
    <p:extLst>
      <p:ext uri="{BB962C8B-B14F-4D97-AF65-F5344CB8AC3E}">
        <p14:creationId xmlns:p14="http://schemas.microsoft.com/office/powerpoint/2010/main" val="3451162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ZoneTexte 1">
            <a:extLst>
              <a:ext uri="{FF2B5EF4-FFF2-40B4-BE49-F238E27FC236}">
                <a16:creationId xmlns:a16="http://schemas.microsoft.com/office/drawing/2014/main" id="{2BBA5DEE-1A78-3561-DFDA-5590FE8440F4}"/>
              </a:ext>
            </a:extLst>
          </p:cNvPr>
          <p:cNvSpPr txBox="1"/>
          <p:nvPr/>
        </p:nvSpPr>
        <p:spPr>
          <a:xfrm>
            <a:off x="1020536" y="162007"/>
            <a:ext cx="8041821" cy="738664"/>
          </a:xfrm>
          <a:prstGeom prst="rect">
            <a:avLst/>
          </a:prstGeom>
          <a:noFill/>
        </p:spPr>
        <p:txBody>
          <a:bodyPr wrap="square" rtlCol="0">
            <a:spAutoFit/>
          </a:bodyPr>
          <a:lstStyle/>
          <a:p>
            <a:r>
              <a:rPr lang="fr-FR" sz="1400" dirty="0">
                <a:solidFill>
                  <a:schemeClr val="bg1"/>
                </a:solidFill>
              </a:rPr>
              <a:t>Nous sommes le 7 octobre 2023, Hugo 13 ans a été vacciné dans la 1</a:t>
            </a:r>
            <a:r>
              <a:rPr lang="fr-FR" sz="1400" baseline="30000" dirty="0">
                <a:solidFill>
                  <a:schemeClr val="bg1"/>
                </a:solidFill>
              </a:rPr>
              <a:t>ère</a:t>
            </a:r>
            <a:r>
              <a:rPr lang="fr-FR" sz="1400" dirty="0">
                <a:solidFill>
                  <a:schemeClr val="bg1"/>
                </a:solidFill>
              </a:rPr>
              <a:t> année de vie par un schéma  2+1 (PCV7) Il vient de subir une splénectomie post traumatique. Que lui proposez-vous comme vaccination contre le pneumocoque ?</a:t>
            </a:r>
          </a:p>
        </p:txBody>
      </p:sp>
      <p:sp>
        <p:nvSpPr>
          <p:cNvPr id="3" name="ZoneTexte 2">
            <a:extLst>
              <a:ext uri="{FF2B5EF4-FFF2-40B4-BE49-F238E27FC236}">
                <a16:creationId xmlns:a16="http://schemas.microsoft.com/office/drawing/2014/main" id="{78A145DC-6D3E-7CBE-A594-044E7F5AF7EF}"/>
              </a:ext>
            </a:extLst>
          </p:cNvPr>
          <p:cNvSpPr txBox="1"/>
          <p:nvPr/>
        </p:nvSpPr>
        <p:spPr>
          <a:xfrm>
            <a:off x="3159578" y="1633959"/>
            <a:ext cx="4137671" cy="369332"/>
          </a:xfrm>
          <a:prstGeom prst="rect">
            <a:avLst/>
          </a:prstGeom>
          <a:noFill/>
        </p:spPr>
        <p:txBody>
          <a:bodyPr wrap="none" rtlCol="0">
            <a:spAutoFit/>
          </a:bodyPr>
          <a:lstStyle/>
          <a:p>
            <a:r>
              <a:rPr lang="fr-FR" dirty="0" err="1"/>
              <a:t>Pneumovax</a:t>
            </a:r>
            <a:r>
              <a:rPr lang="fr-FR" dirty="0"/>
              <a:t>® (polysaccharidique 23v) </a:t>
            </a:r>
          </a:p>
        </p:txBody>
      </p:sp>
      <p:sp>
        <p:nvSpPr>
          <p:cNvPr id="8" name="ZoneTexte 7">
            <a:extLst>
              <a:ext uri="{FF2B5EF4-FFF2-40B4-BE49-F238E27FC236}">
                <a16:creationId xmlns:a16="http://schemas.microsoft.com/office/drawing/2014/main" id="{EE925E49-DD08-E682-C809-D70176F6B381}"/>
              </a:ext>
            </a:extLst>
          </p:cNvPr>
          <p:cNvSpPr txBox="1"/>
          <p:nvPr/>
        </p:nvSpPr>
        <p:spPr>
          <a:xfrm>
            <a:off x="3267769" y="2215252"/>
            <a:ext cx="4240263" cy="369332"/>
          </a:xfrm>
          <a:prstGeom prst="rect">
            <a:avLst/>
          </a:prstGeom>
          <a:noFill/>
        </p:spPr>
        <p:txBody>
          <a:bodyPr wrap="none" rtlCol="0">
            <a:spAutoFit/>
          </a:bodyPr>
          <a:lstStyle/>
          <a:p>
            <a:r>
              <a:rPr lang="fr-FR" dirty="0"/>
              <a:t>PCV13 puis 2 mois après </a:t>
            </a:r>
            <a:r>
              <a:rPr lang="fr-FR" dirty="0" err="1"/>
              <a:t>Pneumovax</a:t>
            </a:r>
            <a:r>
              <a:rPr lang="fr-FR" dirty="0"/>
              <a:t>®</a:t>
            </a:r>
          </a:p>
        </p:txBody>
      </p:sp>
      <p:sp>
        <p:nvSpPr>
          <p:cNvPr id="9" name="ZoneTexte 8">
            <a:extLst>
              <a:ext uri="{FF2B5EF4-FFF2-40B4-BE49-F238E27FC236}">
                <a16:creationId xmlns:a16="http://schemas.microsoft.com/office/drawing/2014/main" id="{F864BD7B-39D0-984F-A861-BDFB8111048E}"/>
              </a:ext>
            </a:extLst>
          </p:cNvPr>
          <p:cNvSpPr txBox="1"/>
          <p:nvPr/>
        </p:nvSpPr>
        <p:spPr>
          <a:xfrm>
            <a:off x="3267769" y="2876696"/>
            <a:ext cx="4160113" cy="369332"/>
          </a:xfrm>
          <a:prstGeom prst="rect">
            <a:avLst/>
          </a:prstGeom>
          <a:noFill/>
        </p:spPr>
        <p:txBody>
          <a:bodyPr wrap="none" rtlCol="0">
            <a:spAutoFit/>
          </a:bodyPr>
          <a:lstStyle/>
          <a:p>
            <a:r>
              <a:rPr lang="fr-FR" dirty="0"/>
              <a:t>PCV13 puis le PCV20 quand il arrivera</a:t>
            </a:r>
          </a:p>
        </p:txBody>
      </p:sp>
      <p:sp>
        <p:nvSpPr>
          <p:cNvPr id="10" name="ZoneTexte 9">
            <a:extLst>
              <a:ext uri="{FF2B5EF4-FFF2-40B4-BE49-F238E27FC236}">
                <a16:creationId xmlns:a16="http://schemas.microsoft.com/office/drawing/2014/main" id="{5EA35F43-2B85-02B4-AD7E-B75CC9DD2EA4}"/>
              </a:ext>
            </a:extLst>
          </p:cNvPr>
          <p:cNvSpPr txBox="1"/>
          <p:nvPr/>
        </p:nvSpPr>
        <p:spPr>
          <a:xfrm>
            <a:off x="3267769" y="3516651"/>
            <a:ext cx="3232488" cy="369332"/>
          </a:xfrm>
          <a:prstGeom prst="rect">
            <a:avLst/>
          </a:prstGeom>
          <a:noFill/>
        </p:spPr>
        <p:txBody>
          <a:bodyPr wrap="none" rtlCol="0">
            <a:spAutoFit/>
          </a:bodyPr>
          <a:lstStyle/>
          <a:p>
            <a:r>
              <a:rPr lang="fr-FR" dirty="0"/>
              <a:t>J’envoie la question à </a:t>
            </a:r>
            <a:r>
              <a:rPr lang="fr-FR" dirty="0" err="1"/>
              <a:t>InfoVac</a:t>
            </a:r>
            <a:endParaRPr lang="fr-FR" dirty="0"/>
          </a:p>
        </p:txBody>
      </p:sp>
    </p:spTree>
    <p:extLst>
      <p:ext uri="{BB962C8B-B14F-4D97-AF65-F5344CB8AC3E}">
        <p14:creationId xmlns:p14="http://schemas.microsoft.com/office/powerpoint/2010/main" val="1036037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ZoneTexte 1">
            <a:extLst>
              <a:ext uri="{FF2B5EF4-FFF2-40B4-BE49-F238E27FC236}">
                <a16:creationId xmlns:a16="http://schemas.microsoft.com/office/drawing/2014/main" id="{2BBA5DEE-1A78-3561-DFDA-5590FE8440F4}"/>
              </a:ext>
            </a:extLst>
          </p:cNvPr>
          <p:cNvSpPr txBox="1"/>
          <p:nvPr/>
        </p:nvSpPr>
        <p:spPr>
          <a:xfrm>
            <a:off x="1020536" y="162007"/>
            <a:ext cx="8041821" cy="738664"/>
          </a:xfrm>
          <a:prstGeom prst="rect">
            <a:avLst/>
          </a:prstGeom>
          <a:noFill/>
        </p:spPr>
        <p:txBody>
          <a:bodyPr wrap="square" rtlCol="0">
            <a:spAutoFit/>
          </a:bodyPr>
          <a:lstStyle/>
          <a:p>
            <a:r>
              <a:rPr lang="fr-FR" sz="1400" dirty="0">
                <a:solidFill>
                  <a:schemeClr val="bg1"/>
                </a:solidFill>
              </a:rPr>
              <a:t>Nous sommes le 7 octobre 2023, Hugo 13 ans a été vacciné dans la 1</a:t>
            </a:r>
            <a:r>
              <a:rPr lang="fr-FR" sz="1400" baseline="30000" dirty="0">
                <a:solidFill>
                  <a:schemeClr val="bg1"/>
                </a:solidFill>
              </a:rPr>
              <a:t>ère</a:t>
            </a:r>
            <a:r>
              <a:rPr lang="fr-FR" sz="1400" dirty="0">
                <a:solidFill>
                  <a:schemeClr val="bg1"/>
                </a:solidFill>
              </a:rPr>
              <a:t> année de vie par un schéma  2+1 (PCV7) Il vient de subir une splénectomie post traumatique. Que lui proposez-vous comme vaccination contre le pneumocoque ?</a:t>
            </a:r>
          </a:p>
        </p:txBody>
      </p:sp>
      <p:sp>
        <p:nvSpPr>
          <p:cNvPr id="3" name="ZoneTexte 2">
            <a:extLst>
              <a:ext uri="{FF2B5EF4-FFF2-40B4-BE49-F238E27FC236}">
                <a16:creationId xmlns:a16="http://schemas.microsoft.com/office/drawing/2014/main" id="{78A145DC-6D3E-7CBE-A594-044E7F5AF7EF}"/>
              </a:ext>
            </a:extLst>
          </p:cNvPr>
          <p:cNvSpPr txBox="1"/>
          <p:nvPr/>
        </p:nvSpPr>
        <p:spPr>
          <a:xfrm>
            <a:off x="3159578" y="1633959"/>
            <a:ext cx="4137671" cy="369332"/>
          </a:xfrm>
          <a:prstGeom prst="rect">
            <a:avLst/>
          </a:prstGeom>
          <a:noFill/>
        </p:spPr>
        <p:txBody>
          <a:bodyPr wrap="none" rtlCol="0">
            <a:spAutoFit/>
          </a:bodyPr>
          <a:lstStyle/>
          <a:p>
            <a:r>
              <a:rPr lang="fr-FR" dirty="0" err="1"/>
              <a:t>Pneumovax</a:t>
            </a:r>
            <a:r>
              <a:rPr lang="fr-FR" dirty="0"/>
              <a:t>® (polysaccharidique 23v) </a:t>
            </a:r>
          </a:p>
        </p:txBody>
      </p:sp>
      <p:sp>
        <p:nvSpPr>
          <p:cNvPr id="8" name="ZoneTexte 7">
            <a:extLst>
              <a:ext uri="{FF2B5EF4-FFF2-40B4-BE49-F238E27FC236}">
                <a16:creationId xmlns:a16="http://schemas.microsoft.com/office/drawing/2014/main" id="{EE925E49-DD08-E682-C809-D70176F6B381}"/>
              </a:ext>
            </a:extLst>
          </p:cNvPr>
          <p:cNvSpPr txBox="1"/>
          <p:nvPr/>
        </p:nvSpPr>
        <p:spPr>
          <a:xfrm>
            <a:off x="3267769" y="2215252"/>
            <a:ext cx="4240263" cy="369332"/>
          </a:xfrm>
          <a:prstGeom prst="rect">
            <a:avLst/>
          </a:prstGeom>
          <a:noFill/>
        </p:spPr>
        <p:txBody>
          <a:bodyPr wrap="none" rtlCol="0">
            <a:spAutoFit/>
          </a:bodyPr>
          <a:lstStyle/>
          <a:p>
            <a:r>
              <a:rPr lang="fr-FR" dirty="0">
                <a:highlight>
                  <a:srgbClr val="00FF00"/>
                </a:highlight>
              </a:rPr>
              <a:t>PCV13 puis 2 mois après </a:t>
            </a:r>
            <a:r>
              <a:rPr lang="fr-FR" dirty="0" err="1">
                <a:highlight>
                  <a:srgbClr val="00FF00"/>
                </a:highlight>
              </a:rPr>
              <a:t>Pneumovax</a:t>
            </a:r>
            <a:r>
              <a:rPr lang="fr-FR" dirty="0">
                <a:highlight>
                  <a:srgbClr val="00FF00"/>
                </a:highlight>
              </a:rPr>
              <a:t>®</a:t>
            </a:r>
          </a:p>
        </p:txBody>
      </p:sp>
      <p:sp>
        <p:nvSpPr>
          <p:cNvPr id="9" name="ZoneTexte 8">
            <a:extLst>
              <a:ext uri="{FF2B5EF4-FFF2-40B4-BE49-F238E27FC236}">
                <a16:creationId xmlns:a16="http://schemas.microsoft.com/office/drawing/2014/main" id="{F864BD7B-39D0-984F-A861-BDFB8111048E}"/>
              </a:ext>
            </a:extLst>
          </p:cNvPr>
          <p:cNvSpPr txBox="1"/>
          <p:nvPr/>
        </p:nvSpPr>
        <p:spPr>
          <a:xfrm>
            <a:off x="3267769" y="2876696"/>
            <a:ext cx="4160113" cy="369332"/>
          </a:xfrm>
          <a:prstGeom prst="rect">
            <a:avLst/>
          </a:prstGeom>
          <a:noFill/>
        </p:spPr>
        <p:txBody>
          <a:bodyPr wrap="none" rtlCol="0">
            <a:spAutoFit/>
          </a:bodyPr>
          <a:lstStyle/>
          <a:p>
            <a:r>
              <a:rPr lang="fr-FR" dirty="0">
                <a:highlight>
                  <a:srgbClr val="00FF00"/>
                </a:highlight>
              </a:rPr>
              <a:t>PCV13 puis le PCV20 quand il arrivera</a:t>
            </a:r>
          </a:p>
        </p:txBody>
      </p:sp>
      <p:sp>
        <p:nvSpPr>
          <p:cNvPr id="10" name="ZoneTexte 9">
            <a:extLst>
              <a:ext uri="{FF2B5EF4-FFF2-40B4-BE49-F238E27FC236}">
                <a16:creationId xmlns:a16="http://schemas.microsoft.com/office/drawing/2014/main" id="{5EA35F43-2B85-02B4-AD7E-B75CC9DD2EA4}"/>
              </a:ext>
            </a:extLst>
          </p:cNvPr>
          <p:cNvSpPr txBox="1"/>
          <p:nvPr/>
        </p:nvSpPr>
        <p:spPr>
          <a:xfrm>
            <a:off x="3267769" y="3516651"/>
            <a:ext cx="3232488" cy="369332"/>
          </a:xfrm>
          <a:prstGeom prst="rect">
            <a:avLst/>
          </a:prstGeom>
          <a:noFill/>
        </p:spPr>
        <p:txBody>
          <a:bodyPr wrap="none" rtlCol="0">
            <a:spAutoFit/>
          </a:bodyPr>
          <a:lstStyle/>
          <a:p>
            <a:r>
              <a:rPr lang="fr-FR" dirty="0">
                <a:highlight>
                  <a:srgbClr val="00FF00"/>
                </a:highlight>
              </a:rPr>
              <a:t>J’envoie la question à </a:t>
            </a:r>
            <a:r>
              <a:rPr lang="fr-FR" dirty="0" err="1">
                <a:highlight>
                  <a:srgbClr val="00FF00"/>
                </a:highlight>
              </a:rPr>
              <a:t>InfoVac</a:t>
            </a:r>
            <a:endParaRPr lang="fr-FR" dirty="0">
              <a:highlight>
                <a:srgbClr val="00FF00"/>
              </a:highlight>
            </a:endParaRPr>
          </a:p>
        </p:txBody>
      </p:sp>
    </p:spTree>
    <p:extLst>
      <p:ext uri="{BB962C8B-B14F-4D97-AF65-F5344CB8AC3E}">
        <p14:creationId xmlns:p14="http://schemas.microsoft.com/office/powerpoint/2010/main" val="1649608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Police, logo, Graphique, blanc&#10;&#10;Description générée automatiquement">
            <a:extLst>
              <a:ext uri="{FF2B5EF4-FFF2-40B4-BE49-F238E27FC236}">
                <a16:creationId xmlns:a16="http://schemas.microsoft.com/office/drawing/2014/main" id="{343FCD0B-5944-E921-1886-F7BEBF9F29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8552" y="853440"/>
            <a:ext cx="2235448" cy="1146810"/>
          </a:xfrm>
          <a:prstGeom prst="rect">
            <a:avLst/>
          </a:prstGeom>
        </p:spPr>
      </p:pic>
      <p:pic>
        <p:nvPicPr>
          <p:cNvPr id="5" name="Image 4" descr="Une image contenant texte, capture d’écran, Police&#10;&#10;Description générée automatiquement">
            <a:extLst>
              <a:ext uri="{FF2B5EF4-FFF2-40B4-BE49-F238E27FC236}">
                <a16:creationId xmlns:a16="http://schemas.microsoft.com/office/drawing/2014/main" id="{69823AB1-E485-2DA1-059C-72A43209FF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545" y="853440"/>
            <a:ext cx="3139440" cy="1600074"/>
          </a:xfrm>
          <a:prstGeom prst="rect">
            <a:avLst/>
          </a:prstGeom>
        </p:spPr>
      </p:pic>
      <p:pic>
        <p:nvPicPr>
          <p:cNvPr id="7" name="Image 6" descr="Une image contenant texte, Police, algèbre&#10;&#10;Description générée automatiquement">
            <a:extLst>
              <a:ext uri="{FF2B5EF4-FFF2-40B4-BE49-F238E27FC236}">
                <a16:creationId xmlns:a16="http://schemas.microsoft.com/office/drawing/2014/main" id="{0A9FBCE5-2710-708C-07CB-DAADCEEEE5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349" y="2492199"/>
            <a:ext cx="7824840" cy="2012717"/>
          </a:xfrm>
          <a:prstGeom prst="rect">
            <a:avLst/>
          </a:prstGeom>
        </p:spPr>
      </p:pic>
      <p:cxnSp>
        <p:nvCxnSpPr>
          <p:cNvPr id="4" name="Connecteur droit 3">
            <a:extLst>
              <a:ext uri="{FF2B5EF4-FFF2-40B4-BE49-F238E27FC236}">
                <a16:creationId xmlns:a16="http://schemas.microsoft.com/office/drawing/2014/main" id="{FD49E224-9701-62F4-C385-CC806A99ED48}"/>
              </a:ext>
            </a:extLst>
          </p:cNvPr>
          <p:cNvCxnSpPr>
            <a:cxnSpLocks/>
          </p:cNvCxnSpPr>
          <p:nvPr/>
        </p:nvCxnSpPr>
        <p:spPr>
          <a:xfrm>
            <a:off x="7062952" y="2873829"/>
            <a:ext cx="52237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Connecteur droit 8">
            <a:extLst>
              <a:ext uri="{FF2B5EF4-FFF2-40B4-BE49-F238E27FC236}">
                <a16:creationId xmlns:a16="http://schemas.microsoft.com/office/drawing/2014/main" id="{5DF3DBD7-C23C-33FE-4AF5-56F549A9A327}"/>
              </a:ext>
            </a:extLst>
          </p:cNvPr>
          <p:cNvCxnSpPr>
            <a:cxnSpLocks/>
          </p:cNvCxnSpPr>
          <p:nvPr/>
        </p:nvCxnSpPr>
        <p:spPr>
          <a:xfrm>
            <a:off x="3139421" y="3078781"/>
            <a:ext cx="488685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Connecteur droit 11">
            <a:extLst>
              <a:ext uri="{FF2B5EF4-FFF2-40B4-BE49-F238E27FC236}">
                <a16:creationId xmlns:a16="http://schemas.microsoft.com/office/drawing/2014/main" id="{7A93F50E-1D00-1AFB-686C-B666060D679E}"/>
              </a:ext>
            </a:extLst>
          </p:cNvPr>
          <p:cNvCxnSpPr>
            <a:cxnSpLocks/>
          </p:cNvCxnSpPr>
          <p:nvPr/>
        </p:nvCxnSpPr>
        <p:spPr>
          <a:xfrm>
            <a:off x="779849" y="4029967"/>
            <a:ext cx="724642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7F3C3ECF-6D34-564B-3205-3BBE753A693E}"/>
              </a:ext>
            </a:extLst>
          </p:cNvPr>
          <p:cNvCxnSpPr>
            <a:cxnSpLocks/>
          </p:cNvCxnSpPr>
          <p:nvPr/>
        </p:nvCxnSpPr>
        <p:spPr>
          <a:xfrm>
            <a:off x="779849" y="3304755"/>
            <a:ext cx="5852179"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9C6E64EA-74E1-2790-5CCF-1C347DC05823}"/>
              </a:ext>
            </a:extLst>
          </p:cNvPr>
          <p:cNvCxnSpPr>
            <a:cxnSpLocks/>
          </p:cNvCxnSpPr>
          <p:nvPr/>
        </p:nvCxnSpPr>
        <p:spPr>
          <a:xfrm>
            <a:off x="2174097" y="3814507"/>
            <a:ext cx="5852179"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81646124-7D39-425D-F4C5-92321B9E200F}"/>
              </a:ext>
            </a:extLst>
          </p:cNvPr>
          <p:cNvCxnSpPr>
            <a:cxnSpLocks/>
          </p:cNvCxnSpPr>
          <p:nvPr/>
        </p:nvCxnSpPr>
        <p:spPr>
          <a:xfrm>
            <a:off x="2656758" y="4255942"/>
            <a:ext cx="5162939"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933F7DE4-1731-F633-C4FA-1EBA21707EDE}"/>
              </a:ext>
            </a:extLst>
          </p:cNvPr>
          <p:cNvCxnSpPr>
            <a:cxnSpLocks/>
          </p:cNvCxnSpPr>
          <p:nvPr/>
        </p:nvCxnSpPr>
        <p:spPr>
          <a:xfrm>
            <a:off x="5582848" y="4255942"/>
            <a:ext cx="82846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ZoneTexte 22">
            <a:extLst>
              <a:ext uri="{FF2B5EF4-FFF2-40B4-BE49-F238E27FC236}">
                <a16:creationId xmlns:a16="http://schemas.microsoft.com/office/drawing/2014/main" id="{CB513DE4-46C8-415B-4BC3-A3548E770D34}"/>
              </a:ext>
            </a:extLst>
          </p:cNvPr>
          <p:cNvSpPr txBox="1"/>
          <p:nvPr/>
        </p:nvSpPr>
        <p:spPr>
          <a:xfrm>
            <a:off x="5184323" y="4297251"/>
            <a:ext cx="2582823" cy="369332"/>
          </a:xfrm>
          <a:prstGeom prst="rect">
            <a:avLst/>
          </a:prstGeom>
          <a:noFill/>
        </p:spPr>
        <p:txBody>
          <a:bodyPr wrap="none" rtlCol="0">
            <a:spAutoFit/>
          </a:bodyPr>
          <a:lstStyle/>
          <a:p>
            <a:r>
              <a:rPr lang="fr-FR" dirty="0">
                <a:highlight>
                  <a:srgbClr val="00FF00"/>
                </a:highlight>
              </a:rPr>
              <a:t>SMR &amp; ASMR en cours</a:t>
            </a:r>
          </a:p>
        </p:txBody>
      </p:sp>
    </p:spTree>
    <p:extLst>
      <p:ext uri="{BB962C8B-B14F-4D97-AF65-F5344CB8AC3E}">
        <p14:creationId xmlns:p14="http://schemas.microsoft.com/office/powerpoint/2010/main" val="526200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Police, logo, Graphique, blanc&#10;&#10;Description générée automatiquement">
            <a:extLst>
              <a:ext uri="{FF2B5EF4-FFF2-40B4-BE49-F238E27FC236}">
                <a16:creationId xmlns:a16="http://schemas.microsoft.com/office/drawing/2014/main" id="{343FCD0B-5944-E921-1886-F7BEBF9F29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8552" y="853440"/>
            <a:ext cx="2235448" cy="1146810"/>
          </a:xfrm>
          <a:prstGeom prst="rect">
            <a:avLst/>
          </a:prstGeom>
        </p:spPr>
      </p:pic>
      <p:pic>
        <p:nvPicPr>
          <p:cNvPr id="8" name="Image 7" descr="Une image contenant texte, Police, blanc&#10;&#10;Description générée automatiquement">
            <a:extLst>
              <a:ext uri="{FF2B5EF4-FFF2-40B4-BE49-F238E27FC236}">
                <a16:creationId xmlns:a16="http://schemas.microsoft.com/office/drawing/2014/main" id="{F6C1B95F-9323-D251-9619-F75E2FBEBE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320" y="1067956"/>
            <a:ext cx="6075556" cy="1641146"/>
          </a:xfrm>
          <a:prstGeom prst="rect">
            <a:avLst/>
          </a:prstGeom>
        </p:spPr>
      </p:pic>
      <p:pic>
        <p:nvPicPr>
          <p:cNvPr id="10" name="Image 9" descr="Une image contenant texte, Police, capture d’écran, blanc&#10;&#10;Description générée automatiquement">
            <a:extLst>
              <a:ext uri="{FF2B5EF4-FFF2-40B4-BE49-F238E27FC236}">
                <a16:creationId xmlns:a16="http://schemas.microsoft.com/office/drawing/2014/main" id="{0571FE4A-5144-ED14-A860-3C7EF3D49B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0414" y="2637922"/>
            <a:ext cx="6830935" cy="1629396"/>
          </a:xfrm>
          <a:prstGeom prst="rect">
            <a:avLst/>
          </a:prstGeom>
        </p:spPr>
      </p:pic>
      <p:sp>
        <p:nvSpPr>
          <p:cNvPr id="9" name="ZoneTexte 8">
            <a:extLst>
              <a:ext uri="{FF2B5EF4-FFF2-40B4-BE49-F238E27FC236}">
                <a16:creationId xmlns:a16="http://schemas.microsoft.com/office/drawing/2014/main" id="{212F9250-29DF-1050-BE6F-D4F6EB49A0D6}"/>
              </a:ext>
            </a:extLst>
          </p:cNvPr>
          <p:cNvSpPr txBox="1"/>
          <p:nvPr/>
        </p:nvSpPr>
        <p:spPr>
          <a:xfrm>
            <a:off x="5370786" y="4293694"/>
            <a:ext cx="4708634" cy="369332"/>
          </a:xfrm>
          <a:prstGeom prst="rect">
            <a:avLst/>
          </a:prstGeom>
          <a:noFill/>
        </p:spPr>
        <p:txBody>
          <a:bodyPr wrap="square">
            <a:spAutoFit/>
          </a:bodyPr>
          <a:lstStyle/>
          <a:p>
            <a:r>
              <a:rPr lang="fr-FR" dirty="0">
                <a:highlight>
                  <a:srgbClr val="00FF00"/>
                </a:highlight>
              </a:rPr>
              <a:t>SMR &amp; ASMR en cours</a:t>
            </a:r>
          </a:p>
        </p:txBody>
      </p:sp>
    </p:spTree>
    <p:extLst>
      <p:ext uri="{BB962C8B-B14F-4D97-AF65-F5344CB8AC3E}">
        <p14:creationId xmlns:p14="http://schemas.microsoft.com/office/powerpoint/2010/main" val="317266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C0F1E828-3C86-E66B-7A1F-3F7438E16512}"/>
              </a:ext>
            </a:extLst>
          </p:cNvPr>
          <p:cNvSpPr txBox="1">
            <a:spLocks noChangeArrowheads="1"/>
          </p:cNvSpPr>
          <p:nvPr/>
        </p:nvSpPr>
        <p:spPr>
          <a:xfrm>
            <a:off x="3733800" y="1070516"/>
            <a:ext cx="4711286" cy="347066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5">
                  <a:lumMod val="50000"/>
                </a:schemeClr>
              </a:buClr>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Clr>
                <a:schemeClr val="accent5">
                  <a:lumMod val="50000"/>
                </a:schemeClr>
              </a:buClr>
              <a:buFont typeface="Arial"/>
              <a:buChar char="–"/>
              <a:defRPr sz="2200" kern="1200">
                <a:solidFill>
                  <a:schemeClr val="tx1"/>
                </a:solidFill>
                <a:latin typeface="+mn-lt"/>
                <a:ea typeface="+mn-ea"/>
                <a:cs typeface="+mn-cs"/>
              </a:defRPr>
            </a:lvl2pPr>
            <a:lvl3pPr marL="1143000" indent="-228600" algn="l" defTabSz="457200" rtl="0" eaLnBrk="1" latinLnBrk="0" hangingPunct="1">
              <a:spcBef>
                <a:spcPct val="20000"/>
              </a:spcBef>
              <a:buClr>
                <a:schemeClr val="accent5">
                  <a:lumMod val="50000"/>
                </a:schemeClr>
              </a:buClr>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5">
                  <a:lumMod val="50000"/>
                </a:schemeClr>
              </a:buClr>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chemeClr val="accent5">
                  <a:lumMod val="50000"/>
                </a:schemeClr>
              </a:buClr>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90000"/>
              </a:lnSpc>
            </a:pPr>
            <a:endParaRPr lang="fr-FR" sz="1800" dirty="0">
              <a:solidFill>
                <a:schemeClr val="accent2"/>
              </a:solidFill>
            </a:endParaRPr>
          </a:p>
        </p:txBody>
      </p:sp>
      <p:pic>
        <p:nvPicPr>
          <p:cNvPr id="3" name="Image 2">
            <a:extLst>
              <a:ext uri="{FF2B5EF4-FFF2-40B4-BE49-F238E27FC236}">
                <a16:creationId xmlns:a16="http://schemas.microsoft.com/office/drawing/2014/main" id="{0410378F-1EF4-8B8B-53D0-B4D3D0AED748}"/>
              </a:ext>
            </a:extLst>
          </p:cNvPr>
          <p:cNvPicPr>
            <a:picLocks noChangeAspect="1"/>
          </p:cNvPicPr>
          <p:nvPr/>
        </p:nvPicPr>
        <p:blipFill>
          <a:blip r:embed="rId2"/>
          <a:stretch>
            <a:fillRect/>
          </a:stretch>
        </p:blipFill>
        <p:spPr>
          <a:xfrm>
            <a:off x="881794" y="1070515"/>
            <a:ext cx="2686491" cy="3296355"/>
          </a:xfrm>
          <a:prstGeom prst="rect">
            <a:avLst/>
          </a:prstGeom>
        </p:spPr>
      </p:pic>
      <p:sp>
        <p:nvSpPr>
          <p:cNvPr id="4" name="ZoneTexte 3">
            <a:extLst>
              <a:ext uri="{FF2B5EF4-FFF2-40B4-BE49-F238E27FC236}">
                <a16:creationId xmlns:a16="http://schemas.microsoft.com/office/drawing/2014/main" id="{E8D69B6D-EC35-99C0-42CF-097F7A804822}"/>
              </a:ext>
            </a:extLst>
          </p:cNvPr>
          <p:cNvSpPr txBox="1"/>
          <p:nvPr/>
        </p:nvSpPr>
        <p:spPr>
          <a:xfrm>
            <a:off x="1143000" y="365760"/>
            <a:ext cx="6697667" cy="369332"/>
          </a:xfrm>
          <a:prstGeom prst="rect">
            <a:avLst/>
          </a:prstGeom>
          <a:noFill/>
        </p:spPr>
        <p:txBody>
          <a:bodyPr wrap="none" rtlCol="0">
            <a:spAutoFit/>
          </a:bodyPr>
          <a:lstStyle/>
          <a:p>
            <a:r>
              <a:rPr lang="fr-FR" sz="1800" b="1" kern="0" dirty="0">
                <a:solidFill>
                  <a:schemeClr val="bg1"/>
                </a:solidFill>
                <a:effectLst/>
                <a:latin typeface="+mn-lt"/>
                <a:ea typeface="Times New Roman" panose="02020603050405020304" pitchFamily="18" charset="0"/>
                <a:cs typeface="Times New Roman" panose="02020603050405020304" pitchFamily="18" charset="0"/>
              </a:rPr>
              <a:t>Les vaccins </a:t>
            </a:r>
            <a:r>
              <a:rPr lang="fr-FR" sz="1800" b="1" kern="0" dirty="0" err="1">
                <a:solidFill>
                  <a:schemeClr val="bg1"/>
                </a:solidFill>
                <a:effectLst/>
                <a:latin typeface="+mn-lt"/>
                <a:ea typeface="Times New Roman" panose="02020603050405020304" pitchFamily="18" charset="0"/>
                <a:cs typeface="Times New Roman" panose="02020603050405020304" pitchFamily="18" charset="0"/>
              </a:rPr>
              <a:t>polyosidiques</a:t>
            </a:r>
            <a:r>
              <a:rPr lang="fr-FR" sz="1800" b="1" kern="0" dirty="0">
                <a:solidFill>
                  <a:schemeClr val="bg1"/>
                </a:solidFill>
                <a:effectLst/>
                <a:latin typeface="+mn-lt"/>
                <a:ea typeface="Times New Roman" panose="02020603050405020304" pitchFamily="18" charset="0"/>
                <a:cs typeface="Times New Roman" panose="02020603050405020304" pitchFamily="18" charset="0"/>
              </a:rPr>
              <a:t> non conjugués sont des vaccins du passé </a:t>
            </a:r>
            <a:endParaRPr lang="fr-FR" dirty="0">
              <a:solidFill>
                <a:schemeClr val="bg1"/>
              </a:solidFill>
              <a:latin typeface="+mn-lt"/>
            </a:endParaRPr>
          </a:p>
        </p:txBody>
      </p:sp>
      <p:sp>
        <p:nvSpPr>
          <p:cNvPr id="6" name="ZoneTexte 5">
            <a:extLst>
              <a:ext uri="{FF2B5EF4-FFF2-40B4-BE49-F238E27FC236}">
                <a16:creationId xmlns:a16="http://schemas.microsoft.com/office/drawing/2014/main" id="{706A484A-274E-6F20-5A80-E76437D0BEA8}"/>
              </a:ext>
            </a:extLst>
          </p:cNvPr>
          <p:cNvSpPr txBox="1"/>
          <p:nvPr/>
        </p:nvSpPr>
        <p:spPr>
          <a:xfrm>
            <a:off x="3568285" y="1097686"/>
            <a:ext cx="5575715" cy="2862322"/>
          </a:xfrm>
          <a:prstGeom prst="rect">
            <a:avLst/>
          </a:prstGeom>
          <a:noFill/>
        </p:spPr>
        <p:txBody>
          <a:bodyPr wrap="square">
            <a:spAutoFit/>
          </a:bodyPr>
          <a:lstStyle/>
          <a:p>
            <a:pPr marL="285750" indent="-285750" algn="just">
              <a:buFont typeface="Arial" panose="020B0604020202020204" pitchFamily="34" charset="0"/>
              <a:buChar char="•"/>
            </a:pPr>
            <a:r>
              <a:rPr lang="fr-FR" kern="0" dirty="0">
                <a:latin typeface="+mn-lt"/>
                <a:ea typeface="Times New Roman" panose="02020603050405020304" pitchFamily="18" charset="0"/>
                <a:cs typeface="Times New Roman" panose="02020603050405020304" pitchFamily="18" charset="0"/>
              </a:rPr>
              <a:t>Q</a:t>
            </a:r>
            <a:r>
              <a:rPr lang="fr-FR" sz="1800" kern="0" dirty="0">
                <a:effectLst/>
                <a:latin typeface="+mn-lt"/>
                <a:ea typeface="Times New Roman" panose="02020603050405020304" pitchFamily="18" charset="0"/>
                <a:cs typeface="Times New Roman" panose="02020603050405020304" pitchFamily="18" charset="0"/>
              </a:rPr>
              <a:t>uelle que soit leur cible : </a:t>
            </a:r>
          </a:p>
          <a:p>
            <a:pPr algn="just"/>
            <a:r>
              <a:rPr lang="fr-FR" kern="0" dirty="0">
                <a:latin typeface="+mn-lt"/>
                <a:ea typeface="Times New Roman" panose="02020603050405020304" pitchFamily="18" charset="0"/>
                <a:cs typeface="Times New Roman" panose="02020603050405020304" pitchFamily="18" charset="0"/>
              </a:rPr>
              <a:t>   </a:t>
            </a:r>
            <a:r>
              <a:rPr lang="fr-FR" sz="1800" kern="0" dirty="0">
                <a:effectLst/>
                <a:latin typeface="+mn-lt"/>
                <a:ea typeface="Times New Roman" panose="02020603050405020304" pitchFamily="18" charset="0"/>
                <a:cs typeface="Times New Roman" panose="02020603050405020304" pitchFamily="18" charset="0"/>
              </a:rPr>
              <a:t>Méningocoque, Pneumocoque, Hib, Typhoïde…</a:t>
            </a:r>
            <a:endParaRPr lang="fr-FR" kern="100" dirty="0">
              <a:latin typeface="+mn-lt"/>
              <a:ea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r>
              <a:rPr lang="fr-FR" kern="0" dirty="0">
                <a:latin typeface="+mn-lt"/>
                <a:ea typeface="Times New Roman" panose="02020603050405020304" pitchFamily="18" charset="0"/>
                <a:cs typeface="Times New Roman" panose="02020603050405020304" pitchFamily="18" charset="0"/>
              </a:rPr>
              <a:t>P</a:t>
            </a:r>
            <a:r>
              <a:rPr lang="fr-FR" kern="0" dirty="0">
                <a:effectLst/>
                <a:latin typeface="+mn-lt"/>
                <a:ea typeface="Times New Roman" panose="02020603050405020304" pitchFamily="18" charset="0"/>
                <a:cs typeface="Times New Roman" panose="02020603050405020304" pitchFamily="18" charset="0"/>
              </a:rPr>
              <a:t>as de mémoire immunitaire</a:t>
            </a:r>
          </a:p>
          <a:p>
            <a:pPr marL="742950" lvl="1" indent="-285750" algn="just">
              <a:buFont typeface="Arial" panose="020B0604020202020204" pitchFamily="34" charset="0"/>
              <a:buChar char="•"/>
            </a:pPr>
            <a:r>
              <a:rPr lang="fr-FR" kern="0" dirty="0">
                <a:latin typeface="+mn-lt"/>
                <a:ea typeface="Times New Roman" panose="02020603050405020304" pitchFamily="18" charset="0"/>
                <a:cs typeface="Times New Roman" panose="02020603050405020304" pitchFamily="18" charset="0"/>
              </a:rPr>
              <a:t>P</a:t>
            </a:r>
            <a:r>
              <a:rPr lang="fr-FR" kern="0" dirty="0">
                <a:effectLst/>
                <a:latin typeface="+mn-lt"/>
                <a:ea typeface="Times New Roman" panose="02020603050405020304" pitchFamily="18" charset="0"/>
                <a:cs typeface="Times New Roman" panose="02020603050405020304" pitchFamily="18" charset="0"/>
              </a:rPr>
              <a:t>as d’effet des rappels</a:t>
            </a:r>
          </a:p>
          <a:p>
            <a:pPr marL="742950" lvl="1" indent="-285750" algn="just">
              <a:buFont typeface="Arial" panose="020B0604020202020204" pitchFamily="34" charset="0"/>
              <a:buChar char="•"/>
            </a:pPr>
            <a:r>
              <a:rPr lang="fr-FR" kern="0" dirty="0">
                <a:latin typeface="+mn-lt"/>
                <a:ea typeface="Times New Roman" panose="02020603050405020304" pitchFamily="18" charset="0"/>
                <a:cs typeface="Times New Roman" panose="02020603050405020304" pitchFamily="18" charset="0"/>
              </a:rPr>
              <a:t>Voire </a:t>
            </a:r>
            <a:r>
              <a:rPr lang="fr-FR" sz="1800" kern="0" dirty="0" err="1">
                <a:effectLst/>
                <a:latin typeface="+mn-lt"/>
                <a:ea typeface="Times New Roman" panose="02020603050405020304" pitchFamily="18" charset="0"/>
                <a:cs typeface="Times New Roman" panose="02020603050405020304" pitchFamily="18" charset="0"/>
              </a:rPr>
              <a:t>hyporéactivité</a:t>
            </a:r>
            <a:endParaRPr lang="fr-FR" kern="100" dirty="0">
              <a:latin typeface="+mn-lt"/>
              <a:ea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fr-FR" sz="1800" kern="0" dirty="0">
                <a:effectLst/>
                <a:latin typeface="+mn-lt"/>
                <a:ea typeface="Times New Roman" panose="02020603050405020304" pitchFamily="18" charset="0"/>
                <a:cs typeface="Times New Roman" panose="02020603050405020304" pitchFamily="18" charset="0"/>
              </a:rPr>
              <a:t>La protection vient de la seule </a:t>
            </a:r>
            <a:r>
              <a:rPr lang="fr-FR" sz="1800" b="1" kern="0" dirty="0">
                <a:effectLst/>
                <a:latin typeface="+mn-lt"/>
                <a:ea typeface="Times New Roman" panose="02020603050405020304" pitchFamily="18" charset="0"/>
                <a:cs typeface="Times New Roman" panose="02020603050405020304" pitchFamily="18" charset="0"/>
              </a:rPr>
              <a:t>production d’anticorps, sans immunité cellulaire démontrable </a:t>
            </a:r>
          </a:p>
          <a:p>
            <a:pPr marL="285750" indent="-285750" algn="just">
              <a:buFont typeface="Arial" panose="020B0604020202020204" pitchFamily="34" charset="0"/>
              <a:buChar char="•"/>
            </a:pPr>
            <a:r>
              <a:rPr lang="fr-FR" b="1" kern="0" dirty="0">
                <a:latin typeface="+mn-lt"/>
                <a:ea typeface="Times New Roman" panose="02020603050405020304" pitchFamily="18" charset="0"/>
                <a:cs typeface="Times New Roman" panose="02020603050405020304" pitchFamily="18" charset="0"/>
              </a:rPr>
              <a:t>S</a:t>
            </a:r>
            <a:r>
              <a:rPr lang="fr-FR" sz="1800" b="1" kern="0" dirty="0">
                <a:effectLst/>
                <a:latin typeface="+mn-lt"/>
                <a:ea typeface="Times New Roman" panose="02020603050405020304" pitchFamily="18" charset="0"/>
                <a:cs typeface="Times New Roman" panose="02020603050405020304" pitchFamily="18" charset="0"/>
              </a:rPr>
              <a:t>ans aucun effet de groupe (pas d’effet sur le portage)</a:t>
            </a:r>
          </a:p>
          <a:p>
            <a:pPr marL="285750" indent="-285750" algn="just">
              <a:buFont typeface="Arial" panose="020B0604020202020204" pitchFamily="34" charset="0"/>
              <a:buChar char="•"/>
            </a:pPr>
            <a:r>
              <a:rPr lang="fr-FR" kern="0" dirty="0">
                <a:latin typeface="+mn-lt"/>
                <a:ea typeface="Times New Roman" panose="02020603050405020304" pitchFamily="18" charset="0"/>
                <a:cs typeface="Times New Roman" panose="02020603050405020304" pitchFamily="18" charset="0"/>
              </a:rPr>
              <a:t>Durée de protection courte</a:t>
            </a:r>
            <a:endParaRPr lang="fr-FR" sz="1800" kern="0" dirty="0">
              <a:effectLst/>
              <a:latin typeface="+mn-lt"/>
              <a:ea typeface="Times New Roman" panose="02020603050405020304" pitchFamily="18" charset="0"/>
              <a:cs typeface="Times New Roman" panose="02020603050405020304" pitchFamily="18" charset="0"/>
            </a:endParaRPr>
          </a:p>
        </p:txBody>
      </p:sp>
      <p:sp>
        <p:nvSpPr>
          <p:cNvPr id="7" name="Rectangle 6"/>
          <p:cNvSpPr/>
          <p:nvPr/>
        </p:nvSpPr>
        <p:spPr>
          <a:xfrm>
            <a:off x="881794" y="4342672"/>
            <a:ext cx="2198038" cy="246221"/>
          </a:xfrm>
          <a:prstGeom prst="rect">
            <a:avLst/>
          </a:prstGeom>
        </p:spPr>
        <p:txBody>
          <a:bodyPr wrap="none">
            <a:spAutoFit/>
          </a:bodyPr>
          <a:lstStyle/>
          <a:p>
            <a:pPr algn="r"/>
            <a:r>
              <a:rPr lang="fr-FR" sz="1000" dirty="0"/>
              <a:t>D’après </a:t>
            </a:r>
            <a:r>
              <a:rPr lang="fr-FR" sz="1000" dirty="0" err="1"/>
              <a:t>Clutterbuck</a:t>
            </a:r>
            <a:r>
              <a:rPr lang="fr-FR" sz="1000" dirty="0"/>
              <a:t> </a:t>
            </a:r>
            <a:r>
              <a:rPr lang="fr-FR" sz="1000" i="1" dirty="0"/>
              <a:t>et al.</a:t>
            </a:r>
            <a:r>
              <a:rPr lang="fr-FR" sz="1000" dirty="0"/>
              <a:t>, JID 2012</a:t>
            </a:r>
          </a:p>
        </p:txBody>
      </p:sp>
      <p:sp>
        <p:nvSpPr>
          <p:cNvPr id="5" name="ZoneTexte 4">
            <a:extLst>
              <a:ext uri="{FF2B5EF4-FFF2-40B4-BE49-F238E27FC236}">
                <a16:creationId xmlns:a16="http://schemas.microsoft.com/office/drawing/2014/main" id="{799FC374-BB38-FAA6-C326-78AAC234D868}"/>
              </a:ext>
            </a:extLst>
          </p:cNvPr>
          <p:cNvSpPr txBox="1"/>
          <p:nvPr/>
        </p:nvSpPr>
        <p:spPr>
          <a:xfrm>
            <a:off x="8597626" y="312736"/>
            <a:ext cx="373820" cy="261610"/>
          </a:xfrm>
          <a:prstGeom prst="rect">
            <a:avLst/>
          </a:prstGeom>
          <a:noFill/>
        </p:spPr>
        <p:txBody>
          <a:bodyPr wrap="none" rtlCol="0">
            <a:spAutoFit/>
          </a:bodyPr>
          <a:lstStyle/>
          <a:p>
            <a:r>
              <a:rPr lang="fr-FR" sz="1050" dirty="0">
                <a:solidFill>
                  <a:schemeClr val="bg1"/>
                </a:solidFill>
              </a:rPr>
              <a:t>EV</a:t>
            </a:r>
          </a:p>
        </p:txBody>
      </p:sp>
    </p:spTree>
    <p:extLst>
      <p:ext uri="{BB962C8B-B14F-4D97-AF65-F5344CB8AC3E}">
        <p14:creationId xmlns:p14="http://schemas.microsoft.com/office/powerpoint/2010/main" val="2887192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C0F1E828-3C86-E66B-7A1F-3F7438E16512}"/>
              </a:ext>
            </a:extLst>
          </p:cNvPr>
          <p:cNvSpPr txBox="1">
            <a:spLocks noChangeArrowheads="1"/>
          </p:cNvSpPr>
          <p:nvPr/>
        </p:nvSpPr>
        <p:spPr>
          <a:xfrm>
            <a:off x="3733800" y="1070516"/>
            <a:ext cx="4711286" cy="347066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5">
                  <a:lumMod val="50000"/>
                </a:schemeClr>
              </a:buClr>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Clr>
                <a:schemeClr val="accent5">
                  <a:lumMod val="50000"/>
                </a:schemeClr>
              </a:buClr>
              <a:buFont typeface="Arial"/>
              <a:buChar char="–"/>
              <a:defRPr sz="2200" kern="1200">
                <a:solidFill>
                  <a:schemeClr val="tx1"/>
                </a:solidFill>
                <a:latin typeface="+mn-lt"/>
                <a:ea typeface="+mn-ea"/>
                <a:cs typeface="+mn-cs"/>
              </a:defRPr>
            </a:lvl2pPr>
            <a:lvl3pPr marL="1143000" indent="-228600" algn="l" defTabSz="457200" rtl="0" eaLnBrk="1" latinLnBrk="0" hangingPunct="1">
              <a:spcBef>
                <a:spcPct val="20000"/>
              </a:spcBef>
              <a:buClr>
                <a:schemeClr val="accent5">
                  <a:lumMod val="50000"/>
                </a:schemeClr>
              </a:buClr>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5">
                  <a:lumMod val="50000"/>
                </a:schemeClr>
              </a:buClr>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chemeClr val="accent5">
                  <a:lumMod val="50000"/>
                </a:schemeClr>
              </a:buClr>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90000"/>
              </a:lnSpc>
            </a:pPr>
            <a:endParaRPr lang="fr-FR" sz="1800" dirty="0">
              <a:solidFill>
                <a:schemeClr val="accent2"/>
              </a:solidFill>
            </a:endParaRPr>
          </a:p>
        </p:txBody>
      </p:sp>
      <p:pic>
        <p:nvPicPr>
          <p:cNvPr id="3" name="Image 2">
            <a:extLst>
              <a:ext uri="{FF2B5EF4-FFF2-40B4-BE49-F238E27FC236}">
                <a16:creationId xmlns:a16="http://schemas.microsoft.com/office/drawing/2014/main" id="{0410378F-1EF4-8B8B-53D0-B4D3D0AED748}"/>
              </a:ext>
            </a:extLst>
          </p:cNvPr>
          <p:cNvPicPr>
            <a:picLocks noChangeAspect="1"/>
          </p:cNvPicPr>
          <p:nvPr/>
        </p:nvPicPr>
        <p:blipFill>
          <a:blip r:embed="rId2"/>
          <a:stretch>
            <a:fillRect/>
          </a:stretch>
        </p:blipFill>
        <p:spPr>
          <a:xfrm>
            <a:off x="881794" y="1070515"/>
            <a:ext cx="2686491" cy="3296355"/>
          </a:xfrm>
          <a:prstGeom prst="rect">
            <a:avLst/>
          </a:prstGeom>
        </p:spPr>
      </p:pic>
      <p:sp>
        <p:nvSpPr>
          <p:cNvPr id="4" name="ZoneTexte 3">
            <a:extLst>
              <a:ext uri="{FF2B5EF4-FFF2-40B4-BE49-F238E27FC236}">
                <a16:creationId xmlns:a16="http://schemas.microsoft.com/office/drawing/2014/main" id="{E8D69B6D-EC35-99C0-42CF-097F7A804822}"/>
              </a:ext>
            </a:extLst>
          </p:cNvPr>
          <p:cNvSpPr txBox="1"/>
          <p:nvPr/>
        </p:nvSpPr>
        <p:spPr>
          <a:xfrm>
            <a:off x="1143000" y="365760"/>
            <a:ext cx="6697667" cy="369332"/>
          </a:xfrm>
          <a:prstGeom prst="rect">
            <a:avLst/>
          </a:prstGeom>
          <a:noFill/>
        </p:spPr>
        <p:txBody>
          <a:bodyPr wrap="none" rtlCol="0">
            <a:spAutoFit/>
          </a:bodyPr>
          <a:lstStyle/>
          <a:p>
            <a:r>
              <a:rPr lang="fr-FR" sz="1800" b="1" kern="0" dirty="0">
                <a:solidFill>
                  <a:schemeClr val="bg1"/>
                </a:solidFill>
                <a:effectLst/>
                <a:latin typeface="+mn-lt"/>
                <a:ea typeface="Times New Roman" panose="02020603050405020304" pitchFamily="18" charset="0"/>
                <a:cs typeface="Times New Roman" panose="02020603050405020304" pitchFamily="18" charset="0"/>
              </a:rPr>
              <a:t>Les vaccins </a:t>
            </a:r>
            <a:r>
              <a:rPr lang="fr-FR" sz="1800" b="1" kern="0" dirty="0" err="1">
                <a:solidFill>
                  <a:schemeClr val="bg1"/>
                </a:solidFill>
                <a:effectLst/>
                <a:latin typeface="+mn-lt"/>
                <a:ea typeface="Times New Roman" panose="02020603050405020304" pitchFamily="18" charset="0"/>
                <a:cs typeface="Times New Roman" panose="02020603050405020304" pitchFamily="18" charset="0"/>
              </a:rPr>
              <a:t>polyosidiques</a:t>
            </a:r>
            <a:r>
              <a:rPr lang="fr-FR" sz="1800" b="1" kern="0" dirty="0">
                <a:solidFill>
                  <a:schemeClr val="bg1"/>
                </a:solidFill>
                <a:effectLst/>
                <a:latin typeface="+mn-lt"/>
                <a:ea typeface="Times New Roman" panose="02020603050405020304" pitchFamily="18" charset="0"/>
                <a:cs typeface="Times New Roman" panose="02020603050405020304" pitchFamily="18" charset="0"/>
              </a:rPr>
              <a:t> non conjugués sont des vaccins du passé </a:t>
            </a:r>
            <a:endParaRPr lang="fr-FR" dirty="0">
              <a:solidFill>
                <a:schemeClr val="bg1"/>
              </a:solidFill>
              <a:latin typeface="+mn-lt"/>
            </a:endParaRPr>
          </a:p>
        </p:txBody>
      </p:sp>
      <p:sp>
        <p:nvSpPr>
          <p:cNvPr id="5" name="ZoneTexte 4">
            <a:extLst>
              <a:ext uri="{FF2B5EF4-FFF2-40B4-BE49-F238E27FC236}">
                <a16:creationId xmlns:a16="http://schemas.microsoft.com/office/drawing/2014/main" id="{91C2FF2A-FA0D-51AC-C954-BCEA59EFCA4B}"/>
              </a:ext>
            </a:extLst>
          </p:cNvPr>
          <p:cNvSpPr txBox="1"/>
          <p:nvPr/>
        </p:nvSpPr>
        <p:spPr>
          <a:xfrm>
            <a:off x="3759847" y="950550"/>
            <a:ext cx="5170793" cy="3139321"/>
          </a:xfrm>
          <a:prstGeom prst="rect">
            <a:avLst/>
          </a:prstGeom>
          <a:noFill/>
        </p:spPr>
        <p:txBody>
          <a:bodyPr wrap="square" rtlCol="0">
            <a:spAutoFit/>
          </a:bodyPr>
          <a:lstStyle/>
          <a:p>
            <a:r>
              <a:rPr lang="fr-FR" sz="1800" b="1" kern="0" dirty="0">
                <a:effectLst/>
                <a:latin typeface="+mn-lt"/>
                <a:ea typeface="Times New Roman" panose="02020603050405020304" pitchFamily="18" charset="0"/>
                <a:cs typeface="Times New Roman" panose="02020603050405020304" pitchFamily="18" charset="0"/>
              </a:rPr>
              <a:t> </a:t>
            </a:r>
            <a:endParaRPr lang="fr-FR" sz="1800" kern="100" dirty="0">
              <a:effectLst/>
              <a:latin typeface="+mn-lt"/>
              <a:ea typeface="Calibri" panose="020F0502020204030204" pitchFamily="34" charset="0"/>
              <a:cs typeface="Times New Roman" panose="02020603050405020304" pitchFamily="18" charset="0"/>
            </a:endParaRPr>
          </a:p>
          <a:p>
            <a:pPr marL="285750" indent="-285750" algn="just">
              <a:buFont typeface="Arial" panose="020B0604020202020204" pitchFamily="34" charset="0"/>
              <a:buChar char="•"/>
            </a:pPr>
            <a:r>
              <a:rPr lang="fr-FR" kern="0" dirty="0">
                <a:latin typeface="+mn-lt"/>
                <a:ea typeface="Times New Roman" panose="02020603050405020304" pitchFamily="18" charset="0"/>
                <a:cs typeface="Times New Roman" panose="02020603050405020304" pitchFamily="18" charset="0"/>
              </a:rPr>
              <a:t>L</a:t>
            </a:r>
            <a:r>
              <a:rPr lang="fr-FR" sz="1800" kern="0" dirty="0">
                <a:effectLst/>
                <a:latin typeface="+mn-lt"/>
                <a:ea typeface="Times New Roman" panose="02020603050405020304" pitchFamily="18" charset="0"/>
                <a:cs typeface="Times New Roman" panose="02020603050405020304" pitchFamily="18" charset="0"/>
              </a:rPr>
              <a:t>es taux d’anticorps (ELISA) sont élevés : charge antigénique élevée (X 20 / vaccins conjugués), mais en OPA les résultats sont moyens, même après  un VPC</a:t>
            </a:r>
            <a:endParaRPr lang="fr-FR" kern="100" dirty="0">
              <a:latin typeface="+mn-lt"/>
              <a:ea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fr-FR" sz="1800" kern="0" dirty="0">
                <a:effectLst/>
                <a:latin typeface="+mn-lt"/>
                <a:ea typeface="Times New Roman" panose="02020603050405020304" pitchFamily="18" charset="0"/>
                <a:cs typeface="Times New Roman" panose="02020603050405020304" pitchFamily="18" charset="0"/>
              </a:rPr>
              <a:t>L’efficacité clinique et la tolérance sont sensiblement moins bonnes </a:t>
            </a:r>
          </a:p>
          <a:p>
            <a:pPr marL="285750" indent="-285750" algn="just">
              <a:buFont typeface="Arial" panose="020B0604020202020204" pitchFamily="34" charset="0"/>
              <a:buChar char="•"/>
            </a:pPr>
            <a:r>
              <a:rPr lang="fr-FR" sz="1800" kern="0" dirty="0">
                <a:effectLst/>
                <a:latin typeface="+mn-lt"/>
                <a:ea typeface="Times New Roman" panose="02020603050405020304" pitchFamily="18" charset="0"/>
                <a:cs typeface="Times New Roman" panose="02020603050405020304" pitchFamily="18" charset="0"/>
              </a:rPr>
              <a:t>Le phénomène d’Arthus est assez fréquent, la dose d’Ag étant très élevée.</a:t>
            </a:r>
            <a:endParaRPr lang="fr-FR" sz="1800" kern="100" dirty="0">
              <a:effectLst/>
              <a:latin typeface="+mn-lt"/>
              <a:ea typeface="Calibri" panose="020F0502020204030204" pitchFamily="34" charset="0"/>
              <a:cs typeface="Times New Roman" panose="02020603050405020304" pitchFamily="18" charset="0"/>
            </a:endParaRPr>
          </a:p>
          <a:p>
            <a:r>
              <a:rPr lang="fr-FR" sz="1800" kern="0" dirty="0">
                <a:effectLst/>
                <a:latin typeface="+mn-lt"/>
                <a:ea typeface="Times New Roman" panose="02020603050405020304" pitchFamily="18" charset="0"/>
                <a:cs typeface="Times New Roman" panose="02020603050405020304" pitchFamily="18" charset="0"/>
              </a:rPr>
              <a:t> </a:t>
            </a:r>
            <a:endParaRPr lang="fr-FR" sz="1800" kern="100" dirty="0">
              <a:effectLst/>
              <a:latin typeface="+mn-lt"/>
              <a:ea typeface="Calibri" panose="020F0502020204030204" pitchFamily="34" charset="0"/>
              <a:cs typeface="Times New Roman" panose="02020603050405020304" pitchFamily="18" charset="0"/>
            </a:endParaRPr>
          </a:p>
          <a:p>
            <a:endParaRPr lang="fr-FR" dirty="0">
              <a:latin typeface="+mn-lt"/>
            </a:endParaRPr>
          </a:p>
        </p:txBody>
      </p:sp>
      <p:sp>
        <p:nvSpPr>
          <p:cNvPr id="7" name="Rectangle : coins arrondis 6">
            <a:extLst>
              <a:ext uri="{FF2B5EF4-FFF2-40B4-BE49-F238E27FC236}">
                <a16:creationId xmlns:a16="http://schemas.microsoft.com/office/drawing/2014/main" id="{6AEC5BB9-5EAA-1708-96CB-C31967462786}"/>
              </a:ext>
            </a:extLst>
          </p:cNvPr>
          <p:cNvSpPr/>
          <p:nvPr/>
        </p:nvSpPr>
        <p:spPr>
          <a:xfrm>
            <a:off x="3330428" y="3684536"/>
            <a:ext cx="5268287" cy="77689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800" kern="0" dirty="0">
                <a:effectLst/>
                <a:ea typeface="Times New Roman" panose="02020603050405020304" pitchFamily="18" charset="0"/>
                <a:cs typeface="Times New Roman" panose="02020603050405020304" pitchFamily="18" charset="0"/>
              </a:rPr>
              <a:t>La question de leur utilisation ne se pose aujourd’hui que pour quelques semaines ou mois encore.</a:t>
            </a:r>
            <a:endParaRPr lang="fr-FR" dirty="0"/>
          </a:p>
        </p:txBody>
      </p:sp>
      <p:sp>
        <p:nvSpPr>
          <p:cNvPr id="8" name="Rectangle 7"/>
          <p:cNvSpPr/>
          <p:nvPr/>
        </p:nvSpPr>
        <p:spPr>
          <a:xfrm>
            <a:off x="881794" y="4411996"/>
            <a:ext cx="2198038" cy="246221"/>
          </a:xfrm>
          <a:prstGeom prst="rect">
            <a:avLst/>
          </a:prstGeom>
        </p:spPr>
        <p:txBody>
          <a:bodyPr wrap="none">
            <a:spAutoFit/>
          </a:bodyPr>
          <a:lstStyle/>
          <a:p>
            <a:pPr algn="r"/>
            <a:r>
              <a:rPr lang="fr-FR" sz="1000" dirty="0"/>
              <a:t>D’après </a:t>
            </a:r>
            <a:r>
              <a:rPr lang="fr-FR" sz="1000" dirty="0" err="1"/>
              <a:t>Clutterbuck</a:t>
            </a:r>
            <a:r>
              <a:rPr lang="fr-FR" sz="1000" dirty="0"/>
              <a:t> </a:t>
            </a:r>
            <a:r>
              <a:rPr lang="fr-FR" sz="1000" i="1" dirty="0"/>
              <a:t>et al.</a:t>
            </a:r>
            <a:r>
              <a:rPr lang="fr-FR" sz="1000" dirty="0"/>
              <a:t>, JID 2012</a:t>
            </a:r>
          </a:p>
        </p:txBody>
      </p:sp>
      <p:sp>
        <p:nvSpPr>
          <p:cNvPr id="6" name="ZoneTexte 5">
            <a:extLst>
              <a:ext uri="{FF2B5EF4-FFF2-40B4-BE49-F238E27FC236}">
                <a16:creationId xmlns:a16="http://schemas.microsoft.com/office/drawing/2014/main" id="{A04143DD-F84E-027E-91DC-44E3C24B0D21}"/>
              </a:ext>
            </a:extLst>
          </p:cNvPr>
          <p:cNvSpPr txBox="1"/>
          <p:nvPr/>
        </p:nvSpPr>
        <p:spPr>
          <a:xfrm>
            <a:off x="8597626" y="312736"/>
            <a:ext cx="373820" cy="261610"/>
          </a:xfrm>
          <a:prstGeom prst="rect">
            <a:avLst/>
          </a:prstGeom>
          <a:noFill/>
        </p:spPr>
        <p:txBody>
          <a:bodyPr wrap="none" rtlCol="0">
            <a:spAutoFit/>
          </a:bodyPr>
          <a:lstStyle/>
          <a:p>
            <a:r>
              <a:rPr lang="fr-FR" sz="1050" dirty="0">
                <a:solidFill>
                  <a:schemeClr val="bg1"/>
                </a:solidFill>
              </a:rPr>
              <a:t>EV</a:t>
            </a:r>
          </a:p>
        </p:txBody>
      </p:sp>
    </p:spTree>
    <p:extLst>
      <p:ext uri="{BB962C8B-B14F-4D97-AF65-F5344CB8AC3E}">
        <p14:creationId xmlns:p14="http://schemas.microsoft.com/office/powerpoint/2010/main" val="38778367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Rapport activité">
    <a:dk1>
      <a:sysClr val="windowText" lastClr="000000"/>
    </a:dk1>
    <a:lt1>
      <a:sysClr val="window" lastClr="FFFFFF"/>
    </a:lt1>
    <a:dk2>
      <a:srgbClr val="4E5B6F"/>
    </a:dk2>
    <a:lt2>
      <a:srgbClr val="D6ECFF"/>
    </a:lt2>
    <a:accent1>
      <a:srgbClr val="7FD13B"/>
    </a:accent1>
    <a:accent2>
      <a:srgbClr val="FF3300"/>
    </a:accent2>
    <a:accent3>
      <a:srgbClr val="FEB80A"/>
    </a:accent3>
    <a:accent4>
      <a:srgbClr val="00CCFF"/>
    </a:accent4>
    <a:accent5>
      <a:srgbClr val="6666FF"/>
    </a:accent5>
    <a:accent6>
      <a:srgbClr val="00CC66"/>
    </a:accent6>
    <a:hlink>
      <a:srgbClr val="FF3300"/>
    </a:hlink>
    <a:folHlink>
      <a:srgbClr val="BF2600"/>
    </a:folHlink>
  </a:clrScheme>
  <a:fontScheme name="Personnalisé 2">
    <a:majorFont>
      <a:latin typeface="Calibri"/>
      <a:ea typeface=""/>
      <a:cs typeface=""/>
    </a:majorFont>
    <a:minorFont>
      <a:latin typeface="Calibri"/>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Rapport activité">
    <a:dk1>
      <a:sysClr val="windowText" lastClr="000000"/>
    </a:dk1>
    <a:lt1>
      <a:sysClr val="window" lastClr="FFFFFF"/>
    </a:lt1>
    <a:dk2>
      <a:srgbClr val="4E5B6F"/>
    </a:dk2>
    <a:lt2>
      <a:srgbClr val="D6ECFF"/>
    </a:lt2>
    <a:accent1>
      <a:srgbClr val="7FD13B"/>
    </a:accent1>
    <a:accent2>
      <a:srgbClr val="FF3300"/>
    </a:accent2>
    <a:accent3>
      <a:srgbClr val="FEB80A"/>
    </a:accent3>
    <a:accent4>
      <a:srgbClr val="00CCFF"/>
    </a:accent4>
    <a:accent5>
      <a:srgbClr val="6666FF"/>
    </a:accent5>
    <a:accent6>
      <a:srgbClr val="00CC66"/>
    </a:accent6>
    <a:hlink>
      <a:srgbClr val="FF3300"/>
    </a:hlink>
    <a:folHlink>
      <a:srgbClr val="BF2600"/>
    </a:folHlink>
  </a:clrScheme>
  <a:fontScheme name="Personnalisé 2">
    <a:majorFont>
      <a:latin typeface="Calibri"/>
      <a:ea typeface=""/>
      <a:cs typeface=""/>
    </a:majorFont>
    <a:minorFont>
      <a:latin typeface="Calibri"/>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Rapport activité">
    <a:dk1>
      <a:sysClr val="windowText" lastClr="000000"/>
    </a:dk1>
    <a:lt1>
      <a:sysClr val="window" lastClr="FFFFFF"/>
    </a:lt1>
    <a:dk2>
      <a:srgbClr val="4E5B6F"/>
    </a:dk2>
    <a:lt2>
      <a:srgbClr val="D6ECFF"/>
    </a:lt2>
    <a:accent1>
      <a:srgbClr val="7FD13B"/>
    </a:accent1>
    <a:accent2>
      <a:srgbClr val="FF3300"/>
    </a:accent2>
    <a:accent3>
      <a:srgbClr val="FEB80A"/>
    </a:accent3>
    <a:accent4>
      <a:srgbClr val="00CCFF"/>
    </a:accent4>
    <a:accent5>
      <a:srgbClr val="6666FF"/>
    </a:accent5>
    <a:accent6>
      <a:srgbClr val="00CC66"/>
    </a:accent6>
    <a:hlink>
      <a:srgbClr val="FF3300"/>
    </a:hlink>
    <a:folHlink>
      <a:srgbClr val="BF2600"/>
    </a:folHlink>
  </a:clrScheme>
  <a:fontScheme name="Personnalisé 2">
    <a:majorFont>
      <a:latin typeface="Calibri"/>
      <a:ea typeface=""/>
      <a:cs typeface=""/>
    </a:majorFont>
    <a:minorFont>
      <a:latin typeface="Calibri"/>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Rapport activité">
    <a:dk1>
      <a:sysClr val="windowText" lastClr="000000"/>
    </a:dk1>
    <a:lt1>
      <a:sysClr val="window" lastClr="FFFFFF"/>
    </a:lt1>
    <a:dk2>
      <a:srgbClr val="4E5B6F"/>
    </a:dk2>
    <a:lt2>
      <a:srgbClr val="D6ECFF"/>
    </a:lt2>
    <a:accent1>
      <a:srgbClr val="7FD13B"/>
    </a:accent1>
    <a:accent2>
      <a:srgbClr val="FF3300"/>
    </a:accent2>
    <a:accent3>
      <a:srgbClr val="FEB80A"/>
    </a:accent3>
    <a:accent4>
      <a:srgbClr val="00CCFF"/>
    </a:accent4>
    <a:accent5>
      <a:srgbClr val="6666FF"/>
    </a:accent5>
    <a:accent6>
      <a:srgbClr val="00CC66"/>
    </a:accent6>
    <a:hlink>
      <a:srgbClr val="FF3300"/>
    </a:hlink>
    <a:folHlink>
      <a:srgbClr val="BF2600"/>
    </a:folHlink>
  </a:clrScheme>
  <a:fontScheme name="Personnalisé 2">
    <a:majorFont>
      <a:latin typeface="Calibri"/>
      <a:ea typeface=""/>
      <a:cs typeface=""/>
    </a:majorFont>
    <a:minorFont>
      <a:latin typeface="Calibri"/>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Rapport activité">
    <a:dk1>
      <a:sysClr val="windowText" lastClr="000000"/>
    </a:dk1>
    <a:lt1>
      <a:sysClr val="window" lastClr="FFFFFF"/>
    </a:lt1>
    <a:dk2>
      <a:srgbClr val="4E5B6F"/>
    </a:dk2>
    <a:lt2>
      <a:srgbClr val="D6ECFF"/>
    </a:lt2>
    <a:accent1>
      <a:srgbClr val="7FD13B"/>
    </a:accent1>
    <a:accent2>
      <a:srgbClr val="FF3300"/>
    </a:accent2>
    <a:accent3>
      <a:srgbClr val="FEB80A"/>
    </a:accent3>
    <a:accent4>
      <a:srgbClr val="00CCFF"/>
    </a:accent4>
    <a:accent5>
      <a:srgbClr val="6666FF"/>
    </a:accent5>
    <a:accent6>
      <a:srgbClr val="00CC66"/>
    </a:accent6>
    <a:hlink>
      <a:srgbClr val="FF3300"/>
    </a:hlink>
    <a:folHlink>
      <a:srgbClr val="BF2600"/>
    </a:folHlink>
  </a:clrScheme>
  <a:fontScheme name="Personnalisé 2">
    <a:majorFont>
      <a:latin typeface="Calibri"/>
      <a:ea typeface=""/>
      <a:cs typeface=""/>
    </a:majorFont>
    <a:minorFont>
      <a:latin typeface="Calibri"/>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Rapport activité">
    <a:dk1>
      <a:sysClr val="windowText" lastClr="000000"/>
    </a:dk1>
    <a:lt1>
      <a:sysClr val="window" lastClr="FFFFFF"/>
    </a:lt1>
    <a:dk2>
      <a:srgbClr val="4E5B6F"/>
    </a:dk2>
    <a:lt2>
      <a:srgbClr val="D6ECFF"/>
    </a:lt2>
    <a:accent1>
      <a:srgbClr val="7FD13B"/>
    </a:accent1>
    <a:accent2>
      <a:srgbClr val="FF3300"/>
    </a:accent2>
    <a:accent3>
      <a:srgbClr val="FEB80A"/>
    </a:accent3>
    <a:accent4>
      <a:srgbClr val="00CCFF"/>
    </a:accent4>
    <a:accent5>
      <a:srgbClr val="6666FF"/>
    </a:accent5>
    <a:accent6>
      <a:srgbClr val="00CC66"/>
    </a:accent6>
    <a:hlink>
      <a:srgbClr val="FF3300"/>
    </a:hlink>
    <a:folHlink>
      <a:srgbClr val="BF2600"/>
    </a:folHlink>
  </a:clrScheme>
  <a:fontScheme name="Personnalisé 2">
    <a:majorFont>
      <a:latin typeface="Calibri"/>
      <a:ea typeface=""/>
      <a:cs typeface=""/>
    </a:majorFont>
    <a:minorFont>
      <a:latin typeface="Calibri"/>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3622</TotalTime>
  <Words>1350</Words>
  <Application>Microsoft Macintosh PowerPoint</Application>
  <PresentationFormat>Affichage à l'écran (16:9)</PresentationFormat>
  <Paragraphs>182</Paragraphs>
  <Slides>25</Slides>
  <Notes>9</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25</vt:i4>
      </vt:variant>
    </vt:vector>
  </HeadingPairs>
  <TitlesOfParts>
    <vt:vector size="30" baseType="lpstr">
      <vt:lpstr>01 Digitall</vt:lpstr>
      <vt:lpstr>Arial</vt:lpstr>
      <vt:lpstr>Calibri</vt:lpstr>
      <vt:lpstr>Symbol</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IPD serotypes (%) covered by conjugate vaccines, France 2022</vt:lpstr>
      <vt:lpstr>IPD serotypes (%) covered by vaccines, France 2022</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DIU</dc:creator>
  <cp:lastModifiedBy>Stéphane Béchet</cp:lastModifiedBy>
  <cp:revision>184</cp:revision>
  <cp:lastPrinted>2022-07-26T07:48:29Z</cp:lastPrinted>
  <dcterms:created xsi:type="dcterms:W3CDTF">2018-12-12T07:15:29Z</dcterms:created>
  <dcterms:modified xsi:type="dcterms:W3CDTF">2023-10-16T09:30:39Z</dcterms:modified>
</cp:coreProperties>
</file>