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3"/>
  </p:notesMasterIdLst>
  <p:handoutMasterIdLst>
    <p:handoutMasterId r:id="rId34"/>
  </p:handoutMasterIdLst>
  <p:sldIdLst>
    <p:sldId id="286" r:id="rId2"/>
    <p:sldId id="277" r:id="rId3"/>
    <p:sldId id="281" r:id="rId4"/>
    <p:sldId id="339" r:id="rId5"/>
    <p:sldId id="338" r:id="rId6"/>
    <p:sldId id="340" r:id="rId7"/>
    <p:sldId id="278" r:id="rId8"/>
    <p:sldId id="290" r:id="rId9"/>
    <p:sldId id="2147472971" r:id="rId10"/>
    <p:sldId id="332" r:id="rId11"/>
    <p:sldId id="325" r:id="rId12"/>
    <p:sldId id="333" r:id="rId13"/>
    <p:sldId id="276" r:id="rId14"/>
    <p:sldId id="279" r:id="rId15"/>
    <p:sldId id="2147472972" r:id="rId16"/>
    <p:sldId id="2147472968" r:id="rId17"/>
    <p:sldId id="326" r:id="rId18"/>
    <p:sldId id="2147472982" r:id="rId19"/>
    <p:sldId id="2147472973" r:id="rId20"/>
    <p:sldId id="334" r:id="rId21"/>
    <p:sldId id="2147472974" r:id="rId22"/>
    <p:sldId id="2147472975" r:id="rId23"/>
    <p:sldId id="335" r:id="rId24"/>
    <p:sldId id="2147472981" r:id="rId25"/>
    <p:sldId id="342" r:id="rId26"/>
    <p:sldId id="2147472976" r:id="rId27"/>
    <p:sldId id="2147472979" r:id="rId28"/>
    <p:sldId id="2147472970" r:id="rId29"/>
    <p:sldId id="2147472977" r:id="rId30"/>
    <p:sldId id="323" r:id="rId31"/>
    <p:sldId id="2147472983" r:id="rId32"/>
  </p:sldIdLst>
  <p:sldSz cx="9144000" cy="5143500" type="screen16x9"/>
  <p:notesSz cx="6797675" cy="992663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8" charset="0"/>
        <a:ea typeface="Arial" pitchFamily="-108" charset="0"/>
        <a:cs typeface="Arial" pitchFamily="-108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8" charset="0"/>
        <a:ea typeface="Arial" pitchFamily="-108" charset="0"/>
        <a:cs typeface="Arial" pitchFamily="-108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8" charset="0"/>
        <a:ea typeface="Arial" pitchFamily="-108" charset="0"/>
        <a:cs typeface="Arial" pitchFamily="-108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8" charset="0"/>
        <a:ea typeface="Arial" pitchFamily="-108" charset="0"/>
        <a:cs typeface="Arial" pitchFamily="-108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8" charset="0"/>
        <a:ea typeface="Arial" pitchFamily="-108" charset="0"/>
        <a:cs typeface="Arial" pitchFamily="-108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pitchFamily="-108" charset="0"/>
        <a:ea typeface="Arial" pitchFamily="-108" charset="0"/>
        <a:cs typeface="Arial" pitchFamily="-108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pitchFamily="-108" charset="0"/>
        <a:ea typeface="Arial" pitchFamily="-108" charset="0"/>
        <a:cs typeface="Arial" pitchFamily="-108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pitchFamily="-108" charset="0"/>
        <a:ea typeface="Arial" pitchFamily="-108" charset="0"/>
        <a:cs typeface="Arial" pitchFamily="-108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pitchFamily="-108" charset="0"/>
        <a:ea typeface="Arial" pitchFamily="-108" charset="0"/>
        <a:cs typeface="Arial" pitchFamily="-108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70">
          <p15:clr>
            <a:srgbClr val="A4A3A4"/>
          </p15:clr>
        </p15:guide>
        <p15:guide id="2" orient="horz" pos="1038">
          <p15:clr>
            <a:srgbClr val="A4A3A4"/>
          </p15:clr>
        </p15:guide>
        <p15:guide id="3" pos="187">
          <p15:clr>
            <a:srgbClr val="A4A3A4"/>
          </p15:clr>
        </p15:guide>
        <p15:guide id="4" pos="557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900"/>
    <a:srgbClr val="009D3D"/>
    <a:srgbClr val="1498D7"/>
    <a:srgbClr val="EAF0F0"/>
    <a:srgbClr val="F1F6F4"/>
    <a:srgbClr val="FAFFFD"/>
    <a:srgbClr val="FFFFFD"/>
    <a:srgbClr val="F4FFFD"/>
    <a:srgbClr val="F7F8FF"/>
    <a:srgbClr val="FFF0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251" autoAdjust="0"/>
    <p:restoredTop sz="95897" autoAdjust="0"/>
  </p:normalViewPr>
  <p:slideViewPr>
    <p:cSldViewPr snapToGrid="0" showGuides="1">
      <p:cViewPr varScale="1">
        <p:scale>
          <a:sx n="165" d="100"/>
          <a:sy n="165" d="100"/>
        </p:scale>
        <p:origin x="200" y="184"/>
      </p:cViewPr>
      <p:guideLst>
        <p:guide orient="horz" pos="270"/>
        <p:guide orient="horz" pos="1038"/>
        <p:guide pos="187"/>
        <p:guide pos="55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-1686"/>
    </p:cViewPr>
  </p:sorterViewPr>
  <p:notesViewPr>
    <p:cSldViewPr snapToGrid="0" snapToObjects="1" showGuides="1">
      <p:cViewPr varScale="1">
        <p:scale>
          <a:sx n="105" d="100"/>
          <a:sy n="105" d="100"/>
        </p:scale>
        <p:origin x="-4184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CDF551A-573C-FD41-BC81-BA63F2A7A7AD}" type="doc">
      <dgm:prSet loTypeId="urn:microsoft.com/office/officeart/2008/layout/VerticalCurvedList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AB26F615-98D0-A14D-B0C5-12E7CC8D0A49}">
      <dgm:prSet phldrT="[Texte]"/>
      <dgm:spPr/>
      <dgm:t>
        <a:bodyPr/>
        <a:lstStyle/>
        <a:p>
          <a:pPr algn="ctr"/>
          <a:r>
            <a:rPr lang="fr-FR" dirty="0"/>
            <a:t>Grippe saisonnière</a:t>
          </a:r>
        </a:p>
      </dgm:t>
    </dgm:pt>
    <dgm:pt modelId="{D4D9EBC4-6837-8940-AB8A-215AB76530B6}" type="parTrans" cxnId="{D91A08C1-7235-1841-B73A-CDE1AE763E51}">
      <dgm:prSet/>
      <dgm:spPr/>
      <dgm:t>
        <a:bodyPr/>
        <a:lstStyle/>
        <a:p>
          <a:pPr algn="ctr"/>
          <a:endParaRPr lang="fr-FR"/>
        </a:p>
      </dgm:t>
    </dgm:pt>
    <dgm:pt modelId="{069110BF-64F3-5E47-8C38-E2DD601F8AAD}" type="sibTrans" cxnId="{D91A08C1-7235-1841-B73A-CDE1AE763E51}">
      <dgm:prSet/>
      <dgm:spPr/>
      <dgm:t>
        <a:bodyPr/>
        <a:lstStyle/>
        <a:p>
          <a:pPr algn="ctr"/>
          <a:endParaRPr lang="fr-FR"/>
        </a:p>
      </dgm:t>
    </dgm:pt>
    <dgm:pt modelId="{C7D6359E-C9B2-8F46-917D-C963849DB4A1}">
      <dgm:prSet phldrT="[Texte]"/>
      <dgm:spPr/>
      <dgm:t>
        <a:bodyPr/>
        <a:lstStyle/>
        <a:p>
          <a:pPr algn="ctr"/>
          <a:r>
            <a:rPr lang="fr-FR" dirty="0"/>
            <a:t>Covid-19</a:t>
          </a:r>
        </a:p>
      </dgm:t>
    </dgm:pt>
    <dgm:pt modelId="{8F2E87AE-7587-1443-B314-BEB61A0EECDF}" type="parTrans" cxnId="{F63CEA8A-7C1E-DC40-825B-0206BE9FFE28}">
      <dgm:prSet/>
      <dgm:spPr/>
      <dgm:t>
        <a:bodyPr/>
        <a:lstStyle/>
        <a:p>
          <a:pPr algn="ctr"/>
          <a:endParaRPr lang="fr-FR"/>
        </a:p>
      </dgm:t>
    </dgm:pt>
    <dgm:pt modelId="{D1EB75B5-A5F4-0144-990F-F9D0E7176003}" type="sibTrans" cxnId="{F63CEA8A-7C1E-DC40-825B-0206BE9FFE28}">
      <dgm:prSet/>
      <dgm:spPr/>
      <dgm:t>
        <a:bodyPr/>
        <a:lstStyle/>
        <a:p>
          <a:pPr algn="ctr"/>
          <a:endParaRPr lang="fr-FR"/>
        </a:p>
      </dgm:t>
    </dgm:pt>
    <dgm:pt modelId="{20D49523-F433-A943-A235-2210E1E98645}">
      <dgm:prSet phldrT="[Texte]"/>
      <dgm:spPr/>
      <dgm:t>
        <a:bodyPr/>
        <a:lstStyle/>
        <a:p>
          <a:pPr algn="ctr"/>
          <a:r>
            <a:rPr lang="fr-FR" dirty="0"/>
            <a:t>Coqueluche</a:t>
          </a:r>
        </a:p>
      </dgm:t>
    </dgm:pt>
    <dgm:pt modelId="{758DC8D4-E5C5-4E4C-9727-196C1C22C2D0}" type="parTrans" cxnId="{3501AA6E-0BB1-924A-A142-0B93495E630D}">
      <dgm:prSet/>
      <dgm:spPr/>
      <dgm:t>
        <a:bodyPr/>
        <a:lstStyle/>
        <a:p>
          <a:pPr algn="ctr"/>
          <a:endParaRPr lang="fr-FR"/>
        </a:p>
      </dgm:t>
    </dgm:pt>
    <dgm:pt modelId="{65675351-6CC2-084A-AAD6-1DC55384E892}" type="sibTrans" cxnId="{3501AA6E-0BB1-924A-A142-0B93495E630D}">
      <dgm:prSet/>
      <dgm:spPr/>
      <dgm:t>
        <a:bodyPr/>
        <a:lstStyle/>
        <a:p>
          <a:pPr algn="ctr"/>
          <a:endParaRPr lang="fr-FR"/>
        </a:p>
      </dgm:t>
    </dgm:pt>
    <dgm:pt modelId="{93A9218B-10A2-5947-B22F-B30974DC4ACC}" type="pres">
      <dgm:prSet presAssocID="{2CDF551A-573C-FD41-BC81-BA63F2A7A7AD}" presName="Name0" presStyleCnt="0">
        <dgm:presLayoutVars>
          <dgm:chMax val="7"/>
          <dgm:chPref val="7"/>
          <dgm:dir/>
        </dgm:presLayoutVars>
      </dgm:prSet>
      <dgm:spPr/>
    </dgm:pt>
    <dgm:pt modelId="{0F389415-93CE-2649-9279-B627A89F1547}" type="pres">
      <dgm:prSet presAssocID="{2CDF551A-573C-FD41-BC81-BA63F2A7A7AD}" presName="Name1" presStyleCnt="0"/>
      <dgm:spPr/>
    </dgm:pt>
    <dgm:pt modelId="{21C78B41-499A-344E-B48A-E1D7396AF1CB}" type="pres">
      <dgm:prSet presAssocID="{2CDF551A-573C-FD41-BC81-BA63F2A7A7AD}" presName="cycle" presStyleCnt="0"/>
      <dgm:spPr/>
    </dgm:pt>
    <dgm:pt modelId="{B9C53518-5A38-1049-B34E-198458E2B603}" type="pres">
      <dgm:prSet presAssocID="{2CDF551A-573C-FD41-BC81-BA63F2A7A7AD}" presName="srcNode" presStyleLbl="node1" presStyleIdx="0" presStyleCnt="3"/>
      <dgm:spPr/>
    </dgm:pt>
    <dgm:pt modelId="{AF9706F7-8CB0-D34D-8260-FF3DCD63D67E}" type="pres">
      <dgm:prSet presAssocID="{2CDF551A-573C-FD41-BC81-BA63F2A7A7AD}" presName="conn" presStyleLbl="parChTrans1D2" presStyleIdx="0" presStyleCnt="1"/>
      <dgm:spPr/>
    </dgm:pt>
    <dgm:pt modelId="{1FF0FD76-088E-C24E-9773-D7355AE8FE57}" type="pres">
      <dgm:prSet presAssocID="{2CDF551A-573C-FD41-BC81-BA63F2A7A7AD}" presName="extraNode" presStyleLbl="node1" presStyleIdx="0" presStyleCnt="3"/>
      <dgm:spPr/>
    </dgm:pt>
    <dgm:pt modelId="{9403E83E-F766-8240-9AB5-34217ABF68B6}" type="pres">
      <dgm:prSet presAssocID="{2CDF551A-573C-FD41-BC81-BA63F2A7A7AD}" presName="dstNode" presStyleLbl="node1" presStyleIdx="0" presStyleCnt="3"/>
      <dgm:spPr/>
    </dgm:pt>
    <dgm:pt modelId="{93FAF140-5040-B243-8F3F-F8D2E7E9CCAC}" type="pres">
      <dgm:prSet presAssocID="{AB26F615-98D0-A14D-B0C5-12E7CC8D0A49}" presName="text_1" presStyleLbl="node1" presStyleIdx="0" presStyleCnt="3">
        <dgm:presLayoutVars>
          <dgm:bulletEnabled val="1"/>
        </dgm:presLayoutVars>
      </dgm:prSet>
      <dgm:spPr/>
    </dgm:pt>
    <dgm:pt modelId="{5FD4CDFF-033E-574F-8A8B-51B4ED6B7A8E}" type="pres">
      <dgm:prSet presAssocID="{AB26F615-98D0-A14D-B0C5-12E7CC8D0A49}" presName="accent_1" presStyleCnt="0"/>
      <dgm:spPr/>
    </dgm:pt>
    <dgm:pt modelId="{07BC060B-3BA9-B543-B6A3-4A05AE294C05}" type="pres">
      <dgm:prSet presAssocID="{AB26F615-98D0-A14D-B0C5-12E7CC8D0A49}" presName="accentRepeatNode" presStyleLbl="solidFgAcc1" presStyleIdx="0" presStyleCnt="3"/>
      <dgm:spPr/>
    </dgm:pt>
    <dgm:pt modelId="{EC693533-9145-714E-9100-FD18FC34D1C1}" type="pres">
      <dgm:prSet presAssocID="{C7D6359E-C9B2-8F46-917D-C963849DB4A1}" presName="text_2" presStyleLbl="node1" presStyleIdx="1" presStyleCnt="3">
        <dgm:presLayoutVars>
          <dgm:bulletEnabled val="1"/>
        </dgm:presLayoutVars>
      </dgm:prSet>
      <dgm:spPr/>
    </dgm:pt>
    <dgm:pt modelId="{896F6840-A90B-5444-BFB1-BAAAF43E5540}" type="pres">
      <dgm:prSet presAssocID="{C7D6359E-C9B2-8F46-917D-C963849DB4A1}" presName="accent_2" presStyleCnt="0"/>
      <dgm:spPr/>
    </dgm:pt>
    <dgm:pt modelId="{275D2A24-95C1-5445-9658-BA33EF870840}" type="pres">
      <dgm:prSet presAssocID="{C7D6359E-C9B2-8F46-917D-C963849DB4A1}" presName="accentRepeatNode" presStyleLbl="solidFgAcc1" presStyleIdx="1" presStyleCnt="3"/>
      <dgm:spPr/>
    </dgm:pt>
    <dgm:pt modelId="{F5961E44-26FC-C341-8AF9-5A5A44B6D853}" type="pres">
      <dgm:prSet presAssocID="{20D49523-F433-A943-A235-2210E1E98645}" presName="text_3" presStyleLbl="node1" presStyleIdx="2" presStyleCnt="3" custScaleX="98244" custLinFactNeighborX="211" custLinFactNeighborY="-6352">
        <dgm:presLayoutVars>
          <dgm:bulletEnabled val="1"/>
        </dgm:presLayoutVars>
      </dgm:prSet>
      <dgm:spPr/>
    </dgm:pt>
    <dgm:pt modelId="{7A5A5CF8-93EC-3D4D-B869-4C10C82DD736}" type="pres">
      <dgm:prSet presAssocID="{20D49523-F433-A943-A235-2210E1E98645}" presName="accent_3" presStyleCnt="0"/>
      <dgm:spPr/>
    </dgm:pt>
    <dgm:pt modelId="{5C20EA5D-ACDA-E942-87FB-555AEE46795D}" type="pres">
      <dgm:prSet presAssocID="{20D49523-F433-A943-A235-2210E1E98645}" presName="accentRepeatNode" presStyleLbl="solidFgAcc1" presStyleIdx="2" presStyleCnt="3"/>
      <dgm:spPr/>
    </dgm:pt>
  </dgm:ptLst>
  <dgm:cxnLst>
    <dgm:cxn modelId="{1B37F162-A6A8-A64B-A056-87B2765450E7}" type="presOf" srcId="{AB26F615-98D0-A14D-B0C5-12E7CC8D0A49}" destId="{93FAF140-5040-B243-8F3F-F8D2E7E9CCAC}" srcOrd="0" destOrd="0" presId="urn:microsoft.com/office/officeart/2008/layout/VerticalCurvedList"/>
    <dgm:cxn modelId="{3501AA6E-0BB1-924A-A142-0B93495E630D}" srcId="{2CDF551A-573C-FD41-BC81-BA63F2A7A7AD}" destId="{20D49523-F433-A943-A235-2210E1E98645}" srcOrd="2" destOrd="0" parTransId="{758DC8D4-E5C5-4E4C-9727-196C1C22C2D0}" sibTransId="{65675351-6CC2-084A-AAD6-1DC55384E892}"/>
    <dgm:cxn modelId="{C2570E77-87C3-D64D-9C24-09C53E782091}" type="presOf" srcId="{20D49523-F433-A943-A235-2210E1E98645}" destId="{F5961E44-26FC-C341-8AF9-5A5A44B6D853}" srcOrd="0" destOrd="0" presId="urn:microsoft.com/office/officeart/2008/layout/VerticalCurvedList"/>
    <dgm:cxn modelId="{F63CEA8A-7C1E-DC40-825B-0206BE9FFE28}" srcId="{2CDF551A-573C-FD41-BC81-BA63F2A7A7AD}" destId="{C7D6359E-C9B2-8F46-917D-C963849DB4A1}" srcOrd="1" destOrd="0" parTransId="{8F2E87AE-7587-1443-B314-BEB61A0EECDF}" sibTransId="{D1EB75B5-A5F4-0144-990F-F9D0E7176003}"/>
    <dgm:cxn modelId="{9E1999A6-D1A8-A44C-91D8-5688CAFA8755}" type="presOf" srcId="{2CDF551A-573C-FD41-BC81-BA63F2A7A7AD}" destId="{93A9218B-10A2-5947-B22F-B30974DC4ACC}" srcOrd="0" destOrd="0" presId="urn:microsoft.com/office/officeart/2008/layout/VerticalCurvedList"/>
    <dgm:cxn modelId="{D91A08C1-7235-1841-B73A-CDE1AE763E51}" srcId="{2CDF551A-573C-FD41-BC81-BA63F2A7A7AD}" destId="{AB26F615-98D0-A14D-B0C5-12E7CC8D0A49}" srcOrd="0" destOrd="0" parTransId="{D4D9EBC4-6837-8940-AB8A-215AB76530B6}" sibTransId="{069110BF-64F3-5E47-8C38-E2DD601F8AAD}"/>
    <dgm:cxn modelId="{979C56E1-6CB2-1044-890F-180C2B5788A6}" type="presOf" srcId="{C7D6359E-C9B2-8F46-917D-C963849DB4A1}" destId="{EC693533-9145-714E-9100-FD18FC34D1C1}" srcOrd="0" destOrd="0" presId="urn:microsoft.com/office/officeart/2008/layout/VerticalCurvedList"/>
    <dgm:cxn modelId="{46D7DEEC-9DC4-2442-832E-4549F5500639}" type="presOf" srcId="{069110BF-64F3-5E47-8C38-E2DD601F8AAD}" destId="{AF9706F7-8CB0-D34D-8260-FF3DCD63D67E}" srcOrd="0" destOrd="0" presId="urn:microsoft.com/office/officeart/2008/layout/VerticalCurvedList"/>
    <dgm:cxn modelId="{CBB6F45F-B20E-914C-ABA9-70F1282E5B3D}" type="presParOf" srcId="{93A9218B-10A2-5947-B22F-B30974DC4ACC}" destId="{0F389415-93CE-2649-9279-B627A89F1547}" srcOrd="0" destOrd="0" presId="urn:microsoft.com/office/officeart/2008/layout/VerticalCurvedList"/>
    <dgm:cxn modelId="{37D3CA20-FDAA-584E-A09B-5140AC237BCE}" type="presParOf" srcId="{0F389415-93CE-2649-9279-B627A89F1547}" destId="{21C78B41-499A-344E-B48A-E1D7396AF1CB}" srcOrd="0" destOrd="0" presId="urn:microsoft.com/office/officeart/2008/layout/VerticalCurvedList"/>
    <dgm:cxn modelId="{8CA03F6A-5F90-3A48-8503-51B82563C5D8}" type="presParOf" srcId="{21C78B41-499A-344E-B48A-E1D7396AF1CB}" destId="{B9C53518-5A38-1049-B34E-198458E2B603}" srcOrd="0" destOrd="0" presId="urn:microsoft.com/office/officeart/2008/layout/VerticalCurvedList"/>
    <dgm:cxn modelId="{6344B51E-7300-5646-AA55-BD564D672A31}" type="presParOf" srcId="{21C78B41-499A-344E-B48A-E1D7396AF1CB}" destId="{AF9706F7-8CB0-D34D-8260-FF3DCD63D67E}" srcOrd="1" destOrd="0" presId="urn:microsoft.com/office/officeart/2008/layout/VerticalCurvedList"/>
    <dgm:cxn modelId="{D17889DD-BF37-F941-A3A1-11ED5D990136}" type="presParOf" srcId="{21C78B41-499A-344E-B48A-E1D7396AF1CB}" destId="{1FF0FD76-088E-C24E-9773-D7355AE8FE57}" srcOrd="2" destOrd="0" presId="urn:microsoft.com/office/officeart/2008/layout/VerticalCurvedList"/>
    <dgm:cxn modelId="{99150093-DAEC-AE48-98BB-43D5AD2C550B}" type="presParOf" srcId="{21C78B41-499A-344E-B48A-E1D7396AF1CB}" destId="{9403E83E-F766-8240-9AB5-34217ABF68B6}" srcOrd="3" destOrd="0" presId="urn:microsoft.com/office/officeart/2008/layout/VerticalCurvedList"/>
    <dgm:cxn modelId="{ECD74D31-2839-4344-BECD-A30BEF63A3D1}" type="presParOf" srcId="{0F389415-93CE-2649-9279-B627A89F1547}" destId="{93FAF140-5040-B243-8F3F-F8D2E7E9CCAC}" srcOrd="1" destOrd="0" presId="urn:microsoft.com/office/officeart/2008/layout/VerticalCurvedList"/>
    <dgm:cxn modelId="{8DAF8650-DE15-D14E-9575-9B28433D8D1F}" type="presParOf" srcId="{0F389415-93CE-2649-9279-B627A89F1547}" destId="{5FD4CDFF-033E-574F-8A8B-51B4ED6B7A8E}" srcOrd="2" destOrd="0" presId="urn:microsoft.com/office/officeart/2008/layout/VerticalCurvedList"/>
    <dgm:cxn modelId="{F47BFC0D-8097-9941-9398-89135E319100}" type="presParOf" srcId="{5FD4CDFF-033E-574F-8A8B-51B4ED6B7A8E}" destId="{07BC060B-3BA9-B543-B6A3-4A05AE294C05}" srcOrd="0" destOrd="0" presId="urn:microsoft.com/office/officeart/2008/layout/VerticalCurvedList"/>
    <dgm:cxn modelId="{C5B2C06B-D353-DD41-A35B-4C5A13AC8D2D}" type="presParOf" srcId="{0F389415-93CE-2649-9279-B627A89F1547}" destId="{EC693533-9145-714E-9100-FD18FC34D1C1}" srcOrd="3" destOrd="0" presId="urn:microsoft.com/office/officeart/2008/layout/VerticalCurvedList"/>
    <dgm:cxn modelId="{BF95EC9C-BDEF-0148-82FD-A875C5668975}" type="presParOf" srcId="{0F389415-93CE-2649-9279-B627A89F1547}" destId="{896F6840-A90B-5444-BFB1-BAAAF43E5540}" srcOrd="4" destOrd="0" presId="urn:microsoft.com/office/officeart/2008/layout/VerticalCurvedList"/>
    <dgm:cxn modelId="{19785DA3-9AFF-944B-ABB6-9041492D1F48}" type="presParOf" srcId="{896F6840-A90B-5444-BFB1-BAAAF43E5540}" destId="{275D2A24-95C1-5445-9658-BA33EF870840}" srcOrd="0" destOrd="0" presId="urn:microsoft.com/office/officeart/2008/layout/VerticalCurvedList"/>
    <dgm:cxn modelId="{6FE9D778-A7E0-D94C-BA5C-BA2653731638}" type="presParOf" srcId="{0F389415-93CE-2649-9279-B627A89F1547}" destId="{F5961E44-26FC-C341-8AF9-5A5A44B6D853}" srcOrd="5" destOrd="0" presId="urn:microsoft.com/office/officeart/2008/layout/VerticalCurvedList"/>
    <dgm:cxn modelId="{8A768F80-95E7-BD4C-9D5E-293A41F37AFA}" type="presParOf" srcId="{0F389415-93CE-2649-9279-B627A89F1547}" destId="{7A5A5CF8-93EC-3D4D-B869-4C10C82DD736}" srcOrd="6" destOrd="0" presId="urn:microsoft.com/office/officeart/2008/layout/VerticalCurvedList"/>
    <dgm:cxn modelId="{1340A7F9-B3ED-834B-8607-9A55AA0F74AF}" type="presParOf" srcId="{7A5A5CF8-93EC-3D4D-B869-4C10C82DD736}" destId="{5C20EA5D-ACDA-E942-87FB-555AEE46795D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92EB4AD-E2F0-40F6-9DA2-51C7F74AC2B6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4C699FF-CD1D-4855-8CFB-B9082389FC70}">
      <dgm:prSet custT="1"/>
      <dgm:spPr/>
      <dgm:t>
        <a:bodyPr/>
        <a:lstStyle/>
        <a:p>
          <a:r>
            <a:rPr lang="fr-FR" sz="1600" dirty="0">
              <a:latin typeface="+mj-lt"/>
            </a:rPr>
            <a:t>Risque + élevé de grippe sévère chez la femme enceinte hospitalisations et décès</a:t>
          </a:r>
          <a:endParaRPr lang="en-US" sz="1600" dirty="0">
            <a:latin typeface="+mj-lt"/>
          </a:endParaRPr>
        </a:p>
      </dgm:t>
    </dgm:pt>
    <dgm:pt modelId="{21E09561-AA49-4DAC-BF75-A2EDB250C674}" type="parTrans" cxnId="{9135CC00-A48D-4066-A703-B99D652EB7C7}">
      <dgm:prSet/>
      <dgm:spPr/>
      <dgm:t>
        <a:bodyPr/>
        <a:lstStyle/>
        <a:p>
          <a:endParaRPr lang="en-US"/>
        </a:p>
      </dgm:t>
    </dgm:pt>
    <dgm:pt modelId="{05BA259D-BE0F-4B9D-A459-E1B960FE1216}" type="sibTrans" cxnId="{9135CC00-A48D-4066-A703-B99D652EB7C7}">
      <dgm:prSet/>
      <dgm:spPr/>
      <dgm:t>
        <a:bodyPr/>
        <a:lstStyle/>
        <a:p>
          <a:endParaRPr lang="en-US"/>
        </a:p>
      </dgm:t>
    </dgm:pt>
    <dgm:pt modelId="{DE2304DE-AC88-4A22-B7F1-BECB06CA98E1}">
      <dgm:prSet custT="1"/>
      <dgm:spPr/>
      <dgm:t>
        <a:bodyPr/>
        <a:lstStyle/>
        <a:p>
          <a:r>
            <a:rPr lang="fr-FR" sz="1600" dirty="0">
              <a:latin typeface="+mn-lt"/>
            </a:rPr>
            <a:t>Infection grippale pdt la grossesse associée à risque fœtal : mort fœtale, RCIU, prématurité….</a:t>
          </a:r>
          <a:endParaRPr lang="en-US" sz="1600" dirty="0">
            <a:latin typeface="+mn-lt"/>
          </a:endParaRPr>
        </a:p>
      </dgm:t>
    </dgm:pt>
    <dgm:pt modelId="{C83562A5-C200-4F2F-A587-D395E5C3E851}" type="parTrans" cxnId="{D09BD559-FC43-4FA3-AD27-59214A80C2A2}">
      <dgm:prSet/>
      <dgm:spPr/>
      <dgm:t>
        <a:bodyPr/>
        <a:lstStyle/>
        <a:p>
          <a:endParaRPr lang="en-US"/>
        </a:p>
      </dgm:t>
    </dgm:pt>
    <dgm:pt modelId="{5A83C16C-335D-4D05-9331-4D8BC8F96731}" type="sibTrans" cxnId="{D09BD559-FC43-4FA3-AD27-59214A80C2A2}">
      <dgm:prSet/>
      <dgm:spPr/>
      <dgm:t>
        <a:bodyPr/>
        <a:lstStyle/>
        <a:p>
          <a:endParaRPr lang="en-US"/>
        </a:p>
      </dgm:t>
    </dgm:pt>
    <dgm:pt modelId="{D5141E27-B77D-4F85-8A0B-37D218DA0455}">
      <dgm:prSet custT="1"/>
      <dgm:spPr/>
      <dgm:t>
        <a:bodyPr/>
        <a:lstStyle/>
        <a:p>
          <a:r>
            <a:rPr lang="fr-FR" sz="1600" dirty="0"/>
            <a:t>NRS trop jeunes pour être vaccinés: les + à risque d’hospitalisation,  de CS aux URG </a:t>
          </a:r>
          <a:r>
            <a:rPr lang="fr-FR" sz="1600" dirty="0">
              <a:sym typeface="Wingdings" pitchFamily="2" charset="2"/>
            </a:rPr>
            <a:t> </a:t>
          </a:r>
          <a:r>
            <a:rPr lang="fr-FR" sz="1400" b="1" dirty="0">
              <a:solidFill>
                <a:srgbClr val="FFFF00"/>
              </a:solidFill>
              <a:sym typeface="Wingdings" pitchFamily="2" charset="2"/>
            </a:rPr>
            <a:t>T</a:t>
          </a:r>
          <a:r>
            <a:rPr lang="fr-FR" sz="1400" b="1" dirty="0">
              <a:solidFill>
                <a:srgbClr val="FFFF00"/>
              </a:solidFill>
            </a:rPr>
            <a:t>aux proche des &gt;65ans</a:t>
          </a:r>
          <a:endParaRPr lang="en-US" sz="1400" b="1" dirty="0">
            <a:solidFill>
              <a:srgbClr val="FFFF00"/>
            </a:solidFill>
          </a:endParaRPr>
        </a:p>
      </dgm:t>
    </dgm:pt>
    <dgm:pt modelId="{0E9A7D00-28FE-4879-B42E-98EB4DED5DA2}" type="parTrans" cxnId="{70426C75-FD94-41BD-99CD-79EEAA2D2FA6}">
      <dgm:prSet/>
      <dgm:spPr/>
      <dgm:t>
        <a:bodyPr/>
        <a:lstStyle/>
        <a:p>
          <a:endParaRPr lang="en-US"/>
        </a:p>
      </dgm:t>
    </dgm:pt>
    <dgm:pt modelId="{4B01ABF2-AC7E-41F1-BA91-A4371A5C856E}" type="sibTrans" cxnId="{70426C75-FD94-41BD-99CD-79EEAA2D2FA6}">
      <dgm:prSet/>
      <dgm:spPr/>
      <dgm:t>
        <a:bodyPr/>
        <a:lstStyle/>
        <a:p>
          <a:endParaRPr lang="en-US"/>
        </a:p>
      </dgm:t>
    </dgm:pt>
    <dgm:pt modelId="{6CB9E038-A5D0-4BDC-86A4-37A216BDACB0}">
      <dgm:prSet custT="1"/>
      <dgm:spPr/>
      <dgm:t>
        <a:bodyPr/>
        <a:lstStyle/>
        <a:p>
          <a:r>
            <a:rPr lang="fr-FR" sz="1400" dirty="0"/>
            <a:t>3 essais contrôlés randomisés et +sieurs études observationnelles </a:t>
          </a:r>
          <a:r>
            <a:rPr lang="fr-FR" sz="1400" dirty="0">
              <a:sym typeface="Wingdings" pitchFamily="2" charset="2"/>
            </a:rPr>
            <a:t> </a:t>
          </a:r>
          <a:r>
            <a:rPr lang="fr-FR" sz="1400" dirty="0"/>
            <a:t>vaccination protège mère </a:t>
          </a:r>
          <a:r>
            <a:rPr lang="fr-FR" sz="1400" b="1" dirty="0">
              <a:solidFill>
                <a:srgbClr val="FFFF00"/>
              </a:solidFill>
            </a:rPr>
            <a:t>(EV 35-70%)</a:t>
          </a:r>
          <a:r>
            <a:rPr lang="fr-FR" sz="1400" dirty="0">
              <a:solidFill>
                <a:srgbClr val="C00000"/>
              </a:solidFill>
            </a:rPr>
            <a:t> </a:t>
          </a:r>
          <a:r>
            <a:rPr lang="fr-FR" sz="1400" dirty="0"/>
            <a:t>et NRS&lt; 6 mois </a:t>
          </a:r>
          <a:r>
            <a:rPr lang="fr-FR" sz="1400" b="1" dirty="0">
              <a:solidFill>
                <a:srgbClr val="FFFF00"/>
              </a:solidFill>
            </a:rPr>
            <a:t>(EV 35-70%)</a:t>
          </a:r>
          <a:endParaRPr lang="en-US" sz="1400" b="1" dirty="0">
            <a:solidFill>
              <a:srgbClr val="FFFF00"/>
            </a:solidFill>
          </a:endParaRPr>
        </a:p>
      </dgm:t>
    </dgm:pt>
    <dgm:pt modelId="{D06D2085-483D-4906-B164-236A0F7B466B}" type="parTrans" cxnId="{2A89F383-8225-45A2-9FBD-42FFBFFC6164}">
      <dgm:prSet/>
      <dgm:spPr/>
      <dgm:t>
        <a:bodyPr/>
        <a:lstStyle/>
        <a:p>
          <a:endParaRPr lang="en-US"/>
        </a:p>
      </dgm:t>
    </dgm:pt>
    <dgm:pt modelId="{F5F77E65-BFDE-461E-8655-410F1138DC88}" type="sibTrans" cxnId="{2A89F383-8225-45A2-9FBD-42FFBFFC6164}">
      <dgm:prSet/>
      <dgm:spPr/>
      <dgm:t>
        <a:bodyPr/>
        <a:lstStyle/>
        <a:p>
          <a:endParaRPr lang="en-US"/>
        </a:p>
      </dgm:t>
    </dgm:pt>
    <dgm:pt modelId="{FFDF37C9-B0C2-4911-B9C4-7E534632E4B5}">
      <dgm:prSet custT="1"/>
      <dgm:spPr/>
      <dgm:t>
        <a:bodyPr/>
        <a:lstStyle/>
        <a:p>
          <a:r>
            <a:rPr lang="fr-FR" sz="1400" dirty="0"/>
            <a:t>Quelques études observationnelles </a:t>
          </a:r>
          <a:r>
            <a:rPr lang="fr-FR" sz="1400" dirty="0">
              <a:sym typeface="Wingdings" pitchFamily="2" charset="2"/>
            </a:rPr>
            <a:t> </a:t>
          </a:r>
          <a:r>
            <a:rPr lang="fr-FR" sz="1400" dirty="0"/>
            <a:t>réduction du taux de morts fœtales </a:t>
          </a:r>
          <a:r>
            <a:rPr lang="fr-FR" sz="1200" b="1" dirty="0">
              <a:solidFill>
                <a:srgbClr val="FFFF00"/>
              </a:solidFill>
            </a:rPr>
            <a:t>(50%) </a:t>
          </a:r>
          <a:r>
            <a:rPr lang="fr-FR" sz="1400" dirty="0"/>
            <a:t>, RCIU </a:t>
          </a:r>
          <a:r>
            <a:rPr lang="fr-FR" sz="1200" b="1" dirty="0">
              <a:solidFill>
                <a:srgbClr val="FFFF00"/>
              </a:solidFill>
            </a:rPr>
            <a:t>(37%) </a:t>
          </a:r>
          <a:r>
            <a:rPr lang="fr-FR" sz="1400" dirty="0"/>
            <a:t>et prématurité </a:t>
          </a:r>
          <a:r>
            <a:rPr lang="fr-FR" sz="1200" b="1" dirty="0">
              <a:solidFill>
                <a:srgbClr val="FFFF00"/>
              </a:solidFill>
            </a:rPr>
            <a:t>(37-60%) </a:t>
          </a:r>
          <a:r>
            <a:rPr lang="fr-FR" sz="1400" dirty="0"/>
            <a:t>par la vaccination </a:t>
          </a:r>
          <a:endParaRPr lang="en-US" sz="1400" dirty="0"/>
        </a:p>
      </dgm:t>
    </dgm:pt>
    <dgm:pt modelId="{71DCB519-6E24-4C08-8405-B1A43676F989}" type="parTrans" cxnId="{066732BF-7241-4369-A3FC-133EF3106186}">
      <dgm:prSet/>
      <dgm:spPr/>
      <dgm:t>
        <a:bodyPr/>
        <a:lstStyle/>
        <a:p>
          <a:endParaRPr lang="en-US"/>
        </a:p>
      </dgm:t>
    </dgm:pt>
    <dgm:pt modelId="{0F56E172-5264-46D0-903B-7FC5B35250EF}" type="sibTrans" cxnId="{066732BF-7241-4369-A3FC-133EF3106186}">
      <dgm:prSet/>
      <dgm:spPr/>
      <dgm:t>
        <a:bodyPr/>
        <a:lstStyle/>
        <a:p>
          <a:endParaRPr lang="en-US"/>
        </a:p>
      </dgm:t>
    </dgm:pt>
    <dgm:pt modelId="{0811E5A7-1E47-3846-9051-E79A05193341}" type="pres">
      <dgm:prSet presAssocID="{A92EB4AD-E2F0-40F6-9DA2-51C7F74AC2B6}" presName="outerComposite" presStyleCnt="0">
        <dgm:presLayoutVars>
          <dgm:chMax val="5"/>
          <dgm:dir/>
          <dgm:resizeHandles val="exact"/>
        </dgm:presLayoutVars>
      </dgm:prSet>
      <dgm:spPr/>
    </dgm:pt>
    <dgm:pt modelId="{DE3A4546-1C7C-444F-8D6A-1A0B5550A1E3}" type="pres">
      <dgm:prSet presAssocID="{A92EB4AD-E2F0-40F6-9DA2-51C7F74AC2B6}" presName="dummyMaxCanvas" presStyleCnt="0">
        <dgm:presLayoutVars/>
      </dgm:prSet>
      <dgm:spPr/>
    </dgm:pt>
    <dgm:pt modelId="{D8A2B94E-414E-0040-A933-946A4E9AC439}" type="pres">
      <dgm:prSet presAssocID="{A92EB4AD-E2F0-40F6-9DA2-51C7F74AC2B6}" presName="FiveNodes_1" presStyleLbl="node1" presStyleIdx="0" presStyleCnt="5" custScaleY="78351" custLinFactNeighborX="3557" custLinFactNeighborY="-38801">
        <dgm:presLayoutVars>
          <dgm:bulletEnabled val="1"/>
        </dgm:presLayoutVars>
      </dgm:prSet>
      <dgm:spPr/>
    </dgm:pt>
    <dgm:pt modelId="{67EE69C4-CAC7-9D41-949D-2F0501F20478}" type="pres">
      <dgm:prSet presAssocID="{A92EB4AD-E2F0-40F6-9DA2-51C7F74AC2B6}" presName="FiveNodes_2" presStyleLbl="node1" presStyleIdx="1" presStyleCnt="5" custScaleY="74073" custLinFactNeighborX="-1293" custLinFactNeighborY="-42910">
        <dgm:presLayoutVars>
          <dgm:bulletEnabled val="1"/>
        </dgm:presLayoutVars>
      </dgm:prSet>
      <dgm:spPr/>
    </dgm:pt>
    <dgm:pt modelId="{C2727C67-3C03-E34D-A4E6-D4D8F72137D8}" type="pres">
      <dgm:prSet presAssocID="{A92EB4AD-E2F0-40F6-9DA2-51C7F74AC2B6}" presName="FiveNodes_3" presStyleLbl="node1" presStyleIdx="2" presStyleCnt="5" custScaleX="102393" custScaleY="77883" custLinFactNeighborX="-1940" custLinFactNeighborY="-77883">
        <dgm:presLayoutVars>
          <dgm:bulletEnabled val="1"/>
        </dgm:presLayoutVars>
      </dgm:prSet>
      <dgm:spPr/>
    </dgm:pt>
    <dgm:pt modelId="{5D9E0AE2-43EE-9F43-8F58-6F35D88261AE}" type="pres">
      <dgm:prSet presAssocID="{A92EB4AD-E2F0-40F6-9DA2-51C7F74AC2B6}" presName="FiveNodes_4" presStyleLbl="node1" presStyleIdx="3" presStyleCnt="5" custScaleX="102118" custScaleY="71107" custLinFactY="-13889" custLinFactNeighborX="-3988" custLinFactNeighborY="-100000">
        <dgm:presLayoutVars>
          <dgm:bulletEnabled val="1"/>
        </dgm:presLayoutVars>
      </dgm:prSet>
      <dgm:spPr/>
    </dgm:pt>
    <dgm:pt modelId="{A115269E-674F-7C44-A769-B44A43552CA0}" type="pres">
      <dgm:prSet presAssocID="{A92EB4AD-E2F0-40F6-9DA2-51C7F74AC2B6}" presName="FiveNodes_5" presStyleLbl="node1" presStyleIdx="4" presStyleCnt="5" custScaleY="71484" custLinFactY="-48614" custLinFactNeighborX="-3873" custLinFactNeighborY="-100000">
        <dgm:presLayoutVars>
          <dgm:bulletEnabled val="1"/>
        </dgm:presLayoutVars>
      </dgm:prSet>
      <dgm:spPr/>
    </dgm:pt>
    <dgm:pt modelId="{530A8B46-47B5-404E-B2FE-3E7E102CE040}" type="pres">
      <dgm:prSet presAssocID="{A92EB4AD-E2F0-40F6-9DA2-51C7F74AC2B6}" presName="FiveConn_1-2" presStyleLbl="fgAccFollowNode1" presStyleIdx="0" presStyleCnt="4" custLinFactNeighborX="-27372" custLinFactNeighborY="-8051">
        <dgm:presLayoutVars>
          <dgm:bulletEnabled val="1"/>
        </dgm:presLayoutVars>
      </dgm:prSet>
      <dgm:spPr/>
    </dgm:pt>
    <dgm:pt modelId="{E694A10B-CC34-D64F-8430-324629A530E6}" type="pres">
      <dgm:prSet presAssocID="{A92EB4AD-E2F0-40F6-9DA2-51C7F74AC2B6}" presName="FiveConn_2-3" presStyleLbl="fgAccFollowNode1" presStyleIdx="1" presStyleCnt="4" custLinFactNeighborX="-22542" custLinFactNeighborY="-72455">
        <dgm:presLayoutVars>
          <dgm:bulletEnabled val="1"/>
        </dgm:presLayoutVars>
      </dgm:prSet>
      <dgm:spPr/>
    </dgm:pt>
    <dgm:pt modelId="{49BF1F95-8C66-C94B-A673-013E9CF1F173}" type="pres">
      <dgm:prSet presAssocID="{A92EB4AD-E2F0-40F6-9DA2-51C7F74AC2B6}" presName="FiveConn_3-4" presStyleLbl="fgAccFollowNode1" presStyleIdx="2" presStyleCnt="4" custLinFactY="-12385" custLinFactNeighborX="-33812" custLinFactNeighborY="-100000">
        <dgm:presLayoutVars>
          <dgm:bulletEnabled val="1"/>
        </dgm:presLayoutVars>
      </dgm:prSet>
      <dgm:spPr/>
    </dgm:pt>
    <dgm:pt modelId="{F764C8EF-D24F-A84E-B4A6-FA713A8C496E}" type="pres">
      <dgm:prSet presAssocID="{A92EB4AD-E2F0-40F6-9DA2-51C7F74AC2B6}" presName="FiveConn_4-5" presStyleLbl="fgAccFollowNode1" presStyleIdx="3" presStyleCnt="4" custLinFactY="-78723" custLinFactNeighborX="-42400" custLinFactNeighborY="-100000">
        <dgm:presLayoutVars>
          <dgm:bulletEnabled val="1"/>
        </dgm:presLayoutVars>
      </dgm:prSet>
      <dgm:spPr/>
    </dgm:pt>
    <dgm:pt modelId="{DC55535D-17B8-974A-88C0-35D94C0C91CB}" type="pres">
      <dgm:prSet presAssocID="{A92EB4AD-E2F0-40F6-9DA2-51C7F74AC2B6}" presName="FiveNodes_1_text" presStyleLbl="node1" presStyleIdx="4" presStyleCnt="5">
        <dgm:presLayoutVars>
          <dgm:bulletEnabled val="1"/>
        </dgm:presLayoutVars>
      </dgm:prSet>
      <dgm:spPr/>
    </dgm:pt>
    <dgm:pt modelId="{BFB7B89E-F360-5644-B5C5-1ABBBE46C791}" type="pres">
      <dgm:prSet presAssocID="{A92EB4AD-E2F0-40F6-9DA2-51C7F74AC2B6}" presName="FiveNodes_2_text" presStyleLbl="node1" presStyleIdx="4" presStyleCnt="5">
        <dgm:presLayoutVars>
          <dgm:bulletEnabled val="1"/>
        </dgm:presLayoutVars>
      </dgm:prSet>
      <dgm:spPr/>
    </dgm:pt>
    <dgm:pt modelId="{751FD3D3-74D7-E44F-85FE-484CC566CE73}" type="pres">
      <dgm:prSet presAssocID="{A92EB4AD-E2F0-40F6-9DA2-51C7F74AC2B6}" presName="FiveNodes_3_text" presStyleLbl="node1" presStyleIdx="4" presStyleCnt="5">
        <dgm:presLayoutVars>
          <dgm:bulletEnabled val="1"/>
        </dgm:presLayoutVars>
      </dgm:prSet>
      <dgm:spPr/>
    </dgm:pt>
    <dgm:pt modelId="{F44276CB-1EA2-C74C-B814-1C40F4FC44DD}" type="pres">
      <dgm:prSet presAssocID="{A92EB4AD-E2F0-40F6-9DA2-51C7F74AC2B6}" presName="FiveNodes_4_text" presStyleLbl="node1" presStyleIdx="4" presStyleCnt="5">
        <dgm:presLayoutVars>
          <dgm:bulletEnabled val="1"/>
        </dgm:presLayoutVars>
      </dgm:prSet>
      <dgm:spPr/>
    </dgm:pt>
    <dgm:pt modelId="{C7B8F7BE-174B-A348-85CD-01A8FDF9001A}" type="pres">
      <dgm:prSet presAssocID="{A92EB4AD-E2F0-40F6-9DA2-51C7F74AC2B6}" presName="FiveNodes_5_text" presStyleLbl="node1" presStyleIdx="4" presStyleCnt="5">
        <dgm:presLayoutVars>
          <dgm:bulletEnabled val="1"/>
        </dgm:presLayoutVars>
      </dgm:prSet>
      <dgm:spPr/>
    </dgm:pt>
  </dgm:ptLst>
  <dgm:cxnLst>
    <dgm:cxn modelId="{9135CC00-A48D-4066-A703-B99D652EB7C7}" srcId="{A92EB4AD-E2F0-40F6-9DA2-51C7F74AC2B6}" destId="{04C699FF-CD1D-4855-8CFB-B9082389FC70}" srcOrd="0" destOrd="0" parTransId="{21E09561-AA49-4DAC-BF75-A2EDB250C674}" sibTransId="{05BA259D-BE0F-4B9D-A459-E1B960FE1216}"/>
    <dgm:cxn modelId="{D09BD559-FC43-4FA3-AD27-59214A80C2A2}" srcId="{A92EB4AD-E2F0-40F6-9DA2-51C7F74AC2B6}" destId="{DE2304DE-AC88-4A22-B7F1-BECB06CA98E1}" srcOrd="1" destOrd="0" parTransId="{C83562A5-C200-4F2F-A587-D395E5C3E851}" sibTransId="{5A83C16C-335D-4D05-9331-4D8BC8F96731}"/>
    <dgm:cxn modelId="{E84A8C5A-B245-4645-93F9-CE224B8457D6}" type="presOf" srcId="{DE2304DE-AC88-4A22-B7F1-BECB06CA98E1}" destId="{67EE69C4-CAC7-9D41-949D-2F0501F20478}" srcOrd="0" destOrd="0" presId="urn:microsoft.com/office/officeart/2005/8/layout/vProcess5"/>
    <dgm:cxn modelId="{BA262268-FDA3-334E-A4F3-0515FBCD14AF}" type="presOf" srcId="{D5141E27-B77D-4F85-8A0B-37D218DA0455}" destId="{C2727C67-3C03-E34D-A4E6-D4D8F72137D8}" srcOrd="0" destOrd="0" presId="urn:microsoft.com/office/officeart/2005/8/layout/vProcess5"/>
    <dgm:cxn modelId="{3A866B6E-A886-BA45-B7D4-9C625AE73D4A}" type="presOf" srcId="{05BA259D-BE0F-4B9D-A459-E1B960FE1216}" destId="{530A8B46-47B5-404E-B2FE-3E7E102CE040}" srcOrd="0" destOrd="0" presId="urn:microsoft.com/office/officeart/2005/8/layout/vProcess5"/>
    <dgm:cxn modelId="{70426C75-FD94-41BD-99CD-79EEAA2D2FA6}" srcId="{A92EB4AD-E2F0-40F6-9DA2-51C7F74AC2B6}" destId="{D5141E27-B77D-4F85-8A0B-37D218DA0455}" srcOrd="2" destOrd="0" parTransId="{0E9A7D00-28FE-4879-B42E-98EB4DED5DA2}" sibTransId="{4B01ABF2-AC7E-41F1-BA91-A4371A5C856E}"/>
    <dgm:cxn modelId="{EE42C77A-076B-074A-88D4-F98FE1BD36E6}" type="presOf" srcId="{FFDF37C9-B0C2-4911-B9C4-7E534632E4B5}" destId="{A115269E-674F-7C44-A769-B44A43552CA0}" srcOrd="0" destOrd="0" presId="urn:microsoft.com/office/officeart/2005/8/layout/vProcess5"/>
    <dgm:cxn modelId="{2A89F383-8225-45A2-9FBD-42FFBFFC6164}" srcId="{A92EB4AD-E2F0-40F6-9DA2-51C7F74AC2B6}" destId="{6CB9E038-A5D0-4BDC-86A4-37A216BDACB0}" srcOrd="3" destOrd="0" parTransId="{D06D2085-483D-4906-B164-236A0F7B466B}" sibTransId="{F5F77E65-BFDE-461E-8655-410F1138DC88}"/>
    <dgm:cxn modelId="{C8983698-9A09-8647-A054-228885132C97}" type="presOf" srcId="{04C699FF-CD1D-4855-8CFB-B9082389FC70}" destId="{D8A2B94E-414E-0040-A933-946A4E9AC439}" srcOrd="0" destOrd="0" presId="urn:microsoft.com/office/officeart/2005/8/layout/vProcess5"/>
    <dgm:cxn modelId="{FE88079F-F927-1644-9D2D-EB9A65B04202}" type="presOf" srcId="{6CB9E038-A5D0-4BDC-86A4-37A216BDACB0}" destId="{5D9E0AE2-43EE-9F43-8F58-6F35D88261AE}" srcOrd="0" destOrd="0" presId="urn:microsoft.com/office/officeart/2005/8/layout/vProcess5"/>
    <dgm:cxn modelId="{BCAF8FA0-F7A6-A44A-B2C4-3358731A345F}" type="presOf" srcId="{04C699FF-CD1D-4855-8CFB-B9082389FC70}" destId="{DC55535D-17B8-974A-88C0-35D94C0C91CB}" srcOrd="1" destOrd="0" presId="urn:microsoft.com/office/officeart/2005/8/layout/vProcess5"/>
    <dgm:cxn modelId="{C70F2FB2-7748-EA42-B880-5F738F6D94DE}" type="presOf" srcId="{A92EB4AD-E2F0-40F6-9DA2-51C7F74AC2B6}" destId="{0811E5A7-1E47-3846-9051-E79A05193341}" srcOrd="0" destOrd="0" presId="urn:microsoft.com/office/officeart/2005/8/layout/vProcess5"/>
    <dgm:cxn modelId="{B3EC36B9-433F-8643-B00F-B52AC29F5ABC}" type="presOf" srcId="{FFDF37C9-B0C2-4911-B9C4-7E534632E4B5}" destId="{C7B8F7BE-174B-A348-85CD-01A8FDF9001A}" srcOrd="1" destOrd="0" presId="urn:microsoft.com/office/officeart/2005/8/layout/vProcess5"/>
    <dgm:cxn modelId="{066732BF-7241-4369-A3FC-133EF3106186}" srcId="{A92EB4AD-E2F0-40F6-9DA2-51C7F74AC2B6}" destId="{FFDF37C9-B0C2-4911-B9C4-7E534632E4B5}" srcOrd="4" destOrd="0" parTransId="{71DCB519-6E24-4C08-8405-B1A43676F989}" sibTransId="{0F56E172-5264-46D0-903B-7FC5B35250EF}"/>
    <dgm:cxn modelId="{A6F2AAC5-76C1-E742-8625-613F3B4FB1FF}" type="presOf" srcId="{D5141E27-B77D-4F85-8A0B-37D218DA0455}" destId="{751FD3D3-74D7-E44F-85FE-484CC566CE73}" srcOrd="1" destOrd="0" presId="urn:microsoft.com/office/officeart/2005/8/layout/vProcess5"/>
    <dgm:cxn modelId="{439C17D1-E049-3B4F-ABB4-17EFA44C1AFC}" type="presOf" srcId="{4B01ABF2-AC7E-41F1-BA91-A4371A5C856E}" destId="{49BF1F95-8C66-C94B-A673-013E9CF1F173}" srcOrd="0" destOrd="0" presId="urn:microsoft.com/office/officeart/2005/8/layout/vProcess5"/>
    <dgm:cxn modelId="{A032D9DD-5C86-3A4A-A3DA-A1EBCD807CDE}" type="presOf" srcId="{6CB9E038-A5D0-4BDC-86A4-37A216BDACB0}" destId="{F44276CB-1EA2-C74C-B814-1C40F4FC44DD}" srcOrd="1" destOrd="0" presId="urn:microsoft.com/office/officeart/2005/8/layout/vProcess5"/>
    <dgm:cxn modelId="{810636EB-099D-A647-8AD1-22742A0C31DA}" type="presOf" srcId="{5A83C16C-335D-4D05-9331-4D8BC8F96731}" destId="{E694A10B-CC34-D64F-8430-324629A530E6}" srcOrd="0" destOrd="0" presId="urn:microsoft.com/office/officeart/2005/8/layout/vProcess5"/>
    <dgm:cxn modelId="{8B77DCEB-7EA7-1D43-A989-426411105FE3}" type="presOf" srcId="{DE2304DE-AC88-4A22-B7F1-BECB06CA98E1}" destId="{BFB7B89E-F360-5644-B5C5-1ABBBE46C791}" srcOrd="1" destOrd="0" presId="urn:microsoft.com/office/officeart/2005/8/layout/vProcess5"/>
    <dgm:cxn modelId="{D2A940FC-AFD1-3C4A-9948-0E84B44C36B2}" type="presOf" srcId="{F5F77E65-BFDE-461E-8655-410F1138DC88}" destId="{F764C8EF-D24F-A84E-B4A6-FA713A8C496E}" srcOrd="0" destOrd="0" presId="urn:microsoft.com/office/officeart/2005/8/layout/vProcess5"/>
    <dgm:cxn modelId="{5AA60E09-CA8F-0343-B1ED-A13C90012CD4}" type="presParOf" srcId="{0811E5A7-1E47-3846-9051-E79A05193341}" destId="{DE3A4546-1C7C-444F-8D6A-1A0B5550A1E3}" srcOrd="0" destOrd="0" presId="urn:microsoft.com/office/officeart/2005/8/layout/vProcess5"/>
    <dgm:cxn modelId="{2068AFCA-D7F6-1946-9B67-4B0C5B90041A}" type="presParOf" srcId="{0811E5A7-1E47-3846-9051-E79A05193341}" destId="{D8A2B94E-414E-0040-A933-946A4E9AC439}" srcOrd="1" destOrd="0" presId="urn:microsoft.com/office/officeart/2005/8/layout/vProcess5"/>
    <dgm:cxn modelId="{AD1A82F4-93BE-F149-9E65-2D558F236B52}" type="presParOf" srcId="{0811E5A7-1E47-3846-9051-E79A05193341}" destId="{67EE69C4-CAC7-9D41-949D-2F0501F20478}" srcOrd="2" destOrd="0" presId="urn:microsoft.com/office/officeart/2005/8/layout/vProcess5"/>
    <dgm:cxn modelId="{50180735-CFA0-9C4B-B409-20E7DE492B04}" type="presParOf" srcId="{0811E5A7-1E47-3846-9051-E79A05193341}" destId="{C2727C67-3C03-E34D-A4E6-D4D8F72137D8}" srcOrd="3" destOrd="0" presId="urn:microsoft.com/office/officeart/2005/8/layout/vProcess5"/>
    <dgm:cxn modelId="{F7E06129-C984-ED4E-A81F-8347528795F6}" type="presParOf" srcId="{0811E5A7-1E47-3846-9051-E79A05193341}" destId="{5D9E0AE2-43EE-9F43-8F58-6F35D88261AE}" srcOrd="4" destOrd="0" presId="urn:microsoft.com/office/officeart/2005/8/layout/vProcess5"/>
    <dgm:cxn modelId="{A9A20481-2BFC-9944-B4F3-80FC7CED1500}" type="presParOf" srcId="{0811E5A7-1E47-3846-9051-E79A05193341}" destId="{A115269E-674F-7C44-A769-B44A43552CA0}" srcOrd="5" destOrd="0" presId="urn:microsoft.com/office/officeart/2005/8/layout/vProcess5"/>
    <dgm:cxn modelId="{37B02843-5D8B-F642-A7A6-3D203B4F9B0C}" type="presParOf" srcId="{0811E5A7-1E47-3846-9051-E79A05193341}" destId="{530A8B46-47B5-404E-B2FE-3E7E102CE040}" srcOrd="6" destOrd="0" presId="urn:microsoft.com/office/officeart/2005/8/layout/vProcess5"/>
    <dgm:cxn modelId="{3802A781-9002-8A4D-9F5E-7702FC388AAE}" type="presParOf" srcId="{0811E5A7-1E47-3846-9051-E79A05193341}" destId="{E694A10B-CC34-D64F-8430-324629A530E6}" srcOrd="7" destOrd="0" presId="urn:microsoft.com/office/officeart/2005/8/layout/vProcess5"/>
    <dgm:cxn modelId="{0A1D2EC1-096C-0C4E-80CA-EFF45906551F}" type="presParOf" srcId="{0811E5A7-1E47-3846-9051-E79A05193341}" destId="{49BF1F95-8C66-C94B-A673-013E9CF1F173}" srcOrd="8" destOrd="0" presId="urn:microsoft.com/office/officeart/2005/8/layout/vProcess5"/>
    <dgm:cxn modelId="{548B64A7-4D06-AB4E-A73D-F38EC9213D74}" type="presParOf" srcId="{0811E5A7-1E47-3846-9051-E79A05193341}" destId="{F764C8EF-D24F-A84E-B4A6-FA713A8C496E}" srcOrd="9" destOrd="0" presId="urn:microsoft.com/office/officeart/2005/8/layout/vProcess5"/>
    <dgm:cxn modelId="{AF9EA78E-D0BD-8F43-AC1B-A1F7F541ABAE}" type="presParOf" srcId="{0811E5A7-1E47-3846-9051-E79A05193341}" destId="{DC55535D-17B8-974A-88C0-35D94C0C91CB}" srcOrd="10" destOrd="0" presId="urn:microsoft.com/office/officeart/2005/8/layout/vProcess5"/>
    <dgm:cxn modelId="{68A92DF6-2494-FA49-A519-C9C5DE434837}" type="presParOf" srcId="{0811E5A7-1E47-3846-9051-E79A05193341}" destId="{BFB7B89E-F360-5644-B5C5-1ABBBE46C791}" srcOrd="11" destOrd="0" presId="urn:microsoft.com/office/officeart/2005/8/layout/vProcess5"/>
    <dgm:cxn modelId="{4EEB92F0-8677-A244-A601-D32A7061DD60}" type="presParOf" srcId="{0811E5A7-1E47-3846-9051-E79A05193341}" destId="{751FD3D3-74D7-E44F-85FE-484CC566CE73}" srcOrd="12" destOrd="0" presId="urn:microsoft.com/office/officeart/2005/8/layout/vProcess5"/>
    <dgm:cxn modelId="{DA5A8CA5-52E5-C64B-B81A-FB5BE42B2CA9}" type="presParOf" srcId="{0811E5A7-1E47-3846-9051-E79A05193341}" destId="{F44276CB-1EA2-C74C-B814-1C40F4FC44DD}" srcOrd="13" destOrd="0" presId="urn:microsoft.com/office/officeart/2005/8/layout/vProcess5"/>
    <dgm:cxn modelId="{3BC91BC9-3DB9-9046-9BF4-BFB3162D5820}" type="presParOf" srcId="{0811E5A7-1E47-3846-9051-E79A05193341}" destId="{C7B8F7BE-174B-A348-85CD-01A8FDF9001A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9706F7-8CB0-D34D-8260-FF3DCD63D67E}">
      <dsp:nvSpPr>
        <dsp:cNvPr id="0" name=""/>
        <dsp:cNvSpPr/>
      </dsp:nvSpPr>
      <dsp:spPr>
        <a:xfrm>
          <a:off x="-4109397" y="-630684"/>
          <a:ext cx="4896744" cy="4896744"/>
        </a:xfrm>
        <a:prstGeom prst="blockArc">
          <a:avLst>
            <a:gd name="adj1" fmla="val 18900000"/>
            <a:gd name="adj2" fmla="val 2700000"/>
            <a:gd name="adj3" fmla="val 441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3FAF140-5040-B243-8F3F-F8D2E7E9CCAC}">
      <dsp:nvSpPr>
        <dsp:cNvPr id="0" name=""/>
        <dsp:cNvSpPr/>
      </dsp:nvSpPr>
      <dsp:spPr>
        <a:xfrm>
          <a:off x="506341" y="363537"/>
          <a:ext cx="5266209" cy="72707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77116" tIns="96520" rIns="96520" bIns="9652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800" kern="1200" dirty="0"/>
            <a:t>Grippe saisonnière</a:t>
          </a:r>
        </a:p>
      </dsp:txBody>
      <dsp:txXfrm>
        <a:off x="506341" y="363537"/>
        <a:ext cx="5266209" cy="727075"/>
      </dsp:txXfrm>
    </dsp:sp>
    <dsp:sp modelId="{07BC060B-3BA9-B543-B6A3-4A05AE294C05}">
      <dsp:nvSpPr>
        <dsp:cNvPr id="0" name=""/>
        <dsp:cNvSpPr/>
      </dsp:nvSpPr>
      <dsp:spPr>
        <a:xfrm>
          <a:off x="51919" y="272653"/>
          <a:ext cx="908843" cy="90884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C693533-9145-714E-9100-FD18FC34D1C1}">
      <dsp:nvSpPr>
        <dsp:cNvPr id="0" name=""/>
        <dsp:cNvSpPr/>
      </dsp:nvSpPr>
      <dsp:spPr>
        <a:xfrm>
          <a:off x="770633" y="1454150"/>
          <a:ext cx="5001918" cy="72707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77116" tIns="96520" rIns="96520" bIns="9652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800" kern="1200" dirty="0"/>
            <a:t>Covid-19</a:t>
          </a:r>
        </a:p>
      </dsp:txBody>
      <dsp:txXfrm>
        <a:off x="770633" y="1454150"/>
        <a:ext cx="5001918" cy="727075"/>
      </dsp:txXfrm>
    </dsp:sp>
    <dsp:sp modelId="{275D2A24-95C1-5445-9658-BA33EF870840}">
      <dsp:nvSpPr>
        <dsp:cNvPr id="0" name=""/>
        <dsp:cNvSpPr/>
      </dsp:nvSpPr>
      <dsp:spPr>
        <a:xfrm>
          <a:off x="316211" y="1363265"/>
          <a:ext cx="908843" cy="90884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5961E44-26FC-C341-8AF9-5A5A44B6D853}">
      <dsp:nvSpPr>
        <dsp:cNvPr id="0" name=""/>
        <dsp:cNvSpPr/>
      </dsp:nvSpPr>
      <dsp:spPr>
        <a:xfrm>
          <a:off x="563690" y="2498578"/>
          <a:ext cx="5173735" cy="72707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77116" tIns="96520" rIns="96520" bIns="9652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800" kern="1200" dirty="0"/>
            <a:t>Coqueluche</a:t>
          </a:r>
        </a:p>
      </dsp:txBody>
      <dsp:txXfrm>
        <a:off x="563690" y="2498578"/>
        <a:ext cx="5173735" cy="727075"/>
      </dsp:txXfrm>
    </dsp:sp>
    <dsp:sp modelId="{5C20EA5D-ACDA-E942-87FB-555AEE46795D}">
      <dsp:nvSpPr>
        <dsp:cNvPr id="0" name=""/>
        <dsp:cNvSpPr/>
      </dsp:nvSpPr>
      <dsp:spPr>
        <a:xfrm>
          <a:off x="51919" y="2453878"/>
          <a:ext cx="908843" cy="90884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A2B94E-414E-0040-A933-946A4E9AC439}">
      <dsp:nvSpPr>
        <dsp:cNvPr id="0" name=""/>
        <dsp:cNvSpPr/>
      </dsp:nvSpPr>
      <dsp:spPr>
        <a:xfrm>
          <a:off x="208115" y="0"/>
          <a:ext cx="5850871" cy="4721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kern="1200" dirty="0">
              <a:latin typeface="+mj-lt"/>
            </a:rPr>
            <a:t>Risque + élevé de grippe sévère chez la femme enceinte hospitalisations et décès</a:t>
          </a:r>
          <a:endParaRPr lang="en-US" sz="1600" kern="1200" dirty="0">
            <a:latin typeface="+mj-lt"/>
          </a:endParaRPr>
        </a:p>
      </dsp:txBody>
      <dsp:txXfrm>
        <a:off x="221943" y="13828"/>
        <a:ext cx="5137809" cy="444451"/>
      </dsp:txXfrm>
    </dsp:sp>
    <dsp:sp modelId="{67EE69C4-CAC7-9D41-949D-2F0501F20478}">
      <dsp:nvSpPr>
        <dsp:cNvPr id="0" name=""/>
        <dsp:cNvSpPr/>
      </dsp:nvSpPr>
      <dsp:spPr>
        <a:xfrm>
          <a:off x="361263" y="505798"/>
          <a:ext cx="5850871" cy="4463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kern="1200" dirty="0">
              <a:latin typeface="+mn-lt"/>
            </a:rPr>
            <a:t>Infection grippale pdt la grossesse associée à risque fœtal : mort fœtale, RCIU, prématurité….</a:t>
          </a:r>
          <a:endParaRPr lang="en-US" sz="1600" kern="1200" dirty="0">
            <a:latin typeface="+mn-lt"/>
          </a:endParaRPr>
        </a:p>
      </dsp:txBody>
      <dsp:txXfrm>
        <a:off x="374336" y="518871"/>
        <a:ext cx="4996149" cy="420184"/>
      </dsp:txXfrm>
    </dsp:sp>
    <dsp:sp modelId="{C2727C67-3C03-E34D-A4E6-D4D8F72137D8}">
      <dsp:nvSpPr>
        <dsp:cNvPr id="0" name=""/>
        <dsp:cNvSpPr/>
      </dsp:nvSpPr>
      <dsp:spPr>
        <a:xfrm>
          <a:off x="690318" y="969831"/>
          <a:ext cx="5990883" cy="4692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kern="1200" dirty="0"/>
            <a:t>NRS trop jeunes pour être vaccinés: les + à risque d’hospitalisation,  de CS aux URG </a:t>
          </a:r>
          <a:r>
            <a:rPr lang="fr-FR" sz="1600" kern="1200" dirty="0">
              <a:sym typeface="Wingdings" pitchFamily="2" charset="2"/>
            </a:rPr>
            <a:t> </a:t>
          </a:r>
          <a:r>
            <a:rPr lang="fr-FR" sz="1400" b="1" kern="1200" dirty="0">
              <a:solidFill>
                <a:srgbClr val="FFFF00"/>
              </a:solidFill>
              <a:sym typeface="Wingdings" pitchFamily="2" charset="2"/>
            </a:rPr>
            <a:t>T</a:t>
          </a:r>
          <a:r>
            <a:rPr lang="fr-FR" sz="1400" b="1" kern="1200" dirty="0">
              <a:solidFill>
                <a:srgbClr val="FFFF00"/>
              </a:solidFill>
            </a:rPr>
            <a:t>aux proche des &gt;65ans</a:t>
          </a:r>
          <a:endParaRPr lang="en-US" sz="1400" b="1" kern="1200" dirty="0">
            <a:solidFill>
              <a:srgbClr val="FFFF00"/>
            </a:solidFill>
          </a:endParaRPr>
        </a:p>
      </dsp:txBody>
      <dsp:txXfrm>
        <a:off x="704063" y="983576"/>
        <a:ext cx="5114989" cy="441797"/>
      </dsp:txXfrm>
    </dsp:sp>
    <dsp:sp modelId="{5D9E0AE2-43EE-9F43-8F58-6F35D88261AE}">
      <dsp:nvSpPr>
        <dsp:cNvPr id="0" name=""/>
        <dsp:cNvSpPr/>
      </dsp:nvSpPr>
      <dsp:spPr>
        <a:xfrm>
          <a:off x="1015453" y="1459533"/>
          <a:ext cx="5974793" cy="42845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kern="1200" dirty="0"/>
            <a:t>3 essais contrôlés randomisés et +sieurs études observationnelles </a:t>
          </a:r>
          <a:r>
            <a:rPr lang="fr-FR" sz="1400" kern="1200" dirty="0">
              <a:sym typeface="Wingdings" pitchFamily="2" charset="2"/>
            </a:rPr>
            <a:t> </a:t>
          </a:r>
          <a:r>
            <a:rPr lang="fr-FR" sz="1400" kern="1200" dirty="0"/>
            <a:t>vaccination protège mère </a:t>
          </a:r>
          <a:r>
            <a:rPr lang="fr-FR" sz="1400" b="1" kern="1200" dirty="0">
              <a:solidFill>
                <a:srgbClr val="FFFF00"/>
              </a:solidFill>
            </a:rPr>
            <a:t>(EV 35-70%)</a:t>
          </a:r>
          <a:r>
            <a:rPr lang="fr-FR" sz="1400" kern="1200" dirty="0">
              <a:solidFill>
                <a:srgbClr val="C00000"/>
              </a:solidFill>
            </a:rPr>
            <a:t> </a:t>
          </a:r>
          <a:r>
            <a:rPr lang="fr-FR" sz="1400" kern="1200" dirty="0"/>
            <a:t>et NRS&lt; 6 mois </a:t>
          </a:r>
          <a:r>
            <a:rPr lang="fr-FR" sz="1400" b="1" kern="1200" dirty="0">
              <a:solidFill>
                <a:srgbClr val="FFFF00"/>
              </a:solidFill>
            </a:rPr>
            <a:t>(EV 35-70%)</a:t>
          </a:r>
          <a:endParaRPr lang="en-US" sz="1400" b="1" kern="1200" dirty="0">
            <a:solidFill>
              <a:srgbClr val="FFFF00"/>
            </a:solidFill>
          </a:endParaRPr>
        </a:p>
      </dsp:txBody>
      <dsp:txXfrm>
        <a:off x="1028002" y="1472082"/>
        <a:ext cx="5103569" cy="403360"/>
      </dsp:txXfrm>
    </dsp:sp>
    <dsp:sp modelId="{A115269E-674F-7C44-A769-B44A43552CA0}">
      <dsp:nvSpPr>
        <dsp:cNvPr id="0" name=""/>
        <dsp:cNvSpPr/>
      </dsp:nvSpPr>
      <dsp:spPr>
        <a:xfrm>
          <a:off x="1521058" y="1935403"/>
          <a:ext cx="5850871" cy="4307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kern="1200" dirty="0"/>
            <a:t>Quelques études observationnelles </a:t>
          </a:r>
          <a:r>
            <a:rPr lang="fr-FR" sz="1400" kern="1200" dirty="0">
              <a:sym typeface="Wingdings" pitchFamily="2" charset="2"/>
            </a:rPr>
            <a:t> </a:t>
          </a:r>
          <a:r>
            <a:rPr lang="fr-FR" sz="1400" kern="1200" dirty="0"/>
            <a:t>réduction du taux de morts fœtales </a:t>
          </a:r>
          <a:r>
            <a:rPr lang="fr-FR" sz="1200" b="1" kern="1200" dirty="0">
              <a:solidFill>
                <a:srgbClr val="FFFF00"/>
              </a:solidFill>
            </a:rPr>
            <a:t>(50%) </a:t>
          </a:r>
          <a:r>
            <a:rPr lang="fr-FR" sz="1400" kern="1200" dirty="0"/>
            <a:t>, RCIU </a:t>
          </a:r>
          <a:r>
            <a:rPr lang="fr-FR" sz="1200" b="1" kern="1200" dirty="0">
              <a:solidFill>
                <a:srgbClr val="FFFF00"/>
              </a:solidFill>
            </a:rPr>
            <a:t>(37%) </a:t>
          </a:r>
          <a:r>
            <a:rPr lang="fr-FR" sz="1400" kern="1200" dirty="0"/>
            <a:t>et prématurité </a:t>
          </a:r>
          <a:r>
            <a:rPr lang="fr-FR" sz="1200" b="1" kern="1200" dirty="0">
              <a:solidFill>
                <a:srgbClr val="FFFF00"/>
              </a:solidFill>
            </a:rPr>
            <a:t>(37-60%) </a:t>
          </a:r>
          <a:r>
            <a:rPr lang="fr-FR" sz="1400" kern="1200" dirty="0"/>
            <a:t>par la vaccination </a:t>
          </a:r>
          <a:endParaRPr lang="en-US" sz="1400" kern="1200" dirty="0"/>
        </a:p>
      </dsp:txBody>
      <dsp:txXfrm>
        <a:off x="1533674" y="1948019"/>
        <a:ext cx="4997063" cy="405498"/>
      </dsp:txXfrm>
    </dsp:sp>
    <dsp:sp modelId="{530A8B46-47B5-404E-B2FE-3E7E102CE040}">
      <dsp:nvSpPr>
        <dsp:cNvPr id="0" name=""/>
        <dsp:cNvSpPr/>
      </dsp:nvSpPr>
      <dsp:spPr>
        <a:xfrm>
          <a:off x="5352005" y="408667"/>
          <a:ext cx="391660" cy="391660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/>
        </a:p>
      </dsp:txBody>
      <dsp:txXfrm>
        <a:off x="5440128" y="408667"/>
        <a:ext cx="215414" cy="294724"/>
      </dsp:txXfrm>
    </dsp:sp>
    <dsp:sp modelId="{E694A10B-CC34-D64F-8430-324629A530E6}">
      <dsp:nvSpPr>
        <dsp:cNvPr id="0" name=""/>
        <dsp:cNvSpPr/>
      </dsp:nvSpPr>
      <dsp:spPr>
        <a:xfrm>
          <a:off x="5807838" y="842665"/>
          <a:ext cx="391660" cy="391660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/>
        </a:p>
      </dsp:txBody>
      <dsp:txXfrm>
        <a:off x="5895961" y="842665"/>
        <a:ext cx="215414" cy="294724"/>
      </dsp:txXfrm>
    </dsp:sp>
    <dsp:sp modelId="{49BF1F95-8C66-C94B-A673-013E9CF1F173}">
      <dsp:nvSpPr>
        <dsp:cNvPr id="0" name=""/>
        <dsp:cNvSpPr/>
      </dsp:nvSpPr>
      <dsp:spPr>
        <a:xfrm>
          <a:off x="6200614" y="1362475"/>
          <a:ext cx="391660" cy="391660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/>
        </a:p>
      </dsp:txBody>
      <dsp:txXfrm>
        <a:off x="6288737" y="1362475"/>
        <a:ext cx="215414" cy="294724"/>
      </dsp:txXfrm>
    </dsp:sp>
    <dsp:sp modelId="{F764C8EF-D24F-A84E-B4A6-FA713A8C496E}">
      <dsp:nvSpPr>
        <dsp:cNvPr id="0" name=""/>
        <dsp:cNvSpPr/>
      </dsp:nvSpPr>
      <dsp:spPr>
        <a:xfrm>
          <a:off x="6603894" y="1795593"/>
          <a:ext cx="391660" cy="391660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/>
        </a:p>
      </dsp:txBody>
      <dsp:txXfrm>
        <a:off x="6692017" y="1795593"/>
        <a:ext cx="215414" cy="2947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08FE92-8D69-3F47-9FED-AAA9AABC8162}" type="datetime1">
              <a:rPr lang="fr-FR" smtClean="0"/>
              <a:pPr/>
              <a:t>06/10/2023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E339F9-8100-3543-8428-1590C54EF3EE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CDDC57A6-A0C3-1A40-AE64-9CC3C0248030}" type="datetime1">
              <a:rPr lang="fr-FR" smtClean="0"/>
              <a:pPr/>
              <a:t>06/10/2023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4E86A537-0C00-2542-956A-DF8E23602803}" type="slidenum">
              <a:rPr lang="fr-FR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pitchFamily="-10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pitchFamily="-10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pitchFamily="-10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pitchFamily="-108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fld id="{4B94108B-BFD9-E64F-A682-3B8F49B07492}" type="slidenum">
              <a:rPr lang="fr-FR">
                <a:latin typeface="Calibri" charset="0"/>
              </a:rPr>
              <a:pPr eaLnBrk="1" hangingPunct="1"/>
              <a:t>10</a:t>
            </a:fld>
            <a:endParaRPr lang="fr-FR">
              <a:latin typeface="Calibri" charset="0"/>
            </a:endParaRPr>
          </a:p>
        </p:txBody>
      </p:sp>
      <p:sp>
        <p:nvSpPr>
          <p:cNvPr id="993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71438" y="773113"/>
            <a:ext cx="6661150" cy="37480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9933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6357" y="4742728"/>
            <a:ext cx="4984962" cy="4410116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 dirty="0">
              <a:latin typeface="Calibri" charset="0"/>
              <a:ea typeface="MS PGothic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fld id="{4B94108B-BFD9-E64F-A682-3B8F49B07492}" type="slidenum">
              <a:rPr lang="fr-FR">
                <a:latin typeface="Calibri" charset="0"/>
              </a:rPr>
              <a:pPr eaLnBrk="1" hangingPunct="1"/>
              <a:t>12</a:t>
            </a:fld>
            <a:endParaRPr lang="fr-FR">
              <a:latin typeface="Calibri" charset="0"/>
            </a:endParaRPr>
          </a:p>
        </p:txBody>
      </p:sp>
      <p:sp>
        <p:nvSpPr>
          <p:cNvPr id="993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71438" y="773113"/>
            <a:ext cx="6661150" cy="37480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9933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6357" y="4742728"/>
            <a:ext cx="4984962" cy="4410116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 dirty="0">
              <a:latin typeface="Calibri" charset="0"/>
              <a:ea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2720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pPr>
              <a:lnSpc>
                <a:spcPct val="90000"/>
              </a:lnSpc>
            </a:pPr>
            <a:r>
              <a:rPr lang="fr-FR" sz="2100" dirty="0">
                <a:solidFill>
                  <a:schemeClr val="accent2"/>
                </a:solidFill>
              </a:rPr>
              <a:t>Efficacité chez la mère: 3RCT</a:t>
            </a:r>
          </a:p>
          <a:p>
            <a:pPr>
              <a:lnSpc>
                <a:spcPct val="90000"/>
              </a:lnSpc>
            </a:pPr>
            <a:r>
              <a:rPr lang="fr-FR" sz="2100" dirty="0">
                <a:solidFill>
                  <a:schemeClr val="accent2"/>
                </a:solidFill>
              </a:rPr>
              <a:t>Bengladesh</a:t>
            </a:r>
            <a:r>
              <a:rPr lang="fr-FR" sz="2100" dirty="0"/>
              <a:t>:</a:t>
            </a:r>
            <a:r>
              <a:rPr lang="fr-FR" sz="2100" i="1" dirty="0"/>
              <a:t> </a:t>
            </a:r>
            <a:r>
              <a:rPr lang="fr-FR" sz="2100" dirty="0"/>
              <a:t>316 couples mère- enfant. Vaccination TIV ou Pneumocoque, 3° trimestre. </a:t>
            </a:r>
          </a:p>
          <a:p>
            <a:pPr>
              <a:lnSpc>
                <a:spcPct val="90000"/>
              </a:lnSpc>
              <a:buNone/>
            </a:pPr>
            <a:r>
              <a:rPr lang="fr-FR" sz="2100" dirty="0"/>
              <a:t>	EV ILI: 35,8% (3,7- 57,2)			</a:t>
            </a:r>
          </a:p>
          <a:p>
            <a:pPr>
              <a:lnSpc>
                <a:spcPct val="90000"/>
              </a:lnSpc>
              <a:buNone/>
            </a:pPr>
            <a:r>
              <a:rPr lang="fr-FR" sz="2100" i="1" dirty="0"/>
              <a:t>							</a:t>
            </a:r>
            <a:r>
              <a:rPr lang="fr-FR" sz="1500" i="1" dirty="0"/>
              <a:t>Zaman K et al. N </a:t>
            </a:r>
            <a:r>
              <a:rPr lang="fr-FR" sz="1500" i="1" dirty="0" err="1"/>
              <a:t>Engl</a:t>
            </a:r>
            <a:r>
              <a:rPr lang="fr-FR" sz="1500" i="1" dirty="0"/>
              <a:t> J Med 2008; 359: 1555-64</a:t>
            </a:r>
            <a:endParaRPr lang="fr-FR" sz="2100" dirty="0"/>
          </a:p>
          <a:p>
            <a:pPr>
              <a:lnSpc>
                <a:spcPct val="90000"/>
              </a:lnSpc>
            </a:pPr>
            <a:r>
              <a:rPr lang="fr-FR" sz="2100" dirty="0">
                <a:solidFill>
                  <a:schemeClr val="accent2"/>
                </a:solidFill>
              </a:rPr>
              <a:t>Afrique du Sud</a:t>
            </a:r>
            <a:r>
              <a:rPr lang="fr-FR" sz="2100" dirty="0"/>
              <a:t>:</a:t>
            </a:r>
            <a:r>
              <a:rPr lang="fr-FR" sz="2100" i="1" dirty="0"/>
              <a:t> </a:t>
            </a:r>
            <a:r>
              <a:rPr lang="fr-FR" sz="2100" dirty="0"/>
              <a:t>2116 femmes enceintes HIV- et 194 HIV+</a:t>
            </a:r>
            <a:r>
              <a:rPr lang="fr-FR" sz="2100" i="1" dirty="0"/>
              <a:t> . </a:t>
            </a:r>
            <a:r>
              <a:rPr lang="fr-FR" sz="2100" dirty="0"/>
              <a:t>TIV ou placebo. EV grippes confirmées:</a:t>
            </a:r>
          </a:p>
          <a:p>
            <a:pPr lvl="1">
              <a:lnSpc>
                <a:spcPct val="90000"/>
              </a:lnSpc>
            </a:pPr>
            <a:r>
              <a:rPr lang="fr-FR" sz="1800" dirty="0"/>
              <a:t>Femmes HIV-: 50,4% (14,5- 71,2)</a:t>
            </a:r>
          </a:p>
          <a:p>
            <a:pPr lvl="1">
              <a:lnSpc>
                <a:spcPct val="90000"/>
              </a:lnSpc>
            </a:pPr>
            <a:r>
              <a:rPr lang="fr-FR" sz="1800" dirty="0"/>
              <a:t>Femmes HIV+: 57,7% (0,2-82,1) </a:t>
            </a:r>
            <a:r>
              <a:rPr lang="fr-FR" sz="1800" i="1" dirty="0"/>
              <a:t>p= 0,03</a:t>
            </a:r>
          </a:p>
          <a:p>
            <a:pPr lvl="1">
              <a:lnSpc>
                <a:spcPct val="90000"/>
              </a:lnSpc>
              <a:buNone/>
            </a:pPr>
            <a:r>
              <a:rPr lang="fr-FR" sz="1800" i="1" dirty="0"/>
              <a:t>						</a:t>
            </a:r>
            <a:r>
              <a:rPr lang="fr-FR" sz="1500" i="1" dirty="0"/>
              <a:t>Mahdi SA, &amp; al. N </a:t>
            </a:r>
            <a:r>
              <a:rPr lang="fr-FR" sz="1500" i="1" dirty="0" err="1"/>
              <a:t>Engl</a:t>
            </a:r>
            <a:r>
              <a:rPr lang="fr-FR" sz="1500" i="1" dirty="0"/>
              <a:t> J Med 2014; 371: 918- 31</a:t>
            </a:r>
            <a:endParaRPr lang="fr-FR" sz="1800" i="1" dirty="0"/>
          </a:p>
          <a:p>
            <a:pPr>
              <a:lnSpc>
                <a:spcPct val="90000"/>
              </a:lnSpc>
            </a:pPr>
            <a:r>
              <a:rPr lang="fr-FR" sz="2100" dirty="0">
                <a:solidFill>
                  <a:schemeClr val="accent2"/>
                </a:solidFill>
              </a:rPr>
              <a:t>Mali</a:t>
            </a:r>
            <a:r>
              <a:rPr lang="fr-FR" sz="2100" dirty="0"/>
              <a:t> </a:t>
            </a:r>
            <a:r>
              <a:rPr lang="fr-FR" sz="2100" i="1" dirty="0"/>
              <a:t>: </a:t>
            </a:r>
            <a:r>
              <a:rPr lang="fr-FR" sz="2100" dirty="0"/>
              <a:t>4193 femmes. TIV ou MCV. </a:t>
            </a:r>
          </a:p>
          <a:p>
            <a:pPr>
              <a:lnSpc>
                <a:spcPct val="90000"/>
              </a:lnSpc>
              <a:buNone/>
            </a:pPr>
            <a:r>
              <a:rPr lang="fr-FR" sz="2100" dirty="0"/>
              <a:t>	EV grippes confirmées: 70,3% (42,2- 85,8)</a:t>
            </a:r>
          </a:p>
          <a:p>
            <a:pPr>
              <a:lnSpc>
                <a:spcPct val="90000"/>
              </a:lnSpc>
              <a:buNone/>
            </a:pPr>
            <a:r>
              <a:rPr lang="fr-FR" sz="2100" dirty="0"/>
              <a:t>							</a:t>
            </a:r>
            <a:r>
              <a:rPr lang="fr-FR" sz="1500" i="1" dirty="0"/>
              <a:t>Tapia MD, &amp; al. Lancet ID 2016; 16: 1026-35</a:t>
            </a:r>
          </a:p>
          <a:p>
            <a:pPr>
              <a:lnSpc>
                <a:spcPct val="90000"/>
              </a:lnSpc>
              <a:buNone/>
            </a:pPr>
            <a:r>
              <a:rPr lang="fr-FR" sz="1200" dirty="0"/>
              <a:t>Efficacité chez la mère: </a:t>
            </a:r>
            <a:br>
              <a:rPr lang="fr-FR" sz="1200" dirty="0"/>
            </a:br>
            <a:r>
              <a:rPr lang="fr-FR" sz="1200" dirty="0"/>
              <a:t>études observationnelles</a:t>
            </a:r>
          </a:p>
          <a:p>
            <a:r>
              <a:rPr lang="fr-FR" sz="2100" dirty="0">
                <a:solidFill>
                  <a:schemeClr val="accent2"/>
                </a:solidFill>
              </a:rPr>
              <a:t>USA:</a:t>
            </a:r>
            <a:r>
              <a:rPr lang="fr-FR" sz="2100" dirty="0"/>
              <a:t> Etude cas/témoin: 2 saisons; 100 grippes/ 192 ILI grippe et 200 témoins. </a:t>
            </a:r>
          </a:p>
          <a:p>
            <a:pPr>
              <a:buNone/>
            </a:pPr>
            <a:r>
              <a:rPr lang="fr-FR" sz="2100" dirty="0"/>
              <a:t>	EV 44% (5- 72) contre ILI grippe – et 53% (29- 72) contre non ILI</a:t>
            </a:r>
          </a:p>
          <a:p>
            <a:pPr lvl="3">
              <a:buNone/>
            </a:pPr>
            <a:r>
              <a:rPr lang="fr-FR" sz="1200" dirty="0"/>
              <a:t>					</a:t>
            </a:r>
            <a:r>
              <a:rPr lang="fr-FR" sz="1350" i="1" dirty="0"/>
              <a:t>Thompson MG,&amp; al. Clin Infect Dis 2014; 58:449–57</a:t>
            </a:r>
            <a:r>
              <a:rPr lang="fr-FR" sz="1350" dirty="0"/>
              <a:t> </a:t>
            </a:r>
            <a:endParaRPr lang="fr-FR" sz="1200" dirty="0"/>
          </a:p>
          <a:p>
            <a:r>
              <a:rPr lang="fr-FR" sz="2100" dirty="0">
                <a:solidFill>
                  <a:schemeClr val="accent2"/>
                </a:solidFill>
              </a:rPr>
              <a:t>Australie:</a:t>
            </a:r>
            <a:r>
              <a:rPr lang="fr-FR" sz="2100" dirty="0"/>
              <a:t> Cohorte 34 701 femmes. </a:t>
            </a:r>
          </a:p>
          <a:p>
            <a:pPr>
              <a:buNone/>
            </a:pPr>
            <a:r>
              <a:rPr lang="fr-FR" sz="2100" dirty="0"/>
              <a:t>	EV passage aux URG pour ILI: </a:t>
            </a:r>
            <a:r>
              <a:rPr lang="fr-FR" sz="2100" dirty="0">
                <a:solidFill>
                  <a:srgbClr val="FF3300"/>
                </a:solidFill>
              </a:rPr>
              <a:t>71%</a:t>
            </a:r>
            <a:r>
              <a:rPr lang="fr-FR" sz="2100" dirty="0"/>
              <a:t> RR 0,19 (0,05- 0,68) </a:t>
            </a:r>
          </a:p>
          <a:p>
            <a:pPr>
              <a:buNone/>
            </a:pPr>
            <a:r>
              <a:rPr lang="fr-FR" sz="2100" dirty="0"/>
              <a:t>	EV hospitalisation pour ILI: </a:t>
            </a:r>
            <a:r>
              <a:rPr lang="fr-FR" sz="2100" dirty="0">
                <a:solidFill>
                  <a:srgbClr val="FF3300"/>
                </a:solidFill>
              </a:rPr>
              <a:t>65%</a:t>
            </a:r>
            <a:r>
              <a:rPr lang="fr-FR" sz="2100" dirty="0"/>
              <a:t> RR  0,35 (0,13- 0,97)</a:t>
            </a:r>
          </a:p>
          <a:p>
            <a:pPr lvl="4">
              <a:buNone/>
            </a:pPr>
            <a:r>
              <a:rPr lang="fr-FR" sz="1200" dirty="0"/>
              <a:t>					</a:t>
            </a:r>
            <a:r>
              <a:rPr lang="fr-FR" sz="1350" i="1" dirty="0"/>
              <a:t>Reagan AK, &amp; al. Vaccine 2016; 34: 3649-5§</a:t>
            </a:r>
          </a:p>
          <a:p>
            <a:pPr lvl="4">
              <a:buNone/>
            </a:pPr>
            <a:r>
              <a:rPr lang="fr-FR" sz="1200" dirty="0">
                <a:solidFill>
                  <a:srgbClr val="A44474"/>
                </a:solidFill>
                <a:ea typeface="ＭＳ Ｐゴシック" pitchFamily="-104" charset="-128"/>
                <a:cs typeface="ＭＳ Ｐゴシック" pitchFamily="-104" charset="-128"/>
              </a:rPr>
              <a:t>Efficacité</a:t>
            </a:r>
            <a:r>
              <a:rPr lang="fr-FR" sz="1200" dirty="0">
                <a:ea typeface="ＭＳ Ｐゴシック" pitchFamily="-104" charset="-128"/>
                <a:cs typeface="ＭＳ Ｐゴシック" pitchFamily="-104" charset="-128"/>
              </a:rPr>
              <a:t> chez le nourrisson</a:t>
            </a:r>
            <a:br>
              <a:rPr lang="fr-FR" sz="1200" dirty="0">
                <a:ea typeface="ＭＳ Ｐゴシック" pitchFamily="-104" charset="-128"/>
                <a:cs typeface="ＭＳ Ｐゴシック" pitchFamily="-104" charset="-128"/>
              </a:rPr>
            </a:br>
            <a:r>
              <a:rPr lang="fr-FR" sz="1200" dirty="0">
                <a:ea typeface="ＭＳ Ｐゴシック" pitchFamily="-104" charset="-128"/>
                <a:cs typeface="ＭＳ Ｐゴシック" pitchFamily="-104" charset="-128"/>
              </a:rPr>
              <a:t>3 essais contrôlés randomisés:</a:t>
            </a:r>
          </a:p>
          <a:p>
            <a:pPr eaLnBrk="1" hangingPunct="1"/>
            <a:r>
              <a:rPr lang="fr-FR" sz="1200" dirty="0"/>
              <a:t>Zaman 2008: Vaccination à T3 </a:t>
            </a:r>
            <a:r>
              <a:rPr lang="fr-FR" sz="1200" dirty="0">
                <a:sym typeface="Wingdings" pitchFamily="2" charset="2"/>
              </a:rPr>
              <a:t> protection NRS </a:t>
            </a:r>
            <a:r>
              <a:rPr lang="fr-FR" sz="2270" dirty="0">
                <a:ea typeface="ＭＳ Ｐゴシック" pitchFamily="-104" charset="-128"/>
                <a:cs typeface="ＭＳ Ｐゴシック" pitchFamily="-104" charset="-128"/>
              </a:rPr>
              <a:t>Pendant les 6 premiers mois de vie</a:t>
            </a:r>
          </a:p>
          <a:p>
            <a:pPr lvl="1"/>
            <a:r>
              <a:rPr lang="fr-FR" sz="2270" dirty="0">
                <a:ea typeface="ＭＳ Ｐゴシック" pitchFamily="-104" charset="-128"/>
                <a:cs typeface="ＭＳ Ｐゴシック" pitchFamily="-104" charset="-128"/>
              </a:rPr>
              <a:t>Sur manif respiratoires fébriles: </a:t>
            </a:r>
            <a:r>
              <a:rPr lang="fr-FR" sz="2270" dirty="0"/>
              <a:t>28,9% (6,9-45,7)</a:t>
            </a:r>
          </a:p>
          <a:p>
            <a:pPr lvl="1"/>
            <a:r>
              <a:rPr lang="fr-FR" sz="2270" dirty="0">
                <a:ea typeface="ＭＳ Ｐゴシック" pitchFamily="-110" charset="-128"/>
                <a:cs typeface="ＭＳ Ｐゴシック" pitchFamily="-110" charset="-128"/>
                <a:sym typeface="Wingdings" pitchFamily="-110" charset="2"/>
              </a:rPr>
              <a:t>Sur les grippes prouvées: </a:t>
            </a:r>
            <a:r>
              <a:rPr lang="fr-FR" sz="2270" b="1" dirty="0">
                <a:solidFill>
                  <a:srgbClr val="660066"/>
                </a:solidFill>
                <a:ea typeface="ＭＳ Ｐゴシック" pitchFamily="-110" charset="-128"/>
                <a:cs typeface="ＭＳ Ｐゴシック" pitchFamily="-110" charset="-128"/>
                <a:sym typeface="Wingdings" pitchFamily="-110" charset="2"/>
              </a:rPr>
              <a:t>62,8% </a:t>
            </a:r>
            <a:r>
              <a:rPr lang="fr-FR" sz="2270" dirty="0"/>
              <a:t>(5-85,4)</a:t>
            </a:r>
          </a:p>
          <a:p>
            <a:pPr lvl="1"/>
            <a:r>
              <a:rPr lang="fr-FR" sz="2270" dirty="0" err="1"/>
              <a:t>Madhi</a:t>
            </a:r>
            <a:r>
              <a:rPr lang="fr-FR" sz="2270" dirty="0"/>
              <a:t>: EV 26% chez HIV+ et 49% chez HIV-</a:t>
            </a:r>
          </a:p>
          <a:p>
            <a:pPr lvl="1"/>
            <a:r>
              <a:rPr lang="fr-FR" sz="2270" dirty="0"/>
              <a:t>Tapia: EV sur grippe confirmée 37% avant 6 mois et 70% avant 4 mois</a:t>
            </a:r>
          </a:p>
          <a:p>
            <a:pPr lvl="1"/>
            <a:r>
              <a:rPr lang="fr-FR" sz="7200" dirty="0"/>
              <a:t>Efficacité chez le NRS - Etudes observationnelles:</a:t>
            </a:r>
            <a:endParaRPr lang="fr-FR" sz="1200" dirty="0"/>
          </a:p>
          <a:p>
            <a:r>
              <a:rPr lang="fr-FR" sz="1200" dirty="0"/>
              <a:t> </a:t>
            </a:r>
            <a:r>
              <a:rPr lang="fr-FR" sz="1050" i="1" dirty="0" err="1"/>
              <a:t>Benowitz</a:t>
            </a:r>
            <a:r>
              <a:rPr lang="fr-FR" sz="1050" i="1" dirty="0"/>
              <a:t> I, &amp; al. CID 2010; 51: 1355- 61: </a:t>
            </a:r>
            <a:r>
              <a:rPr lang="fr-FR" sz="1200" dirty="0"/>
              <a:t>cas témoin (NRS de mère vaccinée ou non vaccinée. EV à 6 mois (prévention hospitalisation pour grippe) </a:t>
            </a:r>
            <a:r>
              <a:rPr lang="fr-FR" sz="1200" dirty="0">
                <a:solidFill>
                  <a:srgbClr val="FF3300"/>
                </a:solidFill>
              </a:rPr>
              <a:t>91,5%</a:t>
            </a:r>
            <a:r>
              <a:rPr lang="fr-FR" sz="1200" dirty="0"/>
              <a:t> (61,7- 98,1)</a:t>
            </a:r>
          </a:p>
          <a:p>
            <a:r>
              <a:rPr lang="fr-FR" sz="1050" i="1" dirty="0" err="1"/>
              <a:t>Eick</a:t>
            </a:r>
            <a:r>
              <a:rPr lang="fr-FR" sz="1050" i="1" dirty="0"/>
              <a:t> AA &amp; al Arch </a:t>
            </a:r>
            <a:r>
              <a:rPr lang="fr-FR" sz="1050" i="1" dirty="0" err="1"/>
              <a:t>Pediatr</a:t>
            </a:r>
            <a:r>
              <a:rPr lang="fr-FR" sz="1050" i="1" dirty="0"/>
              <a:t> </a:t>
            </a:r>
            <a:r>
              <a:rPr lang="fr-FR" sz="1050" i="1" dirty="0" err="1"/>
              <a:t>Adolesc</a:t>
            </a:r>
            <a:r>
              <a:rPr lang="fr-FR" sz="1050" i="1" dirty="0"/>
              <a:t> Med 2011; 165: 104-11: </a:t>
            </a:r>
            <a:r>
              <a:rPr lang="fr-FR" sz="1200" dirty="0"/>
              <a:t>cohorte (1169 enfants). EV à 6 mois (risque de survenue de la grippe confirmée) : </a:t>
            </a:r>
            <a:r>
              <a:rPr lang="fr-FR" sz="1200" dirty="0">
                <a:solidFill>
                  <a:srgbClr val="FF3300"/>
                </a:solidFill>
              </a:rPr>
              <a:t>41% </a:t>
            </a:r>
            <a:r>
              <a:rPr lang="fr-FR" sz="1200" dirty="0"/>
              <a:t>RR: 0,59 (IC95 0,37- 0,9). EV (risque d’hospitalisation pour ILI): </a:t>
            </a:r>
            <a:r>
              <a:rPr lang="fr-FR" sz="1200" dirty="0">
                <a:solidFill>
                  <a:srgbClr val="FF3300"/>
                </a:solidFill>
              </a:rPr>
              <a:t>39% </a:t>
            </a:r>
            <a:r>
              <a:rPr lang="fr-FR" sz="1200" dirty="0"/>
              <a:t>RR: 0,61 (IC95 0,45- 0,84)</a:t>
            </a:r>
            <a:endParaRPr lang="fr-FR" sz="1050" i="1" dirty="0"/>
          </a:p>
          <a:p>
            <a:pPr>
              <a:lnSpc>
                <a:spcPct val="90000"/>
              </a:lnSpc>
            </a:pPr>
            <a:r>
              <a:rPr lang="fr-FR" sz="1800" i="1" dirty="0" err="1"/>
              <a:t>Dabrera</a:t>
            </a:r>
            <a:r>
              <a:rPr lang="fr-FR" sz="1800" i="1" dirty="0"/>
              <a:t> G, &amp; al. </a:t>
            </a:r>
            <a:r>
              <a:rPr lang="fr-FR" sz="1800" i="1" dirty="0" err="1"/>
              <a:t>Eurosurveillance</a:t>
            </a:r>
            <a:r>
              <a:rPr lang="fr-FR" sz="1800" i="1" dirty="0"/>
              <a:t> 2014; 19 (45): 2-7.</a:t>
            </a:r>
            <a:r>
              <a:rPr lang="fr-FR" sz="2100" i="1" dirty="0"/>
              <a:t> </a:t>
            </a:r>
            <a:r>
              <a:rPr lang="fr-FR" sz="2100" dirty="0"/>
              <a:t>UK 2013- 2014. EV à 6 mois: prévention de la grippe </a:t>
            </a:r>
            <a:r>
              <a:rPr lang="fr-FR" sz="2100" dirty="0">
                <a:solidFill>
                  <a:srgbClr val="FF3300"/>
                </a:solidFill>
              </a:rPr>
              <a:t>71%</a:t>
            </a:r>
            <a:r>
              <a:rPr lang="fr-FR" sz="2100" dirty="0"/>
              <a:t> (24- 89%), prévention hospitalisation: </a:t>
            </a:r>
            <a:r>
              <a:rPr lang="fr-FR" sz="2100" dirty="0">
                <a:solidFill>
                  <a:srgbClr val="FF3300"/>
                </a:solidFill>
              </a:rPr>
              <a:t>64%</a:t>
            </a:r>
            <a:r>
              <a:rPr lang="fr-FR" sz="2100" dirty="0"/>
              <a:t> (6- 86%)</a:t>
            </a:r>
          </a:p>
          <a:p>
            <a:pPr>
              <a:lnSpc>
                <a:spcPct val="90000"/>
              </a:lnSpc>
            </a:pPr>
            <a:r>
              <a:rPr lang="fr-FR" sz="1800" i="1" dirty="0" err="1"/>
              <a:t>Shakib</a:t>
            </a:r>
            <a:r>
              <a:rPr lang="fr-FR" sz="1800" i="1" dirty="0"/>
              <a:t> JH, &amp; al. </a:t>
            </a:r>
            <a:r>
              <a:rPr lang="fr-FR" sz="1800" i="1" dirty="0" err="1"/>
              <a:t>Pediatrics</a:t>
            </a:r>
            <a:r>
              <a:rPr lang="fr-FR" sz="1800" i="1" dirty="0"/>
              <a:t>. 2016 Jun;137(6). </a:t>
            </a:r>
            <a:r>
              <a:rPr lang="fr-FR" sz="1800" i="1" dirty="0" err="1"/>
              <a:t>pii</a:t>
            </a:r>
            <a:r>
              <a:rPr lang="fr-FR" sz="1800" i="1" dirty="0"/>
              <a:t>: e20152360. </a:t>
            </a:r>
            <a:r>
              <a:rPr lang="fr-FR" sz="1800" i="1" dirty="0" err="1"/>
              <a:t>doi</a:t>
            </a:r>
            <a:r>
              <a:rPr lang="fr-FR" sz="1800" i="1" dirty="0"/>
              <a:t>: 10.1542/peds.2015-2360. </a:t>
            </a:r>
            <a:r>
              <a:rPr lang="fr-FR" sz="2100" dirty="0"/>
              <a:t>Cohorte 249 387 enfants et 245 386 femmes CV 10% (2005- 2014). EV à 6 mois</a:t>
            </a:r>
          </a:p>
          <a:p>
            <a:pPr lvl="1">
              <a:lnSpc>
                <a:spcPct val="90000"/>
              </a:lnSpc>
            </a:pPr>
            <a:r>
              <a:rPr lang="fr-FR" sz="1500" dirty="0">
                <a:solidFill>
                  <a:srgbClr val="FF3300"/>
                </a:solidFill>
              </a:rPr>
              <a:t>ILI: 64%</a:t>
            </a:r>
            <a:r>
              <a:rPr lang="fr-FR" sz="1500" dirty="0"/>
              <a:t> RR 0,36 (0,26- 052)</a:t>
            </a:r>
          </a:p>
          <a:p>
            <a:pPr lvl="1">
              <a:lnSpc>
                <a:spcPct val="90000"/>
              </a:lnSpc>
            </a:pPr>
            <a:r>
              <a:rPr lang="fr-FR" sz="1500" dirty="0">
                <a:solidFill>
                  <a:srgbClr val="FF3300"/>
                </a:solidFill>
              </a:rPr>
              <a:t>Grippe confirmée 70%</a:t>
            </a:r>
            <a:r>
              <a:rPr lang="fr-FR" sz="1500" dirty="0"/>
              <a:t> RR 0,30 (0,19- 0,46)</a:t>
            </a:r>
          </a:p>
          <a:p>
            <a:pPr lvl="1">
              <a:lnSpc>
                <a:spcPct val="90000"/>
              </a:lnSpc>
            </a:pPr>
            <a:r>
              <a:rPr lang="fr-FR" sz="1500" dirty="0">
                <a:solidFill>
                  <a:srgbClr val="FF3300"/>
                </a:solidFill>
              </a:rPr>
              <a:t>Hospitalisation pour grippe: 81%</a:t>
            </a:r>
            <a:r>
              <a:rPr lang="fr-FR" sz="1500" dirty="0"/>
              <a:t> RR 0,19 (0,06- 0,6)</a:t>
            </a:r>
            <a:r>
              <a:rPr lang="fr-FR" sz="1500" i="1" dirty="0"/>
              <a:t> </a:t>
            </a:r>
          </a:p>
          <a:p>
            <a:pPr lvl="1">
              <a:lnSpc>
                <a:spcPct val="90000"/>
              </a:lnSpc>
            </a:pPr>
            <a:endParaRPr lang="fr-FR" sz="1500" i="1" dirty="0"/>
          </a:p>
          <a:p>
            <a:r>
              <a:rPr lang="fr-FR" sz="1200" dirty="0">
                <a:solidFill>
                  <a:srgbClr val="C0504D"/>
                </a:solidFill>
                <a:ea typeface="Comic Sans MS" pitchFamily="-104" charset="0"/>
                <a:cs typeface="Comic Sans MS" pitchFamily="-104" charset="0"/>
              </a:rPr>
              <a:t>réduction du taux de prématurité : </a:t>
            </a:r>
            <a:r>
              <a:rPr lang="en-GB" sz="1200" i="1" dirty="0" err="1"/>
              <a:t>Adedinsewo</a:t>
            </a:r>
            <a:r>
              <a:rPr lang="en-GB" sz="1200" i="1" dirty="0"/>
              <a:t> DA. Vaccine. 2013 Oct 10. Richards JL. Clin Infect Dis.</a:t>
            </a:r>
            <a:r>
              <a:rPr lang="fr-FR" sz="1200" i="1" dirty="0"/>
              <a:t> </a:t>
            </a:r>
            <a:r>
              <a:rPr lang="en-GB" sz="1200" i="1" dirty="0"/>
              <a:t>2013;56:1216-22. </a:t>
            </a:r>
            <a:endParaRPr lang="fr-FR" sz="1200" dirty="0">
              <a:solidFill>
                <a:srgbClr val="C0504D"/>
              </a:solidFill>
              <a:ea typeface="Comic Sans MS" pitchFamily="-104" charset="0"/>
              <a:cs typeface="Comic Sans MS" pitchFamily="-104" charset="0"/>
            </a:endParaRPr>
          </a:p>
          <a:p>
            <a:r>
              <a:rPr lang="en-GB" dirty="0">
                <a:ea typeface="Comic Sans MS" pitchFamily="-104" charset="0"/>
                <a:cs typeface="Comic Sans MS" pitchFamily="-104" charset="0"/>
              </a:rPr>
              <a:t>Analyse </a:t>
            </a:r>
            <a:r>
              <a:rPr lang="en-GB" dirty="0" err="1">
                <a:ea typeface="Comic Sans MS" pitchFamily="-104" charset="0"/>
                <a:cs typeface="Comic Sans MS" pitchFamily="-104" charset="0"/>
              </a:rPr>
              <a:t>rétrospective</a:t>
            </a:r>
            <a:endParaRPr lang="en-GB" dirty="0">
              <a:ea typeface="Comic Sans MS" pitchFamily="-104" charset="0"/>
              <a:cs typeface="Comic Sans MS" pitchFamily="-104" charset="0"/>
            </a:endParaRPr>
          </a:p>
          <a:p>
            <a:pPr>
              <a:buFont typeface="Wingdings" pitchFamily="-104" charset="2"/>
              <a:buNone/>
            </a:pPr>
            <a:r>
              <a:rPr lang="en-GB" dirty="0">
                <a:ea typeface="Comic Sans MS" pitchFamily="-104" charset="0"/>
                <a:cs typeface="Comic Sans MS" pitchFamily="-104" charset="0"/>
              </a:rPr>
              <a:t>	&gt; 8000 naissances de 2005 </a:t>
            </a:r>
            <a:r>
              <a:rPr lang="en-GB" dirty="0" err="1">
                <a:ea typeface="Comic Sans MS" pitchFamily="-104" charset="0"/>
                <a:cs typeface="Comic Sans MS" pitchFamily="-104" charset="0"/>
              </a:rPr>
              <a:t>à</a:t>
            </a:r>
            <a:r>
              <a:rPr lang="en-GB" dirty="0">
                <a:ea typeface="Comic Sans MS" pitchFamily="-104" charset="0"/>
                <a:cs typeface="Comic Sans MS" pitchFamily="-104" charset="0"/>
              </a:rPr>
              <a:t> 2008</a:t>
            </a:r>
          </a:p>
          <a:p>
            <a:pPr lvl="1"/>
            <a:r>
              <a:rPr lang="en-GB" sz="1800" dirty="0" err="1">
                <a:ea typeface="Comic Sans MS" pitchFamily="-104" charset="0"/>
                <a:cs typeface="Comic Sans MS" pitchFamily="-104" charset="0"/>
              </a:rPr>
              <a:t>Réduction</a:t>
            </a:r>
            <a:r>
              <a:rPr lang="en-GB" sz="1800" dirty="0">
                <a:ea typeface="Comic Sans MS" pitchFamily="-104" charset="0"/>
                <a:cs typeface="Comic Sans MS" pitchFamily="-104" charset="0"/>
              </a:rPr>
              <a:t> </a:t>
            </a:r>
            <a:r>
              <a:rPr lang="en-GB" sz="1800" dirty="0" err="1">
                <a:ea typeface="Comic Sans MS" pitchFamily="-104" charset="0"/>
                <a:cs typeface="Comic Sans MS" pitchFamily="-104" charset="0"/>
              </a:rPr>
              <a:t>risque</a:t>
            </a:r>
            <a:r>
              <a:rPr lang="en-GB" sz="1800" dirty="0">
                <a:ea typeface="Comic Sans MS" pitchFamily="-104" charset="0"/>
                <a:cs typeface="Comic Sans MS" pitchFamily="-104" charset="0"/>
              </a:rPr>
              <a:t> </a:t>
            </a:r>
            <a:r>
              <a:rPr lang="en-GB" sz="1800" dirty="0" err="1">
                <a:ea typeface="Comic Sans MS" pitchFamily="-104" charset="0"/>
                <a:cs typeface="Comic Sans MS" pitchFamily="-104" charset="0"/>
              </a:rPr>
              <a:t>prématurité</a:t>
            </a:r>
            <a:r>
              <a:rPr lang="en-GB" sz="1800" dirty="0">
                <a:ea typeface="Comic Sans MS" pitchFamily="-104" charset="0"/>
                <a:cs typeface="Comic Sans MS" pitchFamily="-104" charset="0"/>
              </a:rPr>
              <a:t> chez enfants de </a:t>
            </a:r>
            <a:r>
              <a:rPr lang="en-GB" sz="1800" dirty="0" err="1">
                <a:ea typeface="Comic Sans MS" pitchFamily="-104" charset="0"/>
                <a:cs typeface="Comic Sans MS" pitchFamily="-104" charset="0"/>
              </a:rPr>
              <a:t>mères</a:t>
            </a:r>
            <a:r>
              <a:rPr lang="en-GB" sz="1800" dirty="0">
                <a:ea typeface="Comic Sans MS" pitchFamily="-104" charset="0"/>
                <a:cs typeface="Comic Sans MS" pitchFamily="-104" charset="0"/>
              </a:rPr>
              <a:t> </a:t>
            </a:r>
            <a:r>
              <a:rPr lang="en-GB" sz="1800" dirty="0" err="1">
                <a:ea typeface="Comic Sans MS" pitchFamily="-104" charset="0"/>
                <a:cs typeface="Comic Sans MS" pitchFamily="-104" charset="0"/>
              </a:rPr>
              <a:t>vaccinées</a:t>
            </a:r>
            <a:endParaRPr lang="en-GB" sz="1800" dirty="0">
              <a:ea typeface="Comic Sans MS" pitchFamily="-104" charset="0"/>
              <a:cs typeface="Comic Sans MS" pitchFamily="-104" charset="0"/>
            </a:endParaRPr>
          </a:p>
          <a:p>
            <a:pPr lvl="1">
              <a:buFont typeface="Wingdings" pitchFamily="-104" charset="2"/>
              <a:buNone/>
            </a:pPr>
            <a:r>
              <a:rPr lang="en-GB" dirty="0">
                <a:ea typeface="Comic Sans MS" pitchFamily="-104" charset="0"/>
                <a:cs typeface="Comic Sans MS" pitchFamily="-104" charset="0"/>
              </a:rPr>
              <a:t>	</a:t>
            </a:r>
            <a:r>
              <a:rPr lang="fr-FR" b="1" dirty="0">
                <a:solidFill>
                  <a:srgbClr val="B00D10"/>
                </a:solidFill>
                <a:ea typeface="Comic Sans MS" pitchFamily="-104" charset="0"/>
                <a:cs typeface="Comic Sans MS" pitchFamily="-104" charset="0"/>
              </a:rPr>
              <a:t>OR = 0.39 (95% CI: 0.18-0.83)</a:t>
            </a:r>
            <a:endParaRPr lang="en-GB" dirty="0">
              <a:ea typeface="Comic Sans MS" pitchFamily="-104" charset="0"/>
              <a:cs typeface="Comic Sans MS" pitchFamily="-104" charset="0"/>
            </a:endParaRPr>
          </a:p>
          <a:p>
            <a:r>
              <a:rPr lang="en-GB" dirty="0" err="1">
                <a:ea typeface="Comic Sans MS" pitchFamily="-104" charset="0"/>
                <a:cs typeface="Comic Sans MS" pitchFamily="-104" charset="0"/>
              </a:rPr>
              <a:t>Pandémie</a:t>
            </a:r>
            <a:r>
              <a:rPr lang="en-GB" dirty="0">
                <a:ea typeface="Comic Sans MS" pitchFamily="-104" charset="0"/>
                <a:cs typeface="Comic Sans MS" pitchFamily="-104" charset="0"/>
              </a:rPr>
              <a:t> </a:t>
            </a:r>
            <a:r>
              <a:rPr lang="en-GB" dirty="0" err="1">
                <a:ea typeface="Comic Sans MS" pitchFamily="-104" charset="0"/>
                <a:cs typeface="Comic Sans MS" pitchFamily="-104" charset="0"/>
              </a:rPr>
              <a:t>grippale</a:t>
            </a:r>
            <a:r>
              <a:rPr lang="en-GB" dirty="0">
                <a:ea typeface="Comic Sans MS" pitchFamily="-104" charset="0"/>
                <a:cs typeface="Comic Sans MS" pitchFamily="-104" charset="0"/>
              </a:rPr>
              <a:t> A(H1N1)2009 aux USA</a:t>
            </a:r>
          </a:p>
          <a:p>
            <a:pPr lvl="1"/>
            <a:r>
              <a:rPr lang="en-GB" sz="1800" dirty="0" err="1">
                <a:ea typeface="Comic Sans MS" pitchFamily="-104" charset="0"/>
                <a:cs typeface="Comic Sans MS" pitchFamily="-104" charset="0"/>
              </a:rPr>
              <a:t>Réduction</a:t>
            </a:r>
            <a:r>
              <a:rPr lang="en-GB" sz="1800" dirty="0">
                <a:ea typeface="Comic Sans MS" pitchFamily="-104" charset="0"/>
                <a:cs typeface="Comic Sans MS" pitchFamily="-104" charset="0"/>
              </a:rPr>
              <a:t> </a:t>
            </a:r>
            <a:r>
              <a:rPr lang="en-GB" sz="1800" dirty="0" err="1">
                <a:ea typeface="Comic Sans MS" pitchFamily="-104" charset="0"/>
                <a:cs typeface="Comic Sans MS" pitchFamily="-104" charset="0"/>
              </a:rPr>
              <a:t>risque</a:t>
            </a:r>
            <a:r>
              <a:rPr lang="en-GB" sz="1800" dirty="0">
                <a:ea typeface="Comic Sans MS" pitchFamily="-104" charset="0"/>
                <a:cs typeface="Comic Sans MS" pitchFamily="-104" charset="0"/>
              </a:rPr>
              <a:t> </a:t>
            </a:r>
            <a:r>
              <a:rPr lang="en-GB" sz="1800" dirty="0" err="1">
                <a:ea typeface="Comic Sans MS" pitchFamily="-104" charset="0"/>
                <a:cs typeface="Comic Sans MS" pitchFamily="-104" charset="0"/>
              </a:rPr>
              <a:t>prématurité</a:t>
            </a:r>
            <a:r>
              <a:rPr lang="en-GB" sz="1800" dirty="0">
                <a:ea typeface="Comic Sans MS" pitchFamily="-104" charset="0"/>
                <a:cs typeface="Comic Sans MS" pitchFamily="-104" charset="0"/>
              </a:rPr>
              <a:t> chez enfants de </a:t>
            </a:r>
            <a:r>
              <a:rPr lang="en-GB" sz="1800" dirty="0" err="1">
                <a:ea typeface="Comic Sans MS" pitchFamily="-104" charset="0"/>
                <a:cs typeface="Comic Sans MS" pitchFamily="-104" charset="0"/>
              </a:rPr>
              <a:t>mères</a:t>
            </a:r>
            <a:r>
              <a:rPr lang="en-GB" sz="1800" dirty="0">
                <a:ea typeface="Comic Sans MS" pitchFamily="-104" charset="0"/>
                <a:cs typeface="Comic Sans MS" pitchFamily="-104" charset="0"/>
              </a:rPr>
              <a:t> </a:t>
            </a:r>
            <a:r>
              <a:rPr lang="en-GB" sz="1800" dirty="0" err="1">
                <a:ea typeface="Comic Sans MS" pitchFamily="-104" charset="0"/>
                <a:cs typeface="Comic Sans MS" pitchFamily="-104" charset="0"/>
              </a:rPr>
              <a:t>vaccinées</a:t>
            </a:r>
            <a:r>
              <a:rPr lang="en-GB" sz="1800" dirty="0">
                <a:ea typeface="Comic Sans MS" pitchFamily="-104" charset="0"/>
                <a:cs typeface="Comic Sans MS" pitchFamily="-104" charset="0"/>
              </a:rPr>
              <a:t> </a:t>
            </a:r>
          </a:p>
          <a:p>
            <a:pPr lvl="1">
              <a:buFont typeface="Wingdings" pitchFamily="-104" charset="2"/>
              <a:buNone/>
            </a:pPr>
            <a:r>
              <a:rPr lang="en-GB" dirty="0">
                <a:ea typeface="Comic Sans MS" pitchFamily="-104" charset="0"/>
                <a:cs typeface="Comic Sans MS" pitchFamily="-104" charset="0"/>
              </a:rPr>
              <a:t>	</a:t>
            </a:r>
            <a:r>
              <a:rPr lang="en-GB" b="1" dirty="0">
                <a:solidFill>
                  <a:srgbClr val="B00D10"/>
                </a:solidFill>
                <a:ea typeface="Comic Sans MS" pitchFamily="-104" charset="0"/>
                <a:cs typeface="Comic Sans MS" pitchFamily="-104" charset="0"/>
              </a:rPr>
              <a:t>OR = 0.63 (95% IC: 0.47-0.84)</a:t>
            </a:r>
            <a:endParaRPr lang="fr-FR" sz="1800" b="1" dirty="0">
              <a:solidFill>
                <a:srgbClr val="B00D10"/>
              </a:solidFill>
              <a:ea typeface="Comic Sans MS" pitchFamily="-104" charset="0"/>
              <a:cs typeface="Comic Sans MS" pitchFamily="-104" charset="0"/>
            </a:endParaRPr>
          </a:p>
          <a:p>
            <a:pPr lvl="1">
              <a:lnSpc>
                <a:spcPct val="90000"/>
              </a:lnSpc>
            </a:pPr>
            <a:r>
              <a:rPr lang="fr-FR" sz="1200" dirty="0">
                <a:solidFill>
                  <a:srgbClr val="C0504D"/>
                </a:solidFill>
                <a:ea typeface="Comic Sans MS" pitchFamily="-104" charset="0"/>
                <a:cs typeface="Comic Sans MS" pitchFamily="-104" charset="0"/>
              </a:rPr>
              <a:t>réduction du taux de RCIU: OR 0,63 (</a:t>
            </a:r>
            <a:r>
              <a:rPr lang="fr-FR" sz="1200" dirty="0" err="1">
                <a:solidFill>
                  <a:srgbClr val="C0504D"/>
                </a:solidFill>
                <a:ea typeface="Comic Sans MS" pitchFamily="-104" charset="0"/>
                <a:cs typeface="Comic Sans MS" pitchFamily="-104" charset="0"/>
              </a:rPr>
              <a:t>Steinhoff</a:t>
            </a:r>
            <a:r>
              <a:rPr lang="fr-FR" sz="1200" dirty="0">
                <a:solidFill>
                  <a:srgbClr val="C0504D"/>
                </a:solidFill>
                <a:ea typeface="Comic Sans MS" pitchFamily="-104" charset="0"/>
                <a:cs typeface="Comic Sans MS" pitchFamily="-104" charset="0"/>
              </a:rPr>
              <a:t>, CMAJ 2012)</a:t>
            </a:r>
          </a:p>
          <a:p>
            <a:pPr>
              <a:buFont typeface="Wingdings" pitchFamily="2" charset="2"/>
              <a:buChar char="§"/>
            </a:pPr>
            <a:r>
              <a:rPr lang="fr-FR" sz="1500" i="1" dirty="0" err="1"/>
              <a:t>Bansal</a:t>
            </a:r>
            <a:r>
              <a:rPr lang="fr-FR" sz="1500" i="1" dirty="0"/>
              <a:t> A &amp; Al. Front. </a:t>
            </a:r>
            <a:r>
              <a:rPr lang="fr-FR" sz="1500" i="1" dirty="0" err="1"/>
              <a:t>Immunol</a:t>
            </a:r>
            <a:r>
              <a:rPr lang="fr-FR" sz="1500" i="1" dirty="0"/>
              <a:t>. 12:744774. </a:t>
            </a:r>
            <a:r>
              <a:rPr lang="fr-FR" sz="1500" i="1" dirty="0" err="1"/>
              <a:t>doi</a:t>
            </a:r>
            <a:r>
              <a:rPr lang="fr-FR" sz="1500" i="1" dirty="0"/>
              <a:t>: 10.3389/fimmu.2021.744774 </a:t>
            </a:r>
          </a:p>
          <a:p>
            <a:pPr lvl="1"/>
            <a:r>
              <a:rPr lang="fr-FR" altLang="fr-FR" sz="1800" dirty="0" err="1">
                <a:ea typeface="ＭＳ Ｐゴシック" panose="020B0600070205080204" pitchFamily="34" charset="-128"/>
              </a:rPr>
              <a:t>Metanalysis</a:t>
            </a:r>
            <a:r>
              <a:rPr lang="fr-FR" altLang="fr-FR" sz="1800" dirty="0">
                <a:ea typeface="ＭＳ Ｐゴシック" panose="020B0600070205080204" pitchFamily="34" charset="-128"/>
              </a:rPr>
              <a:t> </a:t>
            </a:r>
            <a:r>
              <a:rPr lang="fr-FR" sz="1800" dirty="0" err="1"/>
              <a:t>IIVs</a:t>
            </a:r>
            <a:r>
              <a:rPr lang="fr-FR" sz="1800" dirty="0"/>
              <a:t> PW, </a:t>
            </a:r>
            <a:r>
              <a:rPr lang="fr-FR" sz="1800" dirty="0" err="1"/>
              <a:t>children</a:t>
            </a:r>
            <a:r>
              <a:rPr lang="fr-FR" sz="1800" dirty="0"/>
              <a:t> &lt; 5 </a:t>
            </a:r>
            <a:r>
              <a:rPr lang="fr-FR" sz="1800" dirty="0" err="1"/>
              <a:t>years</a:t>
            </a:r>
            <a:r>
              <a:rPr lang="fr-FR" sz="1800" dirty="0"/>
              <a:t> of </a:t>
            </a:r>
            <a:r>
              <a:rPr lang="fr-FR" sz="1800" dirty="0" err="1"/>
              <a:t>age</a:t>
            </a:r>
            <a:endParaRPr lang="fr-FR" altLang="fr-FR" sz="1800" dirty="0">
              <a:ea typeface="ＭＳ Ｐゴシック" panose="020B0600070205080204" pitchFamily="34" charset="-128"/>
            </a:endParaRPr>
          </a:p>
          <a:p>
            <a:pPr lvl="1"/>
            <a:r>
              <a:rPr lang="fr-FR" sz="1800" dirty="0"/>
              <a:t>Six </a:t>
            </a:r>
            <a:r>
              <a:rPr lang="fr-FR" sz="1800" dirty="0" err="1"/>
              <a:t>electronic</a:t>
            </a:r>
            <a:r>
              <a:rPr lang="fr-FR" sz="1800" dirty="0"/>
              <a:t> </a:t>
            </a:r>
            <a:r>
              <a:rPr lang="fr-FR" sz="1800" dirty="0" err="1"/>
              <a:t>databases</a:t>
            </a:r>
            <a:r>
              <a:rPr lang="fr-FR" sz="1800" dirty="0"/>
              <a:t> </a:t>
            </a:r>
            <a:r>
              <a:rPr lang="fr-FR" sz="1800" dirty="0" err="1"/>
              <a:t>searched</a:t>
            </a:r>
            <a:r>
              <a:rPr lang="fr-FR" sz="1800" dirty="0"/>
              <a:t> </a:t>
            </a:r>
            <a:r>
              <a:rPr lang="fr-FR" sz="1800" dirty="0" err="1"/>
              <a:t>until</a:t>
            </a:r>
            <a:r>
              <a:rPr lang="fr-FR" sz="1800" dirty="0"/>
              <a:t> May 27, 2021. (93/3,731 articles </a:t>
            </a:r>
            <a:r>
              <a:rPr lang="fr-FR" sz="1800" dirty="0" err="1"/>
              <a:t>included</a:t>
            </a:r>
            <a:r>
              <a:rPr lang="fr-FR" sz="1800" dirty="0"/>
              <a:t>, met the </a:t>
            </a:r>
            <a:r>
              <a:rPr lang="fr-FR" sz="1800" dirty="0" err="1"/>
              <a:t>eligibility</a:t>
            </a:r>
            <a:r>
              <a:rPr lang="fr-FR" sz="1800" dirty="0"/>
              <a:t> </a:t>
            </a:r>
            <a:r>
              <a:rPr lang="fr-FR" sz="1800" dirty="0" err="1"/>
              <a:t>criteria</a:t>
            </a:r>
            <a:r>
              <a:rPr lang="fr-FR" sz="1800" dirty="0"/>
              <a:t>) </a:t>
            </a:r>
          </a:p>
          <a:p>
            <a:pPr lvl="1"/>
            <a:r>
              <a:rPr lang="fr-FR" sz="1800" dirty="0" err="1"/>
              <a:t>Generally</a:t>
            </a:r>
            <a:r>
              <a:rPr lang="fr-FR" sz="1800" dirty="0"/>
              <a:t> </a:t>
            </a:r>
            <a:r>
              <a:rPr lang="fr-FR" sz="1800" dirty="0" err="1"/>
              <a:t>well</a:t>
            </a:r>
            <a:r>
              <a:rPr lang="fr-FR" sz="1800" dirty="0"/>
              <a:t> </a:t>
            </a:r>
            <a:r>
              <a:rPr lang="fr-FR" sz="1800" dirty="0" err="1"/>
              <a:t>tolerated</a:t>
            </a:r>
            <a:r>
              <a:rPr lang="fr-FR" sz="1800" dirty="0"/>
              <a:t> in PW and </a:t>
            </a:r>
            <a:r>
              <a:rPr lang="fr-FR" sz="1800" dirty="0" err="1"/>
              <a:t>young</a:t>
            </a:r>
            <a:r>
              <a:rPr lang="fr-FR" sz="1800" dirty="0"/>
              <a:t> </a:t>
            </a:r>
            <a:r>
              <a:rPr lang="fr-FR" sz="1800" dirty="0" err="1"/>
              <a:t>children</a:t>
            </a:r>
            <a:r>
              <a:rPr lang="fr-FR" sz="1800" dirty="0"/>
              <a:t>, </a:t>
            </a:r>
            <a:r>
              <a:rPr lang="fr-FR" sz="1800" dirty="0" err="1"/>
              <a:t>low</a:t>
            </a:r>
            <a:r>
              <a:rPr lang="fr-FR" sz="1800" dirty="0"/>
              <a:t> </a:t>
            </a:r>
            <a:r>
              <a:rPr lang="fr-FR" sz="1800" dirty="0" err="1"/>
              <a:t>frequencies</a:t>
            </a:r>
            <a:r>
              <a:rPr lang="fr-FR" sz="1800" dirty="0"/>
              <a:t> of adverse </a:t>
            </a:r>
            <a:r>
              <a:rPr lang="fr-FR" sz="1800" dirty="0" err="1"/>
              <a:t>events</a:t>
            </a:r>
            <a:endParaRPr lang="fr-FR" sz="1800" dirty="0"/>
          </a:p>
          <a:p>
            <a:pPr lvl="1"/>
            <a:r>
              <a:rPr lang="fr-FR" sz="1800" dirty="0" err="1"/>
              <a:t>Seroprotection</a:t>
            </a:r>
            <a:r>
              <a:rPr lang="fr-FR" sz="1800" dirty="0"/>
              <a:t> rates : </a:t>
            </a:r>
            <a:r>
              <a:rPr lang="fr-FR" sz="1800" dirty="0" err="1"/>
              <a:t>moderate</a:t>
            </a:r>
            <a:r>
              <a:rPr lang="fr-FR" sz="1800" dirty="0"/>
              <a:t> to high in PW(range = 65%–96%) and </a:t>
            </a:r>
            <a:r>
              <a:rPr lang="fr-FR" sz="1800" dirty="0" err="1"/>
              <a:t>young</a:t>
            </a:r>
            <a:r>
              <a:rPr lang="fr-FR" sz="1800" dirty="0"/>
              <a:t> </a:t>
            </a:r>
            <a:r>
              <a:rPr lang="fr-FR" sz="1800" dirty="0" err="1"/>
              <a:t>children</a:t>
            </a:r>
            <a:r>
              <a:rPr lang="fr-FR" sz="1800" dirty="0"/>
              <a:t> (range = 50%–100%), </a:t>
            </a:r>
            <a:r>
              <a:rPr lang="fr-FR" sz="1800" dirty="0" err="1"/>
              <a:t>varying</a:t>
            </a:r>
            <a:r>
              <a:rPr lang="fr-FR" sz="1800" dirty="0"/>
              <a:t> </a:t>
            </a:r>
            <a:r>
              <a:rPr lang="fr-FR" sz="1800" dirty="0" err="1"/>
              <a:t>between</a:t>
            </a:r>
            <a:r>
              <a:rPr lang="fr-FR" sz="1800" dirty="0"/>
              <a:t> the </a:t>
            </a:r>
            <a:r>
              <a:rPr lang="fr-FR" sz="1800" dirty="0" err="1"/>
              <a:t>different</a:t>
            </a:r>
            <a:r>
              <a:rPr lang="fr-FR" sz="1800" dirty="0"/>
              <a:t> influenza types/</a:t>
            </a:r>
            <a:r>
              <a:rPr lang="fr-FR" sz="1800" dirty="0" err="1"/>
              <a:t>subtypes</a:t>
            </a:r>
            <a:r>
              <a:rPr lang="fr-FR" sz="1800" dirty="0"/>
              <a:t> and </a:t>
            </a:r>
            <a:r>
              <a:rPr lang="fr-FR" sz="1800" dirty="0" err="1"/>
              <a:t>seasons</a:t>
            </a:r>
            <a:r>
              <a:rPr lang="fr-FR" sz="1800" dirty="0"/>
              <a:t>. </a:t>
            </a:r>
          </a:p>
          <a:p>
            <a:pPr lvl="1"/>
            <a:r>
              <a:rPr lang="fr-FR" sz="1800" dirty="0"/>
              <a:t>Vaccine </a:t>
            </a:r>
            <a:r>
              <a:rPr lang="fr-FR" sz="1800" dirty="0" err="1"/>
              <a:t>efficacy</a:t>
            </a:r>
            <a:r>
              <a:rPr lang="fr-FR" sz="1800" dirty="0"/>
              <a:t>/</a:t>
            </a:r>
            <a:r>
              <a:rPr lang="fr-FR" sz="1800" dirty="0" err="1"/>
              <a:t>effectiveness</a:t>
            </a:r>
            <a:r>
              <a:rPr lang="fr-FR" sz="1800" dirty="0"/>
              <a:t> values of 50%–70% in PW and 20%–90% in </a:t>
            </a:r>
            <a:r>
              <a:rPr lang="fr-FR" sz="1800" dirty="0" err="1"/>
              <a:t>young</a:t>
            </a:r>
            <a:r>
              <a:rPr lang="fr-FR" sz="1800" dirty="0"/>
              <a:t> </a:t>
            </a:r>
            <a:r>
              <a:rPr lang="fr-FR" sz="1800" dirty="0" err="1"/>
              <a:t>children</a:t>
            </a:r>
            <a:r>
              <a:rPr lang="fr-FR" sz="1800" dirty="0"/>
              <a:t> </a:t>
            </a:r>
            <a:r>
              <a:rPr lang="fr-FR" sz="1800" dirty="0" err="1"/>
              <a:t>against</a:t>
            </a:r>
            <a:r>
              <a:rPr lang="fr-FR" sz="1800" dirty="0"/>
              <a:t> </a:t>
            </a:r>
            <a:r>
              <a:rPr lang="fr-FR" sz="1800" dirty="0" err="1"/>
              <a:t>lab-confirmed</a:t>
            </a:r>
            <a:r>
              <a:rPr lang="fr-FR" sz="1800" dirty="0"/>
              <a:t> influenza  </a:t>
            </a:r>
          </a:p>
          <a:p>
            <a:pPr lvl="1"/>
            <a:endParaRPr lang="fr-FR" sz="1800" dirty="0"/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800" dirty="0"/>
              <a:t>Morts fœtales: </a:t>
            </a:r>
            <a:r>
              <a:rPr lang="fr-FR" sz="1800" dirty="0" err="1"/>
              <a:t>Regan</a:t>
            </a:r>
            <a:r>
              <a:rPr lang="fr-FR" sz="1800" dirty="0"/>
              <a:t> AK, CID 2016 - 2012-13; 5076 femmes vaccinées (8,8%); 377 morts </a:t>
            </a:r>
            <a:r>
              <a:rPr lang="fr-FR" sz="1800" dirty="0" err="1"/>
              <a:t>foetales</a:t>
            </a:r>
            <a:endParaRPr lang="fr-FR" sz="1800" dirty="0"/>
          </a:p>
          <a:p>
            <a:r>
              <a:rPr lang="fr-FR" sz="1800" dirty="0"/>
              <a:t>Réduction</a:t>
            </a:r>
            <a:r>
              <a:rPr lang="fr-FR" sz="1800" baseline="0" dirty="0"/>
              <a:t> par la vaccination de 51% des morts fœtales</a:t>
            </a:r>
          </a:p>
          <a:p>
            <a:r>
              <a:rPr lang="fr-FR" sz="1800" baseline="0" dirty="0"/>
              <a:t>Réduction la + importante juste après la saison grippale: de 67%</a:t>
            </a:r>
            <a:endParaRPr lang="fr-FR" sz="1800" dirty="0"/>
          </a:p>
          <a:p>
            <a:pPr lvl="1"/>
            <a:endParaRPr lang="fr-FR" sz="18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566A65-5850-0B43-B2E6-F4086A27D0E0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01612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86A537-0C00-2542-956A-DF8E23602803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15532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fr-FR" dirty="0"/>
              <a:t>Introduction </a:t>
            </a:r>
            <a:r>
              <a:rPr lang="fr-FR" dirty="0" err="1"/>
              <a:t>Despite</a:t>
            </a:r>
            <a:r>
              <a:rPr lang="fr-FR" dirty="0"/>
              <a:t> a </a:t>
            </a:r>
            <a:r>
              <a:rPr lang="fr-FR" dirty="0" err="1"/>
              <a:t>growing</a:t>
            </a:r>
            <a:r>
              <a:rPr lang="fr-FR" dirty="0"/>
              <a:t> body of </a:t>
            </a:r>
            <a:r>
              <a:rPr lang="fr-FR" dirty="0" err="1"/>
              <a:t>research</a:t>
            </a:r>
            <a:r>
              <a:rPr lang="fr-FR" dirty="0"/>
              <a:t> on the </a:t>
            </a:r>
            <a:r>
              <a:rPr lang="fr-FR" dirty="0" err="1"/>
              <a:t>risks</a:t>
            </a:r>
            <a:r>
              <a:rPr lang="fr-FR" dirty="0"/>
              <a:t> of SARS-CoV-2 infection </a:t>
            </a:r>
            <a:r>
              <a:rPr lang="fr-FR" dirty="0" err="1"/>
              <a:t>during</a:t>
            </a:r>
            <a:r>
              <a:rPr lang="fr-FR" dirty="0"/>
              <a:t> </a:t>
            </a:r>
            <a:r>
              <a:rPr lang="fr-FR" dirty="0" err="1"/>
              <a:t>pregnancy</a:t>
            </a:r>
            <a:r>
              <a:rPr lang="fr-FR" dirty="0"/>
              <a:t>, </a:t>
            </a:r>
            <a:r>
              <a:rPr lang="fr-FR" dirty="0" err="1"/>
              <a:t>there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dirty="0" err="1"/>
              <a:t>continued</a:t>
            </a:r>
            <a:r>
              <a:rPr lang="fr-FR" dirty="0"/>
              <a:t> </a:t>
            </a:r>
            <a:r>
              <a:rPr lang="fr-FR" dirty="0" err="1"/>
              <a:t>controversy</a:t>
            </a:r>
            <a:r>
              <a:rPr lang="fr-FR" dirty="0"/>
              <a:t> </a:t>
            </a:r>
            <a:r>
              <a:rPr lang="fr-FR" dirty="0" err="1"/>
              <a:t>given</a:t>
            </a:r>
            <a:r>
              <a:rPr lang="fr-FR" dirty="0"/>
              <a:t> </a:t>
            </a:r>
            <a:r>
              <a:rPr lang="fr-FR" dirty="0" err="1"/>
              <a:t>heterogeneity</a:t>
            </a:r>
            <a:r>
              <a:rPr lang="fr-FR" dirty="0"/>
              <a:t> in the </a:t>
            </a:r>
            <a:r>
              <a:rPr lang="fr-FR" dirty="0" err="1"/>
              <a:t>quality</a:t>
            </a:r>
            <a:r>
              <a:rPr lang="fr-FR" dirty="0"/>
              <a:t> and design of </a:t>
            </a:r>
            <a:r>
              <a:rPr lang="fr-FR" dirty="0" err="1"/>
              <a:t>published</a:t>
            </a:r>
            <a:r>
              <a:rPr lang="fr-FR" dirty="0"/>
              <a:t> </a:t>
            </a:r>
            <a:r>
              <a:rPr lang="fr-FR" dirty="0" err="1"/>
              <a:t>studies</a:t>
            </a:r>
            <a:r>
              <a:rPr lang="fr-FR" dirty="0"/>
              <a:t>. Methods </a:t>
            </a:r>
            <a:r>
              <a:rPr lang="fr-FR" dirty="0" err="1"/>
              <a:t>We</a:t>
            </a:r>
            <a:r>
              <a:rPr lang="fr-FR" dirty="0"/>
              <a:t> </a:t>
            </a:r>
            <a:r>
              <a:rPr lang="fr-FR" dirty="0" err="1"/>
              <a:t>screened</a:t>
            </a:r>
            <a:r>
              <a:rPr lang="fr-FR" dirty="0"/>
              <a:t> </a:t>
            </a:r>
            <a:r>
              <a:rPr lang="fr-FR" dirty="0" err="1"/>
              <a:t>ongoing</a:t>
            </a:r>
            <a:r>
              <a:rPr lang="fr-FR" dirty="0"/>
              <a:t> </a:t>
            </a:r>
            <a:r>
              <a:rPr lang="fr-FR" dirty="0" err="1"/>
              <a:t>studies</a:t>
            </a:r>
            <a:r>
              <a:rPr lang="fr-FR" dirty="0"/>
              <a:t> in </a:t>
            </a:r>
            <a:r>
              <a:rPr lang="fr-FR" dirty="0" err="1"/>
              <a:t>our</a:t>
            </a:r>
            <a:r>
              <a:rPr lang="fr-FR" dirty="0"/>
              <a:t> </a:t>
            </a:r>
            <a:r>
              <a:rPr lang="fr-FR" dirty="0" err="1"/>
              <a:t>sequential</a:t>
            </a:r>
            <a:r>
              <a:rPr lang="fr-FR" dirty="0"/>
              <a:t>, prospective </a:t>
            </a:r>
            <a:r>
              <a:rPr lang="fr-FR" dirty="0" err="1"/>
              <a:t>meta-analysis</a:t>
            </a:r>
            <a:r>
              <a:rPr lang="fr-FR" dirty="0"/>
              <a:t>. </a:t>
            </a:r>
            <a:r>
              <a:rPr lang="fr-FR" dirty="0" err="1"/>
              <a:t>We</a:t>
            </a:r>
            <a:r>
              <a:rPr lang="fr-FR" dirty="0"/>
              <a:t> </a:t>
            </a:r>
            <a:r>
              <a:rPr lang="fr-FR" dirty="0" err="1"/>
              <a:t>pooled</a:t>
            </a:r>
            <a:r>
              <a:rPr lang="fr-FR" dirty="0"/>
              <a:t> </a:t>
            </a:r>
            <a:r>
              <a:rPr lang="fr-FR" dirty="0" err="1"/>
              <a:t>individual</a:t>
            </a:r>
            <a:r>
              <a:rPr lang="fr-FR" dirty="0"/>
              <a:t> participant data to </a:t>
            </a:r>
            <a:r>
              <a:rPr lang="fr-FR" dirty="0" err="1"/>
              <a:t>estimate</a:t>
            </a:r>
            <a:r>
              <a:rPr lang="fr-FR" dirty="0"/>
              <a:t> the </a:t>
            </a:r>
            <a:r>
              <a:rPr lang="fr-FR" dirty="0" err="1"/>
              <a:t>absolute</a:t>
            </a:r>
            <a:r>
              <a:rPr lang="fr-FR" dirty="0"/>
              <a:t> and relative </a:t>
            </a:r>
            <a:r>
              <a:rPr lang="fr-FR" dirty="0" err="1"/>
              <a:t>risk</a:t>
            </a:r>
            <a:r>
              <a:rPr lang="fr-FR" dirty="0"/>
              <a:t> (RR) of adverse </a:t>
            </a:r>
            <a:r>
              <a:rPr lang="fr-FR" dirty="0" err="1"/>
              <a:t>outcomes</a:t>
            </a:r>
            <a:r>
              <a:rPr lang="fr-FR" dirty="0"/>
              <a:t> </a:t>
            </a:r>
            <a:r>
              <a:rPr lang="fr-FR" dirty="0" err="1"/>
              <a:t>among</a:t>
            </a:r>
            <a:r>
              <a:rPr lang="fr-FR" dirty="0"/>
              <a:t> </a:t>
            </a:r>
            <a:r>
              <a:rPr lang="fr-FR" dirty="0" err="1"/>
              <a:t>pregnant</a:t>
            </a:r>
            <a:r>
              <a:rPr lang="fr-FR" dirty="0"/>
              <a:t> </a:t>
            </a:r>
            <a:r>
              <a:rPr lang="fr-FR" dirty="0" err="1"/>
              <a:t>women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SARSCoV-2 infection, </a:t>
            </a:r>
            <a:r>
              <a:rPr lang="fr-FR" dirty="0" err="1"/>
              <a:t>compared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</a:t>
            </a:r>
            <a:r>
              <a:rPr lang="fr-FR" dirty="0" err="1"/>
              <a:t>confirmed</a:t>
            </a:r>
            <a:r>
              <a:rPr lang="fr-FR" dirty="0"/>
              <a:t> </a:t>
            </a:r>
            <a:r>
              <a:rPr lang="fr-FR" dirty="0" err="1"/>
              <a:t>negative</a:t>
            </a:r>
            <a:r>
              <a:rPr lang="fr-FR" dirty="0"/>
              <a:t> </a:t>
            </a:r>
            <a:r>
              <a:rPr lang="fr-FR" dirty="0" err="1"/>
              <a:t>pregnancies</a:t>
            </a:r>
            <a:r>
              <a:rPr lang="fr-FR" dirty="0"/>
              <a:t>. </a:t>
            </a:r>
            <a:r>
              <a:rPr lang="fr-FR" dirty="0" err="1"/>
              <a:t>We</a:t>
            </a:r>
            <a:r>
              <a:rPr lang="fr-FR" dirty="0"/>
              <a:t> </a:t>
            </a:r>
            <a:r>
              <a:rPr lang="fr-FR" dirty="0" err="1"/>
              <a:t>evaluated</a:t>
            </a:r>
            <a:r>
              <a:rPr lang="fr-FR" dirty="0"/>
              <a:t> the </a:t>
            </a:r>
            <a:r>
              <a:rPr lang="fr-FR" dirty="0" err="1"/>
              <a:t>risk</a:t>
            </a:r>
            <a:r>
              <a:rPr lang="fr-FR" dirty="0"/>
              <a:t> of </a:t>
            </a:r>
            <a:r>
              <a:rPr lang="fr-FR" dirty="0" err="1"/>
              <a:t>bias</a:t>
            </a:r>
            <a:r>
              <a:rPr lang="fr-FR" dirty="0"/>
              <a:t> </a:t>
            </a:r>
            <a:r>
              <a:rPr lang="fr-FR" dirty="0" err="1"/>
              <a:t>using</a:t>
            </a:r>
            <a:r>
              <a:rPr lang="fr-FR" dirty="0"/>
              <a:t> a </a:t>
            </a:r>
            <a:r>
              <a:rPr lang="fr-FR" dirty="0" err="1"/>
              <a:t>modified</a:t>
            </a:r>
            <a:r>
              <a:rPr lang="fr-FR" dirty="0"/>
              <a:t> Newcastle-Ottawa </a:t>
            </a:r>
            <a:r>
              <a:rPr lang="fr-FR" dirty="0" err="1"/>
              <a:t>Scale</a:t>
            </a:r>
            <a:r>
              <a:rPr lang="fr-FR" dirty="0"/>
              <a:t>. </a:t>
            </a:r>
            <a:r>
              <a:rPr lang="fr-FR" dirty="0" err="1"/>
              <a:t>Results</a:t>
            </a:r>
            <a:r>
              <a:rPr lang="fr-FR" dirty="0"/>
              <a:t> </a:t>
            </a:r>
            <a:r>
              <a:rPr lang="fr-FR" dirty="0" err="1"/>
              <a:t>We</a:t>
            </a:r>
            <a:r>
              <a:rPr lang="fr-FR" dirty="0"/>
              <a:t> </a:t>
            </a:r>
            <a:r>
              <a:rPr lang="fr-FR" dirty="0" err="1"/>
              <a:t>screened</a:t>
            </a:r>
            <a:r>
              <a:rPr lang="fr-FR" dirty="0"/>
              <a:t> 137 </a:t>
            </a:r>
            <a:r>
              <a:rPr lang="fr-FR" dirty="0" err="1"/>
              <a:t>studies</a:t>
            </a:r>
            <a:r>
              <a:rPr lang="fr-FR" dirty="0"/>
              <a:t> and </a:t>
            </a:r>
            <a:r>
              <a:rPr lang="fr-FR" b="1" dirty="0" err="1"/>
              <a:t>included</a:t>
            </a:r>
            <a:r>
              <a:rPr lang="fr-FR" b="1" dirty="0"/>
              <a:t> 12 </a:t>
            </a:r>
            <a:r>
              <a:rPr lang="fr-FR" b="1" dirty="0" err="1"/>
              <a:t>studies</a:t>
            </a:r>
            <a:r>
              <a:rPr lang="fr-FR" b="1" dirty="0"/>
              <a:t> in 12 countries </a:t>
            </a:r>
            <a:r>
              <a:rPr lang="fr-FR" b="1" dirty="0" err="1"/>
              <a:t>involving</a:t>
            </a:r>
            <a:r>
              <a:rPr lang="fr-FR" b="1" dirty="0"/>
              <a:t> 13 136 </a:t>
            </a:r>
            <a:r>
              <a:rPr lang="fr-FR" b="1" dirty="0" err="1"/>
              <a:t>pregnant</a:t>
            </a:r>
            <a:r>
              <a:rPr lang="fr-FR" b="1" dirty="0"/>
              <a:t> </a:t>
            </a:r>
            <a:r>
              <a:rPr lang="fr-FR" b="1" dirty="0" err="1"/>
              <a:t>women</a:t>
            </a:r>
            <a:r>
              <a:rPr lang="fr-FR" dirty="0"/>
              <a:t>. </a:t>
            </a:r>
            <a:r>
              <a:rPr lang="fr-FR" dirty="0" err="1"/>
              <a:t>Pregnant</a:t>
            </a:r>
            <a:r>
              <a:rPr lang="fr-FR" dirty="0"/>
              <a:t> </a:t>
            </a:r>
            <a:r>
              <a:rPr lang="fr-FR" dirty="0" err="1"/>
              <a:t>women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SARS-CoV-2 infection—as </a:t>
            </a:r>
            <a:r>
              <a:rPr lang="fr-FR" dirty="0" err="1"/>
              <a:t>compared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</a:t>
            </a:r>
            <a:r>
              <a:rPr lang="fr-FR" dirty="0" err="1"/>
              <a:t>uninfected</a:t>
            </a:r>
            <a:r>
              <a:rPr lang="fr-FR" dirty="0"/>
              <a:t> </a:t>
            </a:r>
            <a:r>
              <a:rPr lang="fr-FR" dirty="0" err="1"/>
              <a:t>pregnant</a:t>
            </a:r>
            <a:r>
              <a:rPr lang="fr-FR" dirty="0"/>
              <a:t> </a:t>
            </a:r>
            <a:r>
              <a:rPr lang="fr-FR" dirty="0" err="1"/>
              <a:t>women</a:t>
            </a:r>
            <a:r>
              <a:rPr lang="fr-FR" dirty="0"/>
              <a:t>—</a:t>
            </a:r>
            <a:r>
              <a:rPr lang="fr-FR" dirty="0" err="1"/>
              <a:t>were</a:t>
            </a:r>
            <a:r>
              <a:rPr lang="fr-FR" dirty="0"/>
              <a:t> at </a:t>
            </a:r>
            <a:r>
              <a:rPr lang="fr-FR" dirty="0" err="1"/>
              <a:t>significantly</a:t>
            </a:r>
            <a:r>
              <a:rPr lang="fr-FR" dirty="0"/>
              <a:t> </a:t>
            </a:r>
            <a:r>
              <a:rPr lang="fr-FR" dirty="0" err="1"/>
              <a:t>increased</a:t>
            </a:r>
            <a:r>
              <a:rPr lang="fr-FR" dirty="0"/>
              <a:t> </a:t>
            </a:r>
            <a:r>
              <a:rPr lang="fr-FR" dirty="0" err="1"/>
              <a:t>risk</a:t>
            </a:r>
            <a:r>
              <a:rPr lang="fr-FR" dirty="0"/>
              <a:t> of </a:t>
            </a:r>
            <a:r>
              <a:rPr lang="fr-FR" dirty="0" err="1"/>
              <a:t>maternal</a:t>
            </a:r>
            <a:r>
              <a:rPr lang="fr-FR" dirty="0"/>
              <a:t> </a:t>
            </a:r>
            <a:r>
              <a:rPr lang="fr-FR" dirty="0" err="1"/>
              <a:t>mortality</a:t>
            </a:r>
            <a:r>
              <a:rPr lang="fr-FR" dirty="0"/>
              <a:t> (10 </a:t>
            </a:r>
            <a:r>
              <a:rPr lang="fr-FR" dirty="0" err="1"/>
              <a:t>studies</a:t>
            </a:r>
            <a:r>
              <a:rPr lang="fr-FR" dirty="0"/>
              <a:t>; n=1490; RR 7.68, 95% CI 1.70 to 34.61); admission to intensive care unit (8 </a:t>
            </a:r>
            <a:r>
              <a:rPr lang="fr-FR" dirty="0" err="1"/>
              <a:t>studies</a:t>
            </a:r>
            <a:r>
              <a:rPr lang="fr-FR" dirty="0"/>
              <a:t>; n=6660; RR 3.81, 95% CI 2.03 to 7.17); </a:t>
            </a:r>
            <a:r>
              <a:rPr lang="fr-FR" dirty="0" err="1"/>
              <a:t>receiving</a:t>
            </a:r>
            <a:r>
              <a:rPr lang="fr-FR" dirty="0"/>
              <a:t> </a:t>
            </a:r>
            <a:r>
              <a:rPr lang="fr-FR" dirty="0" err="1"/>
              <a:t>mechanical</a:t>
            </a:r>
            <a:r>
              <a:rPr lang="fr-FR" dirty="0"/>
              <a:t> ventilation (7 </a:t>
            </a:r>
            <a:r>
              <a:rPr lang="fr-FR" dirty="0" err="1"/>
              <a:t>studies</a:t>
            </a:r>
            <a:r>
              <a:rPr lang="fr-FR" dirty="0"/>
              <a:t>; n=4887; RR 15.23, 95% CI 4.32 to 53.71); </a:t>
            </a:r>
            <a:r>
              <a:rPr lang="fr-FR" dirty="0" err="1"/>
              <a:t>receiving</a:t>
            </a:r>
            <a:r>
              <a:rPr lang="fr-FR" dirty="0"/>
              <a:t> </a:t>
            </a:r>
            <a:r>
              <a:rPr lang="fr-FR" dirty="0" err="1"/>
              <a:t>any</a:t>
            </a:r>
            <a:r>
              <a:rPr lang="fr-FR" dirty="0"/>
              <a:t> </a:t>
            </a:r>
            <a:r>
              <a:rPr lang="fr-FR" dirty="0" err="1"/>
              <a:t>critical</a:t>
            </a:r>
            <a:r>
              <a:rPr lang="fr-FR" dirty="0"/>
              <a:t> care (7 </a:t>
            </a:r>
            <a:r>
              <a:rPr lang="fr-FR" dirty="0" err="1"/>
              <a:t>studies</a:t>
            </a:r>
            <a:r>
              <a:rPr lang="fr-FR" dirty="0"/>
              <a:t>; n=4735; RR 5.48, 95% CI 2.57 to 11.72); and </a:t>
            </a:r>
            <a:r>
              <a:rPr lang="fr-FR" dirty="0" err="1"/>
              <a:t>being</a:t>
            </a:r>
            <a:r>
              <a:rPr lang="fr-FR" dirty="0"/>
              <a:t> </a:t>
            </a:r>
            <a:r>
              <a:rPr lang="fr-FR" dirty="0" err="1"/>
              <a:t>diagnosed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</a:t>
            </a:r>
            <a:r>
              <a:rPr lang="fr-FR" dirty="0" err="1"/>
              <a:t>pneumonia</a:t>
            </a:r>
            <a:r>
              <a:rPr lang="fr-FR" dirty="0"/>
              <a:t> (6 </a:t>
            </a:r>
            <a:r>
              <a:rPr lang="fr-FR" dirty="0" err="1"/>
              <a:t>studies</a:t>
            </a:r>
            <a:r>
              <a:rPr lang="fr-FR" dirty="0"/>
              <a:t>; n=4573; RR 23.46, 95% CI 3.03 to 181.39) and </a:t>
            </a:r>
            <a:r>
              <a:rPr lang="fr-FR" dirty="0" err="1"/>
              <a:t>thromboembolic</a:t>
            </a:r>
            <a:r>
              <a:rPr lang="fr-FR" dirty="0"/>
              <a:t> </a:t>
            </a:r>
            <a:r>
              <a:rPr lang="fr-FR" dirty="0" err="1"/>
              <a:t>disease</a:t>
            </a:r>
            <a:r>
              <a:rPr lang="fr-FR" dirty="0"/>
              <a:t> (8 </a:t>
            </a:r>
            <a:r>
              <a:rPr lang="fr-FR" dirty="0" err="1"/>
              <a:t>studies</a:t>
            </a:r>
            <a:r>
              <a:rPr lang="fr-FR" dirty="0"/>
              <a:t>; n=5146; RR 5.50, 95% CI 1.12 to 27.12). </a:t>
            </a:r>
            <a:r>
              <a:rPr lang="fr-FR" dirty="0" err="1"/>
              <a:t>Neonates</a:t>
            </a:r>
            <a:r>
              <a:rPr lang="fr-FR" dirty="0"/>
              <a:t> </a:t>
            </a:r>
            <a:r>
              <a:rPr lang="fr-FR" dirty="0" err="1"/>
              <a:t>born</a:t>
            </a:r>
            <a:r>
              <a:rPr lang="fr-FR" dirty="0"/>
              <a:t> to </a:t>
            </a:r>
            <a:r>
              <a:rPr lang="fr-FR" dirty="0" err="1"/>
              <a:t>women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SARS-CoV-2 infection </a:t>
            </a:r>
            <a:r>
              <a:rPr lang="fr-FR" dirty="0" err="1"/>
              <a:t>were</a:t>
            </a:r>
            <a:r>
              <a:rPr lang="fr-FR" dirty="0"/>
              <a:t> more </a:t>
            </a:r>
            <a:r>
              <a:rPr lang="fr-FR" dirty="0" err="1"/>
              <a:t>likely</a:t>
            </a:r>
            <a:r>
              <a:rPr lang="fr-FR" dirty="0"/>
              <a:t> to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admitted</a:t>
            </a:r>
            <a:r>
              <a:rPr lang="fr-FR" dirty="0"/>
              <a:t> to a </a:t>
            </a:r>
            <a:r>
              <a:rPr lang="fr-FR" dirty="0" err="1"/>
              <a:t>neonatal</a:t>
            </a:r>
            <a:r>
              <a:rPr lang="fr-FR" dirty="0"/>
              <a:t> care unit </a:t>
            </a:r>
            <a:r>
              <a:rPr lang="fr-FR" dirty="0" err="1"/>
              <a:t>after</a:t>
            </a:r>
            <a:r>
              <a:rPr lang="fr-FR" dirty="0"/>
              <a:t> </a:t>
            </a:r>
            <a:r>
              <a:rPr lang="fr-FR" dirty="0" err="1"/>
              <a:t>birth</a:t>
            </a:r>
            <a:r>
              <a:rPr lang="fr-FR" dirty="0"/>
              <a:t> (7 </a:t>
            </a:r>
            <a:r>
              <a:rPr lang="fr-FR" dirty="0" err="1"/>
              <a:t>studies</a:t>
            </a:r>
            <a:r>
              <a:rPr lang="fr-FR" dirty="0"/>
              <a:t>; n=7637; RR 1.86, 95% CI 1.12 to 3.08);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born</a:t>
            </a:r>
            <a:r>
              <a:rPr lang="fr-FR" dirty="0"/>
              <a:t> </a:t>
            </a:r>
            <a:r>
              <a:rPr lang="fr-FR" dirty="0" err="1"/>
              <a:t>preterm</a:t>
            </a:r>
            <a:r>
              <a:rPr lang="fr-FR" dirty="0"/>
              <a:t> (7 </a:t>
            </a:r>
            <a:r>
              <a:rPr lang="fr-FR" dirty="0" err="1"/>
              <a:t>studies</a:t>
            </a:r>
            <a:r>
              <a:rPr lang="fr-FR" dirty="0"/>
              <a:t>; n=6233; RR 1.71, 95% CI 1.28 to 2.29) or </a:t>
            </a:r>
            <a:r>
              <a:rPr lang="fr-FR" dirty="0" err="1"/>
              <a:t>moderately</a:t>
            </a:r>
            <a:r>
              <a:rPr lang="fr-FR" dirty="0"/>
              <a:t> </a:t>
            </a:r>
            <a:r>
              <a:rPr lang="fr-FR" dirty="0" err="1"/>
              <a:t>preterm</a:t>
            </a:r>
            <a:r>
              <a:rPr lang="fr-FR" dirty="0"/>
              <a:t> (7 </a:t>
            </a:r>
            <a:r>
              <a:rPr lang="fr-FR" dirty="0" err="1"/>
              <a:t>studies</a:t>
            </a:r>
            <a:r>
              <a:rPr lang="fr-FR" dirty="0"/>
              <a:t>; n=6071; RR 2.92, 95% CI 1.88 to 4.54); and to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born</a:t>
            </a:r>
            <a:r>
              <a:rPr lang="fr-FR" dirty="0"/>
              <a:t> </a:t>
            </a:r>
            <a:r>
              <a:rPr lang="fr-FR" dirty="0" err="1"/>
              <a:t>low</a:t>
            </a:r>
            <a:r>
              <a:rPr lang="fr-FR" dirty="0"/>
              <a:t> </a:t>
            </a:r>
            <a:r>
              <a:rPr lang="fr-FR" dirty="0" err="1"/>
              <a:t>birth</a:t>
            </a:r>
            <a:r>
              <a:rPr lang="fr-FR" dirty="0"/>
              <a:t> </a:t>
            </a:r>
            <a:r>
              <a:rPr lang="fr-FR" dirty="0" err="1"/>
              <a:t>weight</a:t>
            </a:r>
            <a:r>
              <a:rPr lang="fr-FR" dirty="0"/>
              <a:t> (12 </a:t>
            </a:r>
            <a:r>
              <a:rPr lang="fr-FR" dirty="0" err="1"/>
              <a:t>studies</a:t>
            </a:r>
            <a:r>
              <a:rPr lang="fr-FR" dirty="0"/>
              <a:t>; n=11 930; RR 1.19, 95% CI 1.02 to 1.40). Infection </a:t>
            </a:r>
            <a:r>
              <a:rPr lang="fr-FR" dirty="0" err="1"/>
              <a:t>was</a:t>
            </a:r>
            <a:r>
              <a:rPr lang="fr-FR" dirty="0"/>
              <a:t> not </a:t>
            </a:r>
            <a:r>
              <a:rPr lang="fr-FR" dirty="0" err="1"/>
              <a:t>linked</a:t>
            </a:r>
            <a:r>
              <a:rPr lang="fr-FR" dirty="0"/>
              <a:t> to </a:t>
            </a:r>
            <a:r>
              <a:rPr lang="fr-FR" dirty="0" err="1"/>
              <a:t>stillbirth</a:t>
            </a:r>
            <a:r>
              <a:rPr lang="fr-FR" dirty="0"/>
              <a:t>. </a:t>
            </a:r>
            <a:r>
              <a:rPr lang="fr-FR" dirty="0" err="1"/>
              <a:t>Studies</a:t>
            </a:r>
            <a:r>
              <a:rPr lang="fr-FR" dirty="0"/>
              <a:t> </a:t>
            </a:r>
            <a:r>
              <a:rPr lang="fr-FR" dirty="0" err="1"/>
              <a:t>were</a:t>
            </a:r>
            <a:r>
              <a:rPr lang="fr-FR" dirty="0"/>
              <a:t> </a:t>
            </a:r>
            <a:r>
              <a:rPr lang="fr-FR" dirty="0" err="1"/>
              <a:t>generally</a:t>
            </a:r>
            <a:r>
              <a:rPr lang="fr-FR" dirty="0"/>
              <a:t> at </a:t>
            </a:r>
            <a:r>
              <a:rPr lang="fr-FR" dirty="0" err="1"/>
              <a:t>low</a:t>
            </a:r>
            <a:r>
              <a:rPr lang="fr-FR" dirty="0"/>
              <a:t> or </a:t>
            </a:r>
            <a:r>
              <a:rPr lang="fr-FR" dirty="0" err="1"/>
              <a:t>moderate</a:t>
            </a:r>
            <a:r>
              <a:rPr lang="fr-FR" dirty="0"/>
              <a:t> </a:t>
            </a:r>
            <a:r>
              <a:rPr lang="fr-FR" dirty="0" err="1"/>
              <a:t>risk</a:t>
            </a:r>
            <a:r>
              <a:rPr lang="fr-FR" dirty="0"/>
              <a:t> of </a:t>
            </a:r>
            <a:r>
              <a:rPr lang="fr-FR" dirty="0" err="1"/>
              <a:t>bias</a:t>
            </a:r>
            <a:r>
              <a:rPr lang="fr-FR" dirty="0"/>
              <a:t>. Conclusions This </a:t>
            </a:r>
            <a:r>
              <a:rPr lang="fr-FR" dirty="0" err="1"/>
              <a:t>analysis</a:t>
            </a:r>
            <a:r>
              <a:rPr lang="fr-FR" dirty="0"/>
              <a:t> </a:t>
            </a:r>
            <a:r>
              <a:rPr lang="fr-FR" dirty="0" err="1"/>
              <a:t>indicates</a:t>
            </a:r>
            <a:r>
              <a:rPr lang="fr-FR" dirty="0"/>
              <a:t> </a:t>
            </a:r>
            <a:r>
              <a:rPr lang="fr-FR" dirty="0" err="1"/>
              <a:t>that</a:t>
            </a:r>
            <a:r>
              <a:rPr lang="fr-FR" dirty="0"/>
              <a:t> SARS-CoV-2 infection at </a:t>
            </a:r>
            <a:r>
              <a:rPr lang="fr-FR" dirty="0" err="1"/>
              <a:t>any</a:t>
            </a:r>
            <a:r>
              <a:rPr lang="fr-FR" dirty="0"/>
              <a:t> time </a:t>
            </a:r>
            <a:r>
              <a:rPr lang="fr-FR" dirty="0" err="1"/>
              <a:t>during</a:t>
            </a:r>
            <a:r>
              <a:rPr lang="fr-FR" dirty="0"/>
              <a:t> </a:t>
            </a:r>
            <a:r>
              <a:rPr lang="fr-FR" dirty="0" err="1"/>
              <a:t>pregnancy</a:t>
            </a:r>
            <a:r>
              <a:rPr lang="fr-FR" dirty="0"/>
              <a:t> </a:t>
            </a:r>
            <a:r>
              <a:rPr lang="fr-FR" dirty="0" err="1"/>
              <a:t>increases</a:t>
            </a:r>
            <a:r>
              <a:rPr lang="fr-FR" dirty="0"/>
              <a:t> the </a:t>
            </a:r>
            <a:r>
              <a:rPr lang="fr-FR" dirty="0" err="1"/>
              <a:t>risk</a:t>
            </a:r>
            <a:r>
              <a:rPr lang="fr-FR" dirty="0"/>
              <a:t> of </a:t>
            </a:r>
            <a:r>
              <a:rPr lang="fr-FR" dirty="0" err="1"/>
              <a:t>maternal</a:t>
            </a:r>
            <a:r>
              <a:rPr lang="fr-FR" dirty="0"/>
              <a:t> </a:t>
            </a:r>
            <a:r>
              <a:rPr lang="fr-FR" dirty="0" err="1"/>
              <a:t>death</a:t>
            </a:r>
            <a:r>
              <a:rPr lang="fr-FR" dirty="0"/>
              <a:t>, </a:t>
            </a:r>
            <a:r>
              <a:rPr lang="fr-FR" dirty="0" err="1"/>
              <a:t>severe</a:t>
            </a:r>
            <a:r>
              <a:rPr lang="fr-FR" dirty="0"/>
              <a:t> </a:t>
            </a:r>
            <a:r>
              <a:rPr lang="fr-FR" dirty="0" err="1"/>
              <a:t>maternal</a:t>
            </a:r>
            <a:r>
              <a:rPr lang="fr-FR" dirty="0"/>
              <a:t> </a:t>
            </a:r>
            <a:r>
              <a:rPr lang="fr-FR" dirty="0" err="1"/>
              <a:t>morbidities</a:t>
            </a:r>
            <a:r>
              <a:rPr lang="fr-FR" dirty="0"/>
              <a:t> and </a:t>
            </a:r>
            <a:r>
              <a:rPr lang="fr-FR" dirty="0" err="1"/>
              <a:t>neonatal</a:t>
            </a:r>
            <a:r>
              <a:rPr lang="fr-FR" dirty="0"/>
              <a:t> </a:t>
            </a:r>
            <a:r>
              <a:rPr lang="fr-FR" dirty="0" err="1"/>
              <a:t>morbidity</a:t>
            </a:r>
            <a:r>
              <a:rPr lang="fr-FR" dirty="0"/>
              <a:t>, but not </a:t>
            </a:r>
            <a:r>
              <a:rPr lang="fr-FR" dirty="0" err="1"/>
              <a:t>stillbirth</a:t>
            </a:r>
            <a:r>
              <a:rPr lang="fr-FR" dirty="0"/>
              <a:t> or </a:t>
            </a:r>
            <a:r>
              <a:rPr lang="fr-FR" dirty="0" err="1"/>
              <a:t>intrauterine</a:t>
            </a:r>
            <a:r>
              <a:rPr lang="fr-FR" dirty="0"/>
              <a:t> </a:t>
            </a:r>
            <a:r>
              <a:rPr lang="fr-FR" dirty="0" err="1"/>
              <a:t>growth</a:t>
            </a:r>
            <a:r>
              <a:rPr lang="fr-FR" dirty="0"/>
              <a:t> restriction. As more data </a:t>
            </a:r>
            <a:r>
              <a:rPr lang="fr-FR" dirty="0" err="1"/>
              <a:t>become</a:t>
            </a:r>
            <a:r>
              <a:rPr lang="fr-FR" dirty="0"/>
              <a:t> </a:t>
            </a:r>
            <a:r>
              <a:rPr lang="fr-FR" dirty="0" err="1"/>
              <a:t>available</a:t>
            </a:r>
            <a:r>
              <a:rPr lang="fr-FR" dirty="0"/>
              <a:t>, </a:t>
            </a:r>
            <a:r>
              <a:rPr lang="fr-FR" dirty="0" err="1"/>
              <a:t>we</a:t>
            </a:r>
            <a:r>
              <a:rPr lang="fr-FR" dirty="0"/>
              <a:t> </a:t>
            </a:r>
            <a:r>
              <a:rPr lang="fr-FR" dirty="0" err="1"/>
              <a:t>will</a:t>
            </a:r>
            <a:r>
              <a:rPr lang="fr-FR" dirty="0"/>
              <a:t> update </a:t>
            </a:r>
            <a:r>
              <a:rPr lang="fr-FR" dirty="0" err="1"/>
              <a:t>these</a:t>
            </a:r>
            <a:r>
              <a:rPr lang="fr-FR" dirty="0"/>
              <a:t> </a:t>
            </a:r>
            <a:r>
              <a:rPr lang="fr-FR" dirty="0" err="1"/>
              <a:t>findings</a:t>
            </a:r>
            <a:r>
              <a:rPr lang="fr-FR" dirty="0"/>
              <a:t> per the </a:t>
            </a:r>
            <a:r>
              <a:rPr lang="fr-FR" dirty="0" err="1"/>
              <a:t>published</a:t>
            </a:r>
            <a:r>
              <a:rPr lang="fr-FR" dirty="0"/>
              <a:t> </a:t>
            </a:r>
            <a:r>
              <a:rPr lang="fr-FR" dirty="0" err="1"/>
              <a:t>protocol</a:t>
            </a:r>
            <a:r>
              <a:rPr lang="fr-FR" dirty="0"/>
              <a:t>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566A65-5850-0B43-B2E6-F4086A27D0E0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64616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86A537-0C00-2542-956A-DF8E23602803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75656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86A537-0C00-2542-956A-DF8E23602803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29898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86A537-0C00-2542-956A-DF8E23602803}" type="slidenum">
              <a:rPr lang="fr-FR" smtClean="0"/>
              <a:pPr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05717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39D41F77-A17A-CBA3-E740-8202A238B418}"/>
              </a:ext>
            </a:extLst>
          </p:cNvPr>
          <p:cNvSpPr txBox="1"/>
          <p:nvPr userDrawn="1"/>
        </p:nvSpPr>
        <p:spPr>
          <a:xfrm>
            <a:off x="8597347" y="4909930"/>
            <a:ext cx="8169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B386FB66-162B-6446-AAF6-701DACCC2BD4}" type="slidenum">
              <a:rPr lang="fr-FR" sz="1100" smtClean="0"/>
              <a:t>‹N°›</a:t>
            </a:fld>
            <a:endParaRPr lang="fr-FR" sz="11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C89CF-F606-2644-8579-344219EFB5AF}" type="datetimeFigureOut">
              <a:rPr lang="fr-FR" smtClean="0"/>
              <a:t>06/10/2023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B35F4-B991-6941-933A-CF8E29A62DE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92410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re et 4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sz="quarter"/>
          </p:nvPr>
        </p:nvSpPr>
        <p:spPr>
          <a:xfrm>
            <a:off x="442914" y="77391"/>
            <a:ext cx="8243887" cy="985838"/>
          </a:xfr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200151"/>
            <a:ext cx="4038600" cy="161329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2"/>
          </p:nvPr>
        </p:nvSpPr>
        <p:spPr>
          <a:xfrm>
            <a:off x="4648200" y="1200151"/>
            <a:ext cx="4038600" cy="161329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3"/>
          </p:nvPr>
        </p:nvSpPr>
        <p:spPr>
          <a:xfrm>
            <a:off x="457200" y="2927747"/>
            <a:ext cx="4038600" cy="16144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8200" y="2927747"/>
            <a:ext cx="4038600" cy="16144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457200" y="4682729"/>
            <a:ext cx="2133600" cy="342900"/>
          </a:xfrm>
        </p:spPr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124200" y="4686300"/>
            <a:ext cx="2895600" cy="3429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6553200" y="4682729"/>
            <a:ext cx="2133600" cy="342900"/>
          </a:xfrm>
        </p:spPr>
        <p:txBody>
          <a:bodyPr/>
          <a:lstStyle>
            <a:lvl1pPr>
              <a:defRPr/>
            </a:lvl1pPr>
          </a:lstStyle>
          <a:p>
            <a:fld id="{BFE50E0B-CFF3-4B41-B794-3F8E9837B032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285138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17B755C0-1875-B811-E430-ABAD1E4A6A9B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207469"/>
            <a:ext cx="9144000" cy="51435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 i="0" kern="1200">
          <a:solidFill>
            <a:schemeClr val="tx1"/>
          </a:solidFill>
          <a:latin typeface="Arial"/>
          <a:ea typeface="+mj-ea"/>
          <a:cs typeface="Arial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271463" indent="-271463" algn="l" rtl="0" eaLnBrk="0" fontAlgn="base" hangingPunct="0">
        <a:spcBef>
          <a:spcPct val="20000"/>
        </a:spcBef>
        <a:spcAft>
          <a:spcPct val="0"/>
        </a:spcAft>
        <a:buClr>
          <a:srgbClr val="074CA5"/>
        </a:buClr>
        <a:buFont typeface="Arial"/>
        <a:buChar char="●"/>
        <a:defRPr sz="2400" b="1" kern="1200" spc="0">
          <a:ln>
            <a:noFill/>
          </a:ln>
          <a:solidFill>
            <a:schemeClr val="tx1">
              <a:lumMod val="65000"/>
              <a:lumOff val="35000"/>
            </a:schemeClr>
          </a:solidFill>
          <a:latin typeface="Arial"/>
          <a:ea typeface="+mn-ea"/>
          <a:cs typeface="Arial"/>
        </a:defRPr>
      </a:lvl1pPr>
      <a:lvl2pPr marL="715963" indent="-449263" algn="l" rtl="0" eaLnBrk="0" fontAlgn="base" hangingPunct="0">
        <a:spcBef>
          <a:spcPct val="20000"/>
        </a:spcBef>
        <a:spcAft>
          <a:spcPct val="0"/>
        </a:spcAft>
        <a:buClr>
          <a:schemeClr val="accent6">
            <a:lumMod val="75000"/>
          </a:schemeClr>
        </a:buClr>
        <a:buSzPct val="110000"/>
        <a:buFont typeface="01 Digitall"/>
        <a:buChar char="—"/>
        <a:tabLst/>
        <a:defRPr sz="2200" b="1" kern="1200">
          <a:ln>
            <a:noFill/>
          </a:ln>
          <a:solidFill>
            <a:schemeClr val="tx1">
              <a:lumMod val="65000"/>
              <a:lumOff val="35000"/>
            </a:schemeClr>
          </a:solidFill>
          <a:latin typeface="Arial"/>
          <a:ea typeface="Geneva" pitchFamily="-108" charset="-128"/>
          <a:cs typeface="Arial"/>
        </a:defRPr>
      </a:lvl2pPr>
      <a:lvl3pPr marL="993775" indent="-277813" algn="l" defTabSz="808038" rtl="0" eaLnBrk="0" fontAlgn="base" hangingPunct="0">
        <a:spcBef>
          <a:spcPct val="20000"/>
        </a:spcBef>
        <a:spcAft>
          <a:spcPct val="0"/>
        </a:spcAft>
        <a:buClr>
          <a:srgbClr val="9BD134"/>
        </a:buClr>
        <a:buSzPct val="130000"/>
        <a:buFont typeface="Arial"/>
        <a:buChar char="•"/>
        <a:defRPr sz="1800" i="1" kern="1200">
          <a:ln>
            <a:noFill/>
          </a:ln>
          <a:solidFill>
            <a:schemeClr val="tx1">
              <a:lumMod val="65000"/>
              <a:lumOff val="35000"/>
            </a:schemeClr>
          </a:solidFill>
          <a:latin typeface="Arial"/>
          <a:ea typeface="Geneva" pitchFamily="-108" charset="-128"/>
          <a:cs typeface="Arial"/>
        </a:defRPr>
      </a:lvl3pPr>
      <a:lvl4pPr marL="1252538" indent="-355600" algn="l" rtl="0" eaLnBrk="0" fontAlgn="base" hangingPunct="0">
        <a:spcBef>
          <a:spcPct val="20000"/>
        </a:spcBef>
        <a:spcAft>
          <a:spcPct val="0"/>
        </a:spcAft>
        <a:buFont typeface="Arial" pitchFamily="-108" charset="0"/>
        <a:buChar char="–"/>
        <a:defRPr sz="2000" kern="1200">
          <a:solidFill>
            <a:schemeClr val="tx1"/>
          </a:solidFill>
          <a:latin typeface="Arial"/>
          <a:ea typeface="Geneva" pitchFamily="-108" charset="-128"/>
          <a:cs typeface="Arial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-108" charset="0"/>
        <a:buNone/>
        <a:defRPr sz="2000" kern="1200">
          <a:solidFill>
            <a:schemeClr val="tx1"/>
          </a:solidFill>
          <a:latin typeface="Arial"/>
          <a:ea typeface="Geneva" pitchFamily="-108" charset="-128"/>
          <a:cs typeface="Arial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4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6.jpeg"/><Relationship Id="rId5" Type="http://schemas.openxmlformats.org/officeDocument/2006/relationships/image" Target="../media/image7.wmf"/><Relationship Id="rId4" Type="http://schemas.openxmlformats.org/officeDocument/2006/relationships/image" Target="../media/image15.wmf"/><Relationship Id="rId9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png"/><Relationship Id="rId4" Type="http://schemas.openxmlformats.org/officeDocument/2006/relationships/hyperlink" Target="https://www.google.fr/url?url=https://www.kewl.fr/personnages/bebe/7/&amp;rct=j&amp;frm=1&amp;q=&amp;esrc=s&amp;sa=U&amp;ved=0ahUKEwjr_ZOfksHPAhVJthQKHUiRCnoQwW4ILDAL&amp;usg=AFQjCNEvlutHFqJJ98pItC2unCvOll2Ccw" TargetMode="External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13" Type="http://schemas.openxmlformats.org/officeDocument/2006/relationships/image" Target="../media/image25.jpeg"/><Relationship Id="rId3" Type="http://schemas.openxmlformats.org/officeDocument/2006/relationships/image" Target="../media/image14.png"/><Relationship Id="rId7" Type="http://schemas.openxmlformats.org/officeDocument/2006/relationships/diagramColors" Target="../diagrams/colors1.xml"/><Relationship Id="rId12" Type="http://schemas.openxmlformats.org/officeDocument/2006/relationships/image" Target="../media/image2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diagramQuickStyle" Target="../diagrams/quickStyle1.xml"/><Relationship Id="rId11" Type="http://schemas.openxmlformats.org/officeDocument/2006/relationships/hyperlink" Target="http://img1.wikia.nocookie.net/__cb20130810223626/harrypotter/fr/images/5/52/Drapeau-anglais.png" TargetMode="External"/><Relationship Id="rId5" Type="http://schemas.openxmlformats.org/officeDocument/2006/relationships/diagramLayout" Target="../diagrams/layout1.xml"/><Relationship Id="rId15" Type="http://schemas.openxmlformats.org/officeDocument/2006/relationships/image" Target="../media/image26.png"/><Relationship Id="rId10" Type="http://schemas.openxmlformats.org/officeDocument/2006/relationships/image" Target="../media/image23.jpeg"/><Relationship Id="rId4" Type="http://schemas.openxmlformats.org/officeDocument/2006/relationships/diagramData" Target="../diagrams/data1.xml"/><Relationship Id="rId9" Type="http://schemas.openxmlformats.org/officeDocument/2006/relationships/hyperlink" Target="https://upload.wikimedia.org/wikipedia/commons/5/51/Who-logo.jpg" TargetMode="External"/><Relationship Id="rId14" Type="http://schemas.openxmlformats.org/officeDocument/2006/relationships/image" Target="../media/image7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jpg"/><Relationship Id="rId5" Type="http://schemas.openxmlformats.org/officeDocument/2006/relationships/image" Target="../media/image30.jpg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aemora.pt/?page_id=3161" TargetMode="External"/><Relationship Id="rId4" Type="http://schemas.openxmlformats.org/officeDocument/2006/relationships/image" Target="../media/image3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7" Type="http://schemas.openxmlformats.org/officeDocument/2006/relationships/image" Target="../media/image4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0.png"/><Relationship Id="rId5" Type="http://schemas.openxmlformats.org/officeDocument/2006/relationships/hyperlink" Target="https://aemora.pt/?page_id=3161" TargetMode="External"/><Relationship Id="rId4" Type="http://schemas.openxmlformats.org/officeDocument/2006/relationships/image" Target="../media/image3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hyperlink" Target="https://doi.org/10.1080/14760584.2020.1791092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6.png"/><Relationship Id="rId4" Type="http://schemas.openxmlformats.org/officeDocument/2006/relationships/image" Target="../media/image45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7" Type="http://schemas.openxmlformats.org/officeDocument/2006/relationships/image" Target="../media/image52.jp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7" Type="http://schemas.openxmlformats.org/officeDocument/2006/relationships/image" Target="../media/image62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3" Type="http://schemas.openxmlformats.org/officeDocument/2006/relationships/image" Target="../media/image64.png"/><Relationship Id="rId7" Type="http://schemas.openxmlformats.org/officeDocument/2006/relationships/image" Target="../media/image68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7.png"/><Relationship Id="rId5" Type="http://schemas.openxmlformats.org/officeDocument/2006/relationships/image" Target="../media/image66.png"/><Relationship Id="rId4" Type="http://schemas.openxmlformats.org/officeDocument/2006/relationships/image" Target="../media/image65.png"/><Relationship Id="rId9" Type="http://schemas.openxmlformats.org/officeDocument/2006/relationships/image" Target="../media/image70.jp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gov.uk/government/publications/rsv-immunisation-programme-jcvi-advice-7-june-2023/" TargetMode="Externa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wmf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quintessences.files.wordpress.com/2009/04/cible.jpg" TargetMode="External"/><Relationship Id="rId7" Type="http://schemas.openxmlformats.org/officeDocument/2006/relationships/image" Target="../media/image7.w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36D1EA26-E172-F49E-8B72-EF6BEC6D8E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95944"/>
            <a:ext cx="9144000" cy="51435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09483B49-6CB1-B43A-D5CD-230E416A25A5}"/>
              </a:ext>
            </a:extLst>
          </p:cNvPr>
          <p:cNvSpPr/>
          <p:nvPr/>
        </p:nvSpPr>
        <p:spPr>
          <a:xfrm>
            <a:off x="204108" y="963385"/>
            <a:ext cx="4024992" cy="3061607"/>
          </a:xfrm>
          <a:prstGeom prst="rect">
            <a:avLst/>
          </a:prstGeom>
          <a:solidFill>
            <a:schemeClr val="bg1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800" b="1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Nouvelles recommandations et couvertures vaccinales</a:t>
            </a:r>
          </a:p>
          <a:p>
            <a:endParaRPr lang="fr-FR" sz="1800" b="1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algn="ctr"/>
            <a:r>
              <a:rPr lang="fr-FR" sz="16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Emmanuel GRIMPREL</a:t>
            </a:r>
          </a:p>
          <a:p>
            <a:pPr algn="ctr"/>
            <a:r>
              <a:rPr lang="fr-FR" sz="16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Robert COHEN</a:t>
            </a:r>
            <a:endParaRPr lang="fr-FR" dirty="0"/>
          </a:p>
        </p:txBody>
      </p:sp>
      <p:pic>
        <p:nvPicPr>
          <p:cNvPr id="6" name="Image 5" descr="Une image contenant Graphique, graphisme, clipart, Police&#10;&#10;Description générée automatiquement">
            <a:extLst>
              <a:ext uri="{FF2B5EF4-FFF2-40B4-BE49-F238E27FC236}">
                <a16:creationId xmlns:a16="http://schemas.microsoft.com/office/drawing/2014/main" id="{32A98F31-99A1-B477-710A-41E9C93D19B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186" y="997215"/>
            <a:ext cx="558937" cy="628804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0AD46624-BD2E-B51B-160B-BB8561D40408}"/>
              </a:ext>
            </a:extLst>
          </p:cNvPr>
          <p:cNvSpPr txBox="1"/>
          <p:nvPr/>
        </p:nvSpPr>
        <p:spPr>
          <a:xfrm>
            <a:off x="195940" y="1613493"/>
            <a:ext cx="3976914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Vaccination des femmes enceintes</a:t>
            </a:r>
          </a:p>
          <a:p>
            <a:pPr algn="ctr"/>
            <a:r>
              <a:rPr lang="fr-FR" sz="2000" b="1" dirty="0"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(Saison 3, épisode 1)</a:t>
            </a:r>
            <a:endParaRPr lang="fr-FR" sz="1600" b="1" dirty="0">
              <a:effectLst/>
              <a:latin typeface="Arial" panose="020B0604020202020204" pitchFamily="34" charset="0"/>
              <a:ea typeface="DengXian" panose="02010600030101010101" pitchFamily="2" charset="-122"/>
              <a:cs typeface="Arial" panose="020B0604020202020204" pitchFamily="34" charset="0"/>
            </a:endParaRPr>
          </a:p>
          <a:p>
            <a:endParaRPr lang="fr-FR" sz="1800" b="1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87F4A1B5-0DA0-F3FD-3A02-995F46806D67}"/>
              </a:ext>
            </a:extLst>
          </p:cNvPr>
          <p:cNvSpPr txBox="1"/>
          <p:nvPr/>
        </p:nvSpPr>
        <p:spPr>
          <a:xfrm>
            <a:off x="753975" y="2990758"/>
            <a:ext cx="27619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8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Isabelle HAU</a:t>
            </a:r>
          </a:p>
          <a:p>
            <a:pPr algn="ctr"/>
            <a:r>
              <a:rPr lang="fr-FR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Didier PINQUIER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394648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026"/>
          <p:cNvSpPr>
            <a:spLocks noGrp="1" noChangeArrowheads="1"/>
          </p:cNvSpPr>
          <p:nvPr>
            <p:ph type="title" sz="quarter"/>
          </p:nvPr>
        </p:nvSpPr>
        <p:spPr>
          <a:xfrm>
            <a:off x="1143000" y="187324"/>
            <a:ext cx="5820967" cy="857250"/>
          </a:xfrm>
        </p:spPr>
        <p:txBody>
          <a:bodyPr/>
          <a:lstStyle/>
          <a:p>
            <a:pPr eaLnBrk="1" hangingPunct="1"/>
            <a:r>
              <a:rPr lang="fr-FR" sz="2100" dirty="0">
                <a:solidFill>
                  <a:schemeClr val="bg1"/>
                </a:solidFill>
                <a:latin typeface="Calibri" charset="0"/>
                <a:ea typeface="MS PGothic" charset="0"/>
              </a:rPr>
              <a:t>Vaccinez les mères pour protéger l’</a:t>
            </a:r>
            <a:r>
              <a:rPr lang="fr-FR" altLang="ja-JP" sz="2100" dirty="0">
                <a:solidFill>
                  <a:schemeClr val="bg1"/>
                </a:solidFill>
                <a:latin typeface="Calibri" charset="0"/>
                <a:ea typeface="MS PGothic" charset="0"/>
              </a:rPr>
              <a:t>enfant</a:t>
            </a:r>
            <a:br>
              <a:rPr lang="fr-FR" altLang="ja-JP" sz="2100" dirty="0">
                <a:solidFill>
                  <a:schemeClr val="bg1"/>
                </a:solidFill>
                <a:latin typeface="Calibri" charset="0"/>
                <a:ea typeface="MS PGothic" charset="0"/>
              </a:rPr>
            </a:br>
            <a:r>
              <a:rPr lang="fr-FR" altLang="ja-JP" sz="2100" dirty="0">
                <a:solidFill>
                  <a:schemeClr val="bg1"/>
                </a:solidFill>
                <a:latin typeface="Calibri" charset="0"/>
                <a:ea typeface="MS PGothic" charset="0"/>
              </a:rPr>
              <a:t>Le modèle….</a:t>
            </a:r>
            <a:endParaRPr lang="fr-FR" sz="2100" dirty="0">
              <a:solidFill>
                <a:schemeClr val="bg1"/>
              </a:solidFill>
              <a:latin typeface="Calibri" charset="0"/>
              <a:ea typeface="MS PGothic" charset="0"/>
            </a:endParaRPr>
          </a:p>
        </p:txBody>
      </p:sp>
      <p:sp>
        <p:nvSpPr>
          <p:cNvPr id="21507" name="Text Box 1029"/>
          <p:cNvSpPr txBox="1">
            <a:spLocks noChangeArrowheads="1"/>
          </p:cNvSpPr>
          <p:nvPr/>
        </p:nvSpPr>
        <p:spPr bwMode="auto">
          <a:xfrm>
            <a:off x="5417682" y="4064481"/>
            <a:ext cx="3429000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r>
              <a:rPr lang="en-GB" sz="900">
                <a:solidFill>
                  <a:schemeClr val="tx2"/>
                </a:solidFill>
                <a:latin typeface="Calibri" charset="0"/>
              </a:rPr>
              <a:t> </a:t>
            </a:r>
            <a:r>
              <a:rPr lang="en-GB" sz="900" i="1">
                <a:solidFill>
                  <a:schemeClr val="tx2"/>
                </a:solidFill>
                <a:latin typeface="Arial Narrow" charset="0"/>
              </a:rPr>
              <a:t>Healy CM et al.   Pediatr Infect Dis J. 2007</a:t>
            </a:r>
            <a:r>
              <a:rPr lang="en-GB" sz="900" i="1">
                <a:solidFill>
                  <a:schemeClr val="tx2"/>
                </a:solidFill>
                <a:latin typeface="Calibri" charset="0"/>
              </a:rPr>
              <a:t> ;     </a:t>
            </a:r>
            <a:r>
              <a:rPr lang="en-GB" sz="900" i="1">
                <a:latin typeface="Arial Narrow" charset="0"/>
              </a:rPr>
              <a:t>http://www.who.int/immunizationmonitoring/diseases/MNTE_initiative/en/.</a:t>
            </a:r>
            <a:r>
              <a:rPr lang="en-GB">
                <a:latin typeface="Arial Narrow" charset="0"/>
              </a:rPr>
              <a:t> </a:t>
            </a:r>
            <a:r>
              <a:rPr lang="en-GB">
                <a:solidFill>
                  <a:schemeClr val="tx2"/>
                </a:solidFill>
                <a:latin typeface="Calibri" charset="0"/>
              </a:rPr>
              <a:t>  </a:t>
            </a:r>
            <a:endParaRPr lang="fr-FR">
              <a:solidFill>
                <a:schemeClr val="tx2"/>
              </a:solidFill>
              <a:latin typeface="Calibri" charset="0"/>
            </a:endParaRPr>
          </a:p>
        </p:txBody>
      </p:sp>
      <p:pic>
        <p:nvPicPr>
          <p:cNvPr id="21508" name="Picture 1030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877"/>
          <a:stretch>
            <a:fillRect/>
          </a:stretch>
        </p:blipFill>
        <p:spPr>
          <a:xfrm>
            <a:off x="1143000" y="1600200"/>
            <a:ext cx="2400300" cy="1560910"/>
          </a:xfrm>
        </p:spPr>
      </p:pic>
      <p:sp>
        <p:nvSpPr>
          <p:cNvPr id="21509" name="Text Box 1032"/>
          <p:cNvSpPr txBox="1">
            <a:spLocks noChangeArrowheads="1"/>
          </p:cNvSpPr>
          <p:nvPr/>
        </p:nvSpPr>
        <p:spPr bwMode="auto">
          <a:xfrm>
            <a:off x="5293520" y="947157"/>
            <a:ext cx="5715000" cy="106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r>
              <a:rPr lang="fr-FR" sz="1500" b="1" dirty="0">
                <a:latin typeface="Arial Narrow" charset="0"/>
              </a:rPr>
              <a:t>1974 : PEV</a:t>
            </a:r>
          </a:p>
          <a:p>
            <a:r>
              <a:rPr lang="fr-FR" sz="1500" b="1" dirty="0">
                <a:latin typeface="Arial Narrow" charset="0"/>
              </a:rPr>
              <a:t>1990 : Plan d’éradication du tétanos néonatal</a:t>
            </a:r>
          </a:p>
          <a:p>
            <a:r>
              <a:rPr lang="fr-FR" sz="1500" b="1" dirty="0">
                <a:latin typeface="Arial Narrow" charset="0"/>
              </a:rPr>
              <a:t>2 doses pour la 1ere G puis </a:t>
            </a:r>
            <a:r>
              <a:rPr lang="fr-FR" sz="1500" b="1" dirty="0">
                <a:latin typeface="Symbol" charset="0"/>
              </a:rPr>
              <a:t>S</a:t>
            </a:r>
            <a:r>
              <a:rPr lang="fr-FR" sz="1500" b="1" dirty="0">
                <a:latin typeface="Arial Narrow" charset="0"/>
              </a:rPr>
              <a:t> = 5 doses</a:t>
            </a:r>
          </a:p>
          <a:p>
            <a:endParaRPr lang="fr-FR" dirty="0">
              <a:latin typeface="Arial Narrow" charset="0"/>
            </a:endParaRPr>
          </a:p>
        </p:txBody>
      </p:sp>
      <p:pic>
        <p:nvPicPr>
          <p:cNvPr id="21510" name="Picture 103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5527" y="1696640"/>
            <a:ext cx="3782615" cy="2387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2" name="Text Box 1038"/>
          <p:cNvSpPr txBox="1">
            <a:spLocks noChangeArrowheads="1"/>
          </p:cNvSpPr>
          <p:nvPr/>
        </p:nvSpPr>
        <p:spPr bwMode="auto">
          <a:xfrm>
            <a:off x="135138" y="1173883"/>
            <a:ext cx="546556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pPr eaLnBrk="1" hangingPunct="1">
              <a:spcBef>
                <a:spcPts val="0"/>
              </a:spcBef>
            </a:pPr>
            <a:r>
              <a:rPr lang="fr-FR" dirty="0">
                <a:solidFill>
                  <a:srgbClr val="990099"/>
                </a:solidFill>
                <a:latin typeface="Calibri" charset="0"/>
              </a:rPr>
              <a:t>Un succès de la vaccination pendant la grossesse</a:t>
            </a:r>
          </a:p>
          <a:p>
            <a:pPr eaLnBrk="1" hangingPunct="1">
              <a:spcBef>
                <a:spcPts val="0"/>
              </a:spcBef>
            </a:pPr>
            <a:r>
              <a:rPr lang="fr-FR" dirty="0">
                <a:solidFill>
                  <a:srgbClr val="990099"/>
                </a:solidFill>
                <a:latin typeface="Calibri" charset="0"/>
              </a:rPr>
              <a:t>La lutte contre Tétanos de la mère et du nouveau-né</a:t>
            </a:r>
          </a:p>
        </p:txBody>
      </p:sp>
      <p:sp>
        <p:nvSpPr>
          <p:cNvPr id="21514" name="Text Box 4"/>
          <p:cNvSpPr txBox="1">
            <a:spLocks noChangeArrowheads="1"/>
          </p:cNvSpPr>
          <p:nvPr/>
        </p:nvSpPr>
        <p:spPr bwMode="auto">
          <a:xfrm>
            <a:off x="163394" y="2797606"/>
            <a:ext cx="4517518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pPr algn="ctr" eaLnBrk="1" hangingPunct="1"/>
            <a:r>
              <a:rPr lang="fr-FR" sz="1400" b="1" dirty="0">
                <a:latin typeface="Calibri" charset="0"/>
              </a:rPr>
              <a:t>Meta analyse Cochrane: réduction de la mortalité par tétanos néonatal par la vaccination (à 2 doses) des femmes enceintes: </a:t>
            </a:r>
            <a:r>
              <a:rPr lang="fr-FR" sz="1400" b="1" dirty="0">
                <a:solidFill>
                  <a:srgbClr val="FF3300"/>
                </a:solidFill>
                <a:latin typeface="Calibri" charset="0"/>
              </a:rPr>
              <a:t>94% </a:t>
            </a:r>
            <a:r>
              <a:rPr lang="fr-FR" sz="1400" b="1" dirty="0">
                <a:latin typeface="Calibri" charset="0"/>
              </a:rPr>
              <a:t>(IC 95% 80, 98%). </a:t>
            </a:r>
          </a:p>
          <a:p>
            <a:pPr algn="ctr" eaLnBrk="1" hangingPunct="1"/>
            <a:r>
              <a:rPr lang="fr-FR" sz="1400" b="1" i="1" dirty="0" err="1">
                <a:latin typeface="Calibri" charset="0"/>
              </a:rPr>
              <a:t>Blencowe</a:t>
            </a:r>
            <a:r>
              <a:rPr lang="fr-FR" sz="1400" b="1" i="1" dirty="0">
                <a:latin typeface="Calibri" charset="0"/>
              </a:rPr>
              <a:t> H .2010 Int J </a:t>
            </a:r>
            <a:r>
              <a:rPr lang="fr-FR" sz="1400" b="1" i="1" dirty="0" err="1">
                <a:latin typeface="Calibri" charset="0"/>
              </a:rPr>
              <a:t>Epidemiol</a:t>
            </a:r>
            <a:r>
              <a:rPr lang="fr-FR" sz="1400" b="1" i="1" dirty="0">
                <a:latin typeface="Calibri" charset="0"/>
              </a:rPr>
              <a:t>.</a:t>
            </a:r>
            <a:endParaRPr lang="fr-FR" sz="1400" b="1" dirty="0">
              <a:latin typeface="Calibri" charset="0"/>
            </a:endParaRPr>
          </a:p>
        </p:txBody>
      </p:sp>
      <p:pic>
        <p:nvPicPr>
          <p:cNvPr id="21515" name="Picture 1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43" y="3723137"/>
            <a:ext cx="485775" cy="7846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6" name="Picture 2" descr="Le clampage du cordon ombilical est de pratique courante. Il permet de stopper la circulation sanguine entre le placenta et le bébé avant de couper le cordon.&amp;nbsp;© DR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6169" y="1924437"/>
            <a:ext cx="702865" cy="672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8" name="Picture 1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8377" y="1924437"/>
            <a:ext cx="1214438" cy="745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0BF00274-6328-D54B-A854-10317DD7E9A0}"/>
              </a:ext>
            </a:extLst>
          </p:cNvPr>
          <p:cNvSpPr txBox="1"/>
          <p:nvPr/>
        </p:nvSpPr>
        <p:spPr>
          <a:xfrm>
            <a:off x="3466474" y="2020384"/>
            <a:ext cx="12144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/>
              <a:t>Le trismus du 7</a:t>
            </a:r>
            <a:r>
              <a:rPr lang="fr-FR" sz="1400" b="1" baseline="30000" dirty="0"/>
              <a:t>e</a:t>
            </a:r>
            <a:r>
              <a:rPr lang="fr-FR" sz="1400" b="1" dirty="0"/>
              <a:t> jour</a:t>
            </a:r>
          </a:p>
        </p:txBody>
      </p:sp>
      <p:pic>
        <p:nvPicPr>
          <p:cNvPr id="16" name="Picture 4" descr="http://cdn-ibb.ladmedia.fr/var/ibb/storage/images/media/images/evolution-marche_5302/12548237-1-fre-FR/evolution-marche_530.jpg">
            <a:extLst>
              <a:ext uri="{FF2B5EF4-FFF2-40B4-BE49-F238E27FC236}">
                <a16:creationId xmlns:a16="http://schemas.microsoft.com/office/drawing/2014/main" id="{1FADC193-14EC-3F49-80D0-409664DE28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5764" y="3802443"/>
            <a:ext cx="2123558" cy="852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941666" y="4341480"/>
            <a:ext cx="165475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/>
              <a:t>Continuité de protection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5764" y="3879551"/>
            <a:ext cx="267890" cy="267890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505" y="4050506"/>
            <a:ext cx="267890" cy="267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88102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aurel-grippe1.gif">
            <a:extLst>
              <a:ext uri="{FF2B5EF4-FFF2-40B4-BE49-F238E27FC236}">
                <a16:creationId xmlns:a16="http://schemas.microsoft.com/office/drawing/2014/main" id="{7DEA1399-078A-F342-A27D-D56CFA66BF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775" y="2327506"/>
            <a:ext cx="4313736" cy="207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4A4325C5-0E2F-B84B-85F2-D654A4EC3286}"/>
              </a:ext>
            </a:extLst>
          </p:cNvPr>
          <p:cNvSpPr txBox="1"/>
          <p:nvPr/>
        </p:nvSpPr>
        <p:spPr>
          <a:xfrm>
            <a:off x="2553891" y="226904"/>
            <a:ext cx="470773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800" b="1" dirty="0">
                <a:solidFill>
                  <a:schemeClr val="bg1"/>
                </a:solidFill>
                <a:latin typeface="Calibri" charset="0"/>
                <a:ea typeface="MS PGothic" charset="0"/>
              </a:rPr>
              <a:t>Je suis enceinte, dois je me faire vacciner ?</a:t>
            </a:r>
          </a:p>
          <a:p>
            <a:pPr algn="ctr"/>
            <a:r>
              <a:rPr lang="fr-FR" sz="1800" b="1" dirty="0">
                <a:solidFill>
                  <a:schemeClr val="bg1"/>
                </a:solidFill>
                <a:latin typeface="Calibri" charset="0"/>
                <a:ea typeface="MS PGothic" charset="0"/>
              </a:rPr>
              <a:t>Et pourquoi?</a:t>
            </a:r>
          </a:p>
        </p:txBody>
      </p:sp>
      <p:graphicFrame>
        <p:nvGraphicFramePr>
          <p:cNvPr id="5" name="Tableau 5">
            <a:extLst>
              <a:ext uri="{FF2B5EF4-FFF2-40B4-BE49-F238E27FC236}">
                <a16:creationId xmlns:a16="http://schemas.microsoft.com/office/drawing/2014/main" id="{B51BA120-4D4E-5443-A240-65276AB14F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1515034"/>
              </p:ext>
            </p:extLst>
          </p:nvPr>
        </p:nvGraphicFramePr>
        <p:xfrm>
          <a:off x="4572000" y="1808339"/>
          <a:ext cx="4411225" cy="259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14463">
                  <a:extLst>
                    <a:ext uri="{9D8B030D-6E8A-4147-A177-3AD203B41FA5}">
                      <a16:colId xmlns:a16="http://schemas.microsoft.com/office/drawing/2014/main" val="1301636341"/>
                    </a:ext>
                  </a:extLst>
                </a:gridCol>
                <a:gridCol w="1014412">
                  <a:extLst>
                    <a:ext uri="{9D8B030D-6E8A-4147-A177-3AD203B41FA5}">
                      <a16:colId xmlns:a16="http://schemas.microsoft.com/office/drawing/2014/main" val="1569069007"/>
                    </a:ext>
                  </a:extLst>
                </a:gridCol>
                <a:gridCol w="900113">
                  <a:extLst>
                    <a:ext uri="{9D8B030D-6E8A-4147-A177-3AD203B41FA5}">
                      <a16:colId xmlns:a16="http://schemas.microsoft.com/office/drawing/2014/main" val="3920724206"/>
                    </a:ext>
                  </a:extLst>
                </a:gridCol>
                <a:gridCol w="1082237">
                  <a:extLst>
                    <a:ext uri="{9D8B030D-6E8A-4147-A177-3AD203B41FA5}">
                      <a16:colId xmlns:a16="http://schemas.microsoft.com/office/drawing/2014/main" val="299764639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800" dirty="0"/>
                        <a:t>Vaccin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/>
                        <a:t>Mère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 err="1"/>
                        <a:t>Foetus</a:t>
                      </a:r>
                      <a:endParaRPr lang="fr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/>
                        <a:t>Enfant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063001"/>
                  </a:ext>
                </a:extLst>
              </a:tr>
              <a:tr h="192546">
                <a:tc>
                  <a:txBody>
                    <a:bodyPr/>
                    <a:lstStyle/>
                    <a:p>
                      <a:r>
                        <a:rPr lang="fr-FR" sz="1800" b="1" dirty="0"/>
                        <a:t>Tétanos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/>
                        <a:t>++++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/>
                        <a:t>/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/>
                        <a:t>++++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31613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800" b="1" dirty="0"/>
                        <a:t>Grippe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/>
                        <a:t>+++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/>
                        <a:t>++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/>
                        <a:t>+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56574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800" b="1" dirty="0"/>
                        <a:t>Coqueluche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/>
                        <a:t>+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/>
                        <a:t>/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/>
                        <a:t>++++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04181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800" b="1" dirty="0" err="1"/>
                        <a:t>Covid</a:t>
                      </a:r>
                      <a:endParaRPr lang="fr-FR" sz="1800" b="1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/>
                        <a:t>++ 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/>
                        <a:t>++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/>
                        <a:t>+?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44987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800" b="1" dirty="0"/>
                        <a:t>VRS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>
                          <a:solidFill>
                            <a:srgbClr val="FF0000"/>
                          </a:solidFill>
                        </a:rPr>
                        <a:t>+?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/>
                        <a:t>?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/>
                        <a:t>++++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71979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800" b="1" dirty="0" err="1"/>
                        <a:t>Strepto</a:t>
                      </a:r>
                      <a:r>
                        <a:rPr lang="fr-FR" sz="1800" b="1" dirty="0"/>
                        <a:t> B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/>
                        <a:t>++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/>
                        <a:t>++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/>
                        <a:t>++++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7099380"/>
                  </a:ext>
                </a:extLst>
              </a:tr>
            </a:tbl>
          </a:graphicData>
        </a:graphic>
      </p:graphicFrame>
      <p:sp>
        <p:nvSpPr>
          <p:cNvPr id="6" name="ZoneTexte 5">
            <a:extLst>
              <a:ext uri="{FF2B5EF4-FFF2-40B4-BE49-F238E27FC236}">
                <a16:creationId xmlns:a16="http://schemas.microsoft.com/office/drawing/2014/main" id="{9211D2B2-DE39-614B-8A88-E0AD57A5AD0E}"/>
              </a:ext>
            </a:extLst>
          </p:cNvPr>
          <p:cNvSpPr txBox="1"/>
          <p:nvPr/>
        </p:nvSpPr>
        <p:spPr>
          <a:xfrm>
            <a:off x="706393" y="4459515"/>
            <a:ext cx="47077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1" dirty="0"/>
              <a:t>Offre triple </a:t>
            </a:r>
            <a:r>
              <a:rPr lang="fr-FR" sz="1800" b="1" dirty="0" err="1"/>
              <a:t>play</a:t>
            </a:r>
            <a:r>
              <a:rPr lang="fr-FR" sz="1800" b="1" dirty="0"/>
              <a:t> : mère-fœtus-enfant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E25335E9-1CB6-314A-BF33-764055092A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9666" y="918138"/>
            <a:ext cx="2535891" cy="845297"/>
          </a:xfrm>
          <a:prstGeom prst="rect">
            <a:avLst/>
          </a:prstGeom>
        </p:spPr>
      </p:pic>
      <p:pic>
        <p:nvPicPr>
          <p:cNvPr id="8" name="Picture 2" descr="Résultat de recherche d'images pour &quot;nourrisson dessin&quot;">
            <a:hlinkClick r:id="rId4"/>
            <a:extLst>
              <a:ext uri="{FF2B5EF4-FFF2-40B4-BE49-F238E27FC236}">
                <a16:creationId xmlns:a16="http://schemas.microsoft.com/office/drawing/2014/main" id="{C5039020-2870-E84B-BB82-6A40828D1C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2066" y="904736"/>
            <a:ext cx="1728192" cy="1458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44668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026"/>
          <p:cNvSpPr>
            <a:spLocks noGrp="1" noChangeArrowheads="1"/>
          </p:cNvSpPr>
          <p:nvPr>
            <p:ph type="title" sz="quarter"/>
          </p:nvPr>
        </p:nvSpPr>
        <p:spPr>
          <a:xfrm>
            <a:off x="1143000" y="328018"/>
            <a:ext cx="5820967" cy="857250"/>
          </a:xfrm>
        </p:spPr>
        <p:txBody>
          <a:bodyPr/>
          <a:lstStyle/>
          <a:p>
            <a:pPr eaLnBrk="1" hangingPunct="1"/>
            <a:r>
              <a:rPr lang="fr-FR" sz="2100">
                <a:solidFill>
                  <a:schemeClr val="bg1"/>
                </a:solidFill>
                <a:latin typeface="Calibri" charset="0"/>
                <a:ea typeface="MS PGothic" charset="0"/>
              </a:rPr>
              <a:t>Vaccinations recommandées pendant la grossesse</a:t>
            </a:r>
            <a:endParaRPr lang="fr-FR" sz="2100" dirty="0">
              <a:solidFill>
                <a:schemeClr val="bg1"/>
              </a:solidFill>
              <a:latin typeface="Calibri" charset="0"/>
              <a:ea typeface="MS PGothic" charset="0"/>
            </a:endParaRPr>
          </a:p>
        </p:txBody>
      </p:sp>
      <p:pic>
        <p:nvPicPr>
          <p:cNvPr id="21508" name="Picture 1030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877"/>
          <a:stretch>
            <a:fillRect/>
          </a:stretch>
        </p:blipFill>
        <p:spPr>
          <a:xfrm>
            <a:off x="1143000" y="1600200"/>
            <a:ext cx="2400300" cy="1560910"/>
          </a:xfrm>
        </p:spPr>
      </p:pic>
      <p:graphicFrame>
        <p:nvGraphicFramePr>
          <p:cNvPr id="14" name="Diagramme 13">
            <a:extLst>
              <a:ext uri="{FF2B5EF4-FFF2-40B4-BE49-F238E27FC236}">
                <a16:creationId xmlns:a16="http://schemas.microsoft.com/office/drawing/2014/main" id="{912EC8D0-9518-5046-A2A4-FBBDF87FB55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46891920"/>
              </p:ext>
            </p:extLst>
          </p:nvPr>
        </p:nvGraphicFramePr>
        <p:xfrm>
          <a:off x="1524000" y="1185267"/>
          <a:ext cx="5820968" cy="36353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5" name="ZoneTexte 14">
            <a:extLst>
              <a:ext uri="{FF2B5EF4-FFF2-40B4-BE49-F238E27FC236}">
                <a16:creationId xmlns:a16="http://schemas.microsoft.com/office/drawing/2014/main" id="{C1133241-AE57-8640-BA1A-AE38D5FB8D3A}"/>
              </a:ext>
            </a:extLst>
          </p:cNvPr>
          <p:cNvSpPr txBox="1"/>
          <p:nvPr/>
        </p:nvSpPr>
        <p:spPr>
          <a:xfrm>
            <a:off x="1659108" y="1737832"/>
            <a:ext cx="8191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/>
              <a:t>2012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0571B41C-3CC4-4C49-B384-7B4FB939DA00}"/>
              </a:ext>
            </a:extLst>
          </p:cNvPr>
          <p:cNvSpPr txBox="1"/>
          <p:nvPr/>
        </p:nvSpPr>
        <p:spPr>
          <a:xfrm>
            <a:off x="1799032" y="2805504"/>
            <a:ext cx="8191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/>
              <a:t>2020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FAD8BE6D-5517-CB46-8DF2-A34469370915}"/>
              </a:ext>
            </a:extLst>
          </p:cNvPr>
          <p:cNvSpPr txBox="1"/>
          <p:nvPr/>
        </p:nvSpPr>
        <p:spPr>
          <a:xfrm>
            <a:off x="1575515" y="3958233"/>
            <a:ext cx="8191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/>
              <a:t>2023</a:t>
            </a:r>
          </a:p>
        </p:txBody>
      </p:sp>
      <p:pic>
        <p:nvPicPr>
          <p:cNvPr id="32" name="Picture 2" descr="File:Who-logo.jpg">
            <a:hlinkClick r:id="rId9"/>
            <a:extLst>
              <a:ext uri="{FF2B5EF4-FFF2-40B4-BE49-F238E27FC236}">
                <a16:creationId xmlns:a16="http://schemas.microsoft.com/office/drawing/2014/main" id="{BFB489C5-FB4C-B447-BDCA-05884124E4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440417" y="895472"/>
            <a:ext cx="874142" cy="888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ZoneTexte 32">
            <a:extLst>
              <a:ext uri="{FF2B5EF4-FFF2-40B4-BE49-F238E27FC236}">
                <a16:creationId xmlns:a16="http://schemas.microsoft.com/office/drawing/2014/main" id="{3726805B-0726-0848-9F2F-22D10D5CAC66}"/>
              </a:ext>
            </a:extLst>
          </p:cNvPr>
          <p:cNvSpPr txBox="1"/>
          <p:nvPr/>
        </p:nvSpPr>
        <p:spPr>
          <a:xfrm>
            <a:off x="7440417" y="3847918"/>
            <a:ext cx="8191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/>
              <a:t>2015</a:t>
            </a: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0B0B0E32-5C7A-8045-9A8D-73E6FB588584}"/>
              </a:ext>
            </a:extLst>
          </p:cNvPr>
          <p:cNvSpPr txBox="1"/>
          <p:nvPr/>
        </p:nvSpPr>
        <p:spPr>
          <a:xfrm>
            <a:off x="7480076" y="2898903"/>
            <a:ext cx="8191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/>
              <a:t>2020</a:t>
            </a: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CA5CC4F2-263C-F54B-AA86-5FC72C8C3C6D}"/>
              </a:ext>
            </a:extLst>
          </p:cNvPr>
          <p:cNvSpPr txBox="1"/>
          <p:nvPr/>
        </p:nvSpPr>
        <p:spPr>
          <a:xfrm>
            <a:off x="7480076" y="1804626"/>
            <a:ext cx="8191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/>
              <a:t>2015</a:t>
            </a: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6FD2DC97-6136-1E43-B5FD-96BE803DB97D}"/>
              </a:ext>
            </a:extLst>
          </p:cNvPr>
          <p:cNvSpPr txBox="1"/>
          <p:nvPr/>
        </p:nvSpPr>
        <p:spPr>
          <a:xfrm>
            <a:off x="8324849" y="3853482"/>
            <a:ext cx="8191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/>
              <a:t>2012</a:t>
            </a:r>
          </a:p>
        </p:txBody>
      </p:sp>
      <p:pic>
        <p:nvPicPr>
          <p:cNvPr id="39" name="Picture 9" descr="Fichier:Drapeau-anglais.png">
            <a:hlinkClick r:id="rId11"/>
            <a:extLst>
              <a:ext uri="{FF2B5EF4-FFF2-40B4-BE49-F238E27FC236}">
                <a16:creationId xmlns:a16="http://schemas.microsoft.com/office/drawing/2014/main" id="{D8FAC797-5A56-8B42-8581-3B4A7D0062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5841" y="4215390"/>
            <a:ext cx="327495" cy="325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" name="Picture 2" descr="Tout savoir sur les USA">
            <a:extLst>
              <a:ext uri="{FF2B5EF4-FFF2-40B4-BE49-F238E27FC236}">
                <a16:creationId xmlns:a16="http://schemas.microsoft.com/office/drawing/2014/main" id="{4A7D6EF2-9C43-3E48-963C-58DA6CCB75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9227" y="3607827"/>
            <a:ext cx="720725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" name="Picture 13">
            <a:extLst>
              <a:ext uri="{FF2B5EF4-FFF2-40B4-BE49-F238E27FC236}">
                <a16:creationId xmlns:a16="http://schemas.microsoft.com/office/drawing/2014/main" id="{0FD7F3F3-7B0A-DA45-B64B-E68E1B8463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054" y="2308331"/>
            <a:ext cx="1055945" cy="17055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" name="Picture 11" descr="Actualités en France">
            <a:extLst>
              <a:ext uri="{FF2B5EF4-FFF2-40B4-BE49-F238E27FC236}">
                <a16:creationId xmlns:a16="http://schemas.microsoft.com/office/drawing/2014/main" id="{001835E8-E53B-D241-B632-8FAAB50CCD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865" y="1319794"/>
            <a:ext cx="819151" cy="8181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890712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EA5C4F7-15D3-17AE-AFBC-BB0A928656AC}"/>
              </a:ext>
            </a:extLst>
          </p:cNvPr>
          <p:cNvSpPr txBox="1">
            <a:spLocks/>
          </p:cNvSpPr>
          <p:nvPr/>
        </p:nvSpPr>
        <p:spPr bwMode="auto">
          <a:xfrm>
            <a:off x="1210114" y="256401"/>
            <a:ext cx="6531887" cy="516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600" b="1" i="0" kern="1200">
                <a:solidFill>
                  <a:srgbClr val="1E4086"/>
                </a:solidFill>
                <a:latin typeface="Arial"/>
                <a:ea typeface="+mj-ea"/>
                <a:cs typeface="Arial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fr-FR" sz="2400" b="1" dirty="0">
                <a:solidFill>
                  <a:schemeClr val="bg1"/>
                </a:solidFill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Vaccination </a:t>
            </a:r>
            <a:r>
              <a:rPr lang="fr-FR" sz="2400" dirty="0">
                <a:solidFill>
                  <a:schemeClr val="bg1"/>
                </a:solidFill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Grippe</a:t>
            </a:r>
            <a:endParaRPr lang="fr-FR" sz="2400" b="1" dirty="0">
              <a:solidFill>
                <a:schemeClr val="bg1"/>
              </a:solidFill>
              <a:latin typeface="Arial" panose="020B0604020202020204" pitchFamily="34" charset="0"/>
              <a:ea typeface="DengXian" panose="02010600030101010101" pitchFamily="2" charset="-122"/>
              <a:cs typeface="Arial" panose="020B0604020202020204" pitchFamily="34" charset="0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DEF9FD10-8C55-8846-9E04-48658DF1EF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447" y="1213181"/>
            <a:ext cx="2227080" cy="3155963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4563" y="1077965"/>
            <a:ext cx="2578894" cy="664369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28208" y="2255588"/>
            <a:ext cx="1618431" cy="107115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2464527" y="1585766"/>
            <a:ext cx="534582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>
                <a:solidFill>
                  <a:srgbClr val="0070C0"/>
                </a:solidFill>
              </a:rPr>
              <a:t>Grippe aviaire : </a:t>
            </a:r>
          </a:p>
          <a:p>
            <a:r>
              <a:rPr lang="fr-FR" b="1" dirty="0">
                <a:solidFill>
                  <a:srgbClr val="0070C0"/>
                </a:solidFill>
              </a:rPr>
              <a:t>la France lance une campagne de vaccination inédite pour 64 millions de canards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2464527" y="2583330"/>
            <a:ext cx="574283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000" b="1" dirty="0"/>
              <a:t>Campagne vaccinale en Octobre</a:t>
            </a:r>
          </a:p>
          <a:p>
            <a:endParaRPr lang="fr-FR" sz="1000" b="1" dirty="0"/>
          </a:p>
          <a:p>
            <a:r>
              <a:rPr lang="fr-FR" sz="1000" b="1" dirty="0"/>
              <a:t>La vaccination devient obligatoire en ce début octobre </a:t>
            </a:r>
          </a:p>
          <a:p>
            <a:endParaRPr lang="fr-FR" sz="1000" b="1" dirty="0"/>
          </a:p>
          <a:p>
            <a:r>
              <a:rPr lang="fr-FR" sz="1000" b="1" dirty="0"/>
              <a:t>La France est le premier pays à mettre en place une opération aussi vaste. </a:t>
            </a:r>
          </a:p>
          <a:p>
            <a:endParaRPr lang="fr-FR" sz="1000" dirty="0"/>
          </a:p>
          <a:p>
            <a:r>
              <a:rPr lang="fr-FR" sz="1000" b="1" dirty="0">
                <a:effectLst/>
              </a:rPr>
              <a:t>Une campagne estimée à 100 millions d’euros</a:t>
            </a:r>
          </a:p>
          <a:p>
            <a:endParaRPr lang="fr-FR" sz="1000" b="1" dirty="0"/>
          </a:p>
          <a:p>
            <a:r>
              <a:rPr lang="fr-FR" sz="1000" b="1" dirty="0">
                <a:effectLst/>
              </a:rPr>
              <a:t>L’Etat prend en charge 80 % du coût de cette campagne</a:t>
            </a:r>
            <a:endParaRPr lang="fr-FR" sz="1000" b="1" dirty="0"/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001" y="3601986"/>
            <a:ext cx="1179090" cy="838878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001" y="204689"/>
            <a:ext cx="686983" cy="686983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80090" y="176997"/>
            <a:ext cx="8229600" cy="857250"/>
          </a:xfrm>
        </p:spPr>
        <p:txBody>
          <a:bodyPr>
            <a:noAutofit/>
          </a:bodyPr>
          <a:lstStyle/>
          <a:p>
            <a:pPr>
              <a:lnSpc>
                <a:spcPts val="3620"/>
              </a:lnSpc>
            </a:pPr>
            <a:r>
              <a:rPr lang="fr-FR" sz="1600" dirty="0">
                <a:solidFill>
                  <a:srgbClr val="FFFF00"/>
                </a:solidFill>
              </a:rPr>
              <a:t>Pourquoi vacciner la femme enceinte contre la grippe?</a:t>
            </a:r>
          </a:p>
        </p:txBody>
      </p:sp>
      <p:graphicFrame>
        <p:nvGraphicFramePr>
          <p:cNvPr id="7" name="Espace réservé du contenu 2">
            <a:extLst>
              <a:ext uri="{FF2B5EF4-FFF2-40B4-BE49-F238E27FC236}">
                <a16:creationId xmlns:a16="http://schemas.microsoft.com/office/drawing/2014/main" id="{39586D50-C9A4-A355-511E-5D6A851A897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53102060"/>
              </p:ext>
            </p:extLst>
          </p:nvPr>
        </p:nvGraphicFramePr>
        <p:xfrm>
          <a:off x="772733" y="1127508"/>
          <a:ext cx="7598535" cy="33475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ZoneTexte 3">
            <a:extLst>
              <a:ext uri="{FF2B5EF4-FFF2-40B4-BE49-F238E27FC236}">
                <a16:creationId xmlns:a16="http://schemas.microsoft.com/office/drawing/2014/main" id="{F7434BAA-E5C1-A2DA-BC8F-E1BBEFD80569}"/>
              </a:ext>
            </a:extLst>
          </p:cNvPr>
          <p:cNvSpPr txBox="1"/>
          <p:nvPr/>
        </p:nvSpPr>
        <p:spPr>
          <a:xfrm>
            <a:off x="839555" y="3899838"/>
            <a:ext cx="77124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Zaman K et al. N </a:t>
            </a:r>
            <a:r>
              <a:rPr lang="fr-FR" sz="6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Engl</a:t>
            </a:r>
            <a:r>
              <a:rPr lang="fr-FR" sz="6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J Med 2008; 359: 1555-64. Mahdi SA, &amp; al. N </a:t>
            </a:r>
            <a:r>
              <a:rPr lang="fr-FR" sz="6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Engl</a:t>
            </a:r>
            <a:r>
              <a:rPr lang="fr-FR" sz="6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J Med 2014; 371: 918- 31. Tapia MD, &amp; al. Lancet ID 2016; 16: 1026-35; Thompson MG,&amp; al. Clin Infect Dis 2014; 58:449–57</a:t>
            </a:r>
            <a:r>
              <a:rPr lang="fr-FR" sz="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. </a:t>
            </a:r>
            <a:r>
              <a:rPr lang="fr-FR" sz="6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Reagan AK, &amp; al. Vaccine 2016; 34: 3649-56. </a:t>
            </a:r>
            <a:r>
              <a:rPr lang="fr-FR" sz="6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Benowitz</a:t>
            </a:r>
            <a:r>
              <a:rPr lang="fr-FR" sz="6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I, &amp; al. CID 2010; 51: 1355- 61. </a:t>
            </a:r>
            <a:r>
              <a:rPr lang="fr-FR" sz="6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Eick</a:t>
            </a:r>
            <a:r>
              <a:rPr lang="fr-FR" sz="6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AA &amp; al Arch </a:t>
            </a:r>
            <a:r>
              <a:rPr lang="fr-FR" sz="6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Pediatr</a:t>
            </a:r>
            <a:r>
              <a:rPr lang="fr-FR" sz="6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sz="6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Adolesc</a:t>
            </a:r>
            <a:r>
              <a:rPr lang="fr-FR" sz="6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Med 2011; 165: 104-11. </a:t>
            </a:r>
            <a:r>
              <a:rPr lang="fr-FR" sz="6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Dabrera</a:t>
            </a:r>
            <a:r>
              <a:rPr lang="fr-FR" sz="6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G, &amp; al. </a:t>
            </a:r>
            <a:r>
              <a:rPr lang="fr-FR" sz="6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Eurosurveillance</a:t>
            </a:r>
            <a:r>
              <a:rPr lang="fr-FR" sz="6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2014; 19 (45): 2-7. </a:t>
            </a:r>
            <a:r>
              <a:rPr lang="fr-FR" sz="6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Shakib</a:t>
            </a:r>
            <a:r>
              <a:rPr lang="fr-FR" sz="6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JH, &amp; al. </a:t>
            </a:r>
            <a:r>
              <a:rPr lang="fr-FR" sz="6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Pediatrics</a:t>
            </a:r>
            <a:r>
              <a:rPr lang="fr-FR" sz="6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2016 Jun;137(6). </a:t>
            </a:r>
            <a:r>
              <a:rPr lang="en-GB" sz="6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Adedinsewo</a:t>
            </a:r>
            <a:r>
              <a:rPr lang="en-GB" sz="6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DA. Vaccine. 2013 Oct 10. Richards JL. Clin Infect Dis.</a:t>
            </a:r>
            <a:r>
              <a:rPr lang="fr-FR" sz="6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GB" sz="6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2013;56:1216-22; </a:t>
            </a:r>
            <a:r>
              <a:rPr lang="fr-FR" sz="600" i="1" dirty="0" err="1">
                <a:solidFill>
                  <a:schemeClr val="tx1">
                    <a:lumMod val="50000"/>
                    <a:lumOff val="50000"/>
                  </a:schemeClr>
                </a:solidFill>
                <a:ea typeface="Comic Sans MS" pitchFamily="-104" charset="0"/>
                <a:cs typeface="Comic Sans MS" pitchFamily="-104" charset="0"/>
              </a:rPr>
              <a:t>Steinhoff</a:t>
            </a:r>
            <a:r>
              <a:rPr lang="fr-FR" sz="600" i="1" dirty="0">
                <a:solidFill>
                  <a:schemeClr val="tx1">
                    <a:lumMod val="50000"/>
                    <a:lumOff val="50000"/>
                  </a:schemeClr>
                </a:solidFill>
                <a:ea typeface="Comic Sans MS" pitchFamily="-104" charset="0"/>
                <a:cs typeface="Comic Sans MS" pitchFamily="-104" charset="0"/>
              </a:rPr>
              <a:t>, CMAJ 2012.</a:t>
            </a:r>
            <a:r>
              <a:rPr lang="fr-FR" sz="600" i="1" dirty="0"/>
              <a:t> </a:t>
            </a:r>
            <a:r>
              <a:rPr lang="fr-FR" sz="6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Bansal</a:t>
            </a:r>
            <a:r>
              <a:rPr lang="fr-FR" sz="6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 &amp; Al. Front. </a:t>
            </a:r>
            <a:r>
              <a:rPr lang="fr-FR" sz="6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Immunol</a:t>
            </a:r>
            <a:r>
              <a:rPr lang="fr-FR" sz="6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2021;12:744774</a:t>
            </a:r>
            <a:r>
              <a:rPr lang="fr-FR" sz="600" dirty="0"/>
              <a:t> . </a:t>
            </a:r>
            <a:r>
              <a:rPr lang="fr-FR" sz="6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Regan</a:t>
            </a:r>
            <a:r>
              <a:rPr lang="fr-FR" sz="6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AK, CID 2016</a:t>
            </a:r>
          </a:p>
        </p:txBody>
      </p:sp>
      <p:pic>
        <p:nvPicPr>
          <p:cNvPr id="5" name="Picture 4" descr="Surface Proteins2">
            <a:extLst>
              <a:ext uri="{FF2B5EF4-FFF2-40B4-BE49-F238E27FC236}">
                <a16:creationId xmlns:a16="http://schemas.microsoft.com/office/drawing/2014/main" id="{D7C1627F-2C76-CC5C-DC21-5869619B34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1035A5"/>
              </a:clrFrom>
              <a:clrTo>
                <a:srgbClr val="1035A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40" b="5898"/>
          <a:stretch>
            <a:fillRect/>
          </a:stretch>
        </p:blipFill>
        <p:spPr bwMode="auto">
          <a:xfrm>
            <a:off x="8044922" y="189544"/>
            <a:ext cx="1014249" cy="1005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126723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EA5C4F7-15D3-17AE-AFBC-BB0A928656AC}"/>
              </a:ext>
            </a:extLst>
          </p:cNvPr>
          <p:cNvSpPr txBox="1">
            <a:spLocks/>
          </p:cNvSpPr>
          <p:nvPr/>
        </p:nvSpPr>
        <p:spPr bwMode="auto">
          <a:xfrm>
            <a:off x="1210114" y="256401"/>
            <a:ext cx="6531887" cy="516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600" b="1" i="0" kern="1200">
                <a:solidFill>
                  <a:srgbClr val="1E4086"/>
                </a:solidFill>
                <a:latin typeface="Arial"/>
                <a:ea typeface="+mj-ea"/>
                <a:cs typeface="Arial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fr-FR" sz="2200" dirty="0">
                <a:solidFill>
                  <a:srgbClr val="FFFF00"/>
                </a:solidFill>
              </a:rPr>
              <a:t>Titre : </a:t>
            </a:r>
            <a:r>
              <a:rPr lang="fr-FR" sz="1600" b="1" dirty="0">
                <a:solidFill>
                  <a:srgbClr val="FFFF00"/>
                </a:solidFill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Vaccination des femmes enceintes</a:t>
            </a:r>
          </a:p>
          <a:p>
            <a:pPr algn="l"/>
            <a:r>
              <a:rPr lang="fr-FR" sz="1600" dirty="0">
                <a:solidFill>
                  <a:srgbClr val="FFFF00"/>
                </a:solidFill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Grippe</a:t>
            </a:r>
            <a:endParaRPr lang="fr-FR" sz="1600" b="1" dirty="0">
              <a:solidFill>
                <a:srgbClr val="FFFF00"/>
              </a:solidFill>
              <a:latin typeface="Arial" panose="020B0604020202020204" pitchFamily="34" charset="0"/>
              <a:ea typeface="DengXian" panose="02010600030101010101" pitchFamily="2" charset="-122"/>
              <a:cs typeface="Arial" panose="020B0604020202020204" pitchFamily="34" charset="0"/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51D7B5EC-87D8-FA46-89C7-ED569AA699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0251" y="918843"/>
            <a:ext cx="7225048" cy="856879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7E1FF2C8-6299-6F42-94D3-5E32FC8E789B}"/>
              </a:ext>
            </a:extLst>
          </p:cNvPr>
          <p:cNvSpPr txBox="1"/>
          <p:nvPr/>
        </p:nvSpPr>
        <p:spPr>
          <a:xfrm>
            <a:off x="920251" y="1841214"/>
            <a:ext cx="9688632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effectLst/>
                <a:latin typeface="+mj-lt"/>
              </a:rPr>
              <a:t>Objectif : Couverture vaccinale 75%</a:t>
            </a:r>
            <a:endParaRPr lang="fr-FR" dirty="0">
              <a:latin typeface="+mj-lt"/>
            </a:endParaRPr>
          </a:p>
          <a:p>
            <a:r>
              <a:rPr lang="fr-FR" dirty="0">
                <a:effectLst/>
                <a:latin typeface="+mj-lt"/>
              </a:rPr>
              <a:t>Couverture déclarée (n=731</a:t>
            </a:r>
            <a:r>
              <a:rPr lang="fr-FR" dirty="0">
                <a:latin typeface="+mj-lt"/>
              </a:rPr>
              <a:t> femmes avec au moins un enfant </a:t>
            </a:r>
            <a:r>
              <a:rPr lang="fr-FR" dirty="0">
                <a:effectLst/>
                <a:latin typeface="+mj-lt"/>
              </a:rPr>
              <a:t>: </a:t>
            </a:r>
            <a:r>
              <a:rPr lang="fr-FR" b="1" u="sng" dirty="0">
                <a:solidFill>
                  <a:srgbClr val="0070C0"/>
                </a:solidFill>
                <a:effectLst/>
                <a:latin typeface="+mj-lt"/>
              </a:rPr>
              <a:t>21,1% </a:t>
            </a:r>
            <a:r>
              <a:rPr lang="fr-FR" dirty="0"/>
              <a:t>[ </a:t>
            </a:r>
            <a:r>
              <a:rPr lang="fr-FR" dirty="0">
                <a:effectLst/>
                <a:latin typeface="+mj-lt"/>
              </a:rPr>
              <a:t>17,9-24,8</a:t>
            </a:r>
            <a:r>
              <a:rPr lang="fr-FR" dirty="0"/>
              <a:t>]</a:t>
            </a:r>
            <a:endParaRPr lang="fr-FR" dirty="0">
              <a:latin typeface="+mj-lt"/>
            </a:endParaRPr>
          </a:p>
          <a:p>
            <a:r>
              <a:rPr lang="fr-FR" dirty="0">
                <a:latin typeface="+mj-lt"/>
              </a:rPr>
              <a:t>Information sur la recommandation : 92% </a:t>
            </a:r>
            <a:r>
              <a:rPr lang="fr-FR" dirty="0"/>
              <a:t>[ </a:t>
            </a:r>
            <a:r>
              <a:rPr lang="fr-FR" dirty="0">
                <a:latin typeface="+mj-lt"/>
              </a:rPr>
              <a:t>85,8-95,7</a:t>
            </a:r>
            <a:r>
              <a:rPr lang="fr-FR" dirty="0"/>
              <a:t>]</a:t>
            </a:r>
            <a:endParaRPr lang="fr-FR" dirty="0">
              <a:latin typeface="+mj-lt"/>
            </a:endParaRPr>
          </a:p>
          <a:p>
            <a:r>
              <a:rPr lang="fr-FR" dirty="0">
                <a:effectLst/>
                <a:latin typeface="+mj-lt"/>
              </a:rPr>
              <a:t>Proposition de vaccination : 36,7% </a:t>
            </a:r>
            <a:r>
              <a:rPr lang="fr-FR" dirty="0"/>
              <a:t>[32,8-41]</a:t>
            </a:r>
          </a:p>
          <a:p>
            <a:endParaRPr lang="fr-FR" dirty="0">
              <a:effectLst/>
              <a:latin typeface="+mj-lt"/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0D5C4D4-8C12-7042-9E0C-2991F3DCB92D}"/>
              </a:ext>
            </a:extLst>
          </p:cNvPr>
          <p:cNvSpPr txBox="1"/>
          <p:nvPr/>
        </p:nvSpPr>
        <p:spPr>
          <a:xfrm>
            <a:off x="920251" y="3384034"/>
            <a:ext cx="7836794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b="1" dirty="0">
                <a:latin typeface="Arial" panose="020B0604020202020204" pitchFamily="34" charset="0"/>
              </a:rPr>
              <a:t>Ré</a:t>
            </a:r>
            <a:r>
              <a:rPr lang="fr-FR" sz="1800" b="1" dirty="0">
                <a:effectLst/>
                <a:latin typeface="Arial" panose="020B0604020202020204" pitchFamily="34" charset="0"/>
              </a:rPr>
              <a:t>sultats de l’</a:t>
            </a:r>
            <a:r>
              <a:rPr lang="fr-FR" sz="1800" b="1" dirty="0" err="1">
                <a:effectLst/>
                <a:latin typeface="Arial" panose="020B0604020202020204" pitchFamily="34" charset="0"/>
              </a:rPr>
              <a:t>édition</a:t>
            </a:r>
            <a:r>
              <a:rPr lang="fr-FR" sz="1800" b="1" dirty="0">
                <a:effectLst/>
                <a:latin typeface="Arial" panose="020B0604020202020204" pitchFamily="34" charset="0"/>
              </a:rPr>
              <a:t> 2021 </a:t>
            </a:r>
            <a:endParaRPr lang="fr-FR" dirty="0"/>
          </a:p>
          <a:p>
            <a:r>
              <a:rPr lang="fr-FR" sz="1600" dirty="0">
                <a:effectLst/>
                <a:latin typeface="ArialMT"/>
              </a:rPr>
              <a:t>En 2016 : Couverture vaccinale femme enceinte 7,4%</a:t>
            </a:r>
          </a:p>
          <a:p>
            <a:r>
              <a:rPr lang="fr-FR" sz="1600" dirty="0">
                <a:latin typeface="ArialMT"/>
              </a:rPr>
              <a:t>Saison 2020-21 </a:t>
            </a:r>
            <a:r>
              <a:rPr lang="fr-FR" sz="1600" dirty="0">
                <a:effectLst/>
                <a:latin typeface="ArialMT"/>
              </a:rPr>
              <a:t>: </a:t>
            </a:r>
            <a:r>
              <a:rPr lang="fr-FR" sz="1600" b="1" u="sng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30,4 </a:t>
            </a:r>
            <a:r>
              <a:rPr lang="fr-FR" sz="1600" u="sng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MT"/>
              </a:rPr>
              <a:t>%</a:t>
            </a:r>
            <a:r>
              <a:rPr lang="fr-FR" sz="1600" dirty="0">
                <a:effectLst/>
                <a:latin typeface="ArialMT"/>
              </a:rPr>
              <a:t> des femmes ont </a:t>
            </a:r>
            <a:r>
              <a:rPr lang="fr-FR" sz="1600" dirty="0" err="1">
                <a:effectLst/>
                <a:latin typeface="ArialMT"/>
              </a:rPr>
              <a:t>éte</a:t>
            </a:r>
            <a:r>
              <a:rPr lang="fr-FR" sz="1600" dirty="0">
                <a:effectLst/>
                <a:latin typeface="ArialMT"/>
              </a:rPr>
              <a:t>́ </a:t>
            </a:r>
            <a:r>
              <a:rPr lang="fr-FR" sz="1600" dirty="0" err="1">
                <a:effectLst/>
                <a:latin typeface="ArialMT"/>
              </a:rPr>
              <a:t>vaccinées</a:t>
            </a:r>
            <a:r>
              <a:rPr lang="fr-FR" sz="1600" dirty="0">
                <a:effectLst/>
                <a:latin typeface="ArialMT"/>
              </a:rPr>
              <a:t>, soit une </a:t>
            </a:r>
            <a:r>
              <a:rPr lang="fr-FR" sz="1600" dirty="0" err="1">
                <a:effectLst/>
                <a:latin typeface="ArialMT"/>
              </a:rPr>
              <a:t>très</a:t>
            </a:r>
            <a:r>
              <a:rPr lang="fr-FR" sz="1600" dirty="0">
                <a:effectLst/>
                <a:latin typeface="ArialMT"/>
              </a:rPr>
              <a:t> forte augmentation comparativement à 2016 </a:t>
            </a:r>
            <a:endParaRPr lang="fr-FR" sz="1600" dirty="0">
              <a:effectLst/>
              <a:latin typeface="SymbolMT"/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0BF7D9CE-BE12-394B-8391-87D4CA1AD2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17559" y="1688814"/>
            <a:ext cx="1879600" cy="304800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F79C987D-3EFD-4046-B236-4605D1FBED0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9546" y="3064892"/>
            <a:ext cx="2663333" cy="251777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AD7C3CF5-8F78-3243-9F97-03E9AEBC0BB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57359" y="3566573"/>
            <a:ext cx="758981" cy="82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7049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1C3466D-0F71-30CC-3EA1-451CB9668A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64390" y="239818"/>
            <a:ext cx="4571049" cy="857250"/>
          </a:xfrm>
        </p:spPr>
        <p:txBody>
          <a:bodyPr>
            <a:normAutofit/>
          </a:bodyPr>
          <a:lstStyle/>
          <a:p>
            <a:r>
              <a:rPr lang="fr-FR" sz="3600" dirty="0">
                <a:solidFill>
                  <a:srgbClr val="FFFF00"/>
                </a:solidFill>
              </a:rPr>
              <a:t>COVID et grossesse</a:t>
            </a:r>
          </a:p>
        </p:txBody>
      </p:sp>
      <p:pic>
        <p:nvPicPr>
          <p:cNvPr id="5" name="Espace réservé du contenu 4" descr="Une image contenant texte&#10;&#10;Description générée automatiquement">
            <a:extLst>
              <a:ext uri="{FF2B5EF4-FFF2-40B4-BE49-F238E27FC236}">
                <a16:creationId xmlns:a16="http://schemas.microsoft.com/office/drawing/2014/main" id="{E99F48FC-AFB2-B959-A696-A41315A4701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02655" y="93026"/>
            <a:ext cx="3813097" cy="857251"/>
          </a:xfr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FDFD5C3E-776B-E211-C32F-2F6C465B0A32}"/>
              </a:ext>
            </a:extLst>
          </p:cNvPr>
          <p:cNvSpPr txBox="1"/>
          <p:nvPr/>
        </p:nvSpPr>
        <p:spPr>
          <a:xfrm>
            <a:off x="302655" y="553793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2023</a:t>
            </a:r>
          </a:p>
        </p:txBody>
      </p:sp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9F5E6B07-07D4-B5A0-4B66-99F880CBAE04}"/>
              </a:ext>
            </a:extLst>
          </p:cNvPr>
          <p:cNvSpPr txBox="1">
            <a:spLocks/>
          </p:cNvSpPr>
          <p:nvPr/>
        </p:nvSpPr>
        <p:spPr>
          <a:xfrm>
            <a:off x="1093426" y="1097069"/>
            <a:ext cx="5512980" cy="1841624"/>
          </a:xfrm>
          <a:prstGeom prst="rect">
            <a:avLst/>
          </a:prstGeom>
          <a:ln w="57150">
            <a:solidFill>
              <a:schemeClr val="accent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Char char="§"/>
            </a:pPr>
            <a:r>
              <a:rPr lang="fr-FR" altLang="fr-FR" sz="1600" dirty="0">
                <a:ea typeface="ＭＳ Ｐゴシック" panose="020B0600070205080204" pitchFamily="34" charset="-128"/>
              </a:rPr>
              <a:t>Hospitalisation + </a:t>
            </a:r>
            <a:r>
              <a:rPr lang="fr-FR" altLang="fr-FR" sz="1600" dirty="0" err="1">
                <a:ea typeface="ＭＳ Ｐゴシック" panose="020B0600070205080204" pitchFamily="34" charset="-128"/>
              </a:rPr>
              <a:t>fqte</a:t>
            </a:r>
            <a:r>
              <a:rPr lang="fr-FR" altLang="fr-FR" sz="1600" dirty="0">
                <a:ea typeface="ＭＳ Ｐゴシック" panose="020B0600070205080204" pitchFamily="34" charset="-128"/>
              </a:rPr>
              <a:t> si Covid à T2 ou T3</a:t>
            </a:r>
          </a:p>
          <a:p>
            <a:pPr>
              <a:buFont typeface="Wingdings" pitchFamily="2" charset="2"/>
              <a:buChar char="ü"/>
            </a:pPr>
            <a:r>
              <a:rPr lang="fr-FR" altLang="fr-FR" sz="1600" dirty="0">
                <a:ea typeface="ＭＳ Ｐゴシック" panose="020B0600070205080204" pitchFamily="34" charset="-128"/>
              </a:rPr>
              <a:t>Risque de USI 3% (RR 3,8 / non FE)</a:t>
            </a:r>
          </a:p>
          <a:p>
            <a:pPr>
              <a:buFont typeface="Wingdings" pitchFamily="2" charset="2"/>
              <a:buChar char="ü"/>
            </a:pPr>
            <a:r>
              <a:rPr lang="fr-FR" altLang="fr-FR" sz="1600" dirty="0">
                <a:ea typeface="ＭＳ Ｐゴシック" panose="020B0600070205080204" pitchFamily="34" charset="-128"/>
              </a:rPr>
              <a:t>Risque d’intubation (RR 15,2)</a:t>
            </a:r>
          </a:p>
          <a:p>
            <a:pPr>
              <a:buFont typeface="Wingdings" pitchFamily="2" charset="2"/>
              <a:buChar char="ü"/>
            </a:pPr>
            <a:r>
              <a:rPr lang="fr-FR" altLang="fr-FR" sz="1600" dirty="0">
                <a:ea typeface="ＭＳ Ｐゴシック" panose="020B0600070205080204" pitchFamily="34" charset="-128"/>
              </a:rPr>
              <a:t>Risque de pneumonie (RR 23,5) = 1 sur 5 FE</a:t>
            </a:r>
          </a:p>
          <a:p>
            <a:pPr>
              <a:buFont typeface="Wingdings" pitchFamily="2" charset="2"/>
              <a:buChar char="ü"/>
            </a:pPr>
            <a:r>
              <a:rPr lang="fr-FR" altLang="fr-FR" sz="1600" dirty="0">
                <a:ea typeface="ＭＳ Ｐゴシック" panose="020B0600070205080204" pitchFamily="34" charset="-128"/>
              </a:rPr>
              <a:t>Risque thromboembolique (RR 5.5)</a:t>
            </a:r>
          </a:p>
          <a:p>
            <a:pPr>
              <a:buFont typeface="Wingdings" pitchFamily="2" charset="2"/>
              <a:buChar char="ü"/>
            </a:pPr>
            <a:r>
              <a:rPr lang="fr-FR" altLang="fr-FR" sz="1600" dirty="0">
                <a:ea typeface="ＭＳ Ｐゴシック" panose="020B0600070205080204" pitchFamily="34" charset="-128"/>
              </a:rPr>
              <a:t>Risque de mort maternelle (RR 7,7)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ACC96C4-86E8-6F5B-D328-592738B83569}"/>
              </a:ext>
            </a:extLst>
          </p:cNvPr>
          <p:cNvSpPr txBox="1"/>
          <p:nvPr/>
        </p:nvSpPr>
        <p:spPr>
          <a:xfrm>
            <a:off x="1093426" y="3142594"/>
            <a:ext cx="5512980" cy="1077218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fr-FR" altLang="fr-FR" sz="1600" dirty="0">
                <a:ea typeface="ＭＳ Ｐゴシック" panose="020B0600070205080204" pitchFamily="34" charset="-128"/>
              </a:rPr>
              <a:t>+ de césariennes</a:t>
            </a:r>
          </a:p>
          <a:p>
            <a:r>
              <a:rPr lang="fr-FR" altLang="fr-FR" sz="1600" dirty="0"/>
              <a:t>+ de </a:t>
            </a:r>
            <a:r>
              <a:rPr lang="fr-FR" altLang="fr-FR" sz="1600" dirty="0" err="1"/>
              <a:t>pré-éclampsie</a:t>
            </a:r>
            <a:endParaRPr lang="fr-FR" altLang="fr-FR" sz="1600" dirty="0"/>
          </a:p>
          <a:p>
            <a:r>
              <a:rPr lang="fr-FR" altLang="fr-FR" sz="1600" dirty="0"/>
              <a:t>+ de </a:t>
            </a:r>
            <a:r>
              <a:rPr lang="fr-FR" altLang="fr-FR" sz="1600" dirty="0">
                <a:ea typeface="ＭＳ Ｐゴシック" panose="020B0600070205080204" pitchFamily="34" charset="-128"/>
              </a:rPr>
              <a:t>prématurité  (RR 1,7)</a:t>
            </a:r>
          </a:p>
          <a:p>
            <a:r>
              <a:rPr lang="fr-FR" altLang="fr-FR" sz="1600" dirty="0"/>
              <a:t>+ d’hospitalisations en USIN (RR 1,8)</a:t>
            </a:r>
            <a:endParaRPr lang="fr-FR" altLang="fr-FR" sz="1600" dirty="0">
              <a:ea typeface="ＭＳ Ｐゴシック" panose="020B0600070205080204" pitchFamily="34" charset="-128"/>
            </a:endParaRP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D9843C83-22CF-1AC5-1C5B-CBFA9D626164}"/>
              </a:ext>
            </a:extLst>
          </p:cNvPr>
          <p:cNvSpPr/>
          <p:nvPr/>
        </p:nvSpPr>
        <p:spPr>
          <a:xfrm>
            <a:off x="6904310" y="1665117"/>
            <a:ext cx="2027104" cy="2016086"/>
          </a:xfrm>
          <a:prstGeom prst="roundRect">
            <a:avLst/>
          </a:prstGeom>
          <a:ln>
            <a:noFill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Risque augmenté si FDR de Covid grave: </a:t>
            </a:r>
          </a:p>
          <a:p>
            <a:pPr algn="ctr"/>
            <a:r>
              <a:rPr lang="fr-FR" dirty="0"/>
              <a:t>diabète, obésité, HTA, âge &gt; 35 ans</a:t>
            </a:r>
          </a:p>
        </p:txBody>
      </p:sp>
    </p:spTree>
    <p:extLst>
      <p:ext uri="{BB962C8B-B14F-4D97-AF65-F5344CB8AC3E}">
        <p14:creationId xmlns:p14="http://schemas.microsoft.com/office/powerpoint/2010/main" val="787393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EA5C4F7-15D3-17AE-AFBC-BB0A928656AC}"/>
              </a:ext>
            </a:extLst>
          </p:cNvPr>
          <p:cNvSpPr txBox="1">
            <a:spLocks/>
          </p:cNvSpPr>
          <p:nvPr/>
        </p:nvSpPr>
        <p:spPr bwMode="auto">
          <a:xfrm>
            <a:off x="1210114" y="256401"/>
            <a:ext cx="6930243" cy="516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600" b="1" i="0" kern="1200">
                <a:solidFill>
                  <a:srgbClr val="1E4086"/>
                </a:solidFill>
                <a:latin typeface="Arial"/>
                <a:ea typeface="+mj-ea"/>
                <a:cs typeface="Arial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fr-FR" sz="1600" b="1" dirty="0">
                <a:solidFill>
                  <a:srgbClr val="FFFF00"/>
                </a:solidFill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Vaccination des femmes enceintes:   </a:t>
            </a:r>
            <a:r>
              <a:rPr lang="fr-FR" sz="1600" dirty="0">
                <a:solidFill>
                  <a:srgbClr val="FFFF00"/>
                </a:solidFill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Covid-19 Couverture vaccinale</a:t>
            </a:r>
            <a:endParaRPr lang="fr-FR" sz="1600" b="1" dirty="0">
              <a:solidFill>
                <a:srgbClr val="FFFF00"/>
              </a:solidFill>
              <a:latin typeface="Arial" panose="020B0604020202020204" pitchFamily="34" charset="0"/>
              <a:ea typeface="DengXian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241A0D1B-AE84-BF4D-88E5-282FD4D37423}"/>
              </a:ext>
            </a:extLst>
          </p:cNvPr>
          <p:cNvSpPr txBox="1"/>
          <p:nvPr/>
        </p:nvSpPr>
        <p:spPr>
          <a:xfrm>
            <a:off x="933180" y="907445"/>
            <a:ext cx="8069419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3C4245"/>
                </a:solidFill>
                <a:latin typeface="Noto Sans" panose="020B0502040504020204" pitchFamily="34" charset="0"/>
              </a:rPr>
              <a:t>P</a:t>
            </a:r>
            <a:r>
              <a:rPr lang="fr-FR" b="0" i="0" u="none" strike="noStrike" dirty="0">
                <a:solidFill>
                  <a:srgbClr val="3C4245"/>
                </a:solidFill>
                <a:effectLst/>
                <a:latin typeface="Noto Sans" panose="020B0502040504020204" pitchFamily="34" charset="0"/>
              </a:rPr>
              <a:t>lus de risque de développer une forme grave de la maladie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3C4245"/>
                </a:solidFill>
                <a:latin typeface="Noto Sans" panose="020B0502040504020204" pitchFamily="34" charset="0"/>
              </a:rPr>
              <a:t>Et plus </a:t>
            </a:r>
            <a:r>
              <a:rPr lang="fr-FR" b="0" i="0" u="none" strike="noStrike" dirty="0">
                <a:solidFill>
                  <a:srgbClr val="3C4245"/>
                </a:solidFill>
                <a:effectLst/>
                <a:latin typeface="Noto Sans" panose="020B0502040504020204" pitchFamily="34" charset="0"/>
              </a:rPr>
              <a:t>d’accouchement  prématuré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fr-FR" dirty="0">
                <a:solidFill>
                  <a:srgbClr val="3C4245"/>
                </a:solidFill>
                <a:latin typeface="Noto Sans" panose="020B0502040504020204" pitchFamily="34" charset="0"/>
              </a:rPr>
              <a:t>35 ans et +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fr-FR" dirty="0" err="1">
                <a:solidFill>
                  <a:srgbClr val="3C4245"/>
                </a:solidFill>
                <a:latin typeface="Noto Sans" panose="020B0502040504020204" pitchFamily="34" charset="0"/>
              </a:rPr>
              <a:t>Co-morbidité</a:t>
            </a:r>
            <a:endParaRPr lang="fr-FR" dirty="0">
              <a:solidFill>
                <a:srgbClr val="3C4245"/>
              </a:solidFill>
              <a:latin typeface="Noto Sans" panose="020B0502040504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b="0" i="0" u="none" strike="noStrike" dirty="0">
              <a:solidFill>
                <a:srgbClr val="3C4245"/>
              </a:solidFill>
              <a:effectLst/>
              <a:latin typeface="Noto Sans" panose="020B0502040504020204" pitchFamily="34" charset="0"/>
            </a:endParaRPr>
          </a:p>
          <a:p>
            <a:endParaRPr lang="fr-FR" dirty="0">
              <a:solidFill>
                <a:srgbClr val="3C4245"/>
              </a:solidFill>
              <a:latin typeface="Noto Sans" panose="020B0502040504020204" pitchFamily="34" charset="0"/>
            </a:endParaRPr>
          </a:p>
          <a:p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16D957D5-8E99-DF4C-93D4-696B624DAA1E}"/>
              </a:ext>
            </a:extLst>
          </p:cNvPr>
          <p:cNvSpPr txBox="1"/>
          <p:nvPr/>
        </p:nvSpPr>
        <p:spPr>
          <a:xfrm>
            <a:off x="537290" y="2717914"/>
            <a:ext cx="806941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b="1" dirty="0"/>
              <a:t>Les taux de vaccination COVID 19 des femmes enceintes avec au moins 1 dose étaient en mars 2022 de 70%             (</a:t>
            </a:r>
            <a:r>
              <a:rPr lang="fr-FR" dirty="0"/>
              <a:t>Saison 2022-23 ? )</a:t>
            </a:r>
            <a:endParaRPr lang="fr-FR" b="1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64682905-64A9-A260-33C5-C6EFE55AE72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948" y="3614176"/>
            <a:ext cx="7512409" cy="1137525"/>
          </a:xfrm>
          <a:prstGeom prst="rect">
            <a:avLst/>
          </a:prstGeom>
        </p:spPr>
      </p:pic>
      <p:sp>
        <p:nvSpPr>
          <p:cNvPr id="11" name="Flèche vers le bas 10">
            <a:extLst>
              <a:ext uri="{FF2B5EF4-FFF2-40B4-BE49-F238E27FC236}">
                <a16:creationId xmlns:a16="http://schemas.microsoft.com/office/drawing/2014/main" id="{DCC3768E-0D50-F5C5-07CD-FB8281E59483}"/>
              </a:ext>
            </a:extLst>
          </p:cNvPr>
          <p:cNvSpPr/>
          <p:nvPr/>
        </p:nvSpPr>
        <p:spPr>
          <a:xfrm>
            <a:off x="1222513" y="2216425"/>
            <a:ext cx="347869" cy="444776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Flèche vers le bas 11">
            <a:extLst>
              <a:ext uri="{FF2B5EF4-FFF2-40B4-BE49-F238E27FC236}">
                <a16:creationId xmlns:a16="http://schemas.microsoft.com/office/drawing/2014/main" id="{A57450B6-ECE8-8B33-D63C-9BE353E377FE}"/>
              </a:ext>
            </a:extLst>
          </p:cNvPr>
          <p:cNvSpPr/>
          <p:nvPr/>
        </p:nvSpPr>
        <p:spPr>
          <a:xfrm>
            <a:off x="1225827" y="3349485"/>
            <a:ext cx="347869" cy="348699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CAE6B0E7-3D55-8334-402D-BFC19754C32A}"/>
              </a:ext>
            </a:extLst>
          </p:cNvPr>
          <p:cNvSpPr/>
          <p:nvPr/>
        </p:nvSpPr>
        <p:spPr>
          <a:xfrm>
            <a:off x="5794513" y="1341141"/>
            <a:ext cx="2594114" cy="399426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>
                <a:solidFill>
                  <a:schemeClr val="bg1"/>
                </a:solidFill>
              </a:rPr>
              <a:t>Toujours vrai ?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0BD9113B-E339-2BE7-BA40-D46D5639EF40}"/>
              </a:ext>
            </a:extLst>
          </p:cNvPr>
          <p:cNvSpPr txBox="1"/>
          <p:nvPr/>
        </p:nvSpPr>
        <p:spPr>
          <a:xfrm>
            <a:off x="6217628" y="3929915"/>
            <a:ext cx="22984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/>
              <a:t>Saison 2023-24?</a:t>
            </a:r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C65C7C7A-BC04-715C-146A-7CE3423E1DB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4574835" y="3032617"/>
            <a:ext cx="684655" cy="740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20938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EA5C4F7-15D3-17AE-AFBC-BB0A928656AC}"/>
              </a:ext>
            </a:extLst>
          </p:cNvPr>
          <p:cNvSpPr txBox="1">
            <a:spLocks/>
          </p:cNvSpPr>
          <p:nvPr/>
        </p:nvSpPr>
        <p:spPr bwMode="auto">
          <a:xfrm>
            <a:off x="1210114" y="256401"/>
            <a:ext cx="6930243" cy="516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600" b="1" i="0" kern="1200">
                <a:solidFill>
                  <a:srgbClr val="1E4086"/>
                </a:solidFill>
                <a:latin typeface="Arial"/>
                <a:ea typeface="+mj-ea"/>
                <a:cs typeface="Arial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fr-FR" sz="1600" b="1" dirty="0">
                <a:solidFill>
                  <a:srgbClr val="FFFF00"/>
                </a:solidFill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Vaccination des femmes enceintes:   </a:t>
            </a:r>
            <a:r>
              <a:rPr lang="fr-FR" sz="1600" dirty="0">
                <a:solidFill>
                  <a:srgbClr val="FFFF00"/>
                </a:solidFill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Covid-19 Couverture vaccinale</a:t>
            </a:r>
            <a:endParaRPr lang="fr-FR" sz="1600" b="1" dirty="0">
              <a:solidFill>
                <a:srgbClr val="FFFF00"/>
              </a:solidFill>
              <a:latin typeface="Arial" panose="020B0604020202020204" pitchFamily="34" charset="0"/>
              <a:ea typeface="DengXian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241A0D1B-AE84-BF4D-88E5-282FD4D37423}"/>
              </a:ext>
            </a:extLst>
          </p:cNvPr>
          <p:cNvSpPr txBox="1"/>
          <p:nvPr/>
        </p:nvSpPr>
        <p:spPr>
          <a:xfrm>
            <a:off x="933180" y="907445"/>
            <a:ext cx="8069419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bg2"/>
                </a:solidFill>
                <a:latin typeface="Noto Sans" panose="020B0502040504020204" pitchFamily="34" charset="0"/>
              </a:rPr>
              <a:t>P</a:t>
            </a:r>
            <a:r>
              <a:rPr lang="fr-FR" b="0" i="0" u="none" strike="noStrike" dirty="0">
                <a:solidFill>
                  <a:schemeClr val="bg2"/>
                </a:solidFill>
                <a:effectLst/>
                <a:latin typeface="Noto Sans" panose="020B0502040504020204" pitchFamily="34" charset="0"/>
              </a:rPr>
              <a:t>lus de risque de développer une forme grave de la maladie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bg2"/>
                </a:solidFill>
                <a:latin typeface="Noto Sans" panose="020B0502040504020204" pitchFamily="34" charset="0"/>
              </a:rPr>
              <a:t>Et plus </a:t>
            </a:r>
            <a:r>
              <a:rPr lang="fr-FR" b="0" i="0" u="none" strike="noStrike" dirty="0">
                <a:solidFill>
                  <a:schemeClr val="bg2"/>
                </a:solidFill>
                <a:effectLst/>
                <a:latin typeface="Noto Sans" panose="020B0502040504020204" pitchFamily="34" charset="0"/>
              </a:rPr>
              <a:t>d’accouchement  prématuré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fr-FR" dirty="0">
                <a:solidFill>
                  <a:schemeClr val="bg2"/>
                </a:solidFill>
                <a:latin typeface="Noto Sans" panose="020B0502040504020204" pitchFamily="34" charset="0"/>
              </a:rPr>
              <a:t>35 ans et +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fr-FR" dirty="0" err="1">
                <a:solidFill>
                  <a:schemeClr val="bg2"/>
                </a:solidFill>
                <a:latin typeface="Noto Sans" panose="020B0502040504020204" pitchFamily="34" charset="0"/>
              </a:rPr>
              <a:t>Co-morbidité</a:t>
            </a:r>
            <a:endParaRPr lang="fr-FR" dirty="0">
              <a:solidFill>
                <a:schemeClr val="bg2"/>
              </a:solidFill>
              <a:latin typeface="Noto Sans" panose="020B0502040504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b="0" i="0" u="none" strike="noStrike" dirty="0">
              <a:solidFill>
                <a:schemeClr val="bg2"/>
              </a:solidFill>
              <a:effectLst/>
              <a:latin typeface="Noto Sans" panose="020B0502040504020204" pitchFamily="34" charset="0"/>
            </a:endParaRPr>
          </a:p>
          <a:p>
            <a:endParaRPr lang="fr-FR" dirty="0">
              <a:solidFill>
                <a:schemeClr val="bg2"/>
              </a:solidFill>
              <a:latin typeface="Noto Sans" panose="020B0502040504020204" pitchFamily="34" charset="0"/>
            </a:endParaRPr>
          </a:p>
          <a:p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16D957D5-8E99-DF4C-93D4-696B624DAA1E}"/>
              </a:ext>
            </a:extLst>
          </p:cNvPr>
          <p:cNvSpPr txBox="1"/>
          <p:nvPr/>
        </p:nvSpPr>
        <p:spPr>
          <a:xfrm>
            <a:off x="537290" y="2717914"/>
            <a:ext cx="806941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b="1" dirty="0"/>
              <a:t>Les taux de vaccination COVID 19 des femmes enceintes avec au moins 1 dose étaient en mars 2022 de 70%             (</a:t>
            </a:r>
            <a:r>
              <a:rPr lang="fr-FR" dirty="0"/>
              <a:t>Saison 2022-23 ? )</a:t>
            </a:r>
            <a:endParaRPr lang="fr-FR" b="1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64682905-64A9-A260-33C5-C6EFE55AE72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948" y="3614176"/>
            <a:ext cx="7512409" cy="1137525"/>
          </a:xfrm>
          <a:prstGeom prst="rect">
            <a:avLst/>
          </a:prstGeom>
        </p:spPr>
      </p:pic>
      <p:sp>
        <p:nvSpPr>
          <p:cNvPr id="11" name="Flèche vers le bas 10">
            <a:extLst>
              <a:ext uri="{FF2B5EF4-FFF2-40B4-BE49-F238E27FC236}">
                <a16:creationId xmlns:a16="http://schemas.microsoft.com/office/drawing/2014/main" id="{DCC3768E-0D50-F5C5-07CD-FB8281E59483}"/>
              </a:ext>
            </a:extLst>
          </p:cNvPr>
          <p:cNvSpPr/>
          <p:nvPr/>
        </p:nvSpPr>
        <p:spPr>
          <a:xfrm>
            <a:off x="1222513" y="2216425"/>
            <a:ext cx="347869" cy="444776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Flèche vers le bas 11">
            <a:extLst>
              <a:ext uri="{FF2B5EF4-FFF2-40B4-BE49-F238E27FC236}">
                <a16:creationId xmlns:a16="http://schemas.microsoft.com/office/drawing/2014/main" id="{A57450B6-ECE8-8B33-D63C-9BE353E377FE}"/>
              </a:ext>
            </a:extLst>
          </p:cNvPr>
          <p:cNvSpPr/>
          <p:nvPr/>
        </p:nvSpPr>
        <p:spPr>
          <a:xfrm>
            <a:off x="1225827" y="3349485"/>
            <a:ext cx="347869" cy="348699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CAE6B0E7-3D55-8334-402D-BFC19754C32A}"/>
              </a:ext>
            </a:extLst>
          </p:cNvPr>
          <p:cNvSpPr/>
          <p:nvPr/>
        </p:nvSpPr>
        <p:spPr>
          <a:xfrm>
            <a:off x="5794513" y="1341141"/>
            <a:ext cx="2594114" cy="399426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>
                <a:solidFill>
                  <a:schemeClr val="bg1"/>
                </a:solidFill>
              </a:rPr>
              <a:t>Toujours vrai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0BD9113B-E339-2BE7-BA40-D46D5639EF40}"/>
              </a:ext>
            </a:extLst>
          </p:cNvPr>
          <p:cNvSpPr txBox="1"/>
          <p:nvPr/>
        </p:nvSpPr>
        <p:spPr>
          <a:xfrm>
            <a:off x="6217628" y="3929915"/>
            <a:ext cx="22984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/>
              <a:t>Saison 2023-24?</a:t>
            </a:r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C65C7C7A-BC04-715C-146A-7CE3423E1DB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4574835" y="3032617"/>
            <a:ext cx="684655" cy="740584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6387893" y="2572933"/>
            <a:ext cx="25971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dirty="0"/>
              <a:t>MMWR | </a:t>
            </a:r>
            <a:r>
              <a:rPr lang="fr-FR" sz="900" dirty="0" err="1"/>
              <a:t>September</a:t>
            </a:r>
            <a:r>
              <a:rPr lang="fr-FR" sz="900" dirty="0"/>
              <a:t> 29, 2023 | Vol. 72 | No. 39</a:t>
            </a: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72400" y="1854334"/>
            <a:ext cx="1073235" cy="732941"/>
          </a:xfrm>
          <a:prstGeom prst="rect">
            <a:avLst/>
          </a:prstGeom>
        </p:spPr>
      </p:pic>
      <p:sp>
        <p:nvSpPr>
          <p:cNvPr id="14" name="ZoneTexte 13"/>
          <p:cNvSpPr txBox="1"/>
          <p:nvPr/>
        </p:nvSpPr>
        <p:spPr>
          <a:xfrm>
            <a:off x="4838027" y="2092381"/>
            <a:ext cx="6045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/>
              <a:t>Omicron</a:t>
            </a:r>
          </a:p>
          <a:p>
            <a:r>
              <a:rPr lang="fr-FR" sz="800" dirty="0"/>
              <a:t>&lt;6 mois</a:t>
            </a:r>
          </a:p>
          <a:p>
            <a:r>
              <a:rPr lang="fr-FR" sz="800" dirty="0"/>
              <a:t>&lt;3 mois 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6458024" y="1902834"/>
            <a:ext cx="2685975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dirty="0"/>
              <a:t>Mère vaccinée = protection partielle</a:t>
            </a:r>
          </a:p>
          <a:p>
            <a:r>
              <a:rPr lang="fr-FR" sz="1000" b="1" dirty="0"/>
              <a:t>Du NRS contre hospitalisation </a:t>
            </a:r>
            <a:r>
              <a:rPr lang="fr-FR" sz="1000" b="1" dirty="0" err="1"/>
              <a:t>covid</a:t>
            </a:r>
            <a:r>
              <a:rPr lang="fr-FR" sz="1000" b="1" dirty="0"/>
              <a:t> </a:t>
            </a:r>
          </a:p>
          <a:p>
            <a:endParaRPr lang="fr-FR" sz="900" b="1" dirty="0"/>
          </a:p>
        </p:txBody>
      </p:sp>
      <p:sp>
        <p:nvSpPr>
          <p:cNvPr id="7" name="Rectangle 6"/>
          <p:cNvSpPr/>
          <p:nvPr/>
        </p:nvSpPr>
        <p:spPr>
          <a:xfrm>
            <a:off x="4805330" y="1629761"/>
            <a:ext cx="4179749" cy="11529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7" name="Image 16" descr="American &lt;strong&gt;Flag&lt;/strong&gt; Free Stock Photo - Public Domain Pictures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0264" y="1645733"/>
            <a:ext cx="459657" cy="320084"/>
          </a:xfrm>
          <a:prstGeom prst="rect">
            <a:avLst/>
          </a:prstGeom>
        </p:spPr>
      </p:pic>
      <p:sp>
        <p:nvSpPr>
          <p:cNvPr id="18" name="ZoneTexte 17"/>
          <p:cNvSpPr txBox="1"/>
          <p:nvPr/>
        </p:nvSpPr>
        <p:spPr>
          <a:xfrm>
            <a:off x="5370053" y="1703896"/>
            <a:ext cx="49404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dirty="0"/>
              <a:t>Mai 23</a:t>
            </a:r>
          </a:p>
        </p:txBody>
      </p:sp>
    </p:spTree>
    <p:extLst>
      <p:ext uri="{BB962C8B-B14F-4D97-AF65-F5344CB8AC3E}">
        <p14:creationId xmlns:p14="http://schemas.microsoft.com/office/powerpoint/2010/main" val="27746858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EA5C4F7-15D3-17AE-AFBC-BB0A928656AC}"/>
              </a:ext>
            </a:extLst>
          </p:cNvPr>
          <p:cNvSpPr txBox="1">
            <a:spLocks/>
          </p:cNvSpPr>
          <p:nvPr/>
        </p:nvSpPr>
        <p:spPr bwMode="auto">
          <a:xfrm>
            <a:off x="1210114" y="256401"/>
            <a:ext cx="7324286" cy="516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600" b="1" i="0" kern="1200">
                <a:solidFill>
                  <a:srgbClr val="1E4086"/>
                </a:solidFill>
                <a:latin typeface="Arial"/>
                <a:ea typeface="+mj-ea"/>
                <a:cs typeface="Arial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fr-FR" sz="2200" dirty="0">
                <a:solidFill>
                  <a:schemeClr val="bg1"/>
                </a:solidFill>
              </a:rPr>
              <a:t>Titre : </a:t>
            </a:r>
            <a:r>
              <a:rPr lang="fr-FR" sz="1600" b="1" dirty="0">
                <a:solidFill>
                  <a:schemeClr val="bg1"/>
                </a:solidFill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Vaccination des femmes enceintes </a:t>
            </a:r>
            <a:r>
              <a:rPr lang="fr-FR" sz="1600" dirty="0">
                <a:solidFill>
                  <a:schemeClr val="bg1"/>
                </a:solidFill>
              </a:rPr>
              <a:t>protéger le nouveau-né</a:t>
            </a:r>
            <a:endParaRPr lang="fr-FR" sz="1600" b="1" dirty="0">
              <a:solidFill>
                <a:schemeClr val="bg1"/>
              </a:solidFill>
              <a:latin typeface="Arial" panose="020B0604020202020204" pitchFamily="34" charset="0"/>
              <a:ea typeface="DengXian" panose="02010600030101010101" pitchFamily="2" charset="-122"/>
              <a:cs typeface="Arial" panose="020B0604020202020204" pitchFamily="34" charset="0"/>
            </a:endParaRPr>
          </a:p>
          <a:p>
            <a:pPr algn="l"/>
            <a:r>
              <a:rPr lang="fr-FR" sz="1600" dirty="0">
                <a:solidFill>
                  <a:schemeClr val="bg1"/>
                </a:solidFill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Coqueluche</a:t>
            </a:r>
            <a:endParaRPr lang="fr-FR" sz="1600" b="1" dirty="0">
              <a:solidFill>
                <a:schemeClr val="bg1"/>
              </a:solidFill>
              <a:latin typeface="Arial" panose="020B0604020202020204" pitchFamily="34" charset="0"/>
              <a:ea typeface="DengXian" panose="02010600030101010101" pitchFamily="2" charset="-122"/>
              <a:cs typeface="Arial" panose="020B0604020202020204" pitchFamily="34" charset="0"/>
            </a:endParaRPr>
          </a:p>
        </p:txBody>
      </p:sp>
      <p:pic>
        <p:nvPicPr>
          <p:cNvPr id="3" name="Picture 6" descr="http://www.vaccinateyourbaby.org/images/carousel/no_kisses.jpg">
            <a:extLst>
              <a:ext uri="{FF2B5EF4-FFF2-40B4-BE49-F238E27FC236}">
                <a16:creationId xmlns:a16="http://schemas.microsoft.com/office/drawing/2014/main" id="{39FEBE4F-E314-0942-9FF4-714FD2C85F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285" y="2571749"/>
            <a:ext cx="3133859" cy="1561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54D32E37-D9F2-9441-B87D-E4A96F2F1471}"/>
              </a:ext>
            </a:extLst>
          </p:cNvPr>
          <p:cNvSpPr txBox="1"/>
          <p:nvPr/>
        </p:nvSpPr>
        <p:spPr>
          <a:xfrm>
            <a:off x="3618964" y="2094525"/>
            <a:ext cx="5271751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1" i="1" dirty="0">
                <a:effectLst/>
                <a:latin typeface="Marianne"/>
              </a:rPr>
              <a:t>Aux femmes enceintes : </a:t>
            </a:r>
            <a:endParaRPr lang="fr-FR" dirty="0"/>
          </a:p>
          <a:p>
            <a:r>
              <a:rPr lang="fr-FR" dirty="0">
                <a:latin typeface="+mn-lt"/>
              </a:rPr>
              <a:t>- </a:t>
            </a:r>
            <a:r>
              <a:rPr lang="fr-FR" dirty="0" err="1">
                <a:latin typeface="+mn-lt"/>
              </a:rPr>
              <a:t>d</a:t>
            </a:r>
            <a:r>
              <a:rPr lang="fr-FR" sz="1800" dirty="0" err="1">
                <a:effectLst/>
                <a:latin typeface="+mn-lt"/>
              </a:rPr>
              <a:t>ès</a:t>
            </a:r>
            <a:r>
              <a:rPr lang="fr-FR" sz="1800" dirty="0">
                <a:effectLst/>
                <a:latin typeface="+mn-lt"/>
              </a:rPr>
              <a:t> le </a:t>
            </a:r>
            <a:r>
              <a:rPr lang="fr-FR" dirty="0">
                <a:latin typeface="+mn-lt"/>
              </a:rPr>
              <a:t>2</a:t>
            </a:r>
            <a:r>
              <a:rPr lang="fr-FR" baseline="30000" dirty="0">
                <a:latin typeface="+mn-lt"/>
              </a:rPr>
              <a:t>e</a:t>
            </a:r>
            <a:r>
              <a:rPr lang="fr-FR" dirty="0">
                <a:latin typeface="+mn-lt"/>
              </a:rPr>
              <a:t> t</a:t>
            </a:r>
            <a:r>
              <a:rPr lang="fr-FR" sz="1800" dirty="0">
                <a:effectLst/>
                <a:latin typeface="+mn-lt"/>
              </a:rPr>
              <a:t>rimestre, idéalement entre 20 et 36 SA pour profiter du transfert </a:t>
            </a:r>
            <a:r>
              <a:rPr lang="fr-FR" sz="1800" dirty="0" err="1">
                <a:effectLst/>
                <a:latin typeface="+mn-lt"/>
              </a:rPr>
              <a:t>transplacentaire</a:t>
            </a:r>
            <a:r>
              <a:rPr lang="fr-FR" sz="1800" dirty="0">
                <a:effectLst/>
                <a:latin typeface="+mn-lt"/>
              </a:rPr>
              <a:t> actif des </a:t>
            </a:r>
            <a:r>
              <a:rPr lang="fr-FR" sz="1800" dirty="0" err="1">
                <a:effectLst/>
                <a:latin typeface="+mn-lt"/>
              </a:rPr>
              <a:t>Ac</a:t>
            </a:r>
            <a:r>
              <a:rPr lang="fr-FR" sz="1800" dirty="0">
                <a:effectLst/>
                <a:latin typeface="+mn-lt"/>
              </a:rPr>
              <a:t>.</a:t>
            </a:r>
          </a:p>
          <a:p>
            <a:r>
              <a:rPr lang="fr-FR" dirty="0">
                <a:latin typeface="+mn-lt"/>
              </a:rPr>
              <a:t>- mais aussi après 36 SA dans le cadre du cocooning</a:t>
            </a:r>
            <a:endParaRPr lang="fr-FR" sz="1800" dirty="0">
              <a:effectLst/>
              <a:latin typeface="+mn-lt"/>
            </a:endParaRPr>
          </a:p>
          <a:p>
            <a:pPr marL="285750" indent="-285750">
              <a:buFontTx/>
              <a:buChar char="-"/>
            </a:pPr>
            <a:r>
              <a:rPr lang="fr-FR" sz="1800" dirty="0">
                <a:effectLst/>
                <a:latin typeface="+mn-lt"/>
              </a:rPr>
              <a:t>à chaque grossesse. </a:t>
            </a:r>
            <a:endParaRPr lang="fr-FR" dirty="0">
              <a:latin typeface="+mn-lt"/>
            </a:endParaRPr>
          </a:p>
          <a:p>
            <a:pPr marL="285750" indent="-285750">
              <a:buFontTx/>
              <a:buChar char="-"/>
            </a:pPr>
            <a:r>
              <a:rPr lang="fr-FR" dirty="0">
                <a:latin typeface="+mn-lt"/>
              </a:rPr>
              <a:t>u</a:t>
            </a:r>
            <a:r>
              <a:rPr lang="fr-FR" sz="1800" dirty="0">
                <a:effectLst/>
                <a:latin typeface="+mn-lt"/>
              </a:rPr>
              <a:t>ne femme ayant </a:t>
            </a:r>
            <a:r>
              <a:rPr lang="fr-FR" sz="1800" dirty="0" err="1">
                <a:effectLst/>
                <a:latin typeface="+mn-lt"/>
              </a:rPr>
              <a:t>éte</a:t>
            </a:r>
            <a:r>
              <a:rPr lang="fr-FR" sz="1800" dirty="0">
                <a:effectLst/>
                <a:latin typeface="+mn-lt"/>
              </a:rPr>
              <a:t>́ </a:t>
            </a:r>
            <a:r>
              <a:rPr lang="fr-FR" sz="1800" dirty="0" err="1">
                <a:effectLst/>
                <a:latin typeface="+mn-lt"/>
              </a:rPr>
              <a:t>vaccinée</a:t>
            </a:r>
            <a:r>
              <a:rPr lang="fr-FR" sz="1800" dirty="0">
                <a:effectLst/>
                <a:latin typeface="+mn-lt"/>
              </a:rPr>
              <a:t> contre la coqueluche avant sa grossesse doit </a:t>
            </a:r>
            <a:r>
              <a:rPr lang="fr-FR" sz="1800" dirty="0" err="1">
                <a:effectLst/>
                <a:latin typeface="+mn-lt"/>
              </a:rPr>
              <a:t>également</a:t>
            </a:r>
            <a:r>
              <a:rPr lang="fr-FR" sz="1800" dirty="0">
                <a:effectLst/>
                <a:latin typeface="+mn-lt"/>
              </a:rPr>
              <a:t> </a:t>
            </a:r>
            <a:r>
              <a:rPr lang="fr-FR" sz="1800" dirty="0" err="1">
                <a:effectLst/>
                <a:latin typeface="+mn-lt"/>
              </a:rPr>
              <a:t>être</a:t>
            </a:r>
            <a:r>
              <a:rPr lang="fr-FR" sz="1800" dirty="0">
                <a:effectLst/>
                <a:latin typeface="+mn-lt"/>
              </a:rPr>
              <a:t> </a:t>
            </a:r>
            <a:r>
              <a:rPr lang="fr-FR" sz="1800" dirty="0" err="1">
                <a:effectLst/>
                <a:latin typeface="+mn-lt"/>
              </a:rPr>
              <a:t>vaccinée</a:t>
            </a:r>
            <a:r>
              <a:rPr lang="fr-FR" sz="1800" dirty="0">
                <a:effectLst/>
                <a:latin typeface="+mn-lt"/>
              </a:rPr>
              <a:t> pendant la grossesse</a:t>
            </a:r>
          </a:p>
          <a:p>
            <a:pPr marL="285750" indent="-285750">
              <a:buFontTx/>
              <a:buChar char="-"/>
            </a:pPr>
            <a:endParaRPr lang="fr-FR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F952B76-2827-564F-9F07-3DC54BB1AE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3904" y="960646"/>
            <a:ext cx="5712885" cy="946101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6824260" y="960646"/>
            <a:ext cx="188876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/>
              <a:t>HAS 12 avril 2022</a:t>
            </a:r>
          </a:p>
          <a:p>
            <a:pPr algn="ctr"/>
            <a:endParaRPr lang="fr-FR" sz="1600" dirty="0"/>
          </a:p>
          <a:p>
            <a:pPr algn="ctr"/>
            <a:endParaRPr lang="fr-FR" sz="1600" dirty="0"/>
          </a:p>
          <a:p>
            <a:pPr algn="ctr"/>
            <a:r>
              <a:rPr lang="fr-FR" sz="1600" dirty="0"/>
              <a:t>Cal </a:t>
            </a:r>
            <a:r>
              <a:rPr lang="fr-FR" sz="1600" dirty="0" err="1"/>
              <a:t>Vac</a:t>
            </a:r>
            <a:r>
              <a:rPr lang="fr-FR" sz="1600" dirty="0"/>
              <a:t> : 2023 </a:t>
            </a:r>
          </a:p>
        </p:txBody>
      </p:sp>
      <p:sp>
        <p:nvSpPr>
          <p:cNvPr id="8" name="Flèche vers le bas 7"/>
          <p:cNvSpPr/>
          <p:nvPr/>
        </p:nvSpPr>
        <p:spPr>
          <a:xfrm>
            <a:off x="7544351" y="1293341"/>
            <a:ext cx="288324" cy="43660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/>
          <p:cNvSpPr txBox="1"/>
          <p:nvPr/>
        </p:nvSpPr>
        <p:spPr>
          <a:xfrm>
            <a:off x="7849179" y="1345366"/>
            <a:ext cx="8515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/>
              <a:t>12 mois</a:t>
            </a:r>
          </a:p>
        </p:txBody>
      </p:sp>
    </p:spTree>
    <p:extLst>
      <p:ext uri="{BB962C8B-B14F-4D97-AF65-F5344CB8AC3E}">
        <p14:creationId xmlns:p14="http://schemas.microsoft.com/office/powerpoint/2010/main" val="36758870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id="{C7485AD7-5925-0960-BB1F-3D1981EE413E}"/>
              </a:ext>
            </a:extLst>
          </p:cNvPr>
          <p:cNvSpPr txBox="1"/>
          <p:nvPr/>
        </p:nvSpPr>
        <p:spPr>
          <a:xfrm>
            <a:off x="335908" y="1647100"/>
            <a:ext cx="21723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         Isabelle HAU</a:t>
            </a:r>
          </a:p>
          <a:p>
            <a:endParaRPr lang="fr-FR" b="1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BD9CA94C-FAFC-FB40-9C7D-8453A9A80BAF}"/>
              </a:ext>
            </a:extLst>
          </p:cNvPr>
          <p:cNvSpPr txBox="1"/>
          <p:nvPr/>
        </p:nvSpPr>
        <p:spPr>
          <a:xfrm>
            <a:off x="986847" y="3097481"/>
            <a:ext cx="2018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Didier PINQUIER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9D24F319-0CD7-151C-0D81-E935B7ADB697}"/>
              </a:ext>
            </a:extLst>
          </p:cNvPr>
          <p:cNvSpPr txBox="1"/>
          <p:nvPr/>
        </p:nvSpPr>
        <p:spPr>
          <a:xfrm>
            <a:off x="1202635" y="292496"/>
            <a:ext cx="227498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200" b="1" dirty="0">
                <a:solidFill>
                  <a:schemeClr val="bg1"/>
                </a:solidFill>
              </a:rPr>
              <a:t>Liens d’intérêts</a:t>
            </a:r>
          </a:p>
        </p:txBody>
      </p:sp>
      <p:sp>
        <p:nvSpPr>
          <p:cNvPr id="2" name="Rectangle 1"/>
          <p:cNvSpPr/>
          <p:nvPr/>
        </p:nvSpPr>
        <p:spPr>
          <a:xfrm>
            <a:off x="4401402" y="3036870"/>
            <a:ext cx="4572000" cy="116955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sz="1400" dirty="0"/>
              <a:t>Astra-Zeneca, </a:t>
            </a:r>
            <a:r>
              <a:rPr lang="fr-FR" sz="1400" dirty="0" err="1"/>
              <a:t>Biotest</a:t>
            </a:r>
            <a:r>
              <a:rPr lang="fr-FR" sz="1400" dirty="0"/>
              <a:t>, GSK, MSD, Pfizer, Sanofi</a:t>
            </a:r>
          </a:p>
          <a:p>
            <a:r>
              <a:rPr lang="fr-FR" sz="1400" dirty="0"/>
              <a:t>Invitation à congrès</a:t>
            </a:r>
          </a:p>
          <a:p>
            <a:r>
              <a:rPr lang="fr-FR" sz="1400" dirty="0"/>
              <a:t>Orateur</a:t>
            </a:r>
          </a:p>
          <a:p>
            <a:r>
              <a:rPr lang="fr-FR" sz="1400" dirty="0"/>
              <a:t>Participation à des groupes d’experts </a:t>
            </a:r>
          </a:p>
          <a:p>
            <a:r>
              <a:rPr lang="fr-FR" sz="1400" dirty="0"/>
              <a:t>Investigateur 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7722108" y="4296734"/>
            <a:ext cx="28437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b="1" dirty="0" err="1"/>
              <a:t>Transparence.gouv</a:t>
            </a:r>
            <a:endParaRPr lang="fr-FR" sz="800" b="1" dirty="0"/>
          </a:p>
          <a:p>
            <a:r>
              <a:rPr lang="fr-FR" sz="800" b="1" dirty="0"/>
              <a:t>Infovac.fr</a:t>
            </a:r>
          </a:p>
        </p:txBody>
      </p:sp>
      <p:sp>
        <p:nvSpPr>
          <p:cNvPr id="7" name="Rectangle 6"/>
          <p:cNvSpPr/>
          <p:nvPr/>
        </p:nvSpPr>
        <p:spPr>
          <a:xfrm>
            <a:off x="4276324" y="1062324"/>
            <a:ext cx="344578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dirty="0"/>
              <a:t>GSK, MSD, Pfizer, Sanofi</a:t>
            </a:r>
          </a:p>
          <a:p>
            <a:r>
              <a:rPr lang="fr-FR" sz="1200" dirty="0"/>
              <a:t>Invitation à congrès</a:t>
            </a:r>
          </a:p>
          <a:p>
            <a:r>
              <a:rPr lang="fr-FR" sz="1200" dirty="0"/>
              <a:t>Orateur</a:t>
            </a:r>
          </a:p>
          <a:p>
            <a:r>
              <a:rPr lang="fr-FR" sz="1200" dirty="0"/>
              <a:t>Participation à des groupes d’experts </a:t>
            </a:r>
          </a:p>
          <a:p>
            <a:r>
              <a:rPr lang="fr-FR" sz="1200" dirty="0"/>
              <a:t>Investigateur </a:t>
            </a:r>
            <a:endParaRPr lang="fr-FR" sz="1600" dirty="0"/>
          </a:p>
          <a:p>
            <a:r>
              <a:rPr lang="fr-FR" sz="1200" dirty="0"/>
              <a:t>Membre de bureau d’association /société savante recevant des financements de ces laboratoires </a:t>
            </a:r>
          </a:p>
        </p:txBody>
      </p:sp>
    </p:spTree>
    <p:extLst>
      <p:ext uri="{BB962C8B-B14F-4D97-AF65-F5344CB8AC3E}">
        <p14:creationId xmlns:p14="http://schemas.microsoft.com/office/powerpoint/2010/main" val="345116242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EA5C4F7-15D3-17AE-AFBC-BB0A928656AC}"/>
              </a:ext>
            </a:extLst>
          </p:cNvPr>
          <p:cNvSpPr txBox="1">
            <a:spLocks/>
          </p:cNvSpPr>
          <p:nvPr/>
        </p:nvSpPr>
        <p:spPr bwMode="auto">
          <a:xfrm>
            <a:off x="1210114" y="256401"/>
            <a:ext cx="6531887" cy="516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600" b="1" i="0" kern="1200">
                <a:solidFill>
                  <a:srgbClr val="1E4086"/>
                </a:solidFill>
                <a:latin typeface="Arial"/>
                <a:ea typeface="+mj-ea"/>
                <a:cs typeface="Arial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fr-FR" sz="2000" b="1" dirty="0">
                <a:solidFill>
                  <a:schemeClr val="bg1"/>
                </a:solidFill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Vaccination des femmes enceintes  :   </a:t>
            </a:r>
            <a:r>
              <a:rPr lang="fr-FR" sz="2000" dirty="0">
                <a:solidFill>
                  <a:schemeClr val="bg1"/>
                </a:solidFill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Coqueluche. Une efficacité qui ne souffre d’aucun doute</a:t>
            </a:r>
            <a:endParaRPr lang="fr-FR" sz="2000" b="1" dirty="0">
              <a:solidFill>
                <a:schemeClr val="bg1"/>
              </a:solidFill>
              <a:latin typeface="Arial" panose="020B0604020202020204" pitchFamily="34" charset="0"/>
              <a:ea typeface="DengXian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94D18123-642E-B74B-9089-8288BB04A107}"/>
              </a:ext>
            </a:extLst>
          </p:cNvPr>
          <p:cNvSpPr txBox="1"/>
          <p:nvPr/>
        </p:nvSpPr>
        <p:spPr>
          <a:xfrm>
            <a:off x="6262352" y="4366980"/>
            <a:ext cx="470722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000" b="0" i="0" u="none" strike="noStrike" dirty="0">
                <a:effectLst/>
                <a:latin typeface="Arial" panose="020B0604020202020204" pitchFamily="34" charset="0"/>
                <a:hlinkClick r:id="rId2"/>
              </a:rPr>
              <a:t>https://doi.org/10.1080/14760584.2020.1791092</a:t>
            </a:r>
            <a:endParaRPr lang="fr-FR" sz="1000" b="0" i="0" u="none" strike="noStrike" dirty="0">
              <a:effectLst/>
              <a:latin typeface="Arial" panose="020B0604020202020204" pitchFamily="34" charset="0"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0621C4DA-FE94-4C40-AF08-EDF5E04098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24538" y="1152862"/>
            <a:ext cx="5137286" cy="3206864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A1EC7142-F86B-7146-B7E7-B82469EE8E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81998" y="901520"/>
            <a:ext cx="667936" cy="931595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E2AFD2B4-C299-734F-AFE2-C78F85FE20DD}"/>
              </a:ext>
            </a:extLst>
          </p:cNvPr>
          <p:cNvSpPr txBox="1"/>
          <p:nvPr/>
        </p:nvSpPr>
        <p:spPr>
          <a:xfrm>
            <a:off x="194066" y="1213291"/>
            <a:ext cx="3489292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/>
              <a:t>La vaccination </a:t>
            </a:r>
            <a:r>
              <a:rPr lang="fr-FR" sz="2000" b="1" dirty="0" err="1"/>
              <a:t>Tdap</a:t>
            </a:r>
            <a:r>
              <a:rPr lang="fr-FR" sz="2000" b="1" dirty="0"/>
              <a:t> maternelle peut prévenir chez les enfants &lt; 3 mois :</a:t>
            </a:r>
          </a:p>
          <a:p>
            <a:endParaRPr lang="fr-FR" sz="2000" b="1" dirty="0"/>
          </a:p>
          <a:p>
            <a:pPr marL="1028700" lvl="1" indent="-571500">
              <a:buFont typeface="Wingdings" panose="05000000000000000000" pitchFamily="2" charset="2"/>
              <a:buChar char=""/>
            </a:pPr>
            <a:r>
              <a:rPr lang="fr-FR" b="1" dirty="0"/>
              <a:t>69 à 91% des cas d’infection </a:t>
            </a:r>
          </a:p>
          <a:p>
            <a:pPr marL="1028700" lvl="1" indent="-571500">
              <a:buFont typeface="Wingdings" panose="05000000000000000000" pitchFamily="2" charset="2"/>
              <a:buChar char=""/>
            </a:pPr>
            <a:endParaRPr lang="fr-FR" b="1" dirty="0"/>
          </a:p>
          <a:p>
            <a:pPr marL="1028700" lvl="1" indent="-571500">
              <a:buFont typeface="Wingdings" panose="05000000000000000000" pitchFamily="2" charset="2"/>
              <a:buChar char=""/>
            </a:pPr>
            <a:r>
              <a:rPr lang="fr-FR" b="1" dirty="0"/>
              <a:t>Jusqu’à 90,5% des hospitalisations</a:t>
            </a:r>
          </a:p>
        </p:txBody>
      </p:sp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CBFDC795-3FAD-6B48-9BCC-79179FFD119F}"/>
              </a:ext>
            </a:extLst>
          </p:cNvPr>
          <p:cNvSpPr/>
          <p:nvPr/>
        </p:nvSpPr>
        <p:spPr>
          <a:xfrm>
            <a:off x="239924" y="2290009"/>
            <a:ext cx="3238756" cy="1697400"/>
          </a:xfrm>
          <a:prstGeom prst="roundRect">
            <a:avLst/>
          </a:prstGeom>
          <a:noFill/>
          <a:ln w="635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FB7D8F04-3C68-F44B-A9D1-C4BA66B61E08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94470" y="4097718"/>
            <a:ext cx="507051" cy="488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875284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texte, capture d’écran, ligne, Tracé&#10;&#10;Description générée automatiquement">
            <a:extLst>
              <a:ext uri="{FF2B5EF4-FFF2-40B4-BE49-F238E27FC236}">
                <a16:creationId xmlns:a16="http://schemas.microsoft.com/office/drawing/2014/main" id="{F11613F9-4D29-CBEF-CB8E-43063194918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6270" y="1049884"/>
            <a:ext cx="5146226" cy="3464965"/>
          </a:xfrm>
          <a:prstGeom prst="rect">
            <a:avLst/>
          </a:prstGeom>
        </p:spPr>
      </p:pic>
      <p:pic>
        <p:nvPicPr>
          <p:cNvPr id="5" name="Image 4" descr="Une image contenant texte, Police, capture d’écran, Bleu électrique&#10;&#10;Description générée automatiquement">
            <a:extLst>
              <a:ext uri="{FF2B5EF4-FFF2-40B4-BE49-F238E27FC236}">
                <a16:creationId xmlns:a16="http://schemas.microsoft.com/office/drawing/2014/main" id="{8E2DFE71-A4C3-AC60-E729-7276189CA53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272" y="1206175"/>
            <a:ext cx="3469821" cy="973858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D0DD5D11-AFB5-CDBF-F630-DF13DC7ECFA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20" y="2327596"/>
            <a:ext cx="3469821" cy="305458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2448" y="2726377"/>
            <a:ext cx="2914650" cy="561975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7062" y="3322519"/>
            <a:ext cx="2962275" cy="44767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109132" y="360419"/>
            <a:ext cx="77893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pertussis vaccine coverage in pregnant women in England</a:t>
            </a:r>
            <a:endParaRPr lang="fr-FR" b="1" dirty="0">
              <a:solidFill>
                <a:schemeClr val="bg1"/>
              </a:solidFill>
            </a:endParaRP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1867" y="250676"/>
            <a:ext cx="575733" cy="588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652618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61F48C4E-F77C-7B7A-AB50-CCAB00E8A922}"/>
              </a:ext>
            </a:extLst>
          </p:cNvPr>
          <p:cNvSpPr txBox="1"/>
          <p:nvPr/>
        </p:nvSpPr>
        <p:spPr>
          <a:xfrm>
            <a:off x="1093305" y="318052"/>
            <a:ext cx="734688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200" b="1" dirty="0">
                <a:solidFill>
                  <a:schemeClr val="bg1"/>
                </a:solidFill>
              </a:rPr>
              <a:t>Couvertures vaccinales Coqueluche Femme enceinte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08CBC7B3-CF7F-38E1-6E1F-7C350425E042}"/>
              </a:ext>
            </a:extLst>
          </p:cNvPr>
          <p:cNvSpPr txBox="1"/>
          <p:nvPr/>
        </p:nvSpPr>
        <p:spPr>
          <a:xfrm>
            <a:off x="1322614" y="987879"/>
            <a:ext cx="649877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000000"/>
                </a:solidFill>
                <a:latin typeface="Calibri" panose="020F0502020204030204" pitchFamily="34" charset="0"/>
              </a:rPr>
              <a:t>V</a:t>
            </a:r>
            <a:r>
              <a:rPr lang="fr-FR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entes GERS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FR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données d’IQVIA : poids des sage-femmes et des gynécologues</a:t>
            </a:r>
          </a:p>
          <a:p>
            <a:pPr algn="l"/>
            <a:r>
              <a:rPr lang="fr-FR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	≠ ventes du Q2 2023 vs le Q1 2022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000000"/>
                </a:solidFill>
                <a:latin typeface="Calibri" panose="020F0502020204030204" pitchFamily="34" charset="0"/>
              </a:rPr>
              <a:t>Division par </a:t>
            </a:r>
            <a:r>
              <a:rPr lang="fr-FR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le nombre de naissances sur la période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FR" sz="1800" b="0" i="0" u="sng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Limites :  </a:t>
            </a:r>
            <a:r>
              <a:rPr lang="fr-FR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à qui est destinée la prescription 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papa (stratégie cocooning) ? </a:t>
            </a:r>
            <a:endParaRPr lang="fr-FR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future maman ? </a:t>
            </a:r>
          </a:p>
          <a:p>
            <a:pPr algn="l"/>
            <a:r>
              <a:rPr lang="fr-FR" sz="1800" b="0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  <a:endParaRPr lang="fr-FR" sz="18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ctr"/>
            <a:r>
              <a:rPr lang="fr-FR" sz="1800" b="1" i="1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Estimation : 16,1% de couverture vaccinale</a:t>
            </a:r>
            <a:endParaRPr lang="fr-FR" sz="1800" b="1" i="1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/>
            <a:r>
              <a:rPr lang="fr-FR" sz="1800" b="0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  <a:endParaRPr lang="fr-FR" sz="18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D2D91C73-E654-CFE6-4EC2-1334E16D5B21}"/>
              </a:ext>
            </a:extLst>
          </p:cNvPr>
          <p:cNvSpPr txBox="1"/>
          <p:nvPr/>
        </p:nvSpPr>
        <p:spPr>
          <a:xfrm>
            <a:off x="7821385" y="1387928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8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Q2 2023 </a:t>
            </a:r>
            <a:endParaRPr lang="fr-FR" b="1" dirty="0"/>
          </a:p>
        </p:txBody>
      </p:sp>
      <p:pic>
        <p:nvPicPr>
          <p:cNvPr id="5" name="Picture 11" descr="Actualités en France">
            <a:extLst>
              <a:ext uri="{FF2B5EF4-FFF2-40B4-BE49-F238E27FC236}">
                <a16:creationId xmlns:a16="http://schemas.microsoft.com/office/drawing/2014/main" id="{001835E8-E53B-D241-B632-8FAAB50CCD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154" y="2972131"/>
            <a:ext cx="819151" cy="8181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AD7C3CF5-8F78-3243-9F97-03E9AEBC0B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60697" y="3024901"/>
            <a:ext cx="758981" cy="82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528158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EA5C4F7-15D3-17AE-AFBC-BB0A928656AC}"/>
              </a:ext>
            </a:extLst>
          </p:cNvPr>
          <p:cNvSpPr txBox="1">
            <a:spLocks/>
          </p:cNvSpPr>
          <p:nvPr/>
        </p:nvSpPr>
        <p:spPr bwMode="auto">
          <a:xfrm>
            <a:off x="1210114" y="256402"/>
            <a:ext cx="7065206" cy="492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600" b="1" i="0" kern="1200">
                <a:solidFill>
                  <a:srgbClr val="1E4086"/>
                </a:solidFill>
                <a:latin typeface="Arial"/>
                <a:ea typeface="+mj-ea"/>
                <a:cs typeface="Arial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fr-FR" sz="1600" b="1" dirty="0">
                <a:solidFill>
                  <a:schemeClr val="bg1"/>
                </a:solidFill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Vaccination des femmes enceintes </a:t>
            </a:r>
            <a:r>
              <a:rPr lang="fr-FR" sz="1600" dirty="0">
                <a:solidFill>
                  <a:schemeClr val="bg1"/>
                </a:solidFill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: couverture vaccinale</a:t>
            </a:r>
          </a:p>
          <a:p>
            <a:pPr algn="l"/>
            <a:r>
              <a:rPr lang="fr-FR" sz="1600" b="1" dirty="0">
                <a:solidFill>
                  <a:schemeClr val="bg1"/>
                </a:solidFill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Certains font mieux que d’autres 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D7EB1BCE-3565-3B4C-8B1B-5AFB46BA0E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4200" y="927419"/>
            <a:ext cx="4350534" cy="685176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8CE1A698-D602-8E43-BA89-DF20CE3E56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10757" y="1180668"/>
            <a:ext cx="1761243" cy="178677"/>
          </a:xfrm>
          <a:prstGeom prst="rect">
            <a:avLst/>
          </a:prstGeom>
        </p:spPr>
      </p:pic>
      <p:graphicFrame>
        <p:nvGraphicFramePr>
          <p:cNvPr id="11" name="Espace réservé du contenu 8">
            <a:extLst>
              <a:ext uri="{FF2B5EF4-FFF2-40B4-BE49-F238E27FC236}">
                <a16:creationId xmlns:a16="http://schemas.microsoft.com/office/drawing/2014/main" id="{BA3D5361-05ED-2F49-AEEF-922E2DB0825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70413074"/>
              </p:ext>
            </p:extLst>
          </p:nvPr>
        </p:nvGraphicFramePr>
        <p:xfrm>
          <a:off x="2256611" y="2351258"/>
          <a:ext cx="6558455" cy="1935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86151">
                  <a:extLst>
                    <a:ext uri="{9D8B030D-6E8A-4147-A177-3AD203B41FA5}">
                      <a16:colId xmlns:a16="http://schemas.microsoft.com/office/drawing/2014/main" val="1404803747"/>
                    </a:ext>
                  </a:extLst>
                </a:gridCol>
                <a:gridCol w="1941818">
                  <a:extLst>
                    <a:ext uri="{9D8B030D-6E8A-4147-A177-3AD203B41FA5}">
                      <a16:colId xmlns:a16="http://schemas.microsoft.com/office/drawing/2014/main" val="4258815485"/>
                    </a:ext>
                  </a:extLst>
                </a:gridCol>
                <a:gridCol w="2430486">
                  <a:extLst>
                    <a:ext uri="{9D8B030D-6E8A-4147-A177-3AD203B41FA5}">
                      <a16:colId xmlns:a16="http://schemas.microsoft.com/office/drawing/2014/main" val="1053236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/>
                        <a:t>Vaccination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/>
                        <a:t>Grippe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/>
                        <a:t>Coqueluche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68010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/>
                        <a:t>Anténatal</a:t>
                      </a:r>
                    </a:p>
                    <a:p>
                      <a:pPr algn="ctr"/>
                      <a:r>
                        <a:rPr lang="fr-FR" sz="1600" b="1" dirty="0"/>
                        <a:t>Réalisée au 2eT</a:t>
                      </a:r>
                    </a:p>
                    <a:p>
                      <a:pPr algn="ctr"/>
                      <a:r>
                        <a:rPr lang="fr-FR" sz="1600" b="1" dirty="0"/>
                        <a:t>Réalisée au 3eT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/>
                        <a:t>49,8 %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/>
                        <a:t>86,2 %</a:t>
                      </a:r>
                    </a:p>
                    <a:p>
                      <a:pPr algn="r"/>
                      <a:r>
                        <a:rPr lang="fr-FR" sz="1600" b="1" dirty="0"/>
                        <a:t>36,2 %</a:t>
                      </a:r>
                    </a:p>
                    <a:p>
                      <a:pPr algn="r"/>
                      <a:r>
                        <a:rPr lang="fr-FR" sz="1600" b="1" dirty="0"/>
                        <a:t>63,8 %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38972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/>
                        <a:t>Non proposée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/>
                        <a:t>8,9 %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/>
                        <a:t>1,7</a:t>
                      </a:r>
                      <a:r>
                        <a:rPr lang="fr-FR" sz="1600" b="1" baseline="0" dirty="0"/>
                        <a:t> </a:t>
                      </a:r>
                      <a:r>
                        <a:rPr lang="fr-FR" sz="1600" b="1" dirty="0"/>
                        <a:t>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56870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/>
                        <a:t>Refusée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/>
                        <a:t>26,6 %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/>
                        <a:t>8 %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2859577"/>
                  </a:ext>
                </a:extLst>
              </a:tr>
            </a:tbl>
          </a:graphicData>
        </a:graphic>
      </p:graphicFrame>
      <p:pic>
        <p:nvPicPr>
          <p:cNvPr id="12" name="Image 11" descr="Une image contenant texte, signe, trousse de secours, rouge&#10;&#10;Description générée automatiquement">
            <a:extLst>
              <a:ext uri="{FF2B5EF4-FFF2-40B4-BE49-F238E27FC236}">
                <a16:creationId xmlns:a16="http://schemas.microsoft.com/office/drawing/2014/main" id="{D3D1D056-3967-3F4D-B611-9CB5C6F9194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3886" y="591931"/>
            <a:ext cx="1107527" cy="1020662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FA7DCC8E-7F92-F94E-AE46-4CFAD06FECAE}"/>
              </a:ext>
            </a:extLst>
          </p:cNvPr>
          <p:cNvSpPr/>
          <p:nvPr/>
        </p:nvSpPr>
        <p:spPr>
          <a:xfrm>
            <a:off x="902557" y="1612594"/>
            <a:ext cx="1035733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/>
              <a:t>Couverture vaccinale chez les femmes enceintes contre la grippe et la coqueluche </a:t>
            </a:r>
          </a:p>
          <a:p>
            <a:r>
              <a:rPr lang="fr-FR" sz="1400" b="1" dirty="0"/>
              <a:t>Vaccination Grippe  2010</a:t>
            </a:r>
          </a:p>
          <a:p>
            <a:r>
              <a:rPr lang="fr-FR" sz="1400" b="1" dirty="0"/>
              <a:t>Vaccination Coqueluche 2013</a:t>
            </a:r>
          </a:p>
        </p:txBody>
      </p:sp>
      <p:sp>
        <p:nvSpPr>
          <p:cNvPr id="3" name="Rectangle 2"/>
          <p:cNvSpPr/>
          <p:nvPr/>
        </p:nvSpPr>
        <p:spPr>
          <a:xfrm>
            <a:off x="2256611" y="3912705"/>
            <a:ext cx="6558455" cy="374033"/>
          </a:xfrm>
          <a:prstGeom prst="rect">
            <a:avLst/>
          </a:prstGeom>
          <a:noFill/>
          <a:ln w="508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FFFF00"/>
              </a:solidFill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04972" y="3799939"/>
            <a:ext cx="578792" cy="508208"/>
          </a:xfrm>
          <a:prstGeom prst="rect">
            <a:avLst/>
          </a:prstGeom>
        </p:spPr>
      </p:pic>
      <p:sp>
        <p:nvSpPr>
          <p:cNvPr id="8" name="Flèche droite 7"/>
          <p:cNvSpPr/>
          <p:nvPr/>
        </p:nvSpPr>
        <p:spPr>
          <a:xfrm>
            <a:off x="1683764" y="3967966"/>
            <a:ext cx="339101" cy="26351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054588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FFFC4F2-9D60-189E-5A35-407F91506D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2000" dirty="0">
                <a:solidFill>
                  <a:schemeClr val="bg1"/>
                </a:solidFill>
              </a:rPr>
              <a:t>Très</a:t>
            </a:r>
          </a:p>
        </p:txBody>
      </p:sp>
      <p:pic>
        <p:nvPicPr>
          <p:cNvPr id="7" name="Espace réservé du contenu 6">
            <a:extLst>
              <a:ext uri="{FF2B5EF4-FFF2-40B4-BE49-F238E27FC236}">
                <a16:creationId xmlns:a16="http://schemas.microsoft.com/office/drawing/2014/main" id="{336ED3E6-F267-ACB3-84FF-60C17E93564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/>
      </p:pic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72CAD8D-3AD6-9A7F-A524-90D171B0AE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b="1" dirty="0">
                <a:solidFill>
                  <a:schemeClr val="bg1"/>
                </a:solidFill>
              </a:rPr>
              <a:t>s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C6D2DA6-D2B6-4E54-F595-E3616450C8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06B30137-5B9A-4E6C-6ED7-D8EFF2990E9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23" y="1078144"/>
            <a:ext cx="3990547" cy="1032325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BAFFD1D8-2165-2ED4-CD7E-719329EB6E5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98" y="2238620"/>
            <a:ext cx="3936572" cy="1074404"/>
          </a:xfrm>
          <a:prstGeom prst="rect">
            <a:avLst/>
          </a:prstGeom>
        </p:spPr>
      </p:pic>
      <p:sp>
        <p:nvSpPr>
          <p:cNvPr id="17" name="ZoneTexte 16">
            <a:extLst>
              <a:ext uri="{FF2B5EF4-FFF2-40B4-BE49-F238E27FC236}">
                <a16:creationId xmlns:a16="http://schemas.microsoft.com/office/drawing/2014/main" id="{8527867C-BF57-3B48-8AFE-E2B9BD5A5CCC}"/>
              </a:ext>
            </a:extLst>
          </p:cNvPr>
          <p:cNvSpPr txBox="1"/>
          <p:nvPr/>
        </p:nvSpPr>
        <p:spPr>
          <a:xfrm>
            <a:off x="4162742" y="1229466"/>
            <a:ext cx="4966335" cy="34470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dirty="0"/>
              <a:t>Recul &gt; 10 ans </a:t>
            </a:r>
            <a:r>
              <a:rPr lang="fr-FR" sz="1400" dirty="0"/>
              <a:t>(Royaume-Uni, USA, Australie, Belgique, Suisse, etc.)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fr-FR" sz="14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400" dirty="0"/>
              <a:t>Plusieurs millions de femmes enceintes vaccinés grippe/ coqueluche</a:t>
            </a:r>
          </a:p>
          <a:p>
            <a:endParaRPr lang="fr-FR" sz="14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400" dirty="0"/>
              <a:t>Profil de sécurité et de </a:t>
            </a:r>
            <a:r>
              <a:rPr lang="fr-FR" dirty="0"/>
              <a:t>tolérance excellent </a:t>
            </a:r>
            <a:r>
              <a:rPr lang="fr-FR" sz="1400" dirty="0"/>
              <a:t>pour: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fr-FR" sz="1400" dirty="0"/>
              <a:t>les mères,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fr-FR" sz="1400" dirty="0"/>
              <a:t>les fœtus,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fr-FR" sz="1400" dirty="0"/>
              <a:t>les nouveau-nés et les nourrissons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fr-FR" sz="14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fr-FR" sz="14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400" dirty="0"/>
              <a:t>Pas de signal de sécurité à la répétition des doses de dT(P)ca lors de chaque grossesse.</a:t>
            </a:r>
            <a:r>
              <a:rPr lang="fr-FR" sz="2800" dirty="0">
                <a:solidFill>
                  <a:srgbClr val="FF0000"/>
                </a:solidFill>
              </a:rPr>
              <a:t> </a:t>
            </a:r>
            <a:r>
              <a:rPr lang="fr-FR" sz="2800" dirty="0">
                <a:solidFill>
                  <a:schemeClr val="bg1"/>
                </a:solidFill>
              </a:rPr>
              <a:t>enceinte </a:t>
            </a:r>
            <a:endParaRPr lang="fr-FR" sz="2800" dirty="0"/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D40AF813-4BB2-DF99-9AEE-86637F08C15B}"/>
              </a:ext>
            </a:extLst>
          </p:cNvPr>
          <p:cNvSpPr txBox="1"/>
          <p:nvPr/>
        </p:nvSpPr>
        <p:spPr>
          <a:xfrm>
            <a:off x="4572000" y="1356922"/>
            <a:ext cx="425196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800" dirty="0"/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F6CDF41D-5650-9788-EBED-E0BDE272A54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98" y="3399102"/>
            <a:ext cx="1527463" cy="1283455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2EF5F51F-5327-0468-5B67-7C5B82F7C8A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6361" y="3381360"/>
            <a:ext cx="1527463" cy="1183893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160C57DE-4AFA-7C3D-8E3D-62A9CAC07F36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9743" y="3537472"/>
            <a:ext cx="1143000" cy="108021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072054" y="177985"/>
            <a:ext cx="775190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>
                <a:solidFill>
                  <a:srgbClr val="FFFF00"/>
                </a:solidFill>
              </a:rPr>
              <a:t>Bonne tolérance de la vaccination grippe / coqueluche </a:t>
            </a:r>
          </a:p>
          <a:p>
            <a:r>
              <a:rPr lang="fr-FR" b="1" dirty="0">
                <a:solidFill>
                  <a:srgbClr val="FFFF00"/>
                </a:solidFill>
              </a:rPr>
              <a:t>chez la  femme enceinte</a:t>
            </a:r>
          </a:p>
        </p:txBody>
      </p:sp>
    </p:spTree>
    <p:extLst>
      <p:ext uri="{BB962C8B-B14F-4D97-AF65-F5344CB8AC3E}">
        <p14:creationId xmlns:p14="http://schemas.microsoft.com/office/powerpoint/2010/main" val="291202306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oneTexte 10">
            <a:extLst>
              <a:ext uri="{FF2B5EF4-FFF2-40B4-BE49-F238E27FC236}">
                <a16:creationId xmlns:a16="http://schemas.microsoft.com/office/drawing/2014/main" id="{FA9D609B-8F7E-9642-91D9-BED5744270EF}"/>
              </a:ext>
            </a:extLst>
          </p:cNvPr>
          <p:cNvSpPr txBox="1"/>
          <p:nvPr/>
        </p:nvSpPr>
        <p:spPr>
          <a:xfrm>
            <a:off x="1045030" y="208174"/>
            <a:ext cx="80185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FFFF00"/>
                </a:solidFill>
              </a:rPr>
              <a:t>Prévention des infections précoces à VRS : Anticorps chez le nouveau- né ou Vaccination de la femme enceinte ?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E8575C5-7B2D-903B-8D05-DC65E7529CC6}"/>
              </a:ext>
            </a:extLst>
          </p:cNvPr>
          <p:cNvSpPr/>
          <p:nvPr/>
        </p:nvSpPr>
        <p:spPr>
          <a:xfrm>
            <a:off x="363415" y="1547446"/>
            <a:ext cx="3083170" cy="280181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b="1" dirty="0">
                <a:solidFill>
                  <a:schemeClr val="bg1"/>
                </a:solidFill>
              </a:rPr>
              <a:t>E</a:t>
            </a:r>
            <a:r>
              <a:rPr lang="fr-FR" sz="1800" b="1" dirty="0">
                <a:solidFill>
                  <a:schemeClr val="bg1"/>
                </a:solidFill>
              </a:rPr>
              <a:t>n supposant que les </a:t>
            </a:r>
            <a:r>
              <a:rPr lang="fr-FR" sz="1800" b="1" dirty="0" err="1">
                <a:solidFill>
                  <a:schemeClr val="bg1"/>
                </a:solidFill>
              </a:rPr>
              <a:t>Ac</a:t>
            </a:r>
            <a:r>
              <a:rPr lang="fr-FR" sz="1800" b="1" dirty="0">
                <a:solidFill>
                  <a:schemeClr val="bg1"/>
                </a:solidFill>
              </a:rPr>
              <a:t>. monoclonaux et la vaccination aient une efficacité et une tolérance comparable ainsi qu’un coût similaire préférez</a:t>
            </a:r>
            <a:r>
              <a:rPr lang="fr-FR" b="1" dirty="0">
                <a:solidFill>
                  <a:schemeClr val="bg1"/>
                </a:solidFill>
              </a:rPr>
              <a:t>-</a:t>
            </a:r>
            <a:r>
              <a:rPr lang="fr-FR" sz="1800" b="1" dirty="0">
                <a:solidFill>
                  <a:schemeClr val="bg1"/>
                </a:solidFill>
              </a:rPr>
              <a:t>vous ?</a:t>
            </a:r>
            <a:endParaRPr lang="fr-FR" b="1" dirty="0">
              <a:solidFill>
                <a:schemeClr val="bg1"/>
              </a:solidFill>
            </a:endParaRPr>
          </a:p>
        </p:txBody>
      </p:sp>
      <p:sp>
        <p:nvSpPr>
          <p:cNvPr id="12" name="Rectangle : coins arrondis 3">
            <a:extLst>
              <a:ext uri="{FF2B5EF4-FFF2-40B4-BE49-F238E27FC236}">
                <a16:creationId xmlns:a16="http://schemas.microsoft.com/office/drawing/2014/main" id="{C52784CD-3723-F82F-7EBF-892084EB4867}"/>
              </a:ext>
            </a:extLst>
          </p:cNvPr>
          <p:cNvSpPr/>
          <p:nvPr/>
        </p:nvSpPr>
        <p:spPr>
          <a:xfrm>
            <a:off x="3558533" y="2830166"/>
            <a:ext cx="360000" cy="360000"/>
          </a:xfrm>
          <a:prstGeom prst="roundRect">
            <a:avLst/>
          </a:prstGeom>
          <a:solidFill>
            <a:srgbClr val="009D3D"/>
          </a:solidFill>
          <a:ln>
            <a:solidFill>
              <a:srgbClr val="009D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3" name="Rectangle : coins arrondis 4">
            <a:extLst>
              <a:ext uri="{FF2B5EF4-FFF2-40B4-BE49-F238E27FC236}">
                <a16:creationId xmlns:a16="http://schemas.microsoft.com/office/drawing/2014/main" id="{C36C70C6-E662-25F0-3F97-C120E8607845}"/>
              </a:ext>
            </a:extLst>
          </p:cNvPr>
          <p:cNvSpPr/>
          <p:nvPr/>
        </p:nvSpPr>
        <p:spPr>
          <a:xfrm>
            <a:off x="3572347" y="3470200"/>
            <a:ext cx="360000" cy="360000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4" name="Rectangle : coins arrondis 5">
            <a:extLst>
              <a:ext uri="{FF2B5EF4-FFF2-40B4-BE49-F238E27FC236}">
                <a16:creationId xmlns:a16="http://schemas.microsoft.com/office/drawing/2014/main" id="{6D756347-DB43-CA49-4EC8-0FAD3DCD0CEF}"/>
              </a:ext>
            </a:extLst>
          </p:cNvPr>
          <p:cNvSpPr/>
          <p:nvPr/>
        </p:nvSpPr>
        <p:spPr>
          <a:xfrm>
            <a:off x="3572347" y="1670057"/>
            <a:ext cx="360000" cy="360000"/>
          </a:xfrm>
          <a:prstGeom prst="roundRect">
            <a:avLst/>
          </a:prstGeom>
          <a:solidFill>
            <a:srgbClr val="1498D7"/>
          </a:solidFill>
          <a:ln>
            <a:solidFill>
              <a:srgbClr val="1498D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5" name="Rectangle : coins arrondis 6">
            <a:extLst>
              <a:ext uri="{FF2B5EF4-FFF2-40B4-BE49-F238E27FC236}">
                <a16:creationId xmlns:a16="http://schemas.microsoft.com/office/drawing/2014/main" id="{FF668558-A205-0C0C-2B6C-86D3A1D3A26E}"/>
              </a:ext>
            </a:extLst>
          </p:cNvPr>
          <p:cNvSpPr/>
          <p:nvPr/>
        </p:nvSpPr>
        <p:spPr>
          <a:xfrm>
            <a:off x="3572347" y="2215252"/>
            <a:ext cx="360000" cy="360000"/>
          </a:xfrm>
          <a:prstGeom prst="roundRect">
            <a:avLst/>
          </a:prstGeom>
          <a:solidFill>
            <a:srgbClr val="FFE900"/>
          </a:solidFill>
          <a:ln>
            <a:solidFill>
              <a:srgbClr val="FFE9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0C05286C-EB17-7042-BDC3-6B8DA721D2F9}"/>
              </a:ext>
            </a:extLst>
          </p:cNvPr>
          <p:cNvSpPr txBox="1"/>
          <p:nvPr/>
        </p:nvSpPr>
        <p:spPr>
          <a:xfrm>
            <a:off x="4030481" y="2874461"/>
            <a:ext cx="4874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Les 2 disponibles et laisser les parents choisir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90CB8B86-50EC-284D-850C-7445826B86FE}"/>
              </a:ext>
            </a:extLst>
          </p:cNvPr>
          <p:cNvSpPr txBox="1"/>
          <p:nvPr/>
        </p:nvSpPr>
        <p:spPr>
          <a:xfrm>
            <a:off x="4078531" y="1688994"/>
            <a:ext cx="47780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Les </a:t>
            </a:r>
            <a:r>
              <a:rPr lang="fr-FR" dirty="0" err="1"/>
              <a:t>Ac</a:t>
            </a:r>
            <a:r>
              <a:rPr lang="fr-FR" dirty="0"/>
              <a:t>. monoclonaux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5A9EE92C-F31E-9545-8A98-9E4322D55225}"/>
              </a:ext>
            </a:extLst>
          </p:cNvPr>
          <p:cNvSpPr txBox="1"/>
          <p:nvPr/>
        </p:nvSpPr>
        <p:spPr>
          <a:xfrm>
            <a:off x="4078531" y="2207260"/>
            <a:ext cx="47780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La vaccination maternelle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0C05286C-EB17-7042-BDC3-6B8DA721D2F9}"/>
              </a:ext>
            </a:extLst>
          </p:cNvPr>
          <p:cNvSpPr txBox="1"/>
          <p:nvPr/>
        </p:nvSpPr>
        <p:spPr>
          <a:xfrm>
            <a:off x="4078531" y="3470200"/>
            <a:ext cx="4874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Les 2 ensembles : ceinture et bretelle</a:t>
            </a:r>
          </a:p>
        </p:txBody>
      </p:sp>
    </p:spTree>
    <p:extLst>
      <p:ext uri="{BB962C8B-B14F-4D97-AF65-F5344CB8AC3E}">
        <p14:creationId xmlns:p14="http://schemas.microsoft.com/office/powerpoint/2010/main" val="249222575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EA5C4F7-15D3-17AE-AFBC-BB0A928656AC}"/>
              </a:ext>
            </a:extLst>
          </p:cNvPr>
          <p:cNvSpPr txBox="1">
            <a:spLocks/>
          </p:cNvSpPr>
          <p:nvPr/>
        </p:nvSpPr>
        <p:spPr bwMode="auto">
          <a:xfrm>
            <a:off x="1210114" y="256401"/>
            <a:ext cx="6531887" cy="516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600" b="1" i="0" kern="1200">
                <a:solidFill>
                  <a:srgbClr val="1E4086"/>
                </a:solidFill>
                <a:latin typeface="Arial"/>
                <a:ea typeface="+mj-ea"/>
                <a:cs typeface="Arial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fr-FR" sz="2200" dirty="0">
                <a:solidFill>
                  <a:srgbClr val="FFFF00"/>
                </a:solidFill>
              </a:rPr>
              <a:t> </a:t>
            </a:r>
            <a:r>
              <a:rPr lang="fr-FR" sz="1600" b="1" dirty="0">
                <a:solidFill>
                  <a:srgbClr val="FFFF00"/>
                </a:solidFill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Vaccination des femmes enceintes</a:t>
            </a:r>
          </a:p>
          <a:p>
            <a:pPr algn="l"/>
            <a:r>
              <a:rPr lang="fr-FR" sz="1600" dirty="0">
                <a:solidFill>
                  <a:srgbClr val="FFFF00"/>
                </a:solidFill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VRS</a:t>
            </a:r>
            <a:endParaRPr lang="fr-FR" sz="1600" b="1" dirty="0">
              <a:solidFill>
                <a:srgbClr val="FFFF00"/>
              </a:solidFill>
              <a:latin typeface="Arial" panose="020B0604020202020204" pitchFamily="34" charset="0"/>
              <a:ea typeface="DengXian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CF0F4708-7EF2-9040-ADB4-BF77AA767A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13BFE9CF-7E70-0A49-B1DA-BF734F3FC8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2577" y="1155492"/>
            <a:ext cx="3111500" cy="749300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873C8450-DAA8-9646-AD22-1AA41DC6F615}"/>
              </a:ext>
            </a:extLst>
          </p:cNvPr>
          <p:cNvSpPr txBox="1"/>
          <p:nvPr/>
        </p:nvSpPr>
        <p:spPr>
          <a:xfrm>
            <a:off x="194713" y="1885653"/>
            <a:ext cx="328384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/>
              <a:t>Vaccin </a:t>
            </a:r>
            <a:r>
              <a:rPr lang="fr-FR" sz="1400" b="1" dirty="0" err="1"/>
              <a:t>PreFusion</a:t>
            </a:r>
            <a:r>
              <a:rPr lang="fr-FR" sz="1400" b="1" dirty="0"/>
              <a:t>-RSV A et B</a:t>
            </a:r>
          </a:p>
          <a:p>
            <a:r>
              <a:rPr lang="fr-FR" sz="1400" b="1" dirty="0"/>
              <a:t>0,5 ml </a:t>
            </a:r>
          </a:p>
          <a:p>
            <a:r>
              <a:rPr lang="fr-FR" sz="1400" b="1" dirty="0"/>
              <a:t>24-36 SA (</a:t>
            </a:r>
            <a:r>
              <a:rPr lang="fr-FR" sz="1400" b="1" dirty="0" err="1"/>
              <a:t>mediane</a:t>
            </a:r>
            <a:r>
              <a:rPr lang="fr-FR" sz="1400" b="1" dirty="0"/>
              <a:t> 31,3 SA)</a:t>
            </a:r>
          </a:p>
          <a:p>
            <a:r>
              <a:rPr lang="fr-FR" sz="1400" b="1" dirty="0"/>
              <a:t>18 pays (2020-22): </a:t>
            </a:r>
          </a:p>
          <a:p>
            <a:r>
              <a:rPr lang="fr-FR" sz="1400" b="1" dirty="0"/>
              <a:t>Randomisé : 1/1, double aveugle</a:t>
            </a:r>
          </a:p>
          <a:p>
            <a:r>
              <a:rPr lang="fr-FR" sz="1400" b="1" dirty="0"/>
              <a:t>3570 vs 3558</a:t>
            </a:r>
          </a:p>
          <a:p>
            <a:endParaRPr lang="fr-FR" sz="1600" dirty="0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ACA7F640-3D9C-C549-92D9-BF4760D21D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08000" y="2636471"/>
            <a:ext cx="4540718" cy="927525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DB468699-F5E6-7C47-A72D-D4CE25B2B1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70585" y="896336"/>
            <a:ext cx="2173415" cy="1409700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5BAECA2F-2C3D-854E-9E31-57E9ECAF0B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76057" y="957489"/>
            <a:ext cx="2313912" cy="1333500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6E4C5160-74E7-1743-8838-47590C476DC6}"/>
              </a:ext>
            </a:extLst>
          </p:cNvPr>
          <p:cNvSpPr txBox="1"/>
          <p:nvPr/>
        </p:nvSpPr>
        <p:spPr>
          <a:xfrm>
            <a:off x="7429070" y="4434182"/>
            <a:ext cx="4707228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800" b="1" dirty="0">
                <a:solidFill>
                  <a:srgbClr val="595959"/>
                </a:solidFill>
                <a:effectLst/>
                <a:latin typeface="OTNEJMScalaSansLF"/>
              </a:rPr>
              <a:t>DOI: 10.1056/NEJMoa2216480 </a:t>
            </a:r>
            <a:endParaRPr lang="fr-FR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824D28F9-1F5F-884F-BF68-201B57F1719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4713" y="3563996"/>
            <a:ext cx="4707228" cy="1127442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01DC228A-FC02-8045-B990-6EFE6823B4B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67508" y="2411653"/>
            <a:ext cx="3888436" cy="209619"/>
          </a:xfrm>
          <a:prstGeom prst="rect">
            <a:avLst/>
          </a:prstGeom>
        </p:spPr>
      </p:pic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747F0DDD-E6B3-F14D-98DA-7295F56408C6}"/>
              </a:ext>
            </a:extLst>
          </p:cNvPr>
          <p:cNvSpPr/>
          <p:nvPr/>
        </p:nvSpPr>
        <p:spPr>
          <a:xfrm>
            <a:off x="7850336" y="2621271"/>
            <a:ext cx="1098382" cy="1059297"/>
          </a:xfrm>
          <a:prstGeom prst="roundRect">
            <a:avLst/>
          </a:prstGeom>
          <a:noFill/>
          <a:ln w="76200">
            <a:solidFill>
              <a:srgbClr val="00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6F2544F1-190C-2D40-97ED-2A7A8681D30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214519" y="3757698"/>
            <a:ext cx="1446275" cy="1352967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8585" y="256401"/>
            <a:ext cx="550147" cy="550147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6816254" y="338408"/>
            <a:ext cx="22622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>
                <a:solidFill>
                  <a:schemeClr val="bg1"/>
                </a:solidFill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L’année prochaine? 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8E06556B-447D-EC33-76E6-1C71C8FA9360}"/>
              </a:ext>
            </a:extLst>
          </p:cNvPr>
          <p:cNvSpPr txBox="1"/>
          <p:nvPr/>
        </p:nvSpPr>
        <p:spPr>
          <a:xfrm>
            <a:off x="6880465" y="4136567"/>
            <a:ext cx="2060456" cy="215444"/>
          </a:xfrm>
          <a:prstGeom prst="rect">
            <a:avLst/>
          </a:prstGeom>
          <a:ln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fr-FR" sz="800" dirty="0"/>
              <a:t>autorisé par la FDA entre 32 et 36 SA 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5B31043E-CB0A-25F5-E760-2C091AFE5984}"/>
              </a:ext>
            </a:extLst>
          </p:cNvPr>
          <p:cNvSpPr txBox="1"/>
          <p:nvPr/>
        </p:nvSpPr>
        <p:spPr>
          <a:xfrm>
            <a:off x="6880465" y="3838952"/>
            <a:ext cx="2060456" cy="21544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sz="800" dirty="0"/>
              <a:t>autorisé par l’EMA entre 24 et 36 SA. 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E415F9F0-4C55-DF3D-4B52-9FD1E9774D36}"/>
              </a:ext>
            </a:extLst>
          </p:cNvPr>
          <p:cNvSpPr txBox="1"/>
          <p:nvPr/>
        </p:nvSpPr>
        <p:spPr>
          <a:xfrm>
            <a:off x="4663341" y="4815443"/>
            <a:ext cx="2548629" cy="43088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fr-FR" sz="1050" dirty="0"/>
              <a:t>Note de cadrage de la HAS : </a:t>
            </a:r>
          </a:p>
          <a:p>
            <a:r>
              <a:rPr lang="fr-FR" sz="1050" dirty="0"/>
              <a:t>recommandation attendue pour mai 2024</a:t>
            </a:r>
          </a:p>
        </p:txBody>
      </p:sp>
    </p:spTree>
    <p:extLst>
      <p:ext uri="{BB962C8B-B14F-4D97-AF65-F5344CB8AC3E}">
        <p14:creationId xmlns:p14="http://schemas.microsoft.com/office/powerpoint/2010/main" val="138399385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C52784CD-3723-F82F-7EBF-892084EB4867}"/>
              </a:ext>
            </a:extLst>
          </p:cNvPr>
          <p:cNvSpPr/>
          <p:nvPr/>
        </p:nvSpPr>
        <p:spPr>
          <a:xfrm>
            <a:off x="3558533" y="2830166"/>
            <a:ext cx="360000" cy="360000"/>
          </a:xfrm>
          <a:prstGeom prst="roundRect">
            <a:avLst/>
          </a:prstGeom>
          <a:solidFill>
            <a:srgbClr val="009D3D"/>
          </a:solidFill>
          <a:ln>
            <a:solidFill>
              <a:srgbClr val="009D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C36C70C6-E662-25F0-3F97-C120E8607845}"/>
              </a:ext>
            </a:extLst>
          </p:cNvPr>
          <p:cNvSpPr/>
          <p:nvPr/>
        </p:nvSpPr>
        <p:spPr>
          <a:xfrm>
            <a:off x="3572347" y="3470200"/>
            <a:ext cx="360000" cy="360000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6D756347-DB43-CA49-4EC8-0FAD3DCD0CEF}"/>
              </a:ext>
            </a:extLst>
          </p:cNvPr>
          <p:cNvSpPr/>
          <p:nvPr/>
        </p:nvSpPr>
        <p:spPr>
          <a:xfrm>
            <a:off x="3572347" y="1670057"/>
            <a:ext cx="360000" cy="360000"/>
          </a:xfrm>
          <a:prstGeom prst="roundRect">
            <a:avLst/>
          </a:prstGeom>
          <a:solidFill>
            <a:srgbClr val="1498D7"/>
          </a:solidFill>
          <a:ln>
            <a:solidFill>
              <a:srgbClr val="1498D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FF668558-A205-0C0C-2B6C-86D3A1D3A26E}"/>
              </a:ext>
            </a:extLst>
          </p:cNvPr>
          <p:cNvSpPr/>
          <p:nvPr/>
        </p:nvSpPr>
        <p:spPr>
          <a:xfrm>
            <a:off x="3572347" y="2215252"/>
            <a:ext cx="360000" cy="360000"/>
          </a:xfrm>
          <a:prstGeom prst="roundRect">
            <a:avLst/>
          </a:prstGeom>
          <a:solidFill>
            <a:srgbClr val="FFE900"/>
          </a:solidFill>
          <a:ln>
            <a:solidFill>
              <a:srgbClr val="FFE9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0C05286C-EB17-7042-BDC3-6B8DA721D2F9}"/>
              </a:ext>
            </a:extLst>
          </p:cNvPr>
          <p:cNvSpPr txBox="1"/>
          <p:nvPr/>
        </p:nvSpPr>
        <p:spPr>
          <a:xfrm>
            <a:off x="4030481" y="2874461"/>
            <a:ext cx="4874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Les 2 disponibles et laisser les parents choisir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F376775-D9FD-2D44-AFD8-4B60AFF29ACE}"/>
              </a:ext>
            </a:extLst>
          </p:cNvPr>
          <p:cNvSpPr txBox="1"/>
          <p:nvPr/>
        </p:nvSpPr>
        <p:spPr>
          <a:xfrm>
            <a:off x="4126582" y="3470200"/>
            <a:ext cx="47780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90CB8B86-50EC-284D-850C-7445826B86FE}"/>
              </a:ext>
            </a:extLst>
          </p:cNvPr>
          <p:cNvSpPr txBox="1"/>
          <p:nvPr/>
        </p:nvSpPr>
        <p:spPr>
          <a:xfrm>
            <a:off x="4078531" y="1688994"/>
            <a:ext cx="47780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Les </a:t>
            </a:r>
            <a:r>
              <a:rPr lang="fr-FR" dirty="0" err="1"/>
              <a:t>Ac</a:t>
            </a:r>
            <a:r>
              <a:rPr lang="fr-FR" dirty="0"/>
              <a:t>. monoclonaux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5A9EE92C-F31E-9545-8A98-9E4322D55225}"/>
              </a:ext>
            </a:extLst>
          </p:cNvPr>
          <p:cNvSpPr txBox="1"/>
          <p:nvPr/>
        </p:nvSpPr>
        <p:spPr>
          <a:xfrm>
            <a:off x="4078531" y="2207260"/>
            <a:ext cx="47780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La vaccination maternelle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FA9D609B-8F7E-9642-91D9-BED5744270EF}"/>
              </a:ext>
            </a:extLst>
          </p:cNvPr>
          <p:cNvSpPr txBox="1"/>
          <p:nvPr/>
        </p:nvSpPr>
        <p:spPr>
          <a:xfrm>
            <a:off x="1045030" y="208174"/>
            <a:ext cx="80185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chemeClr val="bg1"/>
                </a:solidFill>
              </a:rPr>
              <a:t>Prévention des infections précoces à VRS : </a:t>
            </a:r>
          </a:p>
          <a:p>
            <a:r>
              <a:rPr lang="fr-FR" b="1" dirty="0">
                <a:solidFill>
                  <a:schemeClr val="bg1"/>
                </a:solidFill>
              </a:rPr>
              <a:t>Anticorps chez le nouveau- né ou Vaccination de la femme enceinte ?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E8575C5-7B2D-903B-8D05-DC65E7529CC6}"/>
              </a:ext>
            </a:extLst>
          </p:cNvPr>
          <p:cNvSpPr/>
          <p:nvPr/>
        </p:nvSpPr>
        <p:spPr>
          <a:xfrm>
            <a:off x="329179" y="1261713"/>
            <a:ext cx="3083170" cy="322549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chemeClr val="bg1"/>
                </a:solidFill>
              </a:rPr>
              <a:t>Les questions ?</a:t>
            </a:r>
          </a:p>
          <a:p>
            <a:endParaRPr lang="fr-FR" sz="1400" b="1" dirty="0">
              <a:solidFill>
                <a:schemeClr val="bg1"/>
              </a:solidFill>
            </a:endParaRPr>
          </a:p>
          <a:p>
            <a:r>
              <a:rPr lang="fr-FR" b="1" dirty="0">
                <a:solidFill>
                  <a:schemeClr val="bg1"/>
                </a:solidFill>
              </a:rPr>
              <a:t>Demi-vie des </a:t>
            </a:r>
            <a:r>
              <a:rPr lang="fr-FR" b="1" dirty="0" err="1">
                <a:solidFill>
                  <a:schemeClr val="bg1"/>
                </a:solidFill>
              </a:rPr>
              <a:t>Ac</a:t>
            </a:r>
            <a:endParaRPr lang="fr-FR" b="1" dirty="0">
              <a:solidFill>
                <a:schemeClr val="bg1"/>
              </a:solidFill>
            </a:endParaRPr>
          </a:p>
          <a:p>
            <a:r>
              <a:rPr lang="fr-FR" b="1" dirty="0">
                <a:solidFill>
                  <a:schemeClr val="bg1"/>
                </a:solidFill>
              </a:rPr>
              <a:t>-maternel vs </a:t>
            </a:r>
            <a:r>
              <a:rPr lang="fr-FR" b="1" dirty="0" err="1">
                <a:solidFill>
                  <a:schemeClr val="bg1"/>
                </a:solidFill>
              </a:rPr>
              <a:t>Ac</a:t>
            </a:r>
            <a:r>
              <a:rPr lang="fr-FR" b="1" dirty="0">
                <a:solidFill>
                  <a:schemeClr val="bg1"/>
                </a:solidFill>
              </a:rPr>
              <a:t> </a:t>
            </a:r>
            <a:r>
              <a:rPr lang="fr-FR" b="1" baseline="-25000" dirty="0">
                <a:solidFill>
                  <a:schemeClr val="bg1"/>
                </a:solidFill>
              </a:rPr>
              <a:t>YTE</a:t>
            </a:r>
          </a:p>
          <a:p>
            <a:endParaRPr lang="fr-FR" b="1" baseline="-25000" dirty="0">
              <a:solidFill>
                <a:schemeClr val="bg1"/>
              </a:solidFill>
            </a:endParaRPr>
          </a:p>
          <a:p>
            <a:r>
              <a:rPr lang="fr-FR" b="1" dirty="0">
                <a:solidFill>
                  <a:schemeClr val="bg1"/>
                </a:solidFill>
              </a:rPr>
              <a:t>Efficacité : type </a:t>
            </a:r>
            <a:r>
              <a:rPr lang="fr-FR" b="1" dirty="0" err="1">
                <a:solidFill>
                  <a:schemeClr val="bg1"/>
                </a:solidFill>
              </a:rPr>
              <a:t>d’Ac</a:t>
            </a:r>
            <a:endParaRPr lang="fr-FR" b="1" baseline="-25000" dirty="0">
              <a:solidFill>
                <a:schemeClr val="bg1"/>
              </a:solidFill>
            </a:endParaRPr>
          </a:p>
          <a:p>
            <a:r>
              <a:rPr lang="fr-FR" b="1" dirty="0">
                <a:solidFill>
                  <a:schemeClr val="bg1"/>
                </a:solidFill>
              </a:rPr>
              <a:t>Durée de protection</a:t>
            </a:r>
          </a:p>
          <a:p>
            <a:endParaRPr lang="fr-FR" b="1" dirty="0">
              <a:solidFill>
                <a:schemeClr val="bg1"/>
              </a:solidFill>
            </a:endParaRPr>
          </a:p>
          <a:p>
            <a:r>
              <a:rPr lang="fr-FR" b="1" dirty="0">
                <a:solidFill>
                  <a:schemeClr val="bg1"/>
                </a:solidFill>
              </a:rPr>
              <a:t>Acceptabilité</a:t>
            </a:r>
          </a:p>
          <a:p>
            <a:endParaRPr lang="fr-FR" b="1" dirty="0">
              <a:solidFill>
                <a:schemeClr val="bg1"/>
              </a:solidFill>
            </a:endParaRPr>
          </a:p>
          <a:p>
            <a:r>
              <a:rPr lang="fr-FR" b="1" dirty="0">
                <a:solidFill>
                  <a:schemeClr val="bg1"/>
                </a:solidFill>
              </a:rPr>
              <a:t>Complémentarité ?</a:t>
            </a:r>
          </a:p>
          <a:p>
            <a:r>
              <a:rPr lang="fr-FR" b="1" dirty="0">
                <a:solidFill>
                  <a:schemeClr val="bg1"/>
                </a:solidFill>
              </a:rPr>
              <a:t>Synergie ?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0C05286C-EB17-7042-BDC3-6B8DA721D2F9}"/>
              </a:ext>
            </a:extLst>
          </p:cNvPr>
          <p:cNvSpPr txBox="1"/>
          <p:nvPr/>
        </p:nvSpPr>
        <p:spPr>
          <a:xfrm>
            <a:off x="4078531" y="3470200"/>
            <a:ext cx="4874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Les 2 ensembles : ceinture et bretelle</a:t>
            </a:r>
          </a:p>
        </p:txBody>
      </p:sp>
    </p:spTree>
    <p:extLst>
      <p:ext uri="{BB962C8B-B14F-4D97-AF65-F5344CB8AC3E}">
        <p14:creationId xmlns:p14="http://schemas.microsoft.com/office/powerpoint/2010/main" val="37790235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7AD93DB-0672-56DD-9E48-103607E9678C}"/>
              </a:ext>
            </a:extLst>
          </p:cNvPr>
          <p:cNvSpPr>
            <a:spLocks noGrp="1"/>
          </p:cNvSpPr>
          <p:nvPr>
            <p:ph type="title" sz="quarter"/>
          </p:nvPr>
        </p:nvSpPr>
        <p:spPr>
          <a:xfrm>
            <a:off x="457200" y="276944"/>
            <a:ext cx="8243887" cy="985838"/>
          </a:xfrm>
        </p:spPr>
        <p:txBody>
          <a:bodyPr/>
          <a:lstStyle/>
          <a:p>
            <a:r>
              <a:rPr lang="fr-FR" dirty="0"/>
              <a:t>	</a:t>
            </a:r>
            <a:r>
              <a:rPr lang="fr-FR" sz="2800" dirty="0">
                <a:solidFill>
                  <a:schemeClr val="bg1"/>
                </a:solidFill>
              </a:rPr>
              <a:t> </a:t>
            </a:r>
            <a:r>
              <a:rPr lang="fr-FR" sz="2800" dirty="0">
                <a:solidFill>
                  <a:srgbClr val="FFFF00"/>
                </a:solidFill>
              </a:rPr>
              <a:t>Match </a:t>
            </a:r>
            <a:r>
              <a:rPr lang="fr-FR" sz="2800" dirty="0" err="1">
                <a:solidFill>
                  <a:srgbClr val="FFFF00"/>
                </a:solidFill>
              </a:rPr>
              <a:t>nirsevimab</a:t>
            </a:r>
            <a:r>
              <a:rPr lang="fr-FR" sz="2800" dirty="0">
                <a:solidFill>
                  <a:srgbClr val="FFFF00"/>
                </a:solidFill>
              </a:rPr>
              <a:t> / vaccin VRS maternel?</a:t>
            </a:r>
            <a:endParaRPr lang="fr-FR" dirty="0">
              <a:solidFill>
                <a:srgbClr val="FFFF00"/>
              </a:solidFill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FC32B0E-22F3-BEB8-4221-BF57F87810C4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457200" y="2077276"/>
            <a:ext cx="4038600" cy="2961861"/>
          </a:xfrm>
          <a:ln>
            <a:solidFill>
              <a:schemeClr val="accent1"/>
            </a:solidFill>
          </a:ln>
        </p:spPr>
        <p:txBody>
          <a:bodyPr/>
          <a:lstStyle/>
          <a:p>
            <a:pPr marL="0" indent="0" algn="just">
              <a:buNone/>
            </a:pPr>
            <a:r>
              <a:rPr lang="fr-FR" sz="2000" dirty="0"/>
              <a:t>   </a:t>
            </a:r>
            <a:r>
              <a:rPr lang="fr-FR" sz="1600" dirty="0">
                <a:highlight>
                  <a:srgbClr val="FFFF00"/>
                </a:highlight>
              </a:rPr>
              <a:t>Vaccin maternel VRS</a:t>
            </a:r>
          </a:p>
          <a:p>
            <a:pPr algn="just"/>
            <a:r>
              <a:rPr lang="fr-FR" sz="1200" dirty="0"/>
              <a:t>Bénéfices:</a:t>
            </a:r>
          </a:p>
          <a:p>
            <a:pPr lvl="1" algn="just"/>
            <a:r>
              <a:rPr lang="fr-FR" sz="1200" dirty="0"/>
              <a:t>Protection dès la naissance</a:t>
            </a:r>
          </a:p>
          <a:p>
            <a:pPr lvl="1" algn="just"/>
            <a:r>
              <a:rPr lang="fr-FR" sz="1200" dirty="0"/>
              <a:t>Pas d’injection pour NN</a:t>
            </a:r>
          </a:p>
          <a:p>
            <a:pPr lvl="1" algn="just"/>
            <a:r>
              <a:rPr lang="fr-FR" sz="1200" dirty="0"/>
              <a:t>Réponse  </a:t>
            </a:r>
            <a:r>
              <a:rPr lang="fr-FR" sz="1200" dirty="0" err="1"/>
              <a:t>Ac</a:t>
            </a:r>
            <a:r>
              <a:rPr lang="fr-FR" sz="1200" dirty="0"/>
              <a:t> polyclonale  chez la mère? </a:t>
            </a:r>
          </a:p>
          <a:p>
            <a:pPr algn="just"/>
            <a:r>
              <a:rPr lang="fr-FR" sz="1200" dirty="0"/>
              <a:t>Risques:</a:t>
            </a:r>
          </a:p>
          <a:p>
            <a:pPr lvl="1" algn="just"/>
            <a:r>
              <a:rPr lang="fr-FR" sz="1200" dirty="0"/>
              <a:t>Protection si moins </a:t>
            </a:r>
            <a:r>
              <a:rPr lang="fr-FR" sz="1200" dirty="0" err="1"/>
              <a:t>Ac</a:t>
            </a:r>
            <a:r>
              <a:rPr lang="fr-FR" sz="1200" dirty="0"/>
              <a:t> ( </a:t>
            </a:r>
            <a:r>
              <a:rPr lang="fr-FR" sz="1200" dirty="0" err="1"/>
              <a:t>Idp</a:t>
            </a:r>
            <a:r>
              <a:rPr lang="fr-FR" sz="1200" dirty="0"/>
              <a:t> / vaccination tardive..)</a:t>
            </a:r>
          </a:p>
          <a:p>
            <a:pPr lvl="1" algn="just"/>
            <a:r>
              <a:rPr lang="fr-FR" sz="1200" dirty="0"/>
              <a:t>Risque potentiel d’acc Prématuré </a:t>
            </a:r>
          </a:p>
          <a:p>
            <a:pPr algn="just"/>
            <a:r>
              <a:rPr lang="fr-FR" sz="1400" dirty="0"/>
              <a:t>Quand initier la vaccination?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D5DF0791-8BBD-11B1-97C0-28BE6522F930}"/>
              </a:ext>
            </a:extLst>
          </p:cNvPr>
          <p:cNvSpPr>
            <a:spLocks noGrp="1"/>
          </p:cNvSpPr>
          <p:nvPr>
            <p:ph sz="quarter" idx="2"/>
          </p:nvPr>
        </p:nvSpPr>
        <p:spPr>
          <a:xfrm>
            <a:off x="4648202" y="2017641"/>
            <a:ext cx="4429744" cy="1382213"/>
          </a:xfrm>
        </p:spPr>
        <p:txBody>
          <a:bodyPr/>
          <a:lstStyle/>
          <a:p>
            <a:pPr marL="0" indent="0">
              <a:buNone/>
            </a:pPr>
            <a:r>
              <a:rPr lang="fr-FR" sz="1800" dirty="0"/>
              <a:t>    </a:t>
            </a:r>
            <a:r>
              <a:rPr lang="fr-FR" sz="1600" dirty="0" err="1">
                <a:highlight>
                  <a:srgbClr val="FFFF00"/>
                </a:highlight>
              </a:rPr>
              <a:t>Ac</a:t>
            </a:r>
            <a:r>
              <a:rPr lang="fr-FR" sz="1600" dirty="0">
                <a:highlight>
                  <a:srgbClr val="FFFF00"/>
                </a:highlight>
              </a:rPr>
              <a:t> monoclonal </a:t>
            </a:r>
            <a:r>
              <a:rPr lang="fr-FR" sz="1600" dirty="0" err="1">
                <a:highlight>
                  <a:srgbClr val="FFFF00"/>
                </a:highlight>
              </a:rPr>
              <a:t>nirsevimab</a:t>
            </a:r>
            <a:endParaRPr lang="fr-FR" sz="1600" dirty="0">
              <a:highlight>
                <a:srgbClr val="FFFF00"/>
              </a:highlight>
            </a:endParaRPr>
          </a:p>
          <a:p>
            <a:r>
              <a:rPr lang="fr-FR" sz="1200" dirty="0"/>
              <a:t>Bénéfices :</a:t>
            </a:r>
          </a:p>
          <a:p>
            <a:pPr lvl="1"/>
            <a:r>
              <a:rPr lang="fr-FR" sz="1200" dirty="0"/>
              <a:t>Baisse moins rapide </a:t>
            </a:r>
            <a:r>
              <a:rPr lang="fr-FR" sz="1200" dirty="0" err="1"/>
              <a:t>Ac</a:t>
            </a:r>
            <a:r>
              <a:rPr lang="fr-FR" sz="1200" dirty="0"/>
              <a:t> (1/2 vie 60-90j vs 21j ) </a:t>
            </a:r>
          </a:p>
          <a:p>
            <a:pPr lvl="1"/>
            <a:r>
              <a:rPr lang="fr-FR" sz="1200" dirty="0"/>
              <a:t>Protection directe si moins </a:t>
            </a:r>
            <a:r>
              <a:rPr lang="fr-FR" sz="1200" dirty="0" err="1"/>
              <a:t>Ac</a:t>
            </a:r>
            <a:r>
              <a:rPr lang="fr-FR" sz="1200" dirty="0"/>
              <a:t> maternels transmis</a:t>
            </a:r>
          </a:p>
          <a:p>
            <a:pPr lvl="1"/>
            <a:r>
              <a:rPr lang="fr-FR" sz="1200" dirty="0"/>
              <a:t>Pas de risque d’effet indésirable sur grossesse</a:t>
            </a:r>
          </a:p>
          <a:p>
            <a:r>
              <a:rPr lang="fr-FR" sz="1200" dirty="0"/>
              <a:t>Risques:</a:t>
            </a:r>
          </a:p>
          <a:p>
            <a:pPr lvl="1"/>
            <a:r>
              <a:rPr lang="fr-FR" sz="1200" dirty="0"/>
              <a:t>Disponibilité 2023 -2024?</a:t>
            </a:r>
          </a:p>
          <a:p>
            <a:pPr lvl="1"/>
            <a:r>
              <a:rPr lang="fr-FR" sz="1200" dirty="0"/>
              <a:t>Futures mutations du site ( 1 seul site Ag)?</a:t>
            </a:r>
          </a:p>
          <a:p>
            <a:endParaRPr lang="fr-FR" sz="2000" dirty="0"/>
          </a:p>
        </p:txBody>
      </p:sp>
      <p:sp>
        <p:nvSpPr>
          <p:cNvPr id="7" name="Espace réservé du pied de page 6">
            <a:extLst>
              <a:ext uri="{FF2B5EF4-FFF2-40B4-BE49-F238E27FC236}">
                <a16:creationId xmlns:a16="http://schemas.microsoft.com/office/drawing/2014/main" id="{3E456B6A-48A8-E104-2710-A6FCA4270B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16788" y="4867687"/>
            <a:ext cx="3743739" cy="342900"/>
          </a:xfrm>
        </p:spPr>
        <p:txBody>
          <a:bodyPr/>
          <a:lstStyle/>
          <a:p>
            <a:pPr>
              <a:defRPr/>
            </a:pPr>
            <a:r>
              <a:rPr lang="fr-FR" sz="600" dirty="0"/>
              <a:t>https://</a:t>
            </a:r>
            <a:r>
              <a:rPr lang="fr-FR" sz="600" dirty="0" err="1"/>
              <a:t>www.cdc.gov</a:t>
            </a:r>
            <a:r>
              <a:rPr lang="fr-FR" sz="600" dirty="0"/>
              <a:t>/vaccines/</a:t>
            </a:r>
            <a:r>
              <a:rPr lang="fr-FR" sz="600" dirty="0" err="1"/>
              <a:t>acip</a:t>
            </a:r>
            <a:r>
              <a:rPr lang="fr-FR" sz="600" dirty="0"/>
              <a:t>/meetings/downloads/slides-2023-09-22/07-Mat-Peds-Jones-508.pdf</a:t>
            </a:r>
          </a:p>
          <a:p>
            <a:pPr>
              <a:defRPr/>
            </a:pPr>
            <a:endParaRPr lang="fr-FR" sz="600" dirty="0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53126C37-0D47-1CFC-A5B0-BA5000C4A13D}"/>
              </a:ext>
            </a:extLst>
          </p:cNvPr>
          <p:cNvSpPr txBox="1"/>
          <p:nvPr/>
        </p:nvSpPr>
        <p:spPr>
          <a:xfrm>
            <a:off x="2476500" y="903879"/>
            <a:ext cx="4680577" cy="107721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/>
              <a:t>2 approches efficaces et bien tolérées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/>
              <a:t>Aucune étude comparative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/>
              <a:t>Technique pour mesurer AC différentes des études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/>
              <a:t>Pas de corrélat de protection  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4C59CCE8-4FD7-ADF7-4C81-F0F8CDBCD19D}"/>
              </a:ext>
            </a:extLst>
          </p:cNvPr>
          <p:cNvSpPr txBox="1"/>
          <p:nvPr/>
        </p:nvSpPr>
        <p:spPr>
          <a:xfrm>
            <a:off x="4816788" y="4701344"/>
            <a:ext cx="43781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600" dirty="0">
                <a:hlinkClick r:id="rId2"/>
              </a:rPr>
              <a:t>https://www.gov.uk/government/publications/rsv-immunisation-programme-jcvi-advice-7-june-2023/</a:t>
            </a:r>
            <a:endParaRPr lang="fr-FR" sz="600" dirty="0"/>
          </a:p>
          <a:p>
            <a:r>
              <a:rPr lang="fr-FR" sz="600" dirty="0"/>
              <a:t>respiratory-syncytial-virus-rsv-immunisation-programme-for-infants-and-older-adults-jcvi-full-statement-11-september-2023</a:t>
            </a:r>
          </a:p>
        </p:txBody>
      </p:sp>
    </p:spTree>
    <p:extLst>
      <p:ext uri="{BB962C8B-B14F-4D97-AF65-F5344CB8AC3E}">
        <p14:creationId xmlns:p14="http://schemas.microsoft.com/office/powerpoint/2010/main" val="27125126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B35F4-B991-6941-933A-CF8E29A62DEA}" type="slidenum">
              <a:rPr lang="fr-FR" smtClean="0"/>
              <a:t>29</a:t>
            </a:fld>
            <a:endParaRPr lang="fr-FR" dirty="0"/>
          </a:p>
        </p:txBody>
      </p:sp>
      <p:sp>
        <p:nvSpPr>
          <p:cNvPr id="6" name="Rectangle 5"/>
          <p:cNvSpPr/>
          <p:nvPr/>
        </p:nvSpPr>
        <p:spPr>
          <a:xfrm>
            <a:off x="1098884" y="201074"/>
            <a:ext cx="690612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>
                <a:solidFill>
                  <a:schemeClr val="bg1"/>
                </a:solidFill>
              </a:rPr>
              <a:t>Un vaccin est nécessaire d’urgence pour prévenir les infections mortelles à streptocoques du groupe B</a:t>
            </a: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17970" y="298209"/>
            <a:ext cx="1597693" cy="452060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707815" y="981434"/>
            <a:ext cx="8125326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1400" b="1" dirty="0"/>
          </a:p>
          <a:p>
            <a:r>
              <a:rPr lang="fr-FR" sz="1200" b="1" dirty="0"/>
              <a:t>Bactérie quasi sans danger pour la plupart des femmes enceintes qui en sont porteuses</a:t>
            </a:r>
          </a:p>
          <a:p>
            <a:r>
              <a:rPr lang="fr-FR" sz="1200" b="1" dirty="0"/>
              <a:t>	- 20 millions de femmes enceintes/an</a:t>
            </a:r>
          </a:p>
          <a:p>
            <a:endParaRPr lang="fr-FR" sz="1200" b="1" dirty="0"/>
          </a:p>
          <a:p>
            <a:r>
              <a:rPr lang="fr-FR" sz="1200" b="1" dirty="0"/>
              <a:t>Au cours de la grossesse et chez le très jeune nourrisson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200" b="1" dirty="0"/>
              <a:t>500 000 naissances prématurés par an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200" b="1" dirty="0"/>
              <a:t>100 000 décès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200" b="1" dirty="0"/>
              <a:t> impact de l’antibioprophylaxie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fr-FR" sz="1200" b="1" dirty="0"/>
              <a:t>Diminution des INBP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fr-FR" sz="1200" b="1" dirty="0"/>
              <a:t>IBN tardive ?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fr-FR" sz="1200" b="1" dirty="0"/>
              <a:t>Effet collatéraux</a:t>
            </a: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fr-FR" sz="1200" b="1" dirty="0" err="1"/>
              <a:t>Antibiorésistance</a:t>
            </a:r>
            <a:r>
              <a:rPr lang="fr-FR" sz="1200" b="1" dirty="0"/>
              <a:t> ?</a:t>
            </a: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fr-FR" sz="1200" b="1" dirty="0"/>
              <a:t>Impact sur le </a:t>
            </a:r>
            <a:r>
              <a:rPr lang="fr-FR" sz="1200" b="1" dirty="0" err="1"/>
              <a:t>microbiote</a:t>
            </a:r>
            <a:r>
              <a:rPr lang="fr-FR" sz="1200" b="1" dirty="0"/>
              <a:t> du nouveau-né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fr-FR" sz="1400" b="1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fr-FR" sz="1400" b="1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400" b="1" dirty="0"/>
              <a:t>Plusieurs vaccins candidats contre les SGB </a:t>
            </a:r>
          </a:p>
          <a:p>
            <a:r>
              <a:rPr lang="fr-FR" sz="1400" b="1" dirty="0"/>
              <a:t>       en cours de développement….</a:t>
            </a:r>
          </a:p>
        </p:txBody>
      </p:sp>
      <p:sp>
        <p:nvSpPr>
          <p:cNvPr id="10" name="Rectangle 9"/>
          <p:cNvSpPr/>
          <p:nvPr/>
        </p:nvSpPr>
        <p:spPr>
          <a:xfrm>
            <a:off x="807194" y="826363"/>
            <a:ext cx="8025948" cy="338554"/>
          </a:xfrm>
          <a:prstGeom prst="rect">
            <a:avLst/>
          </a:prstGeom>
          <a:ln>
            <a:solidFill>
              <a:schemeClr val="accent5"/>
            </a:solidFill>
          </a:ln>
        </p:spPr>
        <p:txBody>
          <a:bodyPr wrap="square">
            <a:spAutoFit/>
          </a:bodyPr>
          <a:lstStyle/>
          <a:p>
            <a:r>
              <a:rPr lang="en-US" sz="1600" b="1" i="1" dirty="0">
                <a:solidFill>
                  <a:schemeClr val="accent5"/>
                </a:solidFill>
              </a:rPr>
              <a:t>« Every Country, Every Family : Group B Streptococcal Disease Worldwide. »</a:t>
            </a:r>
            <a:endParaRPr lang="fr-FR" sz="1600" b="1" dirty="0">
              <a:solidFill>
                <a:schemeClr val="accent5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341375" y="5190923"/>
            <a:ext cx="5157537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600" dirty="0"/>
              <a:t>https://www.who.int/fr/news/item/02-11-2021-urgent-need-for-vaccine-to-prevent-deadly-group-b-streptococcus</a:t>
            </a:r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47324" y="3712359"/>
            <a:ext cx="3455966" cy="60773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468750" y="4363203"/>
            <a:ext cx="341311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b="1" dirty="0"/>
              <a:t>Étude phase 2 contrôlé vs placébo</a:t>
            </a:r>
          </a:p>
        </p:txBody>
      </p:sp>
      <p:sp>
        <p:nvSpPr>
          <p:cNvPr id="14" name="Rectangle 13"/>
          <p:cNvSpPr/>
          <p:nvPr/>
        </p:nvSpPr>
        <p:spPr>
          <a:xfrm>
            <a:off x="5447324" y="3652679"/>
            <a:ext cx="3568339" cy="103849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1B8C9C5A-9FFA-FB58-7EAC-6EE71A71C11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3767" y="1745237"/>
            <a:ext cx="2021593" cy="1447043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05796" y="4726310"/>
            <a:ext cx="1247434" cy="391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48425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C52784CD-3723-F82F-7EBF-892084EB4867}"/>
              </a:ext>
            </a:extLst>
          </p:cNvPr>
          <p:cNvSpPr/>
          <p:nvPr/>
        </p:nvSpPr>
        <p:spPr>
          <a:xfrm>
            <a:off x="2714476" y="2830166"/>
            <a:ext cx="360000" cy="360000"/>
          </a:xfrm>
          <a:prstGeom prst="roundRect">
            <a:avLst/>
          </a:prstGeom>
          <a:solidFill>
            <a:srgbClr val="009D3D"/>
          </a:solidFill>
          <a:ln>
            <a:solidFill>
              <a:srgbClr val="009D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C36C70C6-E662-25F0-3F97-C120E8607845}"/>
              </a:ext>
            </a:extLst>
          </p:cNvPr>
          <p:cNvSpPr/>
          <p:nvPr/>
        </p:nvSpPr>
        <p:spPr>
          <a:xfrm>
            <a:off x="2728290" y="3470200"/>
            <a:ext cx="360000" cy="360000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6D756347-DB43-CA49-4EC8-0FAD3DCD0CEF}"/>
              </a:ext>
            </a:extLst>
          </p:cNvPr>
          <p:cNvSpPr/>
          <p:nvPr/>
        </p:nvSpPr>
        <p:spPr>
          <a:xfrm>
            <a:off x="2728290" y="1670057"/>
            <a:ext cx="360000" cy="360000"/>
          </a:xfrm>
          <a:prstGeom prst="roundRect">
            <a:avLst/>
          </a:prstGeom>
          <a:solidFill>
            <a:srgbClr val="1498D7"/>
          </a:solidFill>
          <a:ln>
            <a:solidFill>
              <a:srgbClr val="1498D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FF668558-A205-0C0C-2B6C-86D3A1D3A26E}"/>
              </a:ext>
            </a:extLst>
          </p:cNvPr>
          <p:cNvSpPr/>
          <p:nvPr/>
        </p:nvSpPr>
        <p:spPr>
          <a:xfrm>
            <a:off x="2728290" y="2215252"/>
            <a:ext cx="360000" cy="360000"/>
          </a:xfrm>
          <a:prstGeom prst="roundRect">
            <a:avLst/>
          </a:prstGeom>
          <a:solidFill>
            <a:srgbClr val="FFE900"/>
          </a:solidFill>
          <a:ln>
            <a:solidFill>
              <a:srgbClr val="FFE9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0C05286C-EB17-7042-BDC3-6B8DA721D2F9}"/>
              </a:ext>
            </a:extLst>
          </p:cNvPr>
          <p:cNvSpPr txBox="1"/>
          <p:nvPr/>
        </p:nvSpPr>
        <p:spPr>
          <a:xfrm>
            <a:off x="3425780" y="2845943"/>
            <a:ext cx="47780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SARS-CoV-2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F376775-D9FD-2D44-AFD8-4B60AFF29ACE}"/>
              </a:ext>
            </a:extLst>
          </p:cNvPr>
          <p:cNvSpPr txBox="1"/>
          <p:nvPr/>
        </p:nvSpPr>
        <p:spPr>
          <a:xfrm>
            <a:off x="3425780" y="3470200"/>
            <a:ext cx="47780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VRS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90CB8B86-50EC-284D-850C-7445826B86FE}"/>
              </a:ext>
            </a:extLst>
          </p:cNvPr>
          <p:cNvSpPr txBox="1"/>
          <p:nvPr/>
        </p:nvSpPr>
        <p:spPr>
          <a:xfrm>
            <a:off x="3425780" y="1670057"/>
            <a:ext cx="47780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Pneumocoque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5A9EE92C-F31E-9545-8A98-9E4322D55225}"/>
              </a:ext>
            </a:extLst>
          </p:cNvPr>
          <p:cNvSpPr txBox="1"/>
          <p:nvPr/>
        </p:nvSpPr>
        <p:spPr>
          <a:xfrm>
            <a:off x="3425780" y="2258000"/>
            <a:ext cx="47780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Grippe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FA9D609B-8F7E-9642-91D9-BED5744270EF}"/>
              </a:ext>
            </a:extLst>
          </p:cNvPr>
          <p:cNvSpPr txBox="1"/>
          <p:nvPr/>
        </p:nvSpPr>
        <p:spPr>
          <a:xfrm>
            <a:off x="1172490" y="208174"/>
            <a:ext cx="72747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>
                <a:solidFill>
                  <a:srgbClr val="FFFF00"/>
                </a:solidFill>
              </a:rPr>
              <a:t>Parmi les infections suivantes lesquelles sont plus graves </a:t>
            </a:r>
          </a:p>
          <a:p>
            <a:r>
              <a:rPr lang="fr-FR" sz="2000" b="1" dirty="0">
                <a:solidFill>
                  <a:srgbClr val="FFFF00"/>
                </a:solidFill>
              </a:rPr>
              <a:t>chez la femme enceinte ?</a:t>
            </a:r>
          </a:p>
        </p:txBody>
      </p:sp>
    </p:spTree>
    <p:extLst>
      <p:ext uri="{BB962C8B-B14F-4D97-AF65-F5344CB8AC3E}">
        <p14:creationId xmlns:p14="http://schemas.microsoft.com/office/powerpoint/2010/main" val="103603784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 sz="2700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34BF3514-58D3-6B4E-9370-869F0F2AE2EF}"/>
              </a:ext>
            </a:extLst>
          </p:cNvPr>
          <p:cNvSpPr txBox="1"/>
          <p:nvPr/>
        </p:nvSpPr>
        <p:spPr>
          <a:xfrm>
            <a:off x="1263728" y="413368"/>
            <a:ext cx="810887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b="1" dirty="0">
                <a:solidFill>
                  <a:schemeClr val="bg1"/>
                </a:solidFill>
              </a:rPr>
              <a:t>Conclusion : </a:t>
            </a:r>
            <a:r>
              <a:rPr lang="fr-FR" sz="2000" b="1" i="1" dirty="0">
                <a:solidFill>
                  <a:schemeClr val="bg1"/>
                </a:solidFill>
              </a:rPr>
              <a:t>Qui mieux que la mère pour protéger son enfant?</a:t>
            </a:r>
          </a:p>
          <a:p>
            <a:endParaRPr lang="fr-FR" sz="2000" b="1" dirty="0">
              <a:solidFill>
                <a:schemeClr val="bg1"/>
              </a:solidFill>
            </a:endParaRPr>
          </a:p>
        </p:txBody>
      </p:sp>
      <p:pic>
        <p:nvPicPr>
          <p:cNvPr id="7" name="Picture 14">
            <a:extLst>
              <a:ext uri="{FF2B5EF4-FFF2-40B4-BE49-F238E27FC236}">
                <a16:creationId xmlns:a16="http://schemas.microsoft.com/office/drawing/2014/main" id="{21E4D877-6FFC-6548-A34F-ED8A337F7D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26770" y="1025641"/>
            <a:ext cx="2843212" cy="1274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C82951BC-C7A1-DE41-974E-7455E772C95E}"/>
              </a:ext>
            </a:extLst>
          </p:cNvPr>
          <p:cNvSpPr txBox="1"/>
          <p:nvPr/>
        </p:nvSpPr>
        <p:spPr>
          <a:xfrm>
            <a:off x="685801" y="1058813"/>
            <a:ext cx="84582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endParaRPr lang="fr-FR" b="1" i="1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60AEA89A-6EA8-2F45-846D-C3F9681A1BCF}"/>
              </a:ext>
            </a:extLst>
          </p:cNvPr>
          <p:cNvSpPr txBox="1"/>
          <p:nvPr/>
        </p:nvSpPr>
        <p:spPr>
          <a:xfrm>
            <a:off x="575073" y="2388967"/>
            <a:ext cx="8505865" cy="13234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fr-FR" sz="2000" b="1" dirty="0"/>
              <a:t>Comment convaincre</a:t>
            </a:r>
          </a:p>
          <a:p>
            <a:pPr lvl="1"/>
            <a:r>
              <a:rPr lang="fr-FR" sz="2000" b="1" dirty="0"/>
              <a:t>Choisir le bon pilote</a:t>
            </a:r>
          </a:p>
          <a:p>
            <a:pPr lvl="1"/>
            <a:r>
              <a:rPr lang="fr-FR" sz="2000" b="1" dirty="0"/>
              <a:t>Rassurer</a:t>
            </a:r>
          </a:p>
          <a:p>
            <a:pPr lvl="1"/>
            <a:r>
              <a:rPr lang="fr-FR" sz="2000" b="1" dirty="0"/>
              <a:t>Expliquer</a:t>
            </a:r>
          </a:p>
        </p:txBody>
      </p:sp>
      <p:pic>
        <p:nvPicPr>
          <p:cNvPr id="13" name="Picture 2" descr="Super maman: ">
            <a:extLst>
              <a:ext uri="{FF2B5EF4-FFF2-40B4-BE49-F238E27FC236}">
                <a16:creationId xmlns:a16="http://schemas.microsoft.com/office/drawing/2014/main" id="{5659052A-3064-4F49-AA88-B854B2EC53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14926" y="1017699"/>
            <a:ext cx="3796902" cy="3655528"/>
          </a:xfrm>
          <a:prstGeom prst="rect">
            <a:avLst/>
          </a:prstGeom>
          <a:noFill/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E9773E20-516E-0614-018E-A3B429B9DA03}"/>
              </a:ext>
            </a:extLst>
          </p:cNvPr>
          <p:cNvSpPr txBox="1"/>
          <p:nvPr/>
        </p:nvSpPr>
        <p:spPr>
          <a:xfrm>
            <a:off x="0" y="3869650"/>
            <a:ext cx="59963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rgbClr val="FF0000"/>
                </a:solidFill>
              </a:rPr>
              <a:t>Rôle du pédiatre ou du MG ++++ </a:t>
            </a:r>
          </a:p>
          <a:p>
            <a:pPr algn="ctr"/>
            <a:r>
              <a:rPr lang="fr-FR" dirty="0">
                <a:solidFill>
                  <a:srgbClr val="FF0000"/>
                </a:solidFill>
              </a:rPr>
              <a:t>femme enceinte en consultation : proposer ou vacciner</a:t>
            </a:r>
          </a:p>
        </p:txBody>
      </p:sp>
    </p:spTree>
    <p:extLst>
      <p:ext uri="{BB962C8B-B14F-4D97-AF65-F5344CB8AC3E}">
        <p14:creationId xmlns:p14="http://schemas.microsoft.com/office/powerpoint/2010/main" val="335546451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B35F4-B991-6941-933A-CF8E29A62DEA}" type="slidenum">
              <a:rPr lang="fr-FR" smtClean="0"/>
              <a:t>31</a:t>
            </a:fld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3730730" y="4974223"/>
            <a:ext cx="4975947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800" dirty="0"/>
              <a:t>https://www.cdc.gov/vaccines/acip/meetings/downloads/slides-2023-09-22/07-Mat-Peds-Jones-508.pdf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6BE19C6C-A37C-59A0-0FAB-B8EA361FA472}"/>
              </a:ext>
            </a:extLst>
          </p:cNvPr>
          <p:cNvSpPr txBox="1"/>
          <p:nvPr/>
        </p:nvSpPr>
        <p:spPr>
          <a:xfrm>
            <a:off x="1184562" y="313161"/>
            <a:ext cx="752211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400" b="1" dirty="0" err="1">
                <a:solidFill>
                  <a:srgbClr val="FFFF00"/>
                </a:solidFill>
              </a:rPr>
              <a:t>Nirsevimab</a:t>
            </a:r>
            <a:r>
              <a:rPr lang="fr-FR" sz="2400" b="1" dirty="0">
                <a:solidFill>
                  <a:srgbClr val="FFFF00"/>
                </a:solidFill>
              </a:rPr>
              <a:t> / vaccin VRS maternel: </a:t>
            </a:r>
            <a:r>
              <a:rPr lang="fr-FR" b="1" dirty="0">
                <a:solidFill>
                  <a:srgbClr val="FFFF00"/>
                </a:solidFill>
              </a:rPr>
              <a:t>Propositions ACIP </a:t>
            </a:r>
            <a:endParaRPr lang="fr-FR" sz="2400" b="1" dirty="0">
              <a:solidFill>
                <a:srgbClr val="FFFF00"/>
              </a:solidFill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3CEA5BF8-251F-8482-82D7-A55786D457CC}"/>
              </a:ext>
            </a:extLst>
          </p:cNvPr>
          <p:cNvSpPr txBox="1"/>
          <p:nvPr/>
        </p:nvSpPr>
        <p:spPr>
          <a:xfrm>
            <a:off x="131539" y="1885188"/>
            <a:ext cx="471066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Vaccination grossesse seule</a:t>
            </a:r>
          </a:p>
          <a:p>
            <a:endParaRPr lang="fr-FR" dirty="0"/>
          </a:p>
          <a:p>
            <a:r>
              <a:rPr lang="fr-FR" dirty="0"/>
              <a:t>Si vaccin non fait ou statut maternel inconnu </a:t>
            </a:r>
          </a:p>
          <a:p>
            <a:r>
              <a:rPr lang="fr-FR" dirty="0"/>
              <a:t>Si enfant né &lt;14 jours après la vaccination </a:t>
            </a:r>
          </a:p>
          <a:p>
            <a:r>
              <a:rPr lang="fr-FR" dirty="0"/>
              <a:t>Si octobre à mars et enfant &lt;8 mois</a:t>
            </a:r>
          </a:p>
          <a:p>
            <a:r>
              <a:rPr lang="fr-FR" dirty="0"/>
              <a:t>	 Alors </a:t>
            </a:r>
            <a:r>
              <a:rPr lang="fr-FR" dirty="0" err="1"/>
              <a:t>Nirsevimab</a:t>
            </a:r>
            <a:r>
              <a:rPr lang="fr-FR" dirty="0"/>
              <a:t> 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0520E7DB-51D9-A940-5BAC-C8F111844A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8599" y="1616501"/>
            <a:ext cx="3677478" cy="2291700"/>
          </a:xfrm>
          <a:prstGeom prst="rect">
            <a:avLst/>
          </a:prstGeom>
        </p:spPr>
      </p:pic>
      <p:pic>
        <p:nvPicPr>
          <p:cNvPr id="12" name="Image 11" descr="American &lt;strong&gt;Flag&lt;/strong&gt; Free Stock Photo - Public Domain Picture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8495" y="875579"/>
            <a:ext cx="459657" cy="320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36221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C52784CD-3723-F82F-7EBF-892084EB4867}"/>
              </a:ext>
            </a:extLst>
          </p:cNvPr>
          <p:cNvSpPr/>
          <p:nvPr/>
        </p:nvSpPr>
        <p:spPr>
          <a:xfrm>
            <a:off x="2714476" y="2830166"/>
            <a:ext cx="360000" cy="360000"/>
          </a:xfrm>
          <a:prstGeom prst="roundRect">
            <a:avLst/>
          </a:prstGeom>
          <a:solidFill>
            <a:srgbClr val="009D3D"/>
          </a:solidFill>
          <a:ln>
            <a:solidFill>
              <a:srgbClr val="009D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C36C70C6-E662-25F0-3F97-C120E8607845}"/>
              </a:ext>
            </a:extLst>
          </p:cNvPr>
          <p:cNvSpPr/>
          <p:nvPr/>
        </p:nvSpPr>
        <p:spPr>
          <a:xfrm>
            <a:off x="2728290" y="3470200"/>
            <a:ext cx="360000" cy="360000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6D756347-DB43-CA49-4EC8-0FAD3DCD0CEF}"/>
              </a:ext>
            </a:extLst>
          </p:cNvPr>
          <p:cNvSpPr/>
          <p:nvPr/>
        </p:nvSpPr>
        <p:spPr>
          <a:xfrm>
            <a:off x="2728290" y="1670057"/>
            <a:ext cx="360000" cy="360000"/>
          </a:xfrm>
          <a:prstGeom prst="roundRect">
            <a:avLst/>
          </a:prstGeom>
          <a:solidFill>
            <a:srgbClr val="1498D7"/>
          </a:solidFill>
          <a:ln>
            <a:solidFill>
              <a:srgbClr val="1498D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FF668558-A205-0C0C-2B6C-86D3A1D3A26E}"/>
              </a:ext>
            </a:extLst>
          </p:cNvPr>
          <p:cNvSpPr/>
          <p:nvPr/>
        </p:nvSpPr>
        <p:spPr>
          <a:xfrm>
            <a:off x="2728290" y="2215252"/>
            <a:ext cx="360000" cy="360000"/>
          </a:xfrm>
          <a:prstGeom prst="roundRect">
            <a:avLst/>
          </a:prstGeom>
          <a:solidFill>
            <a:srgbClr val="FFE900"/>
          </a:solidFill>
          <a:ln>
            <a:solidFill>
              <a:srgbClr val="FFE9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0C05286C-EB17-7042-BDC3-6B8DA721D2F9}"/>
              </a:ext>
            </a:extLst>
          </p:cNvPr>
          <p:cNvSpPr txBox="1"/>
          <p:nvPr/>
        </p:nvSpPr>
        <p:spPr>
          <a:xfrm>
            <a:off x="3425780" y="2845943"/>
            <a:ext cx="47780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SARS-CoV-2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90CB8B86-50EC-284D-850C-7445826B86FE}"/>
              </a:ext>
            </a:extLst>
          </p:cNvPr>
          <p:cNvSpPr txBox="1"/>
          <p:nvPr/>
        </p:nvSpPr>
        <p:spPr>
          <a:xfrm>
            <a:off x="3425780" y="1670057"/>
            <a:ext cx="47780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Pneumocoque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5A9EE92C-F31E-9545-8A98-9E4322D55225}"/>
              </a:ext>
            </a:extLst>
          </p:cNvPr>
          <p:cNvSpPr txBox="1"/>
          <p:nvPr/>
        </p:nvSpPr>
        <p:spPr>
          <a:xfrm>
            <a:off x="3425780" y="2258000"/>
            <a:ext cx="47780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Grippe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FA9D609B-8F7E-9642-91D9-BED5744270EF}"/>
              </a:ext>
            </a:extLst>
          </p:cNvPr>
          <p:cNvSpPr txBox="1"/>
          <p:nvPr/>
        </p:nvSpPr>
        <p:spPr>
          <a:xfrm>
            <a:off x="1172490" y="208174"/>
            <a:ext cx="72747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>
                <a:solidFill>
                  <a:schemeClr val="bg1"/>
                </a:solidFill>
              </a:rPr>
              <a:t>Parmi les infections suivantes lesquelles sont plus graves </a:t>
            </a:r>
          </a:p>
          <a:p>
            <a:r>
              <a:rPr lang="fr-FR" sz="2000" b="1" dirty="0">
                <a:solidFill>
                  <a:schemeClr val="bg1"/>
                </a:solidFill>
              </a:rPr>
              <a:t>chez la femme enceinte ?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E7B45FE8-FF94-7006-D5FF-696172D0EC9A}"/>
              </a:ext>
            </a:extLst>
          </p:cNvPr>
          <p:cNvSpPr txBox="1"/>
          <p:nvPr/>
        </p:nvSpPr>
        <p:spPr>
          <a:xfrm>
            <a:off x="3506876" y="3470200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VRS</a:t>
            </a:r>
          </a:p>
        </p:txBody>
      </p:sp>
    </p:spTree>
    <p:extLst>
      <p:ext uri="{BB962C8B-B14F-4D97-AF65-F5344CB8AC3E}">
        <p14:creationId xmlns:p14="http://schemas.microsoft.com/office/powerpoint/2010/main" val="39969182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C52784CD-3723-F82F-7EBF-892084EB4867}"/>
              </a:ext>
            </a:extLst>
          </p:cNvPr>
          <p:cNvSpPr/>
          <p:nvPr/>
        </p:nvSpPr>
        <p:spPr>
          <a:xfrm>
            <a:off x="2714476" y="2830166"/>
            <a:ext cx="360000" cy="360000"/>
          </a:xfrm>
          <a:prstGeom prst="roundRect">
            <a:avLst/>
          </a:prstGeom>
          <a:solidFill>
            <a:srgbClr val="009D3D"/>
          </a:solidFill>
          <a:ln>
            <a:solidFill>
              <a:srgbClr val="009D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C36C70C6-E662-25F0-3F97-C120E8607845}"/>
              </a:ext>
            </a:extLst>
          </p:cNvPr>
          <p:cNvSpPr/>
          <p:nvPr/>
        </p:nvSpPr>
        <p:spPr>
          <a:xfrm>
            <a:off x="2728290" y="3470200"/>
            <a:ext cx="360000" cy="360000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6D756347-DB43-CA49-4EC8-0FAD3DCD0CEF}"/>
              </a:ext>
            </a:extLst>
          </p:cNvPr>
          <p:cNvSpPr/>
          <p:nvPr/>
        </p:nvSpPr>
        <p:spPr>
          <a:xfrm>
            <a:off x="2728290" y="1670057"/>
            <a:ext cx="360000" cy="360000"/>
          </a:xfrm>
          <a:prstGeom prst="roundRect">
            <a:avLst/>
          </a:prstGeom>
          <a:solidFill>
            <a:srgbClr val="1498D7"/>
          </a:solidFill>
          <a:ln>
            <a:solidFill>
              <a:srgbClr val="1498D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FF668558-A205-0C0C-2B6C-86D3A1D3A26E}"/>
              </a:ext>
            </a:extLst>
          </p:cNvPr>
          <p:cNvSpPr/>
          <p:nvPr/>
        </p:nvSpPr>
        <p:spPr>
          <a:xfrm>
            <a:off x="2728290" y="2215252"/>
            <a:ext cx="360000" cy="360000"/>
          </a:xfrm>
          <a:prstGeom prst="roundRect">
            <a:avLst/>
          </a:prstGeom>
          <a:solidFill>
            <a:srgbClr val="FFE900"/>
          </a:solidFill>
          <a:ln>
            <a:solidFill>
              <a:srgbClr val="FFE9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0C05286C-EB17-7042-BDC3-6B8DA721D2F9}"/>
              </a:ext>
            </a:extLst>
          </p:cNvPr>
          <p:cNvSpPr txBox="1"/>
          <p:nvPr/>
        </p:nvSpPr>
        <p:spPr>
          <a:xfrm>
            <a:off x="3425780" y="2845943"/>
            <a:ext cx="47780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VRS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F376775-D9FD-2D44-AFD8-4B60AFF29ACE}"/>
              </a:ext>
            </a:extLst>
          </p:cNvPr>
          <p:cNvSpPr txBox="1"/>
          <p:nvPr/>
        </p:nvSpPr>
        <p:spPr>
          <a:xfrm>
            <a:off x="3425780" y="3470200"/>
            <a:ext cx="47780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Streptocoque du Groupe B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90CB8B86-50EC-284D-850C-7445826B86FE}"/>
              </a:ext>
            </a:extLst>
          </p:cNvPr>
          <p:cNvSpPr txBox="1"/>
          <p:nvPr/>
        </p:nvSpPr>
        <p:spPr>
          <a:xfrm>
            <a:off x="3425780" y="1670057"/>
            <a:ext cx="47780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Coqueluche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5A9EE92C-F31E-9545-8A98-9E4322D55225}"/>
              </a:ext>
            </a:extLst>
          </p:cNvPr>
          <p:cNvSpPr txBox="1"/>
          <p:nvPr/>
        </p:nvSpPr>
        <p:spPr>
          <a:xfrm>
            <a:off x="3425780" y="2258000"/>
            <a:ext cx="47780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Grippe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FA9D609B-8F7E-9642-91D9-BED5744270EF}"/>
              </a:ext>
            </a:extLst>
          </p:cNvPr>
          <p:cNvSpPr txBox="1"/>
          <p:nvPr/>
        </p:nvSpPr>
        <p:spPr>
          <a:xfrm>
            <a:off x="1199786" y="208174"/>
            <a:ext cx="741581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>
                <a:solidFill>
                  <a:srgbClr val="FFFF00"/>
                </a:solidFill>
              </a:rPr>
              <a:t>Parmi les infections suivantes lesquelles sont plus graves </a:t>
            </a:r>
          </a:p>
          <a:p>
            <a:r>
              <a:rPr lang="fr-FR" sz="2000" b="1" dirty="0">
                <a:solidFill>
                  <a:srgbClr val="FFFF00"/>
                </a:solidFill>
              </a:rPr>
              <a:t>chez le nouveau-né et petit-nourrisson  ?</a:t>
            </a:r>
          </a:p>
        </p:txBody>
      </p:sp>
    </p:spTree>
    <p:extLst>
      <p:ext uri="{BB962C8B-B14F-4D97-AF65-F5344CB8AC3E}">
        <p14:creationId xmlns:p14="http://schemas.microsoft.com/office/powerpoint/2010/main" val="11535985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C52784CD-3723-F82F-7EBF-892084EB4867}"/>
              </a:ext>
            </a:extLst>
          </p:cNvPr>
          <p:cNvSpPr/>
          <p:nvPr/>
        </p:nvSpPr>
        <p:spPr>
          <a:xfrm>
            <a:off x="2714476" y="2830166"/>
            <a:ext cx="360000" cy="360000"/>
          </a:xfrm>
          <a:prstGeom prst="roundRect">
            <a:avLst/>
          </a:prstGeom>
          <a:solidFill>
            <a:srgbClr val="009D3D"/>
          </a:solidFill>
          <a:ln>
            <a:solidFill>
              <a:srgbClr val="009D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C36C70C6-E662-25F0-3F97-C120E8607845}"/>
              </a:ext>
            </a:extLst>
          </p:cNvPr>
          <p:cNvSpPr/>
          <p:nvPr/>
        </p:nvSpPr>
        <p:spPr>
          <a:xfrm>
            <a:off x="2728290" y="3470200"/>
            <a:ext cx="360000" cy="360000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6D756347-DB43-CA49-4EC8-0FAD3DCD0CEF}"/>
              </a:ext>
            </a:extLst>
          </p:cNvPr>
          <p:cNvSpPr/>
          <p:nvPr/>
        </p:nvSpPr>
        <p:spPr>
          <a:xfrm>
            <a:off x="2728290" y="1670057"/>
            <a:ext cx="360000" cy="360000"/>
          </a:xfrm>
          <a:prstGeom prst="roundRect">
            <a:avLst/>
          </a:prstGeom>
          <a:solidFill>
            <a:srgbClr val="1498D7"/>
          </a:solidFill>
          <a:ln>
            <a:solidFill>
              <a:srgbClr val="1498D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FF668558-A205-0C0C-2B6C-86D3A1D3A26E}"/>
              </a:ext>
            </a:extLst>
          </p:cNvPr>
          <p:cNvSpPr/>
          <p:nvPr/>
        </p:nvSpPr>
        <p:spPr>
          <a:xfrm>
            <a:off x="2728290" y="2215252"/>
            <a:ext cx="360000" cy="360000"/>
          </a:xfrm>
          <a:prstGeom prst="roundRect">
            <a:avLst/>
          </a:prstGeom>
          <a:solidFill>
            <a:srgbClr val="FFE900"/>
          </a:solidFill>
          <a:ln>
            <a:solidFill>
              <a:srgbClr val="FFE9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0C05286C-EB17-7042-BDC3-6B8DA721D2F9}"/>
              </a:ext>
            </a:extLst>
          </p:cNvPr>
          <p:cNvSpPr txBox="1"/>
          <p:nvPr/>
        </p:nvSpPr>
        <p:spPr>
          <a:xfrm>
            <a:off x="3425780" y="2845943"/>
            <a:ext cx="47780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VRS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F376775-D9FD-2D44-AFD8-4B60AFF29ACE}"/>
              </a:ext>
            </a:extLst>
          </p:cNvPr>
          <p:cNvSpPr txBox="1"/>
          <p:nvPr/>
        </p:nvSpPr>
        <p:spPr>
          <a:xfrm>
            <a:off x="3425780" y="3470200"/>
            <a:ext cx="47780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Streptocoque du Groupe B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90CB8B86-50EC-284D-850C-7445826B86FE}"/>
              </a:ext>
            </a:extLst>
          </p:cNvPr>
          <p:cNvSpPr txBox="1"/>
          <p:nvPr/>
        </p:nvSpPr>
        <p:spPr>
          <a:xfrm>
            <a:off x="3425780" y="1670057"/>
            <a:ext cx="47780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Coqueluche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5A9EE92C-F31E-9545-8A98-9E4322D55225}"/>
              </a:ext>
            </a:extLst>
          </p:cNvPr>
          <p:cNvSpPr txBox="1"/>
          <p:nvPr/>
        </p:nvSpPr>
        <p:spPr>
          <a:xfrm>
            <a:off x="3425780" y="2258000"/>
            <a:ext cx="47780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FFC000"/>
                </a:solidFill>
              </a:rPr>
              <a:t>Grippe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FA9D609B-8F7E-9642-91D9-BED5744270EF}"/>
              </a:ext>
            </a:extLst>
          </p:cNvPr>
          <p:cNvSpPr txBox="1"/>
          <p:nvPr/>
        </p:nvSpPr>
        <p:spPr>
          <a:xfrm>
            <a:off x="1172490" y="208174"/>
            <a:ext cx="72747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>
                <a:solidFill>
                  <a:schemeClr val="bg1"/>
                </a:solidFill>
              </a:rPr>
              <a:t>Parmi les infections suivantes lesquelles sont plus graves </a:t>
            </a:r>
          </a:p>
          <a:p>
            <a:r>
              <a:rPr lang="fr-FR" sz="2000" b="1" dirty="0">
                <a:solidFill>
                  <a:schemeClr val="bg1"/>
                </a:solidFill>
              </a:rPr>
              <a:t>chez le nouveau-né et petit-nourrisson  ?</a:t>
            </a:r>
          </a:p>
        </p:txBody>
      </p:sp>
    </p:spTree>
    <p:extLst>
      <p:ext uri="{BB962C8B-B14F-4D97-AF65-F5344CB8AC3E}">
        <p14:creationId xmlns:p14="http://schemas.microsoft.com/office/powerpoint/2010/main" val="13635715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071350" y="1473958"/>
            <a:ext cx="778604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Plan</a:t>
            </a:r>
          </a:p>
          <a:p>
            <a:endParaRPr lang="fr-FR" dirty="0"/>
          </a:p>
          <a:p>
            <a:r>
              <a:rPr lang="fr-FR" dirty="0"/>
              <a:t>Objectifs</a:t>
            </a:r>
          </a:p>
          <a:p>
            <a:endParaRPr lang="fr-FR" dirty="0"/>
          </a:p>
          <a:p>
            <a:r>
              <a:rPr lang="fr-FR" dirty="0"/>
              <a:t>Le début</a:t>
            </a:r>
          </a:p>
          <a:p>
            <a:endParaRPr lang="fr-FR" dirty="0"/>
          </a:p>
          <a:p>
            <a:r>
              <a:rPr lang="fr-FR" dirty="0"/>
              <a:t>A ce jour</a:t>
            </a:r>
          </a:p>
          <a:p>
            <a:endParaRPr lang="fr-FR" dirty="0"/>
          </a:p>
          <a:p>
            <a:r>
              <a:rPr lang="fr-FR" dirty="0"/>
              <a:t>Dans le futur</a:t>
            </a:r>
          </a:p>
        </p:txBody>
      </p:sp>
      <p:sp>
        <p:nvSpPr>
          <p:cNvPr id="3" name="Rectangle 2"/>
          <p:cNvSpPr/>
          <p:nvPr/>
        </p:nvSpPr>
        <p:spPr>
          <a:xfrm>
            <a:off x="2770055" y="225983"/>
            <a:ext cx="399346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b="1" dirty="0">
                <a:solidFill>
                  <a:schemeClr val="bg1"/>
                </a:solidFill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Vaccination des femmes enceintes</a:t>
            </a:r>
          </a:p>
          <a:p>
            <a:pPr algn="ctr"/>
            <a:r>
              <a:rPr lang="fr-FR" b="1" dirty="0">
                <a:solidFill>
                  <a:schemeClr val="bg1"/>
                </a:solidFill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Un intérêt grandissant….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B102C551-30AC-9547-A3D6-7AA85C24AD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25308" y="1084219"/>
            <a:ext cx="4572000" cy="955605"/>
          </a:xfrm>
          <a:prstGeom prst="rect">
            <a:avLst/>
          </a:prstGeom>
        </p:spPr>
      </p:pic>
      <p:pic>
        <p:nvPicPr>
          <p:cNvPr id="6" name="Image 5" descr="Une image contenant Police, texte, blanc, conception&#10;&#10;Description générée automatiquement">
            <a:extLst>
              <a:ext uri="{FF2B5EF4-FFF2-40B4-BE49-F238E27FC236}">
                <a16:creationId xmlns:a16="http://schemas.microsoft.com/office/drawing/2014/main" id="{1462FCB7-CDC1-9E4B-94B6-96BC79B4E7F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3650" y="2160318"/>
            <a:ext cx="1536700" cy="495300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776CD3FF-2809-3749-8377-55B3318FA0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60654" y="2740262"/>
            <a:ext cx="2512291" cy="1854089"/>
          </a:xfrm>
          <a:prstGeom prst="rect">
            <a:avLst/>
          </a:prstGeom>
        </p:spPr>
      </p:pic>
      <p:pic>
        <p:nvPicPr>
          <p:cNvPr id="8" name="Picture 13">
            <a:extLst>
              <a:ext uri="{FF2B5EF4-FFF2-40B4-BE49-F238E27FC236}">
                <a16:creationId xmlns:a16="http://schemas.microsoft.com/office/drawing/2014/main" id="{F64EB0B2-F337-914A-9664-9CAF389903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8590" y="3144224"/>
            <a:ext cx="647700" cy="1046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937043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E2DA4D07-9E79-7E40-BB7C-F754B3B4C0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1558" y="707943"/>
            <a:ext cx="6297730" cy="3987545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BD7F7616-AB6C-5749-A309-9288D603A5A4}"/>
              </a:ext>
            </a:extLst>
          </p:cNvPr>
          <p:cNvSpPr txBox="1"/>
          <p:nvPr/>
        </p:nvSpPr>
        <p:spPr>
          <a:xfrm>
            <a:off x="1439917" y="176889"/>
            <a:ext cx="5843752" cy="6771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b="1" dirty="0">
                <a:solidFill>
                  <a:schemeClr val="bg1"/>
                </a:solidFill>
              </a:rPr>
              <a:t>Vaccination de la femme enceinte</a:t>
            </a:r>
            <a:br>
              <a:rPr lang="fr-FR" sz="2000" b="1" dirty="0">
                <a:solidFill>
                  <a:schemeClr val="bg1"/>
                </a:solidFill>
              </a:rPr>
            </a:br>
            <a:r>
              <a:rPr lang="fr-FR" sz="1800" b="1" dirty="0">
                <a:solidFill>
                  <a:schemeClr val="bg1"/>
                </a:solidFill>
              </a:rPr>
              <a:t>Une idée ancienne remise au goût du jour</a:t>
            </a:r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5" name="Picture 13">
            <a:extLst>
              <a:ext uri="{FF2B5EF4-FFF2-40B4-BE49-F238E27FC236}">
                <a16:creationId xmlns:a16="http://schemas.microsoft.com/office/drawing/2014/main" id="{4B4D1A84-85CC-EB47-A987-CB6205A2FB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885" y="2178635"/>
            <a:ext cx="647700" cy="1046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Espace réservé du contenu 2">
            <a:extLst>
              <a:ext uri="{FF2B5EF4-FFF2-40B4-BE49-F238E27FC236}">
                <a16:creationId xmlns:a16="http://schemas.microsoft.com/office/drawing/2014/main" id="{18BF8812-0E1A-9C46-9539-1DBAD0E979EB}"/>
              </a:ext>
            </a:extLst>
          </p:cNvPr>
          <p:cNvSpPr txBox="1">
            <a:spLocks/>
          </p:cNvSpPr>
          <p:nvPr/>
        </p:nvSpPr>
        <p:spPr>
          <a:xfrm>
            <a:off x="7484593" y="2207493"/>
            <a:ext cx="1516532" cy="1257867"/>
          </a:xfrm>
          <a:prstGeom prst="rect">
            <a:avLst/>
          </a:prstGeom>
          <a:solidFill>
            <a:srgbClr val="C5C547"/>
          </a:solidFill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Tétanos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Grippe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Coqueluche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Covid</a:t>
            </a:r>
            <a:endParaRPr kumimoji="0" lang="fr-FR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RSV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SG B</a:t>
            </a:r>
          </a:p>
        </p:txBody>
      </p:sp>
      <p:pic>
        <p:nvPicPr>
          <p:cNvPr id="7" name="Picture 8">
            <a:extLst>
              <a:ext uri="{FF2B5EF4-FFF2-40B4-BE49-F238E27FC236}">
                <a16:creationId xmlns:a16="http://schemas.microsoft.com/office/drawing/2014/main" id="{B3344054-1C76-E542-98F3-5884FE2216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64961" y="934704"/>
            <a:ext cx="971600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4">
            <a:extLst>
              <a:ext uri="{FF2B5EF4-FFF2-40B4-BE49-F238E27FC236}">
                <a16:creationId xmlns:a16="http://schemas.microsoft.com/office/drawing/2014/main" id="{A9046B0B-4EC3-0045-B0E7-23E32DB357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1853" y="3576410"/>
            <a:ext cx="300038" cy="199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Flèche vers le bas 9">
            <a:extLst>
              <a:ext uri="{FF2B5EF4-FFF2-40B4-BE49-F238E27FC236}">
                <a16:creationId xmlns:a16="http://schemas.microsoft.com/office/drawing/2014/main" id="{3CE71AD2-ED0E-3649-B071-ABFEF57DF2CA}"/>
              </a:ext>
            </a:extLst>
          </p:cNvPr>
          <p:cNvSpPr/>
          <p:nvPr/>
        </p:nvSpPr>
        <p:spPr>
          <a:xfrm rot="10800000">
            <a:off x="4305919" y="3465360"/>
            <a:ext cx="300038" cy="29225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65BC0726-BE91-B241-819F-29C6C793248B}"/>
              </a:ext>
            </a:extLst>
          </p:cNvPr>
          <p:cNvCxnSpPr/>
          <p:nvPr/>
        </p:nvCxnSpPr>
        <p:spPr>
          <a:xfrm flipH="1">
            <a:off x="5200650" y="1042988"/>
            <a:ext cx="266431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ZoneTexte 2"/>
          <p:cNvSpPr txBox="1"/>
          <p:nvPr/>
        </p:nvSpPr>
        <p:spPr>
          <a:xfrm>
            <a:off x="1519796" y="3468688"/>
            <a:ext cx="8450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/>
              <a:t>1914/39 </a:t>
            </a:r>
            <a:r>
              <a:rPr lang="fr-FR" sz="800" dirty="0" err="1"/>
              <a:t>wP</a:t>
            </a:r>
            <a:endParaRPr lang="fr-FR" sz="800" dirty="0"/>
          </a:p>
        </p:txBody>
      </p:sp>
      <p:sp>
        <p:nvSpPr>
          <p:cNvPr id="11" name="ZoneTexte 10"/>
          <p:cNvSpPr txBox="1"/>
          <p:nvPr/>
        </p:nvSpPr>
        <p:spPr>
          <a:xfrm>
            <a:off x="1942312" y="3684132"/>
            <a:ext cx="8450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err="1"/>
              <a:t>DTwP</a:t>
            </a:r>
            <a:endParaRPr lang="fr-FR" sz="800" dirty="0"/>
          </a:p>
        </p:txBody>
      </p:sp>
    </p:spTree>
    <p:extLst>
      <p:ext uri="{BB962C8B-B14F-4D97-AF65-F5344CB8AC3E}">
        <p14:creationId xmlns:p14="http://schemas.microsoft.com/office/powerpoint/2010/main" val="31642408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982013" y="346743"/>
            <a:ext cx="651979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b="1" dirty="0">
                <a:solidFill>
                  <a:schemeClr val="bg1"/>
                </a:solidFill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Vaccination des femmes enceintes : </a:t>
            </a:r>
            <a:r>
              <a:rPr lang="fr-FR" b="1" dirty="0">
                <a:solidFill>
                  <a:schemeClr val="bg1"/>
                </a:solidFill>
              </a:rPr>
              <a:t>Objectifs prioritaires </a:t>
            </a:r>
          </a:p>
          <a:p>
            <a:pPr algn="ctr"/>
            <a:endParaRPr lang="fr-FR" b="1" dirty="0">
              <a:solidFill>
                <a:schemeClr val="bg1"/>
              </a:solidFill>
              <a:latin typeface="Arial" panose="020B0604020202020204" pitchFamily="34" charset="0"/>
              <a:ea typeface="DengXian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DB7EC29-4F62-3D4C-8193-1EE1026F5DF6}"/>
              </a:ext>
            </a:extLst>
          </p:cNvPr>
          <p:cNvSpPr txBox="1"/>
          <p:nvPr/>
        </p:nvSpPr>
        <p:spPr>
          <a:xfrm>
            <a:off x="1061668" y="960656"/>
            <a:ext cx="778266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600" b="1" dirty="0"/>
              <a:t>Pourquoi, comment la vaccination maternelle pendant la grossesse peut améliorer la protection du nouveau-né et du jeune nourrisson</a:t>
            </a:r>
            <a:endParaRPr lang="fr-FR" sz="1600" dirty="0"/>
          </a:p>
        </p:txBody>
      </p:sp>
      <p:pic>
        <p:nvPicPr>
          <p:cNvPr id="11" name="Picture 3">
            <a:extLst>
              <a:ext uri="{FF2B5EF4-FFF2-40B4-BE49-F238E27FC236}">
                <a16:creationId xmlns:a16="http://schemas.microsoft.com/office/drawing/2014/main" id="{1FF76A11-2FF6-4645-9F7B-D78741BDA4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0705" y="1545431"/>
            <a:ext cx="3972295" cy="3071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37F2369A-0421-7340-9C68-71E84DCA8F0E}"/>
              </a:ext>
            </a:extLst>
          </p:cNvPr>
          <p:cNvSpPr txBox="1">
            <a:spLocks/>
          </p:cNvSpPr>
          <p:nvPr/>
        </p:nvSpPr>
        <p:spPr>
          <a:xfrm>
            <a:off x="7434318" y="2431373"/>
            <a:ext cx="1457952" cy="1391815"/>
          </a:xfrm>
          <a:prstGeom prst="rect">
            <a:avLst/>
          </a:prstGeom>
          <a:solidFill>
            <a:srgbClr val="C5C547"/>
          </a:solidFill>
        </p:spPr>
        <p:txBody>
          <a:bodyPr vert="horz" lIns="91440" tIns="45720" rIns="91440" bIns="45720" rtlCol="0">
            <a:normAutofit fontScale="5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Tétanos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Grippe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Covid-19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Coqueluche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RSV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SG B</a:t>
            </a:r>
          </a:p>
        </p:txBody>
      </p:sp>
      <p:pic>
        <p:nvPicPr>
          <p:cNvPr id="13" name="Picture 6" descr="cible pour communiquer">
            <a:hlinkClick r:id="rId3"/>
            <a:extLst>
              <a:ext uri="{FF2B5EF4-FFF2-40B4-BE49-F238E27FC236}">
                <a16:creationId xmlns:a16="http://schemas.microsoft.com/office/drawing/2014/main" id="{17CBEEDE-4198-A341-ACB9-70D73CADF0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23392" y="2669808"/>
            <a:ext cx="863901" cy="863901"/>
          </a:xfrm>
          <a:prstGeom prst="rect">
            <a:avLst/>
          </a:prstGeom>
          <a:noFill/>
        </p:spPr>
      </p:pic>
      <p:sp>
        <p:nvSpPr>
          <p:cNvPr id="14" name="Flèche vers le bas 13">
            <a:extLst>
              <a:ext uri="{FF2B5EF4-FFF2-40B4-BE49-F238E27FC236}">
                <a16:creationId xmlns:a16="http://schemas.microsoft.com/office/drawing/2014/main" id="{59FAC04A-572E-234A-A699-43D5E17CC834}"/>
              </a:ext>
            </a:extLst>
          </p:cNvPr>
          <p:cNvSpPr/>
          <p:nvPr/>
        </p:nvSpPr>
        <p:spPr>
          <a:xfrm rot="16200000">
            <a:off x="6732235" y="2797856"/>
            <a:ext cx="274720" cy="522164"/>
          </a:xfrm>
          <a:prstGeom prst="downArrow">
            <a:avLst/>
          </a:prstGeom>
          <a:solidFill>
            <a:srgbClr val="C5C54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5" name="Picture 4">
            <a:extLst>
              <a:ext uri="{FF2B5EF4-FFF2-40B4-BE49-F238E27FC236}">
                <a16:creationId xmlns:a16="http://schemas.microsoft.com/office/drawing/2014/main" id="{55C48D99-7361-8B43-968C-3F62DA5FF8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86463" y="4816847"/>
            <a:ext cx="3276600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1"/>
          <p:cNvSpPr/>
          <p:nvPr/>
        </p:nvSpPr>
        <p:spPr>
          <a:xfrm>
            <a:off x="3986463" y="4090737"/>
            <a:ext cx="745958" cy="136358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6" name="Picture 8">
            <a:extLst>
              <a:ext uri="{FF2B5EF4-FFF2-40B4-BE49-F238E27FC236}">
                <a16:creationId xmlns:a16="http://schemas.microsoft.com/office/drawing/2014/main" id="{B3344054-1C76-E542-98F3-5884FE2216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573" y="2320101"/>
            <a:ext cx="971600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8">
            <a:extLst>
              <a:ext uri="{FF2B5EF4-FFF2-40B4-BE49-F238E27FC236}">
                <a16:creationId xmlns:a16="http://schemas.microsoft.com/office/drawing/2014/main" id="{B3344054-1C76-E542-98F3-5884FE2216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70395" y="275912"/>
            <a:ext cx="469097" cy="48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Rectangle 18"/>
          <p:cNvSpPr/>
          <p:nvPr/>
        </p:nvSpPr>
        <p:spPr>
          <a:xfrm>
            <a:off x="1320119" y="3808948"/>
            <a:ext cx="2194180" cy="148903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/>
          <p:cNvSpPr/>
          <p:nvPr/>
        </p:nvSpPr>
        <p:spPr>
          <a:xfrm>
            <a:off x="2033516" y="3158274"/>
            <a:ext cx="1480784" cy="3833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0" name="Picture 13">
            <a:extLst>
              <a:ext uri="{FF2B5EF4-FFF2-40B4-BE49-F238E27FC236}">
                <a16:creationId xmlns:a16="http://schemas.microsoft.com/office/drawing/2014/main" id="{B35AB246-5066-4042-B1E1-13061F3346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112" y="3658115"/>
            <a:ext cx="290855" cy="469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5955342" y="4090737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/>
              <a:t>GAP</a:t>
            </a:r>
          </a:p>
        </p:txBody>
      </p:sp>
    </p:spTree>
    <p:extLst>
      <p:ext uri="{BB962C8B-B14F-4D97-AF65-F5344CB8AC3E}">
        <p14:creationId xmlns:p14="http://schemas.microsoft.com/office/powerpoint/2010/main" val="409094622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1_Thème Office 1">
    <a:dk1>
      <a:srgbClr val="000000"/>
    </a:dk1>
    <a:lt1>
      <a:srgbClr val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FFFFFF"/>
    </a:accent3>
    <a:accent4>
      <a:srgbClr val="000000"/>
    </a:accent4>
    <a:accent5>
      <a:srgbClr val="B2C1DB"/>
    </a:accent5>
    <a:accent6>
      <a:srgbClr val="AE4845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3814</TotalTime>
  <Words>3296</Words>
  <Application>Microsoft Macintosh PowerPoint</Application>
  <PresentationFormat>Affichage à l'écran (16:9)</PresentationFormat>
  <Paragraphs>429</Paragraphs>
  <Slides>31</Slides>
  <Notes>8</Notes>
  <HiddenSlides>1</HiddenSlides>
  <MMClips>0</MMClips>
  <ScaleCrop>false</ScaleCrop>
  <HeadingPairs>
    <vt:vector size="6" baseType="variant">
      <vt:variant>
        <vt:lpstr>Polices utilisées</vt:lpstr>
      </vt:variant>
      <vt:variant>
        <vt:i4>12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31</vt:i4>
      </vt:variant>
    </vt:vector>
  </HeadingPairs>
  <TitlesOfParts>
    <vt:vector size="44" baseType="lpstr">
      <vt:lpstr>01 Digitall</vt:lpstr>
      <vt:lpstr>ArialMT</vt:lpstr>
      <vt:lpstr>Marianne</vt:lpstr>
      <vt:lpstr>OTNEJMScalaSansLF</vt:lpstr>
      <vt:lpstr>SymbolMT</vt:lpstr>
      <vt:lpstr>Arial</vt:lpstr>
      <vt:lpstr>Arial Narrow</vt:lpstr>
      <vt:lpstr>Calibri</vt:lpstr>
      <vt:lpstr>Noto Sans</vt:lpstr>
      <vt:lpstr>Symbol</vt:lpstr>
      <vt:lpstr>Verdana</vt:lpstr>
      <vt:lpstr>Wingdings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Vaccinez les mères pour protéger l’enfant Le modèle….</vt:lpstr>
      <vt:lpstr>Présentation PowerPoint</vt:lpstr>
      <vt:lpstr>Vaccinations recommandées pendant la grossesse</vt:lpstr>
      <vt:lpstr>Présentation PowerPoint</vt:lpstr>
      <vt:lpstr>Pourquoi vacciner la femme enceinte contre la grippe?</vt:lpstr>
      <vt:lpstr>Présentation PowerPoint</vt:lpstr>
      <vt:lpstr>COVID et grossesse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Très</vt:lpstr>
      <vt:lpstr>Présentation PowerPoint</vt:lpstr>
      <vt:lpstr>Présentation PowerPoint</vt:lpstr>
      <vt:lpstr>Présentation PowerPoint</vt:lpstr>
      <vt:lpstr>  Match nirsevimab / vaccin VRS maternel?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DIU</dc:creator>
  <cp:lastModifiedBy>Robert Cohen</cp:lastModifiedBy>
  <cp:revision>288</cp:revision>
  <cp:lastPrinted>2023-10-06T15:48:03Z</cp:lastPrinted>
  <dcterms:created xsi:type="dcterms:W3CDTF">2018-12-12T07:15:29Z</dcterms:created>
  <dcterms:modified xsi:type="dcterms:W3CDTF">2023-10-06T21:00:57Z</dcterms:modified>
</cp:coreProperties>
</file>