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274" r:id="rId2"/>
    <p:sldId id="286" r:id="rId3"/>
    <p:sldId id="277" r:id="rId4"/>
    <p:sldId id="303" r:id="rId5"/>
    <p:sldId id="281" r:id="rId6"/>
    <p:sldId id="289" r:id="rId7"/>
    <p:sldId id="304" r:id="rId8"/>
    <p:sldId id="278" r:id="rId9"/>
    <p:sldId id="287" r:id="rId10"/>
    <p:sldId id="288" r:id="rId11"/>
    <p:sldId id="290" r:id="rId12"/>
    <p:sldId id="291" r:id="rId13"/>
    <p:sldId id="306" r:id="rId14"/>
    <p:sldId id="292" r:id="rId15"/>
    <p:sldId id="294" r:id="rId16"/>
    <p:sldId id="296" r:id="rId17"/>
    <p:sldId id="297" r:id="rId18"/>
    <p:sldId id="298" r:id="rId19"/>
    <p:sldId id="307" r:id="rId20"/>
    <p:sldId id="293" r:id="rId21"/>
    <p:sldId id="299" r:id="rId22"/>
    <p:sldId id="300" r:id="rId23"/>
    <p:sldId id="305" r:id="rId24"/>
  </p:sldIdLst>
  <p:sldSz cx="9144000" cy="5143500" type="screen16x9"/>
  <p:notesSz cx="6858000" cy="9144000"/>
  <p:defaultTextStyle>
    <a:defPPr>
      <a:defRPr lang="fr-FR"/>
    </a:defPPr>
    <a:lvl1pPr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1pPr>
    <a:lvl2pPr marL="4572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2pPr>
    <a:lvl3pPr marL="9144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3pPr>
    <a:lvl4pPr marL="13716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4pPr>
    <a:lvl5pPr marL="18288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5pPr>
    <a:lvl6pPr marL="2286000" algn="l" defTabSz="457200" rtl="0" eaLnBrk="1" latinLnBrk="0" hangingPunct="1">
      <a:defRPr kern="1200">
        <a:solidFill>
          <a:schemeClr val="tx1"/>
        </a:solidFill>
        <a:latin typeface="Arial" pitchFamily="-108" charset="0"/>
        <a:ea typeface="Arial" pitchFamily="-108" charset="0"/>
        <a:cs typeface="Arial" pitchFamily="-108" charset="0"/>
      </a:defRPr>
    </a:lvl6pPr>
    <a:lvl7pPr marL="2743200" algn="l" defTabSz="457200" rtl="0" eaLnBrk="1" latinLnBrk="0" hangingPunct="1">
      <a:defRPr kern="1200">
        <a:solidFill>
          <a:schemeClr val="tx1"/>
        </a:solidFill>
        <a:latin typeface="Arial" pitchFamily="-108" charset="0"/>
        <a:ea typeface="Arial" pitchFamily="-108" charset="0"/>
        <a:cs typeface="Arial" pitchFamily="-108" charset="0"/>
      </a:defRPr>
    </a:lvl7pPr>
    <a:lvl8pPr marL="3200400" algn="l" defTabSz="457200" rtl="0" eaLnBrk="1" latinLnBrk="0" hangingPunct="1">
      <a:defRPr kern="1200">
        <a:solidFill>
          <a:schemeClr val="tx1"/>
        </a:solidFill>
        <a:latin typeface="Arial" pitchFamily="-108" charset="0"/>
        <a:ea typeface="Arial" pitchFamily="-108" charset="0"/>
        <a:cs typeface="Arial" pitchFamily="-108" charset="0"/>
      </a:defRPr>
    </a:lvl8pPr>
    <a:lvl9pPr marL="3657600" algn="l" defTabSz="457200" rtl="0" eaLnBrk="1" latinLnBrk="0" hangingPunct="1">
      <a:defRPr kern="1200">
        <a:solidFill>
          <a:schemeClr val="tx1"/>
        </a:solidFill>
        <a:latin typeface="Arial" pitchFamily="-108" charset="0"/>
        <a:ea typeface="Arial" pitchFamily="-108" charset="0"/>
        <a:cs typeface="Arial" pitchFamily="-108" charset="0"/>
      </a:defRPr>
    </a:lvl9pPr>
  </p:defaultTextStyle>
  <p:extLst>
    <p:ext uri="{EFAFB233-063F-42B5-8137-9DF3F51BA10A}">
      <p15:sldGuideLst xmlns:p15="http://schemas.microsoft.com/office/powerpoint/2012/main">
        <p15:guide id="1" orient="horz" pos="270">
          <p15:clr>
            <a:srgbClr val="A4A3A4"/>
          </p15:clr>
        </p15:guide>
        <p15:guide id="2" orient="horz" pos="1038">
          <p15:clr>
            <a:srgbClr val="A4A3A4"/>
          </p15:clr>
        </p15:guide>
        <p15:guide id="3" pos="187">
          <p15:clr>
            <a:srgbClr val="A4A3A4"/>
          </p15:clr>
        </p15:guide>
        <p15:guide id="4" pos="557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498D7"/>
    <a:srgbClr val="FFE900"/>
    <a:srgbClr val="009D3D"/>
    <a:srgbClr val="EAF0F0"/>
    <a:srgbClr val="F1F6F4"/>
    <a:srgbClr val="FAFFFD"/>
    <a:srgbClr val="FFFFFD"/>
    <a:srgbClr val="F4FFFD"/>
    <a:srgbClr val="F7F8FF"/>
    <a:srgbClr val="FFF0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57" autoAdjust="0"/>
    <p:restoredTop sz="94830" autoAdjust="0"/>
  </p:normalViewPr>
  <p:slideViewPr>
    <p:cSldViewPr snapToGrid="0" showGuides="1">
      <p:cViewPr varScale="1">
        <p:scale>
          <a:sx n="156" d="100"/>
          <a:sy n="156" d="100"/>
        </p:scale>
        <p:origin x="888" y="168"/>
      </p:cViewPr>
      <p:guideLst>
        <p:guide orient="horz" pos="270"/>
        <p:guide orient="horz" pos="1038"/>
        <p:guide pos="187"/>
        <p:guide pos="55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105" d="100"/>
          <a:sy n="105" d="100"/>
        </p:scale>
        <p:origin x="-41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08FE92-8D69-3F47-9FED-AAA9AABC8162}" type="datetime1">
              <a:rPr lang="fr-FR" smtClean="0"/>
              <a:pPr/>
              <a:t>16/10/2023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E339F9-8100-3543-8428-1590C54EF3EE}" type="slidenum">
              <a:rPr lang="fr-FR" smtClean="0"/>
              <a:pPr/>
              <a:t>‹N°›</a:t>
            </a:fld>
            <a:endParaRPr 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DDC57A6-A0C3-1A40-AE64-9CC3C0248030}" type="datetime1">
              <a:rPr lang="fr-FR" smtClean="0"/>
              <a:pPr/>
              <a:t>16/10/2023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E86A537-0C00-2542-956A-DF8E23602803}"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Geneva" pitchFamily="-108" charset="-128"/>
        <a:cs typeface="+mn-cs"/>
      </a:defRPr>
    </a:lvl2pPr>
    <a:lvl3pPr marL="914400" algn="l" rtl="0" eaLnBrk="0" fontAlgn="base" hangingPunct="0">
      <a:spcBef>
        <a:spcPct val="30000"/>
      </a:spcBef>
      <a:spcAft>
        <a:spcPct val="0"/>
      </a:spcAft>
      <a:defRPr sz="1200" kern="1200">
        <a:solidFill>
          <a:schemeClr val="tx1"/>
        </a:solidFill>
        <a:latin typeface="+mn-lt"/>
        <a:ea typeface="Geneva" pitchFamily="-108" charset="-128"/>
        <a:cs typeface="+mn-cs"/>
      </a:defRPr>
    </a:lvl3pPr>
    <a:lvl4pPr marL="1371600" algn="l" rtl="0" eaLnBrk="0" fontAlgn="base" hangingPunct="0">
      <a:spcBef>
        <a:spcPct val="30000"/>
      </a:spcBef>
      <a:spcAft>
        <a:spcPct val="0"/>
      </a:spcAft>
      <a:defRPr sz="1200" kern="1200">
        <a:solidFill>
          <a:schemeClr val="tx1"/>
        </a:solidFill>
        <a:latin typeface="+mn-lt"/>
        <a:ea typeface="Geneva" pitchFamily="-108" charset="-128"/>
        <a:cs typeface="+mn-cs"/>
      </a:defRPr>
    </a:lvl4pPr>
    <a:lvl5pPr marL="1828800" algn="l" rtl="0" eaLnBrk="0" fontAlgn="base" hangingPunct="0">
      <a:spcBef>
        <a:spcPct val="30000"/>
      </a:spcBef>
      <a:spcAft>
        <a:spcPct val="0"/>
      </a:spcAft>
      <a:defRPr sz="1200" kern="1200">
        <a:solidFill>
          <a:schemeClr val="tx1"/>
        </a:solidFill>
        <a:latin typeface="+mn-lt"/>
        <a:ea typeface="Geneva" pitchFamily="-10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9D41F77-A17A-CBA3-E740-8202A238B418}"/>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C6C1B703-E36D-A54C-8C1A-7DD586FB784A}"/>
              </a:ext>
            </a:extLst>
          </p:cNvPr>
          <p:cNvSpPr>
            <a:spLocks noGrp="1" noChangeArrowheads="1"/>
          </p:cNvSpPr>
          <p:nvPr>
            <p:ph idx="1" hasCustomPrompt="1"/>
          </p:nvPr>
        </p:nvSpPr>
        <p:spPr>
          <a:xfrm>
            <a:off x="304800" y="1668257"/>
            <a:ext cx="8534400" cy="2554735"/>
          </a:xfrm>
          <a:prstGeom prst="rect">
            <a:avLst/>
          </a:prstGeom>
        </p:spPr>
        <p:txBody>
          <a:bodyPr/>
          <a:lstStyle>
            <a:lvl1pPr>
              <a:defRPr sz="1600" b="1"/>
            </a:lvl1pPr>
            <a:lvl2pPr>
              <a:defRPr sz="1600" b="1">
                <a:solidFill>
                  <a:schemeClr val="tx1">
                    <a:lumMod val="65000"/>
                    <a:lumOff val="35000"/>
                  </a:schemeClr>
                </a:solidFill>
              </a:defRPr>
            </a:lvl2pPr>
            <a:lvl3pPr>
              <a:defRPr sz="1600" b="1" i="0">
                <a:solidFill>
                  <a:schemeClr val="tx1">
                    <a:lumMod val="65000"/>
                    <a:lumOff val="35000"/>
                  </a:schemeClr>
                </a:solidFill>
              </a:defRPr>
            </a:lvl3pPr>
            <a:lvl4pPr>
              <a:defRPr sz="1600" b="1">
                <a:solidFill>
                  <a:schemeClr val="tx1">
                    <a:lumMod val="65000"/>
                    <a:lumOff val="35000"/>
                  </a:schemeClr>
                </a:solidFill>
              </a:defRPr>
            </a:lvl4pPr>
          </a:lstStyle>
          <a:p>
            <a:pPr>
              <a:buClr>
                <a:srgbClr val="EC4E62"/>
              </a:buClr>
              <a:buSzPct val="85000"/>
            </a:pPr>
            <a:r>
              <a:rPr lang="fr-FR" dirty="0" err="1"/>
              <a:t>Xxxxx</a:t>
            </a:r>
            <a:r>
              <a:rPr lang="fr-FR" dirty="0"/>
              <a:t> </a:t>
            </a:r>
            <a:r>
              <a:rPr lang="fr-FR" dirty="0" err="1"/>
              <a:t>xxxxxx</a:t>
            </a:r>
            <a:r>
              <a:rPr lang="fr-FR" dirty="0"/>
              <a:t> </a:t>
            </a:r>
            <a:r>
              <a:rPr lang="fr-FR" dirty="0" err="1"/>
              <a:t>xxxxxx</a:t>
            </a:r>
            <a:endParaRPr lang="fr-FR" dirty="0"/>
          </a:p>
          <a:p>
            <a:pPr>
              <a:buClr>
                <a:srgbClr val="EC4E62"/>
              </a:buClr>
              <a:buSzPct val="85000"/>
            </a:pPr>
            <a:r>
              <a:rPr lang="fr-FR" dirty="0"/>
              <a:t>Xxx </a:t>
            </a:r>
            <a:r>
              <a:rPr lang="fr-FR" dirty="0" err="1"/>
              <a:t>xxxXxxxxxx</a:t>
            </a:r>
            <a:r>
              <a:rPr lang="fr-FR" dirty="0"/>
              <a:t> </a:t>
            </a:r>
            <a:r>
              <a:rPr lang="fr-FR" dirty="0" err="1"/>
              <a:t>xxxxxx</a:t>
            </a:r>
            <a:r>
              <a:rPr lang="fr-FR" dirty="0"/>
              <a:t> </a:t>
            </a:r>
            <a:r>
              <a:rPr lang="fr-FR" dirty="0" err="1"/>
              <a:t>xxxxxxxx</a:t>
            </a:r>
            <a:r>
              <a:rPr lang="fr-FR" dirty="0"/>
              <a:t> </a:t>
            </a:r>
            <a:r>
              <a:rPr lang="fr-FR" dirty="0" err="1"/>
              <a:t>xxxx</a:t>
            </a:r>
            <a:endParaRPr lang="fr-FR" dirty="0"/>
          </a:p>
          <a:p>
            <a:pPr>
              <a:buClr>
                <a:srgbClr val="EC4E62"/>
              </a:buClr>
              <a:buSzPct val="85000"/>
            </a:pPr>
            <a:r>
              <a:rPr lang="fr-FR" dirty="0"/>
              <a:t>x xxx </a:t>
            </a:r>
            <a:r>
              <a:rPr lang="fr-FR" dirty="0" err="1"/>
              <a:t>xxxxx</a:t>
            </a:r>
            <a:r>
              <a:rPr lang="fr-FR" dirty="0"/>
              <a:t>	</a:t>
            </a:r>
          </a:p>
          <a:p>
            <a:pPr lvl="1">
              <a:buClr>
                <a:srgbClr val="EC4E62"/>
              </a:buClr>
              <a:buSzPct val="85000"/>
            </a:pPr>
            <a:r>
              <a:rPr lang="fr-FR" dirty="0" err="1"/>
              <a:t>Xxxxxxxxxxx</a:t>
            </a:r>
            <a:endParaRPr lang="fr-FR" dirty="0"/>
          </a:p>
          <a:p>
            <a:pPr lvl="2">
              <a:buClr>
                <a:srgbClr val="EC4E62"/>
              </a:buClr>
              <a:buSzPct val="85000"/>
            </a:pPr>
            <a:r>
              <a:rPr lang="fr-FR" dirty="0" err="1"/>
              <a:t>Xxxxxxxxxxxx</a:t>
            </a:r>
            <a:endParaRPr lang="fr-FR" dirty="0"/>
          </a:p>
          <a:p>
            <a:pPr lvl="3">
              <a:buClr>
                <a:srgbClr val="EC4E62"/>
              </a:buClr>
              <a:buSzPct val="85000"/>
            </a:pPr>
            <a:r>
              <a:rPr lang="fr-FR" dirty="0" err="1"/>
              <a:t>Xxxxxxxxxx</a:t>
            </a:r>
            <a:endParaRPr lang="fr-FR" dirty="0"/>
          </a:p>
        </p:txBody>
      </p:sp>
      <p:sp>
        <p:nvSpPr>
          <p:cNvPr id="5" name="Titre 1">
            <a:extLst>
              <a:ext uri="{FF2B5EF4-FFF2-40B4-BE49-F238E27FC236}">
                <a16:creationId xmlns:a16="http://schemas.microsoft.com/office/drawing/2014/main" id="{4EC2CB44-ADF3-D948-95CC-8A27EC070316}"/>
              </a:ext>
            </a:extLst>
          </p:cNvPr>
          <p:cNvSpPr>
            <a:spLocks noGrp="1"/>
          </p:cNvSpPr>
          <p:nvPr>
            <p:ph type="ctrTitle" hasCustomPrompt="1"/>
          </p:nvPr>
        </p:nvSpPr>
        <p:spPr>
          <a:xfrm>
            <a:off x="296864" y="980899"/>
            <a:ext cx="8548687" cy="514526"/>
          </a:xfrm>
          <a:prstGeom prst="rect">
            <a:avLst/>
          </a:prstGeom>
        </p:spPr>
        <p:txBody>
          <a:bodyPr/>
          <a:lstStyle>
            <a:lvl1pPr algn="l">
              <a:defRPr sz="2000" baseline="0">
                <a:solidFill>
                  <a:srgbClr val="D33015"/>
                </a:solidFill>
              </a:defRPr>
            </a:lvl1pPr>
          </a:lstStyle>
          <a:p>
            <a:r>
              <a:rPr lang="fr-FR" dirty="0"/>
              <a:t>Cliquez pour modifier le style du titre</a:t>
            </a:r>
          </a:p>
        </p:txBody>
      </p:sp>
    </p:spTree>
    <p:extLst>
      <p:ext uri="{BB962C8B-B14F-4D97-AF65-F5344CB8AC3E}">
        <p14:creationId xmlns:p14="http://schemas.microsoft.com/office/powerpoint/2010/main" val="19805211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B755C0-1875-B811-E430-ABAD1E4A6A9B}"/>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207469"/>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Lst>
  <p:hf hdr="0" dt="0"/>
  <p:txStyles>
    <p:title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BF5EFA3-EB90-99C3-6C09-BA74F1A3A3F6}"/>
              </a:ext>
            </a:extLst>
          </p:cNvPr>
          <p:cNvSpPr txBox="1"/>
          <p:nvPr/>
        </p:nvSpPr>
        <p:spPr>
          <a:xfrm>
            <a:off x="1170214" y="331107"/>
            <a:ext cx="4805290" cy="430887"/>
          </a:xfrm>
          <a:prstGeom prst="rect">
            <a:avLst/>
          </a:prstGeom>
          <a:noFill/>
        </p:spPr>
        <p:txBody>
          <a:bodyPr wrap="none" rtlCol="0">
            <a:spAutoFit/>
          </a:bodyPr>
          <a:lstStyle/>
          <a:p>
            <a:r>
              <a:rPr lang="fr-FR" sz="2200" b="1" dirty="0">
                <a:solidFill>
                  <a:schemeClr val="bg1"/>
                </a:solidFill>
              </a:rPr>
              <a:t>Le </a:t>
            </a:r>
            <a:r>
              <a:rPr lang="fr-FR" sz="2200" b="1" dirty="0" err="1">
                <a:solidFill>
                  <a:schemeClr val="bg1"/>
                </a:solidFill>
              </a:rPr>
              <a:t>Nirsevimab</a:t>
            </a:r>
            <a:r>
              <a:rPr lang="fr-FR" sz="2200" b="1" dirty="0">
                <a:solidFill>
                  <a:schemeClr val="bg1"/>
                </a:solidFill>
              </a:rPr>
              <a:t> AMM  Octobre 2023</a:t>
            </a:r>
          </a:p>
        </p:txBody>
      </p:sp>
      <p:sp>
        <p:nvSpPr>
          <p:cNvPr id="3" name="ZoneTexte 2">
            <a:extLst>
              <a:ext uri="{FF2B5EF4-FFF2-40B4-BE49-F238E27FC236}">
                <a16:creationId xmlns:a16="http://schemas.microsoft.com/office/drawing/2014/main" id="{00B2C0A0-1806-F2E9-2DD2-E2EA9C23D41B}"/>
              </a:ext>
            </a:extLst>
          </p:cNvPr>
          <p:cNvSpPr txBox="1"/>
          <p:nvPr/>
        </p:nvSpPr>
        <p:spPr>
          <a:xfrm>
            <a:off x="985519" y="1428750"/>
            <a:ext cx="7660459" cy="1631216"/>
          </a:xfrm>
          <a:prstGeom prst="rect">
            <a:avLst/>
          </a:prstGeom>
          <a:noFill/>
        </p:spPr>
        <p:txBody>
          <a:bodyPr wrap="square" rtlCol="0">
            <a:spAutoFit/>
          </a:bodyPr>
          <a:lstStyle/>
          <a:p>
            <a:pPr marL="285750" indent="-285750">
              <a:spcAft>
                <a:spcPts val="600"/>
              </a:spcAft>
              <a:buClr>
                <a:schemeClr val="accent1"/>
              </a:buClr>
              <a:buFont typeface="Wingdings" pitchFamily="2" charset="2"/>
              <a:buChar char="§"/>
            </a:pPr>
            <a:r>
              <a:rPr lang="fr-FR" dirty="0"/>
              <a:t>Son AMM reposait sur 2 études : Melody et Medley (≠ 3000 patients)</a:t>
            </a:r>
          </a:p>
          <a:p>
            <a:pPr marL="285750" indent="-285750">
              <a:spcAft>
                <a:spcPts val="600"/>
              </a:spcAft>
              <a:buClr>
                <a:schemeClr val="accent1"/>
              </a:buClr>
              <a:buFont typeface="Wingdings" pitchFamily="2" charset="2"/>
              <a:buChar char="§"/>
            </a:pPr>
            <a:r>
              <a:rPr lang="fr-FR" dirty="0"/>
              <a:t>L’étude Harmonie était en cours</a:t>
            </a:r>
          </a:p>
          <a:p>
            <a:pPr marL="285750" indent="-285750">
              <a:spcAft>
                <a:spcPts val="600"/>
              </a:spcAft>
              <a:buClr>
                <a:schemeClr val="accent1"/>
              </a:buClr>
              <a:buFont typeface="Wingdings" pitchFamily="2" charset="2"/>
              <a:buChar char="§"/>
            </a:pPr>
            <a:r>
              <a:rPr lang="fr-FR" dirty="0"/>
              <a:t>Ni le volume des études, ni les délais habituels de décision de la HAS ne permettait de prendre une décision de recommandation avant Septembre 2023</a:t>
            </a:r>
          </a:p>
        </p:txBody>
      </p:sp>
      <p:pic>
        <p:nvPicPr>
          <p:cNvPr id="5" name="Image 4" descr="Une image contenant motif, kaléidoscope, Caractère coloré, Art fractal&#10;&#10;Description générée automatiquement">
            <a:extLst>
              <a:ext uri="{FF2B5EF4-FFF2-40B4-BE49-F238E27FC236}">
                <a16:creationId xmlns:a16="http://schemas.microsoft.com/office/drawing/2014/main" id="{221F6D98-8B1F-9542-2D7B-AA0B5A7BE43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1186" y="2810091"/>
            <a:ext cx="2539092" cy="1833262"/>
          </a:xfrm>
          <a:prstGeom prst="rect">
            <a:avLst/>
          </a:prstGeom>
        </p:spPr>
      </p:pic>
    </p:spTree>
    <p:extLst>
      <p:ext uri="{BB962C8B-B14F-4D97-AF65-F5344CB8AC3E}">
        <p14:creationId xmlns:p14="http://schemas.microsoft.com/office/powerpoint/2010/main" val="3475755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517FA71-C0D6-FDBF-EFC6-124081ED03B7}"/>
              </a:ext>
            </a:extLst>
          </p:cNvPr>
          <p:cNvSpPr txBox="1"/>
          <p:nvPr/>
        </p:nvSpPr>
        <p:spPr>
          <a:xfrm>
            <a:off x="1625600" y="375920"/>
            <a:ext cx="7186583" cy="430887"/>
          </a:xfrm>
          <a:prstGeom prst="rect">
            <a:avLst/>
          </a:prstGeom>
          <a:noFill/>
        </p:spPr>
        <p:txBody>
          <a:bodyPr wrap="none" rtlCol="0">
            <a:spAutoFit/>
          </a:bodyPr>
          <a:lstStyle/>
          <a:p>
            <a:r>
              <a:rPr lang="fr-FR" sz="2200" b="1" dirty="0">
                <a:solidFill>
                  <a:schemeClr val="bg1"/>
                </a:solidFill>
              </a:rPr>
              <a:t>Messieurs les Pneumologues tiraient les premiers…</a:t>
            </a:r>
          </a:p>
        </p:txBody>
      </p:sp>
      <p:pic>
        <p:nvPicPr>
          <p:cNvPr id="4" name="Image 3" descr="Une image contenant texte, Police, capture d’écran, logo&#10;&#10;Description générée automatiquement">
            <a:extLst>
              <a:ext uri="{FF2B5EF4-FFF2-40B4-BE49-F238E27FC236}">
                <a16:creationId xmlns:a16="http://schemas.microsoft.com/office/drawing/2014/main" id="{93EAD5A1-4CA3-974E-912B-63D0BDACBA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2240" y="1059239"/>
            <a:ext cx="4565650" cy="1626472"/>
          </a:xfrm>
          <a:prstGeom prst="rect">
            <a:avLst/>
          </a:prstGeom>
          <a:ln>
            <a:solidFill>
              <a:srgbClr val="1498D7"/>
            </a:solidFill>
          </a:ln>
        </p:spPr>
      </p:pic>
      <p:pic>
        <p:nvPicPr>
          <p:cNvPr id="6" name="Image 5" descr="Une image contenant texte, Police, capture d’écran, algèbre&#10;&#10;Description générée automatiquement">
            <a:extLst>
              <a:ext uri="{FF2B5EF4-FFF2-40B4-BE49-F238E27FC236}">
                <a16:creationId xmlns:a16="http://schemas.microsoft.com/office/drawing/2014/main" id="{FA19040E-0D76-DC79-2F65-A25CDFAF45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870" y="2879090"/>
            <a:ext cx="7772400" cy="1450848"/>
          </a:xfrm>
          <a:prstGeom prst="rect">
            <a:avLst/>
          </a:prstGeom>
        </p:spPr>
      </p:pic>
    </p:spTree>
    <p:extLst>
      <p:ext uri="{BB962C8B-B14F-4D97-AF65-F5344CB8AC3E}">
        <p14:creationId xmlns:p14="http://schemas.microsoft.com/office/powerpoint/2010/main" val="552176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31A64C3-7ECE-9500-AE7B-CEF5EE62566E}"/>
              </a:ext>
            </a:extLst>
          </p:cNvPr>
          <p:cNvSpPr txBox="1"/>
          <p:nvPr/>
        </p:nvSpPr>
        <p:spPr>
          <a:xfrm>
            <a:off x="3596639" y="368430"/>
            <a:ext cx="2980691" cy="430887"/>
          </a:xfrm>
          <a:prstGeom prst="rect">
            <a:avLst/>
          </a:prstGeom>
          <a:noFill/>
        </p:spPr>
        <p:txBody>
          <a:bodyPr wrap="square" rtlCol="0">
            <a:spAutoFit/>
          </a:bodyPr>
          <a:lstStyle/>
          <a:p>
            <a:r>
              <a:rPr lang="fr-FR" sz="2200" b="1" dirty="0">
                <a:solidFill>
                  <a:schemeClr val="bg1"/>
                </a:solidFill>
              </a:rPr>
              <a:t>GPIP-SFP- CNPP</a:t>
            </a:r>
          </a:p>
        </p:txBody>
      </p:sp>
      <p:sp>
        <p:nvSpPr>
          <p:cNvPr id="3" name="ZoneTexte 2">
            <a:extLst>
              <a:ext uri="{FF2B5EF4-FFF2-40B4-BE49-F238E27FC236}">
                <a16:creationId xmlns:a16="http://schemas.microsoft.com/office/drawing/2014/main" id="{58213AD4-B237-4AC8-E493-A49E54C10549}"/>
              </a:ext>
            </a:extLst>
          </p:cNvPr>
          <p:cNvSpPr txBox="1"/>
          <p:nvPr/>
        </p:nvSpPr>
        <p:spPr>
          <a:xfrm>
            <a:off x="690881" y="980114"/>
            <a:ext cx="8270240" cy="3416320"/>
          </a:xfrm>
          <a:prstGeom prst="rect">
            <a:avLst/>
          </a:prstGeom>
          <a:noFill/>
        </p:spPr>
        <p:txBody>
          <a:bodyPr wrap="square" rtlCol="0">
            <a:spAutoFit/>
          </a:bodyPr>
          <a:lstStyle/>
          <a:p>
            <a:pPr marL="285750" indent="-285750">
              <a:buFont typeface="Wingdings" pitchFamily="2" charset="2"/>
              <a:buChar char="§"/>
            </a:pPr>
            <a:r>
              <a:rPr lang="fr-FR" dirty="0"/>
              <a:t>En </a:t>
            </a:r>
            <a:r>
              <a:rPr lang="fr-FR" b="1" dirty="0"/>
              <a:t>l’absence de connaissance du coût</a:t>
            </a:r>
            <a:r>
              <a:rPr lang="fr-FR" dirty="0"/>
              <a:t>, de l’avis éventuel de la HAS, </a:t>
            </a:r>
          </a:p>
          <a:p>
            <a:pPr>
              <a:spcAft>
                <a:spcPts val="600"/>
              </a:spcAft>
            </a:pPr>
            <a:r>
              <a:rPr lang="fr-FR" dirty="0"/>
              <a:t>    décision de ne pas prendre position</a:t>
            </a:r>
          </a:p>
          <a:p>
            <a:pPr marL="285750" indent="-285750">
              <a:spcAft>
                <a:spcPts val="600"/>
              </a:spcAft>
              <a:buFont typeface="Arial" panose="020B0604020202020204" pitchFamily="34" charset="0"/>
              <a:buChar char="•"/>
            </a:pPr>
            <a:r>
              <a:rPr lang="fr-FR" dirty="0"/>
              <a:t>Demande formelle de la DGS que les Sociétés savantes de Pédiatrie prennent position, car la HAS ne pourrait pas statuer dans des délais rapides, car les commandes devaient se faire rapidement avant Mars</a:t>
            </a:r>
          </a:p>
          <a:p>
            <a:pPr marL="285750" indent="-285750">
              <a:buFont typeface="Arial" panose="020B0604020202020204" pitchFamily="34" charset="0"/>
              <a:buChar char="•"/>
            </a:pPr>
            <a:r>
              <a:rPr lang="fr-FR" dirty="0"/>
              <a:t>Réunions Zoom GPIP-SFP  à au moins 2 reprises</a:t>
            </a:r>
          </a:p>
          <a:p>
            <a:pPr marL="742950" lvl="1" indent="-285750">
              <a:buFont typeface="Arial" panose="020B0604020202020204" pitchFamily="34" charset="0"/>
              <a:buChar char="•"/>
            </a:pPr>
            <a:r>
              <a:rPr lang="fr-FR" sz="1600" dirty="0"/>
              <a:t>&lt; 6 mois</a:t>
            </a:r>
          </a:p>
          <a:p>
            <a:pPr marL="742950" lvl="1" indent="-285750">
              <a:buFont typeface="Arial" panose="020B0604020202020204" pitchFamily="34" charset="0"/>
              <a:buChar char="•"/>
            </a:pPr>
            <a:r>
              <a:rPr lang="fr-FR" sz="1600" u="sng" dirty="0"/>
              <a:t>&gt; 50% de couvertures</a:t>
            </a:r>
          </a:p>
          <a:p>
            <a:pPr lvl="1"/>
            <a:r>
              <a:rPr lang="fr-FR" sz="1600" u="sng" dirty="0"/>
              <a:t>&gt; </a:t>
            </a:r>
            <a:r>
              <a:rPr lang="fr-FR" sz="1600" dirty="0"/>
              <a:t>1 an du remboursement</a:t>
            </a:r>
          </a:p>
          <a:p>
            <a:pPr marL="1200150" lvl="2" indent="-285750">
              <a:buFont typeface="Arial" panose="020B0604020202020204" pitchFamily="34" charset="0"/>
              <a:buChar char="•"/>
            </a:pPr>
            <a:r>
              <a:rPr lang="fr-FR" sz="1600" dirty="0" err="1"/>
              <a:t>Bexsero</a:t>
            </a:r>
            <a:r>
              <a:rPr lang="fr-FR" sz="1600" dirty="0"/>
              <a:t>® 	&lt; 50%</a:t>
            </a:r>
          </a:p>
          <a:p>
            <a:pPr marL="1200150" lvl="2" indent="-285750">
              <a:buFont typeface="Arial" panose="020B0604020202020204" pitchFamily="34" charset="0"/>
              <a:buChar char="•"/>
            </a:pPr>
            <a:r>
              <a:rPr lang="fr-FR" sz="1600" dirty="0"/>
              <a:t>Rotavirus 	&lt; 20%</a:t>
            </a:r>
          </a:p>
          <a:p>
            <a:endParaRPr lang="fr-FR" dirty="0"/>
          </a:p>
        </p:txBody>
      </p:sp>
      <p:pic>
        <p:nvPicPr>
          <p:cNvPr id="5" name="Image 4" descr="Une image contenant texte, ligne, Tracé, diagramme&#10;&#10;Description générée automatiquement">
            <a:extLst>
              <a:ext uri="{FF2B5EF4-FFF2-40B4-BE49-F238E27FC236}">
                <a16:creationId xmlns:a16="http://schemas.microsoft.com/office/drawing/2014/main" id="{5DDFE1E3-ADDC-BC90-4BD5-E4E2A3C3EB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7601" y="2926080"/>
            <a:ext cx="4135120" cy="1351113"/>
          </a:xfrm>
          <a:prstGeom prst="rect">
            <a:avLst/>
          </a:prstGeom>
          <a:ln>
            <a:solidFill>
              <a:srgbClr val="1498D7"/>
            </a:solidFill>
          </a:ln>
        </p:spPr>
      </p:pic>
      <p:sp>
        <p:nvSpPr>
          <p:cNvPr id="6" name="Rectangle : coins arrondis 5">
            <a:extLst>
              <a:ext uri="{FF2B5EF4-FFF2-40B4-BE49-F238E27FC236}">
                <a16:creationId xmlns:a16="http://schemas.microsoft.com/office/drawing/2014/main" id="{9B5DE9BC-93AE-7BA3-C62C-A1248077E54A}"/>
              </a:ext>
            </a:extLst>
          </p:cNvPr>
          <p:cNvSpPr/>
          <p:nvPr/>
        </p:nvSpPr>
        <p:spPr>
          <a:xfrm>
            <a:off x="277586" y="4161927"/>
            <a:ext cx="4470943" cy="41530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+QQ difficultés d’inclusion dans Harmonie</a:t>
            </a:r>
          </a:p>
        </p:txBody>
      </p:sp>
    </p:spTree>
    <p:extLst>
      <p:ext uri="{BB962C8B-B14F-4D97-AF65-F5344CB8AC3E}">
        <p14:creationId xmlns:p14="http://schemas.microsoft.com/office/powerpoint/2010/main" val="14333500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975359" y="1177927"/>
            <a:ext cx="7910223" cy="3488900"/>
          </a:xfrm>
        </p:spPr>
        <p:txBody>
          <a:bodyPr/>
          <a:lstStyle/>
          <a:p>
            <a:r>
              <a:rPr lang="fr-FR" sz="1400" dirty="0">
                <a:solidFill>
                  <a:schemeClr val="tx1"/>
                </a:solidFill>
              </a:rPr>
              <a:t>A ce stade des connaissances, </a:t>
            </a:r>
            <a:r>
              <a:rPr lang="fr-FR" sz="1400" dirty="0">
                <a:solidFill>
                  <a:srgbClr val="FF0000"/>
                </a:solidFill>
              </a:rPr>
              <a:t>les sociétés savantes de pédiatrie préconisent l’injection systématique d’une dose de </a:t>
            </a:r>
            <a:r>
              <a:rPr lang="fr-FR" sz="1400" dirty="0" err="1">
                <a:solidFill>
                  <a:srgbClr val="FF0000"/>
                </a:solidFill>
              </a:rPr>
              <a:t>Nirsevimab</a:t>
            </a:r>
            <a:r>
              <a:rPr lang="fr-FR" sz="1400" dirty="0">
                <a:solidFill>
                  <a:srgbClr val="FF0000"/>
                </a:solidFill>
              </a:rPr>
              <a:t> à tous les nourrissons âgés de moins 6 mois durant toute la période épidémique </a:t>
            </a:r>
          </a:p>
          <a:p>
            <a:endParaRPr lang="fr-FR" sz="1400" dirty="0">
              <a:solidFill>
                <a:srgbClr val="FF0000"/>
              </a:solidFill>
            </a:endParaRPr>
          </a:p>
          <a:p>
            <a:r>
              <a:rPr lang="fr-FR" sz="1400" dirty="0">
                <a:solidFill>
                  <a:schemeClr val="tx1"/>
                </a:solidFill>
              </a:rPr>
              <a:t>Cette injection se ferait </a:t>
            </a:r>
            <a:r>
              <a:rPr lang="fr-FR" sz="1400" dirty="0">
                <a:solidFill>
                  <a:srgbClr val="FF0000"/>
                </a:solidFill>
              </a:rPr>
              <a:t>idéalement en maternité </a:t>
            </a:r>
            <a:r>
              <a:rPr lang="fr-FR" sz="1400" dirty="0">
                <a:solidFill>
                  <a:schemeClr val="tx1"/>
                </a:solidFill>
              </a:rPr>
              <a:t>pour les enfants nés entre le 1er septembre et le 15 Février ou avant le retour à domicile pour les enfants hospitalisés en période néonatale Elle pourrait également être administrée en ambulatoire par les pédiatres, médecins généralistes, PMI et par les </a:t>
            </a:r>
            <a:r>
              <a:rPr lang="fr-FR" sz="1400" dirty="0" err="1">
                <a:solidFill>
                  <a:schemeClr val="tx1"/>
                </a:solidFill>
              </a:rPr>
              <a:t>sage-femmes</a:t>
            </a:r>
            <a:r>
              <a:rPr lang="fr-FR" sz="1400" dirty="0">
                <a:solidFill>
                  <a:schemeClr val="tx1"/>
                </a:solidFill>
              </a:rPr>
              <a:t> pour les enfants non immunisés en maternité. </a:t>
            </a:r>
          </a:p>
          <a:p>
            <a:endParaRPr lang="fr-FR" sz="1400" dirty="0">
              <a:solidFill>
                <a:schemeClr val="tx1"/>
              </a:solidFill>
            </a:endParaRPr>
          </a:p>
          <a:p>
            <a:r>
              <a:rPr lang="fr-FR" sz="1400" dirty="0">
                <a:solidFill>
                  <a:schemeClr val="tx1"/>
                </a:solidFill>
              </a:rPr>
              <a:t>Pour les enfants </a:t>
            </a:r>
            <a:r>
              <a:rPr lang="fr-FR" sz="1400" dirty="0">
                <a:solidFill>
                  <a:srgbClr val="FF0000"/>
                </a:solidFill>
              </a:rPr>
              <a:t>à risque élevé et prolongé d’infection grave à VRS </a:t>
            </a:r>
            <a:r>
              <a:rPr lang="fr-FR" sz="1400" dirty="0">
                <a:solidFill>
                  <a:schemeClr val="tx1"/>
                </a:solidFill>
              </a:rPr>
              <a:t>(ancien prématuré, mucoviscidose et autres affections broncho-pulmonaires chroniques, cardiopathies congénitales, drépanocytose, déficits immunitaires primitifs ou acquis, affections neurologiques ou musculaires graves, trisomie 21…),</a:t>
            </a:r>
            <a:r>
              <a:rPr lang="fr-FR" sz="1400" dirty="0">
                <a:solidFill>
                  <a:srgbClr val="FF0000"/>
                </a:solidFill>
              </a:rPr>
              <a:t> la prévention par le </a:t>
            </a:r>
            <a:r>
              <a:rPr lang="fr-FR" sz="1400" dirty="0" err="1">
                <a:solidFill>
                  <a:srgbClr val="FF0000"/>
                </a:solidFill>
              </a:rPr>
              <a:t>Nirsevimab</a:t>
            </a:r>
            <a:r>
              <a:rPr lang="fr-FR" sz="1400" dirty="0">
                <a:solidFill>
                  <a:srgbClr val="FF0000"/>
                </a:solidFill>
              </a:rPr>
              <a:t> devrait s’étendre jusqu’à l’âge de 1 an. </a:t>
            </a:r>
          </a:p>
        </p:txBody>
      </p:sp>
      <p:sp>
        <p:nvSpPr>
          <p:cNvPr id="4" name="Rectangle 3"/>
          <p:cNvSpPr/>
          <p:nvPr/>
        </p:nvSpPr>
        <p:spPr>
          <a:xfrm>
            <a:off x="1024614" y="-94998"/>
            <a:ext cx="6566452" cy="984885"/>
          </a:xfrm>
          <a:prstGeom prst="rect">
            <a:avLst/>
          </a:prstGeom>
        </p:spPr>
        <p:txBody>
          <a:bodyPr wrap="square">
            <a:spAutoFit/>
          </a:bodyPr>
          <a:lstStyle/>
          <a:p>
            <a:endParaRPr lang="fr-FR" sz="2000" dirty="0">
              <a:solidFill>
                <a:srgbClr val="000000"/>
              </a:solidFill>
              <a:latin typeface="Calibri" panose="020F0502020204030204" pitchFamily="34" charset="0"/>
            </a:endParaRPr>
          </a:p>
          <a:p>
            <a:r>
              <a:rPr lang="fr-FR" sz="2000" dirty="0">
                <a:solidFill>
                  <a:srgbClr val="000000"/>
                </a:solidFill>
                <a:latin typeface="Calibri" panose="020F0502020204030204" pitchFamily="34" charset="0"/>
              </a:rPr>
              <a:t> </a:t>
            </a:r>
            <a:r>
              <a:rPr lang="fr-FR" b="1" dirty="0">
                <a:solidFill>
                  <a:schemeClr val="bg1"/>
                </a:solidFill>
                <a:latin typeface="Calibri" panose="020F0502020204030204" pitchFamily="34" charset="0"/>
              </a:rPr>
              <a:t>Stratégie de prévention des bronchiolites à VRS des nourrissons </a:t>
            </a:r>
            <a:endParaRPr lang="fr-FR" dirty="0">
              <a:solidFill>
                <a:schemeClr val="bg1"/>
              </a:solidFill>
              <a:latin typeface="Calibri" panose="020F0502020204030204" pitchFamily="34" charset="0"/>
            </a:endParaRPr>
          </a:p>
          <a:p>
            <a:r>
              <a:rPr lang="fr-FR" b="1" dirty="0">
                <a:solidFill>
                  <a:schemeClr val="bg1"/>
                </a:solidFill>
                <a:latin typeface="Calibri" panose="020F0502020204030204" pitchFamily="34" charset="0"/>
              </a:rPr>
              <a:t>Avis des Sociétés Savantes Françaises de Pédiatrie du 24 </a:t>
            </a:r>
            <a:r>
              <a:rPr lang="fr-FR" b="1" dirty="0" err="1">
                <a:solidFill>
                  <a:schemeClr val="bg1"/>
                </a:solidFill>
                <a:latin typeface="Calibri" panose="020F0502020204030204" pitchFamily="34" charset="0"/>
              </a:rPr>
              <a:t>fev</a:t>
            </a:r>
            <a:r>
              <a:rPr lang="fr-FR" b="1" dirty="0">
                <a:solidFill>
                  <a:schemeClr val="bg1"/>
                </a:solidFill>
                <a:latin typeface="Calibri" panose="020F0502020204030204" pitchFamily="34" charset="0"/>
              </a:rPr>
              <a:t> 2023</a:t>
            </a:r>
            <a:endParaRPr lang="fr-FR" dirty="0">
              <a:solidFill>
                <a:schemeClr val="bg1"/>
              </a:solidFill>
            </a:endParaRPr>
          </a:p>
        </p:txBody>
      </p:sp>
      <p:pic>
        <p:nvPicPr>
          <p:cNvPr id="5" name="Image 4"/>
          <p:cNvPicPr>
            <a:picLocks noChangeAspect="1"/>
          </p:cNvPicPr>
          <p:nvPr/>
        </p:nvPicPr>
        <p:blipFill>
          <a:blip r:embed="rId2"/>
          <a:stretch>
            <a:fillRect/>
          </a:stretch>
        </p:blipFill>
        <p:spPr>
          <a:xfrm>
            <a:off x="7546166" y="266380"/>
            <a:ext cx="1552934" cy="420586"/>
          </a:xfrm>
          <a:prstGeom prst="rect">
            <a:avLst/>
          </a:prstGeom>
        </p:spPr>
      </p:pic>
    </p:spTree>
    <p:extLst>
      <p:ext uri="{BB962C8B-B14F-4D97-AF65-F5344CB8AC3E}">
        <p14:creationId xmlns:p14="http://schemas.microsoft.com/office/powerpoint/2010/main" val="1551942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D036068-7C5B-2D67-3FB7-C6E33EC6B91D}"/>
              </a:ext>
            </a:extLst>
          </p:cNvPr>
          <p:cNvSpPr txBox="1"/>
          <p:nvPr/>
        </p:nvSpPr>
        <p:spPr>
          <a:xfrm>
            <a:off x="1310277" y="341088"/>
            <a:ext cx="5383205" cy="430887"/>
          </a:xfrm>
          <a:prstGeom prst="rect">
            <a:avLst/>
          </a:prstGeom>
          <a:noFill/>
        </p:spPr>
        <p:txBody>
          <a:bodyPr wrap="none" rtlCol="0">
            <a:spAutoFit/>
          </a:bodyPr>
          <a:lstStyle/>
          <a:p>
            <a:r>
              <a:rPr lang="fr-FR" sz="2200" b="1" dirty="0">
                <a:solidFill>
                  <a:schemeClr val="bg1"/>
                </a:solidFill>
              </a:rPr>
              <a:t>Commande par l’état de 200.000 doses</a:t>
            </a:r>
          </a:p>
        </p:txBody>
      </p:sp>
      <p:sp>
        <p:nvSpPr>
          <p:cNvPr id="3" name="ZoneTexte 2">
            <a:extLst>
              <a:ext uri="{FF2B5EF4-FFF2-40B4-BE49-F238E27FC236}">
                <a16:creationId xmlns:a16="http://schemas.microsoft.com/office/drawing/2014/main" id="{0F2E75FC-913E-A4FA-889C-D28B7A6374B0}"/>
              </a:ext>
            </a:extLst>
          </p:cNvPr>
          <p:cNvSpPr txBox="1"/>
          <p:nvPr/>
        </p:nvSpPr>
        <p:spPr>
          <a:xfrm>
            <a:off x="2121807" y="1323159"/>
            <a:ext cx="5198859" cy="1077218"/>
          </a:xfrm>
          <a:prstGeom prst="rect">
            <a:avLst/>
          </a:prstGeom>
          <a:noFill/>
          <a:ln w="38100">
            <a:solidFill>
              <a:srgbClr val="1498D7"/>
            </a:solidFill>
          </a:ln>
        </p:spPr>
        <p:txBody>
          <a:bodyPr wrap="none" rtlCol="0">
            <a:spAutoFit/>
          </a:bodyPr>
          <a:lstStyle/>
          <a:p>
            <a:pPr marL="285750" indent="-285750">
              <a:spcAft>
                <a:spcPts val="600"/>
              </a:spcAft>
              <a:buClr>
                <a:schemeClr val="accent1"/>
              </a:buClr>
              <a:buFont typeface="Wingdings" pitchFamily="2" charset="2"/>
              <a:buChar char="Ø"/>
            </a:pPr>
            <a:r>
              <a:rPr lang="fr-FR" dirty="0"/>
              <a:t>Cohorte de naissance : 	720.000</a:t>
            </a:r>
          </a:p>
          <a:p>
            <a:pPr marL="285750" indent="-285750">
              <a:spcAft>
                <a:spcPts val="600"/>
              </a:spcAft>
              <a:buClr>
                <a:schemeClr val="accent1"/>
              </a:buClr>
              <a:buFont typeface="Wingdings" pitchFamily="2" charset="2"/>
              <a:buChar char="Ø"/>
            </a:pPr>
            <a:r>
              <a:rPr lang="fr-FR" dirty="0"/>
              <a:t>Moins de 6 mois : 360.000</a:t>
            </a:r>
          </a:p>
          <a:p>
            <a:pPr marL="285750" indent="-285750">
              <a:spcAft>
                <a:spcPts val="600"/>
              </a:spcAft>
              <a:buClr>
                <a:schemeClr val="accent1"/>
              </a:buClr>
              <a:buFont typeface="Wingdings" pitchFamily="2" charset="2"/>
              <a:buChar char="Ø"/>
            </a:pPr>
            <a:r>
              <a:rPr lang="fr-FR" dirty="0"/>
              <a:t>50% :	180.000 avec un peu de marge 200.000</a:t>
            </a:r>
          </a:p>
        </p:txBody>
      </p:sp>
      <p:pic>
        <p:nvPicPr>
          <p:cNvPr id="5" name="Image 4" descr="Une image contenant Équipement médical, médical, soins de santé, aiguille&#10;&#10;Description générée automatiquement">
            <a:extLst>
              <a:ext uri="{FF2B5EF4-FFF2-40B4-BE49-F238E27FC236}">
                <a16:creationId xmlns:a16="http://schemas.microsoft.com/office/drawing/2014/main" id="{67BA6423-4929-B568-1189-08B911E541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439" y="2881993"/>
            <a:ext cx="2366736" cy="1549136"/>
          </a:xfrm>
          <a:prstGeom prst="rect">
            <a:avLst/>
          </a:prstGeom>
        </p:spPr>
      </p:pic>
      <p:pic>
        <p:nvPicPr>
          <p:cNvPr id="6" name="Image 5" descr="Une image contenant Équipement médical, médical, soins de santé, aiguille&#10;&#10;Description générée automatiquement">
            <a:extLst>
              <a:ext uri="{FF2B5EF4-FFF2-40B4-BE49-F238E27FC236}">
                <a16:creationId xmlns:a16="http://schemas.microsoft.com/office/drawing/2014/main" id="{DDF75828-7B1E-60C7-3428-7DE544DBF1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775249">
            <a:off x="2684387" y="2658836"/>
            <a:ext cx="1887613" cy="1235528"/>
          </a:xfrm>
          <a:prstGeom prst="rect">
            <a:avLst/>
          </a:prstGeom>
        </p:spPr>
      </p:pic>
      <p:pic>
        <p:nvPicPr>
          <p:cNvPr id="7" name="Image 6" descr="Une image contenant Équipement médical, médical, soins de santé, aiguille&#10;&#10;Description générée automatiquement">
            <a:extLst>
              <a:ext uri="{FF2B5EF4-FFF2-40B4-BE49-F238E27FC236}">
                <a16:creationId xmlns:a16="http://schemas.microsoft.com/office/drawing/2014/main" id="{3078715C-B8F2-C009-442A-C10F519C55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230574">
            <a:off x="6569465" y="2502032"/>
            <a:ext cx="2366736" cy="1549136"/>
          </a:xfrm>
          <a:prstGeom prst="rect">
            <a:avLst/>
          </a:prstGeom>
        </p:spPr>
      </p:pic>
    </p:spTree>
    <p:extLst>
      <p:ext uri="{BB962C8B-B14F-4D97-AF65-F5344CB8AC3E}">
        <p14:creationId xmlns:p14="http://schemas.microsoft.com/office/powerpoint/2010/main" val="1346266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apture d’écran, carte de visite, Police&#10;&#10;Description générée automatiquement">
            <a:extLst>
              <a:ext uri="{FF2B5EF4-FFF2-40B4-BE49-F238E27FC236}">
                <a16:creationId xmlns:a16="http://schemas.microsoft.com/office/drawing/2014/main" id="{639ABEB0-5BF1-92AB-FC3C-3566F1A934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317" y="1081628"/>
            <a:ext cx="2860040" cy="1218788"/>
          </a:xfrm>
          <a:prstGeom prst="rect">
            <a:avLst/>
          </a:prstGeom>
          <a:ln>
            <a:solidFill>
              <a:schemeClr val="accent4">
                <a:lumMod val="75000"/>
              </a:schemeClr>
            </a:solidFill>
          </a:ln>
        </p:spPr>
      </p:pic>
      <p:pic>
        <p:nvPicPr>
          <p:cNvPr id="5" name="Image 4" descr="Une image contenant texte, Police, capture d’écran, algèbre&#10;&#10;Description générée automatiquement">
            <a:extLst>
              <a:ext uri="{FF2B5EF4-FFF2-40B4-BE49-F238E27FC236}">
                <a16:creationId xmlns:a16="http://schemas.microsoft.com/office/drawing/2014/main" id="{B39E5615-690C-8359-BD5E-106EA8CCE6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5350" y="1015382"/>
            <a:ext cx="5547360" cy="1351280"/>
          </a:xfrm>
          <a:prstGeom prst="rect">
            <a:avLst/>
          </a:prstGeom>
          <a:solidFill>
            <a:schemeClr val="bg1">
              <a:lumMod val="95000"/>
            </a:schemeClr>
          </a:solidFill>
          <a:ln>
            <a:solidFill>
              <a:srgbClr val="1498D7"/>
            </a:solidFill>
          </a:ln>
        </p:spPr>
      </p:pic>
      <p:pic>
        <p:nvPicPr>
          <p:cNvPr id="7" name="Image 6" descr="Une image contenant texte, capture d’écran, Police, nombre&#10;&#10;Description générée automatiquement">
            <a:extLst>
              <a:ext uri="{FF2B5EF4-FFF2-40B4-BE49-F238E27FC236}">
                <a16:creationId xmlns:a16="http://schemas.microsoft.com/office/drawing/2014/main" id="{E8E41A34-C155-7C2F-118B-A2353E564A1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676" y="2458720"/>
            <a:ext cx="4958080" cy="2050333"/>
          </a:xfrm>
          <a:prstGeom prst="rect">
            <a:avLst/>
          </a:prstGeom>
        </p:spPr>
      </p:pic>
      <p:sp>
        <p:nvSpPr>
          <p:cNvPr id="12" name="Rectangle : coins arrondis 11">
            <a:extLst>
              <a:ext uri="{FF2B5EF4-FFF2-40B4-BE49-F238E27FC236}">
                <a16:creationId xmlns:a16="http://schemas.microsoft.com/office/drawing/2014/main" id="{4E83E10A-343C-E4A4-831F-ABFE57307EC0}"/>
              </a:ext>
            </a:extLst>
          </p:cNvPr>
          <p:cNvSpPr/>
          <p:nvPr/>
        </p:nvSpPr>
        <p:spPr>
          <a:xfrm>
            <a:off x="5120640" y="2458720"/>
            <a:ext cx="3922070" cy="2182412"/>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spcAft>
                <a:spcPts val="300"/>
              </a:spcAft>
            </a:pPr>
            <a:r>
              <a:rPr lang="fr-FR" sz="1100" b="0" i="0" u="none" strike="noStrike" dirty="0">
                <a:solidFill>
                  <a:schemeClr val="bg1"/>
                </a:solidFill>
                <a:effectLst/>
                <a:latin typeface="Calibri" panose="020F0502020204030204" pitchFamily="34" charset="0"/>
              </a:rPr>
              <a:t>1. Les anticorps monoclonaux sont exceptionnellement cause d’anaphylaxie</a:t>
            </a:r>
            <a:endParaRPr lang="fr-FR" sz="1100" b="0" i="0" u="none" strike="noStrike" dirty="0">
              <a:solidFill>
                <a:schemeClr val="bg1"/>
              </a:solidFill>
              <a:effectLst/>
              <a:latin typeface="Helvetica" pitchFamily="2" charset="0"/>
            </a:endParaRPr>
          </a:p>
          <a:p>
            <a:pPr algn="l">
              <a:spcAft>
                <a:spcPts val="300"/>
              </a:spcAft>
            </a:pPr>
            <a:r>
              <a:rPr lang="fr-FR" sz="1100" b="0" i="0" u="none" strike="noStrike" dirty="0">
                <a:solidFill>
                  <a:schemeClr val="bg1"/>
                </a:solidFill>
                <a:effectLst/>
                <a:latin typeface="Calibri" panose="020F0502020204030204" pitchFamily="34" charset="0"/>
              </a:rPr>
              <a:t>2. Les excipients sont des </a:t>
            </a:r>
            <a:r>
              <a:rPr lang="fr-FR" sz="1100" b="0" i="0" u="none" strike="noStrike" dirty="0" err="1">
                <a:solidFill>
                  <a:schemeClr val="bg1"/>
                </a:solidFill>
                <a:effectLst/>
                <a:latin typeface="Calibri" panose="020F0502020204030204" pitchFamily="34" charset="0"/>
              </a:rPr>
              <a:t>polysorbates</a:t>
            </a:r>
            <a:r>
              <a:rPr lang="fr-FR" sz="1100" b="0" i="0" u="none" strike="noStrike" dirty="0">
                <a:solidFill>
                  <a:schemeClr val="bg1"/>
                </a:solidFill>
                <a:effectLst/>
                <a:latin typeface="Calibri" panose="020F0502020204030204" pitchFamily="34" charset="0"/>
              </a:rPr>
              <a:t>, exceptionnellement responsables d’anaphylaxie</a:t>
            </a:r>
            <a:endParaRPr lang="fr-FR" sz="1100" b="0" i="0" u="none" strike="noStrike" dirty="0">
              <a:solidFill>
                <a:schemeClr val="bg1"/>
              </a:solidFill>
              <a:effectLst/>
              <a:latin typeface="Helvetica" pitchFamily="2" charset="0"/>
            </a:endParaRPr>
          </a:p>
          <a:p>
            <a:pPr algn="l">
              <a:spcAft>
                <a:spcPts val="300"/>
              </a:spcAft>
            </a:pPr>
            <a:r>
              <a:rPr lang="fr-FR" sz="1100" b="0" i="0" u="none" strike="noStrike" dirty="0">
                <a:solidFill>
                  <a:schemeClr val="bg1"/>
                </a:solidFill>
                <a:effectLst/>
                <a:latin typeface="Calibri" panose="020F0502020204030204" pitchFamily="34" charset="0"/>
              </a:rPr>
              <a:t>3. L’anaphylaxie nécessite une exposition préalable ce qui ne sera pas le cas ici</a:t>
            </a:r>
            <a:endParaRPr lang="fr-FR" sz="1100" b="0" i="0" u="none" strike="noStrike" dirty="0">
              <a:solidFill>
                <a:schemeClr val="bg1"/>
              </a:solidFill>
              <a:effectLst/>
              <a:latin typeface="Helvetica" pitchFamily="2" charset="0"/>
            </a:endParaRPr>
          </a:p>
          <a:p>
            <a:pPr algn="l">
              <a:spcAft>
                <a:spcPts val="300"/>
              </a:spcAft>
            </a:pPr>
            <a:r>
              <a:rPr lang="fr-FR" sz="1100" b="0" i="0" u="none" strike="noStrike" dirty="0">
                <a:solidFill>
                  <a:schemeClr val="bg1"/>
                </a:solidFill>
                <a:effectLst/>
                <a:latin typeface="Calibri" panose="020F0502020204030204" pitchFamily="34" charset="0"/>
              </a:rPr>
              <a:t>4. La tranche d’âge est habituellement celle qui présente le moins d’anaphylaxie</a:t>
            </a:r>
            <a:endParaRPr lang="fr-FR" sz="1100" b="0" i="0" u="none" strike="noStrike" dirty="0">
              <a:solidFill>
                <a:schemeClr val="bg1"/>
              </a:solidFill>
              <a:effectLst/>
              <a:latin typeface="Helvetica" pitchFamily="2" charset="0"/>
            </a:endParaRPr>
          </a:p>
          <a:p>
            <a:pPr algn="l">
              <a:spcAft>
                <a:spcPts val="300"/>
              </a:spcAft>
            </a:pPr>
            <a:r>
              <a:rPr lang="fr-FR" sz="1100" b="0" i="0" u="none" strike="noStrike" dirty="0">
                <a:solidFill>
                  <a:schemeClr val="bg1"/>
                </a:solidFill>
                <a:effectLst/>
                <a:latin typeface="Calibri" panose="020F0502020204030204" pitchFamily="34" charset="0"/>
              </a:rPr>
              <a:t>5. Les données de la littérature sont rassurantes</a:t>
            </a:r>
            <a:endParaRPr lang="fr-FR" sz="1100" b="0" i="0" u="none" strike="noStrike" dirty="0">
              <a:solidFill>
                <a:schemeClr val="bg1"/>
              </a:solidFill>
              <a:effectLst/>
              <a:latin typeface="Helvetica" pitchFamily="2" charset="0"/>
            </a:endParaRPr>
          </a:p>
          <a:p>
            <a:pPr algn="l">
              <a:spcAft>
                <a:spcPts val="300"/>
              </a:spcAft>
            </a:pPr>
            <a:r>
              <a:rPr lang="fr-FR" sz="1100" b="0" i="0" u="none" strike="noStrike" dirty="0">
                <a:solidFill>
                  <a:schemeClr val="bg1"/>
                </a:solidFill>
                <a:effectLst/>
                <a:latin typeface="Calibri" panose="020F0502020204030204" pitchFamily="34" charset="0"/>
              </a:rPr>
              <a:t>6. Les données de pharmacovigilance confirmeront la sécurité</a:t>
            </a:r>
            <a:endParaRPr lang="fr-FR" sz="1100" b="0" i="0" u="none" strike="noStrike" dirty="0">
              <a:solidFill>
                <a:schemeClr val="bg1"/>
              </a:solidFill>
              <a:effectLst/>
              <a:latin typeface="Helvetica" pitchFamily="2" charset="0"/>
            </a:endParaRPr>
          </a:p>
        </p:txBody>
      </p:sp>
      <p:sp>
        <p:nvSpPr>
          <p:cNvPr id="2" name="Rectangle 1"/>
          <p:cNvSpPr/>
          <p:nvPr/>
        </p:nvSpPr>
        <p:spPr>
          <a:xfrm>
            <a:off x="1193441" y="307671"/>
            <a:ext cx="2787943" cy="369332"/>
          </a:xfrm>
          <a:prstGeom prst="rect">
            <a:avLst/>
          </a:prstGeom>
        </p:spPr>
        <p:txBody>
          <a:bodyPr wrap="none">
            <a:spAutoFit/>
          </a:bodyPr>
          <a:lstStyle/>
          <a:p>
            <a:r>
              <a:rPr lang="fr-FR" b="1" dirty="0">
                <a:solidFill>
                  <a:schemeClr val="bg1"/>
                </a:solidFill>
              </a:rPr>
              <a:t>Après cette commande </a:t>
            </a:r>
          </a:p>
        </p:txBody>
      </p:sp>
    </p:spTree>
    <p:extLst>
      <p:ext uri="{BB962C8B-B14F-4D97-AF65-F5344CB8AC3E}">
        <p14:creationId xmlns:p14="http://schemas.microsoft.com/office/powerpoint/2010/main" val="392441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Police, capture d’écran, logo&#10;&#10;Description générée automatiquement">
            <a:extLst>
              <a:ext uri="{FF2B5EF4-FFF2-40B4-BE49-F238E27FC236}">
                <a16:creationId xmlns:a16="http://schemas.microsoft.com/office/drawing/2014/main" id="{F421EFC7-F395-7560-8534-E77AAFFE29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6176" y="876348"/>
            <a:ext cx="2102644" cy="1155652"/>
          </a:xfrm>
          <a:prstGeom prst="rect">
            <a:avLst/>
          </a:prstGeom>
        </p:spPr>
      </p:pic>
      <p:pic>
        <p:nvPicPr>
          <p:cNvPr id="5" name="Image 4" descr="Une image contenant texte, Police, blanc&#10;&#10;Description générée automatiquement">
            <a:extLst>
              <a:ext uri="{FF2B5EF4-FFF2-40B4-BE49-F238E27FC236}">
                <a16:creationId xmlns:a16="http://schemas.microsoft.com/office/drawing/2014/main" id="{407BD346-5551-6806-EEC4-0757052C8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0902" y="989106"/>
            <a:ext cx="5439261" cy="1349962"/>
          </a:xfrm>
          <a:prstGeom prst="rect">
            <a:avLst/>
          </a:prstGeom>
          <a:ln>
            <a:solidFill>
              <a:schemeClr val="accent4">
                <a:lumMod val="75000"/>
              </a:schemeClr>
            </a:solidFill>
          </a:ln>
        </p:spPr>
      </p:pic>
      <p:pic>
        <p:nvPicPr>
          <p:cNvPr id="7" name="Image 6" descr="Une image contenant texte, Police, capture d’écran, blanc&#10;&#10;Description générée automatiquement">
            <a:extLst>
              <a:ext uri="{FF2B5EF4-FFF2-40B4-BE49-F238E27FC236}">
                <a16:creationId xmlns:a16="http://schemas.microsoft.com/office/drawing/2014/main" id="{F224B263-60CF-CD9F-4ADD-B5E12E92B0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7510" y="2804432"/>
            <a:ext cx="4410330" cy="1655808"/>
          </a:xfrm>
          <a:prstGeom prst="rect">
            <a:avLst/>
          </a:prstGeom>
        </p:spPr>
      </p:pic>
      <p:sp>
        <p:nvSpPr>
          <p:cNvPr id="2" name="Rectangle 1"/>
          <p:cNvSpPr/>
          <p:nvPr/>
        </p:nvSpPr>
        <p:spPr>
          <a:xfrm>
            <a:off x="1156176" y="339076"/>
            <a:ext cx="2787943" cy="369332"/>
          </a:xfrm>
          <a:prstGeom prst="rect">
            <a:avLst/>
          </a:prstGeom>
        </p:spPr>
        <p:txBody>
          <a:bodyPr wrap="none">
            <a:spAutoFit/>
          </a:bodyPr>
          <a:lstStyle/>
          <a:p>
            <a:r>
              <a:rPr lang="fr-FR" b="1" dirty="0">
                <a:solidFill>
                  <a:schemeClr val="bg1"/>
                </a:solidFill>
              </a:rPr>
              <a:t>Après cette commande </a:t>
            </a:r>
          </a:p>
        </p:txBody>
      </p:sp>
    </p:spTree>
    <p:extLst>
      <p:ext uri="{BB962C8B-B14F-4D97-AF65-F5344CB8AC3E}">
        <p14:creationId xmlns:p14="http://schemas.microsoft.com/office/powerpoint/2010/main" val="380061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Police, capture d’écran, logo&#10;&#10;Description générée automatiquement">
            <a:extLst>
              <a:ext uri="{FF2B5EF4-FFF2-40B4-BE49-F238E27FC236}">
                <a16:creationId xmlns:a16="http://schemas.microsoft.com/office/drawing/2014/main" id="{F421EFC7-F395-7560-8534-E77AAFFE29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6176" y="876348"/>
            <a:ext cx="2102644" cy="1155652"/>
          </a:xfrm>
          <a:prstGeom prst="rect">
            <a:avLst/>
          </a:prstGeom>
        </p:spPr>
      </p:pic>
      <p:pic>
        <p:nvPicPr>
          <p:cNvPr id="5" name="Image 4" descr="Une image contenant texte, Police, blanc&#10;&#10;Description générée automatiquement">
            <a:extLst>
              <a:ext uri="{FF2B5EF4-FFF2-40B4-BE49-F238E27FC236}">
                <a16:creationId xmlns:a16="http://schemas.microsoft.com/office/drawing/2014/main" id="{407BD346-5551-6806-EEC4-0757052C8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0080" y="1009796"/>
            <a:ext cx="5439261" cy="1349962"/>
          </a:xfrm>
          <a:prstGeom prst="rect">
            <a:avLst/>
          </a:prstGeom>
          <a:ln>
            <a:solidFill>
              <a:schemeClr val="accent4">
                <a:lumMod val="75000"/>
              </a:schemeClr>
            </a:solidFill>
          </a:ln>
        </p:spPr>
      </p:pic>
      <p:pic>
        <p:nvPicPr>
          <p:cNvPr id="4" name="Image 3" descr="Une image contenant texte, Police, capture d’écran, algèbre&#10;&#10;Description générée automatiquement">
            <a:extLst>
              <a:ext uri="{FF2B5EF4-FFF2-40B4-BE49-F238E27FC236}">
                <a16:creationId xmlns:a16="http://schemas.microsoft.com/office/drawing/2014/main" id="{4971020D-982D-8010-96BE-82B23A2055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2024" y="2390580"/>
            <a:ext cx="6523208" cy="1154869"/>
          </a:xfrm>
          <a:prstGeom prst="rect">
            <a:avLst/>
          </a:prstGeom>
        </p:spPr>
      </p:pic>
      <p:pic>
        <p:nvPicPr>
          <p:cNvPr id="12" name="Image 11" descr="Une image contenant texte, Police, capture d’écran, algèbre&#10;&#10;Description générée automatiquement">
            <a:extLst>
              <a:ext uri="{FF2B5EF4-FFF2-40B4-BE49-F238E27FC236}">
                <a16:creationId xmlns:a16="http://schemas.microsoft.com/office/drawing/2014/main" id="{7121864C-A2D0-6A23-CCB9-3FA0A1D1830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37920" y="3431198"/>
            <a:ext cx="5303163" cy="1154870"/>
          </a:xfrm>
          <a:prstGeom prst="rect">
            <a:avLst/>
          </a:prstGeom>
        </p:spPr>
      </p:pic>
      <p:sp>
        <p:nvSpPr>
          <p:cNvPr id="2" name="Rectangle 1"/>
          <p:cNvSpPr/>
          <p:nvPr/>
        </p:nvSpPr>
        <p:spPr>
          <a:xfrm>
            <a:off x="1220535" y="327726"/>
            <a:ext cx="2787943" cy="369332"/>
          </a:xfrm>
          <a:prstGeom prst="rect">
            <a:avLst/>
          </a:prstGeom>
        </p:spPr>
        <p:txBody>
          <a:bodyPr wrap="none">
            <a:spAutoFit/>
          </a:bodyPr>
          <a:lstStyle/>
          <a:p>
            <a:r>
              <a:rPr lang="fr-FR" b="1" dirty="0">
                <a:solidFill>
                  <a:schemeClr val="bg1"/>
                </a:solidFill>
              </a:rPr>
              <a:t>Après cette commande </a:t>
            </a:r>
          </a:p>
        </p:txBody>
      </p:sp>
    </p:spTree>
    <p:extLst>
      <p:ext uri="{BB962C8B-B14F-4D97-AF65-F5344CB8AC3E}">
        <p14:creationId xmlns:p14="http://schemas.microsoft.com/office/powerpoint/2010/main" val="282113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Police, capture d’écran, logo&#10;&#10;Description générée automatiquement">
            <a:extLst>
              <a:ext uri="{FF2B5EF4-FFF2-40B4-BE49-F238E27FC236}">
                <a16:creationId xmlns:a16="http://schemas.microsoft.com/office/drawing/2014/main" id="{F421EFC7-F395-7560-8534-E77AAFFE29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6176" y="876348"/>
            <a:ext cx="2102644" cy="1155652"/>
          </a:xfrm>
          <a:prstGeom prst="rect">
            <a:avLst/>
          </a:prstGeom>
        </p:spPr>
      </p:pic>
      <p:pic>
        <p:nvPicPr>
          <p:cNvPr id="5" name="Image 4" descr="Une image contenant texte, Police, blanc&#10;&#10;Description générée automatiquement">
            <a:extLst>
              <a:ext uri="{FF2B5EF4-FFF2-40B4-BE49-F238E27FC236}">
                <a16:creationId xmlns:a16="http://schemas.microsoft.com/office/drawing/2014/main" id="{407BD346-5551-6806-EEC4-0757052C8F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2823" y="927718"/>
            <a:ext cx="5439261" cy="1349962"/>
          </a:xfrm>
          <a:prstGeom prst="rect">
            <a:avLst/>
          </a:prstGeom>
          <a:ln>
            <a:solidFill>
              <a:schemeClr val="accent4">
                <a:lumMod val="75000"/>
              </a:schemeClr>
            </a:solidFill>
          </a:ln>
        </p:spPr>
      </p:pic>
      <p:pic>
        <p:nvPicPr>
          <p:cNvPr id="8" name="Image 7" descr="Une image contenant texte, Police, capture d’écran, algèbre&#10;&#10;Description générée automatiquement">
            <a:extLst>
              <a:ext uri="{FF2B5EF4-FFF2-40B4-BE49-F238E27FC236}">
                <a16:creationId xmlns:a16="http://schemas.microsoft.com/office/drawing/2014/main" id="{87E99FEF-77FA-7716-637D-51D8FAEB46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989" y="2226310"/>
            <a:ext cx="8585145" cy="2040842"/>
          </a:xfrm>
          <a:prstGeom prst="rect">
            <a:avLst/>
          </a:prstGeom>
        </p:spPr>
      </p:pic>
      <p:sp>
        <p:nvSpPr>
          <p:cNvPr id="2" name="Rectangle 1"/>
          <p:cNvSpPr/>
          <p:nvPr/>
        </p:nvSpPr>
        <p:spPr>
          <a:xfrm>
            <a:off x="1156176" y="361857"/>
            <a:ext cx="2787943" cy="369332"/>
          </a:xfrm>
          <a:prstGeom prst="rect">
            <a:avLst/>
          </a:prstGeom>
        </p:spPr>
        <p:txBody>
          <a:bodyPr wrap="none">
            <a:spAutoFit/>
          </a:bodyPr>
          <a:lstStyle/>
          <a:p>
            <a:r>
              <a:rPr lang="fr-FR" b="1" dirty="0">
                <a:solidFill>
                  <a:schemeClr val="bg1"/>
                </a:solidFill>
              </a:rPr>
              <a:t>Après cette commande </a:t>
            </a:r>
          </a:p>
        </p:txBody>
      </p:sp>
    </p:spTree>
    <p:extLst>
      <p:ext uri="{BB962C8B-B14F-4D97-AF65-F5344CB8AC3E}">
        <p14:creationId xmlns:p14="http://schemas.microsoft.com/office/powerpoint/2010/main" val="3000896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endParaRPr lang="fr-FR" dirty="0"/>
          </a:p>
        </p:txBody>
      </p:sp>
      <p:pic>
        <p:nvPicPr>
          <p:cNvPr id="4" name="Image 3"/>
          <p:cNvPicPr>
            <a:picLocks noChangeAspect="1"/>
          </p:cNvPicPr>
          <p:nvPr/>
        </p:nvPicPr>
        <p:blipFill>
          <a:blip r:embed="rId2"/>
          <a:stretch>
            <a:fillRect/>
          </a:stretch>
        </p:blipFill>
        <p:spPr>
          <a:xfrm>
            <a:off x="1039536" y="876966"/>
            <a:ext cx="6692348" cy="3814825"/>
          </a:xfrm>
          <a:prstGeom prst="rect">
            <a:avLst/>
          </a:prstGeom>
        </p:spPr>
      </p:pic>
      <p:sp>
        <p:nvSpPr>
          <p:cNvPr id="5" name="Rectangle 4"/>
          <p:cNvSpPr/>
          <p:nvPr/>
        </p:nvSpPr>
        <p:spPr>
          <a:xfrm>
            <a:off x="1039536" y="286716"/>
            <a:ext cx="8906979" cy="369332"/>
          </a:xfrm>
          <a:prstGeom prst="rect">
            <a:avLst/>
          </a:prstGeom>
        </p:spPr>
        <p:txBody>
          <a:bodyPr wrap="square">
            <a:spAutoFit/>
          </a:bodyPr>
          <a:lstStyle/>
          <a:p>
            <a:r>
              <a:rPr lang="fr-FR" dirty="0">
                <a:solidFill>
                  <a:schemeClr val="bg1"/>
                </a:solidFill>
              </a:rPr>
              <a:t>Rédaction en urgence fiche « Réponses Rapides » avec la HAS sept 2023</a:t>
            </a:r>
          </a:p>
        </p:txBody>
      </p:sp>
    </p:spTree>
    <p:extLst>
      <p:ext uri="{BB962C8B-B14F-4D97-AF65-F5344CB8AC3E}">
        <p14:creationId xmlns:p14="http://schemas.microsoft.com/office/powerpoint/2010/main" val="3486278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95944"/>
            <a:ext cx="9144000" cy="5143500"/>
          </a:xfrm>
          <a:prstGeom prst="rect">
            <a:avLst/>
          </a:prstGeom>
        </p:spPr>
      </p:pic>
      <p:sp>
        <p:nvSpPr>
          <p:cNvPr id="3" name="Rectangle 2">
            <a:extLst>
              <a:ext uri="{FF2B5EF4-FFF2-40B4-BE49-F238E27FC236}">
                <a16:creationId xmlns:a16="http://schemas.microsoft.com/office/drawing/2014/main" id="{09483B49-6CB1-B43A-D5CD-230E416A25A5}"/>
              </a:ext>
            </a:extLst>
          </p:cNvPr>
          <p:cNvSpPr/>
          <p:nvPr/>
        </p:nvSpPr>
        <p:spPr>
          <a:xfrm>
            <a:off x="204108" y="963385"/>
            <a:ext cx="4024992" cy="3061607"/>
          </a:xfrm>
          <a:prstGeom prst="rect">
            <a:avLst/>
          </a:prstGeom>
          <a:solidFill>
            <a:schemeClr val="bg1"/>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800" b="1" dirty="0">
                <a:effectLst/>
                <a:latin typeface="Calibri" panose="020F0502020204030204" pitchFamily="34" charset="0"/>
                <a:ea typeface="DengXian" panose="02010600030101010101" pitchFamily="2" charset="-122"/>
                <a:cs typeface="Times New Roman" panose="02020603050405020304" pitchFamily="18" charset="0"/>
              </a:rPr>
              <a:t>Nouvelles recommandations et couvertures vaccinales</a:t>
            </a: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Emmanuel GRIMPREL</a:t>
            </a: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pic>
        <p:nvPicPr>
          <p:cNvPr id="6" name="Image 5" descr="Une image contenant Graphique, graphisme, clipart, Police&#10;&#10;Description générée automatiquement">
            <a:extLst>
              <a:ext uri="{FF2B5EF4-FFF2-40B4-BE49-F238E27FC236}">
                <a16:creationId xmlns:a16="http://schemas.microsoft.com/office/drawing/2014/main" id="{32A98F31-99A1-B477-710A-41E9C93D1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186" y="997215"/>
            <a:ext cx="558937" cy="628804"/>
          </a:xfrm>
          <a:prstGeom prst="rect">
            <a:avLst/>
          </a:prstGeom>
        </p:spPr>
      </p:pic>
      <p:sp>
        <p:nvSpPr>
          <p:cNvPr id="7" name="ZoneTexte 6">
            <a:extLst>
              <a:ext uri="{FF2B5EF4-FFF2-40B4-BE49-F238E27FC236}">
                <a16:creationId xmlns:a16="http://schemas.microsoft.com/office/drawing/2014/main" id="{0AD46624-BD2E-B51B-160B-BB8561D40408}"/>
              </a:ext>
            </a:extLst>
          </p:cNvPr>
          <p:cNvSpPr txBox="1"/>
          <p:nvPr/>
        </p:nvSpPr>
        <p:spPr>
          <a:xfrm>
            <a:off x="531654" y="1626019"/>
            <a:ext cx="3347357" cy="1415772"/>
          </a:xfrm>
          <a:prstGeom prst="rect">
            <a:avLst/>
          </a:prstGeom>
          <a:noFill/>
        </p:spPr>
        <p:txBody>
          <a:bodyPr wrap="square" rtlCol="0">
            <a:spAutoFit/>
          </a:bodyPr>
          <a:lstStyle/>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Le VRS</a:t>
            </a:r>
          </a:p>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dans tous ses états</a:t>
            </a:r>
          </a:p>
          <a:p>
            <a:pPr algn="ctr"/>
            <a:r>
              <a:rPr lang="fr-FR" sz="2000" b="1" dirty="0">
                <a:latin typeface="Arial" panose="020B0604020202020204" pitchFamily="34" charset="0"/>
                <a:ea typeface="DengXian" panose="02010600030101010101" pitchFamily="2" charset="-122"/>
                <a:cs typeface="Arial" panose="020B0604020202020204" pitchFamily="34" charset="0"/>
              </a:rPr>
              <a:t>(Saison 2, </a:t>
            </a:r>
            <a:r>
              <a:rPr lang="fr-FR" sz="2000" b="1">
                <a:latin typeface="Arial" panose="020B0604020202020204" pitchFamily="34" charset="0"/>
                <a:ea typeface="DengXian" panose="02010600030101010101" pitchFamily="2" charset="-122"/>
                <a:cs typeface="Arial" panose="020B0604020202020204" pitchFamily="34" charset="0"/>
              </a:rPr>
              <a:t>épisode 2)</a:t>
            </a:r>
            <a:endParaRPr lang="fr-FR" sz="1600" b="1" dirty="0">
              <a:effectLst/>
              <a:latin typeface="Arial" panose="020B0604020202020204" pitchFamily="34" charset="0"/>
              <a:ea typeface="DengXian" panose="02010600030101010101" pitchFamily="2" charset="-122"/>
              <a:cs typeface="Arial" panose="020B0604020202020204" pitchFamily="34" charset="0"/>
            </a:endParaRP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p:txBody>
      </p:sp>
      <p:sp>
        <p:nvSpPr>
          <p:cNvPr id="8" name="ZoneTexte 7">
            <a:extLst>
              <a:ext uri="{FF2B5EF4-FFF2-40B4-BE49-F238E27FC236}">
                <a16:creationId xmlns:a16="http://schemas.microsoft.com/office/drawing/2014/main" id="{87F4A1B5-0DA0-F3FD-3A02-995F46806D67}"/>
              </a:ext>
            </a:extLst>
          </p:cNvPr>
          <p:cNvSpPr txBox="1"/>
          <p:nvPr/>
        </p:nvSpPr>
        <p:spPr>
          <a:xfrm>
            <a:off x="811123" y="2980236"/>
            <a:ext cx="2761977" cy="646331"/>
          </a:xfrm>
          <a:prstGeom prst="rect">
            <a:avLst/>
          </a:prstGeom>
          <a:noFill/>
        </p:spPr>
        <p:txBody>
          <a:bodyPr wrap="square" rtlCol="0">
            <a:spAutoFit/>
          </a:bodyPr>
          <a:lstStyle/>
          <a:p>
            <a:pPr algn="ctr"/>
            <a:r>
              <a:rPr lang="fr-FR" sz="1800" dirty="0">
                <a:latin typeface="Calibri" panose="020F0502020204030204" pitchFamily="34" charset="0"/>
                <a:ea typeface="DengXian" panose="02010600030101010101" pitchFamily="2" charset="-122"/>
                <a:cs typeface="Times New Roman" panose="02020603050405020304" pitchFamily="18" charset="0"/>
              </a:rPr>
              <a:t>Christèle GRAS LE GUEN</a:t>
            </a:r>
          </a:p>
          <a:p>
            <a:pPr algn="ctr"/>
            <a:r>
              <a:rPr lang="fr-FR" sz="18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spTree>
    <p:extLst>
      <p:ext uri="{BB962C8B-B14F-4D97-AF65-F5344CB8AC3E}">
        <p14:creationId xmlns:p14="http://schemas.microsoft.com/office/powerpoint/2010/main" val="2839464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156B7D8-E70B-CC3D-A7CC-6E8F85F9B184}"/>
              </a:ext>
            </a:extLst>
          </p:cNvPr>
          <p:cNvSpPr txBox="1"/>
          <p:nvPr/>
        </p:nvSpPr>
        <p:spPr>
          <a:xfrm>
            <a:off x="1341120" y="345440"/>
            <a:ext cx="4318000" cy="430887"/>
          </a:xfrm>
          <a:prstGeom prst="rect">
            <a:avLst/>
          </a:prstGeom>
          <a:noFill/>
        </p:spPr>
        <p:txBody>
          <a:bodyPr wrap="square" rtlCol="0">
            <a:spAutoFit/>
          </a:bodyPr>
          <a:lstStyle/>
          <a:p>
            <a:r>
              <a:rPr lang="fr-FR" sz="2200" b="1" dirty="0">
                <a:solidFill>
                  <a:schemeClr val="bg1"/>
                </a:solidFill>
              </a:rPr>
              <a:t>Après cette commande </a:t>
            </a:r>
          </a:p>
        </p:txBody>
      </p:sp>
      <p:sp>
        <p:nvSpPr>
          <p:cNvPr id="3" name="ZoneTexte 2">
            <a:extLst>
              <a:ext uri="{FF2B5EF4-FFF2-40B4-BE49-F238E27FC236}">
                <a16:creationId xmlns:a16="http://schemas.microsoft.com/office/drawing/2014/main" id="{4765F650-E089-B963-BCCC-C831D5EAAC03}"/>
              </a:ext>
            </a:extLst>
          </p:cNvPr>
          <p:cNvSpPr txBox="1"/>
          <p:nvPr/>
        </p:nvSpPr>
        <p:spPr>
          <a:xfrm>
            <a:off x="329978" y="1041179"/>
            <a:ext cx="7538720" cy="4201150"/>
          </a:xfrm>
          <a:prstGeom prst="rect">
            <a:avLst/>
          </a:prstGeom>
          <a:noFill/>
        </p:spPr>
        <p:txBody>
          <a:bodyPr wrap="square" rtlCol="0">
            <a:spAutoFit/>
          </a:bodyPr>
          <a:lstStyle/>
          <a:p>
            <a:pPr marL="285750" indent="-285750">
              <a:spcAft>
                <a:spcPts val="600"/>
              </a:spcAft>
              <a:buClr>
                <a:schemeClr val="accent1"/>
              </a:buClr>
              <a:buFont typeface="Wingdings" pitchFamily="2" charset="2"/>
              <a:buChar char="q"/>
            </a:pPr>
            <a:r>
              <a:rPr lang="fr-FR" sz="1600" b="1" dirty="0">
                <a:latin typeface="Arial" panose="020B0604020202020204" pitchFamily="34" charset="0"/>
                <a:cs typeface="Arial" panose="020B0604020202020204" pitchFamily="34" charset="0"/>
              </a:rPr>
              <a:t>Avis SFN-GPIP </a:t>
            </a:r>
            <a:r>
              <a:rPr lang="fr-FR" sz="1600" dirty="0">
                <a:latin typeface="Arial" panose="020B0604020202020204" pitchFamily="34" charset="0"/>
                <a:cs typeface="Arial" panose="020B0604020202020204" pitchFamily="34" charset="0"/>
              </a:rPr>
              <a:t>de Juin 2023 : aussi pour les prématurés notamment les grands-prématurés (</a:t>
            </a:r>
            <a:r>
              <a:rPr lang="fr-FR" sz="1600" dirty="0" err="1">
                <a:latin typeface="Arial" panose="020B0604020202020204" pitchFamily="34" charset="0"/>
                <a:cs typeface="Arial" panose="020B0604020202020204" pitchFamily="34" charset="0"/>
              </a:rPr>
              <a:t>Synagis</a:t>
            </a:r>
            <a:r>
              <a:rPr lang="fr-FR" sz="1600" dirty="0">
                <a:latin typeface="Arial" panose="020B0604020202020204" pitchFamily="34" charset="0"/>
                <a:cs typeface="Arial" panose="020B0604020202020204" pitchFamily="34" charset="0"/>
              </a:rPr>
              <a:t>)</a:t>
            </a:r>
          </a:p>
          <a:p>
            <a:pPr marL="285750" indent="-285750">
              <a:spcAft>
                <a:spcPts val="600"/>
              </a:spcAft>
              <a:buClr>
                <a:schemeClr val="accent1"/>
              </a:buClr>
              <a:buFont typeface="Wingdings" pitchFamily="2" charset="2"/>
              <a:buChar char="q"/>
            </a:pPr>
            <a:r>
              <a:rPr lang="fr-FR" sz="1600" dirty="0">
                <a:latin typeface="Arial" panose="020B0604020202020204" pitchFamily="34" charset="0"/>
                <a:cs typeface="Arial" panose="020B0604020202020204" pitchFamily="34" charset="0"/>
              </a:rPr>
              <a:t>Communication des Sociétés de Pédiatrie (webinaires) avant l’été</a:t>
            </a:r>
          </a:p>
          <a:p>
            <a:pPr marL="285750" indent="-285750">
              <a:spcAft>
                <a:spcPts val="600"/>
              </a:spcAft>
              <a:buClr>
                <a:schemeClr val="accent1"/>
              </a:buClr>
              <a:buFont typeface="Wingdings" pitchFamily="2" charset="2"/>
              <a:buChar char="q"/>
            </a:pPr>
            <a:r>
              <a:rPr lang="fr-FR" sz="1600" b="1" dirty="0">
                <a:latin typeface="Arial" panose="020B0604020202020204" pitchFamily="34" charset="0"/>
                <a:cs typeface="Arial" panose="020B0604020202020204" pitchFamily="34" charset="0"/>
              </a:rPr>
              <a:t>Comité </a:t>
            </a:r>
            <a:r>
              <a:rPr lang="fr-FR" sz="1600" b="1" i="0" dirty="0">
                <a:solidFill>
                  <a:srgbClr val="202020"/>
                </a:solidFill>
                <a:effectLst/>
                <a:latin typeface="Arial" panose="020B0604020202020204" pitchFamily="34" charset="0"/>
                <a:cs typeface="Arial" panose="020B0604020202020204" pitchFamily="34" charset="0"/>
              </a:rPr>
              <a:t>de veille et d'anticipation des risques sanitaires </a:t>
            </a:r>
            <a:r>
              <a:rPr lang="fr-FR" sz="1600" b="0" i="0" dirty="0">
                <a:solidFill>
                  <a:srgbClr val="202020"/>
                </a:solidFill>
                <a:effectLst/>
                <a:latin typeface="Arial" panose="020B0604020202020204" pitchFamily="34" charset="0"/>
                <a:cs typeface="Arial" panose="020B0604020202020204" pitchFamily="34" charset="0"/>
              </a:rPr>
              <a:t>: </a:t>
            </a:r>
          </a:p>
          <a:p>
            <a:pPr>
              <a:spcAft>
                <a:spcPts val="600"/>
              </a:spcAft>
              <a:buClr>
                <a:schemeClr val="accent1"/>
              </a:buClr>
            </a:pPr>
            <a:r>
              <a:rPr lang="fr-FR" sz="1600" dirty="0">
                <a:solidFill>
                  <a:srgbClr val="202020"/>
                </a:solidFill>
                <a:latin typeface="Arial" panose="020B0604020202020204" pitchFamily="34" charset="0"/>
                <a:cs typeface="Arial" panose="020B0604020202020204" pitchFamily="34" charset="0"/>
              </a:rPr>
              <a:t>Avis concordant avec ceux des Sociétés savantes de pédiatrie</a:t>
            </a:r>
          </a:p>
          <a:p>
            <a:pPr marL="285750" indent="-285750">
              <a:spcAft>
                <a:spcPts val="600"/>
              </a:spcAft>
              <a:buClr>
                <a:schemeClr val="accent1"/>
              </a:buClr>
              <a:buFont typeface="Wingdings" pitchFamily="2" charset="2"/>
              <a:buChar char="q"/>
            </a:pPr>
            <a:r>
              <a:rPr lang="fr-FR" sz="1600" b="1" dirty="0">
                <a:solidFill>
                  <a:srgbClr val="202020"/>
                </a:solidFill>
                <a:latin typeface="Arial" panose="020B0604020202020204" pitchFamily="34" charset="0"/>
                <a:cs typeface="Arial" panose="020B0604020202020204" pitchFamily="34" charset="0"/>
              </a:rPr>
              <a:t>ANSM</a:t>
            </a:r>
            <a:r>
              <a:rPr lang="fr-FR" sz="1600" dirty="0">
                <a:solidFill>
                  <a:srgbClr val="202020"/>
                </a:solidFill>
                <a:latin typeface="Arial" panose="020B0604020202020204" pitchFamily="34" charset="0"/>
                <a:cs typeface="Arial" panose="020B0604020202020204" pitchFamily="34" charset="0"/>
              </a:rPr>
              <a:t> (Juillet 2023)</a:t>
            </a:r>
          </a:p>
          <a:p>
            <a:pPr marL="285750" indent="-285750">
              <a:spcAft>
                <a:spcPts val="600"/>
              </a:spcAft>
              <a:buClr>
                <a:schemeClr val="accent1"/>
              </a:buClr>
              <a:buFont typeface="Wingdings" pitchFamily="2" charset="2"/>
              <a:buChar char="q"/>
            </a:pPr>
            <a:r>
              <a:rPr lang="fr-FR" sz="1600" b="1" dirty="0">
                <a:solidFill>
                  <a:srgbClr val="202020"/>
                </a:solidFill>
                <a:latin typeface="Arial" panose="020B0604020202020204" pitchFamily="34" charset="0"/>
                <a:cs typeface="Arial" panose="020B0604020202020204" pitchFamily="34" charset="0"/>
              </a:rPr>
              <a:t>HAS</a:t>
            </a:r>
            <a:r>
              <a:rPr lang="fr-FR" sz="1600" dirty="0">
                <a:solidFill>
                  <a:srgbClr val="202020"/>
                </a:solidFill>
                <a:latin typeface="Arial" panose="020B0604020202020204" pitchFamily="34" charset="0"/>
                <a:cs typeface="Arial" panose="020B0604020202020204" pitchFamily="34" charset="0"/>
              </a:rPr>
              <a:t> (Aout 2023) </a:t>
            </a:r>
          </a:p>
          <a:p>
            <a:pPr marL="285750" indent="-285750">
              <a:spcAft>
                <a:spcPts val="600"/>
              </a:spcAft>
              <a:buClr>
                <a:schemeClr val="accent1"/>
              </a:buClr>
              <a:buFont typeface="Wingdings" pitchFamily="2" charset="2"/>
              <a:buChar char="q"/>
            </a:pPr>
            <a:r>
              <a:rPr lang="fr-FR" sz="1600" dirty="0">
                <a:solidFill>
                  <a:srgbClr val="202020"/>
                </a:solidFill>
                <a:latin typeface="Arial" panose="020B0604020202020204" pitchFamily="34" charset="0"/>
                <a:cs typeface="Arial" panose="020B0604020202020204" pitchFamily="34" charset="0"/>
              </a:rPr>
              <a:t>Collège de Médecine Générale communique</a:t>
            </a:r>
          </a:p>
          <a:p>
            <a:pPr marL="285750" indent="-285750">
              <a:spcAft>
                <a:spcPts val="600"/>
              </a:spcAft>
              <a:buClr>
                <a:schemeClr val="accent1"/>
              </a:buClr>
              <a:buFont typeface="Wingdings" pitchFamily="2" charset="2"/>
              <a:buChar char="q"/>
            </a:pPr>
            <a:r>
              <a:rPr lang="fr-FR" sz="1600" dirty="0">
                <a:solidFill>
                  <a:srgbClr val="202020"/>
                </a:solidFill>
                <a:latin typeface="Arial" panose="020B0604020202020204" pitchFamily="34" charset="0"/>
                <a:cs typeface="Arial" panose="020B0604020202020204" pitchFamily="34" charset="0"/>
              </a:rPr>
              <a:t>Inauguration ministérielle de la campagne de prévention </a:t>
            </a:r>
          </a:p>
          <a:p>
            <a:pPr>
              <a:spcAft>
                <a:spcPts val="600"/>
              </a:spcAft>
              <a:buClr>
                <a:schemeClr val="accent1"/>
              </a:buClr>
            </a:pPr>
            <a:r>
              <a:rPr lang="fr-FR" sz="1600" dirty="0">
                <a:solidFill>
                  <a:srgbClr val="202020"/>
                </a:solidFill>
                <a:latin typeface="Arial" panose="020B0604020202020204" pitchFamily="34" charset="0"/>
                <a:cs typeface="Arial" panose="020B0604020202020204" pitchFamily="34" charset="0"/>
              </a:rPr>
              <a:t>	infections hivernales le 15 septembre à Caen</a:t>
            </a:r>
          </a:p>
          <a:p>
            <a:pPr marL="285750" indent="-285750">
              <a:spcAft>
                <a:spcPts val="600"/>
              </a:spcAft>
              <a:buClr>
                <a:schemeClr val="accent1"/>
              </a:buClr>
              <a:buFont typeface="Wingdings" pitchFamily="2" charset="2"/>
              <a:buChar char="q"/>
            </a:pPr>
            <a:r>
              <a:rPr lang="fr-FR" sz="1600" dirty="0">
                <a:solidFill>
                  <a:srgbClr val="202020"/>
                </a:solidFill>
                <a:latin typeface="Arial" panose="020B0604020202020204" pitchFamily="34" charset="0"/>
                <a:cs typeface="Arial" panose="020B0604020202020204" pitchFamily="34" charset="0"/>
              </a:rPr>
              <a:t>Conférence de presse Ministère puis SFP le 19 sept 2023</a:t>
            </a:r>
          </a:p>
          <a:p>
            <a:pPr>
              <a:spcAft>
                <a:spcPts val="600"/>
              </a:spcAft>
              <a:buClr>
                <a:schemeClr val="accent1"/>
              </a:buClr>
            </a:pPr>
            <a:endParaRPr lang="fr-FR" dirty="0"/>
          </a:p>
          <a:p>
            <a:pPr marL="285750" indent="-285750">
              <a:buFont typeface="Arial" panose="020B0604020202020204" pitchFamily="34" charset="0"/>
              <a:buChar char="•"/>
            </a:pPr>
            <a:endParaRPr lang="fr-FR" dirty="0"/>
          </a:p>
        </p:txBody>
      </p:sp>
      <p:pic>
        <p:nvPicPr>
          <p:cNvPr id="5" name="Image 4"/>
          <p:cNvPicPr>
            <a:picLocks noChangeAspect="1"/>
          </p:cNvPicPr>
          <p:nvPr/>
        </p:nvPicPr>
        <p:blipFill>
          <a:blip r:embed="rId2"/>
          <a:stretch>
            <a:fillRect/>
          </a:stretch>
        </p:blipFill>
        <p:spPr>
          <a:xfrm>
            <a:off x="7029450" y="3225660"/>
            <a:ext cx="1853227" cy="1444214"/>
          </a:xfrm>
          <a:prstGeom prst="rect">
            <a:avLst/>
          </a:prstGeom>
        </p:spPr>
      </p:pic>
      <p:pic>
        <p:nvPicPr>
          <p:cNvPr id="6" name="Image 5"/>
          <p:cNvPicPr>
            <a:picLocks noChangeAspect="1"/>
          </p:cNvPicPr>
          <p:nvPr/>
        </p:nvPicPr>
        <p:blipFill>
          <a:blip r:embed="rId3"/>
          <a:stretch>
            <a:fillRect/>
          </a:stretch>
        </p:blipFill>
        <p:spPr>
          <a:xfrm>
            <a:off x="7086668" y="1500601"/>
            <a:ext cx="1853226" cy="1725059"/>
          </a:xfrm>
          <a:prstGeom prst="rect">
            <a:avLst/>
          </a:prstGeom>
        </p:spPr>
      </p:pic>
    </p:spTree>
    <p:extLst>
      <p:ext uri="{BB962C8B-B14F-4D97-AF65-F5344CB8AC3E}">
        <p14:creationId xmlns:p14="http://schemas.microsoft.com/office/powerpoint/2010/main" val="122173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F29DBFEF-81F4-1E3E-F2ED-8771E598B626}"/>
              </a:ext>
            </a:extLst>
          </p:cNvPr>
          <p:cNvSpPr txBox="1"/>
          <p:nvPr/>
        </p:nvSpPr>
        <p:spPr>
          <a:xfrm>
            <a:off x="1381760" y="294640"/>
            <a:ext cx="5968301" cy="430887"/>
          </a:xfrm>
          <a:prstGeom prst="rect">
            <a:avLst/>
          </a:prstGeom>
          <a:noFill/>
        </p:spPr>
        <p:txBody>
          <a:bodyPr wrap="none" rtlCol="0">
            <a:spAutoFit/>
          </a:bodyPr>
          <a:lstStyle/>
          <a:p>
            <a:r>
              <a:rPr lang="fr-FR" sz="2200" b="1" dirty="0">
                <a:solidFill>
                  <a:schemeClr val="bg1"/>
                </a:solidFill>
              </a:rPr>
              <a:t>Et puis un succès d’acceptation inespérée </a:t>
            </a:r>
          </a:p>
        </p:txBody>
      </p:sp>
      <p:sp>
        <p:nvSpPr>
          <p:cNvPr id="3" name="ZoneTexte 2">
            <a:extLst>
              <a:ext uri="{FF2B5EF4-FFF2-40B4-BE49-F238E27FC236}">
                <a16:creationId xmlns:a16="http://schemas.microsoft.com/office/drawing/2014/main" id="{89E746F8-3D93-2F5F-E3F4-579E13283ADA}"/>
              </a:ext>
            </a:extLst>
          </p:cNvPr>
          <p:cNvSpPr txBox="1"/>
          <p:nvPr/>
        </p:nvSpPr>
        <p:spPr>
          <a:xfrm>
            <a:off x="731483" y="1552849"/>
            <a:ext cx="8087397" cy="2862322"/>
          </a:xfrm>
          <a:prstGeom prst="rect">
            <a:avLst/>
          </a:prstGeom>
          <a:noFill/>
        </p:spPr>
        <p:txBody>
          <a:bodyPr wrap="square" rtlCol="0">
            <a:spAutoFit/>
          </a:bodyPr>
          <a:lstStyle/>
          <a:p>
            <a:pPr marL="285750" indent="-285750">
              <a:buFont typeface="Arial" panose="020B0604020202020204" pitchFamily="34" charset="0"/>
              <a:buChar char="•"/>
            </a:pPr>
            <a:r>
              <a:rPr lang="fr-FR" dirty="0"/>
              <a:t>40 726 doses de 100mg ont déjà été distribuées dans 11221 officines</a:t>
            </a:r>
          </a:p>
          <a:p>
            <a:pPr marL="285750" indent="-285750">
              <a:buFont typeface="Arial" panose="020B0604020202020204" pitchFamily="34" charset="0"/>
              <a:buChar char="•"/>
            </a:pPr>
            <a:r>
              <a:rPr lang="fr-FR" dirty="0"/>
              <a:t>30 000 doses de 50 mg en maternité/</a:t>
            </a:r>
            <a:r>
              <a:rPr lang="fr-FR" dirty="0" err="1"/>
              <a:t>hopitaux</a:t>
            </a:r>
            <a:r>
              <a:rPr lang="fr-FR" dirty="0"/>
              <a:t> depuis le 15 septembre. </a:t>
            </a:r>
          </a:p>
          <a:p>
            <a:pPr marL="285750" indent="-285750">
              <a:buFont typeface="Arial" panose="020B0604020202020204" pitchFamily="34" charset="0"/>
              <a:buChar char="•"/>
            </a:pPr>
            <a:r>
              <a:rPr lang="fr-FR" dirty="0"/>
              <a:t>Les </a:t>
            </a:r>
            <a:r>
              <a:rPr lang="fr-FR" dirty="0" err="1"/>
              <a:t>re</a:t>
            </a:r>
            <a:r>
              <a:rPr lang="fr-FR" dirty="0"/>
              <a:t> approvisionnements en </a:t>
            </a:r>
            <a:r>
              <a:rPr lang="fr-FR" dirty="0" err="1"/>
              <a:t>integralité</a:t>
            </a:r>
            <a:r>
              <a:rPr lang="fr-FR" dirty="0"/>
              <a:t> aux  162 maternités qui en ont fait la demande d'ici la fin de la semaine prochaine</a:t>
            </a:r>
          </a:p>
          <a:p>
            <a:pPr marL="285750" indent="-285750">
              <a:buFont typeface="Arial" panose="020B0604020202020204" pitchFamily="34" charset="0"/>
              <a:buChar char="•"/>
            </a:pPr>
            <a:r>
              <a:rPr lang="fr-FR" dirty="0"/>
              <a:t>L’important c’est que la majorité des nouveau-nés et nourrissons de &lt; 3 mois entre le 15 octobre et le 20 décembre soient immunisés pour cette année</a:t>
            </a:r>
          </a:p>
          <a:p>
            <a:pPr marL="285750" indent="-285750">
              <a:buFont typeface="Arial" panose="020B0604020202020204" pitchFamily="34" charset="0"/>
              <a:buChar char="•"/>
            </a:pPr>
            <a:r>
              <a:rPr lang="fr-FR" dirty="0"/>
              <a:t>Cela serait catastrophique que les enfants nés en plein période épidémique ne soient pas immunisés</a:t>
            </a:r>
          </a:p>
          <a:p>
            <a:pPr marL="285750" indent="-285750">
              <a:buFont typeface="Arial" panose="020B0604020202020204" pitchFamily="34" charset="0"/>
              <a:buChar char="•"/>
            </a:pPr>
            <a:r>
              <a:rPr lang="fr-FR"/>
              <a:t>ET ON NE LACHE RIEN SUR LES GESTES BARRIERES +++</a:t>
            </a:r>
            <a:endParaRPr lang="fr-FR" dirty="0"/>
          </a:p>
        </p:txBody>
      </p:sp>
      <p:grpSp>
        <p:nvGrpSpPr>
          <p:cNvPr id="8" name="Groupe 7">
            <a:extLst>
              <a:ext uri="{FF2B5EF4-FFF2-40B4-BE49-F238E27FC236}">
                <a16:creationId xmlns:a16="http://schemas.microsoft.com/office/drawing/2014/main" id="{DAC4C523-C5C2-814D-0C59-F708D3125B1E}"/>
              </a:ext>
            </a:extLst>
          </p:cNvPr>
          <p:cNvGrpSpPr/>
          <p:nvPr/>
        </p:nvGrpSpPr>
        <p:grpSpPr>
          <a:xfrm>
            <a:off x="4657834" y="985412"/>
            <a:ext cx="4027471" cy="2948402"/>
            <a:chOff x="4068565" y="725527"/>
            <a:chExt cx="4027471" cy="2948402"/>
          </a:xfrm>
        </p:grpSpPr>
        <p:pic>
          <p:nvPicPr>
            <p:cNvPr id="5" name="Image 4" descr="Une image contenant personne, Nœud papillon, Visage humain, habits&#10;&#10;Description générée automatiquement">
              <a:extLst>
                <a:ext uri="{FF2B5EF4-FFF2-40B4-BE49-F238E27FC236}">
                  <a16:creationId xmlns:a16="http://schemas.microsoft.com/office/drawing/2014/main" id="{A00E7473-0AE4-C06A-FE0A-6938064A9E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296" r="7404"/>
            <a:stretch/>
          </p:blipFill>
          <p:spPr>
            <a:xfrm>
              <a:off x="4068565" y="725527"/>
              <a:ext cx="4027471" cy="2948402"/>
            </a:xfrm>
            <a:prstGeom prst="rect">
              <a:avLst/>
            </a:prstGeom>
          </p:spPr>
        </p:pic>
        <p:pic>
          <p:nvPicPr>
            <p:cNvPr id="7" name="Image 6" descr="Une image contenant personne, Visage humain, sourire, habits&#10;&#10;Description générée automatiquement">
              <a:extLst>
                <a:ext uri="{FF2B5EF4-FFF2-40B4-BE49-F238E27FC236}">
                  <a16:creationId xmlns:a16="http://schemas.microsoft.com/office/drawing/2014/main" id="{01D2F651-F24F-45F1-D86F-DD49FB255874}"/>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5587" b="85196" l="16188" r="75849">
                          <a14:foregroundMark x1="37728" y1="65782" x2="48042" y2="64525"/>
                          <a14:foregroundMark x1="48042" y1="64525" x2="58094" y2="64944"/>
                          <a14:foregroundMark x1="58094" y1="64944" x2="62435" y2="73227"/>
                          <a14:foregroundMark x1="61312" y1="75856" x2="55744" y2="81704"/>
                          <a14:foregroundMark x1="55744" y1="81704" x2="45822" y2="82402"/>
                          <a14:foregroundMark x1="45822" y1="82402" x2="36423" y2="79330"/>
                          <a14:foregroundMark x1="36423" y1="79330" x2="29504" y2="71648"/>
                          <a14:foregroundMark x1="29504" y1="71648" x2="38381" y2="66480"/>
                          <a14:foregroundMark x1="38381" y1="66480" x2="38642" y2="66480"/>
                          <a14:foregroundMark x1="26048" y1="81704" x2="27282" y2="81567"/>
                          <a14:foregroundMark x1="21018" y1="82263" x2="25673" y2="81745"/>
                          <a14:foregroundMark x1="35218" y1="81237" x2="58560" y2="81756"/>
                          <a14:foregroundMark x1="64940" y1="72588" x2="67363" y2="63268"/>
                          <a14:foregroundMark x1="63284" y1="78957" x2="63516" y2="78064"/>
                          <a14:foregroundMark x1="58819" y1="81602" x2="38070" y2="82664"/>
                          <a14:foregroundMark x1="65013" y1="81285" x2="64618" y2="81305"/>
                          <a14:foregroundMark x1="51305" y1="82263" x2="51305" y2="82263"/>
                          <a14:foregroundMark x1="51305" y1="83380" x2="40992" y2="82682"/>
                          <a14:foregroundMark x1="40992" y1="82682" x2="51044" y2="82961"/>
                          <a14:foregroundMark x1="46475" y1="85196" x2="45300" y2="84218"/>
                          <a14:foregroundMark x1="22715" y1="51676" x2="22193" y2="30307"/>
                          <a14:foregroundMark x1="22193" y1="30307" x2="24413" y2="20112"/>
                          <a14:foregroundMark x1="24413" y1="20112" x2="32637" y2="13966"/>
                          <a14:foregroundMark x1="32637" y1="13966" x2="36031" y2="13128"/>
                          <a14:foregroundMark x1="36423" y1="12849" x2="26501" y2="13687"/>
                          <a14:foregroundMark x1="26501" y1="13687" x2="20366" y2="22346"/>
                          <a14:foregroundMark x1="20366" y1="22346" x2="17493" y2="32821"/>
                          <a14:foregroundMark x1="17493" y1="32821" x2="17885" y2="43575"/>
                          <a14:foregroundMark x1="17885" y1="43575" x2="21279" y2="47905"/>
                          <a14:foregroundMark x1="21540" y1="24581" x2="19191" y2="35335"/>
                          <a14:foregroundMark x1="19191" y1="35335" x2="21279" y2="26676"/>
                          <a14:foregroundMark x1="17624" y1="26816" x2="21671" y2="17179"/>
                          <a14:foregroundMark x1="21671" y1="17179" x2="30287" y2="11592"/>
                          <a14:foregroundMark x1="30287" y1="11592" x2="37598" y2="11453"/>
                          <a14:foregroundMark x1="28721" y1="11453" x2="36423" y2="11034"/>
                          <a14:foregroundMark x1="17493" y1="23324" x2="17493" y2="44274"/>
                          <a14:foregroundMark x1="17102" y1="27514" x2="16188" y2="37709"/>
                          <a14:foregroundMark x1="28460" y1="12849" x2="36815" y2="6425"/>
                          <a14:foregroundMark x1="36815" y1="6425" x2="48433" y2="5447"/>
                          <a14:foregroundMark x1="48433" y1="5447" x2="59138" y2="8659"/>
                          <a14:foregroundMark x1="59138" y1="8659" x2="68538" y2="15363"/>
                          <a14:foregroundMark x1="68538" y1="15363" x2="72585" y2="25279"/>
                          <a14:foregroundMark x1="72585" y1="25279" x2="73499" y2="47207"/>
                          <a14:foregroundMark x1="73499" y1="47207" x2="71279" y2="57682"/>
                          <a14:foregroundMark x1="71279" y1="57682" x2="69843" y2="59637"/>
                          <a14:foregroundMark x1="51305" y1="5866" x2="58225" y2="6983"/>
                          <a14:foregroundMark x1="67493" y1="15363" x2="55875" y2="5587"/>
                          <a14:foregroundMark x1="70496" y1="21927" x2="76371" y2="31006"/>
                          <a14:foregroundMark x1="76371" y1="31006" x2="75849" y2="41620"/>
                          <a14:foregroundMark x1="75849" y1="41620" x2="73890" y2="43156"/>
                          <a14:backgroundMark x1="65666" y1="73045" x2="63577" y2="76397"/>
                          <a14:backgroundMark x1="65013" y1="72905" x2="62924" y2="77793"/>
                          <a14:backgroundMark x1="26240" y1="82123" x2="25718" y2="81844"/>
                          <a14:backgroundMark x1="39426" y1="84916" x2="17885" y2="75978"/>
                          <a14:backgroundMark x1="17885" y1="75978" x2="15535" y2="77514"/>
                          <a14:backgroundMark x1="36945" y1="84497" x2="28068" y2="73743"/>
                          <a14:backgroundMark x1="38512" y1="93994" x2="38512" y2="93994"/>
                          <a14:backgroundMark x1="55875" y1="84916" x2="72846" y2="74860"/>
                        </a14:backgroundRemoval>
                      </a14:imgEffect>
                    </a14:imgLayer>
                  </a14:imgProps>
                </a:ext>
                <a:ext uri="{28A0092B-C50C-407E-A947-70E740481C1C}">
                  <a14:useLocalDpi xmlns:a14="http://schemas.microsoft.com/office/drawing/2010/main" val="0"/>
                </a:ext>
              </a:extLst>
            </a:blip>
            <a:srcRect l="16416" r="23385" b="16626"/>
            <a:stretch/>
          </p:blipFill>
          <p:spPr>
            <a:xfrm>
              <a:off x="5476126" y="1151463"/>
              <a:ext cx="1297508" cy="1679711"/>
            </a:xfrm>
            <a:prstGeom prst="rect">
              <a:avLst/>
            </a:prstGeom>
          </p:spPr>
        </p:pic>
      </p:grpSp>
      <p:sp>
        <p:nvSpPr>
          <p:cNvPr id="9" name="ZoneTexte 8">
            <a:extLst>
              <a:ext uri="{FF2B5EF4-FFF2-40B4-BE49-F238E27FC236}">
                <a16:creationId xmlns:a16="http://schemas.microsoft.com/office/drawing/2014/main" id="{70896E6A-65FC-6176-8A06-5638F880D938}"/>
              </a:ext>
            </a:extLst>
          </p:cNvPr>
          <p:cNvSpPr txBox="1"/>
          <p:nvPr/>
        </p:nvSpPr>
        <p:spPr>
          <a:xfrm>
            <a:off x="1044707" y="985412"/>
            <a:ext cx="3480440" cy="369332"/>
          </a:xfrm>
          <a:prstGeom prst="rect">
            <a:avLst/>
          </a:prstGeom>
          <a:noFill/>
          <a:ln w="38100">
            <a:solidFill>
              <a:schemeClr val="accent1"/>
            </a:solidFill>
          </a:ln>
        </p:spPr>
        <p:txBody>
          <a:bodyPr wrap="none" rtlCol="0">
            <a:spAutoFit/>
          </a:bodyPr>
          <a:lstStyle/>
          <a:p>
            <a:r>
              <a:rPr lang="fr-FR" b="1" dirty="0"/>
              <a:t>&gt;&gt; 70% des parents acceptent</a:t>
            </a:r>
          </a:p>
        </p:txBody>
      </p:sp>
    </p:spTree>
    <p:extLst>
      <p:ext uri="{BB962C8B-B14F-4D97-AF65-F5344CB8AC3E}">
        <p14:creationId xmlns:p14="http://schemas.microsoft.com/office/powerpoint/2010/main" val="82721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2" presetClass="exit" presetSubtype="4" fill="hold" nodeType="clickEffect">
                                  <p:stCondLst>
                                    <p:cond delay="0"/>
                                  </p:stCondLst>
                                  <p:childTnLst>
                                    <p:anim calcmode="lin" valueType="num">
                                      <p:cBhvr additive="base">
                                        <p:cTn id="12" dur="500"/>
                                        <p:tgtEl>
                                          <p:spTgt spid="8"/>
                                        </p:tgtEl>
                                        <p:attrNameLst>
                                          <p:attrName>ppt_y</p:attrName>
                                        </p:attrNameLst>
                                      </p:cBhvr>
                                      <p:tavLst>
                                        <p:tav tm="0">
                                          <p:val>
                                            <p:strVal val="#ppt_y"/>
                                          </p:val>
                                        </p:tav>
                                        <p:tav tm="100000">
                                          <p:val>
                                            <p:strVal val="#ppt_y+#ppt_h*1.125000"/>
                                          </p:val>
                                        </p:tav>
                                      </p:tavLst>
                                    </p:anim>
                                    <p:animEffect transition="out" filter="wipe(down)">
                                      <p:cBhvr>
                                        <p:cTn id="13" dur="500"/>
                                        <p:tgtEl>
                                          <p:spTgt spid="8"/>
                                        </p:tgtEl>
                                      </p:cBhvr>
                                    </p:animEffect>
                                    <p:set>
                                      <p:cBhvr>
                                        <p:cTn id="14" dur="1" fill="hold">
                                          <p:stCondLst>
                                            <p:cond delay="499"/>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Une image contenant texte, capture d’écran, Police, Publicité en ligne&#10;&#10;Description générée automatiquement">
            <a:extLst>
              <a:ext uri="{FF2B5EF4-FFF2-40B4-BE49-F238E27FC236}">
                <a16:creationId xmlns:a16="http://schemas.microsoft.com/office/drawing/2014/main" id="{8FB7667C-7512-6099-FE29-E2CEFF12172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9120" y="1006642"/>
            <a:ext cx="5622590" cy="3615941"/>
          </a:xfrm>
          <a:prstGeom prst="rect">
            <a:avLst/>
          </a:prstGeom>
        </p:spPr>
      </p:pic>
      <p:pic>
        <p:nvPicPr>
          <p:cNvPr id="10" name="Image 9" descr="Une image contenant texte, Police, capture d’écran, information&#10;&#10;Description générée automatiquement">
            <a:extLst>
              <a:ext uri="{FF2B5EF4-FFF2-40B4-BE49-F238E27FC236}">
                <a16:creationId xmlns:a16="http://schemas.microsoft.com/office/drawing/2014/main" id="{A9CA01A4-6EF1-ABE9-4424-258031F17D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369126"/>
            <a:ext cx="7772400" cy="1536227"/>
          </a:xfrm>
          <a:prstGeom prst="rect">
            <a:avLst/>
          </a:prstGeom>
          <a:solidFill>
            <a:schemeClr val="bg1">
              <a:lumMod val="95000"/>
            </a:schemeClr>
          </a:solidFill>
          <a:ln w="38100">
            <a:solidFill>
              <a:schemeClr val="accent1"/>
            </a:solidFill>
          </a:ln>
        </p:spPr>
      </p:pic>
    </p:spTree>
    <p:extLst>
      <p:ext uri="{BB962C8B-B14F-4D97-AF65-F5344CB8AC3E}">
        <p14:creationId xmlns:p14="http://schemas.microsoft.com/office/powerpoint/2010/main" val="3085703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1461033" y="298427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1474847" y="362431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1474847" y="182416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1474847" y="236936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8062652-0991-23F9-DAF7-BF0D203A1DE2}"/>
              </a:ext>
            </a:extLst>
          </p:cNvPr>
          <p:cNvSpPr txBox="1"/>
          <p:nvPr/>
        </p:nvSpPr>
        <p:spPr>
          <a:xfrm>
            <a:off x="1248013" y="1011693"/>
            <a:ext cx="7648248" cy="369332"/>
          </a:xfrm>
          <a:prstGeom prst="rect">
            <a:avLst/>
          </a:prstGeom>
          <a:solidFill>
            <a:schemeClr val="bg1">
              <a:lumMod val="95000"/>
            </a:schemeClr>
          </a:solidFill>
        </p:spPr>
        <p:txBody>
          <a:bodyPr wrap="none" rtlCol="0">
            <a:spAutoFit/>
          </a:bodyPr>
          <a:lstStyle/>
          <a:p>
            <a:r>
              <a:rPr lang="fr-FR" b="1" dirty="0"/>
              <a:t>Pensez-vous que la gestion de la distribution du </a:t>
            </a:r>
            <a:r>
              <a:rPr lang="fr-FR" b="1" dirty="0" err="1"/>
              <a:t>Nirsevimab</a:t>
            </a:r>
            <a:r>
              <a:rPr lang="fr-FR" b="1" dirty="0"/>
              <a:t> a été ?</a:t>
            </a:r>
          </a:p>
        </p:txBody>
      </p:sp>
      <p:sp>
        <p:nvSpPr>
          <p:cNvPr id="3" name="ZoneTexte 2">
            <a:extLst>
              <a:ext uri="{FF2B5EF4-FFF2-40B4-BE49-F238E27FC236}">
                <a16:creationId xmlns:a16="http://schemas.microsoft.com/office/drawing/2014/main" id="{0D52683C-4C14-B8AA-25BD-BD12C91F81EF}"/>
              </a:ext>
            </a:extLst>
          </p:cNvPr>
          <p:cNvSpPr txBox="1"/>
          <p:nvPr/>
        </p:nvSpPr>
        <p:spPr>
          <a:xfrm>
            <a:off x="2069497" y="3010344"/>
            <a:ext cx="1172116" cy="369332"/>
          </a:xfrm>
          <a:prstGeom prst="rect">
            <a:avLst/>
          </a:prstGeom>
          <a:noFill/>
        </p:spPr>
        <p:txBody>
          <a:bodyPr wrap="none" rtlCol="0">
            <a:spAutoFit/>
          </a:bodyPr>
          <a:lstStyle/>
          <a:p>
            <a:r>
              <a:rPr lang="fr-FR" dirty="0"/>
              <a:t>Mauvaise</a:t>
            </a:r>
          </a:p>
        </p:txBody>
      </p:sp>
      <p:sp>
        <p:nvSpPr>
          <p:cNvPr id="8" name="ZoneTexte 7">
            <a:extLst>
              <a:ext uri="{FF2B5EF4-FFF2-40B4-BE49-F238E27FC236}">
                <a16:creationId xmlns:a16="http://schemas.microsoft.com/office/drawing/2014/main" id="{F22A057A-47C3-B67B-291D-B10BA069142D}"/>
              </a:ext>
            </a:extLst>
          </p:cNvPr>
          <p:cNvSpPr txBox="1"/>
          <p:nvPr/>
        </p:nvSpPr>
        <p:spPr>
          <a:xfrm>
            <a:off x="2017863" y="1875339"/>
            <a:ext cx="851515" cy="369332"/>
          </a:xfrm>
          <a:prstGeom prst="rect">
            <a:avLst/>
          </a:prstGeom>
          <a:noFill/>
        </p:spPr>
        <p:txBody>
          <a:bodyPr wrap="none" rtlCol="0">
            <a:spAutoFit/>
          </a:bodyPr>
          <a:lstStyle/>
          <a:p>
            <a:r>
              <a:rPr lang="fr-FR" dirty="0"/>
              <a:t>Bonne</a:t>
            </a:r>
          </a:p>
        </p:txBody>
      </p:sp>
      <p:sp>
        <p:nvSpPr>
          <p:cNvPr id="9" name="ZoneTexte 8">
            <a:extLst>
              <a:ext uri="{FF2B5EF4-FFF2-40B4-BE49-F238E27FC236}">
                <a16:creationId xmlns:a16="http://schemas.microsoft.com/office/drawing/2014/main" id="{449EF7AC-A7DB-7470-D46F-E9469544A37A}"/>
              </a:ext>
            </a:extLst>
          </p:cNvPr>
          <p:cNvSpPr txBox="1"/>
          <p:nvPr/>
        </p:nvSpPr>
        <p:spPr>
          <a:xfrm>
            <a:off x="2017863" y="2453404"/>
            <a:ext cx="1133644" cy="369332"/>
          </a:xfrm>
          <a:prstGeom prst="rect">
            <a:avLst/>
          </a:prstGeom>
          <a:noFill/>
        </p:spPr>
        <p:txBody>
          <a:bodyPr wrap="none" rtlCol="0">
            <a:spAutoFit/>
          </a:bodyPr>
          <a:lstStyle/>
          <a:p>
            <a:r>
              <a:rPr lang="fr-FR" dirty="0"/>
              <a:t>Moyenne</a:t>
            </a:r>
          </a:p>
        </p:txBody>
      </p:sp>
      <p:sp>
        <p:nvSpPr>
          <p:cNvPr id="10" name="ZoneTexte 9">
            <a:extLst>
              <a:ext uri="{FF2B5EF4-FFF2-40B4-BE49-F238E27FC236}">
                <a16:creationId xmlns:a16="http://schemas.microsoft.com/office/drawing/2014/main" id="{8C15CA5A-4AC9-D123-6F84-A119DD43671C}"/>
              </a:ext>
            </a:extLst>
          </p:cNvPr>
          <p:cNvSpPr txBox="1"/>
          <p:nvPr/>
        </p:nvSpPr>
        <p:spPr>
          <a:xfrm>
            <a:off x="2069497" y="3619644"/>
            <a:ext cx="1749197" cy="369332"/>
          </a:xfrm>
          <a:prstGeom prst="rect">
            <a:avLst/>
          </a:prstGeom>
          <a:noFill/>
        </p:spPr>
        <p:txBody>
          <a:bodyPr wrap="none" rtlCol="0">
            <a:spAutoFit/>
          </a:bodyPr>
          <a:lstStyle/>
          <a:p>
            <a:r>
              <a:rPr lang="fr-FR" dirty="0"/>
              <a:t>Catastrophique</a:t>
            </a:r>
          </a:p>
        </p:txBody>
      </p:sp>
      <p:sp>
        <p:nvSpPr>
          <p:cNvPr id="11" name="ZoneTexte 10">
            <a:extLst>
              <a:ext uri="{FF2B5EF4-FFF2-40B4-BE49-F238E27FC236}">
                <a16:creationId xmlns:a16="http://schemas.microsoft.com/office/drawing/2014/main" id="{18F59E91-4663-7019-995C-0B2CE77FDE36}"/>
              </a:ext>
            </a:extLst>
          </p:cNvPr>
          <p:cNvSpPr txBox="1"/>
          <p:nvPr/>
        </p:nvSpPr>
        <p:spPr>
          <a:xfrm>
            <a:off x="3746800" y="334933"/>
            <a:ext cx="1725152" cy="430887"/>
          </a:xfrm>
          <a:prstGeom prst="rect">
            <a:avLst/>
          </a:prstGeom>
          <a:noFill/>
        </p:spPr>
        <p:txBody>
          <a:bodyPr wrap="none" rtlCol="0">
            <a:spAutoFit/>
          </a:bodyPr>
          <a:lstStyle/>
          <a:p>
            <a:r>
              <a:rPr lang="fr-FR" sz="2200" b="1" dirty="0">
                <a:solidFill>
                  <a:schemeClr val="bg1"/>
                </a:solidFill>
              </a:rPr>
              <a:t>Conclusion</a:t>
            </a:r>
          </a:p>
        </p:txBody>
      </p:sp>
      <p:sp>
        <p:nvSpPr>
          <p:cNvPr id="12" name="ZoneTexte 11">
            <a:extLst>
              <a:ext uri="{FF2B5EF4-FFF2-40B4-BE49-F238E27FC236}">
                <a16:creationId xmlns:a16="http://schemas.microsoft.com/office/drawing/2014/main" id="{90471DC2-F8F2-8A6D-A960-C318C090FD38}"/>
              </a:ext>
            </a:extLst>
          </p:cNvPr>
          <p:cNvSpPr txBox="1"/>
          <p:nvPr/>
        </p:nvSpPr>
        <p:spPr>
          <a:xfrm>
            <a:off x="4173991" y="1849199"/>
            <a:ext cx="4706710" cy="2308324"/>
          </a:xfrm>
          <a:prstGeom prst="rect">
            <a:avLst/>
          </a:prstGeom>
          <a:noFill/>
          <a:ln w="38100">
            <a:solidFill>
              <a:srgbClr val="1498D7"/>
            </a:solidFill>
          </a:ln>
        </p:spPr>
        <p:txBody>
          <a:bodyPr wrap="square">
            <a:spAutoFit/>
          </a:bodyPr>
          <a:lstStyle/>
          <a:p>
            <a:pPr marL="285750" indent="-285750">
              <a:buClr>
                <a:srgbClr val="0070C0"/>
              </a:buClr>
              <a:buFont typeface="Wingdings" pitchFamily="2" charset="2"/>
              <a:buChar char="q"/>
            </a:pPr>
            <a:r>
              <a:rPr lang="fr-FR" dirty="0"/>
              <a:t>4 pays vont commencer le </a:t>
            </a:r>
            <a:r>
              <a:rPr lang="fr-FR" dirty="0" err="1"/>
              <a:t>Beyfortus</a:t>
            </a:r>
            <a:r>
              <a:rPr lang="fr-FR" dirty="0"/>
              <a:t>®</a:t>
            </a:r>
          </a:p>
          <a:p>
            <a:pPr marL="742950" lvl="1" indent="-285750">
              <a:buClr>
                <a:srgbClr val="0070C0"/>
              </a:buClr>
              <a:buFont typeface="Arial" panose="020B0604020202020204" pitchFamily="34" charset="0"/>
              <a:buChar char="•"/>
            </a:pPr>
            <a:r>
              <a:rPr lang="fr-FR" dirty="0"/>
              <a:t>USA</a:t>
            </a:r>
          </a:p>
          <a:p>
            <a:pPr marL="742950" lvl="1" indent="-285750">
              <a:buClr>
                <a:srgbClr val="0070C0"/>
              </a:buClr>
              <a:buFont typeface="Arial" panose="020B0604020202020204" pitchFamily="34" charset="0"/>
              <a:buChar char="•"/>
            </a:pPr>
            <a:r>
              <a:rPr lang="fr-FR" dirty="0"/>
              <a:t>France</a:t>
            </a:r>
          </a:p>
          <a:p>
            <a:pPr marL="742950" lvl="1" indent="-285750">
              <a:buClr>
                <a:srgbClr val="0070C0"/>
              </a:buClr>
              <a:buFont typeface="Arial" panose="020B0604020202020204" pitchFamily="34" charset="0"/>
              <a:buChar char="•"/>
            </a:pPr>
            <a:r>
              <a:rPr lang="fr-FR" dirty="0"/>
              <a:t>Espagne</a:t>
            </a:r>
          </a:p>
          <a:p>
            <a:pPr marL="742950" lvl="1" indent="-285750">
              <a:buClr>
                <a:srgbClr val="0070C0"/>
              </a:buClr>
              <a:buFont typeface="Arial" panose="020B0604020202020204" pitchFamily="34" charset="0"/>
              <a:buChar char="•"/>
            </a:pPr>
            <a:r>
              <a:rPr lang="fr-FR" dirty="0"/>
              <a:t>Luxembourg</a:t>
            </a:r>
          </a:p>
          <a:p>
            <a:pPr marL="285750" indent="-285750">
              <a:buClr>
                <a:srgbClr val="0070C0"/>
              </a:buClr>
              <a:buFont typeface="Wingdings" pitchFamily="2" charset="2"/>
              <a:buChar char="q"/>
            </a:pPr>
            <a:r>
              <a:rPr lang="fr-FR" dirty="0"/>
              <a:t>Il est annoncé que le % d’enfants vaccinés sera proche à identique à la cohorte de naissance</a:t>
            </a:r>
          </a:p>
        </p:txBody>
      </p:sp>
    </p:spTree>
    <p:extLst>
      <p:ext uri="{BB962C8B-B14F-4D97-AF65-F5344CB8AC3E}">
        <p14:creationId xmlns:p14="http://schemas.microsoft.com/office/powerpoint/2010/main" val="752506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3">
            <a:extLst>
              <a:ext uri="{FF2B5EF4-FFF2-40B4-BE49-F238E27FC236}">
                <a16:creationId xmlns:a16="http://schemas.microsoft.com/office/drawing/2014/main" id="{59E382B4-DA18-06E1-EF59-5695C27868A4}"/>
              </a:ext>
            </a:extLst>
          </p:cNvPr>
          <p:cNvGraphicFramePr>
            <a:graphicFrameLocks/>
          </p:cNvGraphicFramePr>
          <p:nvPr>
            <p:extLst>
              <p:ext uri="{D42A27DB-BD31-4B8C-83A1-F6EECF244321}">
                <p14:modId xmlns:p14="http://schemas.microsoft.com/office/powerpoint/2010/main" val="485870285"/>
              </p:ext>
            </p:extLst>
          </p:nvPr>
        </p:nvGraphicFramePr>
        <p:xfrm>
          <a:off x="442291" y="2012841"/>
          <a:ext cx="8488017" cy="2118360"/>
        </p:xfrm>
        <a:graphic>
          <a:graphicData uri="http://schemas.openxmlformats.org/drawingml/2006/table">
            <a:tbl>
              <a:tblPr firstRow="1" bandRow="1">
                <a:tableStyleId>{5C22544A-7EE6-4342-B048-85BDC9FD1C3A}</a:tableStyleId>
              </a:tblPr>
              <a:tblGrid>
                <a:gridCol w="1212574">
                  <a:extLst>
                    <a:ext uri="{9D8B030D-6E8A-4147-A177-3AD203B41FA5}">
                      <a16:colId xmlns:a16="http://schemas.microsoft.com/office/drawing/2014/main" val="1843914534"/>
                    </a:ext>
                  </a:extLst>
                </a:gridCol>
                <a:gridCol w="1311965">
                  <a:extLst>
                    <a:ext uri="{9D8B030D-6E8A-4147-A177-3AD203B41FA5}">
                      <a16:colId xmlns:a16="http://schemas.microsoft.com/office/drawing/2014/main" val="1488272861"/>
                    </a:ext>
                  </a:extLst>
                </a:gridCol>
                <a:gridCol w="1202635">
                  <a:extLst>
                    <a:ext uri="{9D8B030D-6E8A-4147-A177-3AD203B41FA5}">
                      <a16:colId xmlns:a16="http://schemas.microsoft.com/office/drawing/2014/main" val="3712832161"/>
                    </a:ext>
                  </a:extLst>
                </a:gridCol>
                <a:gridCol w="1063487">
                  <a:extLst>
                    <a:ext uri="{9D8B030D-6E8A-4147-A177-3AD203B41FA5}">
                      <a16:colId xmlns:a16="http://schemas.microsoft.com/office/drawing/2014/main" val="1990510027"/>
                    </a:ext>
                  </a:extLst>
                </a:gridCol>
                <a:gridCol w="1202635">
                  <a:extLst>
                    <a:ext uri="{9D8B030D-6E8A-4147-A177-3AD203B41FA5}">
                      <a16:colId xmlns:a16="http://schemas.microsoft.com/office/drawing/2014/main" val="1300923158"/>
                    </a:ext>
                  </a:extLst>
                </a:gridCol>
                <a:gridCol w="1003852">
                  <a:extLst>
                    <a:ext uri="{9D8B030D-6E8A-4147-A177-3AD203B41FA5}">
                      <a16:colId xmlns:a16="http://schemas.microsoft.com/office/drawing/2014/main" val="1602849764"/>
                    </a:ext>
                  </a:extLst>
                </a:gridCol>
                <a:gridCol w="1490869">
                  <a:extLst>
                    <a:ext uri="{9D8B030D-6E8A-4147-A177-3AD203B41FA5}">
                      <a16:colId xmlns:a16="http://schemas.microsoft.com/office/drawing/2014/main" val="2643698924"/>
                    </a:ext>
                  </a:extLst>
                </a:gridCol>
              </a:tblGrid>
              <a:tr h="9816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lt1"/>
                          </a:solidFill>
                          <a:effectLst/>
                          <a:latin typeface="+mn-lt"/>
                          <a:ea typeface="+mn-ea"/>
                          <a:cs typeface="+mn-cs"/>
                        </a:rPr>
                        <a:t>Intérêts financiers dans une entreprise </a:t>
                      </a:r>
                      <a:endParaRPr lang="fr-FR" sz="1200" dirty="0"/>
                    </a:p>
                    <a:p>
                      <a:pPr algn="ctr"/>
                      <a:endParaRPr lang="fr-FR" sz="1200" dirty="0"/>
                    </a:p>
                  </a:txBody>
                  <a:tcPr marL="121920" marR="121920" marT="60960" marB="60960">
                    <a:solidFill>
                      <a:srgbClr val="1498D7"/>
                    </a:solidFill>
                  </a:tcPr>
                </a:tc>
                <a:tc>
                  <a:txBody>
                    <a:bodyPr/>
                    <a:lstStyle/>
                    <a:p>
                      <a:pPr algn="ctr"/>
                      <a:r>
                        <a:rPr lang="fr-FR" sz="1200" dirty="0"/>
                        <a:t>Dirigeant,</a:t>
                      </a:r>
                    </a:p>
                    <a:p>
                      <a:pPr algn="ctr"/>
                      <a:r>
                        <a:rPr lang="fr-FR" sz="1200" dirty="0"/>
                        <a:t>Employé,</a:t>
                      </a:r>
                    </a:p>
                    <a:p>
                      <a:pPr algn="ctr"/>
                      <a:r>
                        <a:rPr lang="fr-FR" sz="1200" dirty="0"/>
                        <a:t>Organe décisionnel dans une entreprise</a:t>
                      </a:r>
                    </a:p>
                  </a:txBody>
                  <a:tcPr marL="121920" marR="121920" marT="60960" marB="60960">
                    <a:solidFill>
                      <a:srgbClr val="1498D7"/>
                    </a:solidFill>
                  </a:tcPr>
                </a:tc>
                <a:tc>
                  <a:txBody>
                    <a:bodyPr/>
                    <a:lstStyle/>
                    <a:p>
                      <a:pPr algn="ctr"/>
                      <a:r>
                        <a:rPr lang="fr-FR" sz="1200" dirty="0"/>
                        <a:t>Etudes cliniques</a:t>
                      </a:r>
                    </a:p>
                    <a:p>
                      <a:pPr algn="ctr"/>
                      <a:r>
                        <a:rPr lang="fr-FR" sz="1200" dirty="0"/>
                        <a:t>Investigateur, coordonnateur</a:t>
                      </a:r>
                    </a:p>
                  </a:txBody>
                  <a:tcPr marL="121920" marR="121920" marT="60960" marB="60960">
                    <a:solidFill>
                      <a:srgbClr val="1498D7"/>
                    </a:solidFill>
                  </a:tcPr>
                </a:tc>
                <a:tc>
                  <a:txBody>
                    <a:bodyPr/>
                    <a:lstStyle/>
                    <a:p>
                      <a:pPr algn="ctr"/>
                      <a:r>
                        <a:rPr lang="fr-FR" sz="1200" dirty="0"/>
                        <a:t>Conférences</a:t>
                      </a:r>
                    </a:p>
                  </a:txBody>
                  <a:tcPr marL="121920" marR="121920" marT="60960" marB="60960">
                    <a:solidFill>
                      <a:srgbClr val="1498D7"/>
                    </a:solidFill>
                  </a:tcPr>
                </a:tc>
                <a:tc>
                  <a:txBody>
                    <a:bodyPr/>
                    <a:lstStyle/>
                    <a:p>
                      <a:pPr algn="ctr"/>
                      <a:r>
                        <a:rPr lang="fr-FR" sz="1200" dirty="0"/>
                        <a:t>Participation à </a:t>
                      </a:r>
                    </a:p>
                    <a:p>
                      <a:pPr algn="ctr"/>
                      <a:r>
                        <a:rPr lang="fr-FR" sz="1200" dirty="0"/>
                        <a:t>des </a:t>
                      </a:r>
                      <a:r>
                        <a:rPr lang="fr-FR" sz="1200" dirty="0" err="1"/>
                        <a:t>boards</a:t>
                      </a:r>
                      <a:endParaRPr lang="fr-FR" sz="1200" dirty="0"/>
                    </a:p>
                  </a:txBody>
                  <a:tcPr marL="121920" marR="121920" marT="60960" marB="60960">
                    <a:solidFill>
                      <a:srgbClr val="1498D7"/>
                    </a:solidFill>
                  </a:tcPr>
                </a:tc>
                <a:tc>
                  <a:txBody>
                    <a:bodyPr/>
                    <a:lstStyle/>
                    <a:p>
                      <a:pPr algn="ctr"/>
                      <a:r>
                        <a:rPr lang="fr-FR" sz="1200" dirty="0"/>
                        <a:t>Invitation congrès</a:t>
                      </a:r>
                    </a:p>
                  </a:txBody>
                  <a:tcPr marL="121920" marR="121920" marT="60960" marB="60960">
                    <a:solidFill>
                      <a:srgbClr val="1498D7"/>
                    </a:solidFill>
                  </a:tcPr>
                </a:tc>
                <a:tc>
                  <a:txBody>
                    <a:bodyPr/>
                    <a:lstStyle/>
                    <a:p>
                      <a:pPr algn="ctr"/>
                      <a:r>
                        <a:rPr lang="fr-FR" sz="1200" dirty="0"/>
                        <a:t>Proche parent </a:t>
                      </a:r>
                    </a:p>
                    <a:p>
                      <a:pPr algn="ctr"/>
                      <a:r>
                        <a:rPr lang="fr-FR" sz="1200" dirty="0"/>
                        <a:t>salarié</a:t>
                      </a:r>
                    </a:p>
                  </a:txBody>
                  <a:tcPr marL="121920" marR="121920" marT="60960" marB="60960">
                    <a:solidFill>
                      <a:srgbClr val="1498D7"/>
                    </a:solidFill>
                  </a:tcPr>
                </a:tc>
                <a:extLst>
                  <a:ext uri="{0D108BD9-81ED-4DB2-BD59-A6C34878D82A}">
                    <a16:rowId xmlns:a16="http://schemas.microsoft.com/office/drawing/2014/main" val="437355667"/>
                  </a:ext>
                </a:extLst>
              </a:tr>
              <a:tr h="687540">
                <a:tc>
                  <a:txBody>
                    <a:bodyPr/>
                    <a:lstStyle/>
                    <a:p>
                      <a:pPr algn="ctr"/>
                      <a:r>
                        <a:rPr lang="fr-FR" sz="1000" dirty="0">
                          <a:solidFill>
                            <a:schemeClr val="bg1"/>
                          </a:solidFill>
                        </a:rPr>
                        <a:t>0</a:t>
                      </a:r>
                    </a:p>
                  </a:txBody>
                  <a:tcPr marL="121920" marR="121920" marT="60960" marB="60960">
                    <a:solidFill>
                      <a:schemeClr val="bg1">
                        <a:lumMod val="50000"/>
                      </a:schemeClr>
                    </a:solidFill>
                  </a:tcPr>
                </a:tc>
                <a:tc>
                  <a:txBody>
                    <a:bodyPr/>
                    <a:lstStyle/>
                    <a:p>
                      <a:pPr algn="ctr"/>
                      <a:r>
                        <a:rPr lang="fr-FR" sz="1000" dirty="0">
                          <a:solidFill>
                            <a:schemeClr val="bg1"/>
                          </a:solidFill>
                        </a:rPr>
                        <a:t>0</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GSK</a:t>
                      </a:r>
                    </a:p>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Sanofi</a:t>
                      </a:r>
                    </a:p>
                  </a:txBody>
                  <a:tcPr marL="121920" marR="121920" marT="60960" marB="60960">
                    <a:solidFill>
                      <a:schemeClr val="bg1">
                        <a:lumMod val="50000"/>
                      </a:schemeClr>
                    </a:solidFill>
                  </a:tcPr>
                </a:tc>
                <a:tc>
                  <a:txBody>
                    <a:bodyPr/>
                    <a:lstStyle/>
                    <a:p>
                      <a:pPr algn="ctr"/>
                      <a:r>
                        <a:rPr lang="fr-FR" sz="1000" dirty="0">
                          <a:solidFill>
                            <a:schemeClr val="bg1"/>
                          </a:solidFill>
                        </a:rPr>
                        <a:t>MSD</a:t>
                      </a:r>
                    </a:p>
                    <a:p>
                      <a:pPr algn="ctr"/>
                      <a:r>
                        <a:rPr lang="fr-FR" sz="1000" dirty="0">
                          <a:solidFill>
                            <a:schemeClr val="bg1"/>
                          </a:solidFill>
                        </a:rPr>
                        <a:t>Pfizer</a:t>
                      </a:r>
                    </a:p>
                    <a:p>
                      <a:pPr algn="ctr"/>
                      <a:r>
                        <a:rPr lang="fr-FR" sz="1000" dirty="0">
                          <a:solidFill>
                            <a:schemeClr val="bg1"/>
                          </a:solidFill>
                        </a:rPr>
                        <a:t>GSK</a:t>
                      </a:r>
                    </a:p>
                  </a:txBody>
                  <a:tcPr marL="121920" marR="121920" marT="60960" marB="60960">
                    <a:solidFill>
                      <a:schemeClr val="bg1">
                        <a:lumMod val="50000"/>
                      </a:schemeClr>
                    </a:solidFill>
                  </a:tcPr>
                </a:tc>
                <a:tc>
                  <a:txBody>
                    <a:bodyPr/>
                    <a:lstStyle/>
                    <a:p>
                      <a:pPr algn="ctr"/>
                      <a:r>
                        <a:rPr lang="fr-FR" sz="1000" dirty="0">
                          <a:solidFill>
                            <a:schemeClr val="bg1"/>
                          </a:solidFill>
                        </a:rPr>
                        <a:t>0</a:t>
                      </a:r>
                    </a:p>
                  </a:txBody>
                  <a:tcPr marL="121920" marR="121920" marT="60960" marB="60960">
                    <a:solidFill>
                      <a:schemeClr val="bg1">
                        <a:lumMod val="50000"/>
                      </a:schemeClr>
                    </a:solidFill>
                  </a:tcPr>
                </a:tc>
                <a:extLst>
                  <a:ext uri="{0D108BD9-81ED-4DB2-BD59-A6C34878D82A}">
                    <a16:rowId xmlns:a16="http://schemas.microsoft.com/office/drawing/2014/main" val="2455073975"/>
                  </a:ext>
                </a:extLst>
              </a:tr>
              <a:tr h="331762">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extLst>
                  <a:ext uri="{0D108BD9-81ED-4DB2-BD59-A6C34878D82A}">
                    <a16:rowId xmlns:a16="http://schemas.microsoft.com/office/drawing/2014/main" val="1869068810"/>
                  </a:ext>
                </a:extLst>
              </a:tr>
            </a:tbl>
          </a:graphicData>
        </a:graphic>
      </p:graphicFrame>
      <p:sp>
        <p:nvSpPr>
          <p:cNvPr id="3" name="ZoneTexte 2">
            <a:extLst>
              <a:ext uri="{FF2B5EF4-FFF2-40B4-BE49-F238E27FC236}">
                <a16:creationId xmlns:a16="http://schemas.microsoft.com/office/drawing/2014/main" id="{C7485AD7-5925-0960-BB1F-3D1981EE413E}"/>
              </a:ext>
            </a:extLst>
          </p:cNvPr>
          <p:cNvSpPr txBox="1"/>
          <p:nvPr/>
        </p:nvSpPr>
        <p:spPr>
          <a:xfrm>
            <a:off x="346805" y="1367487"/>
            <a:ext cx="2403222" cy="369332"/>
          </a:xfrm>
          <a:prstGeom prst="rect">
            <a:avLst/>
          </a:prstGeom>
          <a:noFill/>
        </p:spPr>
        <p:txBody>
          <a:bodyPr wrap="none" rtlCol="0">
            <a:spAutoFit/>
          </a:bodyPr>
          <a:lstStyle/>
          <a:p>
            <a:r>
              <a:rPr lang="fr-FR" b="1" dirty="0"/>
              <a:t>         Robert COHEN</a:t>
            </a:r>
          </a:p>
        </p:txBody>
      </p:sp>
      <p:sp>
        <p:nvSpPr>
          <p:cNvPr id="5" name="ZoneTexte 4">
            <a:extLst>
              <a:ext uri="{FF2B5EF4-FFF2-40B4-BE49-F238E27FC236}">
                <a16:creationId xmlns:a16="http://schemas.microsoft.com/office/drawing/2014/main" id="{9D24F319-0CD7-151C-0D81-E935B7ADB697}"/>
              </a:ext>
            </a:extLst>
          </p:cNvPr>
          <p:cNvSpPr txBox="1"/>
          <p:nvPr/>
        </p:nvSpPr>
        <p:spPr>
          <a:xfrm>
            <a:off x="1202635" y="292496"/>
            <a:ext cx="2274982" cy="430887"/>
          </a:xfrm>
          <a:prstGeom prst="rect">
            <a:avLst/>
          </a:prstGeom>
          <a:noFill/>
        </p:spPr>
        <p:txBody>
          <a:bodyPr wrap="none" rtlCol="0">
            <a:spAutoFit/>
          </a:bodyPr>
          <a:lstStyle/>
          <a:p>
            <a:r>
              <a:rPr lang="fr-FR" sz="2200" b="1" dirty="0">
                <a:solidFill>
                  <a:schemeClr val="bg1"/>
                </a:solidFill>
              </a:rPr>
              <a:t>Liens d’intérêts</a:t>
            </a:r>
          </a:p>
        </p:txBody>
      </p:sp>
    </p:spTree>
    <p:extLst>
      <p:ext uri="{BB962C8B-B14F-4D97-AF65-F5344CB8AC3E}">
        <p14:creationId xmlns:p14="http://schemas.microsoft.com/office/powerpoint/2010/main" val="3451162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Espace réservé du contenu 3">
            <a:extLst>
              <a:ext uri="{FF2B5EF4-FFF2-40B4-BE49-F238E27FC236}">
                <a16:creationId xmlns:a16="http://schemas.microsoft.com/office/drawing/2014/main" id="{59E382B4-DA18-06E1-EF59-5695C27868A4}"/>
              </a:ext>
            </a:extLst>
          </p:cNvPr>
          <p:cNvGraphicFramePr>
            <a:graphicFrameLocks/>
          </p:cNvGraphicFramePr>
          <p:nvPr>
            <p:extLst>
              <p:ext uri="{D42A27DB-BD31-4B8C-83A1-F6EECF244321}">
                <p14:modId xmlns:p14="http://schemas.microsoft.com/office/powerpoint/2010/main" val="3826505686"/>
              </p:ext>
            </p:extLst>
          </p:nvPr>
        </p:nvGraphicFramePr>
        <p:xfrm>
          <a:off x="474948" y="1874048"/>
          <a:ext cx="8488017" cy="2074380"/>
        </p:xfrm>
        <a:graphic>
          <a:graphicData uri="http://schemas.openxmlformats.org/drawingml/2006/table">
            <a:tbl>
              <a:tblPr firstRow="1" bandRow="1">
                <a:tableStyleId>{5C22544A-7EE6-4342-B048-85BDC9FD1C3A}</a:tableStyleId>
              </a:tblPr>
              <a:tblGrid>
                <a:gridCol w="1212574">
                  <a:extLst>
                    <a:ext uri="{9D8B030D-6E8A-4147-A177-3AD203B41FA5}">
                      <a16:colId xmlns:a16="http://schemas.microsoft.com/office/drawing/2014/main" val="1843914534"/>
                    </a:ext>
                  </a:extLst>
                </a:gridCol>
                <a:gridCol w="1311965">
                  <a:extLst>
                    <a:ext uri="{9D8B030D-6E8A-4147-A177-3AD203B41FA5}">
                      <a16:colId xmlns:a16="http://schemas.microsoft.com/office/drawing/2014/main" val="1488272861"/>
                    </a:ext>
                  </a:extLst>
                </a:gridCol>
                <a:gridCol w="1202635">
                  <a:extLst>
                    <a:ext uri="{9D8B030D-6E8A-4147-A177-3AD203B41FA5}">
                      <a16:colId xmlns:a16="http://schemas.microsoft.com/office/drawing/2014/main" val="3712832161"/>
                    </a:ext>
                  </a:extLst>
                </a:gridCol>
                <a:gridCol w="1063487">
                  <a:extLst>
                    <a:ext uri="{9D8B030D-6E8A-4147-A177-3AD203B41FA5}">
                      <a16:colId xmlns:a16="http://schemas.microsoft.com/office/drawing/2014/main" val="1990510027"/>
                    </a:ext>
                  </a:extLst>
                </a:gridCol>
                <a:gridCol w="1202635">
                  <a:extLst>
                    <a:ext uri="{9D8B030D-6E8A-4147-A177-3AD203B41FA5}">
                      <a16:colId xmlns:a16="http://schemas.microsoft.com/office/drawing/2014/main" val="1300923158"/>
                    </a:ext>
                  </a:extLst>
                </a:gridCol>
                <a:gridCol w="1003852">
                  <a:extLst>
                    <a:ext uri="{9D8B030D-6E8A-4147-A177-3AD203B41FA5}">
                      <a16:colId xmlns:a16="http://schemas.microsoft.com/office/drawing/2014/main" val="1602849764"/>
                    </a:ext>
                  </a:extLst>
                </a:gridCol>
                <a:gridCol w="1490869">
                  <a:extLst>
                    <a:ext uri="{9D8B030D-6E8A-4147-A177-3AD203B41FA5}">
                      <a16:colId xmlns:a16="http://schemas.microsoft.com/office/drawing/2014/main" val="2643698924"/>
                    </a:ext>
                  </a:extLst>
                </a:gridCol>
              </a:tblGrid>
              <a:tr h="98165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b="1" kern="1200" dirty="0">
                          <a:solidFill>
                            <a:schemeClr val="lt1"/>
                          </a:solidFill>
                          <a:effectLst/>
                          <a:latin typeface="+mn-lt"/>
                          <a:ea typeface="+mn-ea"/>
                          <a:cs typeface="+mn-cs"/>
                        </a:rPr>
                        <a:t>Intérêts financiers dans une entreprise </a:t>
                      </a:r>
                      <a:endParaRPr lang="fr-FR" sz="1200" dirty="0"/>
                    </a:p>
                    <a:p>
                      <a:pPr algn="ctr"/>
                      <a:endParaRPr lang="fr-FR" sz="1200" dirty="0"/>
                    </a:p>
                  </a:txBody>
                  <a:tcPr marL="121920" marR="121920" marT="60960" marB="60960">
                    <a:solidFill>
                      <a:srgbClr val="1498D7"/>
                    </a:solidFill>
                  </a:tcPr>
                </a:tc>
                <a:tc>
                  <a:txBody>
                    <a:bodyPr/>
                    <a:lstStyle/>
                    <a:p>
                      <a:pPr algn="ctr"/>
                      <a:r>
                        <a:rPr lang="fr-FR" sz="1200" dirty="0"/>
                        <a:t>Dirigeant,</a:t>
                      </a:r>
                    </a:p>
                    <a:p>
                      <a:pPr algn="ctr"/>
                      <a:r>
                        <a:rPr lang="fr-FR" sz="1200" dirty="0"/>
                        <a:t>Employé,</a:t>
                      </a:r>
                    </a:p>
                    <a:p>
                      <a:pPr algn="ctr"/>
                      <a:r>
                        <a:rPr lang="fr-FR" sz="1200" dirty="0"/>
                        <a:t>Organe décisionnel dans une entreprise</a:t>
                      </a:r>
                    </a:p>
                  </a:txBody>
                  <a:tcPr marL="121920" marR="121920" marT="60960" marB="60960">
                    <a:solidFill>
                      <a:srgbClr val="1498D7"/>
                    </a:solidFill>
                  </a:tcPr>
                </a:tc>
                <a:tc>
                  <a:txBody>
                    <a:bodyPr/>
                    <a:lstStyle/>
                    <a:p>
                      <a:pPr algn="ctr"/>
                      <a:r>
                        <a:rPr lang="fr-FR" sz="1200" dirty="0"/>
                        <a:t>Etudes cliniques</a:t>
                      </a:r>
                    </a:p>
                    <a:p>
                      <a:pPr algn="ctr"/>
                      <a:r>
                        <a:rPr lang="fr-FR" sz="1200" dirty="0"/>
                        <a:t>Investigateur, coordonnateur</a:t>
                      </a:r>
                    </a:p>
                  </a:txBody>
                  <a:tcPr marL="121920" marR="121920" marT="60960" marB="60960">
                    <a:solidFill>
                      <a:srgbClr val="1498D7"/>
                    </a:solidFill>
                  </a:tcPr>
                </a:tc>
                <a:tc>
                  <a:txBody>
                    <a:bodyPr/>
                    <a:lstStyle/>
                    <a:p>
                      <a:pPr algn="ctr"/>
                      <a:r>
                        <a:rPr lang="fr-FR" sz="1200" dirty="0"/>
                        <a:t>Conférences</a:t>
                      </a:r>
                    </a:p>
                  </a:txBody>
                  <a:tcPr marL="121920" marR="121920" marT="60960" marB="60960">
                    <a:solidFill>
                      <a:srgbClr val="1498D7"/>
                    </a:solidFill>
                  </a:tcPr>
                </a:tc>
                <a:tc>
                  <a:txBody>
                    <a:bodyPr/>
                    <a:lstStyle/>
                    <a:p>
                      <a:pPr algn="ctr"/>
                      <a:r>
                        <a:rPr lang="fr-FR" sz="1200" dirty="0"/>
                        <a:t>Participation à </a:t>
                      </a:r>
                    </a:p>
                    <a:p>
                      <a:pPr algn="ctr"/>
                      <a:r>
                        <a:rPr lang="fr-FR" sz="1200" dirty="0"/>
                        <a:t>des </a:t>
                      </a:r>
                      <a:r>
                        <a:rPr lang="fr-FR" sz="1200" dirty="0" err="1"/>
                        <a:t>boards</a:t>
                      </a:r>
                      <a:endParaRPr lang="fr-FR" sz="1200" dirty="0"/>
                    </a:p>
                  </a:txBody>
                  <a:tcPr marL="121920" marR="121920" marT="60960" marB="60960">
                    <a:solidFill>
                      <a:srgbClr val="1498D7"/>
                    </a:solidFill>
                  </a:tcPr>
                </a:tc>
                <a:tc>
                  <a:txBody>
                    <a:bodyPr/>
                    <a:lstStyle/>
                    <a:p>
                      <a:pPr algn="ctr"/>
                      <a:r>
                        <a:rPr lang="fr-FR" sz="1200" dirty="0"/>
                        <a:t>Invitation congrès</a:t>
                      </a:r>
                    </a:p>
                  </a:txBody>
                  <a:tcPr marL="121920" marR="121920" marT="60960" marB="60960">
                    <a:solidFill>
                      <a:srgbClr val="1498D7"/>
                    </a:solidFill>
                  </a:tcPr>
                </a:tc>
                <a:tc>
                  <a:txBody>
                    <a:bodyPr/>
                    <a:lstStyle/>
                    <a:p>
                      <a:pPr algn="ctr"/>
                      <a:r>
                        <a:rPr lang="fr-FR" sz="1200" dirty="0"/>
                        <a:t>Proche parent </a:t>
                      </a:r>
                    </a:p>
                    <a:p>
                      <a:pPr algn="ctr"/>
                      <a:r>
                        <a:rPr lang="fr-FR" sz="1200" dirty="0"/>
                        <a:t>salarié</a:t>
                      </a:r>
                    </a:p>
                  </a:txBody>
                  <a:tcPr marL="121920" marR="121920" marT="60960" marB="60960">
                    <a:solidFill>
                      <a:srgbClr val="1498D7"/>
                    </a:solidFill>
                  </a:tcPr>
                </a:tc>
                <a:extLst>
                  <a:ext uri="{0D108BD9-81ED-4DB2-BD59-A6C34878D82A}">
                    <a16:rowId xmlns:a16="http://schemas.microsoft.com/office/drawing/2014/main" val="437355667"/>
                  </a:ext>
                </a:extLst>
              </a:tr>
              <a:tr h="687540">
                <a:tc>
                  <a:txBody>
                    <a:bodyPr/>
                    <a:lstStyle/>
                    <a:p>
                      <a:pPr algn="ctr"/>
                      <a:endParaRPr lang="fr-FR" sz="1000" dirty="0">
                        <a:solidFill>
                          <a:schemeClr val="bg1"/>
                        </a:solidFill>
                      </a:endParaRPr>
                    </a:p>
                  </a:txBody>
                  <a:tcPr marL="121920" marR="121920" marT="60960" marB="60960">
                    <a:solidFill>
                      <a:schemeClr val="bg1">
                        <a:lumMod val="50000"/>
                      </a:schemeClr>
                    </a:solidFill>
                  </a:tcPr>
                </a:tc>
                <a:tc>
                  <a:txBody>
                    <a:bodyPr/>
                    <a:lstStyle/>
                    <a:p>
                      <a:pPr algn="ctr"/>
                      <a:endParaRPr lang="fr-FR" sz="1000" dirty="0">
                        <a:solidFill>
                          <a:schemeClr val="bg1"/>
                        </a:solidFill>
                      </a:endParaRPr>
                    </a:p>
                  </a:txBody>
                  <a:tcPr marL="121920" marR="121920" marT="60960" marB="60960">
                    <a:solidFill>
                      <a:schemeClr val="bg1">
                        <a:lumMod val="50000"/>
                      </a:schemeClr>
                    </a:solidFill>
                  </a:tcPr>
                </a:tc>
                <a:tc>
                  <a:txBody>
                    <a:bodyPr/>
                    <a:lstStyle/>
                    <a:p>
                      <a:pPr algn="ctr"/>
                      <a:endParaRPr lang="fr-FR" sz="1000" dirty="0">
                        <a:solidFill>
                          <a:schemeClr val="bg1"/>
                        </a:solidFill>
                      </a:endParaRPr>
                    </a:p>
                  </a:txBody>
                  <a:tcPr marL="121920" marR="121920" marT="60960" marB="60960">
                    <a:solidFill>
                      <a:schemeClr val="bg1">
                        <a:lumMod val="50000"/>
                      </a:schemeClr>
                    </a:solidFill>
                  </a:tcPr>
                </a:tc>
                <a:tc>
                  <a:txBody>
                    <a:bodyPr/>
                    <a:lstStyle/>
                    <a:p>
                      <a:pPr algn="ctr"/>
                      <a:endParaRPr lang="fr-FR" sz="1000" dirty="0">
                        <a:solidFill>
                          <a:schemeClr val="bg1"/>
                        </a:solidFill>
                      </a:endParaRPr>
                    </a:p>
                  </a:txBody>
                  <a:tcPr marL="121920" marR="121920" marT="60960" marB="60960">
                    <a:solidFill>
                      <a:schemeClr val="bg1">
                        <a:lumMod val="50000"/>
                      </a:schemeClr>
                    </a:solidFill>
                  </a:tcPr>
                </a:tc>
                <a:tc>
                  <a:txBody>
                    <a:bodyPr/>
                    <a:lstStyle/>
                    <a:p>
                      <a:pPr algn="ctr"/>
                      <a:endParaRPr lang="fr-FR" sz="1000" dirty="0">
                        <a:solidFill>
                          <a:schemeClr val="bg1"/>
                        </a:solidFill>
                      </a:endParaRPr>
                    </a:p>
                  </a:txBody>
                  <a:tcPr marL="121920" marR="121920" marT="60960" marB="60960">
                    <a:solidFill>
                      <a:schemeClr val="bg1">
                        <a:lumMod val="50000"/>
                      </a:schemeClr>
                    </a:solidFill>
                  </a:tcPr>
                </a:tc>
                <a:tc>
                  <a:txBody>
                    <a:bodyPr/>
                    <a:lstStyle/>
                    <a:p>
                      <a:pPr algn="ctr"/>
                      <a:endParaRPr lang="fr-FR" sz="1000" dirty="0">
                        <a:solidFill>
                          <a:schemeClr val="bg1"/>
                        </a:solidFill>
                      </a:endParaRPr>
                    </a:p>
                  </a:txBody>
                  <a:tcPr marL="121920" marR="121920" marT="60960" marB="60960">
                    <a:solidFill>
                      <a:schemeClr val="bg1">
                        <a:lumMod val="50000"/>
                      </a:schemeClr>
                    </a:solidFill>
                  </a:tcPr>
                </a:tc>
                <a:tc>
                  <a:txBody>
                    <a:bodyPr/>
                    <a:lstStyle/>
                    <a:p>
                      <a:pPr algn="ctr"/>
                      <a:endParaRPr lang="fr-FR" sz="1000" dirty="0">
                        <a:solidFill>
                          <a:schemeClr val="bg1"/>
                        </a:solidFill>
                      </a:endParaRPr>
                    </a:p>
                  </a:txBody>
                  <a:tcPr marL="121920" marR="121920" marT="60960" marB="60960">
                    <a:solidFill>
                      <a:schemeClr val="bg1">
                        <a:lumMod val="50000"/>
                      </a:schemeClr>
                    </a:solidFill>
                  </a:tcPr>
                </a:tc>
                <a:extLst>
                  <a:ext uri="{0D108BD9-81ED-4DB2-BD59-A6C34878D82A}">
                    <a16:rowId xmlns:a16="http://schemas.microsoft.com/office/drawing/2014/main" val="2455073975"/>
                  </a:ext>
                </a:extLst>
              </a:tr>
              <a:tr h="331762">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tc>
                  <a:txBody>
                    <a:bodyPr/>
                    <a:lstStyle/>
                    <a:p>
                      <a:pPr algn="ctr"/>
                      <a:endParaRPr lang="fr-FR" sz="1500" dirty="0">
                        <a:solidFill>
                          <a:schemeClr val="bg1"/>
                        </a:solidFill>
                      </a:endParaRPr>
                    </a:p>
                  </a:txBody>
                  <a:tcPr marL="121920" marR="121920" marT="60960" marB="60960">
                    <a:solidFill>
                      <a:schemeClr val="bg1"/>
                    </a:solidFill>
                  </a:tcPr>
                </a:tc>
                <a:extLst>
                  <a:ext uri="{0D108BD9-81ED-4DB2-BD59-A6C34878D82A}">
                    <a16:rowId xmlns:a16="http://schemas.microsoft.com/office/drawing/2014/main" val="1869068810"/>
                  </a:ext>
                </a:extLst>
              </a:tr>
            </a:tbl>
          </a:graphicData>
        </a:graphic>
      </p:graphicFrame>
      <p:sp>
        <p:nvSpPr>
          <p:cNvPr id="3" name="ZoneTexte 2">
            <a:extLst>
              <a:ext uri="{FF2B5EF4-FFF2-40B4-BE49-F238E27FC236}">
                <a16:creationId xmlns:a16="http://schemas.microsoft.com/office/drawing/2014/main" id="{C7485AD7-5925-0960-BB1F-3D1981EE413E}"/>
              </a:ext>
            </a:extLst>
          </p:cNvPr>
          <p:cNvSpPr txBox="1"/>
          <p:nvPr/>
        </p:nvSpPr>
        <p:spPr>
          <a:xfrm>
            <a:off x="327991" y="1958934"/>
            <a:ext cx="761747" cy="369332"/>
          </a:xfrm>
          <a:prstGeom prst="rect">
            <a:avLst/>
          </a:prstGeom>
          <a:noFill/>
        </p:spPr>
        <p:txBody>
          <a:bodyPr wrap="none" rtlCol="0">
            <a:spAutoFit/>
          </a:bodyPr>
          <a:lstStyle/>
          <a:p>
            <a:r>
              <a:rPr lang="fr-FR" b="1" dirty="0"/>
              <a:t>         </a:t>
            </a:r>
          </a:p>
        </p:txBody>
      </p:sp>
      <p:sp>
        <p:nvSpPr>
          <p:cNvPr id="4" name="ZoneTexte 3">
            <a:extLst>
              <a:ext uri="{FF2B5EF4-FFF2-40B4-BE49-F238E27FC236}">
                <a16:creationId xmlns:a16="http://schemas.microsoft.com/office/drawing/2014/main" id="{BD9CA94C-FAFC-FB40-9C7D-8453A9A80BAF}"/>
              </a:ext>
            </a:extLst>
          </p:cNvPr>
          <p:cNvSpPr txBox="1"/>
          <p:nvPr/>
        </p:nvSpPr>
        <p:spPr>
          <a:xfrm>
            <a:off x="371297" y="1370788"/>
            <a:ext cx="2993127" cy="369332"/>
          </a:xfrm>
          <a:prstGeom prst="rect">
            <a:avLst/>
          </a:prstGeom>
          <a:noFill/>
        </p:spPr>
        <p:txBody>
          <a:bodyPr wrap="none" rtlCol="0">
            <a:spAutoFit/>
          </a:bodyPr>
          <a:lstStyle/>
          <a:p>
            <a:r>
              <a:rPr lang="fr-FR" b="1" dirty="0"/>
              <a:t>Christèle GRAS LE GUEN</a:t>
            </a:r>
          </a:p>
        </p:txBody>
      </p:sp>
      <p:sp>
        <p:nvSpPr>
          <p:cNvPr id="5" name="ZoneTexte 4">
            <a:extLst>
              <a:ext uri="{FF2B5EF4-FFF2-40B4-BE49-F238E27FC236}">
                <a16:creationId xmlns:a16="http://schemas.microsoft.com/office/drawing/2014/main" id="{9D24F319-0CD7-151C-0D81-E935B7ADB697}"/>
              </a:ext>
            </a:extLst>
          </p:cNvPr>
          <p:cNvSpPr txBox="1"/>
          <p:nvPr/>
        </p:nvSpPr>
        <p:spPr>
          <a:xfrm>
            <a:off x="1202635" y="292496"/>
            <a:ext cx="2274982" cy="430887"/>
          </a:xfrm>
          <a:prstGeom prst="rect">
            <a:avLst/>
          </a:prstGeom>
          <a:noFill/>
        </p:spPr>
        <p:txBody>
          <a:bodyPr wrap="none" rtlCol="0">
            <a:spAutoFit/>
          </a:bodyPr>
          <a:lstStyle/>
          <a:p>
            <a:r>
              <a:rPr lang="fr-FR" sz="2200" b="1" dirty="0">
                <a:solidFill>
                  <a:schemeClr val="bg1"/>
                </a:solidFill>
              </a:rPr>
              <a:t>Liens d’intérêts</a:t>
            </a:r>
          </a:p>
        </p:txBody>
      </p:sp>
      <p:sp>
        <p:nvSpPr>
          <p:cNvPr id="6" name="ZoneTexte 5"/>
          <p:cNvSpPr txBox="1"/>
          <p:nvPr/>
        </p:nvSpPr>
        <p:spPr>
          <a:xfrm>
            <a:off x="3081866" y="3081867"/>
            <a:ext cx="1009227" cy="261610"/>
          </a:xfrm>
          <a:prstGeom prst="rect">
            <a:avLst/>
          </a:prstGeom>
          <a:noFill/>
        </p:spPr>
        <p:txBody>
          <a:bodyPr wrap="square" rtlCol="0">
            <a:spAutoFit/>
          </a:bodyPr>
          <a:lstStyle/>
          <a:p>
            <a:r>
              <a:rPr lang="fr-FR" sz="1100" dirty="0">
                <a:solidFill>
                  <a:schemeClr val="bg1"/>
                </a:solidFill>
              </a:rPr>
              <a:t>HARMONY</a:t>
            </a:r>
          </a:p>
        </p:txBody>
      </p:sp>
    </p:spTree>
    <p:extLst>
      <p:ext uri="{BB962C8B-B14F-4D97-AF65-F5344CB8AC3E}">
        <p14:creationId xmlns:p14="http://schemas.microsoft.com/office/powerpoint/2010/main" val="4167614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8062652-0991-23F9-DAF7-BF0D203A1DE2}"/>
              </a:ext>
            </a:extLst>
          </p:cNvPr>
          <p:cNvSpPr txBox="1"/>
          <p:nvPr/>
        </p:nvSpPr>
        <p:spPr>
          <a:xfrm>
            <a:off x="1248013" y="344222"/>
            <a:ext cx="7648248" cy="369332"/>
          </a:xfrm>
          <a:prstGeom prst="rect">
            <a:avLst/>
          </a:prstGeom>
          <a:noFill/>
        </p:spPr>
        <p:txBody>
          <a:bodyPr wrap="none" rtlCol="0">
            <a:spAutoFit/>
          </a:bodyPr>
          <a:lstStyle/>
          <a:p>
            <a:r>
              <a:rPr lang="fr-FR" b="1" dirty="0">
                <a:solidFill>
                  <a:schemeClr val="bg1"/>
                </a:solidFill>
              </a:rPr>
              <a:t>Pensez-vous que la gestion de la distribution du </a:t>
            </a:r>
            <a:r>
              <a:rPr lang="fr-FR" b="1" dirty="0" err="1">
                <a:solidFill>
                  <a:schemeClr val="bg1"/>
                </a:solidFill>
              </a:rPr>
              <a:t>Nirsevimab</a:t>
            </a:r>
            <a:r>
              <a:rPr lang="fr-FR" b="1" dirty="0">
                <a:solidFill>
                  <a:schemeClr val="bg1"/>
                </a:solidFill>
              </a:rPr>
              <a:t> a été ?</a:t>
            </a:r>
          </a:p>
        </p:txBody>
      </p:sp>
      <p:sp>
        <p:nvSpPr>
          <p:cNvPr id="3" name="ZoneTexte 2">
            <a:extLst>
              <a:ext uri="{FF2B5EF4-FFF2-40B4-BE49-F238E27FC236}">
                <a16:creationId xmlns:a16="http://schemas.microsoft.com/office/drawing/2014/main" id="{0D52683C-4C14-B8AA-25BD-BD12C91F81EF}"/>
              </a:ext>
            </a:extLst>
          </p:cNvPr>
          <p:cNvSpPr txBox="1"/>
          <p:nvPr/>
        </p:nvSpPr>
        <p:spPr>
          <a:xfrm>
            <a:off x="3322940" y="2856234"/>
            <a:ext cx="1172116" cy="369332"/>
          </a:xfrm>
          <a:prstGeom prst="rect">
            <a:avLst/>
          </a:prstGeom>
          <a:noFill/>
        </p:spPr>
        <p:txBody>
          <a:bodyPr wrap="none" rtlCol="0">
            <a:spAutoFit/>
          </a:bodyPr>
          <a:lstStyle/>
          <a:p>
            <a:r>
              <a:rPr lang="fr-FR" dirty="0"/>
              <a:t>Mauvaise</a:t>
            </a:r>
          </a:p>
        </p:txBody>
      </p:sp>
      <p:sp>
        <p:nvSpPr>
          <p:cNvPr id="8" name="ZoneTexte 7">
            <a:extLst>
              <a:ext uri="{FF2B5EF4-FFF2-40B4-BE49-F238E27FC236}">
                <a16:creationId xmlns:a16="http://schemas.microsoft.com/office/drawing/2014/main" id="{F22A057A-47C3-B67B-291D-B10BA069142D}"/>
              </a:ext>
            </a:extLst>
          </p:cNvPr>
          <p:cNvSpPr txBox="1"/>
          <p:nvPr/>
        </p:nvSpPr>
        <p:spPr>
          <a:xfrm>
            <a:off x="3271306" y="1721229"/>
            <a:ext cx="851515" cy="369332"/>
          </a:xfrm>
          <a:prstGeom prst="rect">
            <a:avLst/>
          </a:prstGeom>
          <a:noFill/>
        </p:spPr>
        <p:txBody>
          <a:bodyPr wrap="none" rtlCol="0">
            <a:spAutoFit/>
          </a:bodyPr>
          <a:lstStyle/>
          <a:p>
            <a:r>
              <a:rPr lang="fr-FR" dirty="0"/>
              <a:t>Bonne</a:t>
            </a:r>
          </a:p>
        </p:txBody>
      </p:sp>
      <p:sp>
        <p:nvSpPr>
          <p:cNvPr id="9" name="ZoneTexte 8">
            <a:extLst>
              <a:ext uri="{FF2B5EF4-FFF2-40B4-BE49-F238E27FC236}">
                <a16:creationId xmlns:a16="http://schemas.microsoft.com/office/drawing/2014/main" id="{449EF7AC-A7DB-7470-D46F-E9469544A37A}"/>
              </a:ext>
            </a:extLst>
          </p:cNvPr>
          <p:cNvSpPr txBox="1"/>
          <p:nvPr/>
        </p:nvSpPr>
        <p:spPr>
          <a:xfrm>
            <a:off x="3271306" y="2299294"/>
            <a:ext cx="1133644" cy="369332"/>
          </a:xfrm>
          <a:prstGeom prst="rect">
            <a:avLst/>
          </a:prstGeom>
          <a:noFill/>
        </p:spPr>
        <p:txBody>
          <a:bodyPr wrap="none" rtlCol="0">
            <a:spAutoFit/>
          </a:bodyPr>
          <a:lstStyle/>
          <a:p>
            <a:r>
              <a:rPr lang="fr-FR" dirty="0"/>
              <a:t>Moyenne</a:t>
            </a:r>
          </a:p>
        </p:txBody>
      </p:sp>
      <p:sp>
        <p:nvSpPr>
          <p:cNvPr id="10" name="ZoneTexte 9">
            <a:extLst>
              <a:ext uri="{FF2B5EF4-FFF2-40B4-BE49-F238E27FC236}">
                <a16:creationId xmlns:a16="http://schemas.microsoft.com/office/drawing/2014/main" id="{8C15CA5A-4AC9-D123-6F84-A119DD43671C}"/>
              </a:ext>
            </a:extLst>
          </p:cNvPr>
          <p:cNvSpPr txBox="1"/>
          <p:nvPr/>
        </p:nvSpPr>
        <p:spPr>
          <a:xfrm>
            <a:off x="3322940" y="3465534"/>
            <a:ext cx="1749197" cy="369332"/>
          </a:xfrm>
          <a:prstGeom prst="rect">
            <a:avLst/>
          </a:prstGeom>
          <a:noFill/>
        </p:spPr>
        <p:txBody>
          <a:bodyPr wrap="none" rtlCol="0">
            <a:spAutoFit/>
          </a:bodyPr>
          <a:lstStyle/>
          <a:p>
            <a:r>
              <a:rPr lang="fr-FR" dirty="0"/>
              <a:t>Catastrophique</a:t>
            </a:r>
          </a:p>
        </p:txBody>
      </p:sp>
    </p:spTree>
    <p:extLst>
      <p:ext uri="{BB962C8B-B14F-4D97-AF65-F5344CB8AC3E}">
        <p14:creationId xmlns:p14="http://schemas.microsoft.com/office/powerpoint/2010/main" val="1036037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8062652-0991-23F9-DAF7-BF0D203A1DE2}"/>
              </a:ext>
            </a:extLst>
          </p:cNvPr>
          <p:cNvSpPr txBox="1"/>
          <p:nvPr/>
        </p:nvSpPr>
        <p:spPr>
          <a:xfrm>
            <a:off x="1004284" y="332298"/>
            <a:ext cx="7404591" cy="369332"/>
          </a:xfrm>
          <a:prstGeom prst="rect">
            <a:avLst/>
          </a:prstGeom>
          <a:noFill/>
        </p:spPr>
        <p:txBody>
          <a:bodyPr wrap="none" rtlCol="0">
            <a:spAutoFit/>
          </a:bodyPr>
          <a:lstStyle/>
          <a:p>
            <a:r>
              <a:rPr lang="fr-FR" b="1" dirty="0">
                <a:solidFill>
                  <a:schemeClr val="bg1"/>
                </a:solidFill>
              </a:rPr>
              <a:t>Dans combien de pays le </a:t>
            </a:r>
            <a:r>
              <a:rPr lang="fr-FR" b="1" dirty="0" err="1">
                <a:solidFill>
                  <a:schemeClr val="bg1"/>
                </a:solidFill>
              </a:rPr>
              <a:t>Nirsevimab</a:t>
            </a:r>
            <a:r>
              <a:rPr lang="fr-FR" b="1" dirty="0">
                <a:solidFill>
                  <a:schemeClr val="bg1"/>
                </a:solidFill>
              </a:rPr>
              <a:t> est disponible cette année ?</a:t>
            </a:r>
          </a:p>
        </p:txBody>
      </p:sp>
      <p:sp>
        <p:nvSpPr>
          <p:cNvPr id="3" name="ZoneTexte 2">
            <a:extLst>
              <a:ext uri="{FF2B5EF4-FFF2-40B4-BE49-F238E27FC236}">
                <a16:creationId xmlns:a16="http://schemas.microsoft.com/office/drawing/2014/main" id="{0D52683C-4C14-B8AA-25BD-BD12C91F81EF}"/>
              </a:ext>
            </a:extLst>
          </p:cNvPr>
          <p:cNvSpPr txBox="1"/>
          <p:nvPr/>
        </p:nvSpPr>
        <p:spPr>
          <a:xfrm>
            <a:off x="3265792" y="2856234"/>
            <a:ext cx="441146" cy="369332"/>
          </a:xfrm>
          <a:prstGeom prst="rect">
            <a:avLst/>
          </a:prstGeom>
          <a:noFill/>
        </p:spPr>
        <p:txBody>
          <a:bodyPr wrap="none" rtlCol="0">
            <a:spAutoFit/>
          </a:bodyPr>
          <a:lstStyle/>
          <a:p>
            <a:r>
              <a:rPr lang="fr-FR" dirty="0"/>
              <a:t>16</a:t>
            </a:r>
          </a:p>
        </p:txBody>
      </p:sp>
      <p:sp>
        <p:nvSpPr>
          <p:cNvPr id="8" name="ZoneTexte 7">
            <a:extLst>
              <a:ext uri="{FF2B5EF4-FFF2-40B4-BE49-F238E27FC236}">
                <a16:creationId xmlns:a16="http://schemas.microsoft.com/office/drawing/2014/main" id="{F22A057A-47C3-B67B-291D-B10BA069142D}"/>
              </a:ext>
            </a:extLst>
          </p:cNvPr>
          <p:cNvSpPr txBox="1"/>
          <p:nvPr/>
        </p:nvSpPr>
        <p:spPr>
          <a:xfrm>
            <a:off x="3271306" y="1721229"/>
            <a:ext cx="312906" cy="369332"/>
          </a:xfrm>
          <a:prstGeom prst="rect">
            <a:avLst/>
          </a:prstGeom>
          <a:noFill/>
        </p:spPr>
        <p:txBody>
          <a:bodyPr wrap="none" rtlCol="0">
            <a:spAutoFit/>
          </a:bodyPr>
          <a:lstStyle/>
          <a:p>
            <a:r>
              <a:rPr lang="fr-FR" dirty="0"/>
              <a:t>4</a:t>
            </a:r>
          </a:p>
        </p:txBody>
      </p:sp>
      <p:sp>
        <p:nvSpPr>
          <p:cNvPr id="9" name="ZoneTexte 8">
            <a:extLst>
              <a:ext uri="{FF2B5EF4-FFF2-40B4-BE49-F238E27FC236}">
                <a16:creationId xmlns:a16="http://schemas.microsoft.com/office/drawing/2014/main" id="{449EF7AC-A7DB-7470-D46F-E9469544A37A}"/>
              </a:ext>
            </a:extLst>
          </p:cNvPr>
          <p:cNvSpPr txBox="1"/>
          <p:nvPr/>
        </p:nvSpPr>
        <p:spPr>
          <a:xfrm>
            <a:off x="3271306" y="2299294"/>
            <a:ext cx="312906" cy="369332"/>
          </a:xfrm>
          <a:prstGeom prst="rect">
            <a:avLst/>
          </a:prstGeom>
          <a:noFill/>
        </p:spPr>
        <p:txBody>
          <a:bodyPr wrap="none" rtlCol="0">
            <a:spAutoFit/>
          </a:bodyPr>
          <a:lstStyle/>
          <a:p>
            <a:r>
              <a:rPr lang="fr-FR" dirty="0"/>
              <a:t>8</a:t>
            </a:r>
          </a:p>
        </p:txBody>
      </p:sp>
      <p:sp>
        <p:nvSpPr>
          <p:cNvPr id="10" name="ZoneTexte 9">
            <a:extLst>
              <a:ext uri="{FF2B5EF4-FFF2-40B4-BE49-F238E27FC236}">
                <a16:creationId xmlns:a16="http://schemas.microsoft.com/office/drawing/2014/main" id="{8C15CA5A-4AC9-D123-6F84-A119DD43671C}"/>
              </a:ext>
            </a:extLst>
          </p:cNvPr>
          <p:cNvSpPr txBox="1"/>
          <p:nvPr/>
        </p:nvSpPr>
        <p:spPr>
          <a:xfrm>
            <a:off x="3290284" y="3465534"/>
            <a:ext cx="441146" cy="369332"/>
          </a:xfrm>
          <a:prstGeom prst="rect">
            <a:avLst/>
          </a:prstGeom>
          <a:noFill/>
        </p:spPr>
        <p:txBody>
          <a:bodyPr wrap="none" rtlCol="0">
            <a:spAutoFit/>
          </a:bodyPr>
          <a:lstStyle/>
          <a:p>
            <a:r>
              <a:rPr lang="fr-FR" dirty="0"/>
              <a:t>32</a:t>
            </a:r>
          </a:p>
        </p:txBody>
      </p:sp>
    </p:spTree>
    <p:extLst>
      <p:ext uri="{BB962C8B-B14F-4D97-AF65-F5344CB8AC3E}">
        <p14:creationId xmlns:p14="http://schemas.microsoft.com/office/powerpoint/2010/main" val="3432056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ZoneTexte 1">
            <a:extLst>
              <a:ext uri="{FF2B5EF4-FFF2-40B4-BE49-F238E27FC236}">
                <a16:creationId xmlns:a16="http://schemas.microsoft.com/office/drawing/2014/main" id="{28062652-0991-23F9-DAF7-BF0D203A1DE2}"/>
              </a:ext>
            </a:extLst>
          </p:cNvPr>
          <p:cNvSpPr txBox="1"/>
          <p:nvPr/>
        </p:nvSpPr>
        <p:spPr>
          <a:xfrm>
            <a:off x="1004284" y="332298"/>
            <a:ext cx="7404591" cy="369332"/>
          </a:xfrm>
          <a:prstGeom prst="rect">
            <a:avLst/>
          </a:prstGeom>
          <a:noFill/>
        </p:spPr>
        <p:txBody>
          <a:bodyPr wrap="none" rtlCol="0">
            <a:spAutoFit/>
          </a:bodyPr>
          <a:lstStyle/>
          <a:p>
            <a:r>
              <a:rPr lang="fr-FR" b="1" dirty="0">
                <a:solidFill>
                  <a:schemeClr val="bg1"/>
                </a:solidFill>
              </a:rPr>
              <a:t>Dans combien de pays le </a:t>
            </a:r>
            <a:r>
              <a:rPr lang="fr-FR" b="1" dirty="0" err="1">
                <a:solidFill>
                  <a:schemeClr val="bg1"/>
                </a:solidFill>
              </a:rPr>
              <a:t>Nirsevimab</a:t>
            </a:r>
            <a:r>
              <a:rPr lang="fr-FR" b="1" dirty="0">
                <a:solidFill>
                  <a:schemeClr val="bg1"/>
                </a:solidFill>
              </a:rPr>
              <a:t> est disponible cette année ?</a:t>
            </a:r>
          </a:p>
        </p:txBody>
      </p:sp>
      <p:sp>
        <p:nvSpPr>
          <p:cNvPr id="3" name="ZoneTexte 2">
            <a:extLst>
              <a:ext uri="{FF2B5EF4-FFF2-40B4-BE49-F238E27FC236}">
                <a16:creationId xmlns:a16="http://schemas.microsoft.com/office/drawing/2014/main" id="{0D52683C-4C14-B8AA-25BD-BD12C91F81EF}"/>
              </a:ext>
            </a:extLst>
          </p:cNvPr>
          <p:cNvSpPr txBox="1"/>
          <p:nvPr/>
        </p:nvSpPr>
        <p:spPr>
          <a:xfrm>
            <a:off x="3265792" y="2856234"/>
            <a:ext cx="441146" cy="369332"/>
          </a:xfrm>
          <a:prstGeom prst="rect">
            <a:avLst/>
          </a:prstGeom>
          <a:noFill/>
        </p:spPr>
        <p:txBody>
          <a:bodyPr wrap="none" rtlCol="0">
            <a:spAutoFit/>
          </a:bodyPr>
          <a:lstStyle/>
          <a:p>
            <a:r>
              <a:rPr lang="fr-FR" dirty="0"/>
              <a:t>16</a:t>
            </a:r>
          </a:p>
        </p:txBody>
      </p:sp>
      <p:sp>
        <p:nvSpPr>
          <p:cNvPr id="8" name="ZoneTexte 7">
            <a:extLst>
              <a:ext uri="{FF2B5EF4-FFF2-40B4-BE49-F238E27FC236}">
                <a16:creationId xmlns:a16="http://schemas.microsoft.com/office/drawing/2014/main" id="{F22A057A-47C3-B67B-291D-B10BA069142D}"/>
              </a:ext>
            </a:extLst>
          </p:cNvPr>
          <p:cNvSpPr txBox="1"/>
          <p:nvPr/>
        </p:nvSpPr>
        <p:spPr>
          <a:xfrm>
            <a:off x="3271306" y="1721229"/>
            <a:ext cx="312906" cy="369332"/>
          </a:xfrm>
          <a:prstGeom prst="rect">
            <a:avLst/>
          </a:prstGeom>
          <a:noFill/>
        </p:spPr>
        <p:txBody>
          <a:bodyPr wrap="none" rtlCol="0">
            <a:spAutoFit/>
          </a:bodyPr>
          <a:lstStyle/>
          <a:p>
            <a:r>
              <a:rPr lang="fr-FR" dirty="0">
                <a:highlight>
                  <a:srgbClr val="00FF00"/>
                </a:highlight>
              </a:rPr>
              <a:t>4</a:t>
            </a:r>
          </a:p>
        </p:txBody>
      </p:sp>
      <p:sp>
        <p:nvSpPr>
          <p:cNvPr id="9" name="ZoneTexte 8">
            <a:extLst>
              <a:ext uri="{FF2B5EF4-FFF2-40B4-BE49-F238E27FC236}">
                <a16:creationId xmlns:a16="http://schemas.microsoft.com/office/drawing/2014/main" id="{449EF7AC-A7DB-7470-D46F-E9469544A37A}"/>
              </a:ext>
            </a:extLst>
          </p:cNvPr>
          <p:cNvSpPr txBox="1"/>
          <p:nvPr/>
        </p:nvSpPr>
        <p:spPr>
          <a:xfrm>
            <a:off x="3271306" y="2299294"/>
            <a:ext cx="312906" cy="369332"/>
          </a:xfrm>
          <a:prstGeom prst="rect">
            <a:avLst/>
          </a:prstGeom>
          <a:noFill/>
        </p:spPr>
        <p:txBody>
          <a:bodyPr wrap="none" rtlCol="0">
            <a:spAutoFit/>
          </a:bodyPr>
          <a:lstStyle/>
          <a:p>
            <a:r>
              <a:rPr lang="fr-FR" dirty="0"/>
              <a:t>8</a:t>
            </a:r>
          </a:p>
        </p:txBody>
      </p:sp>
      <p:sp>
        <p:nvSpPr>
          <p:cNvPr id="10" name="ZoneTexte 9">
            <a:extLst>
              <a:ext uri="{FF2B5EF4-FFF2-40B4-BE49-F238E27FC236}">
                <a16:creationId xmlns:a16="http://schemas.microsoft.com/office/drawing/2014/main" id="{8C15CA5A-4AC9-D123-6F84-A119DD43671C}"/>
              </a:ext>
            </a:extLst>
          </p:cNvPr>
          <p:cNvSpPr txBox="1"/>
          <p:nvPr/>
        </p:nvSpPr>
        <p:spPr>
          <a:xfrm>
            <a:off x="3290284" y="3465534"/>
            <a:ext cx="441146" cy="369332"/>
          </a:xfrm>
          <a:prstGeom prst="rect">
            <a:avLst/>
          </a:prstGeom>
          <a:noFill/>
        </p:spPr>
        <p:txBody>
          <a:bodyPr wrap="none" rtlCol="0">
            <a:spAutoFit/>
          </a:bodyPr>
          <a:lstStyle/>
          <a:p>
            <a:r>
              <a:rPr lang="fr-FR" dirty="0"/>
              <a:t>32</a:t>
            </a:r>
          </a:p>
        </p:txBody>
      </p:sp>
      <p:sp>
        <p:nvSpPr>
          <p:cNvPr id="14" name="ZoneTexte 13">
            <a:extLst>
              <a:ext uri="{FF2B5EF4-FFF2-40B4-BE49-F238E27FC236}">
                <a16:creationId xmlns:a16="http://schemas.microsoft.com/office/drawing/2014/main" id="{A275BEA5-B3FF-C6ED-985F-2C22218A12F8}"/>
              </a:ext>
            </a:extLst>
          </p:cNvPr>
          <p:cNvSpPr txBox="1"/>
          <p:nvPr/>
        </p:nvSpPr>
        <p:spPr>
          <a:xfrm>
            <a:off x="4173991" y="1664267"/>
            <a:ext cx="4706710" cy="2308324"/>
          </a:xfrm>
          <a:prstGeom prst="rect">
            <a:avLst/>
          </a:prstGeom>
          <a:noFill/>
          <a:ln w="38100">
            <a:solidFill>
              <a:srgbClr val="1498D7"/>
            </a:solidFill>
          </a:ln>
        </p:spPr>
        <p:txBody>
          <a:bodyPr wrap="square">
            <a:spAutoFit/>
          </a:bodyPr>
          <a:lstStyle/>
          <a:p>
            <a:pPr marL="285750" indent="-285750">
              <a:buClr>
                <a:srgbClr val="0070C0"/>
              </a:buClr>
              <a:buFont typeface="Wingdings" pitchFamily="2" charset="2"/>
              <a:buChar char="q"/>
            </a:pPr>
            <a:r>
              <a:rPr lang="fr-FR" dirty="0"/>
              <a:t>4 pays vont commencer le </a:t>
            </a:r>
            <a:r>
              <a:rPr lang="fr-FR" dirty="0" err="1"/>
              <a:t>Beyfortus</a:t>
            </a:r>
            <a:r>
              <a:rPr lang="fr-FR" dirty="0"/>
              <a:t>®</a:t>
            </a:r>
          </a:p>
          <a:p>
            <a:pPr marL="742950" lvl="1" indent="-285750">
              <a:buClr>
                <a:srgbClr val="0070C0"/>
              </a:buClr>
              <a:buFont typeface="Arial" panose="020B0604020202020204" pitchFamily="34" charset="0"/>
              <a:buChar char="•"/>
            </a:pPr>
            <a:r>
              <a:rPr lang="fr-FR" dirty="0"/>
              <a:t>USA</a:t>
            </a:r>
          </a:p>
          <a:p>
            <a:pPr marL="742950" lvl="1" indent="-285750">
              <a:buClr>
                <a:srgbClr val="0070C0"/>
              </a:buClr>
              <a:buFont typeface="Arial" panose="020B0604020202020204" pitchFamily="34" charset="0"/>
              <a:buChar char="•"/>
            </a:pPr>
            <a:r>
              <a:rPr lang="fr-FR" dirty="0"/>
              <a:t>France</a:t>
            </a:r>
          </a:p>
          <a:p>
            <a:pPr marL="742950" lvl="1" indent="-285750">
              <a:buClr>
                <a:srgbClr val="0070C0"/>
              </a:buClr>
              <a:buFont typeface="Arial" panose="020B0604020202020204" pitchFamily="34" charset="0"/>
              <a:buChar char="•"/>
            </a:pPr>
            <a:r>
              <a:rPr lang="fr-FR" dirty="0"/>
              <a:t>Espagne</a:t>
            </a:r>
          </a:p>
          <a:p>
            <a:pPr marL="742950" lvl="1" indent="-285750">
              <a:buClr>
                <a:srgbClr val="0070C0"/>
              </a:buClr>
              <a:buFont typeface="Arial" panose="020B0604020202020204" pitchFamily="34" charset="0"/>
              <a:buChar char="•"/>
            </a:pPr>
            <a:r>
              <a:rPr lang="fr-FR" dirty="0"/>
              <a:t>Luxembourg</a:t>
            </a:r>
          </a:p>
          <a:p>
            <a:pPr marL="285750" indent="-285750">
              <a:buClr>
                <a:srgbClr val="0070C0"/>
              </a:buClr>
              <a:buFont typeface="Wingdings" pitchFamily="2" charset="2"/>
              <a:buChar char="q"/>
            </a:pPr>
            <a:r>
              <a:rPr lang="fr-FR" dirty="0"/>
              <a:t>Il est annoncé que le % d’enfants vaccinés sera proche à identique à la cohorte de naissance</a:t>
            </a:r>
          </a:p>
        </p:txBody>
      </p:sp>
      <p:pic>
        <p:nvPicPr>
          <p:cNvPr id="16" name="Image 15" descr="Une image contenant texte, conception&#10;&#10;Description générée automatiquement">
            <a:extLst>
              <a:ext uri="{FF2B5EF4-FFF2-40B4-BE49-F238E27FC236}">
                <a16:creationId xmlns:a16="http://schemas.microsoft.com/office/drawing/2014/main" id="{22C877FA-A680-83EE-FD99-9320F39547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067098">
            <a:off x="318499" y="1392690"/>
            <a:ext cx="2114901" cy="1463544"/>
          </a:xfrm>
          <a:prstGeom prst="rect">
            <a:avLst/>
          </a:prstGeom>
        </p:spPr>
      </p:pic>
    </p:spTree>
    <p:extLst>
      <p:ext uri="{BB962C8B-B14F-4D97-AF65-F5344CB8AC3E}">
        <p14:creationId xmlns:p14="http://schemas.microsoft.com/office/powerpoint/2010/main" val="385528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AD67304-D553-EC3E-EA47-609CF6D2DDE9}"/>
              </a:ext>
            </a:extLst>
          </p:cNvPr>
          <p:cNvSpPr txBox="1"/>
          <p:nvPr/>
        </p:nvSpPr>
        <p:spPr>
          <a:xfrm>
            <a:off x="1249135" y="351064"/>
            <a:ext cx="1975221" cy="430887"/>
          </a:xfrm>
          <a:prstGeom prst="rect">
            <a:avLst/>
          </a:prstGeom>
          <a:noFill/>
        </p:spPr>
        <p:txBody>
          <a:bodyPr wrap="none" rtlCol="0">
            <a:spAutoFit/>
          </a:bodyPr>
          <a:lstStyle/>
          <a:p>
            <a:r>
              <a:rPr lang="fr-FR" sz="2200" b="1" dirty="0">
                <a:solidFill>
                  <a:schemeClr val="bg1"/>
                </a:solidFill>
              </a:rPr>
              <a:t>Octobre 2022</a:t>
            </a:r>
          </a:p>
        </p:txBody>
      </p:sp>
      <p:sp>
        <p:nvSpPr>
          <p:cNvPr id="3" name="ZoneTexte 2">
            <a:extLst>
              <a:ext uri="{FF2B5EF4-FFF2-40B4-BE49-F238E27FC236}">
                <a16:creationId xmlns:a16="http://schemas.microsoft.com/office/drawing/2014/main" id="{88EBFE3E-235E-04C8-544B-A54DE34F9C38}"/>
              </a:ext>
            </a:extLst>
          </p:cNvPr>
          <p:cNvSpPr txBox="1"/>
          <p:nvPr/>
        </p:nvSpPr>
        <p:spPr>
          <a:xfrm>
            <a:off x="493187" y="1381078"/>
            <a:ext cx="3936574" cy="2862322"/>
          </a:xfrm>
          <a:prstGeom prst="rect">
            <a:avLst/>
          </a:prstGeom>
          <a:noFill/>
          <a:ln w="38100">
            <a:solidFill>
              <a:srgbClr val="1498D7"/>
            </a:solidFill>
          </a:ln>
        </p:spPr>
        <p:txBody>
          <a:bodyPr wrap="square" rtlCol="0">
            <a:spAutoFit/>
          </a:bodyPr>
          <a:lstStyle/>
          <a:p>
            <a:pPr marL="285750" indent="-285750">
              <a:buClr>
                <a:srgbClr val="1498D7"/>
              </a:buClr>
              <a:buFont typeface="Wingdings" pitchFamily="2" charset="2"/>
              <a:buChar char="q"/>
            </a:pPr>
            <a:r>
              <a:rPr lang="fr-FR" dirty="0"/>
              <a:t>Urgences, services et réanimations pédiatriques, déjà débordés par l’épidémie de bronchiolites un mois à un mois et demi avant la période habituelle (dette immunitaire oblige).</a:t>
            </a:r>
          </a:p>
          <a:p>
            <a:pPr marL="285750" indent="-285750">
              <a:buClr>
                <a:srgbClr val="1498D7"/>
              </a:buClr>
              <a:buFont typeface="Wingdings" pitchFamily="2" charset="2"/>
              <a:buChar char="q"/>
            </a:pPr>
            <a:endParaRPr lang="fr-FR" dirty="0"/>
          </a:p>
          <a:p>
            <a:pPr marL="285750" indent="-285750">
              <a:buClr>
                <a:srgbClr val="1498D7"/>
              </a:buClr>
              <a:buFont typeface="Wingdings" pitchFamily="2" charset="2"/>
              <a:buChar char="q"/>
            </a:pPr>
            <a:r>
              <a:rPr lang="fr-FR" dirty="0"/>
              <a:t>L’épidémie a atteint une hauteur de pic ainsi qu’une durée, jamais observées </a:t>
            </a:r>
          </a:p>
        </p:txBody>
      </p:sp>
      <p:pic>
        <p:nvPicPr>
          <p:cNvPr id="4" name="Image 3">
            <a:extLst>
              <a:ext uri="{FF2B5EF4-FFF2-40B4-BE49-F238E27FC236}">
                <a16:creationId xmlns:a16="http://schemas.microsoft.com/office/drawing/2014/main" id="{B68EA385-3E1C-E5F0-A4B9-2A02F2261A11}"/>
              </a:ext>
            </a:extLst>
          </p:cNvPr>
          <p:cNvPicPr>
            <a:picLocks noChangeAspect="1"/>
          </p:cNvPicPr>
          <p:nvPr/>
        </p:nvPicPr>
        <p:blipFill>
          <a:blip r:embed="rId2"/>
          <a:stretch>
            <a:fillRect/>
          </a:stretch>
        </p:blipFill>
        <p:spPr>
          <a:xfrm>
            <a:off x="5338580" y="2845192"/>
            <a:ext cx="3349608" cy="1783767"/>
          </a:xfrm>
          <a:prstGeom prst="rect">
            <a:avLst/>
          </a:prstGeom>
          <a:ln>
            <a:solidFill>
              <a:srgbClr val="1498D7"/>
            </a:solidFill>
          </a:ln>
        </p:spPr>
      </p:pic>
      <p:pic>
        <p:nvPicPr>
          <p:cNvPr id="6" name="Image 5" descr="Une image contenant ligne, diagramme, Tracé, capture d’écran&#10;&#10;Description générée automatiquement">
            <a:extLst>
              <a:ext uri="{FF2B5EF4-FFF2-40B4-BE49-F238E27FC236}">
                <a16:creationId xmlns:a16="http://schemas.microsoft.com/office/drawing/2014/main" id="{B75E6063-D8E5-DED3-CF6F-C71D68F1200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7317" y="958522"/>
            <a:ext cx="3936012" cy="1783767"/>
          </a:xfrm>
          <a:prstGeom prst="rect">
            <a:avLst/>
          </a:prstGeom>
          <a:ln>
            <a:solidFill>
              <a:srgbClr val="1498D7"/>
            </a:solidFill>
          </a:ln>
        </p:spPr>
      </p:pic>
      <p:sp>
        <p:nvSpPr>
          <p:cNvPr id="7" name="ZoneTexte 6">
            <a:extLst>
              <a:ext uri="{FF2B5EF4-FFF2-40B4-BE49-F238E27FC236}">
                <a16:creationId xmlns:a16="http://schemas.microsoft.com/office/drawing/2014/main" id="{C6BBA8CF-3F1D-6657-678A-6046FF4ADF99}"/>
              </a:ext>
            </a:extLst>
          </p:cNvPr>
          <p:cNvSpPr txBox="1"/>
          <p:nvPr/>
        </p:nvSpPr>
        <p:spPr>
          <a:xfrm>
            <a:off x="4507286" y="1850405"/>
            <a:ext cx="633507" cy="369332"/>
          </a:xfrm>
          <a:prstGeom prst="rect">
            <a:avLst/>
          </a:prstGeom>
          <a:solidFill>
            <a:schemeClr val="bg1">
              <a:lumMod val="95000"/>
            </a:schemeClr>
          </a:solidFill>
        </p:spPr>
        <p:txBody>
          <a:bodyPr wrap="none" rtlCol="0">
            <a:spAutoFit/>
          </a:bodyPr>
          <a:lstStyle/>
          <a:p>
            <a:r>
              <a:rPr lang="fr-FR" dirty="0"/>
              <a:t>SFP</a:t>
            </a:r>
          </a:p>
        </p:txBody>
      </p:sp>
      <p:sp>
        <p:nvSpPr>
          <p:cNvPr id="8" name="ZoneTexte 7">
            <a:extLst>
              <a:ext uri="{FF2B5EF4-FFF2-40B4-BE49-F238E27FC236}">
                <a16:creationId xmlns:a16="http://schemas.microsoft.com/office/drawing/2014/main" id="{D8873BB3-D544-C130-662B-651E1B26546A}"/>
              </a:ext>
            </a:extLst>
          </p:cNvPr>
          <p:cNvSpPr txBox="1"/>
          <p:nvPr/>
        </p:nvSpPr>
        <p:spPr>
          <a:xfrm>
            <a:off x="4531093" y="3565623"/>
            <a:ext cx="706155" cy="369332"/>
          </a:xfrm>
          <a:prstGeom prst="rect">
            <a:avLst/>
          </a:prstGeom>
          <a:solidFill>
            <a:schemeClr val="bg1">
              <a:lumMod val="95000"/>
            </a:schemeClr>
          </a:solidFill>
        </p:spPr>
        <p:txBody>
          <a:bodyPr wrap="none" rtlCol="0">
            <a:spAutoFit/>
          </a:bodyPr>
          <a:lstStyle/>
          <a:p>
            <a:r>
              <a:rPr lang="fr-FR" dirty="0"/>
              <a:t>PARI</a:t>
            </a:r>
          </a:p>
        </p:txBody>
      </p:sp>
    </p:spTree>
    <p:extLst>
      <p:ext uri="{BB962C8B-B14F-4D97-AF65-F5344CB8AC3E}">
        <p14:creationId xmlns:p14="http://schemas.microsoft.com/office/powerpoint/2010/main" val="2293704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0BC91EB-E354-206F-2016-15B8DFE4A96C}"/>
              </a:ext>
            </a:extLst>
          </p:cNvPr>
          <p:cNvSpPr txBox="1"/>
          <p:nvPr/>
        </p:nvSpPr>
        <p:spPr>
          <a:xfrm>
            <a:off x="1208314" y="359229"/>
            <a:ext cx="3419526" cy="430887"/>
          </a:xfrm>
          <a:prstGeom prst="rect">
            <a:avLst/>
          </a:prstGeom>
          <a:noFill/>
        </p:spPr>
        <p:txBody>
          <a:bodyPr wrap="none" rtlCol="0">
            <a:spAutoFit/>
          </a:bodyPr>
          <a:lstStyle/>
          <a:p>
            <a:r>
              <a:rPr lang="fr-FR" sz="2200" b="1" dirty="0">
                <a:solidFill>
                  <a:schemeClr val="bg1"/>
                </a:solidFill>
              </a:rPr>
              <a:t>Octobre-novembre 2022</a:t>
            </a:r>
          </a:p>
        </p:txBody>
      </p:sp>
      <p:sp>
        <p:nvSpPr>
          <p:cNvPr id="3" name="ZoneTexte 2">
            <a:extLst>
              <a:ext uri="{FF2B5EF4-FFF2-40B4-BE49-F238E27FC236}">
                <a16:creationId xmlns:a16="http://schemas.microsoft.com/office/drawing/2014/main" id="{1B02FF9C-A1AE-E97D-FAEF-7F73FB1B59A6}"/>
              </a:ext>
            </a:extLst>
          </p:cNvPr>
          <p:cNvSpPr txBox="1"/>
          <p:nvPr/>
        </p:nvSpPr>
        <p:spPr>
          <a:xfrm>
            <a:off x="832757" y="1110343"/>
            <a:ext cx="6947807" cy="2385268"/>
          </a:xfrm>
          <a:prstGeom prst="rect">
            <a:avLst/>
          </a:prstGeom>
          <a:noFill/>
        </p:spPr>
        <p:txBody>
          <a:bodyPr wrap="square" rtlCol="0">
            <a:spAutoFit/>
          </a:bodyPr>
          <a:lstStyle/>
          <a:p>
            <a:pPr marL="285750" indent="-285750">
              <a:spcAft>
                <a:spcPts val="600"/>
              </a:spcAft>
              <a:buClr>
                <a:schemeClr val="accent1"/>
              </a:buClr>
              <a:buFont typeface="Wingdings" pitchFamily="2" charset="2"/>
              <a:buChar char="§"/>
            </a:pPr>
            <a:r>
              <a:rPr lang="fr-FR" dirty="0"/>
              <a:t>L’état du système de soins pédiatriques était déjà dans une situation difficile</a:t>
            </a:r>
            <a:r>
              <a:rPr lang="fr-FR" dirty="0">
                <a:sym typeface="Wingdings" pitchFamily="2" charset="2"/>
              </a:rPr>
              <a:t> catastrophique</a:t>
            </a:r>
          </a:p>
          <a:p>
            <a:pPr marL="285750" indent="-285750">
              <a:buClr>
                <a:schemeClr val="accent1"/>
              </a:buClr>
              <a:buFont typeface="Wingdings" pitchFamily="2" charset="2"/>
              <a:buChar char="§"/>
            </a:pPr>
            <a:r>
              <a:rPr lang="fr-FR" dirty="0">
                <a:sym typeface="Wingdings" pitchFamily="2" charset="2"/>
              </a:rPr>
              <a:t>Prise en compte de la situation par la DGS, la DGOS, le cabinet du ministre : </a:t>
            </a:r>
          </a:p>
          <a:p>
            <a:pPr marL="742950" lvl="1" indent="-285750">
              <a:buClr>
                <a:schemeClr val="accent1"/>
              </a:buClr>
              <a:buFont typeface="Arial" panose="020B0604020202020204" pitchFamily="34" charset="0"/>
              <a:buChar char="•"/>
            </a:pPr>
            <a:r>
              <a:rPr lang="fr-FR" dirty="0">
                <a:sym typeface="Wingdings" pitchFamily="2" charset="2"/>
              </a:rPr>
              <a:t>Réunions hebdomadaires</a:t>
            </a:r>
          </a:p>
          <a:p>
            <a:pPr marL="742950" lvl="1" indent="-285750">
              <a:buClr>
                <a:schemeClr val="accent1"/>
              </a:buClr>
              <a:buFont typeface="Arial" panose="020B0604020202020204" pitchFamily="34" charset="0"/>
              <a:buChar char="•"/>
            </a:pPr>
            <a:r>
              <a:rPr lang="fr-FR" dirty="0">
                <a:sym typeface="Wingdings" pitchFamily="2" charset="2"/>
              </a:rPr>
              <a:t>Impossibilité de trouver des lits, des pédiatres,</a:t>
            </a:r>
          </a:p>
          <a:p>
            <a:pPr lvl="1">
              <a:buClr>
                <a:schemeClr val="accent1"/>
              </a:buClr>
            </a:pPr>
            <a:r>
              <a:rPr lang="fr-FR" dirty="0">
                <a:sym typeface="Wingdings" pitchFamily="2" charset="2"/>
              </a:rPr>
              <a:t>des infirmières….</a:t>
            </a:r>
          </a:p>
          <a:p>
            <a:pPr marL="742950" lvl="1" indent="-285750">
              <a:buClr>
                <a:schemeClr val="accent1"/>
              </a:buClr>
              <a:buFont typeface="Arial" panose="020B0604020202020204" pitchFamily="34" charset="0"/>
              <a:buChar char="•"/>
            </a:pPr>
            <a:r>
              <a:rPr lang="fr-FR" b="1" dirty="0">
                <a:sym typeface="Wingdings" pitchFamily="2" charset="2"/>
              </a:rPr>
              <a:t>Lancement des assises de pédiatrie</a:t>
            </a:r>
            <a:endParaRPr lang="fr-FR" b="1" dirty="0"/>
          </a:p>
        </p:txBody>
      </p:sp>
      <p:pic>
        <p:nvPicPr>
          <p:cNvPr id="5" name="Image 4" descr="Une image contenant friandise, Bouée, bouée de sauvetage&#10;&#10;Description générée automatiquement">
            <a:extLst>
              <a:ext uri="{FF2B5EF4-FFF2-40B4-BE49-F238E27FC236}">
                <a16:creationId xmlns:a16="http://schemas.microsoft.com/office/drawing/2014/main" id="{7674A8C6-A4E6-3FD3-E1A6-C99172ED0AE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3575" y="2427984"/>
            <a:ext cx="2458232" cy="2190930"/>
          </a:xfrm>
          <a:prstGeom prst="rect">
            <a:avLst/>
          </a:prstGeom>
        </p:spPr>
      </p:pic>
      <p:sp>
        <p:nvSpPr>
          <p:cNvPr id="6" name="ZoneTexte 5">
            <a:extLst>
              <a:ext uri="{FF2B5EF4-FFF2-40B4-BE49-F238E27FC236}">
                <a16:creationId xmlns:a16="http://schemas.microsoft.com/office/drawing/2014/main" id="{23C2FD7F-91BB-44BA-69F7-0B29533528DB}"/>
              </a:ext>
            </a:extLst>
          </p:cNvPr>
          <p:cNvSpPr txBox="1"/>
          <p:nvPr/>
        </p:nvSpPr>
        <p:spPr>
          <a:xfrm>
            <a:off x="7056350" y="3112258"/>
            <a:ext cx="1338828" cy="646331"/>
          </a:xfrm>
          <a:prstGeom prst="rect">
            <a:avLst/>
          </a:prstGeom>
          <a:noFill/>
        </p:spPr>
        <p:txBody>
          <a:bodyPr wrap="none" rtlCol="0">
            <a:spAutoFit/>
          </a:bodyPr>
          <a:lstStyle/>
          <a:p>
            <a:r>
              <a:rPr lang="fr-FR" dirty="0"/>
              <a:t>AMM du </a:t>
            </a:r>
          </a:p>
          <a:p>
            <a:r>
              <a:rPr lang="fr-FR" dirty="0" err="1"/>
              <a:t>Nirsevimab</a:t>
            </a:r>
            <a:endParaRPr lang="fr-FR" dirty="0"/>
          </a:p>
        </p:txBody>
      </p:sp>
    </p:spTree>
    <p:extLst>
      <p:ext uri="{BB962C8B-B14F-4D97-AF65-F5344CB8AC3E}">
        <p14:creationId xmlns:p14="http://schemas.microsoft.com/office/powerpoint/2010/main" val="350386933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4226</TotalTime>
  <Words>978</Words>
  <Application>Microsoft Macintosh PowerPoint</Application>
  <PresentationFormat>Affichage à l'écran (16:9)</PresentationFormat>
  <Paragraphs>163</Paragraphs>
  <Slides>23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23</vt:i4>
      </vt:variant>
    </vt:vector>
  </HeadingPairs>
  <TitlesOfParts>
    <vt:vector size="29" baseType="lpstr">
      <vt:lpstr>01 Digitall</vt:lpstr>
      <vt:lpstr>Arial</vt:lpstr>
      <vt:lpstr>Calibri</vt:lpstr>
      <vt:lpstr>Helvetica</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DIU</dc:creator>
  <cp:lastModifiedBy>Stéphane Béchet</cp:lastModifiedBy>
  <cp:revision>166</cp:revision>
  <cp:lastPrinted>2022-07-26T07:48:29Z</cp:lastPrinted>
  <dcterms:created xsi:type="dcterms:W3CDTF">2018-12-12T07:15:29Z</dcterms:created>
  <dcterms:modified xsi:type="dcterms:W3CDTF">2023-10-16T09:30:56Z</dcterms:modified>
</cp:coreProperties>
</file>