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charts/chart2.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7"/>
  </p:notesMasterIdLst>
  <p:handoutMasterIdLst>
    <p:handoutMasterId r:id="rId38"/>
  </p:handoutMasterIdLst>
  <p:sldIdLst>
    <p:sldId id="274" r:id="rId2"/>
    <p:sldId id="286" r:id="rId3"/>
    <p:sldId id="277" r:id="rId4"/>
    <p:sldId id="2147472054" r:id="rId5"/>
    <p:sldId id="2147472060" r:id="rId6"/>
    <p:sldId id="2147472055" r:id="rId7"/>
    <p:sldId id="281" r:id="rId8"/>
    <p:sldId id="2147472056" r:id="rId9"/>
    <p:sldId id="1274" r:id="rId10"/>
    <p:sldId id="349" r:id="rId11"/>
    <p:sldId id="355" r:id="rId12"/>
    <p:sldId id="2147472045" r:id="rId13"/>
    <p:sldId id="352" r:id="rId14"/>
    <p:sldId id="2147472012" r:id="rId15"/>
    <p:sldId id="347" r:id="rId16"/>
    <p:sldId id="473" r:id="rId17"/>
    <p:sldId id="1276" r:id="rId18"/>
    <p:sldId id="2147472049" r:id="rId19"/>
    <p:sldId id="2147472016" r:id="rId20"/>
    <p:sldId id="257" r:id="rId21"/>
    <p:sldId id="2147472034" r:id="rId22"/>
    <p:sldId id="2147472031" r:id="rId23"/>
    <p:sldId id="2147472047" r:id="rId24"/>
    <p:sldId id="2147472021" r:id="rId25"/>
    <p:sldId id="2147472057" r:id="rId26"/>
    <p:sldId id="2147472046" r:id="rId27"/>
    <p:sldId id="268" r:id="rId28"/>
    <p:sldId id="2147472051" r:id="rId29"/>
    <p:sldId id="2147472033" r:id="rId30"/>
    <p:sldId id="2147472058" r:id="rId31"/>
    <p:sldId id="2147472052" r:id="rId32"/>
    <p:sldId id="319" r:id="rId33"/>
    <p:sldId id="2147472059" r:id="rId34"/>
    <p:sldId id="344" r:id="rId35"/>
    <p:sldId id="2147472053" r:id="rId36"/>
  </p:sldIdLst>
  <p:sldSz cx="9144000" cy="5143500" type="screen16x9"/>
  <p:notesSz cx="6858000" cy="9144000"/>
  <p:defaultTextStyle>
    <a:defPPr>
      <a:defRPr lang="fr-FR"/>
    </a:defPPr>
    <a:lvl1pPr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1pPr>
    <a:lvl2pPr marL="457200"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2pPr>
    <a:lvl3pPr marL="914400"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3pPr>
    <a:lvl4pPr marL="1371600"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4pPr>
    <a:lvl5pPr marL="1828800" algn="l" rtl="0" fontAlgn="base">
      <a:spcBef>
        <a:spcPct val="0"/>
      </a:spcBef>
      <a:spcAft>
        <a:spcPct val="0"/>
      </a:spcAft>
      <a:defRPr kern="1200">
        <a:solidFill>
          <a:schemeClr val="tx1"/>
        </a:solidFill>
        <a:latin typeface="Arial" pitchFamily="-108" charset="0"/>
        <a:ea typeface="Arial" pitchFamily="-108" charset="0"/>
        <a:cs typeface="Arial" pitchFamily="-108" charset="0"/>
      </a:defRPr>
    </a:lvl5pPr>
    <a:lvl6pPr marL="2286000" algn="l" defTabSz="457200" rtl="0" eaLnBrk="1" latinLnBrk="0" hangingPunct="1">
      <a:defRPr kern="1200">
        <a:solidFill>
          <a:schemeClr val="tx1"/>
        </a:solidFill>
        <a:latin typeface="Arial" pitchFamily="-108" charset="0"/>
        <a:ea typeface="Arial" pitchFamily="-108" charset="0"/>
        <a:cs typeface="Arial" pitchFamily="-108" charset="0"/>
      </a:defRPr>
    </a:lvl6pPr>
    <a:lvl7pPr marL="2743200" algn="l" defTabSz="457200" rtl="0" eaLnBrk="1" latinLnBrk="0" hangingPunct="1">
      <a:defRPr kern="1200">
        <a:solidFill>
          <a:schemeClr val="tx1"/>
        </a:solidFill>
        <a:latin typeface="Arial" pitchFamily="-108" charset="0"/>
        <a:ea typeface="Arial" pitchFamily="-108" charset="0"/>
        <a:cs typeface="Arial" pitchFamily="-108" charset="0"/>
      </a:defRPr>
    </a:lvl7pPr>
    <a:lvl8pPr marL="3200400" algn="l" defTabSz="457200" rtl="0" eaLnBrk="1" latinLnBrk="0" hangingPunct="1">
      <a:defRPr kern="1200">
        <a:solidFill>
          <a:schemeClr val="tx1"/>
        </a:solidFill>
        <a:latin typeface="Arial" pitchFamily="-108" charset="0"/>
        <a:ea typeface="Arial" pitchFamily="-108" charset="0"/>
        <a:cs typeface="Arial" pitchFamily="-108" charset="0"/>
      </a:defRPr>
    </a:lvl8pPr>
    <a:lvl9pPr marL="3657600" algn="l" defTabSz="457200" rtl="0" eaLnBrk="1" latinLnBrk="0" hangingPunct="1">
      <a:defRPr kern="1200">
        <a:solidFill>
          <a:schemeClr val="tx1"/>
        </a:solidFill>
        <a:latin typeface="Arial" pitchFamily="-108" charset="0"/>
        <a:ea typeface="Arial" pitchFamily="-108" charset="0"/>
        <a:cs typeface="Arial" pitchFamily="-108" charset="0"/>
      </a:defRPr>
    </a:lvl9pPr>
  </p:defaultTextStyle>
  <p:extLst>
    <p:ext uri="{EFAFB233-063F-42B5-8137-9DF3F51BA10A}">
      <p15:sldGuideLst xmlns:p15="http://schemas.microsoft.com/office/powerpoint/2012/main">
        <p15:guide id="1" orient="horz" pos="270">
          <p15:clr>
            <a:srgbClr val="A4A3A4"/>
          </p15:clr>
        </p15:guide>
        <p15:guide id="2" orient="horz" pos="1038">
          <p15:clr>
            <a:srgbClr val="A4A3A4"/>
          </p15:clr>
        </p15:guide>
        <p15:guide id="3" pos="187">
          <p15:clr>
            <a:srgbClr val="A4A3A4"/>
          </p15:clr>
        </p15:guide>
        <p15:guide id="4" pos="557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9D3D"/>
    <a:srgbClr val="FAFFFD"/>
    <a:srgbClr val="FFE900"/>
    <a:srgbClr val="1498D7"/>
    <a:srgbClr val="EAF0F0"/>
    <a:srgbClr val="F1F6F4"/>
    <a:srgbClr val="FFFFFD"/>
    <a:srgbClr val="F4FFFD"/>
    <a:srgbClr val="F7F8FF"/>
    <a:srgbClr val="FFF0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53" autoAdjust="0"/>
    <p:restoredTop sz="96190" autoAdjust="0"/>
  </p:normalViewPr>
  <p:slideViewPr>
    <p:cSldViewPr snapToGrid="0" showGuides="1">
      <p:cViewPr varScale="1">
        <p:scale>
          <a:sx n="158" d="100"/>
          <a:sy n="158" d="100"/>
        </p:scale>
        <p:origin x="672" y="184"/>
      </p:cViewPr>
      <p:guideLst>
        <p:guide orient="horz" pos="270"/>
        <p:guide orient="horz" pos="1038"/>
        <p:guide pos="187"/>
        <p:guide pos="557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 d="1"/>
        <a:sy n="1" d="1"/>
      </p:scale>
      <p:origin x="0" y="0"/>
    </p:cViewPr>
  </p:sorterViewPr>
  <p:notesViewPr>
    <p:cSldViewPr snapToGrid="0" snapToObjects="1" showGuides="1">
      <p:cViewPr varScale="1">
        <p:scale>
          <a:sx n="105" d="100"/>
          <a:sy n="105" d="100"/>
        </p:scale>
        <p:origin x="-4184"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H:\LOUIS\lezingen\2017%20Janssen%20AdBoard\Heikkinen.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H:\LOUIS\lezingen\2017%20Janssen%20AdBoard\Heikkine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txPr>
        <a:bodyPr/>
        <a:lstStyle/>
        <a:p>
          <a:pPr>
            <a:defRPr sz="1400"/>
          </a:pPr>
          <a:endParaRPr lang="fr-FR"/>
        </a:p>
      </c:txPr>
    </c:title>
    <c:autoTitleDeleted val="0"/>
    <c:plotArea>
      <c:layout/>
      <c:barChart>
        <c:barDir val="col"/>
        <c:grouping val="clustered"/>
        <c:varyColors val="0"/>
        <c:ser>
          <c:idx val="0"/>
          <c:order val="0"/>
          <c:tx>
            <c:strRef>
              <c:f>incidence!$A$2</c:f>
              <c:strCache>
                <c:ptCount val="1"/>
                <c:pt idx="0">
                  <c:v>RSV infection (/1000 person years)</c:v>
                </c:pt>
              </c:strCache>
            </c:strRef>
          </c:tx>
          <c:spPr>
            <a:ln>
              <a:solidFill>
                <a:schemeClr val="accent1"/>
              </a:solidFill>
            </a:ln>
          </c:spPr>
          <c:invertIfNegative val="0"/>
          <c:cat>
            <c:strRef>
              <c:f>incidence!$B$1:$F$1</c:f>
              <c:strCache>
                <c:ptCount val="5"/>
                <c:pt idx="0">
                  <c:v>&lt;1y (n=11)</c:v>
                </c:pt>
                <c:pt idx="1">
                  <c:v>1y    (n=48)</c:v>
                </c:pt>
                <c:pt idx="2">
                  <c:v>2y   (n=90)</c:v>
                </c:pt>
                <c:pt idx="3">
                  <c:v>3-6y (n=124)</c:v>
                </c:pt>
                <c:pt idx="4">
                  <c:v>7-13y (n=25)</c:v>
                </c:pt>
              </c:strCache>
            </c:strRef>
          </c:cat>
          <c:val>
            <c:numRef>
              <c:f>incidence!$B$2:$F$2</c:f>
              <c:numCache>
                <c:formatCode>General</c:formatCode>
                <c:ptCount val="5"/>
                <c:pt idx="0">
                  <c:v>360</c:v>
                </c:pt>
                <c:pt idx="1">
                  <c:v>369</c:v>
                </c:pt>
                <c:pt idx="2">
                  <c:v>379</c:v>
                </c:pt>
                <c:pt idx="3">
                  <c:v>173</c:v>
                </c:pt>
                <c:pt idx="4">
                  <c:v>84</c:v>
                </c:pt>
              </c:numCache>
            </c:numRef>
          </c:val>
          <c:extLst>
            <c:ext xmlns:c16="http://schemas.microsoft.com/office/drawing/2014/chart" uri="{C3380CC4-5D6E-409C-BE32-E72D297353CC}">
              <c16:uniqueId val="{00000000-A2B5-684D-93B9-0EF49269A231}"/>
            </c:ext>
          </c:extLst>
        </c:ser>
        <c:dLbls>
          <c:showLegendKey val="0"/>
          <c:showVal val="0"/>
          <c:showCatName val="0"/>
          <c:showSerName val="0"/>
          <c:showPercent val="0"/>
          <c:showBubbleSize val="0"/>
        </c:dLbls>
        <c:gapWidth val="150"/>
        <c:axId val="70001792"/>
        <c:axId val="70003328"/>
      </c:barChart>
      <c:catAx>
        <c:axId val="70001792"/>
        <c:scaling>
          <c:orientation val="minMax"/>
        </c:scaling>
        <c:delete val="0"/>
        <c:axPos val="b"/>
        <c:numFmt formatCode="General" sourceLinked="0"/>
        <c:majorTickMark val="out"/>
        <c:minorTickMark val="none"/>
        <c:tickLblPos val="nextTo"/>
        <c:txPr>
          <a:bodyPr/>
          <a:lstStyle/>
          <a:p>
            <a:pPr>
              <a:defRPr sz="1050"/>
            </a:pPr>
            <a:endParaRPr lang="fr-FR"/>
          </a:p>
        </c:txPr>
        <c:crossAx val="70003328"/>
        <c:crosses val="autoZero"/>
        <c:auto val="1"/>
        <c:lblAlgn val="ctr"/>
        <c:lblOffset val="100"/>
        <c:noMultiLvlLbl val="0"/>
      </c:catAx>
      <c:valAx>
        <c:axId val="70003328"/>
        <c:scaling>
          <c:orientation val="minMax"/>
        </c:scaling>
        <c:delete val="0"/>
        <c:axPos val="l"/>
        <c:numFmt formatCode="General" sourceLinked="1"/>
        <c:majorTickMark val="out"/>
        <c:minorTickMark val="none"/>
        <c:tickLblPos val="nextTo"/>
        <c:crossAx val="70001792"/>
        <c:crosses val="autoZero"/>
        <c:crossBetween val="between"/>
      </c:valAx>
    </c:plotArea>
    <c:plotVisOnly val="1"/>
    <c:dispBlanksAs val="gap"/>
    <c:showDLblsOverMax val="0"/>
  </c:chart>
  <c:spPr>
    <a:solidFill>
      <a:schemeClr val="bg1"/>
    </a:solidFill>
    <a:ln>
      <a:solidFill>
        <a:schemeClr val="accent1"/>
      </a:solid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Blad1!$A$2</c:f>
              <c:strCache>
                <c:ptCount val="1"/>
                <c:pt idx="0">
                  <c:v>wheeze / pneumonia</c:v>
                </c:pt>
              </c:strCache>
            </c:strRef>
          </c:tx>
          <c:invertIfNegative val="0"/>
          <c:cat>
            <c:strRef>
              <c:f>Blad1!$B$1:$F$1</c:f>
              <c:strCache>
                <c:ptCount val="5"/>
                <c:pt idx="0">
                  <c:v>&lt;1y (n=11)</c:v>
                </c:pt>
                <c:pt idx="1">
                  <c:v>1y    (n=48)</c:v>
                </c:pt>
                <c:pt idx="2">
                  <c:v>2y   (n=90)</c:v>
                </c:pt>
                <c:pt idx="3">
                  <c:v>3-6y (n=124)</c:v>
                </c:pt>
                <c:pt idx="4">
                  <c:v>7-13y (n=25)</c:v>
                </c:pt>
              </c:strCache>
            </c:strRef>
          </c:cat>
          <c:val>
            <c:numRef>
              <c:f>Blad1!$B$2:$F$2</c:f>
              <c:numCache>
                <c:formatCode>General</c:formatCode>
                <c:ptCount val="5"/>
                <c:pt idx="0">
                  <c:v>9</c:v>
                </c:pt>
                <c:pt idx="1">
                  <c:v>27</c:v>
                </c:pt>
                <c:pt idx="2">
                  <c:v>16</c:v>
                </c:pt>
                <c:pt idx="3">
                  <c:v>8</c:v>
                </c:pt>
                <c:pt idx="4">
                  <c:v>13</c:v>
                </c:pt>
              </c:numCache>
            </c:numRef>
          </c:val>
          <c:extLst>
            <c:ext xmlns:c16="http://schemas.microsoft.com/office/drawing/2014/chart" uri="{C3380CC4-5D6E-409C-BE32-E72D297353CC}">
              <c16:uniqueId val="{00000000-3214-5E40-A5E0-F12D744F0AE0}"/>
            </c:ext>
          </c:extLst>
        </c:ser>
        <c:ser>
          <c:idx val="1"/>
          <c:order val="1"/>
          <c:tx>
            <c:strRef>
              <c:f>Blad1!$A$3</c:f>
              <c:strCache>
                <c:ptCount val="1"/>
                <c:pt idx="0">
                  <c:v>otitis</c:v>
                </c:pt>
              </c:strCache>
            </c:strRef>
          </c:tx>
          <c:invertIfNegative val="0"/>
          <c:cat>
            <c:strRef>
              <c:f>Blad1!$B$1:$F$1</c:f>
              <c:strCache>
                <c:ptCount val="5"/>
                <c:pt idx="0">
                  <c:v>&lt;1y (n=11)</c:v>
                </c:pt>
                <c:pt idx="1">
                  <c:v>1y    (n=48)</c:v>
                </c:pt>
                <c:pt idx="2">
                  <c:v>2y   (n=90)</c:v>
                </c:pt>
                <c:pt idx="3">
                  <c:v>3-6y (n=124)</c:v>
                </c:pt>
                <c:pt idx="4">
                  <c:v>7-13y (n=25)</c:v>
                </c:pt>
              </c:strCache>
            </c:strRef>
          </c:cat>
          <c:val>
            <c:numRef>
              <c:f>Blad1!$B$3:$F$3</c:f>
              <c:numCache>
                <c:formatCode>General</c:formatCode>
                <c:ptCount val="5"/>
                <c:pt idx="0">
                  <c:v>91</c:v>
                </c:pt>
                <c:pt idx="1">
                  <c:v>52</c:v>
                </c:pt>
                <c:pt idx="2">
                  <c:v>58</c:v>
                </c:pt>
                <c:pt idx="3">
                  <c:v>46</c:v>
                </c:pt>
                <c:pt idx="4">
                  <c:v>16</c:v>
                </c:pt>
              </c:numCache>
            </c:numRef>
          </c:val>
          <c:extLst>
            <c:ext xmlns:c16="http://schemas.microsoft.com/office/drawing/2014/chart" uri="{C3380CC4-5D6E-409C-BE32-E72D297353CC}">
              <c16:uniqueId val="{00000001-3214-5E40-A5E0-F12D744F0AE0}"/>
            </c:ext>
          </c:extLst>
        </c:ser>
        <c:dLbls>
          <c:showLegendKey val="0"/>
          <c:showVal val="0"/>
          <c:showCatName val="0"/>
          <c:showSerName val="0"/>
          <c:showPercent val="0"/>
          <c:showBubbleSize val="0"/>
        </c:dLbls>
        <c:gapWidth val="150"/>
        <c:axId val="66260352"/>
        <c:axId val="66909312"/>
      </c:barChart>
      <c:catAx>
        <c:axId val="66260352"/>
        <c:scaling>
          <c:orientation val="minMax"/>
        </c:scaling>
        <c:delete val="0"/>
        <c:axPos val="b"/>
        <c:numFmt formatCode="General" sourceLinked="0"/>
        <c:majorTickMark val="out"/>
        <c:minorTickMark val="none"/>
        <c:tickLblPos val="nextTo"/>
        <c:txPr>
          <a:bodyPr/>
          <a:lstStyle/>
          <a:p>
            <a:pPr>
              <a:defRPr sz="1800"/>
            </a:pPr>
            <a:endParaRPr lang="fr-FR"/>
          </a:p>
        </c:txPr>
        <c:crossAx val="66909312"/>
        <c:crosses val="autoZero"/>
        <c:auto val="1"/>
        <c:lblAlgn val="ctr"/>
        <c:lblOffset val="100"/>
        <c:noMultiLvlLbl val="0"/>
      </c:catAx>
      <c:valAx>
        <c:axId val="66909312"/>
        <c:scaling>
          <c:orientation val="minMax"/>
        </c:scaling>
        <c:delete val="0"/>
        <c:axPos val="l"/>
        <c:majorGridlines/>
        <c:title>
          <c:tx>
            <c:rich>
              <a:bodyPr rot="-5400000" vert="horz"/>
              <a:lstStyle/>
              <a:p>
                <a:pPr>
                  <a:defRPr/>
                </a:pPr>
                <a:r>
                  <a:rPr lang="nl-NL"/>
                  <a:t>clinical syndrome (% all RSV infections)</a:t>
                </a:r>
              </a:p>
            </c:rich>
          </c:tx>
          <c:overlay val="0"/>
        </c:title>
        <c:numFmt formatCode="General" sourceLinked="1"/>
        <c:majorTickMark val="out"/>
        <c:minorTickMark val="none"/>
        <c:tickLblPos val="nextTo"/>
        <c:crossAx val="66260352"/>
        <c:crosses val="autoZero"/>
        <c:crossBetween val="between"/>
      </c:valAx>
    </c:plotArea>
    <c:legend>
      <c:legendPos val="t"/>
      <c:overlay val="0"/>
      <c:txPr>
        <a:bodyPr/>
        <a:lstStyle/>
        <a:p>
          <a:pPr>
            <a:defRPr sz="1800"/>
          </a:pPr>
          <a:endParaRPr lang="fr-FR"/>
        </a:p>
      </c:txPr>
    </c:legend>
    <c:plotVisOnly val="1"/>
    <c:dispBlanksAs val="gap"/>
    <c:showDLblsOverMax val="0"/>
  </c:chart>
  <c:txPr>
    <a:bodyPr/>
    <a:lstStyle/>
    <a:p>
      <a:pPr>
        <a:defRPr sz="1400"/>
      </a:pPr>
      <a:endParaRPr lang="fr-FR"/>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408FE92-8D69-3F47-9FED-AAA9AABC8162}" type="datetime1">
              <a:rPr lang="fr-FR" smtClean="0"/>
              <a:pPr/>
              <a:t>16/10/2023</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5E339F9-8100-3543-8428-1590C54EF3EE}" type="slidenum">
              <a:rPr lang="fr-FR" smtClean="0"/>
              <a:pPr/>
              <a:t>‹N°›</a:t>
            </a:fld>
            <a:endParaRPr lang="fr-F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CDDC57A6-A0C3-1A40-AE64-9CC3C0248030}" type="datetime1">
              <a:rPr lang="fr-FR" smtClean="0"/>
              <a:pPr/>
              <a:t>16/10/2023</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fr-FR" noProof="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4E86A537-0C00-2542-956A-DF8E23602803}" type="slidenum">
              <a:rPr lang="fr-FR"/>
              <a:pPr/>
              <a:t>‹N°›</a:t>
            </a:fld>
            <a:endParaRPr lang="fr-FR"/>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Geneva" pitchFamily="-108" charset="-128"/>
        <a:cs typeface="+mn-cs"/>
      </a:defRPr>
    </a:lvl2pPr>
    <a:lvl3pPr marL="914400" algn="l" rtl="0" eaLnBrk="0" fontAlgn="base" hangingPunct="0">
      <a:spcBef>
        <a:spcPct val="30000"/>
      </a:spcBef>
      <a:spcAft>
        <a:spcPct val="0"/>
      </a:spcAft>
      <a:defRPr sz="1200" kern="1200">
        <a:solidFill>
          <a:schemeClr val="tx1"/>
        </a:solidFill>
        <a:latin typeface="+mn-lt"/>
        <a:ea typeface="Geneva" pitchFamily="-108" charset="-128"/>
        <a:cs typeface="+mn-cs"/>
      </a:defRPr>
    </a:lvl3pPr>
    <a:lvl4pPr marL="1371600" algn="l" rtl="0" eaLnBrk="0" fontAlgn="base" hangingPunct="0">
      <a:spcBef>
        <a:spcPct val="30000"/>
      </a:spcBef>
      <a:spcAft>
        <a:spcPct val="0"/>
      </a:spcAft>
      <a:defRPr sz="1200" kern="1200">
        <a:solidFill>
          <a:schemeClr val="tx1"/>
        </a:solidFill>
        <a:latin typeface="+mn-lt"/>
        <a:ea typeface="Geneva" pitchFamily="-108" charset="-128"/>
        <a:cs typeface="+mn-cs"/>
      </a:defRPr>
    </a:lvl4pPr>
    <a:lvl5pPr marL="1828800" algn="l" rtl="0" eaLnBrk="0" fontAlgn="base" hangingPunct="0">
      <a:spcBef>
        <a:spcPct val="30000"/>
      </a:spcBef>
      <a:spcAft>
        <a:spcPct val="0"/>
      </a:spcAft>
      <a:defRPr sz="1200" kern="1200">
        <a:solidFill>
          <a:schemeClr val="tx1"/>
        </a:solidFill>
        <a:latin typeface="+mn-lt"/>
        <a:ea typeface="Geneva" pitchFamily="-10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AB007B3A-6196-5A4D-B46E-B88EE17E529F}" type="slidenum">
              <a:rPr lang="fr-FR" smtClean="0"/>
              <a:t>9</a:t>
            </a:fld>
            <a:endParaRPr lang="fr-FR"/>
          </a:p>
        </p:txBody>
      </p:sp>
    </p:spTree>
    <p:extLst>
      <p:ext uri="{BB962C8B-B14F-4D97-AF65-F5344CB8AC3E}">
        <p14:creationId xmlns:p14="http://schemas.microsoft.com/office/powerpoint/2010/main" val="25309067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B007B3A-6196-5A4D-B46E-B88EE17E529F}"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3132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E86A537-0C00-2542-956A-DF8E23602803}" type="slidenum">
              <a:rPr lang="fr-FR" smtClean="0"/>
              <a:pPr/>
              <a:t>26</a:t>
            </a:fld>
            <a:endParaRPr lang="fr-FR"/>
          </a:p>
        </p:txBody>
      </p:sp>
    </p:spTree>
    <p:extLst>
      <p:ext uri="{BB962C8B-B14F-4D97-AF65-F5344CB8AC3E}">
        <p14:creationId xmlns:p14="http://schemas.microsoft.com/office/powerpoint/2010/main" val="631518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normAutofit lnSpcReduction="10000"/>
          </a:bodyPr>
          <a:lstStyle/>
          <a:p>
            <a:r>
              <a:rPr lang="fr-FR" sz="800" kern="1200" dirty="0">
                <a:solidFill>
                  <a:schemeClr val="tx1"/>
                </a:solidFill>
                <a:effectLst/>
                <a:latin typeface="+mn-lt"/>
                <a:ea typeface="+mn-ea"/>
                <a:cs typeface="+mn-cs"/>
              </a:rPr>
              <a:t>Développement du </a:t>
            </a:r>
            <a:r>
              <a:rPr lang="fr-FR" sz="800" kern="1200" dirty="0" err="1">
                <a:solidFill>
                  <a:schemeClr val="tx1"/>
                </a:solidFill>
                <a:effectLst/>
                <a:latin typeface="+mn-lt"/>
                <a:ea typeface="+mn-ea"/>
                <a:cs typeface="+mn-cs"/>
              </a:rPr>
              <a:t>Nirsevimab</a:t>
            </a:r>
            <a:r>
              <a:rPr lang="fr-FR" sz="800" kern="1200" dirty="0">
                <a:solidFill>
                  <a:schemeClr val="tx1"/>
                </a:solidFill>
                <a:effectLst/>
                <a:latin typeface="+mn-lt"/>
                <a:ea typeface="+mn-ea"/>
                <a:cs typeface="+mn-cs"/>
              </a:rPr>
              <a:t> &gt; 30 ans de recherche laboratoire </a:t>
            </a:r>
            <a:r>
              <a:rPr lang="fr-FR" sz="800" kern="1200" dirty="0" err="1">
                <a:solidFill>
                  <a:schemeClr val="tx1"/>
                </a:solidFill>
                <a:effectLst/>
                <a:latin typeface="+mn-lt"/>
                <a:ea typeface="+mn-ea"/>
                <a:cs typeface="+mn-cs"/>
              </a:rPr>
              <a:t>MedImmune</a:t>
            </a:r>
            <a:r>
              <a:rPr lang="fr-FR" sz="800" kern="1200" dirty="0">
                <a:solidFill>
                  <a:schemeClr val="tx1"/>
                </a:solidFill>
                <a:effectLst/>
                <a:latin typeface="+mn-lt"/>
                <a:ea typeface="+mn-ea"/>
                <a:cs typeface="+mn-cs"/>
              </a:rPr>
              <a:t>. Identifié au milieu des années 50 ce n’est qu’en 1982 que le séquençage du Virus a été démembré. </a:t>
            </a:r>
          </a:p>
          <a:p>
            <a:r>
              <a:rPr lang="fr-FR" sz="800" kern="1200" dirty="0">
                <a:solidFill>
                  <a:schemeClr val="tx1"/>
                </a:solidFill>
                <a:effectLst/>
                <a:latin typeface="+mn-lt"/>
                <a:ea typeface="+mn-ea"/>
                <a:cs typeface="+mn-cs"/>
              </a:rPr>
              <a:t>la protéine F identifiée comme la cible candidate la plus probante pour le développement d’Ac neutralisants de par sa stabilité dans les différents sous types de VRS A et B.</a:t>
            </a:r>
          </a:p>
          <a:p>
            <a:r>
              <a:rPr lang="fr-FR" sz="800" kern="1200" dirty="0">
                <a:solidFill>
                  <a:schemeClr val="tx1"/>
                </a:solidFill>
                <a:effectLst/>
                <a:latin typeface="+mn-lt"/>
                <a:ea typeface="+mn-ea"/>
                <a:cs typeface="+mn-cs"/>
              </a:rPr>
              <a:t>Premier temps une Immunoglobuline chimérique issue de la biotechnologie, le </a:t>
            </a:r>
            <a:r>
              <a:rPr lang="fr-FR" sz="800" kern="1200" dirty="0" err="1">
                <a:solidFill>
                  <a:schemeClr val="tx1"/>
                </a:solidFill>
                <a:effectLst/>
                <a:latin typeface="+mn-lt"/>
                <a:ea typeface="+mn-ea"/>
                <a:cs typeface="+mn-cs"/>
              </a:rPr>
              <a:t>palivizumab</a:t>
            </a:r>
            <a:r>
              <a:rPr lang="fr-FR" sz="800" kern="1200" dirty="0">
                <a:solidFill>
                  <a:schemeClr val="tx1"/>
                </a:solidFill>
                <a:effectLst/>
                <a:latin typeface="+mn-lt"/>
                <a:ea typeface="+mn-ea"/>
                <a:cs typeface="+mn-cs"/>
              </a:rPr>
              <a:t>, il y a maintenant plus de 25 ans. Premier anticorps monoclonal en 1998 utilisable dans le périmètre de la lutte contre les maladies infectieuses. </a:t>
            </a:r>
            <a:r>
              <a:rPr lang="fr-FR" sz="800" b="1" kern="1200" dirty="0">
                <a:solidFill>
                  <a:schemeClr val="tx1"/>
                </a:solidFill>
                <a:effectLst/>
                <a:latin typeface="+mn-lt"/>
                <a:ea typeface="+mn-ea"/>
                <a:cs typeface="+mn-cs"/>
              </a:rPr>
              <a:t>Le développement de la recherche a permis de mieux préciser la structure de la protéine F et identifier 6 sites antigéniques capables d’induire des </a:t>
            </a:r>
            <a:r>
              <a:rPr lang="fr-FR" sz="800" b="1" kern="1200" dirty="0" err="1">
                <a:solidFill>
                  <a:schemeClr val="tx1"/>
                </a:solidFill>
                <a:effectLst/>
                <a:latin typeface="+mn-lt"/>
                <a:ea typeface="+mn-ea"/>
                <a:cs typeface="+mn-cs"/>
              </a:rPr>
              <a:t>Ac</a:t>
            </a:r>
            <a:r>
              <a:rPr lang="fr-FR" sz="800" b="1" kern="1200" dirty="0">
                <a:solidFill>
                  <a:schemeClr val="tx1"/>
                </a:solidFill>
                <a:effectLst/>
                <a:latin typeface="+mn-lt"/>
                <a:ea typeface="+mn-ea"/>
                <a:cs typeface="+mn-cs"/>
              </a:rPr>
              <a:t> neutralisants. L’existence d’une dynamique de conformation différente de cette structure en 2 positions : </a:t>
            </a:r>
            <a:r>
              <a:rPr lang="fr-FR" sz="800" b="1" kern="1200" dirty="0" err="1">
                <a:solidFill>
                  <a:schemeClr val="tx1"/>
                </a:solidFill>
                <a:effectLst/>
                <a:latin typeface="+mn-lt"/>
                <a:ea typeface="+mn-ea"/>
                <a:cs typeface="+mn-cs"/>
              </a:rPr>
              <a:t>pre</a:t>
            </a:r>
            <a:r>
              <a:rPr lang="fr-FR" sz="800" b="1" kern="1200" dirty="0">
                <a:solidFill>
                  <a:schemeClr val="tx1"/>
                </a:solidFill>
                <a:effectLst/>
                <a:latin typeface="+mn-lt"/>
                <a:ea typeface="+mn-ea"/>
                <a:cs typeface="+mn-cs"/>
              </a:rPr>
              <a:t> et post fusion</a:t>
            </a:r>
            <a:r>
              <a:rPr lang="fr-FR" sz="800" kern="1200" dirty="0">
                <a:solidFill>
                  <a:schemeClr val="tx1"/>
                </a:solidFill>
                <a:effectLst/>
                <a:latin typeface="+mn-lt"/>
                <a:ea typeface="+mn-ea"/>
                <a:cs typeface="+mn-cs"/>
              </a:rPr>
              <a:t>. </a:t>
            </a:r>
          </a:p>
          <a:p>
            <a:r>
              <a:rPr lang="fr-FR" sz="800" b="1" kern="1200" dirty="0">
                <a:solidFill>
                  <a:schemeClr val="tx1"/>
                </a:solidFill>
                <a:effectLst/>
                <a:latin typeface="+mn-lt"/>
                <a:ea typeface="+mn-ea"/>
                <a:cs typeface="+mn-cs"/>
              </a:rPr>
              <a:t>Le </a:t>
            </a:r>
            <a:r>
              <a:rPr lang="fr-FR" sz="800" b="1" kern="1200" dirty="0" err="1">
                <a:solidFill>
                  <a:schemeClr val="tx1"/>
                </a:solidFill>
                <a:effectLst/>
                <a:latin typeface="+mn-lt"/>
                <a:ea typeface="+mn-ea"/>
                <a:cs typeface="+mn-cs"/>
              </a:rPr>
              <a:t>palivizumab</a:t>
            </a:r>
            <a:r>
              <a:rPr lang="fr-FR" sz="800" b="1" kern="1200" dirty="0">
                <a:solidFill>
                  <a:schemeClr val="tx1"/>
                </a:solidFill>
                <a:effectLst/>
                <a:latin typeface="+mn-lt"/>
                <a:ea typeface="+mn-ea"/>
                <a:cs typeface="+mn-cs"/>
              </a:rPr>
              <a:t> est dirigé contre le site II</a:t>
            </a:r>
            <a:r>
              <a:rPr lang="fr-FR" sz="800" kern="1200" dirty="0">
                <a:solidFill>
                  <a:schemeClr val="tx1"/>
                </a:solidFill>
                <a:effectLst/>
                <a:latin typeface="+mn-lt"/>
                <a:ea typeface="+mn-ea"/>
                <a:cs typeface="+mn-cs"/>
              </a:rPr>
              <a:t> de la Protéine F que ce soit en conformation pré ou post fusion. Il a prouvé son efficacité dans la prévention des bronchiolites graves avec nécessité d’une injection mensuelle tout au long de la durée de la saison épidémique (5-6 mois en général) et des conditions de dispensation et de remboursement restreintes.</a:t>
            </a:r>
          </a:p>
          <a:p>
            <a:r>
              <a:rPr lang="fr-FR" sz="800" b="1" kern="1200" dirty="0">
                <a:solidFill>
                  <a:schemeClr val="tx1"/>
                </a:solidFill>
                <a:effectLst/>
                <a:latin typeface="+mn-lt"/>
                <a:ea typeface="+mn-ea"/>
                <a:cs typeface="+mn-cs"/>
              </a:rPr>
              <a:t>Avec, l’analyse plus précise de la structure des IgG , la position des différents acides aminés, leur fonction, il a été développé le </a:t>
            </a:r>
            <a:r>
              <a:rPr lang="fr-FR" sz="800" b="1" kern="1200" dirty="0" err="1">
                <a:solidFill>
                  <a:schemeClr val="tx1"/>
                </a:solidFill>
                <a:effectLst/>
                <a:latin typeface="+mn-lt"/>
                <a:ea typeface="+mn-ea"/>
                <a:cs typeface="+mn-cs"/>
              </a:rPr>
              <a:t>motavizumab</a:t>
            </a:r>
            <a:r>
              <a:rPr lang="fr-FR" sz="800" b="1" kern="1200" dirty="0">
                <a:solidFill>
                  <a:schemeClr val="tx1"/>
                </a:solidFill>
                <a:effectLst/>
                <a:latin typeface="+mn-lt"/>
                <a:ea typeface="+mn-ea"/>
                <a:cs typeface="+mn-cs"/>
              </a:rPr>
              <a:t> toujours dirigé </a:t>
            </a:r>
            <a:r>
              <a:rPr lang="fr-FR" sz="800" kern="1200" dirty="0">
                <a:solidFill>
                  <a:schemeClr val="tx1"/>
                </a:solidFill>
                <a:effectLst/>
                <a:latin typeface="+mn-lt"/>
                <a:ea typeface="+mn-ea"/>
                <a:cs typeface="+mn-cs"/>
              </a:rPr>
              <a:t>le site II. Cette nouvelle </a:t>
            </a:r>
            <a:r>
              <a:rPr lang="fr-FR" sz="800" kern="1200" dirty="0" err="1">
                <a:solidFill>
                  <a:schemeClr val="tx1"/>
                </a:solidFill>
                <a:effectLst/>
                <a:latin typeface="+mn-lt"/>
                <a:ea typeface="+mn-ea"/>
                <a:cs typeface="+mn-cs"/>
              </a:rPr>
              <a:t>Ig</a:t>
            </a:r>
            <a:r>
              <a:rPr lang="fr-FR" sz="800" kern="1200" dirty="0">
                <a:solidFill>
                  <a:schemeClr val="tx1"/>
                </a:solidFill>
                <a:effectLst/>
                <a:latin typeface="+mn-lt"/>
                <a:ea typeface="+mn-ea"/>
                <a:cs typeface="+mn-cs"/>
              </a:rPr>
              <a:t> monoclonale chimérique a montré une plus grande affinité et un pouvoir neutralisant in vitro 30 à 50 fois supérieur au </a:t>
            </a:r>
            <a:r>
              <a:rPr lang="fr-FR" sz="800" kern="1200" dirty="0" err="1">
                <a:solidFill>
                  <a:schemeClr val="tx1"/>
                </a:solidFill>
                <a:effectLst/>
                <a:latin typeface="+mn-lt"/>
                <a:ea typeface="+mn-ea"/>
                <a:cs typeface="+mn-cs"/>
              </a:rPr>
              <a:t>Palivizumab</a:t>
            </a:r>
            <a:r>
              <a:rPr lang="fr-FR" sz="800" kern="1200" dirty="0">
                <a:solidFill>
                  <a:schemeClr val="tx1"/>
                </a:solidFill>
                <a:effectLst/>
                <a:latin typeface="+mn-lt"/>
                <a:ea typeface="+mn-ea"/>
                <a:cs typeface="+mn-cs"/>
              </a:rPr>
              <a:t>. Sa demi-vie n’était quant à elle pas été modifiée. </a:t>
            </a:r>
          </a:p>
          <a:p>
            <a:r>
              <a:rPr lang="fr-FR" sz="800" b="1" kern="1200" dirty="0">
                <a:solidFill>
                  <a:schemeClr val="tx1"/>
                </a:solidFill>
                <a:effectLst/>
                <a:latin typeface="+mn-lt"/>
                <a:ea typeface="+mn-ea"/>
                <a:cs typeface="+mn-cs"/>
              </a:rPr>
              <a:t>Malgré des résultats encourageants, le </a:t>
            </a:r>
            <a:r>
              <a:rPr lang="fr-FR" sz="800" b="1" kern="1200" dirty="0" err="1">
                <a:solidFill>
                  <a:schemeClr val="tx1"/>
                </a:solidFill>
                <a:effectLst/>
                <a:latin typeface="+mn-lt"/>
                <a:ea typeface="+mn-ea"/>
                <a:cs typeface="+mn-cs"/>
              </a:rPr>
              <a:t>motavizumab</a:t>
            </a:r>
            <a:r>
              <a:rPr lang="fr-FR" sz="800" b="1" kern="1200" dirty="0">
                <a:solidFill>
                  <a:schemeClr val="tx1"/>
                </a:solidFill>
                <a:effectLst/>
                <a:latin typeface="+mn-lt"/>
                <a:ea typeface="+mn-ea"/>
                <a:cs typeface="+mn-cs"/>
              </a:rPr>
              <a:t> n’a pas pu démontrer une supériorité d’efficacité et n’a pas était commercialisé</a:t>
            </a:r>
            <a:r>
              <a:rPr lang="fr-FR" sz="800" kern="1200" dirty="0">
                <a:solidFill>
                  <a:schemeClr val="tx1"/>
                </a:solidFill>
                <a:effectLst/>
                <a:latin typeface="+mn-lt"/>
                <a:ea typeface="+mn-ea"/>
                <a:cs typeface="+mn-cs"/>
              </a:rPr>
              <a:t>. </a:t>
            </a:r>
          </a:p>
          <a:p>
            <a:r>
              <a:rPr lang="fr-FR" sz="800" b="1" kern="1200" dirty="0">
                <a:solidFill>
                  <a:schemeClr val="tx1"/>
                </a:solidFill>
                <a:effectLst/>
                <a:latin typeface="+mn-lt"/>
                <a:ea typeface="+mn-ea"/>
                <a:cs typeface="+mn-cs"/>
              </a:rPr>
              <a:t>Plus récemment, un anticorps dirigé contre le site V de la </a:t>
            </a:r>
            <a:r>
              <a:rPr lang="fr-FR" sz="800" b="1" kern="1200" dirty="0" err="1">
                <a:solidFill>
                  <a:schemeClr val="tx1"/>
                </a:solidFill>
                <a:effectLst/>
                <a:latin typeface="+mn-lt"/>
                <a:ea typeface="+mn-ea"/>
                <a:cs typeface="+mn-cs"/>
              </a:rPr>
              <a:t>proteine</a:t>
            </a:r>
            <a:r>
              <a:rPr lang="fr-FR" sz="800" b="1" kern="1200" dirty="0">
                <a:solidFill>
                  <a:schemeClr val="tx1"/>
                </a:solidFill>
                <a:effectLst/>
                <a:latin typeface="+mn-lt"/>
                <a:ea typeface="+mn-ea"/>
                <a:cs typeface="+mn-cs"/>
              </a:rPr>
              <a:t> F avec un fort pouvoir neutralisant, le </a:t>
            </a:r>
            <a:r>
              <a:rPr lang="fr-FR" sz="800" b="1" kern="1200" dirty="0" err="1">
                <a:solidFill>
                  <a:schemeClr val="tx1"/>
                </a:solidFill>
                <a:effectLst/>
                <a:latin typeface="+mn-lt"/>
                <a:ea typeface="+mn-ea"/>
                <a:cs typeface="+mn-cs"/>
              </a:rPr>
              <a:t>suptavumab</a:t>
            </a:r>
            <a:r>
              <a:rPr lang="fr-FR" sz="800" b="1" kern="1200" dirty="0">
                <a:solidFill>
                  <a:schemeClr val="tx1"/>
                </a:solidFill>
                <a:effectLst/>
                <a:latin typeface="+mn-lt"/>
                <a:ea typeface="+mn-ea"/>
                <a:cs typeface="+mn-cs"/>
              </a:rPr>
              <a:t>,</a:t>
            </a:r>
            <a:r>
              <a:rPr lang="fr-FR" sz="800" kern="1200" dirty="0">
                <a:solidFill>
                  <a:schemeClr val="tx1"/>
                </a:solidFill>
                <a:effectLst/>
                <a:latin typeface="+mn-lt"/>
                <a:ea typeface="+mn-ea"/>
                <a:cs typeface="+mn-cs"/>
              </a:rPr>
              <a:t> a également été développé mais n’a pas atteint au cours d’un essai clinique comparatif versus placébo l’objectif principal de réduction des hospitalisations et des IVRI liées au VRS que ce soit avec une ou deux administrations. L’absence d’augmentation notable de la demi-vie et la prédominance de la circulation d’une souche de type B porteur d’une résistance à </a:t>
            </a:r>
            <a:r>
              <a:rPr lang="fr-FR" sz="800" kern="1200" dirty="0" err="1">
                <a:solidFill>
                  <a:schemeClr val="tx1"/>
                </a:solidFill>
                <a:effectLst/>
                <a:latin typeface="+mn-lt"/>
                <a:ea typeface="+mn-ea"/>
                <a:cs typeface="+mn-cs"/>
              </a:rPr>
              <a:t>l’Ac</a:t>
            </a:r>
            <a:r>
              <a:rPr lang="fr-FR" sz="800" kern="1200" dirty="0">
                <a:solidFill>
                  <a:schemeClr val="tx1"/>
                </a:solidFill>
                <a:effectLst/>
                <a:latin typeface="+mn-lt"/>
                <a:ea typeface="+mn-ea"/>
                <a:cs typeface="+mn-cs"/>
              </a:rPr>
              <a:t> a été évoqué comme source de l’échec de la prévention. Le développement du </a:t>
            </a:r>
            <a:r>
              <a:rPr lang="fr-FR" sz="800" kern="1200" dirty="0" err="1">
                <a:solidFill>
                  <a:schemeClr val="tx1"/>
                </a:solidFill>
                <a:effectLst/>
                <a:latin typeface="+mn-lt"/>
                <a:ea typeface="+mn-ea"/>
                <a:cs typeface="+mn-cs"/>
              </a:rPr>
              <a:t>Suptavumab</a:t>
            </a:r>
            <a:r>
              <a:rPr lang="fr-FR" sz="800" kern="1200" dirty="0">
                <a:solidFill>
                  <a:schemeClr val="tx1"/>
                </a:solidFill>
                <a:effectLst/>
                <a:latin typeface="+mn-lt"/>
                <a:ea typeface="+mn-ea"/>
                <a:cs typeface="+mn-cs"/>
              </a:rPr>
              <a:t> a été stoppé.</a:t>
            </a:r>
          </a:p>
          <a:p>
            <a:r>
              <a:rPr lang="fr-FR" sz="800" b="1" kern="1200" dirty="0">
                <a:solidFill>
                  <a:schemeClr val="tx1"/>
                </a:solidFill>
                <a:effectLst/>
                <a:latin typeface="+mn-lt"/>
                <a:ea typeface="+mn-ea"/>
                <a:cs typeface="+mn-cs"/>
              </a:rPr>
              <a:t>Tirant profit, des différents développements de </a:t>
            </a:r>
            <a:r>
              <a:rPr lang="fr-FR" sz="800" b="1" kern="1200" dirty="0" err="1">
                <a:solidFill>
                  <a:schemeClr val="tx1"/>
                </a:solidFill>
                <a:effectLst/>
                <a:latin typeface="+mn-lt"/>
                <a:ea typeface="+mn-ea"/>
                <a:cs typeface="+mn-cs"/>
              </a:rPr>
              <a:t>medimmune</a:t>
            </a:r>
            <a:r>
              <a:rPr lang="fr-FR" sz="800" b="1" kern="1200" dirty="0">
                <a:solidFill>
                  <a:schemeClr val="tx1"/>
                </a:solidFill>
                <a:effectLst/>
                <a:latin typeface="+mn-lt"/>
                <a:ea typeface="+mn-ea"/>
                <a:cs typeface="+mn-cs"/>
              </a:rPr>
              <a:t>, l’adjonction au </a:t>
            </a:r>
            <a:r>
              <a:rPr lang="fr-FR" sz="800" b="1" kern="1200" dirty="0" err="1">
                <a:solidFill>
                  <a:schemeClr val="tx1"/>
                </a:solidFill>
                <a:effectLst/>
                <a:latin typeface="+mn-lt"/>
                <a:ea typeface="+mn-ea"/>
                <a:cs typeface="+mn-cs"/>
              </a:rPr>
              <a:t>motavizumab</a:t>
            </a:r>
            <a:r>
              <a:rPr lang="fr-FR" sz="800" b="1" kern="1200" dirty="0">
                <a:solidFill>
                  <a:schemeClr val="tx1"/>
                </a:solidFill>
                <a:effectLst/>
                <a:latin typeface="+mn-lt"/>
                <a:ea typeface="+mn-ea"/>
                <a:cs typeface="+mn-cs"/>
              </a:rPr>
              <a:t>, d’une nouvelle substitution complémentaire de 3 acides aminés (</a:t>
            </a:r>
            <a:r>
              <a:rPr lang="fr-FR" sz="800" kern="1200" dirty="0">
                <a:solidFill>
                  <a:schemeClr val="tx1"/>
                </a:solidFill>
                <a:effectLst/>
                <a:latin typeface="+mn-lt"/>
                <a:ea typeface="+mn-ea"/>
                <a:cs typeface="+mn-cs"/>
              </a:rPr>
              <a:t>YTE) dans </a:t>
            </a:r>
            <a:r>
              <a:rPr lang="fr-FR" sz="800" b="1" kern="1200" dirty="0">
                <a:solidFill>
                  <a:schemeClr val="tx1"/>
                </a:solidFill>
                <a:effectLst/>
                <a:latin typeface="+mn-lt"/>
                <a:ea typeface="+mn-ea"/>
                <a:cs typeface="+mn-cs"/>
              </a:rPr>
              <a:t>la région de fixation de l’immunoglobuline au </a:t>
            </a:r>
            <a:r>
              <a:rPr lang="fr-FR" sz="800" b="1" kern="1200" dirty="0" err="1">
                <a:solidFill>
                  <a:schemeClr val="tx1"/>
                </a:solidFill>
                <a:effectLst/>
                <a:latin typeface="+mn-lt"/>
                <a:ea typeface="+mn-ea"/>
                <a:cs typeface="+mn-cs"/>
              </a:rPr>
              <a:t>Recepteur</a:t>
            </a:r>
            <a:r>
              <a:rPr lang="fr-FR" sz="800" b="1" kern="1200" dirty="0">
                <a:solidFill>
                  <a:schemeClr val="tx1"/>
                </a:solidFill>
                <a:effectLst/>
                <a:latin typeface="+mn-lt"/>
                <a:ea typeface="+mn-ea"/>
                <a:cs typeface="+mn-cs"/>
              </a:rPr>
              <a:t> </a:t>
            </a:r>
            <a:r>
              <a:rPr lang="fr-FR" sz="800" b="1" kern="1200" dirty="0" err="1">
                <a:solidFill>
                  <a:schemeClr val="tx1"/>
                </a:solidFill>
                <a:effectLst/>
                <a:latin typeface="+mn-lt"/>
                <a:ea typeface="+mn-ea"/>
                <a:cs typeface="+mn-cs"/>
              </a:rPr>
              <a:t>Fc</a:t>
            </a:r>
            <a:r>
              <a:rPr lang="fr-FR" sz="800" b="1" kern="1200" dirty="0">
                <a:solidFill>
                  <a:schemeClr val="tx1"/>
                </a:solidFill>
                <a:effectLst/>
                <a:latin typeface="+mn-lt"/>
                <a:ea typeface="+mn-ea"/>
                <a:cs typeface="+mn-cs"/>
              </a:rPr>
              <a:t> </a:t>
            </a:r>
            <a:r>
              <a:rPr lang="fr-FR" sz="800" kern="1200" dirty="0">
                <a:solidFill>
                  <a:schemeClr val="tx1"/>
                </a:solidFill>
                <a:effectLst/>
                <a:latin typeface="+mn-lt"/>
                <a:ea typeface="+mn-ea"/>
                <a:cs typeface="+mn-cs"/>
              </a:rPr>
              <a:t>des </a:t>
            </a:r>
            <a:r>
              <a:rPr lang="fr-FR" sz="800" kern="1200" dirty="0" err="1">
                <a:solidFill>
                  <a:schemeClr val="tx1"/>
                </a:solidFill>
                <a:effectLst/>
                <a:latin typeface="+mn-lt"/>
                <a:ea typeface="+mn-ea"/>
                <a:cs typeface="+mn-cs"/>
              </a:rPr>
              <a:t>Ig</a:t>
            </a:r>
            <a:r>
              <a:rPr lang="fr-FR" sz="800" kern="1200" dirty="0">
                <a:solidFill>
                  <a:schemeClr val="tx1"/>
                </a:solidFill>
                <a:effectLst/>
                <a:latin typeface="+mn-lt"/>
                <a:ea typeface="+mn-ea"/>
                <a:cs typeface="+mn-cs"/>
              </a:rPr>
              <a:t> a permis d’obtenir une 3</a:t>
            </a:r>
            <a:r>
              <a:rPr lang="fr-FR" sz="800" kern="1200" baseline="30000" dirty="0">
                <a:solidFill>
                  <a:schemeClr val="tx1"/>
                </a:solidFill>
                <a:effectLst/>
                <a:latin typeface="+mn-lt"/>
                <a:ea typeface="+mn-ea"/>
                <a:cs typeface="+mn-cs"/>
              </a:rPr>
              <a:t>e</a:t>
            </a:r>
            <a:r>
              <a:rPr lang="fr-FR" sz="800" kern="1200" dirty="0">
                <a:solidFill>
                  <a:schemeClr val="tx1"/>
                </a:solidFill>
                <a:effectLst/>
                <a:latin typeface="+mn-lt"/>
                <a:ea typeface="+mn-ea"/>
                <a:cs typeface="+mn-cs"/>
              </a:rPr>
              <a:t> génération d’anticorps monoclonal anti VRS </a:t>
            </a:r>
            <a:r>
              <a:rPr lang="fr-FR" sz="800" b="1" kern="1200" dirty="0">
                <a:solidFill>
                  <a:schemeClr val="tx1"/>
                </a:solidFill>
                <a:effectLst/>
                <a:latin typeface="+mn-lt"/>
                <a:ea typeface="+mn-ea"/>
                <a:cs typeface="+mn-cs"/>
              </a:rPr>
              <a:t>avec à la fois un plus fort pouvoir neutralisant et une demi-vie particulièrement augmentée</a:t>
            </a:r>
            <a:r>
              <a:rPr lang="fr-FR" sz="800" kern="1200" dirty="0">
                <a:solidFill>
                  <a:schemeClr val="tx1"/>
                </a:solidFill>
                <a:effectLst/>
                <a:latin typeface="+mn-lt"/>
                <a:ea typeface="+mn-ea"/>
                <a:cs typeface="+mn-cs"/>
              </a:rPr>
              <a:t>. Les progrès de la </a:t>
            </a:r>
            <a:r>
              <a:rPr lang="fr-FR" sz="800" kern="1200" dirty="0" err="1">
                <a:solidFill>
                  <a:schemeClr val="tx1"/>
                </a:solidFill>
                <a:effectLst/>
                <a:latin typeface="+mn-lt"/>
                <a:ea typeface="+mn-ea"/>
                <a:cs typeface="+mn-cs"/>
              </a:rPr>
              <a:t>bioengéniérie</a:t>
            </a:r>
            <a:r>
              <a:rPr lang="fr-FR" sz="800" kern="1200" dirty="0">
                <a:solidFill>
                  <a:schemeClr val="tx1"/>
                </a:solidFill>
                <a:effectLst/>
                <a:latin typeface="+mn-lt"/>
                <a:ea typeface="+mn-ea"/>
                <a:cs typeface="+mn-cs"/>
              </a:rPr>
              <a:t> après analyse complète de la structure de ce nouvel anticorps a permis de mettre au point une nouvelle immunoglobuline humaine.</a:t>
            </a:r>
          </a:p>
          <a:p>
            <a:endParaRPr lang="fr-FR" sz="800" b="1" kern="1200" dirty="0">
              <a:solidFill>
                <a:schemeClr val="tx1"/>
              </a:solidFill>
              <a:effectLst/>
              <a:latin typeface="+mn-lt"/>
              <a:ea typeface="+mn-ea"/>
              <a:cs typeface="+mn-cs"/>
            </a:endParaRPr>
          </a:p>
          <a:p>
            <a:r>
              <a:rPr lang="fr-FR" sz="800" b="1" kern="1200" dirty="0">
                <a:solidFill>
                  <a:schemeClr val="tx1"/>
                </a:solidFill>
                <a:effectLst/>
                <a:latin typeface="+mn-lt"/>
                <a:ea typeface="+mn-ea"/>
                <a:cs typeface="+mn-cs"/>
              </a:rPr>
              <a:t>Plus récemment, un anticorps dirigé contre le site V de la </a:t>
            </a:r>
            <a:r>
              <a:rPr lang="fr-FR" sz="800" b="1" kern="1200" dirty="0" err="1">
                <a:solidFill>
                  <a:schemeClr val="tx1"/>
                </a:solidFill>
                <a:effectLst/>
                <a:latin typeface="+mn-lt"/>
                <a:ea typeface="+mn-ea"/>
                <a:cs typeface="+mn-cs"/>
              </a:rPr>
              <a:t>proteine</a:t>
            </a:r>
            <a:r>
              <a:rPr lang="fr-FR" sz="800" b="1" kern="1200" dirty="0">
                <a:solidFill>
                  <a:schemeClr val="tx1"/>
                </a:solidFill>
                <a:effectLst/>
                <a:latin typeface="+mn-lt"/>
                <a:ea typeface="+mn-ea"/>
                <a:cs typeface="+mn-cs"/>
              </a:rPr>
              <a:t> F avec un fort pouvoir neutralisant, le </a:t>
            </a:r>
            <a:r>
              <a:rPr lang="fr-FR" sz="800" b="1" kern="1200" dirty="0" err="1">
                <a:solidFill>
                  <a:schemeClr val="tx1"/>
                </a:solidFill>
                <a:effectLst/>
                <a:latin typeface="+mn-lt"/>
                <a:ea typeface="+mn-ea"/>
                <a:cs typeface="+mn-cs"/>
              </a:rPr>
              <a:t>suptavumab</a:t>
            </a:r>
            <a:r>
              <a:rPr lang="fr-FR" sz="800" b="1" kern="1200" dirty="0">
                <a:solidFill>
                  <a:schemeClr val="tx1"/>
                </a:solidFill>
                <a:effectLst/>
                <a:latin typeface="+mn-lt"/>
                <a:ea typeface="+mn-ea"/>
                <a:cs typeface="+mn-cs"/>
              </a:rPr>
              <a:t>,</a:t>
            </a:r>
            <a:r>
              <a:rPr lang="fr-FR" sz="800" kern="1200" dirty="0">
                <a:solidFill>
                  <a:schemeClr val="tx1"/>
                </a:solidFill>
                <a:effectLst/>
                <a:latin typeface="+mn-lt"/>
                <a:ea typeface="+mn-ea"/>
                <a:cs typeface="+mn-cs"/>
              </a:rPr>
              <a:t> a également été développé mais n’a pas atteint au cours d’un essai clinique comparatif versus placébo l’objectif principal de réduction des hospitalisations et des IVRI liées au VRS que ce soit avec une ou deux administrations. L’absence d’augmentation notable de la demi-vie et la prédominance de la circulation d’une souche de type B porteur d’une résistance à </a:t>
            </a:r>
            <a:r>
              <a:rPr lang="fr-FR" sz="800" kern="1200" dirty="0" err="1">
                <a:solidFill>
                  <a:schemeClr val="tx1"/>
                </a:solidFill>
                <a:effectLst/>
                <a:latin typeface="+mn-lt"/>
                <a:ea typeface="+mn-ea"/>
                <a:cs typeface="+mn-cs"/>
              </a:rPr>
              <a:t>l’Ac</a:t>
            </a:r>
            <a:r>
              <a:rPr lang="fr-FR" sz="800" kern="1200" dirty="0">
                <a:solidFill>
                  <a:schemeClr val="tx1"/>
                </a:solidFill>
                <a:effectLst/>
                <a:latin typeface="+mn-lt"/>
                <a:ea typeface="+mn-ea"/>
                <a:cs typeface="+mn-cs"/>
              </a:rPr>
              <a:t> a été évoqué comme source de l’échec de la prévention. Le développement du </a:t>
            </a:r>
            <a:r>
              <a:rPr lang="fr-FR" sz="800" kern="1200" dirty="0" err="1">
                <a:solidFill>
                  <a:schemeClr val="tx1"/>
                </a:solidFill>
                <a:effectLst/>
                <a:latin typeface="+mn-lt"/>
                <a:ea typeface="+mn-ea"/>
                <a:cs typeface="+mn-cs"/>
              </a:rPr>
              <a:t>Suptavumab</a:t>
            </a:r>
            <a:r>
              <a:rPr lang="fr-FR" sz="800" kern="1200" dirty="0">
                <a:solidFill>
                  <a:schemeClr val="tx1"/>
                </a:solidFill>
                <a:effectLst/>
                <a:latin typeface="+mn-lt"/>
                <a:ea typeface="+mn-ea"/>
                <a:cs typeface="+mn-cs"/>
              </a:rPr>
              <a:t> a été stoppé.</a:t>
            </a:r>
          </a:p>
          <a:p>
            <a:endParaRPr lang="fr-FR" sz="800" dirty="0"/>
          </a:p>
          <a:p>
            <a:endParaRPr lang="fr-FR" sz="800" dirty="0"/>
          </a:p>
          <a:p>
            <a:endParaRPr lang="fr-FR" sz="800" kern="1200" dirty="0">
              <a:solidFill>
                <a:schemeClr val="tx1"/>
              </a:solidFill>
              <a:effectLst/>
              <a:latin typeface="+mn-lt"/>
              <a:ea typeface="+mn-ea"/>
              <a:cs typeface="+mn-cs"/>
            </a:endParaRPr>
          </a:p>
          <a:p>
            <a:endParaRPr lang="fr-FR" sz="800" dirty="0"/>
          </a:p>
        </p:txBody>
      </p:sp>
      <p:sp>
        <p:nvSpPr>
          <p:cNvPr id="4" name="Espace réservé du numéro de diapositive 3"/>
          <p:cNvSpPr>
            <a:spLocks noGrp="1"/>
          </p:cNvSpPr>
          <p:nvPr>
            <p:ph type="sldNum" sz="quarter" idx="5"/>
          </p:nvPr>
        </p:nvSpPr>
        <p:spPr/>
        <p:txBody>
          <a:bodyPr/>
          <a:lstStyle/>
          <a:p>
            <a:fld id="{465AA52B-00D2-0849-8511-2E25800714D5}" type="slidenum">
              <a:rPr lang="fr-FR" smtClean="0"/>
              <a:t>27</a:t>
            </a:fld>
            <a:endParaRPr lang="fr-FR"/>
          </a:p>
        </p:txBody>
      </p:sp>
    </p:spTree>
    <p:extLst>
      <p:ext uri="{BB962C8B-B14F-4D97-AF65-F5344CB8AC3E}">
        <p14:creationId xmlns:p14="http://schemas.microsoft.com/office/powerpoint/2010/main" val="1865579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E86A537-0C00-2542-956A-DF8E23602803}" type="slidenum">
              <a:rPr lang="fr-FR" smtClean="0"/>
              <a:pPr/>
              <a:t>28</a:t>
            </a:fld>
            <a:endParaRPr lang="fr-FR"/>
          </a:p>
        </p:txBody>
      </p:sp>
    </p:spTree>
    <p:extLst>
      <p:ext uri="{BB962C8B-B14F-4D97-AF65-F5344CB8AC3E}">
        <p14:creationId xmlns:p14="http://schemas.microsoft.com/office/powerpoint/2010/main" val="6313929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Bonne tolérance du </a:t>
            </a:r>
            <a:r>
              <a:rPr lang="fr-FR" sz="1200" kern="1200" dirty="0" err="1">
                <a:solidFill>
                  <a:schemeClr val="tx1"/>
                </a:solidFill>
                <a:effectLst/>
                <a:latin typeface="+mn-lt"/>
                <a:ea typeface="+mn-ea"/>
                <a:cs typeface="+mn-cs"/>
              </a:rPr>
              <a:t>Nirsevimab</a:t>
            </a:r>
            <a:r>
              <a:rPr lang="fr-FR" sz="1200" kern="1200" dirty="0">
                <a:solidFill>
                  <a:schemeClr val="tx1"/>
                </a:solidFill>
                <a:effectLst/>
                <a:latin typeface="+mn-lt"/>
                <a:ea typeface="+mn-ea"/>
                <a:cs typeface="+mn-cs"/>
              </a:rPr>
              <a:t> dans cette population et absence de modification de la demi-vie du médicament dans cette population au cours de la première année de surveillance post traitement.</a:t>
            </a:r>
          </a:p>
          <a:p>
            <a:r>
              <a:rPr lang="fr-FR" dirty="0"/>
              <a:t>Les événements indésirables graves ont été définis comme le décès, les événements mettant la vie en danger ou nécessitant une hospitalisation, événements qui ont prolongé l'hospitalisation, événements persistants ou associés à une invalidité cliniquement significative ou une incapacité, ou des événements considérés comme ayant une importance médicale.</a:t>
            </a:r>
            <a:r>
              <a:rPr lang="fr-FR" sz="1200" kern="1200" dirty="0">
                <a:solidFill>
                  <a:schemeClr val="tx1"/>
                </a:solidFill>
                <a:effectLst/>
                <a:latin typeface="+mn-lt"/>
                <a:ea typeface="+mn-ea"/>
                <a:cs typeface="+mn-cs"/>
              </a:rPr>
              <a:t> (</a:t>
            </a:r>
            <a:r>
              <a:rPr lang="fr-FR" dirty="0">
                <a:effectLst/>
                <a:latin typeface="Helvetica" pitchFamily="2" charset="0"/>
              </a:rPr>
              <a:t>National Cancer Institute Common </a:t>
            </a:r>
            <a:r>
              <a:rPr lang="fr-FR" dirty="0" err="1">
                <a:effectLst/>
                <a:latin typeface="Helvetica" pitchFamily="2" charset="0"/>
              </a:rPr>
              <a:t>Terminology</a:t>
            </a:r>
            <a:r>
              <a:rPr lang="fr-FR" dirty="0">
                <a:effectLst/>
                <a:latin typeface="Helvetica" pitchFamily="2" charset="0"/>
              </a:rPr>
              <a:t> </a:t>
            </a:r>
            <a:r>
              <a:rPr lang="fr-FR" dirty="0" err="1">
                <a:effectLst/>
                <a:latin typeface="Helvetica" pitchFamily="2" charset="0"/>
              </a:rPr>
              <a:t>Criteria</a:t>
            </a:r>
            <a:r>
              <a:rPr lang="fr-FR" dirty="0">
                <a:effectLst/>
                <a:latin typeface="Helvetica" pitchFamily="2" charset="0"/>
              </a:rPr>
              <a:t> for Adverse Events)</a:t>
            </a:r>
          </a:p>
          <a:p>
            <a:r>
              <a:rPr lang="fr-FR" dirty="0"/>
              <a:t>Tous les décès n’étaient pas liés au traitement selon l'investigateur</a:t>
            </a:r>
            <a:endParaRPr lang="fr-FR" dirty="0">
              <a:effectLst/>
              <a:latin typeface="Helvetica"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kern="1200" dirty="0">
              <a:solidFill>
                <a:schemeClr val="tx1"/>
              </a:solidFill>
              <a:effectLst/>
              <a:latin typeface="+mn-lt"/>
              <a:ea typeface="+mn-ea"/>
              <a:cs typeface="+mn-cs"/>
            </a:endParaRPr>
          </a:p>
          <a:p>
            <a:endParaRPr lang="fr-FR" dirty="0"/>
          </a:p>
        </p:txBody>
      </p:sp>
      <p:sp>
        <p:nvSpPr>
          <p:cNvPr id="4" name="Espace réservé du numéro de diapositive 3"/>
          <p:cNvSpPr>
            <a:spLocks noGrp="1"/>
          </p:cNvSpPr>
          <p:nvPr>
            <p:ph type="sldNum" sz="quarter" idx="10"/>
          </p:nvPr>
        </p:nvSpPr>
        <p:spPr/>
        <p:txBody>
          <a:bodyPr/>
          <a:lstStyle/>
          <a:p>
            <a:fld id="{465AA52B-00D2-0849-8511-2E25800714D5}" type="slidenum">
              <a:rPr lang="fr-FR" smtClean="0"/>
              <a:t>32</a:t>
            </a:fld>
            <a:endParaRPr lang="fr-FR"/>
          </a:p>
        </p:txBody>
      </p:sp>
    </p:spTree>
    <p:extLst>
      <p:ext uri="{BB962C8B-B14F-4D97-AF65-F5344CB8AC3E}">
        <p14:creationId xmlns:p14="http://schemas.microsoft.com/office/powerpoint/2010/main" val="17124258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AB007B3A-6196-5A4D-B46E-B88EE17E529F}" type="slidenum">
              <a:rPr lang="fr-FR" smtClean="0"/>
              <a:t>34</a:t>
            </a:fld>
            <a:endParaRPr lang="fr-FR"/>
          </a:p>
        </p:txBody>
      </p:sp>
    </p:spTree>
    <p:extLst>
      <p:ext uri="{BB962C8B-B14F-4D97-AF65-F5344CB8AC3E}">
        <p14:creationId xmlns:p14="http://schemas.microsoft.com/office/powerpoint/2010/main" val="21988694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normAutofit fontScale="85000" lnSpcReduction="10000"/>
          </a:bodyPr>
          <a:lstStyle/>
          <a:p>
            <a:r>
              <a:rPr lang="fr-FR" sz="1800" kern="100" dirty="0">
                <a:effectLst/>
                <a:latin typeface="Calibri" panose="020F0502020204030204" pitchFamily="34" charset="0"/>
                <a:ea typeface="Calibri" panose="020F0502020204030204" pitchFamily="34" charset="0"/>
                <a:cs typeface="Times New Roman" panose="02020603050405020304" pitchFamily="18" charset="0"/>
              </a:rPr>
              <a:t>INFORM est une étude clinique prospective, multicentrique et mondiale réalisée par </a:t>
            </a:r>
            <a:r>
              <a:rPr lang="fr-FR" sz="1800" kern="100" dirty="0" err="1">
                <a:effectLst/>
                <a:latin typeface="Calibri" panose="020F0502020204030204" pitchFamily="34" charset="0"/>
                <a:ea typeface="Calibri" panose="020F0502020204030204" pitchFamily="34" charset="0"/>
                <a:cs typeface="Times New Roman" panose="02020603050405020304" pitchFamily="18" charset="0"/>
              </a:rPr>
              <a:t>ReSViNET</a:t>
            </a:r>
            <a:r>
              <a:rPr lang="fr-FR" sz="1800" kern="100" dirty="0">
                <a:effectLst/>
                <a:latin typeface="Calibri" panose="020F0502020204030204" pitchFamily="34" charset="0"/>
                <a:ea typeface="Calibri" panose="020F0502020204030204" pitchFamily="34" charset="0"/>
                <a:cs typeface="Times New Roman" panose="02020603050405020304" pitchFamily="18" charset="0"/>
              </a:rPr>
              <a:t> pour étudier la diversité moléculaire mondiale des isolats de VRS collectés auprès d'enfants de moins de 5 ans : 17 pays couvrant tous les continents habités fourniront un aperçu de l'épidémiologie moléculaire des souches de VRS en circulation dans le monde entier. Le séquençage de plus de 4 000 échantillons respiratoires positifs au VRS est prévu pour détecter les modèles moléculaires temporels et géographiques, à un niveau moléculaire sur cinq années consécutives. En outre, le VRS sera cultivé à partir d'un sous-ensemble d'échantillons afin d'étudier les implications fonctionnelles des mutations spécifiques du génome viral, y compris l'aptitude au virus et la sensibilité à différents anticorps monoclonaux.</a:t>
            </a:r>
          </a:p>
          <a:p>
            <a:pPr marL="0" marR="0" lvl="0" indent="0" algn="l" defTabSz="914400" rtl="0" eaLnBrk="0" fontAlgn="base" latinLnBrk="0" hangingPunct="0">
              <a:lnSpc>
                <a:spcPct val="100000"/>
              </a:lnSpc>
              <a:spcBef>
                <a:spcPct val="30000"/>
              </a:spcBef>
              <a:spcAft>
                <a:spcPct val="0"/>
              </a:spcAft>
              <a:buClrTx/>
              <a:buSzTx/>
              <a:buFontTx/>
              <a:buNone/>
              <a:tabLst/>
              <a:defRPr/>
            </a:pPr>
            <a:r>
              <a:rPr lang="fr-FR" sz="1800" kern="100" dirty="0">
                <a:effectLst/>
                <a:latin typeface="Calibri" panose="020F0502020204030204" pitchFamily="34" charset="0"/>
                <a:ea typeface="Calibri" panose="020F0502020204030204" pitchFamily="34" charset="0"/>
                <a:cs typeface="Times New Roman" panose="02020603050405020304" pitchFamily="18" charset="0"/>
              </a:rPr>
              <a:t>La Fondation </a:t>
            </a:r>
            <a:r>
              <a:rPr lang="fr-FR" sz="1800" kern="100" dirty="0" err="1">
                <a:effectLst/>
                <a:latin typeface="Calibri" panose="020F0502020204030204" pitchFamily="34" charset="0"/>
                <a:ea typeface="Calibri" panose="020F0502020204030204" pitchFamily="34" charset="0"/>
                <a:cs typeface="Times New Roman" panose="02020603050405020304" pitchFamily="18" charset="0"/>
              </a:rPr>
              <a:t>ReSViNET</a:t>
            </a:r>
            <a:r>
              <a:rPr lang="fr-FR" sz="1800" kern="100" dirty="0">
                <a:effectLst/>
                <a:latin typeface="Calibri" panose="020F0502020204030204" pitchFamily="34" charset="0"/>
                <a:ea typeface="Calibri" panose="020F0502020204030204" pitchFamily="34" charset="0"/>
                <a:cs typeface="Times New Roman" panose="02020603050405020304" pitchFamily="18" charset="0"/>
              </a:rPr>
              <a:t> est la principale organisation internationale à but non lucratif qui s'engage à réduire le fardeau mondial de l'infection par le VRS.</a:t>
            </a:r>
          </a:p>
          <a:p>
            <a:endParaRPr lang="fr-FR"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fr-FR" sz="1800" kern="100" dirty="0">
                <a:effectLst/>
                <a:latin typeface="Calibri" panose="020F0502020204030204" pitchFamily="34" charset="0"/>
                <a:ea typeface="Calibri" panose="020F0502020204030204" pitchFamily="34" charset="0"/>
                <a:cs typeface="Times New Roman" panose="02020603050405020304" pitchFamily="18" charset="0"/>
              </a:rPr>
              <a:t> </a:t>
            </a:r>
          </a:p>
          <a:p>
            <a:endParaRPr lang="fr-FR" dirty="0"/>
          </a:p>
        </p:txBody>
      </p:sp>
      <p:sp>
        <p:nvSpPr>
          <p:cNvPr id="4" name="Espace réservé du numéro de diapositive 3"/>
          <p:cNvSpPr>
            <a:spLocks noGrp="1"/>
          </p:cNvSpPr>
          <p:nvPr>
            <p:ph type="sldNum" sz="quarter" idx="5"/>
          </p:nvPr>
        </p:nvSpPr>
        <p:spPr/>
        <p:txBody>
          <a:bodyPr/>
          <a:lstStyle/>
          <a:p>
            <a:fld id="{4E86A537-0C00-2542-956A-DF8E23602803}" type="slidenum">
              <a:rPr lang="fr-FR" smtClean="0"/>
              <a:pPr/>
              <a:t>35</a:t>
            </a:fld>
            <a:endParaRPr lang="fr-FR"/>
          </a:p>
        </p:txBody>
      </p:sp>
    </p:spTree>
    <p:extLst>
      <p:ext uri="{BB962C8B-B14F-4D97-AF65-F5344CB8AC3E}">
        <p14:creationId xmlns:p14="http://schemas.microsoft.com/office/powerpoint/2010/main" val="38969549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4" name="ZoneTexte 3">
            <a:extLst>
              <a:ext uri="{FF2B5EF4-FFF2-40B4-BE49-F238E27FC236}">
                <a16:creationId xmlns:a16="http://schemas.microsoft.com/office/drawing/2014/main" id="{39D41F77-A17A-CBA3-E740-8202A238B418}"/>
              </a:ext>
            </a:extLst>
          </p:cNvPr>
          <p:cNvSpPr txBox="1"/>
          <p:nvPr userDrawn="1"/>
        </p:nvSpPr>
        <p:spPr>
          <a:xfrm>
            <a:off x="8597347" y="4909930"/>
            <a:ext cx="816902" cy="261610"/>
          </a:xfrm>
          <a:prstGeom prst="rect">
            <a:avLst/>
          </a:prstGeom>
          <a:noFill/>
        </p:spPr>
        <p:txBody>
          <a:bodyPr wrap="square" rtlCol="0">
            <a:spAutoFit/>
          </a:bodyPr>
          <a:lstStyle/>
          <a:p>
            <a:fld id="{B386FB66-162B-6446-AAF6-701DACCC2BD4}" type="slidenum">
              <a:rPr lang="fr-FR" sz="1100" smtClean="0"/>
              <a:t>‹N°›</a:t>
            </a:fld>
            <a:endParaRPr lang="fr-FR" sz="11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13624D1-F01B-02AB-56DA-D88AF56D1740}"/>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92190911-145C-2CE6-B72B-D73BA1DE059D}"/>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707B0EBF-23CB-C221-FB0E-CB39B1780CBB}"/>
              </a:ext>
            </a:extLst>
          </p:cNvPr>
          <p:cNvSpPr>
            <a:spLocks noGrp="1"/>
          </p:cNvSpPr>
          <p:nvPr>
            <p:ph type="dt" sz="half" idx="10"/>
          </p:nvPr>
        </p:nvSpPr>
        <p:spPr/>
        <p:txBody>
          <a:bodyPr/>
          <a:lstStyle/>
          <a:p>
            <a:fld id="{7A2DC3B3-CFC5-2844-AAA8-6BEFDFB1B6FE}" type="datetimeFigureOut">
              <a:rPr lang="fr-FR" smtClean="0"/>
              <a:t>16/10/2023</a:t>
            </a:fld>
            <a:endParaRPr lang="fr-FR"/>
          </a:p>
        </p:txBody>
      </p:sp>
      <p:sp>
        <p:nvSpPr>
          <p:cNvPr id="5" name="Espace réservé du pied de page 4">
            <a:extLst>
              <a:ext uri="{FF2B5EF4-FFF2-40B4-BE49-F238E27FC236}">
                <a16:creationId xmlns:a16="http://schemas.microsoft.com/office/drawing/2014/main" id="{0816CA31-51DD-C562-59BF-CB49989C35DB}"/>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921E2687-4BA8-C532-B267-32CB24288DF2}"/>
              </a:ext>
            </a:extLst>
          </p:cNvPr>
          <p:cNvSpPr>
            <a:spLocks noGrp="1"/>
          </p:cNvSpPr>
          <p:nvPr>
            <p:ph type="sldNum" sz="quarter" idx="12"/>
          </p:nvPr>
        </p:nvSpPr>
        <p:spPr/>
        <p:txBody>
          <a:bodyPr/>
          <a:lstStyle/>
          <a:p>
            <a:fld id="{93B5CA40-10BD-864C-8EB4-CC6F503DC978}" type="slidenum">
              <a:rPr lang="fr-FR" smtClean="0"/>
              <a:t>‹N°›</a:t>
            </a:fld>
            <a:endParaRPr lang="fr-FR"/>
          </a:p>
        </p:txBody>
      </p:sp>
      <p:sp>
        <p:nvSpPr>
          <p:cNvPr id="7" name="ZoneTexte 6">
            <a:extLst>
              <a:ext uri="{FF2B5EF4-FFF2-40B4-BE49-F238E27FC236}">
                <a16:creationId xmlns:a16="http://schemas.microsoft.com/office/drawing/2014/main" id="{AB9979F8-EE74-D1EF-7D5E-3C3912F419A3}"/>
              </a:ext>
            </a:extLst>
          </p:cNvPr>
          <p:cNvSpPr txBox="1"/>
          <p:nvPr userDrawn="1"/>
        </p:nvSpPr>
        <p:spPr>
          <a:xfrm>
            <a:off x="8597347" y="4909930"/>
            <a:ext cx="816902" cy="261610"/>
          </a:xfrm>
          <a:prstGeom prst="rect">
            <a:avLst/>
          </a:prstGeom>
          <a:noFill/>
        </p:spPr>
        <p:txBody>
          <a:bodyPr wrap="square" rtlCol="0">
            <a:spAutoFit/>
          </a:bodyPr>
          <a:lstStyle/>
          <a:p>
            <a:fld id="{B386FB66-162B-6446-AAF6-701DACCC2BD4}" type="slidenum">
              <a:rPr lang="fr-FR" sz="1100" smtClean="0"/>
              <a:t>‹N°›</a:t>
            </a:fld>
            <a:endParaRPr lang="fr-FR" sz="1100" dirty="0"/>
          </a:p>
        </p:txBody>
      </p:sp>
    </p:spTree>
    <p:extLst>
      <p:ext uri="{BB962C8B-B14F-4D97-AF65-F5344CB8AC3E}">
        <p14:creationId xmlns:p14="http://schemas.microsoft.com/office/powerpoint/2010/main" val="2105038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396DBE4-0F4C-ED49-4B51-59101C7FDC22}"/>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EBB8F49B-6A8D-565A-D3CD-2485B972EE66}"/>
              </a:ext>
            </a:extLst>
          </p:cNvPr>
          <p:cNvSpPr>
            <a:spLocks noGrp="1"/>
          </p:cNvSpPr>
          <p:nvPr>
            <p:ph sz="half" idx="1"/>
          </p:nvPr>
        </p:nvSpPr>
        <p:spPr>
          <a:xfrm>
            <a:off x="628650" y="1369219"/>
            <a:ext cx="3886200" cy="3263504"/>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79751D9B-8659-3023-1108-FD3A9AA6B5A6}"/>
              </a:ext>
            </a:extLst>
          </p:cNvPr>
          <p:cNvSpPr>
            <a:spLocks noGrp="1"/>
          </p:cNvSpPr>
          <p:nvPr>
            <p:ph sz="half" idx="2"/>
          </p:nvPr>
        </p:nvSpPr>
        <p:spPr>
          <a:xfrm>
            <a:off x="4629150" y="1369219"/>
            <a:ext cx="3886200" cy="3263504"/>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23D7D933-849F-3012-1F0C-8336BF1ACBDB}"/>
              </a:ext>
            </a:extLst>
          </p:cNvPr>
          <p:cNvSpPr>
            <a:spLocks noGrp="1"/>
          </p:cNvSpPr>
          <p:nvPr>
            <p:ph type="dt" sz="half" idx="10"/>
          </p:nvPr>
        </p:nvSpPr>
        <p:spPr/>
        <p:txBody>
          <a:bodyPr/>
          <a:lstStyle/>
          <a:p>
            <a:fld id="{7A2DC3B3-CFC5-2844-AAA8-6BEFDFB1B6FE}" type="datetimeFigureOut">
              <a:rPr lang="fr-FR" smtClean="0"/>
              <a:t>16/10/2023</a:t>
            </a:fld>
            <a:endParaRPr lang="fr-FR"/>
          </a:p>
        </p:txBody>
      </p:sp>
      <p:sp>
        <p:nvSpPr>
          <p:cNvPr id="6" name="Espace réservé du pied de page 5">
            <a:extLst>
              <a:ext uri="{FF2B5EF4-FFF2-40B4-BE49-F238E27FC236}">
                <a16:creationId xmlns:a16="http://schemas.microsoft.com/office/drawing/2014/main" id="{691B172F-556A-D596-A33D-F123F9D8B947}"/>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83C120B4-22C5-7C43-5C1F-DD7634F37B27}"/>
              </a:ext>
            </a:extLst>
          </p:cNvPr>
          <p:cNvSpPr>
            <a:spLocks noGrp="1"/>
          </p:cNvSpPr>
          <p:nvPr>
            <p:ph type="sldNum" sz="quarter" idx="12"/>
          </p:nvPr>
        </p:nvSpPr>
        <p:spPr/>
        <p:txBody>
          <a:bodyPr/>
          <a:lstStyle/>
          <a:p>
            <a:fld id="{93B5CA40-10BD-864C-8EB4-CC6F503DC978}" type="slidenum">
              <a:rPr lang="fr-FR" smtClean="0"/>
              <a:t>‹N°›</a:t>
            </a:fld>
            <a:endParaRPr lang="fr-FR"/>
          </a:p>
        </p:txBody>
      </p:sp>
      <p:sp>
        <p:nvSpPr>
          <p:cNvPr id="8" name="ZoneTexte 7">
            <a:extLst>
              <a:ext uri="{FF2B5EF4-FFF2-40B4-BE49-F238E27FC236}">
                <a16:creationId xmlns:a16="http://schemas.microsoft.com/office/drawing/2014/main" id="{F58CDBE3-C02E-BE6D-8212-C20524CF3676}"/>
              </a:ext>
            </a:extLst>
          </p:cNvPr>
          <p:cNvSpPr txBox="1"/>
          <p:nvPr userDrawn="1"/>
        </p:nvSpPr>
        <p:spPr>
          <a:xfrm>
            <a:off x="8597347" y="4909930"/>
            <a:ext cx="816902" cy="261610"/>
          </a:xfrm>
          <a:prstGeom prst="rect">
            <a:avLst/>
          </a:prstGeom>
          <a:noFill/>
        </p:spPr>
        <p:txBody>
          <a:bodyPr wrap="square" rtlCol="0">
            <a:spAutoFit/>
          </a:bodyPr>
          <a:lstStyle/>
          <a:p>
            <a:fld id="{B386FB66-162B-6446-AAF6-701DACCC2BD4}" type="slidenum">
              <a:rPr lang="fr-FR" sz="1100" smtClean="0"/>
              <a:t>‹N°›</a:t>
            </a:fld>
            <a:endParaRPr lang="fr-FR" sz="1100" dirty="0"/>
          </a:p>
        </p:txBody>
      </p:sp>
    </p:spTree>
    <p:extLst>
      <p:ext uri="{BB962C8B-B14F-4D97-AF65-F5344CB8AC3E}">
        <p14:creationId xmlns:p14="http://schemas.microsoft.com/office/powerpoint/2010/main" val="15310571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2093148" y="-40544"/>
            <a:ext cx="6332483" cy="514350"/>
          </a:xfrm>
          <a:prstGeom prst="rect">
            <a:avLst/>
          </a:prstGeom>
        </p:spPr>
        <p:txBody>
          <a:bodyPr/>
          <a:lstStyle/>
          <a:p>
            <a:r>
              <a:rPr lang="fr-FR"/>
              <a:t>Modifiez le style du titre</a:t>
            </a:r>
            <a:endParaRPr lang="en-US" dirty="0"/>
          </a:p>
        </p:txBody>
      </p:sp>
      <p:sp>
        <p:nvSpPr>
          <p:cNvPr id="3" name="ZoneTexte 2">
            <a:extLst>
              <a:ext uri="{FF2B5EF4-FFF2-40B4-BE49-F238E27FC236}">
                <a16:creationId xmlns:a16="http://schemas.microsoft.com/office/drawing/2014/main" id="{868C3B67-3ECA-44CD-57E5-08479EA561FB}"/>
              </a:ext>
            </a:extLst>
          </p:cNvPr>
          <p:cNvSpPr txBox="1"/>
          <p:nvPr userDrawn="1"/>
        </p:nvSpPr>
        <p:spPr>
          <a:xfrm>
            <a:off x="8597347" y="4909930"/>
            <a:ext cx="816902" cy="261610"/>
          </a:xfrm>
          <a:prstGeom prst="rect">
            <a:avLst/>
          </a:prstGeom>
          <a:noFill/>
        </p:spPr>
        <p:txBody>
          <a:bodyPr wrap="square" rtlCol="0">
            <a:spAutoFit/>
          </a:bodyPr>
          <a:lstStyle/>
          <a:p>
            <a:fld id="{B386FB66-162B-6446-AAF6-701DACCC2BD4}" type="slidenum">
              <a:rPr lang="fr-FR" sz="1100" smtClean="0"/>
              <a:t>‹N°›</a:t>
            </a:fld>
            <a:endParaRPr lang="fr-FR" sz="1100" dirty="0"/>
          </a:p>
        </p:txBody>
      </p:sp>
    </p:spTree>
    <p:extLst>
      <p:ext uri="{BB962C8B-B14F-4D97-AF65-F5344CB8AC3E}">
        <p14:creationId xmlns:p14="http://schemas.microsoft.com/office/powerpoint/2010/main" val="18985659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Slide text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39984F0-9E1A-EE43-AB7C-D56181B3F6DE}"/>
              </a:ext>
            </a:extLst>
          </p:cNvPr>
          <p:cNvSpPr>
            <a:spLocks noGrp="1"/>
          </p:cNvSpPr>
          <p:nvPr>
            <p:ph type="title"/>
          </p:nvPr>
        </p:nvSpPr>
        <p:spPr>
          <a:xfrm>
            <a:off x="489857" y="298338"/>
            <a:ext cx="8188778" cy="230833"/>
          </a:xfrm>
          <a:prstGeom prst="rect">
            <a:avLst/>
          </a:prstGeom>
        </p:spPr>
        <p:txBody>
          <a:bodyPr lIns="0" tIns="0" rIns="0" bIns="0">
            <a:spAutoFit/>
          </a:bodyPr>
          <a:lstStyle>
            <a:lvl1pPr>
              <a:lnSpc>
                <a:spcPts val="1830"/>
              </a:lnSpc>
              <a:defRPr sz="1650" b="1">
                <a:solidFill>
                  <a:schemeClr val="accent1"/>
                </a:solidFill>
                <a:latin typeface="Verdana" panose="020B0604030504040204" pitchFamily="34" charset="0"/>
                <a:ea typeface="Verdana" panose="020B0604030504040204" pitchFamily="34" charset="0"/>
                <a:cs typeface="Verdana" panose="020B0604030504040204" pitchFamily="34" charset="0"/>
              </a:defRPr>
            </a:lvl1pPr>
          </a:lstStyle>
          <a:p>
            <a:r>
              <a:rPr lang="fr-FR"/>
              <a:t>Modifiez le style du titre</a:t>
            </a:r>
          </a:p>
        </p:txBody>
      </p:sp>
      <p:sp>
        <p:nvSpPr>
          <p:cNvPr id="4" name="Espace réservé du numéro de diapositive 3">
            <a:extLst>
              <a:ext uri="{FF2B5EF4-FFF2-40B4-BE49-F238E27FC236}">
                <a16:creationId xmlns:a16="http://schemas.microsoft.com/office/drawing/2014/main" id="{D0C3A152-641D-CB4B-B526-A8CC33DCEE38}"/>
              </a:ext>
            </a:extLst>
          </p:cNvPr>
          <p:cNvSpPr>
            <a:spLocks noGrp="1"/>
          </p:cNvSpPr>
          <p:nvPr>
            <p:ph type="sldNum" sz="quarter" idx="11"/>
          </p:nvPr>
        </p:nvSpPr>
        <p:spPr>
          <a:xfrm>
            <a:off x="8461122" y="4776852"/>
            <a:ext cx="440872" cy="374813"/>
          </a:xfrm>
        </p:spPr>
        <p:txBody>
          <a:bodyPr/>
          <a:lstStyle/>
          <a:p>
            <a:fld id="{1E44CFBD-A4BD-8D44-98CB-7BE1633E05DE}" type="slidenum">
              <a:rPr lang="fr-FR"/>
              <a:pPr/>
              <a:t>‹N°›</a:t>
            </a:fld>
            <a:endParaRPr lang="fr-FR"/>
          </a:p>
        </p:txBody>
      </p:sp>
      <p:sp>
        <p:nvSpPr>
          <p:cNvPr id="7" name="Espace réservé du texte 6">
            <a:extLst>
              <a:ext uri="{FF2B5EF4-FFF2-40B4-BE49-F238E27FC236}">
                <a16:creationId xmlns:a16="http://schemas.microsoft.com/office/drawing/2014/main" id="{E605294B-AD5F-2A40-926F-655B532011C9}"/>
              </a:ext>
            </a:extLst>
          </p:cNvPr>
          <p:cNvSpPr>
            <a:spLocks noGrp="1"/>
          </p:cNvSpPr>
          <p:nvPr>
            <p:ph type="body" sz="quarter" idx="12"/>
          </p:nvPr>
        </p:nvSpPr>
        <p:spPr>
          <a:xfrm>
            <a:off x="489857" y="1249136"/>
            <a:ext cx="8188778" cy="2792016"/>
          </a:xfrm>
          <a:prstGeom prst="rect">
            <a:avLst/>
          </a:prstGeom>
        </p:spPr>
        <p:txBody>
          <a:bodyPr lIns="0" tIns="0" rIns="0" bIns="0"/>
          <a:lstStyle>
            <a:lvl1pPr marL="104775" indent="-104775">
              <a:lnSpc>
                <a:spcPct val="100000"/>
              </a:lnSpc>
              <a:spcBef>
                <a:spcPts val="450"/>
              </a:spcBef>
              <a:buClr>
                <a:schemeClr val="accent1"/>
              </a:buClr>
              <a:tabLst/>
              <a:defRPr sz="1050">
                <a:latin typeface="Verdana" panose="020B0604030504040204" pitchFamily="34" charset="0"/>
                <a:ea typeface="Verdana" panose="020B0604030504040204" pitchFamily="34" charset="0"/>
                <a:cs typeface="Verdana" panose="020B0604030504040204" pitchFamily="34" charset="0"/>
              </a:defRPr>
            </a:lvl1pPr>
            <a:lvl2pPr>
              <a:defRPr sz="1500">
                <a:latin typeface="Verdana" panose="020B0604030504040204" pitchFamily="34" charset="0"/>
                <a:ea typeface="Verdana" panose="020B0604030504040204" pitchFamily="34" charset="0"/>
                <a:cs typeface="Verdana" panose="020B0604030504040204" pitchFamily="34" charset="0"/>
              </a:defRPr>
            </a:lvl2pPr>
            <a:lvl3pPr>
              <a:defRPr sz="1500">
                <a:latin typeface="Verdana" panose="020B0604030504040204" pitchFamily="34" charset="0"/>
                <a:ea typeface="Verdana" panose="020B0604030504040204" pitchFamily="34" charset="0"/>
                <a:cs typeface="Verdana" panose="020B0604030504040204" pitchFamily="34" charset="0"/>
              </a:defRPr>
            </a:lvl3pPr>
            <a:lvl4pPr>
              <a:defRPr sz="1500">
                <a:latin typeface="Verdana" panose="020B0604030504040204" pitchFamily="34" charset="0"/>
                <a:ea typeface="Verdana" panose="020B0604030504040204" pitchFamily="34" charset="0"/>
                <a:cs typeface="Verdana" panose="020B0604030504040204" pitchFamily="34" charset="0"/>
              </a:defRPr>
            </a:lvl4pPr>
            <a:lvl5pPr>
              <a:defRPr sz="1500">
                <a:latin typeface="Verdana" panose="020B0604030504040204" pitchFamily="34" charset="0"/>
                <a:ea typeface="Verdana" panose="020B0604030504040204" pitchFamily="34" charset="0"/>
                <a:cs typeface="Verdana" panose="020B0604030504040204" pitchFamily="34" charset="0"/>
              </a:defRPr>
            </a:lvl5pPr>
          </a:lstStyle>
          <a:p>
            <a:pPr lvl="0"/>
            <a:r>
              <a:rPr lang="fr-FR"/>
              <a:t>Cliquez pour modifier les styles du texte du masque</a:t>
            </a:r>
          </a:p>
        </p:txBody>
      </p:sp>
      <p:cxnSp>
        <p:nvCxnSpPr>
          <p:cNvPr id="9" name="Connecteur droit 8">
            <a:extLst>
              <a:ext uri="{FF2B5EF4-FFF2-40B4-BE49-F238E27FC236}">
                <a16:creationId xmlns:a16="http://schemas.microsoft.com/office/drawing/2014/main" id="{F31D775F-7327-834B-A73F-76D1FC8F4D7E}"/>
              </a:ext>
            </a:extLst>
          </p:cNvPr>
          <p:cNvCxnSpPr/>
          <p:nvPr userDrawn="1"/>
        </p:nvCxnSpPr>
        <p:spPr>
          <a:xfrm>
            <a:off x="0" y="4768688"/>
            <a:ext cx="9144000" cy="0"/>
          </a:xfrm>
          <a:prstGeom prst="line">
            <a:avLst/>
          </a:prstGeom>
          <a:ln w="9525">
            <a:solidFill>
              <a:schemeClr val="accent4"/>
            </a:solidFill>
          </a:ln>
        </p:spPr>
        <p:style>
          <a:lnRef idx="1">
            <a:schemeClr val="accent1"/>
          </a:lnRef>
          <a:fillRef idx="0">
            <a:schemeClr val="accent1"/>
          </a:fillRef>
          <a:effectRef idx="0">
            <a:schemeClr val="accent1"/>
          </a:effectRef>
          <a:fontRef idx="minor">
            <a:schemeClr val="tx1"/>
          </a:fontRef>
        </p:style>
      </p:cxnSp>
      <p:sp>
        <p:nvSpPr>
          <p:cNvPr id="5" name="Espace réservé du pied de page 2">
            <a:extLst>
              <a:ext uri="{FF2B5EF4-FFF2-40B4-BE49-F238E27FC236}">
                <a16:creationId xmlns:a16="http://schemas.microsoft.com/office/drawing/2014/main" id="{1FC95194-99B0-9751-1E18-1935E4ED94C8}"/>
              </a:ext>
            </a:extLst>
          </p:cNvPr>
          <p:cNvSpPr>
            <a:spLocks noGrp="1"/>
          </p:cNvSpPr>
          <p:nvPr>
            <p:ph type="ftr" sz="quarter" idx="10"/>
          </p:nvPr>
        </p:nvSpPr>
        <p:spPr>
          <a:xfrm>
            <a:off x="2951544" y="4768687"/>
            <a:ext cx="5509579" cy="374813"/>
          </a:xfrm>
          <a:prstGeom prst="rect">
            <a:avLst/>
          </a:prstGeom>
        </p:spPr>
        <p:txBody>
          <a:bodyPr/>
          <a:lstStyle/>
          <a:p>
            <a:r>
              <a:rPr lang="fr-FR" dirty="0"/>
              <a:t>Sanofi Pasteur Europe S.A.S. au capital de 58 200 000 € - R.C.S Lyon B 821 177 425</a:t>
            </a:r>
          </a:p>
          <a:p>
            <a:r>
              <a:rPr lang="fr-FR" dirty="0"/>
              <a:t>FRAN000004680 - MAT-FR-2205266- 23/01/XXXXXX/PM/004</a:t>
            </a:r>
          </a:p>
        </p:txBody>
      </p:sp>
      <p:pic>
        <p:nvPicPr>
          <p:cNvPr id="6" name="Image 5">
            <a:extLst>
              <a:ext uri="{FF2B5EF4-FFF2-40B4-BE49-F238E27FC236}">
                <a16:creationId xmlns:a16="http://schemas.microsoft.com/office/drawing/2014/main" id="{F3D12032-21A0-5501-7ED0-9FFFBBC105EB}"/>
              </a:ext>
            </a:extLst>
          </p:cNvPr>
          <p:cNvPicPr>
            <a:picLocks noChangeAspect="1"/>
          </p:cNvPicPr>
          <p:nvPr userDrawn="1"/>
        </p:nvPicPr>
        <p:blipFill>
          <a:blip r:embed="rId2"/>
          <a:stretch>
            <a:fillRect/>
          </a:stretch>
        </p:blipFill>
        <p:spPr>
          <a:xfrm>
            <a:off x="7759761" y="97413"/>
            <a:ext cx="1198275" cy="406822"/>
          </a:xfrm>
          <a:prstGeom prst="rect">
            <a:avLst/>
          </a:prstGeom>
        </p:spPr>
      </p:pic>
    </p:spTree>
    <p:extLst>
      <p:ext uri="{BB962C8B-B14F-4D97-AF65-F5344CB8AC3E}">
        <p14:creationId xmlns:p14="http://schemas.microsoft.com/office/powerpoint/2010/main" val="8374679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7_Phase bleu">
    <p:spTree>
      <p:nvGrpSpPr>
        <p:cNvPr id="1" name=""/>
        <p:cNvGrpSpPr/>
        <p:nvPr/>
      </p:nvGrpSpPr>
      <p:grpSpPr>
        <a:xfrm>
          <a:off x="0" y="0"/>
          <a:ext cx="0" cy="0"/>
          <a:chOff x="0" y="0"/>
          <a:chExt cx="0" cy="0"/>
        </a:xfrm>
      </p:grpSpPr>
      <p:sp>
        <p:nvSpPr>
          <p:cNvPr id="11" name="Rectangle : coins arrondis 10">
            <a:extLst>
              <a:ext uri="{FF2B5EF4-FFF2-40B4-BE49-F238E27FC236}">
                <a16:creationId xmlns:a16="http://schemas.microsoft.com/office/drawing/2014/main" id="{2B2FCACE-3A9C-B44A-9695-79C1AD434D61}"/>
              </a:ext>
            </a:extLst>
          </p:cNvPr>
          <p:cNvSpPr/>
          <p:nvPr userDrawn="1"/>
        </p:nvSpPr>
        <p:spPr>
          <a:xfrm>
            <a:off x="7986713" y="183564"/>
            <a:ext cx="951290" cy="280717"/>
          </a:xfrm>
          <a:custGeom>
            <a:avLst/>
            <a:gdLst>
              <a:gd name="connsiteX0" fmla="*/ 0 w 1369901"/>
              <a:gd name="connsiteY0" fmla="*/ 152062 h 374251"/>
              <a:gd name="connsiteX1" fmla="*/ 152062 w 1369901"/>
              <a:gd name="connsiteY1" fmla="*/ 0 h 374251"/>
              <a:gd name="connsiteX2" fmla="*/ 1217839 w 1369901"/>
              <a:gd name="connsiteY2" fmla="*/ 0 h 374251"/>
              <a:gd name="connsiteX3" fmla="*/ 1369901 w 1369901"/>
              <a:gd name="connsiteY3" fmla="*/ 152062 h 374251"/>
              <a:gd name="connsiteX4" fmla="*/ 1369901 w 1369901"/>
              <a:gd name="connsiteY4" fmla="*/ 222189 h 374251"/>
              <a:gd name="connsiteX5" fmla="*/ 1217839 w 1369901"/>
              <a:gd name="connsiteY5" fmla="*/ 374251 h 374251"/>
              <a:gd name="connsiteX6" fmla="*/ 152062 w 1369901"/>
              <a:gd name="connsiteY6" fmla="*/ 374251 h 374251"/>
              <a:gd name="connsiteX7" fmla="*/ 0 w 1369901"/>
              <a:gd name="connsiteY7" fmla="*/ 222189 h 374251"/>
              <a:gd name="connsiteX8" fmla="*/ 0 w 1369901"/>
              <a:gd name="connsiteY8" fmla="*/ 152062 h 374251"/>
              <a:gd name="connsiteX0" fmla="*/ 0 w 1369901"/>
              <a:gd name="connsiteY0" fmla="*/ 222189 h 374251"/>
              <a:gd name="connsiteX1" fmla="*/ 152062 w 1369901"/>
              <a:gd name="connsiteY1" fmla="*/ 0 h 374251"/>
              <a:gd name="connsiteX2" fmla="*/ 1217839 w 1369901"/>
              <a:gd name="connsiteY2" fmla="*/ 0 h 374251"/>
              <a:gd name="connsiteX3" fmla="*/ 1369901 w 1369901"/>
              <a:gd name="connsiteY3" fmla="*/ 152062 h 374251"/>
              <a:gd name="connsiteX4" fmla="*/ 1369901 w 1369901"/>
              <a:gd name="connsiteY4" fmla="*/ 222189 h 374251"/>
              <a:gd name="connsiteX5" fmla="*/ 1217839 w 1369901"/>
              <a:gd name="connsiteY5" fmla="*/ 374251 h 374251"/>
              <a:gd name="connsiteX6" fmla="*/ 152062 w 1369901"/>
              <a:gd name="connsiteY6" fmla="*/ 374251 h 374251"/>
              <a:gd name="connsiteX7" fmla="*/ 0 w 1369901"/>
              <a:gd name="connsiteY7" fmla="*/ 222189 h 374251"/>
              <a:gd name="connsiteX0" fmla="*/ 133223 w 1351062"/>
              <a:gd name="connsiteY0" fmla="*/ 374251 h 374251"/>
              <a:gd name="connsiteX1" fmla="*/ 133223 w 1351062"/>
              <a:gd name="connsiteY1" fmla="*/ 0 h 374251"/>
              <a:gd name="connsiteX2" fmla="*/ 1199000 w 1351062"/>
              <a:gd name="connsiteY2" fmla="*/ 0 h 374251"/>
              <a:gd name="connsiteX3" fmla="*/ 1351062 w 1351062"/>
              <a:gd name="connsiteY3" fmla="*/ 152062 h 374251"/>
              <a:gd name="connsiteX4" fmla="*/ 1351062 w 1351062"/>
              <a:gd name="connsiteY4" fmla="*/ 222189 h 374251"/>
              <a:gd name="connsiteX5" fmla="*/ 1199000 w 1351062"/>
              <a:gd name="connsiteY5" fmla="*/ 374251 h 374251"/>
              <a:gd name="connsiteX6" fmla="*/ 133223 w 1351062"/>
              <a:gd name="connsiteY6" fmla="*/ 374251 h 374251"/>
              <a:gd name="connsiteX0" fmla="*/ 78909 w 1296748"/>
              <a:gd name="connsiteY0" fmla="*/ 374294 h 374294"/>
              <a:gd name="connsiteX1" fmla="*/ 78909 w 1296748"/>
              <a:gd name="connsiteY1" fmla="*/ 43 h 374294"/>
              <a:gd name="connsiteX2" fmla="*/ 1144686 w 1296748"/>
              <a:gd name="connsiteY2" fmla="*/ 43 h 374294"/>
              <a:gd name="connsiteX3" fmla="*/ 1296748 w 1296748"/>
              <a:gd name="connsiteY3" fmla="*/ 152105 h 374294"/>
              <a:gd name="connsiteX4" fmla="*/ 1296748 w 1296748"/>
              <a:gd name="connsiteY4" fmla="*/ 222232 h 374294"/>
              <a:gd name="connsiteX5" fmla="*/ 1144686 w 1296748"/>
              <a:gd name="connsiteY5" fmla="*/ 374294 h 374294"/>
              <a:gd name="connsiteX6" fmla="*/ 78909 w 1296748"/>
              <a:gd name="connsiteY6" fmla="*/ 374294 h 374294"/>
              <a:gd name="connsiteX0" fmla="*/ 0 w 1217839"/>
              <a:gd name="connsiteY0" fmla="*/ 374289 h 374289"/>
              <a:gd name="connsiteX1" fmla="*/ 0 w 1217839"/>
              <a:gd name="connsiteY1" fmla="*/ 38 h 374289"/>
              <a:gd name="connsiteX2" fmla="*/ 1065777 w 1217839"/>
              <a:gd name="connsiteY2" fmla="*/ 38 h 374289"/>
              <a:gd name="connsiteX3" fmla="*/ 1217839 w 1217839"/>
              <a:gd name="connsiteY3" fmla="*/ 152100 h 374289"/>
              <a:gd name="connsiteX4" fmla="*/ 1217839 w 1217839"/>
              <a:gd name="connsiteY4" fmla="*/ 222227 h 374289"/>
              <a:gd name="connsiteX5" fmla="*/ 1065777 w 1217839"/>
              <a:gd name="connsiteY5" fmla="*/ 374289 h 374289"/>
              <a:gd name="connsiteX6" fmla="*/ 0 w 1217839"/>
              <a:gd name="connsiteY6" fmla="*/ 374289 h 374289"/>
              <a:gd name="connsiteX0" fmla="*/ 0 w 1217839"/>
              <a:gd name="connsiteY0" fmla="*/ 374289 h 374289"/>
              <a:gd name="connsiteX1" fmla="*/ 0 w 1217839"/>
              <a:gd name="connsiteY1" fmla="*/ 38 h 374289"/>
              <a:gd name="connsiteX2" fmla="*/ 1065777 w 1217839"/>
              <a:gd name="connsiteY2" fmla="*/ 38 h 374289"/>
              <a:gd name="connsiteX3" fmla="*/ 1217839 w 1217839"/>
              <a:gd name="connsiteY3" fmla="*/ 152100 h 374289"/>
              <a:gd name="connsiteX4" fmla="*/ 1065777 w 1217839"/>
              <a:gd name="connsiteY4" fmla="*/ 374289 h 374289"/>
              <a:gd name="connsiteX5" fmla="*/ 0 w 1217839"/>
              <a:gd name="connsiteY5" fmla="*/ 374289 h 374289"/>
              <a:gd name="connsiteX0" fmla="*/ 0 w 1221352"/>
              <a:gd name="connsiteY0" fmla="*/ 374289 h 374289"/>
              <a:gd name="connsiteX1" fmla="*/ 0 w 1221352"/>
              <a:gd name="connsiteY1" fmla="*/ 38 h 374289"/>
              <a:gd name="connsiteX2" fmla="*/ 1065777 w 1221352"/>
              <a:gd name="connsiteY2" fmla="*/ 38 h 374289"/>
              <a:gd name="connsiteX3" fmla="*/ 1217839 w 1221352"/>
              <a:gd name="connsiteY3" fmla="*/ 152100 h 374289"/>
              <a:gd name="connsiteX4" fmla="*/ 1221352 w 1221352"/>
              <a:gd name="connsiteY4" fmla="*/ 374289 h 374289"/>
              <a:gd name="connsiteX5" fmla="*/ 0 w 1221352"/>
              <a:gd name="connsiteY5" fmla="*/ 374289 h 37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21352" h="374289">
                <a:moveTo>
                  <a:pt x="0" y="374289"/>
                </a:moveTo>
                <a:cubicBezTo>
                  <a:pt x="170" y="365889"/>
                  <a:pt x="170" y="-4262"/>
                  <a:pt x="0" y="38"/>
                </a:cubicBezTo>
                <a:lnTo>
                  <a:pt x="1065777" y="38"/>
                </a:lnTo>
                <a:cubicBezTo>
                  <a:pt x="1149759" y="38"/>
                  <a:pt x="1217839" y="68118"/>
                  <a:pt x="1217839" y="152100"/>
                </a:cubicBezTo>
                <a:lnTo>
                  <a:pt x="1221352" y="374289"/>
                </a:lnTo>
                <a:lnTo>
                  <a:pt x="0" y="374289"/>
                </a:lnTo>
                <a:close/>
              </a:path>
            </a:pathLst>
          </a:cu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50" b="1">
                <a:latin typeface="Verdana" panose="020B0604030504040204" pitchFamily="34" charset="0"/>
                <a:ea typeface="Verdana" panose="020B0604030504040204" pitchFamily="34" charset="0"/>
                <a:cs typeface="Verdana" panose="020B0604030504040204" pitchFamily="34" charset="0"/>
              </a:rPr>
              <a:t>MEDLEY</a:t>
            </a:r>
          </a:p>
        </p:txBody>
      </p:sp>
      <p:sp>
        <p:nvSpPr>
          <p:cNvPr id="2" name="Titre 1">
            <a:extLst>
              <a:ext uri="{FF2B5EF4-FFF2-40B4-BE49-F238E27FC236}">
                <a16:creationId xmlns:a16="http://schemas.microsoft.com/office/drawing/2014/main" id="{739984F0-9E1A-EE43-AB7C-D56181B3F6DE}"/>
              </a:ext>
            </a:extLst>
          </p:cNvPr>
          <p:cNvSpPr>
            <a:spLocks noGrp="1"/>
          </p:cNvSpPr>
          <p:nvPr>
            <p:ph type="title"/>
          </p:nvPr>
        </p:nvSpPr>
        <p:spPr>
          <a:xfrm>
            <a:off x="489857" y="298338"/>
            <a:ext cx="7105898" cy="230833"/>
          </a:xfrm>
          <a:prstGeom prst="rect">
            <a:avLst/>
          </a:prstGeom>
        </p:spPr>
        <p:txBody>
          <a:bodyPr lIns="0" tIns="0" rIns="0" bIns="0">
            <a:spAutoFit/>
          </a:bodyPr>
          <a:lstStyle>
            <a:lvl1pPr>
              <a:lnSpc>
                <a:spcPts val="1830"/>
              </a:lnSpc>
              <a:defRPr sz="1650" b="1">
                <a:solidFill>
                  <a:schemeClr val="accent3"/>
                </a:solidFill>
                <a:latin typeface="Verdana" panose="020B0604030504040204" pitchFamily="34" charset="0"/>
                <a:ea typeface="Verdana" panose="020B0604030504040204" pitchFamily="34" charset="0"/>
                <a:cs typeface="Verdana" panose="020B0604030504040204" pitchFamily="34" charset="0"/>
              </a:defRPr>
            </a:lvl1pPr>
          </a:lstStyle>
          <a:p>
            <a:r>
              <a:rPr lang="fr-FR"/>
              <a:t>Modifiez le style du titre</a:t>
            </a:r>
          </a:p>
        </p:txBody>
      </p:sp>
      <p:sp>
        <p:nvSpPr>
          <p:cNvPr id="3" name="Espace réservé du pied de page 2">
            <a:extLst>
              <a:ext uri="{FF2B5EF4-FFF2-40B4-BE49-F238E27FC236}">
                <a16:creationId xmlns:a16="http://schemas.microsoft.com/office/drawing/2014/main" id="{35BCB414-6FB4-3841-8575-4537F7E72DCC}"/>
              </a:ext>
            </a:extLst>
          </p:cNvPr>
          <p:cNvSpPr>
            <a:spLocks noGrp="1"/>
          </p:cNvSpPr>
          <p:nvPr>
            <p:ph type="ftr" sz="quarter" idx="10"/>
          </p:nvPr>
        </p:nvSpPr>
        <p:spPr>
          <a:xfrm>
            <a:off x="2612986" y="4768687"/>
            <a:ext cx="5845502" cy="374813"/>
          </a:xfrm>
          <a:prstGeom prst="rect">
            <a:avLst/>
          </a:prstGeom>
        </p:spPr>
        <p:txBody>
          <a:bodyPr/>
          <a:lstStyle/>
          <a:p>
            <a:r>
              <a:rPr lang="fr-FR" dirty="0"/>
              <a:t>Sanofi Pasteur Europe S.A.S. au capital de 58 200 000 € - R.C.S Lyon B 821 177 425</a:t>
            </a:r>
          </a:p>
          <a:p>
            <a:r>
              <a:rPr lang="fr-FR" dirty="0"/>
              <a:t>FRAN000004680 - MAT-FR-2205266- 23/01/XXXXXX/PM/004</a:t>
            </a:r>
          </a:p>
        </p:txBody>
      </p:sp>
      <p:sp>
        <p:nvSpPr>
          <p:cNvPr id="4" name="Espace réservé du numéro de diapositive 3">
            <a:extLst>
              <a:ext uri="{FF2B5EF4-FFF2-40B4-BE49-F238E27FC236}">
                <a16:creationId xmlns:a16="http://schemas.microsoft.com/office/drawing/2014/main" id="{D0C3A152-641D-CB4B-B526-A8CC33DCEE38}"/>
              </a:ext>
            </a:extLst>
          </p:cNvPr>
          <p:cNvSpPr>
            <a:spLocks noGrp="1"/>
          </p:cNvSpPr>
          <p:nvPr>
            <p:ph type="sldNum" sz="quarter" idx="11"/>
          </p:nvPr>
        </p:nvSpPr>
        <p:spPr>
          <a:xfrm>
            <a:off x="8461122" y="4776852"/>
            <a:ext cx="440872" cy="374813"/>
          </a:xfrm>
        </p:spPr>
        <p:txBody>
          <a:bodyPr/>
          <a:lstStyle>
            <a:lvl1pPr>
              <a:defRPr>
                <a:solidFill>
                  <a:schemeClr val="accent3"/>
                </a:solidFill>
              </a:defRPr>
            </a:lvl1pPr>
          </a:lstStyle>
          <a:p>
            <a:fld id="{1E44CFBD-A4BD-8D44-98CB-7BE1633E05DE}" type="slidenum">
              <a:rPr lang="fr-FR"/>
              <a:pPr/>
              <a:t>‹N°›</a:t>
            </a:fld>
            <a:endParaRPr lang="fr-FR"/>
          </a:p>
        </p:txBody>
      </p:sp>
      <p:sp>
        <p:nvSpPr>
          <p:cNvPr id="12" name="Espace réservé du texte 11">
            <a:extLst>
              <a:ext uri="{FF2B5EF4-FFF2-40B4-BE49-F238E27FC236}">
                <a16:creationId xmlns:a16="http://schemas.microsoft.com/office/drawing/2014/main" id="{60F05A9A-413A-DB41-8131-040CAC9F4E5E}"/>
              </a:ext>
            </a:extLst>
          </p:cNvPr>
          <p:cNvSpPr>
            <a:spLocks noGrp="1"/>
          </p:cNvSpPr>
          <p:nvPr>
            <p:ph type="body" sz="quarter" idx="13"/>
          </p:nvPr>
        </p:nvSpPr>
        <p:spPr>
          <a:xfrm>
            <a:off x="489348" y="535503"/>
            <a:ext cx="8189119" cy="293721"/>
          </a:xfrm>
          <a:prstGeom prst="rect">
            <a:avLst/>
          </a:prstGeom>
        </p:spPr>
        <p:txBody>
          <a:bodyPr lIns="0" tIns="108000" rIns="0" bIns="0">
            <a:spAutoFit/>
          </a:bodyPr>
          <a:lstStyle>
            <a:lvl1pPr marL="0" indent="0">
              <a:lnSpc>
                <a:spcPct val="100000"/>
              </a:lnSpc>
              <a:buNone/>
              <a:defRPr lang="fr-FR" sz="1200" b="0" kern="1200">
                <a:solidFill>
                  <a:schemeClr val="accent3"/>
                </a:solidFill>
                <a:latin typeface="Verdana" panose="020B0604030504040204" pitchFamily="34" charset="0"/>
                <a:ea typeface="Verdana" panose="020B0604030504040204" pitchFamily="34" charset="0"/>
                <a:cs typeface="Verdana" panose="020B0604030504040204" pitchFamily="34" charset="0"/>
              </a:defRPr>
            </a:lvl1pPr>
          </a:lstStyle>
          <a:p>
            <a:pPr lvl="0"/>
            <a:r>
              <a:rPr lang="fr-FR"/>
              <a:t>Cliquez pour modifier les styles du texte du masque</a:t>
            </a:r>
          </a:p>
        </p:txBody>
      </p:sp>
      <p:sp>
        <p:nvSpPr>
          <p:cNvPr id="6" name="Rectangle : coins arrondis 5">
            <a:extLst>
              <a:ext uri="{FF2B5EF4-FFF2-40B4-BE49-F238E27FC236}">
                <a16:creationId xmlns:a16="http://schemas.microsoft.com/office/drawing/2014/main" id="{971178BE-4065-D543-A18B-2B1AE1CDB5FC}"/>
              </a:ext>
            </a:extLst>
          </p:cNvPr>
          <p:cNvSpPr/>
          <p:nvPr userDrawn="1"/>
        </p:nvSpPr>
        <p:spPr>
          <a:xfrm>
            <a:off x="208634" y="181438"/>
            <a:ext cx="8726734" cy="4426559"/>
          </a:xfrm>
          <a:prstGeom prst="roundRect">
            <a:avLst>
              <a:gd name="adj" fmla="val 2604"/>
            </a:avLst>
          </a:prstGeom>
          <a:no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58944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17B755C0-1875-B811-E430-ABAD1E4A6A9B}"/>
              </a:ext>
            </a:extLst>
          </p:cNvPr>
          <p:cNvPicPr>
            <a:picLocks noChangeAspect="1"/>
          </p:cNvPicPr>
          <p:nvPr userDrawn="1"/>
        </p:nvPicPr>
        <p:blipFill>
          <a:blip r:embed="rId8">
            <a:extLst>
              <a:ext uri="{28A0092B-C50C-407E-A947-70E740481C1C}">
                <a14:useLocalDpi xmlns:a14="http://schemas.microsoft.com/office/drawing/2010/main" val="0"/>
              </a:ext>
            </a:extLst>
          </a:blip>
          <a:srcRect/>
          <a:stretch/>
        </p:blipFill>
        <p:spPr>
          <a:xfrm>
            <a:off x="0" y="207469"/>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9" r:id="rId6"/>
  </p:sldLayoutIdLst>
  <p:hf hdr="0" dt="0"/>
  <p:txStyles>
    <p:titleStyle>
      <a:lvl1pPr algn="l" rtl="0" eaLnBrk="0" fontAlgn="base" hangingPunct="0">
        <a:spcBef>
          <a:spcPct val="0"/>
        </a:spcBef>
        <a:spcAft>
          <a:spcPct val="0"/>
        </a:spcAft>
        <a:defRPr sz="2600" b="1" i="0" kern="1200">
          <a:solidFill>
            <a:schemeClr val="tx1"/>
          </a:solidFill>
          <a:latin typeface="Arial"/>
          <a:ea typeface="+mj-ea"/>
          <a:cs typeface="Arial"/>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271463" indent="-271463" algn="l" rtl="0" eaLnBrk="0" fontAlgn="base" hangingPunct="0">
        <a:spcBef>
          <a:spcPct val="20000"/>
        </a:spcBef>
        <a:spcAft>
          <a:spcPct val="0"/>
        </a:spcAft>
        <a:buClr>
          <a:srgbClr val="074CA5"/>
        </a:buClr>
        <a:buFont typeface="Arial"/>
        <a:buChar char="●"/>
        <a:defRPr sz="2400" b="1" kern="1200" spc="0">
          <a:ln>
            <a:noFill/>
          </a:ln>
          <a:solidFill>
            <a:schemeClr val="tx1">
              <a:lumMod val="65000"/>
              <a:lumOff val="35000"/>
            </a:schemeClr>
          </a:solidFill>
          <a:latin typeface="Arial"/>
          <a:ea typeface="+mn-ea"/>
          <a:cs typeface="Arial"/>
        </a:defRPr>
      </a:lvl1pPr>
      <a:lvl2pPr marL="715963" indent="-449263" algn="l" rtl="0" eaLnBrk="0" fontAlgn="base" hangingPunct="0">
        <a:spcBef>
          <a:spcPct val="20000"/>
        </a:spcBef>
        <a:spcAft>
          <a:spcPct val="0"/>
        </a:spcAft>
        <a:buClr>
          <a:schemeClr val="accent6">
            <a:lumMod val="75000"/>
          </a:schemeClr>
        </a:buClr>
        <a:buSzPct val="110000"/>
        <a:buFont typeface="01 Digitall"/>
        <a:buChar char="—"/>
        <a:tabLst/>
        <a:defRPr sz="2200" b="1" kern="1200">
          <a:ln>
            <a:noFill/>
          </a:ln>
          <a:solidFill>
            <a:schemeClr val="tx1">
              <a:lumMod val="65000"/>
              <a:lumOff val="35000"/>
            </a:schemeClr>
          </a:solidFill>
          <a:latin typeface="Arial"/>
          <a:ea typeface="Geneva" pitchFamily="-108" charset="-128"/>
          <a:cs typeface="Arial"/>
        </a:defRPr>
      </a:lvl2pPr>
      <a:lvl3pPr marL="993775" indent="-277813" algn="l" defTabSz="808038" rtl="0" eaLnBrk="0" fontAlgn="base" hangingPunct="0">
        <a:spcBef>
          <a:spcPct val="20000"/>
        </a:spcBef>
        <a:spcAft>
          <a:spcPct val="0"/>
        </a:spcAft>
        <a:buClr>
          <a:srgbClr val="9BD134"/>
        </a:buClr>
        <a:buSzPct val="130000"/>
        <a:buFont typeface="Arial"/>
        <a:buChar char="•"/>
        <a:defRPr sz="1800" i="1" kern="1200">
          <a:ln>
            <a:noFill/>
          </a:ln>
          <a:solidFill>
            <a:schemeClr val="tx1">
              <a:lumMod val="65000"/>
              <a:lumOff val="35000"/>
            </a:schemeClr>
          </a:solidFill>
          <a:latin typeface="Arial"/>
          <a:ea typeface="Geneva" pitchFamily="-108" charset="-128"/>
          <a:cs typeface="Arial"/>
        </a:defRPr>
      </a:lvl3pPr>
      <a:lvl4pPr marL="1252538" indent="-355600" algn="l" rtl="0" eaLnBrk="0" fontAlgn="base" hangingPunct="0">
        <a:spcBef>
          <a:spcPct val="20000"/>
        </a:spcBef>
        <a:spcAft>
          <a:spcPct val="0"/>
        </a:spcAft>
        <a:buFont typeface="Arial" pitchFamily="-108" charset="0"/>
        <a:buChar char="–"/>
        <a:defRPr sz="2000" kern="1200">
          <a:solidFill>
            <a:schemeClr val="tx1"/>
          </a:solidFill>
          <a:latin typeface="Arial"/>
          <a:ea typeface="Geneva" pitchFamily="-108" charset="-128"/>
          <a:cs typeface="Arial"/>
        </a:defRPr>
      </a:lvl4pPr>
      <a:lvl5pPr marL="2057400" indent="-228600" algn="l" rtl="0" eaLnBrk="0" fontAlgn="base" hangingPunct="0">
        <a:spcBef>
          <a:spcPct val="20000"/>
        </a:spcBef>
        <a:spcAft>
          <a:spcPct val="0"/>
        </a:spcAft>
        <a:buFont typeface="Arial" pitchFamily="-108" charset="0"/>
        <a:buNone/>
        <a:defRPr sz="2000" kern="1200">
          <a:solidFill>
            <a:schemeClr val="tx1"/>
          </a:solidFill>
          <a:latin typeface="Arial"/>
          <a:ea typeface="Geneva" pitchFamily="-108" charset="-128"/>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www.thelancet.com/" TargetMode="External"/><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26" Type="http://schemas.openxmlformats.org/officeDocument/2006/relationships/image" Target="../media/image50.png"/><Relationship Id="rId21" Type="http://schemas.openxmlformats.org/officeDocument/2006/relationships/image" Target="../media/image45.png"/><Relationship Id="rId42" Type="http://schemas.openxmlformats.org/officeDocument/2006/relationships/image" Target="../media/image66.png"/><Relationship Id="rId47" Type="http://schemas.openxmlformats.org/officeDocument/2006/relationships/image" Target="../media/image71.png"/><Relationship Id="rId63" Type="http://schemas.openxmlformats.org/officeDocument/2006/relationships/image" Target="../media/image87.png"/><Relationship Id="rId68" Type="http://schemas.openxmlformats.org/officeDocument/2006/relationships/image" Target="../media/image92.png"/><Relationship Id="rId84" Type="http://schemas.openxmlformats.org/officeDocument/2006/relationships/image" Target="../media/image108.png"/><Relationship Id="rId89" Type="http://schemas.openxmlformats.org/officeDocument/2006/relationships/image" Target="../media/image113.png"/><Relationship Id="rId16" Type="http://schemas.openxmlformats.org/officeDocument/2006/relationships/image" Target="../media/image40.png"/><Relationship Id="rId11" Type="http://schemas.openxmlformats.org/officeDocument/2006/relationships/image" Target="../media/image35.png"/><Relationship Id="rId32" Type="http://schemas.openxmlformats.org/officeDocument/2006/relationships/image" Target="../media/image56.png"/><Relationship Id="rId37" Type="http://schemas.openxmlformats.org/officeDocument/2006/relationships/image" Target="../media/image61.png"/><Relationship Id="rId53" Type="http://schemas.openxmlformats.org/officeDocument/2006/relationships/image" Target="../media/image77.png"/><Relationship Id="rId58" Type="http://schemas.openxmlformats.org/officeDocument/2006/relationships/image" Target="../media/image82.png"/><Relationship Id="rId74" Type="http://schemas.openxmlformats.org/officeDocument/2006/relationships/image" Target="../media/image98.png"/><Relationship Id="rId79" Type="http://schemas.openxmlformats.org/officeDocument/2006/relationships/image" Target="../media/image103.png"/><Relationship Id="rId5" Type="http://schemas.openxmlformats.org/officeDocument/2006/relationships/image" Target="../media/image29.png"/><Relationship Id="rId90" Type="http://schemas.openxmlformats.org/officeDocument/2006/relationships/image" Target="../media/image114.png"/><Relationship Id="rId14" Type="http://schemas.openxmlformats.org/officeDocument/2006/relationships/image" Target="../media/image38.png"/><Relationship Id="rId22" Type="http://schemas.openxmlformats.org/officeDocument/2006/relationships/image" Target="../media/image46.png"/><Relationship Id="rId27" Type="http://schemas.openxmlformats.org/officeDocument/2006/relationships/image" Target="../media/image51.png"/><Relationship Id="rId30" Type="http://schemas.openxmlformats.org/officeDocument/2006/relationships/image" Target="../media/image54.png"/><Relationship Id="rId35" Type="http://schemas.openxmlformats.org/officeDocument/2006/relationships/image" Target="../media/image59.png"/><Relationship Id="rId43" Type="http://schemas.openxmlformats.org/officeDocument/2006/relationships/image" Target="../media/image67.png"/><Relationship Id="rId48" Type="http://schemas.openxmlformats.org/officeDocument/2006/relationships/image" Target="../media/image72.png"/><Relationship Id="rId56" Type="http://schemas.openxmlformats.org/officeDocument/2006/relationships/image" Target="../media/image80.png"/><Relationship Id="rId64" Type="http://schemas.openxmlformats.org/officeDocument/2006/relationships/image" Target="../media/image88.png"/><Relationship Id="rId69" Type="http://schemas.openxmlformats.org/officeDocument/2006/relationships/image" Target="../media/image93.png"/><Relationship Id="rId77" Type="http://schemas.openxmlformats.org/officeDocument/2006/relationships/image" Target="../media/image101.png"/><Relationship Id="rId8" Type="http://schemas.openxmlformats.org/officeDocument/2006/relationships/image" Target="../media/image32.png"/><Relationship Id="rId51" Type="http://schemas.openxmlformats.org/officeDocument/2006/relationships/image" Target="../media/image75.png"/><Relationship Id="rId72" Type="http://schemas.openxmlformats.org/officeDocument/2006/relationships/image" Target="../media/image96.png"/><Relationship Id="rId80" Type="http://schemas.openxmlformats.org/officeDocument/2006/relationships/image" Target="../media/image104.png"/><Relationship Id="rId85" Type="http://schemas.openxmlformats.org/officeDocument/2006/relationships/image" Target="../media/image109.png"/><Relationship Id="rId3" Type="http://schemas.openxmlformats.org/officeDocument/2006/relationships/image" Target="../media/image23.png"/><Relationship Id="rId12" Type="http://schemas.openxmlformats.org/officeDocument/2006/relationships/image" Target="../media/image36.png"/><Relationship Id="rId17" Type="http://schemas.openxmlformats.org/officeDocument/2006/relationships/image" Target="../media/image41.png"/><Relationship Id="rId25" Type="http://schemas.openxmlformats.org/officeDocument/2006/relationships/image" Target="../media/image49.png"/><Relationship Id="rId33" Type="http://schemas.openxmlformats.org/officeDocument/2006/relationships/image" Target="../media/image57.png"/><Relationship Id="rId38" Type="http://schemas.openxmlformats.org/officeDocument/2006/relationships/image" Target="../media/image62.png"/><Relationship Id="rId46" Type="http://schemas.openxmlformats.org/officeDocument/2006/relationships/image" Target="../media/image70.png"/><Relationship Id="rId59" Type="http://schemas.openxmlformats.org/officeDocument/2006/relationships/image" Target="../media/image83.png"/><Relationship Id="rId67" Type="http://schemas.openxmlformats.org/officeDocument/2006/relationships/image" Target="../media/image91.png"/><Relationship Id="rId20" Type="http://schemas.openxmlformats.org/officeDocument/2006/relationships/image" Target="../media/image44.png"/><Relationship Id="rId41" Type="http://schemas.openxmlformats.org/officeDocument/2006/relationships/image" Target="../media/image65.png"/><Relationship Id="rId54" Type="http://schemas.openxmlformats.org/officeDocument/2006/relationships/image" Target="../media/image78.png"/><Relationship Id="rId62" Type="http://schemas.openxmlformats.org/officeDocument/2006/relationships/image" Target="../media/image86.png"/><Relationship Id="rId70" Type="http://schemas.openxmlformats.org/officeDocument/2006/relationships/image" Target="../media/image94.png"/><Relationship Id="rId75" Type="http://schemas.openxmlformats.org/officeDocument/2006/relationships/image" Target="../media/image99.png"/><Relationship Id="rId83" Type="http://schemas.openxmlformats.org/officeDocument/2006/relationships/image" Target="../media/image107.png"/><Relationship Id="rId88" Type="http://schemas.openxmlformats.org/officeDocument/2006/relationships/image" Target="../media/image112.png"/><Relationship Id="rId91" Type="http://schemas.openxmlformats.org/officeDocument/2006/relationships/image" Target="../media/image25.png"/><Relationship Id="rId1" Type="http://schemas.openxmlformats.org/officeDocument/2006/relationships/slideLayout" Target="../slideLayouts/slideLayout4.xml"/><Relationship Id="rId6" Type="http://schemas.openxmlformats.org/officeDocument/2006/relationships/image" Target="../media/image30.png"/><Relationship Id="rId15" Type="http://schemas.openxmlformats.org/officeDocument/2006/relationships/image" Target="../media/image39.png"/><Relationship Id="rId23" Type="http://schemas.openxmlformats.org/officeDocument/2006/relationships/image" Target="../media/image47.png"/><Relationship Id="rId28" Type="http://schemas.openxmlformats.org/officeDocument/2006/relationships/image" Target="../media/image52.png"/><Relationship Id="rId36" Type="http://schemas.openxmlformats.org/officeDocument/2006/relationships/image" Target="../media/image60.png"/><Relationship Id="rId49" Type="http://schemas.openxmlformats.org/officeDocument/2006/relationships/image" Target="../media/image73.png"/><Relationship Id="rId57" Type="http://schemas.openxmlformats.org/officeDocument/2006/relationships/image" Target="../media/image81.png"/><Relationship Id="rId10" Type="http://schemas.openxmlformats.org/officeDocument/2006/relationships/image" Target="../media/image34.png"/><Relationship Id="rId31" Type="http://schemas.openxmlformats.org/officeDocument/2006/relationships/image" Target="../media/image55.png"/><Relationship Id="rId44" Type="http://schemas.openxmlformats.org/officeDocument/2006/relationships/image" Target="../media/image68.png"/><Relationship Id="rId52" Type="http://schemas.openxmlformats.org/officeDocument/2006/relationships/image" Target="../media/image76.png"/><Relationship Id="rId60" Type="http://schemas.openxmlformats.org/officeDocument/2006/relationships/image" Target="../media/image84.png"/><Relationship Id="rId65" Type="http://schemas.openxmlformats.org/officeDocument/2006/relationships/image" Target="../media/image89.png"/><Relationship Id="rId73" Type="http://schemas.openxmlformats.org/officeDocument/2006/relationships/image" Target="../media/image97.png"/><Relationship Id="rId78" Type="http://schemas.openxmlformats.org/officeDocument/2006/relationships/image" Target="../media/image102.png"/><Relationship Id="rId81" Type="http://schemas.openxmlformats.org/officeDocument/2006/relationships/image" Target="../media/image105.png"/><Relationship Id="rId86" Type="http://schemas.openxmlformats.org/officeDocument/2006/relationships/image" Target="../media/image110.png"/><Relationship Id="rId4" Type="http://schemas.openxmlformats.org/officeDocument/2006/relationships/image" Target="../media/image28.png"/><Relationship Id="rId9" Type="http://schemas.openxmlformats.org/officeDocument/2006/relationships/image" Target="../media/image33.png"/><Relationship Id="rId13" Type="http://schemas.openxmlformats.org/officeDocument/2006/relationships/image" Target="../media/image37.png"/><Relationship Id="rId18" Type="http://schemas.openxmlformats.org/officeDocument/2006/relationships/image" Target="../media/image42.png"/><Relationship Id="rId39" Type="http://schemas.openxmlformats.org/officeDocument/2006/relationships/image" Target="../media/image63.png"/><Relationship Id="rId34" Type="http://schemas.openxmlformats.org/officeDocument/2006/relationships/image" Target="../media/image58.png"/><Relationship Id="rId50" Type="http://schemas.openxmlformats.org/officeDocument/2006/relationships/image" Target="../media/image74.png"/><Relationship Id="rId55" Type="http://schemas.openxmlformats.org/officeDocument/2006/relationships/image" Target="../media/image79.png"/><Relationship Id="rId76" Type="http://schemas.openxmlformats.org/officeDocument/2006/relationships/image" Target="../media/image100.png"/><Relationship Id="rId7" Type="http://schemas.openxmlformats.org/officeDocument/2006/relationships/image" Target="../media/image31.png"/><Relationship Id="rId71" Type="http://schemas.openxmlformats.org/officeDocument/2006/relationships/image" Target="../media/image95.png"/><Relationship Id="rId92" Type="http://schemas.openxmlformats.org/officeDocument/2006/relationships/image" Target="../media/image115.png"/><Relationship Id="rId2" Type="http://schemas.openxmlformats.org/officeDocument/2006/relationships/notesSlide" Target="../notesSlides/notesSlide5.xml"/><Relationship Id="rId29" Type="http://schemas.openxmlformats.org/officeDocument/2006/relationships/image" Target="../media/image53.png"/><Relationship Id="rId24" Type="http://schemas.openxmlformats.org/officeDocument/2006/relationships/image" Target="../media/image48.png"/><Relationship Id="rId40" Type="http://schemas.openxmlformats.org/officeDocument/2006/relationships/image" Target="../media/image64.png"/><Relationship Id="rId45" Type="http://schemas.openxmlformats.org/officeDocument/2006/relationships/image" Target="../media/image69.png"/><Relationship Id="rId66" Type="http://schemas.openxmlformats.org/officeDocument/2006/relationships/image" Target="../media/image90.png"/><Relationship Id="rId87" Type="http://schemas.openxmlformats.org/officeDocument/2006/relationships/image" Target="../media/image111.png"/><Relationship Id="rId61" Type="http://schemas.openxmlformats.org/officeDocument/2006/relationships/image" Target="../media/image85.png"/><Relationship Id="rId82" Type="http://schemas.openxmlformats.org/officeDocument/2006/relationships/image" Target="../media/image106.png"/><Relationship Id="rId19" Type="http://schemas.openxmlformats.org/officeDocument/2006/relationships/image" Target="../media/image43.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4.xml"/><Relationship Id="rId4" Type="http://schemas.openxmlformats.org/officeDocument/2006/relationships/image" Target="../media/image118.png"/></Relationships>
</file>

<file path=ppt/slides/_rels/slide32.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36D1EA26-E172-F49E-8B72-EF6BEC6D8E8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0"/>
            <a:ext cx="9144000" cy="51435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E96F1BF-FB9E-B143-9E90-6A86DF4A6BF0}"/>
              </a:ext>
            </a:extLst>
          </p:cNvPr>
          <p:cNvSpPr>
            <a:spLocks noGrp="1"/>
          </p:cNvSpPr>
          <p:nvPr>
            <p:ph type="title"/>
          </p:nvPr>
        </p:nvSpPr>
        <p:spPr>
          <a:xfrm>
            <a:off x="1080846" y="326724"/>
            <a:ext cx="6332483" cy="514350"/>
          </a:xfrm>
        </p:spPr>
        <p:txBody>
          <a:bodyPr>
            <a:normAutofit/>
          </a:bodyPr>
          <a:lstStyle/>
          <a:p>
            <a:r>
              <a:rPr lang="fr-FR" sz="2200" dirty="0">
                <a:solidFill>
                  <a:srgbClr val="FAFFFD"/>
                </a:solidFill>
                <a:latin typeface="Arial" panose="020B0604020202020204" pitchFamily="34" charset="0"/>
                <a:cs typeface="Arial" panose="020B0604020202020204" pitchFamily="34" charset="0"/>
              </a:rPr>
              <a:t>Transmission du VRS</a:t>
            </a:r>
          </a:p>
        </p:txBody>
      </p:sp>
      <p:sp>
        <p:nvSpPr>
          <p:cNvPr id="3" name="Espace réservé du contenu 2">
            <a:extLst>
              <a:ext uri="{FF2B5EF4-FFF2-40B4-BE49-F238E27FC236}">
                <a16:creationId xmlns:a16="http://schemas.microsoft.com/office/drawing/2014/main" id="{9E532CDF-AFEE-7A42-AF04-9A3CD3BAC32F}"/>
              </a:ext>
            </a:extLst>
          </p:cNvPr>
          <p:cNvSpPr>
            <a:spLocks noGrp="1"/>
          </p:cNvSpPr>
          <p:nvPr>
            <p:ph idx="4294967295"/>
          </p:nvPr>
        </p:nvSpPr>
        <p:spPr>
          <a:xfrm>
            <a:off x="599440" y="1098550"/>
            <a:ext cx="5130800" cy="3533775"/>
          </a:xfrm>
        </p:spPr>
        <p:txBody>
          <a:bodyPr>
            <a:normAutofit fontScale="92500" lnSpcReduction="10000"/>
          </a:bodyPr>
          <a:lstStyle/>
          <a:p>
            <a:r>
              <a:rPr lang="fr-FR" sz="1500" dirty="0">
                <a:latin typeface="Arial" panose="020B0604020202020204" pitchFamily="34" charset="0"/>
                <a:cs typeface="Arial" panose="020B0604020202020204" pitchFamily="34" charset="0"/>
              </a:rPr>
              <a:t>R0 </a:t>
            </a:r>
            <a:r>
              <a:rPr lang="fr-FR" sz="1500" dirty="0">
                <a:solidFill>
                  <a:srgbClr val="FF0000"/>
                </a:solidFill>
                <a:latin typeface="Arial" panose="020B0604020202020204" pitchFamily="34" charset="0"/>
                <a:cs typeface="Arial" panose="020B0604020202020204" pitchFamily="34" charset="0"/>
              </a:rPr>
              <a:t>effectif</a:t>
            </a:r>
            <a:r>
              <a:rPr lang="fr-FR" sz="1500" dirty="0">
                <a:latin typeface="Arial" panose="020B0604020202020204" pitchFamily="34" charset="0"/>
                <a:cs typeface="Arial" panose="020B0604020202020204" pitchFamily="34" charset="0"/>
              </a:rPr>
              <a:t> = 2 à 3 (majoré en intrafamilial vers le très jeune nourrisson ?)</a:t>
            </a:r>
          </a:p>
          <a:p>
            <a:r>
              <a:rPr lang="fr-FR" sz="1500" dirty="0">
                <a:latin typeface="Arial" panose="020B0604020202020204" pitchFamily="34" charset="0"/>
                <a:cs typeface="Arial" panose="020B0604020202020204" pitchFamily="34" charset="0"/>
              </a:rPr>
              <a:t>Directe :</a:t>
            </a:r>
          </a:p>
          <a:p>
            <a:pPr lvl="1"/>
            <a:r>
              <a:rPr lang="fr-FR" sz="1350" b="0" dirty="0">
                <a:latin typeface="Arial" panose="020B0604020202020204" pitchFamily="34" charset="0"/>
                <a:cs typeface="Arial" panose="020B0604020202020204" pitchFamily="34" charset="0"/>
              </a:rPr>
              <a:t>Sécrétions rhinopharyngées, toux</a:t>
            </a:r>
          </a:p>
          <a:p>
            <a:pPr lvl="1"/>
            <a:r>
              <a:rPr lang="fr-FR" sz="1350" b="0" dirty="0">
                <a:latin typeface="Arial" panose="020B0604020202020204" pitchFamily="34" charset="0"/>
                <a:cs typeface="Arial" panose="020B0604020202020204" pitchFamily="34" charset="0"/>
              </a:rPr>
              <a:t>Larges particules en projection et aérosol</a:t>
            </a:r>
          </a:p>
          <a:p>
            <a:pPr lvl="1"/>
            <a:r>
              <a:rPr lang="fr-FR" sz="1350" b="0" dirty="0">
                <a:latin typeface="Arial" panose="020B0604020202020204" pitchFamily="34" charset="0"/>
                <a:cs typeface="Arial" panose="020B0604020202020204" pitchFamily="34" charset="0"/>
              </a:rPr>
              <a:t>Excrétion virale 3-6 j (1-12 j)</a:t>
            </a:r>
          </a:p>
          <a:p>
            <a:r>
              <a:rPr lang="fr-FR" sz="1500" dirty="0">
                <a:latin typeface="Arial" panose="020B0604020202020204" pitchFamily="34" charset="0"/>
                <a:cs typeface="Arial" panose="020B0604020202020204" pitchFamily="34" charset="0"/>
              </a:rPr>
              <a:t>Indirecte :</a:t>
            </a:r>
          </a:p>
          <a:p>
            <a:pPr lvl="1"/>
            <a:r>
              <a:rPr lang="fr-FR" sz="1350" b="0" dirty="0">
                <a:latin typeface="Arial" panose="020B0604020202020204" pitchFamily="34" charset="0"/>
                <a:cs typeface="Arial" panose="020B0604020202020204" pitchFamily="34" charset="0"/>
              </a:rPr>
              <a:t>Surfaces</a:t>
            </a:r>
            <a:r>
              <a:rPr lang="fr-FR" sz="1350" b="0" baseline="30000" dirty="0">
                <a:latin typeface="Arial" panose="020B0604020202020204" pitchFamily="34" charset="0"/>
                <a:cs typeface="Arial" panose="020B0604020202020204" pitchFamily="34" charset="0"/>
              </a:rPr>
              <a:t>1</a:t>
            </a:r>
            <a:r>
              <a:rPr lang="fr-FR" sz="1350" b="0" dirty="0">
                <a:latin typeface="Arial" panose="020B0604020202020204" pitchFamily="34" charset="0"/>
                <a:cs typeface="Arial" panose="020B0604020202020204" pitchFamily="34" charset="0"/>
              </a:rPr>
              <a:t> : 6 h comptoir, 45 min tissus, 20 min peau</a:t>
            </a:r>
          </a:p>
          <a:p>
            <a:pPr lvl="1"/>
            <a:r>
              <a:rPr lang="fr-FR" sz="1350" b="0" dirty="0">
                <a:latin typeface="Arial" panose="020B0604020202020204" pitchFamily="34" charset="0"/>
                <a:cs typeface="Arial" panose="020B0604020202020204" pitchFamily="34" charset="0"/>
              </a:rPr>
              <a:t>Air</a:t>
            </a:r>
            <a:r>
              <a:rPr lang="fr-FR" sz="1350" b="0" baseline="30000" dirty="0">
                <a:latin typeface="Arial" panose="020B0604020202020204" pitchFamily="34" charset="0"/>
                <a:cs typeface="Arial" panose="020B0604020202020204" pitchFamily="34" charset="0"/>
              </a:rPr>
              <a:t>2</a:t>
            </a:r>
            <a:r>
              <a:rPr lang="fr-FR" sz="1350" b="0" dirty="0">
                <a:latin typeface="Arial" panose="020B0604020202020204" pitchFamily="34" charset="0"/>
                <a:cs typeface="Arial" panose="020B0604020202020204" pitchFamily="34" charset="0"/>
              </a:rPr>
              <a:t> : 63 % (17/27) des chambres ; 22 % (32/143) des échantillons ; jusqu'à 7 m du chevet du patient et jusqu'à 7 jours après sortie d’hospitalisation</a:t>
            </a:r>
          </a:p>
          <a:p>
            <a:r>
              <a:rPr lang="fr-FR" sz="1500" dirty="0">
                <a:latin typeface="Arial" panose="020B0604020202020204" pitchFamily="34" charset="0"/>
                <a:cs typeface="Arial" panose="020B0604020202020204" pitchFamily="34" charset="0"/>
              </a:rPr>
              <a:t>Moyens d’influence ?</a:t>
            </a:r>
          </a:p>
          <a:p>
            <a:pPr lvl="1"/>
            <a:r>
              <a:rPr lang="fr-FR" sz="1350" b="0" dirty="0">
                <a:latin typeface="Arial" panose="020B0604020202020204" pitchFamily="34" charset="0"/>
                <a:cs typeface="Arial" panose="020B0604020202020204" pitchFamily="34" charset="0"/>
              </a:rPr>
              <a:t>Population : congés de Noël ?, grève des transports en IDF 1995</a:t>
            </a:r>
            <a:r>
              <a:rPr lang="fr-FR" sz="1350" b="0" baseline="30000" dirty="0">
                <a:latin typeface="Arial" panose="020B0604020202020204" pitchFamily="34" charset="0"/>
                <a:cs typeface="Arial" panose="020B0604020202020204" pitchFamily="34" charset="0"/>
              </a:rPr>
              <a:t>3</a:t>
            </a:r>
            <a:r>
              <a:rPr lang="fr-FR" sz="1350" b="0" dirty="0">
                <a:latin typeface="Arial" panose="020B0604020202020204" pitchFamily="34" charset="0"/>
                <a:cs typeface="Arial" panose="020B0604020202020204" pitchFamily="34" charset="0"/>
              </a:rPr>
              <a:t>, Covid-19</a:t>
            </a:r>
          </a:p>
          <a:p>
            <a:pPr lvl="1"/>
            <a:r>
              <a:rPr lang="fr-FR" sz="1350" b="0" dirty="0">
                <a:latin typeface="Arial" panose="020B0604020202020204" pitchFamily="34" charset="0"/>
                <a:cs typeface="Arial" panose="020B0604020202020204" pitchFamily="34" charset="0"/>
              </a:rPr>
              <a:t>Environnement familial : conseils hygiène</a:t>
            </a:r>
            <a:r>
              <a:rPr lang="fr-FR" sz="1350" b="0" baseline="30000" dirty="0">
                <a:latin typeface="Arial" panose="020B0604020202020204" pitchFamily="34" charset="0"/>
                <a:cs typeface="Arial" panose="020B0604020202020204" pitchFamily="34" charset="0"/>
              </a:rPr>
              <a:t>4</a:t>
            </a:r>
            <a:r>
              <a:rPr lang="fr-FR" sz="1350" b="0" dirty="0">
                <a:latin typeface="Arial" panose="020B0604020202020204" pitchFamily="34" charset="0"/>
                <a:cs typeface="Arial" panose="020B0604020202020204" pitchFamily="34" charset="0"/>
              </a:rPr>
              <a:t> -&gt; réduction d’incidence de 11,9% (IC 95% [9,1%;14,8%]) à 4,9% (IC 95% [1,9%;7,9%])</a:t>
            </a:r>
          </a:p>
          <a:p>
            <a:pPr lvl="1"/>
            <a:endParaRPr lang="fr-FR" sz="1350" dirty="0">
              <a:latin typeface="Arial" panose="020B0604020202020204" pitchFamily="34" charset="0"/>
              <a:cs typeface="Arial" panose="020B0604020202020204" pitchFamily="34" charset="0"/>
            </a:endParaRPr>
          </a:p>
        </p:txBody>
      </p:sp>
      <p:pic>
        <p:nvPicPr>
          <p:cNvPr id="6" name="Image 5">
            <a:extLst>
              <a:ext uri="{FF2B5EF4-FFF2-40B4-BE49-F238E27FC236}">
                <a16:creationId xmlns:a16="http://schemas.microsoft.com/office/drawing/2014/main" id="{AF3D4E9D-99B5-B441-8AB2-2C202A57A0B9}"/>
              </a:ext>
            </a:extLst>
          </p:cNvPr>
          <p:cNvPicPr>
            <a:picLocks noChangeAspect="1"/>
          </p:cNvPicPr>
          <p:nvPr/>
        </p:nvPicPr>
        <p:blipFill>
          <a:blip r:embed="rId3"/>
          <a:stretch>
            <a:fillRect/>
          </a:stretch>
        </p:blipFill>
        <p:spPr>
          <a:xfrm>
            <a:off x="6376086" y="2117698"/>
            <a:ext cx="2000835" cy="1070173"/>
          </a:xfrm>
          <a:prstGeom prst="rect">
            <a:avLst/>
          </a:prstGeom>
        </p:spPr>
      </p:pic>
      <p:pic>
        <p:nvPicPr>
          <p:cNvPr id="8" name="Image 7">
            <a:extLst>
              <a:ext uri="{FF2B5EF4-FFF2-40B4-BE49-F238E27FC236}">
                <a16:creationId xmlns:a16="http://schemas.microsoft.com/office/drawing/2014/main" id="{634B68F6-31C6-1C4F-9428-4085649459E7}"/>
              </a:ext>
            </a:extLst>
          </p:cNvPr>
          <p:cNvPicPr>
            <a:picLocks noChangeAspect="1"/>
          </p:cNvPicPr>
          <p:nvPr/>
        </p:nvPicPr>
        <p:blipFill>
          <a:blip r:embed="rId4"/>
          <a:stretch>
            <a:fillRect/>
          </a:stretch>
        </p:blipFill>
        <p:spPr>
          <a:xfrm>
            <a:off x="6410272" y="3241835"/>
            <a:ext cx="2057684" cy="1067391"/>
          </a:xfrm>
          <a:prstGeom prst="rect">
            <a:avLst/>
          </a:prstGeom>
        </p:spPr>
      </p:pic>
      <p:sp>
        <p:nvSpPr>
          <p:cNvPr id="9" name="ZoneTexte 8">
            <a:extLst>
              <a:ext uri="{FF2B5EF4-FFF2-40B4-BE49-F238E27FC236}">
                <a16:creationId xmlns:a16="http://schemas.microsoft.com/office/drawing/2014/main" id="{5889EC41-D998-FE46-B042-73DC767D4343}"/>
              </a:ext>
            </a:extLst>
          </p:cNvPr>
          <p:cNvSpPr txBox="1"/>
          <p:nvPr/>
        </p:nvSpPr>
        <p:spPr>
          <a:xfrm>
            <a:off x="2811517" y="4309226"/>
            <a:ext cx="6332483" cy="369332"/>
          </a:xfrm>
          <a:prstGeom prst="rect">
            <a:avLst/>
          </a:prstGeom>
          <a:noFill/>
        </p:spPr>
        <p:txBody>
          <a:bodyPr wrap="square" rtlCol="0">
            <a:spAutoFit/>
          </a:bodyPr>
          <a:lstStyle/>
          <a:p>
            <a:pPr defTabSz="685800" fontAlgn="auto">
              <a:spcBef>
                <a:spcPts val="0"/>
              </a:spcBef>
              <a:spcAft>
                <a:spcPts val="0"/>
              </a:spcAft>
              <a:defRPr/>
            </a:pPr>
            <a:r>
              <a:rPr lang="fr-FR" sz="900" i="1" dirty="0">
                <a:solidFill>
                  <a:prstClr val="black"/>
                </a:solidFill>
                <a:latin typeface="Arial" panose="020B0604020202020204" pitchFamily="34" charset="0"/>
                <a:ea typeface="+mn-ea"/>
                <a:cs typeface="Arial" panose="020B0604020202020204" pitchFamily="34" charset="0"/>
              </a:rPr>
              <a:t>1. Hall CB et al. J Infect Dis. 1980 ; 141 : 98-102 ; 2. </a:t>
            </a:r>
            <a:r>
              <a:rPr lang="fr-FR" sz="900" i="1" dirty="0" err="1">
                <a:solidFill>
                  <a:prstClr val="black"/>
                </a:solidFill>
                <a:latin typeface="Arial" panose="020B0604020202020204" pitchFamily="34" charset="0"/>
                <a:ea typeface="+mn-ea"/>
                <a:cs typeface="Arial" panose="020B0604020202020204" pitchFamily="34" charset="0"/>
              </a:rPr>
              <a:t>Aintablian</a:t>
            </a:r>
            <a:r>
              <a:rPr lang="fr-FR" sz="900" i="1" dirty="0">
                <a:solidFill>
                  <a:prstClr val="black"/>
                </a:solidFill>
                <a:latin typeface="Arial" panose="020B0604020202020204" pitchFamily="34" charset="0"/>
                <a:ea typeface="+mn-ea"/>
                <a:cs typeface="Arial" panose="020B0604020202020204" pitchFamily="34" charset="0"/>
              </a:rPr>
              <a:t> N  et al. Infect Control </a:t>
            </a:r>
            <a:r>
              <a:rPr lang="fr-FR" sz="900" i="1" dirty="0" err="1">
                <a:solidFill>
                  <a:prstClr val="black"/>
                </a:solidFill>
                <a:latin typeface="Arial" panose="020B0604020202020204" pitchFamily="34" charset="0"/>
                <a:ea typeface="+mn-ea"/>
                <a:cs typeface="Arial" panose="020B0604020202020204" pitchFamily="34" charset="0"/>
              </a:rPr>
              <a:t>Hosp</a:t>
            </a:r>
            <a:r>
              <a:rPr lang="fr-FR" sz="900" i="1" dirty="0">
                <a:solidFill>
                  <a:prstClr val="black"/>
                </a:solidFill>
                <a:latin typeface="Arial" panose="020B0604020202020204" pitchFamily="34" charset="0"/>
                <a:ea typeface="+mn-ea"/>
                <a:cs typeface="Arial" panose="020B0604020202020204" pitchFamily="34" charset="0"/>
              </a:rPr>
              <a:t> </a:t>
            </a:r>
            <a:r>
              <a:rPr lang="fr-FR" sz="900" i="1" dirty="0" err="1">
                <a:solidFill>
                  <a:prstClr val="black"/>
                </a:solidFill>
                <a:latin typeface="Arial" panose="020B0604020202020204" pitchFamily="34" charset="0"/>
                <a:ea typeface="+mn-ea"/>
                <a:cs typeface="Arial" panose="020B0604020202020204" pitchFamily="34" charset="0"/>
              </a:rPr>
              <a:t>Epidemiol</a:t>
            </a:r>
            <a:r>
              <a:rPr lang="fr-FR" sz="900" i="1" dirty="0">
                <a:solidFill>
                  <a:prstClr val="black"/>
                </a:solidFill>
                <a:latin typeface="Arial" panose="020B0604020202020204" pitchFamily="34" charset="0"/>
                <a:ea typeface="+mn-ea"/>
                <a:cs typeface="Arial" panose="020B0604020202020204" pitchFamily="34" charset="0"/>
              </a:rPr>
              <a:t> 1998 ; 19 : 918-23 3. </a:t>
            </a:r>
            <a:r>
              <a:rPr lang="fr-FR" sz="900" i="1" dirty="0" err="1">
                <a:solidFill>
                  <a:prstClr val="black"/>
                </a:solidFill>
                <a:latin typeface="Arial" panose="020B0604020202020204" pitchFamily="34" charset="0"/>
                <a:ea typeface="+mn-ea"/>
                <a:cs typeface="Arial" panose="020B0604020202020204" pitchFamily="34" charset="0"/>
              </a:rPr>
              <a:t>Thélot</a:t>
            </a:r>
            <a:r>
              <a:rPr lang="fr-FR" sz="900" i="1" dirty="0">
                <a:solidFill>
                  <a:prstClr val="black"/>
                </a:solidFill>
                <a:latin typeface="Arial" panose="020B0604020202020204" pitchFamily="34" charset="0"/>
                <a:ea typeface="+mn-ea"/>
                <a:cs typeface="Arial" panose="020B0604020202020204" pitchFamily="34" charset="0"/>
              </a:rPr>
              <a:t> B et al. Lancet 1996 ; 348 : 1743-4 ; 4. </a:t>
            </a:r>
            <a:r>
              <a:rPr lang="fr-FR" sz="900" i="1" dirty="0" err="1">
                <a:solidFill>
                  <a:prstClr val="black"/>
                </a:solidFill>
                <a:latin typeface="Arial" panose="020B0604020202020204" pitchFamily="34" charset="0"/>
                <a:ea typeface="+mn-ea"/>
                <a:cs typeface="Arial" panose="020B0604020202020204" pitchFamily="34" charset="0"/>
              </a:rPr>
              <a:t>Maidenberg</a:t>
            </a:r>
            <a:r>
              <a:rPr lang="fr-FR" sz="900" i="1" dirty="0">
                <a:solidFill>
                  <a:prstClr val="black"/>
                </a:solidFill>
                <a:latin typeface="Arial" panose="020B0604020202020204" pitchFamily="34" charset="0"/>
                <a:ea typeface="+mn-ea"/>
                <a:cs typeface="Arial" panose="020B0604020202020204" pitchFamily="34" charset="0"/>
              </a:rPr>
              <a:t> M et al. Médecine &amp; Enfance 2001, Janvier, 1-4 </a:t>
            </a:r>
          </a:p>
        </p:txBody>
      </p:sp>
      <p:pic>
        <p:nvPicPr>
          <p:cNvPr id="5" name="Image 4" descr="Capture d’écran 2018-10-02 à 12.11.53.png">
            <a:extLst>
              <a:ext uri="{FF2B5EF4-FFF2-40B4-BE49-F238E27FC236}">
                <a16:creationId xmlns:a16="http://schemas.microsoft.com/office/drawing/2014/main" id="{E26BB266-7C93-4A0A-54AC-DB7C7BAF2EE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76086" y="888239"/>
            <a:ext cx="1933697" cy="1067391"/>
          </a:xfrm>
          <a:prstGeom prst="rect">
            <a:avLst/>
          </a:prstGeom>
        </p:spPr>
      </p:pic>
    </p:spTree>
    <p:extLst>
      <p:ext uri="{BB962C8B-B14F-4D97-AF65-F5344CB8AC3E}">
        <p14:creationId xmlns:p14="http://schemas.microsoft.com/office/powerpoint/2010/main" val="20121881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8447E95-2BB6-3FF3-0D42-22A7DD6C5C5A}"/>
              </a:ext>
            </a:extLst>
          </p:cNvPr>
          <p:cNvSpPr>
            <a:spLocks noGrp="1"/>
          </p:cNvSpPr>
          <p:nvPr>
            <p:ph type="title"/>
          </p:nvPr>
        </p:nvSpPr>
        <p:spPr>
          <a:xfrm>
            <a:off x="1066032" y="142875"/>
            <a:ext cx="7886700" cy="885179"/>
          </a:xfrm>
        </p:spPr>
        <p:txBody>
          <a:bodyPr/>
          <a:lstStyle/>
          <a:p>
            <a:r>
              <a:rPr lang="fr-FR" sz="2200" dirty="0">
                <a:solidFill>
                  <a:srgbClr val="FAFFFD"/>
                </a:solidFill>
                <a:latin typeface="Arial" panose="020B0604020202020204" pitchFamily="34" charset="0"/>
                <a:cs typeface="Arial" panose="020B0604020202020204" pitchFamily="34" charset="0"/>
              </a:rPr>
              <a:t>Infection VRS « obligatoire » </a:t>
            </a:r>
            <a:br>
              <a:rPr lang="fr-FR" sz="2200" dirty="0">
                <a:solidFill>
                  <a:srgbClr val="FAFFFD"/>
                </a:solidFill>
                <a:latin typeface="Arial" panose="020B0604020202020204" pitchFamily="34" charset="0"/>
                <a:cs typeface="Arial" panose="020B0604020202020204" pitchFamily="34" charset="0"/>
              </a:rPr>
            </a:br>
            <a:r>
              <a:rPr lang="fr-FR" sz="2200" dirty="0">
                <a:solidFill>
                  <a:srgbClr val="FAFFFD"/>
                </a:solidFill>
                <a:latin typeface="Arial" panose="020B0604020202020204" pitchFamily="34" charset="0"/>
                <a:cs typeface="Arial" panose="020B0604020202020204" pitchFamily="34" charset="0"/>
              </a:rPr>
              <a:t>et sévère chez le nourrisson et le jeune enfant</a:t>
            </a:r>
          </a:p>
        </p:txBody>
      </p:sp>
      <p:sp>
        <p:nvSpPr>
          <p:cNvPr id="3" name="Espace réservé du contenu 2">
            <a:extLst>
              <a:ext uri="{FF2B5EF4-FFF2-40B4-BE49-F238E27FC236}">
                <a16:creationId xmlns:a16="http://schemas.microsoft.com/office/drawing/2014/main" id="{0A1EE740-8BE7-633C-7B84-8D25DAEFF5B5}"/>
              </a:ext>
            </a:extLst>
          </p:cNvPr>
          <p:cNvSpPr>
            <a:spLocks noGrp="1"/>
          </p:cNvSpPr>
          <p:nvPr>
            <p:ph sz="half" idx="4294967295"/>
          </p:nvPr>
        </p:nvSpPr>
        <p:spPr>
          <a:xfrm>
            <a:off x="437990" y="1123950"/>
            <a:ext cx="8706010" cy="3263900"/>
          </a:xfrm>
        </p:spPr>
        <p:txBody>
          <a:bodyPr/>
          <a:lstStyle/>
          <a:p>
            <a:pPr marL="171450" lvl="1">
              <a:spcBef>
                <a:spcPts val="750"/>
              </a:spcBef>
              <a:buFont typeface="Wingdings" pitchFamily="2" charset="2"/>
              <a:buChar char="§"/>
            </a:pPr>
            <a:r>
              <a:rPr lang="fr-FR" sz="2000" dirty="0"/>
              <a:t>Taux d’attaque 68% la première année, 82,6% la seconde année </a:t>
            </a:r>
            <a:r>
              <a:rPr lang="fr-FR" sz="2000" baseline="30000" dirty="0"/>
              <a:t>1</a:t>
            </a:r>
          </a:p>
          <a:p>
            <a:pPr marL="171450" lvl="1">
              <a:spcBef>
                <a:spcPts val="750"/>
              </a:spcBef>
              <a:buFont typeface="Wingdings" pitchFamily="2" charset="2"/>
              <a:buChar char="§"/>
            </a:pPr>
            <a:r>
              <a:rPr lang="fr-FR" sz="2000" dirty="0"/>
              <a:t>Collectivité (</a:t>
            </a:r>
            <a:r>
              <a:rPr lang="fr-FR" sz="2000" dirty="0" err="1"/>
              <a:t>crêche</a:t>
            </a:r>
            <a:r>
              <a:rPr lang="fr-FR" sz="2000" dirty="0"/>
              <a:t>) : 98% sur une saison épidémique </a:t>
            </a:r>
            <a:r>
              <a:rPr lang="fr-FR" sz="2000" baseline="30000" dirty="0"/>
              <a:t>1</a:t>
            </a:r>
          </a:p>
        </p:txBody>
      </p:sp>
      <p:graphicFrame>
        <p:nvGraphicFramePr>
          <p:cNvPr id="6" name="Tableau 6">
            <a:extLst>
              <a:ext uri="{FF2B5EF4-FFF2-40B4-BE49-F238E27FC236}">
                <a16:creationId xmlns:a16="http://schemas.microsoft.com/office/drawing/2014/main" id="{F61CF3F2-ED78-020B-0A32-32504FD2D322}"/>
              </a:ext>
            </a:extLst>
          </p:cNvPr>
          <p:cNvGraphicFramePr>
            <a:graphicFrameLocks noGrp="1"/>
          </p:cNvGraphicFramePr>
          <p:nvPr>
            <p:ph sz="half" idx="4294967295"/>
            <p:extLst>
              <p:ext uri="{D42A27DB-BD31-4B8C-83A1-F6EECF244321}">
                <p14:modId xmlns:p14="http://schemas.microsoft.com/office/powerpoint/2010/main" val="727149342"/>
              </p:ext>
            </p:extLst>
          </p:nvPr>
        </p:nvGraphicFramePr>
        <p:xfrm>
          <a:off x="980316" y="1966338"/>
          <a:ext cx="7449178" cy="2240280"/>
        </p:xfrm>
        <a:graphic>
          <a:graphicData uri="http://schemas.openxmlformats.org/drawingml/2006/table">
            <a:tbl>
              <a:tblPr firstRow="1" bandRow="1">
                <a:tableStyleId>{5C22544A-7EE6-4342-B048-85BDC9FD1C3A}</a:tableStyleId>
              </a:tblPr>
              <a:tblGrid>
                <a:gridCol w="2858183">
                  <a:extLst>
                    <a:ext uri="{9D8B030D-6E8A-4147-A177-3AD203B41FA5}">
                      <a16:colId xmlns:a16="http://schemas.microsoft.com/office/drawing/2014/main" val="4062662799"/>
                    </a:ext>
                  </a:extLst>
                </a:gridCol>
                <a:gridCol w="1648084">
                  <a:extLst>
                    <a:ext uri="{9D8B030D-6E8A-4147-A177-3AD203B41FA5}">
                      <a16:colId xmlns:a16="http://schemas.microsoft.com/office/drawing/2014/main" val="2407838457"/>
                    </a:ext>
                  </a:extLst>
                </a:gridCol>
                <a:gridCol w="1508695">
                  <a:extLst>
                    <a:ext uri="{9D8B030D-6E8A-4147-A177-3AD203B41FA5}">
                      <a16:colId xmlns:a16="http://schemas.microsoft.com/office/drawing/2014/main" val="2208643804"/>
                    </a:ext>
                  </a:extLst>
                </a:gridCol>
                <a:gridCol w="1434216">
                  <a:extLst>
                    <a:ext uri="{9D8B030D-6E8A-4147-A177-3AD203B41FA5}">
                      <a16:colId xmlns:a16="http://schemas.microsoft.com/office/drawing/2014/main" val="3424736056"/>
                    </a:ext>
                  </a:extLst>
                </a:gridCol>
              </a:tblGrid>
              <a:tr h="525780">
                <a:tc>
                  <a:txBody>
                    <a:bodyPr/>
                    <a:lstStyle/>
                    <a:p>
                      <a:r>
                        <a:rPr lang="fr-FR" sz="1500" dirty="0"/>
                        <a:t>Nombre annuel moyen d'admissions pédiatriques , Angleterre 2007-2012 </a:t>
                      </a:r>
                      <a:r>
                        <a:rPr lang="fr-FR" sz="1500" baseline="30000" dirty="0"/>
                        <a:t>2</a:t>
                      </a:r>
                    </a:p>
                  </a:txBody>
                  <a:tcPr marL="68580" marR="68580" marT="34290" marB="34290"/>
                </a:tc>
                <a:tc>
                  <a:txBody>
                    <a:bodyPr/>
                    <a:lstStyle/>
                    <a:p>
                      <a:pPr algn="ctr"/>
                      <a:r>
                        <a:rPr lang="fr-FR" sz="1500" dirty="0"/>
                        <a:t>&lt; 6 mois</a:t>
                      </a:r>
                    </a:p>
                  </a:txBody>
                  <a:tcPr marL="68580" marR="68580" marT="34290" marB="34290"/>
                </a:tc>
                <a:tc>
                  <a:txBody>
                    <a:bodyPr/>
                    <a:lstStyle/>
                    <a:p>
                      <a:pPr algn="ctr"/>
                      <a:r>
                        <a:rPr lang="fr-FR" sz="1500" dirty="0"/>
                        <a:t>6-11 mois</a:t>
                      </a:r>
                    </a:p>
                  </a:txBody>
                  <a:tcPr marL="68580" marR="68580" marT="34290" marB="34290"/>
                </a:tc>
                <a:tc>
                  <a:txBody>
                    <a:bodyPr/>
                    <a:lstStyle/>
                    <a:p>
                      <a:pPr algn="ctr"/>
                      <a:r>
                        <a:rPr lang="fr-FR" sz="1500" dirty="0"/>
                        <a:t>1-4 ans</a:t>
                      </a:r>
                    </a:p>
                  </a:txBody>
                  <a:tcPr marL="68580" marR="68580" marT="34290" marB="34290"/>
                </a:tc>
                <a:extLst>
                  <a:ext uri="{0D108BD9-81ED-4DB2-BD59-A6C34878D82A}">
                    <a16:rowId xmlns:a16="http://schemas.microsoft.com/office/drawing/2014/main" val="1627674941"/>
                  </a:ext>
                </a:extLst>
              </a:tr>
              <a:tr h="297180">
                <a:tc>
                  <a:txBody>
                    <a:bodyPr/>
                    <a:lstStyle/>
                    <a:p>
                      <a:r>
                        <a:rPr lang="fr-FR" sz="1500" dirty="0"/>
                        <a:t>Bronchiolite</a:t>
                      </a:r>
                    </a:p>
                  </a:txBody>
                  <a:tcPr marL="68580" marR="68580" marT="34290" marB="34290"/>
                </a:tc>
                <a:tc>
                  <a:txBody>
                    <a:bodyPr/>
                    <a:lstStyle/>
                    <a:p>
                      <a:pPr algn="ctr"/>
                      <a:r>
                        <a:rPr lang="fr-FR" sz="1500" dirty="0">
                          <a:solidFill>
                            <a:srgbClr val="FF0000"/>
                          </a:solidFill>
                        </a:rPr>
                        <a:t>14962</a:t>
                      </a:r>
                    </a:p>
                  </a:txBody>
                  <a:tcPr marL="68580" marR="68580" marT="34290" marB="34290"/>
                </a:tc>
                <a:tc>
                  <a:txBody>
                    <a:bodyPr/>
                    <a:lstStyle/>
                    <a:p>
                      <a:pPr algn="ctr"/>
                      <a:r>
                        <a:rPr lang="fr-FR" sz="1500" dirty="0"/>
                        <a:t>5319</a:t>
                      </a:r>
                    </a:p>
                  </a:txBody>
                  <a:tcPr marL="68580" marR="68580" marT="34290" marB="34290"/>
                </a:tc>
                <a:tc>
                  <a:txBody>
                    <a:bodyPr/>
                    <a:lstStyle/>
                    <a:p>
                      <a:pPr algn="ctr"/>
                      <a:r>
                        <a:rPr lang="fr-FR" sz="1500" dirty="0">
                          <a:solidFill>
                            <a:srgbClr val="FF0000"/>
                          </a:solidFill>
                        </a:rPr>
                        <a:t>1549</a:t>
                      </a:r>
                    </a:p>
                  </a:txBody>
                  <a:tcPr marL="68580" marR="68580" marT="34290" marB="34290"/>
                </a:tc>
                <a:extLst>
                  <a:ext uri="{0D108BD9-81ED-4DB2-BD59-A6C34878D82A}">
                    <a16:rowId xmlns:a16="http://schemas.microsoft.com/office/drawing/2014/main" val="1127321292"/>
                  </a:ext>
                </a:extLst>
              </a:tr>
              <a:tr h="297180">
                <a:tc>
                  <a:txBody>
                    <a:bodyPr/>
                    <a:lstStyle/>
                    <a:p>
                      <a:r>
                        <a:rPr lang="fr-FR" sz="1500" dirty="0"/>
                        <a:t>Pneumonie</a:t>
                      </a:r>
                    </a:p>
                  </a:txBody>
                  <a:tcPr marL="68580" marR="68580" marT="34290" marB="34290"/>
                </a:tc>
                <a:tc>
                  <a:txBody>
                    <a:bodyPr/>
                    <a:lstStyle/>
                    <a:p>
                      <a:pPr algn="ctr"/>
                      <a:r>
                        <a:rPr lang="fr-FR" sz="1500" dirty="0"/>
                        <a:t>138</a:t>
                      </a:r>
                    </a:p>
                  </a:txBody>
                  <a:tcPr marL="68580" marR="68580" marT="34290" marB="34290"/>
                </a:tc>
                <a:tc>
                  <a:txBody>
                    <a:bodyPr/>
                    <a:lstStyle/>
                    <a:p>
                      <a:pPr algn="ctr"/>
                      <a:r>
                        <a:rPr lang="fr-FR" sz="1500" dirty="0"/>
                        <a:t>285</a:t>
                      </a:r>
                    </a:p>
                  </a:txBody>
                  <a:tcPr marL="68580" marR="68580" marT="34290" marB="34290"/>
                </a:tc>
                <a:tc>
                  <a:txBody>
                    <a:bodyPr/>
                    <a:lstStyle/>
                    <a:p>
                      <a:pPr algn="ctr"/>
                      <a:r>
                        <a:rPr lang="fr-FR" sz="1500" dirty="0">
                          <a:solidFill>
                            <a:srgbClr val="FF0000"/>
                          </a:solidFill>
                        </a:rPr>
                        <a:t>1923</a:t>
                      </a:r>
                    </a:p>
                  </a:txBody>
                  <a:tcPr marL="68580" marR="68580" marT="34290" marB="34290"/>
                </a:tc>
                <a:extLst>
                  <a:ext uri="{0D108BD9-81ED-4DB2-BD59-A6C34878D82A}">
                    <a16:rowId xmlns:a16="http://schemas.microsoft.com/office/drawing/2014/main" val="1855937634"/>
                  </a:ext>
                </a:extLst>
              </a:tr>
              <a:tr h="297180">
                <a:tc>
                  <a:txBody>
                    <a:bodyPr/>
                    <a:lstStyle/>
                    <a:p>
                      <a:r>
                        <a:rPr lang="fr-FR" sz="1500" dirty="0"/>
                        <a:t>Infection respiratoire basse SP</a:t>
                      </a:r>
                    </a:p>
                  </a:txBody>
                  <a:tcPr marL="68580" marR="68580" marT="34290" marB="34290"/>
                </a:tc>
                <a:tc>
                  <a:txBody>
                    <a:bodyPr/>
                    <a:lstStyle/>
                    <a:p>
                      <a:pPr algn="ctr"/>
                      <a:r>
                        <a:rPr lang="fr-FR" sz="1500" dirty="0"/>
                        <a:t>71</a:t>
                      </a:r>
                    </a:p>
                  </a:txBody>
                  <a:tcPr marL="68580" marR="68580" marT="34290" marB="34290"/>
                </a:tc>
                <a:tc>
                  <a:txBody>
                    <a:bodyPr/>
                    <a:lstStyle/>
                    <a:p>
                      <a:pPr algn="ctr"/>
                      <a:r>
                        <a:rPr lang="fr-FR" sz="1500" dirty="0"/>
                        <a:t>429</a:t>
                      </a:r>
                    </a:p>
                  </a:txBody>
                  <a:tcPr marL="68580" marR="68580" marT="34290" marB="34290"/>
                </a:tc>
                <a:tc>
                  <a:txBody>
                    <a:bodyPr/>
                    <a:lstStyle/>
                    <a:p>
                      <a:pPr algn="ctr"/>
                      <a:r>
                        <a:rPr lang="fr-FR" sz="1500" dirty="0">
                          <a:solidFill>
                            <a:srgbClr val="FF0000"/>
                          </a:solidFill>
                        </a:rPr>
                        <a:t>3266</a:t>
                      </a:r>
                    </a:p>
                  </a:txBody>
                  <a:tcPr marL="68580" marR="68580" marT="34290" marB="34290"/>
                </a:tc>
                <a:extLst>
                  <a:ext uri="{0D108BD9-81ED-4DB2-BD59-A6C34878D82A}">
                    <a16:rowId xmlns:a16="http://schemas.microsoft.com/office/drawing/2014/main" val="692566422"/>
                  </a:ext>
                </a:extLst>
              </a:tr>
              <a:tr h="297180">
                <a:tc>
                  <a:txBody>
                    <a:bodyPr/>
                    <a:lstStyle/>
                    <a:p>
                      <a:r>
                        <a:rPr lang="fr-FR" sz="1500" dirty="0"/>
                        <a:t>Infection respiratoire haute SP</a:t>
                      </a:r>
                    </a:p>
                  </a:txBody>
                  <a:tcPr marL="68580" marR="68580" marT="34290" marB="34290"/>
                </a:tc>
                <a:tc>
                  <a:txBody>
                    <a:bodyPr/>
                    <a:lstStyle/>
                    <a:p>
                      <a:pPr algn="ctr"/>
                      <a:r>
                        <a:rPr lang="fr-FR" sz="1500" dirty="0">
                          <a:solidFill>
                            <a:srgbClr val="FF0000"/>
                          </a:solidFill>
                        </a:rPr>
                        <a:t>8868</a:t>
                      </a:r>
                    </a:p>
                  </a:txBody>
                  <a:tcPr marL="68580" marR="68580" marT="34290" marB="34290"/>
                </a:tc>
                <a:tc>
                  <a:txBody>
                    <a:bodyPr/>
                    <a:lstStyle/>
                    <a:p>
                      <a:pPr algn="ctr"/>
                      <a:r>
                        <a:rPr lang="fr-FR" sz="1500" dirty="0"/>
                        <a:t>1034</a:t>
                      </a:r>
                    </a:p>
                  </a:txBody>
                  <a:tcPr marL="68580" marR="68580" marT="34290" marB="34290"/>
                </a:tc>
                <a:tc>
                  <a:txBody>
                    <a:bodyPr/>
                    <a:lstStyle/>
                    <a:p>
                      <a:pPr algn="ctr"/>
                      <a:r>
                        <a:rPr lang="fr-FR" sz="1500" dirty="0"/>
                        <a:t>3474</a:t>
                      </a:r>
                    </a:p>
                  </a:txBody>
                  <a:tcPr marL="68580" marR="68580" marT="34290" marB="34290"/>
                </a:tc>
                <a:extLst>
                  <a:ext uri="{0D108BD9-81ED-4DB2-BD59-A6C34878D82A}">
                    <a16:rowId xmlns:a16="http://schemas.microsoft.com/office/drawing/2014/main" val="316136319"/>
                  </a:ext>
                </a:extLst>
              </a:tr>
              <a:tr h="297180">
                <a:tc>
                  <a:txBody>
                    <a:bodyPr/>
                    <a:lstStyle/>
                    <a:p>
                      <a:r>
                        <a:rPr lang="fr-FR" sz="1500" dirty="0"/>
                        <a:t>Total</a:t>
                      </a:r>
                    </a:p>
                  </a:txBody>
                  <a:tcPr marL="68580" marR="68580" marT="34290" marB="34290"/>
                </a:tc>
                <a:tc>
                  <a:txBody>
                    <a:bodyPr/>
                    <a:lstStyle/>
                    <a:p>
                      <a:pPr algn="ctr"/>
                      <a:r>
                        <a:rPr lang="fr-FR" sz="1500" dirty="0"/>
                        <a:t>16202</a:t>
                      </a:r>
                    </a:p>
                  </a:txBody>
                  <a:tcPr marL="68580" marR="68580" marT="34290" marB="34290"/>
                </a:tc>
                <a:tc>
                  <a:txBody>
                    <a:bodyPr/>
                    <a:lstStyle/>
                    <a:p>
                      <a:pPr algn="ctr"/>
                      <a:r>
                        <a:rPr lang="fr-FR" sz="1500" dirty="0"/>
                        <a:t>7108</a:t>
                      </a:r>
                    </a:p>
                  </a:txBody>
                  <a:tcPr marL="68580" marR="68580" marT="34290" marB="34290"/>
                </a:tc>
                <a:tc>
                  <a:txBody>
                    <a:bodyPr/>
                    <a:lstStyle/>
                    <a:p>
                      <a:pPr algn="ctr"/>
                      <a:r>
                        <a:rPr lang="fr-FR" sz="1500" dirty="0"/>
                        <a:t>10351</a:t>
                      </a:r>
                    </a:p>
                  </a:txBody>
                  <a:tcPr marL="68580" marR="68580" marT="34290" marB="34290"/>
                </a:tc>
                <a:extLst>
                  <a:ext uri="{0D108BD9-81ED-4DB2-BD59-A6C34878D82A}">
                    <a16:rowId xmlns:a16="http://schemas.microsoft.com/office/drawing/2014/main" val="1844767032"/>
                  </a:ext>
                </a:extLst>
              </a:tr>
            </a:tbl>
          </a:graphicData>
        </a:graphic>
      </p:graphicFrame>
      <p:sp>
        <p:nvSpPr>
          <p:cNvPr id="7" name="ZoneTexte 6">
            <a:extLst>
              <a:ext uri="{FF2B5EF4-FFF2-40B4-BE49-F238E27FC236}">
                <a16:creationId xmlns:a16="http://schemas.microsoft.com/office/drawing/2014/main" id="{169B46B2-B831-3F11-6D03-D9BA24FC2C56}"/>
              </a:ext>
            </a:extLst>
          </p:cNvPr>
          <p:cNvSpPr txBox="1"/>
          <p:nvPr/>
        </p:nvSpPr>
        <p:spPr>
          <a:xfrm>
            <a:off x="5157663" y="4275997"/>
            <a:ext cx="2997937" cy="415498"/>
          </a:xfrm>
          <a:prstGeom prst="rect">
            <a:avLst/>
          </a:prstGeom>
          <a:noFill/>
        </p:spPr>
        <p:txBody>
          <a:bodyPr wrap="none" rtlCol="0">
            <a:spAutoFit/>
          </a:bodyPr>
          <a:lstStyle/>
          <a:p>
            <a:r>
              <a:rPr lang="fr-FR" sz="1200" baseline="30000" dirty="0"/>
              <a:t>1</a:t>
            </a:r>
            <a:r>
              <a:rPr lang="fr-FR" sz="1200" dirty="0"/>
              <a:t> </a:t>
            </a:r>
            <a:r>
              <a:rPr lang="fr-FR" sz="900" i="1" dirty="0" err="1"/>
              <a:t>Glezen</a:t>
            </a:r>
            <a:r>
              <a:rPr lang="fr-FR" sz="900" i="1" dirty="0"/>
              <a:t> WP et al. Am J Dis Child 1986</a:t>
            </a:r>
          </a:p>
          <a:p>
            <a:r>
              <a:rPr lang="fr-FR" sz="900" i="1" baseline="30000" dirty="0"/>
              <a:t>2</a:t>
            </a:r>
            <a:r>
              <a:rPr lang="fr-FR" sz="900" i="1" dirty="0"/>
              <a:t> Reeves MR et al. Influenza </a:t>
            </a:r>
            <a:r>
              <a:rPr lang="fr-FR" sz="900" i="1" dirty="0" err="1"/>
              <a:t>Other</a:t>
            </a:r>
            <a:r>
              <a:rPr lang="fr-FR" sz="900" i="1" dirty="0"/>
              <a:t> </a:t>
            </a:r>
            <a:r>
              <a:rPr lang="fr-FR" sz="900" i="1" dirty="0" err="1"/>
              <a:t>Respi</a:t>
            </a:r>
            <a:r>
              <a:rPr lang="fr-FR" sz="900" i="1" dirty="0"/>
              <a:t> </a:t>
            </a:r>
            <a:r>
              <a:rPr lang="fr-FR" sz="900" i="1" dirty="0" err="1"/>
              <a:t>Viruses</a:t>
            </a:r>
            <a:r>
              <a:rPr lang="fr-FR" sz="900" i="1" dirty="0"/>
              <a:t> 2017</a:t>
            </a:r>
          </a:p>
        </p:txBody>
      </p:sp>
    </p:spTree>
    <p:extLst>
      <p:ext uri="{BB962C8B-B14F-4D97-AF65-F5344CB8AC3E}">
        <p14:creationId xmlns:p14="http://schemas.microsoft.com/office/powerpoint/2010/main" val="26116180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BE37092-F2C4-0941-ACFC-C2F7DA352080}"/>
              </a:ext>
            </a:extLst>
          </p:cNvPr>
          <p:cNvSpPr>
            <a:spLocks noGrp="1"/>
          </p:cNvSpPr>
          <p:nvPr>
            <p:ph type="title"/>
          </p:nvPr>
        </p:nvSpPr>
        <p:spPr>
          <a:xfrm>
            <a:off x="1062934" y="311278"/>
            <a:ext cx="6332483" cy="514350"/>
          </a:xfrm>
        </p:spPr>
        <p:txBody>
          <a:bodyPr/>
          <a:lstStyle/>
          <a:p>
            <a:r>
              <a:rPr lang="fr-FR" sz="2200" dirty="0">
                <a:solidFill>
                  <a:srgbClr val="FAFFFD"/>
                </a:solidFill>
                <a:latin typeface="Arial" panose="020B0604020202020204" pitchFamily="34" charset="0"/>
                <a:cs typeface="Arial" panose="020B0604020202020204" pitchFamily="34" charset="0"/>
              </a:rPr>
              <a:t>Mortalité par infection à VRS</a:t>
            </a:r>
          </a:p>
        </p:txBody>
      </p:sp>
      <p:sp>
        <p:nvSpPr>
          <p:cNvPr id="3" name="Espace réservé du contenu 2">
            <a:extLst>
              <a:ext uri="{FF2B5EF4-FFF2-40B4-BE49-F238E27FC236}">
                <a16:creationId xmlns:a16="http://schemas.microsoft.com/office/drawing/2014/main" id="{8E42F304-AE3C-5748-BACD-E2FBC3B07E8A}"/>
              </a:ext>
            </a:extLst>
          </p:cNvPr>
          <p:cNvSpPr>
            <a:spLocks noGrp="1"/>
          </p:cNvSpPr>
          <p:nvPr>
            <p:ph idx="4294967295"/>
          </p:nvPr>
        </p:nvSpPr>
        <p:spPr>
          <a:xfrm>
            <a:off x="773258" y="1113052"/>
            <a:ext cx="7886700" cy="3554413"/>
          </a:xfrm>
        </p:spPr>
        <p:txBody>
          <a:bodyPr>
            <a:noAutofit/>
          </a:bodyPr>
          <a:lstStyle/>
          <a:p>
            <a:pPr>
              <a:spcAft>
                <a:spcPts val="600"/>
              </a:spcAft>
            </a:pPr>
            <a:r>
              <a:rPr lang="fr-FR" sz="1800" dirty="0">
                <a:latin typeface="Arial" panose="020B0604020202020204" pitchFamily="34" charset="0"/>
                <a:cs typeface="Arial" panose="020B0604020202020204" pitchFamily="34" charset="0"/>
              </a:rPr>
              <a:t>Extrêmement variable car très liée au terrain sous-jacent</a:t>
            </a:r>
            <a:r>
              <a:rPr lang="fr-FR" sz="1800" b="0" dirty="0">
                <a:latin typeface="Arial" panose="020B0604020202020204" pitchFamily="34" charset="0"/>
                <a:cs typeface="Arial" panose="020B0604020202020204" pitchFamily="34" charset="0"/>
              </a:rPr>
              <a:t>. </a:t>
            </a:r>
          </a:p>
          <a:p>
            <a:pPr>
              <a:spcAft>
                <a:spcPts val="600"/>
              </a:spcAft>
            </a:pPr>
            <a:r>
              <a:rPr lang="fr-FR" sz="1800" b="0" dirty="0">
                <a:latin typeface="Arial" panose="020B0604020202020204" pitchFamily="34" charset="0"/>
                <a:cs typeface="Arial" panose="020B0604020202020204" pitchFamily="34" charset="0"/>
              </a:rPr>
              <a:t>Minime, voire nulle, dans les pays les plus riches chez le jeune nourrisson à terme qui représente la très grande majorité des infections à cet âge [Stein 2017]. </a:t>
            </a:r>
          </a:p>
          <a:p>
            <a:pPr>
              <a:spcAft>
                <a:spcPts val="600"/>
              </a:spcAft>
            </a:pPr>
            <a:r>
              <a:rPr lang="fr-FR" sz="1800" b="0" dirty="0">
                <a:latin typeface="Arial" panose="020B0604020202020204" pitchFamily="34" charset="0"/>
                <a:cs typeface="Arial" panose="020B0604020202020204" pitchFamily="34" charset="0"/>
              </a:rPr>
              <a:t>Beaucoup plus élevée dans certaines populations à risque, comme les maladies chroniques respiratoires et cardiaques, les personnes âgées et les prématurés. </a:t>
            </a:r>
          </a:p>
          <a:p>
            <a:pPr>
              <a:spcAft>
                <a:spcPts val="600"/>
              </a:spcAft>
            </a:pPr>
            <a:r>
              <a:rPr lang="fr-FR" sz="1800" b="0" dirty="0">
                <a:latin typeface="Arial" panose="020B0604020202020204" pitchFamily="34" charset="0"/>
                <a:cs typeface="Arial" panose="020B0604020202020204" pitchFamily="34" charset="0"/>
              </a:rPr>
              <a:t>La présence d’une comorbidité sévère (maladie neuromusculaire, immunosuppression, tumeurs malignes) augmente le risque de décès de façon considérable [</a:t>
            </a:r>
            <a:r>
              <a:rPr lang="fr-FR" sz="1800" b="0" dirty="0" err="1">
                <a:latin typeface="Arial" panose="020B0604020202020204" pitchFamily="34" charset="0"/>
                <a:cs typeface="Arial" panose="020B0604020202020204" pitchFamily="34" charset="0"/>
              </a:rPr>
              <a:t>Welliver</a:t>
            </a:r>
            <a:r>
              <a:rPr lang="fr-FR" sz="1800" b="0" dirty="0">
                <a:latin typeface="Arial" panose="020B0604020202020204" pitchFamily="34" charset="0"/>
                <a:cs typeface="Arial" panose="020B0604020202020204" pitchFamily="34" charset="0"/>
              </a:rPr>
              <a:t> 2010, Walsh 2017].</a:t>
            </a:r>
          </a:p>
          <a:p>
            <a:endParaRPr lang="fr-FR" sz="1800" b="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41516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4E5E9D77-B089-DD4F-8064-FDBCAF40BB42}"/>
              </a:ext>
            </a:extLst>
          </p:cNvPr>
          <p:cNvSpPr>
            <a:spLocks noGrp="1"/>
          </p:cNvSpPr>
          <p:nvPr>
            <p:ph type="title"/>
          </p:nvPr>
        </p:nvSpPr>
        <p:spPr>
          <a:xfrm>
            <a:off x="996363" y="161997"/>
            <a:ext cx="8017008" cy="741680"/>
          </a:xfrm>
        </p:spPr>
        <p:txBody>
          <a:bodyPr>
            <a:noAutofit/>
          </a:bodyPr>
          <a:lstStyle/>
          <a:p>
            <a:r>
              <a:rPr lang="fr-FR" sz="2200" dirty="0">
                <a:solidFill>
                  <a:srgbClr val="FAFFFD"/>
                </a:solidFill>
                <a:latin typeface="Arial" panose="020B0604020202020204" pitchFamily="34" charset="0"/>
                <a:cs typeface="Arial" panose="020B0604020202020204" pitchFamily="34" charset="0"/>
              </a:rPr>
              <a:t>Poids de l’hospitalisation liée au VRS chez le nourrisson et l’enfant - France 2010-2018</a:t>
            </a:r>
          </a:p>
        </p:txBody>
      </p:sp>
      <p:pic>
        <p:nvPicPr>
          <p:cNvPr id="8" name="Espace réservé du contenu 7">
            <a:extLst>
              <a:ext uri="{FF2B5EF4-FFF2-40B4-BE49-F238E27FC236}">
                <a16:creationId xmlns:a16="http://schemas.microsoft.com/office/drawing/2014/main" id="{1D6194E3-DA45-4E46-95A9-AE423CB28D47}"/>
              </a:ext>
            </a:extLst>
          </p:cNvPr>
          <p:cNvPicPr>
            <a:picLocks noGrp="1" noChangeAspect="1"/>
          </p:cNvPicPr>
          <p:nvPr>
            <p:ph idx="4294967295"/>
          </p:nvPr>
        </p:nvPicPr>
        <p:blipFill>
          <a:blip r:embed="rId2"/>
          <a:stretch>
            <a:fillRect/>
          </a:stretch>
        </p:blipFill>
        <p:spPr>
          <a:xfrm>
            <a:off x="0" y="1189038"/>
            <a:ext cx="6645275" cy="1905000"/>
          </a:xfrm>
        </p:spPr>
      </p:pic>
      <p:pic>
        <p:nvPicPr>
          <p:cNvPr id="10" name="Image 9">
            <a:extLst>
              <a:ext uri="{FF2B5EF4-FFF2-40B4-BE49-F238E27FC236}">
                <a16:creationId xmlns:a16="http://schemas.microsoft.com/office/drawing/2014/main" id="{315D2BEC-3F22-B149-B467-81DBEB7328D0}"/>
              </a:ext>
            </a:extLst>
          </p:cNvPr>
          <p:cNvPicPr>
            <a:picLocks noChangeAspect="1"/>
          </p:cNvPicPr>
          <p:nvPr/>
        </p:nvPicPr>
        <p:blipFill>
          <a:blip r:embed="rId3"/>
          <a:stretch>
            <a:fillRect/>
          </a:stretch>
        </p:blipFill>
        <p:spPr>
          <a:xfrm>
            <a:off x="1291903" y="2807854"/>
            <a:ext cx="6286908" cy="1703987"/>
          </a:xfrm>
          <a:prstGeom prst="rect">
            <a:avLst/>
          </a:prstGeom>
          <a:ln>
            <a:solidFill>
              <a:schemeClr val="accent1"/>
            </a:solidFill>
          </a:ln>
        </p:spPr>
      </p:pic>
      <p:sp>
        <p:nvSpPr>
          <p:cNvPr id="11" name="ZoneTexte 10">
            <a:extLst>
              <a:ext uri="{FF2B5EF4-FFF2-40B4-BE49-F238E27FC236}">
                <a16:creationId xmlns:a16="http://schemas.microsoft.com/office/drawing/2014/main" id="{57FB7CD4-4B5D-2045-93C8-4581BB2E0791}"/>
              </a:ext>
            </a:extLst>
          </p:cNvPr>
          <p:cNvSpPr txBox="1"/>
          <p:nvPr/>
        </p:nvSpPr>
        <p:spPr>
          <a:xfrm>
            <a:off x="6309874" y="4514974"/>
            <a:ext cx="2537874" cy="230832"/>
          </a:xfrm>
          <a:prstGeom prst="rect">
            <a:avLst/>
          </a:prstGeom>
          <a:noFill/>
        </p:spPr>
        <p:txBody>
          <a:bodyPr wrap="none" rtlCol="0">
            <a:spAutoFit/>
          </a:bodyPr>
          <a:lstStyle/>
          <a:p>
            <a:r>
              <a:rPr lang="fr-FR" sz="900" i="1" dirty="0" err="1"/>
              <a:t>Demont</a:t>
            </a:r>
            <a:r>
              <a:rPr lang="fr-FR" sz="900" i="1" dirty="0"/>
              <a:t> C et al. BMC Infect Dis (2021) 21:730</a:t>
            </a:r>
          </a:p>
        </p:txBody>
      </p:sp>
      <p:pic>
        <p:nvPicPr>
          <p:cNvPr id="9" name="Espace réservé du contenu 7">
            <a:extLst>
              <a:ext uri="{FF2B5EF4-FFF2-40B4-BE49-F238E27FC236}">
                <a16:creationId xmlns:a16="http://schemas.microsoft.com/office/drawing/2014/main" id="{D4E602CA-7111-7B45-B94D-1A127097CE29}"/>
              </a:ext>
            </a:extLst>
          </p:cNvPr>
          <p:cNvPicPr>
            <a:picLocks noChangeAspect="1"/>
          </p:cNvPicPr>
          <p:nvPr/>
        </p:nvPicPr>
        <p:blipFill>
          <a:blip r:embed="rId2"/>
          <a:stretch>
            <a:fillRect/>
          </a:stretch>
        </p:blipFill>
        <p:spPr>
          <a:xfrm>
            <a:off x="1291904" y="927331"/>
            <a:ext cx="6286908" cy="1802078"/>
          </a:xfrm>
          <a:prstGeom prst="rect">
            <a:avLst/>
          </a:prstGeom>
          <a:ln>
            <a:solidFill>
              <a:schemeClr val="accent1"/>
            </a:solidFill>
          </a:ln>
        </p:spPr>
      </p:pic>
    </p:spTree>
    <p:extLst>
      <p:ext uri="{BB962C8B-B14F-4D97-AF65-F5344CB8AC3E}">
        <p14:creationId xmlns:p14="http://schemas.microsoft.com/office/powerpoint/2010/main" val="32347748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A495F362-C4EF-CE28-1A6B-EA6118A74798}"/>
              </a:ext>
            </a:extLst>
          </p:cNvPr>
          <p:cNvSpPr>
            <a:spLocks noGrp="1"/>
          </p:cNvSpPr>
          <p:nvPr>
            <p:ph idx="1"/>
          </p:nvPr>
        </p:nvSpPr>
        <p:spPr>
          <a:xfrm>
            <a:off x="378941" y="1766392"/>
            <a:ext cx="3133224" cy="2262326"/>
          </a:xfrm>
          <a:solidFill>
            <a:schemeClr val="bg1">
              <a:lumMod val="95000"/>
            </a:schemeClr>
          </a:solidFill>
        </p:spPr>
        <p:txBody>
          <a:bodyPr/>
          <a:lstStyle/>
          <a:p>
            <a:pPr>
              <a:buClr>
                <a:schemeClr val="accent1"/>
              </a:buClr>
            </a:pPr>
            <a:r>
              <a:rPr lang="fr-FR" sz="1600" dirty="0"/>
              <a:t>Poids réel de la bronchiolite en ambulatoire</a:t>
            </a:r>
          </a:p>
          <a:p>
            <a:pPr>
              <a:buClr>
                <a:schemeClr val="accent1"/>
              </a:buClr>
            </a:pPr>
            <a:r>
              <a:rPr lang="fr-FR" sz="1600" dirty="0"/>
              <a:t>Nourrissons (&lt;2 ans)</a:t>
            </a:r>
          </a:p>
          <a:p>
            <a:pPr>
              <a:buClr>
                <a:schemeClr val="accent1"/>
              </a:buClr>
            </a:pPr>
            <a:r>
              <a:rPr lang="fr-FR" sz="1600" dirty="0"/>
              <a:t>46 pédiatres : suivi téléphonique</a:t>
            </a:r>
          </a:p>
          <a:p>
            <a:pPr>
              <a:buClr>
                <a:schemeClr val="accent1"/>
              </a:buClr>
            </a:pPr>
            <a:r>
              <a:rPr lang="fr-FR" sz="1600" dirty="0"/>
              <a:t>À J15 et à 6 mois</a:t>
            </a:r>
          </a:p>
          <a:p>
            <a:pPr>
              <a:buClr>
                <a:schemeClr val="accent1"/>
              </a:buClr>
            </a:pPr>
            <a:r>
              <a:rPr lang="fr-FR" sz="1600" dirty="0"/>
              <a:t>Période février 2021 – septembre 2022</a:t>
            </a:r>
          </a:p>
          <a:p>
            <a:pPr marL="0" indent="0">
              <a:buNone/>
            </a:pPr>
            <a:endParaRPr lang="fr-FR" sz="1600" dirty="0"/>
          </a:p>
        </p:txBody>
      </p:sp>
      <p:pic>
        <p:nvPicPr>
          <p:cNvPr id="4" name="Image 3" descr="Une image contenant texte, capture d’écran, nombre, Police&#10;&#10;Description générée automatiquement">
            <a:extLst>
              <a:ext uri="{FF2B5EF4-FFF2-40B4-BE49-F238E27FC236}">
                <a16:creationId xmlns:a16="http://schemas.microsoft.com/office/drawing/2014/main" id="{7C26034D-82A8-A456-A8A6-77B9DB5FF9A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59364" y="913705"/>
            <a:ext cx="5105695" cy="3632296"/>
          </a:xfrm>
          <a:prstGeom prst="rect">
            <a:avLst/>
          </a:prstGeom>
        </p:spPr>
      </p:pic>
      <p:sp>
        <p:nvSpPr>
          <p:cNvPr id="6" name="ZoneTexte 5">
            <a:extLst>
              <a:ext uri="{FF2B5EF4-FFF2-40B4-BE49-F238E27FC236}">
                <a16:creationId xmlns:a16="http://schemas.microsoft.com/office/drawing/2014/main" id="{B8765182-0029-41C2-1FA4-91C86D0FE10C}"/>
              </a:ext>
            </a:extLst>
          </p:cNvPr>
          <p:cNvSpPr txBox="1"/>
          <p:nvPr/>
        </p:nvSpPr>
        <p:spPr>
          <a:xfrm>
            <a:off x="6212211" y="4471859"/>
            <a:ext cx="2411238" cy="230832"/>
          </a:xfrm>
          <a:prstGeom prst="rect">
            <a:avLst/>
          </a:prstGeom>
          <a:noFill/>
        </p:spPr>
        <p:txBody>
          <a:bodyPr wrap="none" rtlCol="0">
            <a:spAutoFit/>
          </a:bodyPr>
          <a:lstStyle/>
          <a:p>
            <a:r>
              <a:rPr lang="fr-FR" sz="900" i="1" dirty="0" err="1"/>
              <a:t>Rybak</a:t>
            </a:r>
            <a:r>
              <a:rPr lang="fr-FR" sz="900" i="1" dirty="0"/>
              <a:t> A. et al ESPID 2023, Abstract N°681</a:t>
            </a:r>
          </a:p>
        </p:txBody>
      </p:sp>
      <p:sp>
        <p:nvSpPr>
          <p:cNvPr id="2" name="ZoneTexte 1">
            <a:extLst>
              <a:ext uri="{FF2B5EF4-FFF2-40B4-BE49-F238E27FC236}">
                <a16:creationId xmlns:a16="http://schemas.microsoft.com/office/drawing/2014/main" id="{3B8DF5E5-63D1-9B7A-4424-EAE98AEA2338}"/>
              </a:ext>
            </a:extLst>
          </p:cNvPr>
          <p:cNvSpPr txBox="1"/>
          <p:nvPr/>
        </p:nvSpPr>
        <p:spPr>
          <a:xfrm>
            <a:off x="1016369" y="160324"/>
            <a:ext cx="7748690" cy="769441"/>
          </a:xfrm>
          <a:prstGeom prst="rect">
            <a:avLst/>
          </a:prstGeom>
          <a:noFill/>
        </p:spPr>
        <p:txBody>
          <a:bodyPr wrap="square" rtlCol="0">
            <a:spAutoFit/>
          </a:bodyPr>
          <a:lstStyle/>
          <a:p>
            <a:r>
              <a:rPr lang="fr-FR" sz="2200" b="1" dirty="0">
                <a:solidFill>
                  <a:schemeClr val="bg1"/>
                </a:solidFill>
              </a:rPr>
              <a:t>Les bronchiolites VRS + sont-elles plus graves</a:t>
            </a:r>
          </a:p>
          <a:p>
            <a:pPr algn="ctr"/>
            <a:r>
              <a:rPr lang="fr-FR" sz="2200" b="1" dirty="0">
                <a:solidFill>
                  <a:schemeClr val="bg1"/>
                </a:solidFill>
              </a:rPr>
              <a:t>que celles qui sont VRS - ?</a:t>
            </a:r>
          </a:p>
        </p:txBody>
      </p:sp>
    </p:spTree>
    <p:extLst>
      <p:ext uri="{BB962C8B-B14F-4D97-AF65-F5344CB8AC3E}">
        <p14:creationId xmlns:p14="http://schemas.microsoft.com/office/powerpoint/2010/main" val="8605612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183DE28-3CB8-AFDE-0C11-2BBEB5609E25}"/>
              </a:ext>
            </a:extLst>
          </p:cNvPr>
          <p:cNvSpPr>
            <a:spLocks noGrp="1"/>
          </p:cNvSpPr>
          <p:nvPr>
            <p:ph type="title"/>
          </p:nvPr>
        </p:nvSpPr>
        <p:spPr>
          <a:xfrm>
            <a:off x="1012600" y="131309"/>
            <a:ext cx="8031508" cy="712039"/>
          </a:xfrm>
        </p:spPr>
        <p:txBody>
          <a:bodyPr/>
          <a:lstStyle/>
          <a:p>
            <a:r>
              <a:rPr lang="fr-FR" sz="2200" dirty="0">
                <a:solidFill>
                  <a:srgbClr val="FAFFFD"/>
                </a:solidFill>
                <a:latin typeface="Arial" panose="020B0604020202020204" pitchFamily="34" charset="0"/>
                <a:cs typeface="Arial" panose="020B0604020202020204" pitchFamily="34" charset="0"/>
              </a:rPr>
              <a:t>Le chaos épidémique hivernal récurrent aux urgences pédiatriques</a:t>
            </a:r>
          </a:p>
        </p:txBody>
      </p:sp>
      <p:sp>
        <p:nvSpPr>
          <p:cNvPr id="16" name="Espace réservé du contenu 15">
            <a:extLst>
              <a:ext uri="{FF2B5EF4-FFF2-40B4-BE49-F238E27FC236}">
                <a16:creationId xmlns:a16="http://schemas.microsoft.com/office/drawing/2014/main" id="{969A4ED7-1D26-E598-28B9-95723BFAE812}"/>
              </a:ext>
            </a:extLst>
          </p:cNvPr>
          <p:cNvSpPr>
            <a:spLocks noGrp="1"/>
          </p:cNvSpPr>
          <p:nvPr>
            <p:ph sz="half" idx="4294967295"/>
          </p:nvPr>
        </p:nvSpPr>
        <p:spPr>
          <a:xfrm>
            <a:off x="233901" y="1282989"/>
            <a:ext cx="3454400" cy="3775075"/>
          </a:xfrm>
        </p:spPr>
        <p:txBody>
          <a:bodyPr>
            <a:normAutofit/>
          </a:bodyPr>
          <a:lstStyle/>
          <a:p>
            <a:r>
              <a:rPr lang="fr-FR" sz="1600" dirty="0">
                <a:latin typeface="Arial" panose="020B0604020202020204" pitchFamily="34" charset="0"/>
                <a:cs typeface="Arial" panose="020B0604020202020204" pitchFamily="34" charset="0"/>
              </a:rPr>
              <a:t>Augmentation indispensable  du capacitaire (lits d’aval et USI/réa) chaque hiver ;</a:t>
            </a:r>
          </a:p>
          <a:p>
            <a:r>
              <a:rPr lang="fr-FR" sz="1600" dirty="0">
                <a:latin typeface="Arial" panose="020B0604020202020204" pitchFamily="34" charset="0"/>
                <a:cs typeface="Arial" panose="020B0604020202020204" pitchFamily="34" charset="0"/>
              </a:rPr>
              <a:t>Exercice toujours difficile et incertain, même en anticipation (vacances postes, lits fermés, travaux…) ;</a:t>
            </a:r>
          </a:p>
          <a:p>
            <a:r>
              <a:rPr lang="fr-FR" sz="1600" dirty="0">
                <a:latin typeface="Arial" panose="020B0604020202020204" pitchFamily="34" charset="0"/>
                <a:cs typeface="Arial" panose="020B0604020202020204" pitchFamily="34" charset="0"/>
              </a:rPr>
              <a:t>Effectifs médicaux et soignants constants, et épuisés…</a:t>
            </a:r>
          </a:p>
          <a:p>
            <a:r>
              <a:rPr lang="fr-FR" sz="1600" dirty="0">
                <a:latin typeface="Arial" panose="020B0604020202020204" pitchFamily="34" charset="0"/>
                <a:cs typeface="Arial" panose="020B0604020202020204" pitchFamily="34" charset="0"/>
              </a:rPr>
              <a:t>Un système de santé hospitalier (et libéral) en crise.</a:t>
            </a:r>
          </a:p>
        </p:txBody>
      </p:sp>
      <p:pic>
        <p:nvPicPr>
          <p:cNvPr id="5" name="Image 4">
            <a:extLst>
              <a:ext uri="{FF2B5EF4-FFF2-40B4-BE49-F238E27FC236}">
                <a16:creationId xmlns:a16="http://schemas.microsoft.com/office/drawing/2014/main" id="{2D4BB559-8A89-7D0F-E5E4-7C48FC9EF364}"/>
              </a:ext>
            </a:extLst>
          </p:cNvPr>
          <p:cNvPicPr>
            <a:picLocks noChangeAspect="1"/>
          </p:cNvPicPr>
          <p:nvPr/>
        </p:nvPicPr>
        <p:blipFill>
          <a:blip r:embed="rId2"/>
          <a:stretch>
            <a:fillRect/>
          </a:stretch>
        </p:blipFill>
        <p:spPr>
          <a:xfrm>
            <a:off x="4081744" y="1268017"/>
            <a:ext cx="5032480" cy="3032135"/>
          </a:xfrm>
          <a:prstGeom prst="rect">
            <a:avLst/>
          </a:prstGeom>
        </p:spPr>
      </p:pic>
      <p:sp>
        <p:nvSpPr>
          <p:cNvPr id="6" name="ZoneTexte 5">
            <a:extLst>
              <a:ext uri="{FF2B5EF4-FFF2-40B4-BE49-F238E27FC236}">
                <a16:creationId xmlns:a16="http://schemas.microsoft.com/office/drawing/2014/main" id="{2FE3FF5F-D383-9714-0C14-D13DFD4B72ED}"/>
              </a:ext>
            </a:extLst>
          </p:cNvPr>
          <p:cNvSpPr txBox="1"/>
          <p:nvPr/>
        </p:nvSpPr>
        <p:spPr>
          <a:xfrm>
            <a:off x="5409162" y="4348405"/>
            <a:ext cx="2804999" cy="369332"/>
          </a:xfrm>
          <a:prstGeom prst="rect">
            <a:avLst/>
          </a:prstGeom>
          <a:noFill/>
        </p:spPr>
        <p:txBody>
          <a:bodyPr wrap="none" rtlCol="0">
            <a:spAutoFit/>
          </a:bodyPr>
          <a:lstStyle/>
          <a:p>
            <a:r>
              <a:rPr lang="fr-FR" dirty="0"/>
              <a:t>Trousseau, hiver 2022-23</a:t>
            </a:r>
          </a:p>
        </p:txBody>
      </p:sp>
      <p:cxnSp>
        <p:nvCxnSpPr>
          <p:cNvPr id="9" name="Connecteur droit 8">
            <a:extLst>
              <a:ext uri="{FF2B5EF4-FFF2-40B4-BE49-F238E27FC236}">
                <a16:creationId xmlns:a16="http://schemas.microsoft.com/office/drawing/2014/main" id="{412B4147-8E56-EAAF-F32A-24269A8EECAA}"/>
              </a:ext>
            </a:extLst>
          </p:cNvPr>
          <p:cNvCxnSpPr>
            <a:cxnSpLocks/>
          </p:cNvCxnSpPr>
          <p:nvPr/>
        </p:nvCxnSpPr>
        <p:spPr>
          <a:xfrm>
            <a:off x="4899287" y="2818360"/>
            <a:ext cx="2292346"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13" name="Connecteur droit 12">
            <a:extLst>
              <a:ext uri="{FF2B5EF4-FFF2-40B4-BE49-F238E27FC236}">
                <a16:creationId xmlns:a16="http://schemas.microsoft.com/office/drawing/2014/main" id="{640043D7-3923-95FA-2DA9-6058CDE9C6EE}"/>
              </a:ext>
            </a:extLst>
          </p:cNvPr>
          <p:cNvCxnSpPr>
            <a:cxnSpLocks/>
          </p:cNvCxnSpPr>
          <p:nvPr/>
        </p:nvCxnSpPr>
        <p:spPr>
          <a:xfrm>
            <a:off x="6097047" y="2487815"/>
            <a:ext cx="714615"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0" name="Connecteur droit 19">
            <a:extLst>
              <a:ext uri="{FF2B5EF4-FFF2-40B4-BE49-F238E27FC236}">
                <a16:creationId xmlns:a16="http://schemas.microsoft.com/office/drawing/2014/main" id="{B85DEA84-52DE-FFCA-B993-3FA731A721A9}"/>
              </a:ext>
            </a:extLst>
          </p:cNvPr>
          <p:cNvCxnSpPr>
            <a:cxnSpLocks/>
          </p:cNvCxnSpPr>
          <p:nvPr/>
        </p:nvCxnSpPr>
        <p:spPr>
          <a:xfrm>
            <a:off x="4116872" y="3102566"/>
            <a:ext cx="714615"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22" name="Connecteur droit 21">
            <a:extLst>
              <a:ext uri="{FF2B5EF4-FFF2-40B4-BE49-F238E27FC236}">
                <a16:creationId xmlns:a16="http://schemas.microsoft.com/office/drawing/2014/main" id="{AC9DCFCD-B5C4-AD33-E731-DD569DF8B349}"/>
              </a:ext>
            </a:extLst>
          </p:cNvPr>
          <p:cNvCxnSpPr>
            <a:cxnSpLocks/>
          </p:cNvCxnSpPr>
          <p:nvPr/>
        </p:nvCxnSpPr>
        <p:spPr>
          <a:xfrm>
            <a:off x="7345083" y="3170527"/>
            <a:ext cx="1375698" cy="0"/>
          </a:xfrm>
          <a:prstGeom prst="line">
            <a:avLst/>
          </a:prstGeom>
          <a:ln w="762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7011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afiek 6"/>
          <p:cNvGraphicFramePr>
            <a:graphicFrameLocks/>
          </p:cNvGraphicFramePr>
          <p:nvPr/>
        </p:nvGraphicFramePr>
        <p:xfrm>
          <a:off x="4213714" y="1279281"/>
          <a:ext cx="4203455" cy="3164628"/>
        </p:xfrm>
        <a:graphic>
          <a:graphicData uri="http://schemas.openxmlformats.org/drawingml/2006/chart">
            <c:chart xmlns:c="http://schemas.openxmlformats.org/drawingml/2006/chart" xmlns:r="http://schemas.openxmlformats.org/officeDocument/2006/relationships" r:id="rId2"/>
          </a:graphicData>
        </a:graphic>
      </p:graphicFrame>
      <p:sp>
        <p:nvSpPr>
          <p:cNvPr id="7" name="ZoneTexte 6"/>
          <p:cNvSpPr txBox="1"/>
          <p:nvPr/>
        </p:nvSpPr>
        <p:spPr>
          <a:xfrm>
            <a:off x="938458" y="4266143"/>
            <a:ext cx="2467342" cy="369332"/>
          </a:xfrm>
          <a:prstGeom prst="rect">
            <a:avLst/>
          </a:prstGeom>
          <a:noFill/>
        </p:spPr>
        <p:txBody>
          <a:bodyPr wrap="none" rtlCol="0">
            <a:spAutoFit/>
          </a:bodyPr>
          <a:lstStyle/>
          <a:p>
            <a:r>
              <a:rPr lang="nl-NL" sz="900" dirty="0" err="1"/>
              <a:t>Heikkinen</a:t>
            </a:r>
            <a:r>
              <a:rPr lang="nl-NL" sz="900" dirty="0"/>
              <a:t> T et al. </a:t>
            </a:r>
            <a:r>
              <a:rPr lang="fr-FR" sz="900" dirty="0">
                <a:latin typeface="system-ui"/>
              </a:rPr>
              <a:t>J Infect Dis 2017 ; 215 : 17-23</a:t>
            </a:r>
            <a:endParaRPr lang="fr-FR" sz="900" dirty="0"/>
          </a:p>
          <a:p>
            <a:pPr algn="l"/>
            <a:r>
              <a:rPr lang="nl-NL" sz="900" dirty="0" err="1"/>
              <a:t>Heikkinen</a:t>
            </a:r>
            <a:r>
              <a:rPr lang="nl-NL" sz="900" dirty="0"/>
              <a:t> T. </a:t>
            </a:r>
            <a:r>
              <a:rPr lang="fr-FR" sz="900" b="0" i="0" dirty="0">
                <a:effectLst/>
                <a:latin typeface="system-ui"/>
              </a:rPr>
              <a:t>J Infect 2016 </a:t>
            </a:r>
            <a:r>
              <a:rPr lang="fr-FR" sz="900" b="0" i="0" dirty="0" err="1">
                <a:effectLst/>
                <a:latin typeface="system-ui"/>
              </a:rPr>
              <a:t>Jul</a:t>
            </a:r>
            <a:r>
              <a:rPr lang="fr-FR" sz="900" b="0" i="0" dirty="0">
                <a:effectLst/>
                <a:latin typeface="system-ui"/>
              </a:rPr>
              <a:t> 5;72 Suppl:S29-33</a:t>
            </a:r>
            <a:endParaRPr lang="fr-FR" sz="900" dirty="0"/>
          </a:p>
        </p:txBody>
      </p:sp>
      <p:sp>
        <p:nvSpPr>
          <p:cNvPr id="8" name="Titre 7">
            <a:extLst>
              <a:ext uri="{FF2B5EF4-FFF2-40B4-BE49-F238E27FC236}">
                <a16:creationId xmlns:a16="http://schemas.microsoft.com/office/drawing/2014/main" id="{52477A96-E799-AD4A-3976-75A149AFA13C}"/>
              </a:ext>
            </a:extLst>
          </p:cNvPr>
          <p:cNvSpPr>
            <a:spLocks noGrp="1"/>
          </p:cNvSpPr>
          <p:nvPr>
            <p:ph type="title"/>
          </p:nvPr>
        </p:nvSpPr>
        <p:spPr>
          <a:xfrm>
            <a:off x="1045029" y="297443"/>
            <a:ext cx="8191180" cy="640080"/>
          </a:xfrm>
        </p:spPr>
        <p:txBody>
          <a:bodyPr>
            <a:noAutofit/>
          </a:bodyPr>
          <a:lstStyle/>
          <a:p>
            <a:r>
              <a:rPr lang="fr-FR" sz="2000" dirty="0">
                <a:solidFill>
                  <a:srgbClr val="FAFFFD"/>
                </a:solidFill>
                <a:latin typeface="Arial" panose="020B0604020202020204" pitchFamily="34" charset="0"/>
                <a:cs typeface="Arial" panose="020B0604020202020204" pitchFamily="34" charset="0"/>
              </a:rPr>
              <a:t>Manifestations cliniques des infections à VRS hors bronchiolites</a:t>
            </a:r>
            <a:endParaRPr lang="fr-FR" sz="2000" dirty="0">
              <a:solidFill>
                <a:srgbClr val="FAFFFD"/>
              </a:solidFill>
            </a:endParaRPr>
          </a:p>
        </p:txBody>
      </p:sp>
      <p:sp>
        <p:nvSpPr>
          <p:cNvPr id="10" name="Espace réservé du contenu 9">
            <a:extLst>
              <a:ext uri="{FF2B5EF4-FFF2-40B4-BE49-F238E27FC236}">
                <a16:creationId xmlns:a16="http://schemas.microsoft.com/office/drawing/2014/main" id="{026B07F3-FCC4-EAE3-4330-45FF11A505F3}"/>
              </a:ext>
            </a:extLst>
          </p:cNvPr>
          <p:cNvSpPr>
            <a:spLocks noGrp="1"/>
          </p:cNvSpPr>
          <p:nvPr>
            <p:ph sz="half" idx="4294967295"/>
          </p:nvPr>
        </p:nvSpPr>
        <p:spPr>
          <a:xfrm>
            <a:off x="360680" y="1370013"/>
            <a:ext cx="3886200" cy="3262312"/>
          </a:xfrm>
        </p:spPr>
        <p:txBody>
          <a:bodyPr>
            <a:normAutofit fontScale="92500"/>
          </a:bodyPr>
          <a:lstStyle/>
          <a:p>
            <a:r>
              <a:rPr lang="fr-FR" sz="1800" dirty="0">
                <a:latin typeface="Arial" panose="020B0604020202020204" pitchFamily="34" charset="0"/>
                <a:cs typeface="Arial" panose="020B0604020202020204" pitchFamily="34" charset="0"/>
              </a:rPr>
              <a:t>Finlande 2 saisons 2000-&gt;2002</a:t>
            </a:r>
          </a:p>
          <a:p>
            <a:r>
              <a:rPr lang="fr-FR" sz="1800" dirty="0">
                <a:latin typeface="Arial" panose="020B0604020202020204" pitchFamily="34" charset="0"/>
                <a:cs typeface="Arial" panose="020B0604020202020204" pitchFamily="34" charset="0"/>
              </a:rPr>
              <a:t>Incidence avant 3 ans </a:t>
            </a:r>
            <a:r>
              <a:rPr lang="fr-FR" sz="1275" dirty="0">
                <a:latin typeface="Arial" panose="020B0604020202020204" pitchFamily="34" charset="0"/>
                <a:cs typeface="Arial" panose="020B0604020202020204" pitchFamily="34" charset="0"/>
              </a:rPr>
              <a:t>(/ 1000 pers/année)</a:t>
            </a:r>
            <a:endParaRPr lang="fr-FR" sz="1800" dirty="0">
              <a:latin typeface="Arial" panose="020B0604020202020204" pitchFamily="34" charset="0"/>
              <a:cs typeface="Arial" panose="020B0604020202020204" pitchFamily="34" charset="0"/>
            </a:endParaRPr>
          </a:p>
          <a:p>
            <a:pPr lvl="1"/>
            <a:r>
              <a:rPr lang="fr-FR" sz="1500" dirty="0">
                <a:latin typeface="Arial" panose="020B0604020202020204" pitchFamily="34" charset="0"/>
                <a:cs typeface="Arial" panose="020B0604020202020204" pitchFamily="34" charset="0"/>
              </a:rPr>
              <a:t>1</a:t>
            </a:r>
            <a:r>
              <a:rPr lang="fr-FR" sz="1500" baseline="30000" dirty="0">
                <a:latin typeface="Arial" panose="020B0604020202020204" pitchFamily="34" charset="0"/>
                <a:cs typeface="Arial" panose="020B0604020202020204" pitchFamily="34" charset="0"/>
              </a:rPr>
              <a:t>ère </a:t>
            </a:r>
            <a:r>
              <a:rPr lang="fr-FR" sz="1500" dirty="0">
                <a:latin typeface="Arial" panose="020B0604020202020204" pitchFamily="34" charset="0"/>
                <a:cs typeface="Arial" panose="020B0604020202020204" pitchFamily="34" charset="0"/>
              </a:rPr>
              <a:t>saison : 177 (IC95% : 141-219)</a:t>
            </a:r>
            <a:endParaRPr lang="fr-FR" sz="1500" baseline="30000" dirty="0">
              <a:latin typeface="Arial" panose="020B0604020202020204" pitchFamily="34" charset="0"/>
              <a:cs typeface="Arial" panose="020B0604020202020204" pitchFamily="34" charset="0"/>
            </a:endParaRPr>
          </a:p>
          <a:p>
            <a:pPr lvl="1"/>
            <a:r>
              <a:rPr lang="fr-FR" sz="1500" dirty="0">
                <a:latin typeface="Arial" panose="020B0604020202020204" pitchFamily="34" charset="0"/>
                <a:cs typeface="Arial" panose="020B0604020202020204" pitchFamily="34" charset="0"/>
              </a:rPr>
              <a:t>2</a:t>
            </a:r>
            <a:r>
              <a:rPr lang="fr-FR" sz="1500" baseline="30000" dirty="0">
                <a:latin typeface="Arial" panose="020B0604020202020204" pitchFamily="34" charset="0"/>
                <a:cs typeface="Arial" panose="020B0604020202020204" pitchFamily="34" charset="0"/>
              </a:rPr>
              <a:t>ème</a:t>
            </a:r>
            <a:r>
              <a:rPr lang="fr-FR" sz="1500" dirty="0">
                <a:latin typeface="Arial" panose="020B0604020202020204" pitchFamily="34" charset="0"/>
                <a:cs typeface="Arial" panose="020B0604020202020204" pitchFamily="34" charset="0"/>
              </a:rPr>
              <a:t> saison : 373 (IC95% : 304-454)</a:t>
            </a:r>
          </a:p>
          <a:p>
            <a:r>
              <a:rPr lang="fr-FR" sz="1800" dirty="0">
                <a:latin typeface="Arial" panose="020B0604020202020204" pitchFamily="34" charset="0"/>
                <a:cs typeface="Arial" panose="020B0604020202020204" pitchFamily="34" charset="0"/>
              </a:rPr>
              <a:t>62% font une OMA</a:t>
            </a:r>
          </a:p>
          <a:p>
            <a:r>
              <a:rPr lang="fr-FR" sz="1800" dirty="0">
                <a:latin typeface="Arial" panose="020B0604020202020204" pitchFamily="34" charset="0"/>
                <a:cs typeface="Arial" panose="020B0604020202020204" pitchFamily="34" charset="0"/>
              </a:rPr>
              <a:t>15% font un épisode de sibilance</a:t>
            </a:r>
          </a:p>
          <a:p>
            <a:r>
              <a:rPr lang="fr-FR" sz="1800" dirty="0">
                <a:latin typeface="Arial" panose="020B0604020202020204" pitchFamily="34" charset="0"/>
                <a:cs typeface="Arial" panose="020B0604020202020204" pitchFamily="34" charset="0"/>
              </a:rPr>
              <a:t>9,4% adressés aux urgences</a:t>
            </a:r>
          </a:p>
          <a:p>
            <a:r>
              <a:rPr lang="fr-FR" sz="1800" dirty="0">
                <a:latin typeface="Arial" panose="020B0604020202020204" pitchFamily="34" charset="0"/>
                <a:cs typeface="Arial" panose="020B0604020202020204" pitchFamily="34" charset="0"/>
              </a:rPr>
              <a:t>4% sont hospitalisés</a:t>
            </a:r>
          </a:p>
          <a:p>
            <a:r>
              <a:rPr lang="fr-FR" sz="1800" dirty="0">
                <a:latin typeface="Arial" panose="020B0604020202020204" pitchFamily="34" charset="0"/>
                <a:cs typeface="Arial" panose="020B0604020202020204" pitchFamily="34" charset="0"/>
              </a:rPr>
              <a:t>66% traités par antibiotiques</a:t>
            </a:r>
          </a:p>
        </p:txBody>
      </p:sp>
      <p:sp>
        <p:nvSpPr>
          <p:cNvPr id="3" name="Rectangle : coins arrondis 2">
            <a:extLst>
              <a:ext uri="{FF2B5EF4-FFF2-40B4-BE49-F238E27FC236}">
                <a16:creationId xmlns:a16="http://schemas.microsoft.com/office/drawing/2014/main" id="{3B2BE43E-2DC2-79B6-3BE4-35651F3E5F27}"/>
              </a:ext>
            </a:extLst>
          </p:cNvPr>
          <p:cNvSpPr/>
          <p:nvPr/>
        </p:nvSpPr>
        <p:spPr>
          <a:xfrm>
            <a:off x="1775254" y="2036290"/>
            <a:ext cx="5593492" cy="107091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ZoneTexte 4">
            <a:extLst>
              <a:ext uri="{FF2B5EF4-FFF2-40B4-BE49-F238E27FC236}">
                <a16:creationId xmlns:a16="http://schemas.microsoft.com/office/drawing/2014/main" id="{89654AFF-96B3-7E47-69B9-3017630B14DE}"/>
              </a:ext>
            </a:extLst>
          </p:cNvPr>
          <p:cNvSpPr txBox="1"/>
          <p:nvPr/>
        </p:nvSpPr>
        <p:spPr>
          <a:xfrm>
            <a:off x="2172129" y="2036290"/>
            <a:ext cx="4083169" cy="1077218"/>
          </a:xfrm>
          <a:prstGeom prst="rect">
            <a:avLst/>
          </a:prstGeom>
          <a:noFill/>
        </p:spPr>
        <p:txBody>
          <a:bodyPr wrap="none" rtlCol="0">
            <a:spAutoFit/>
          </a:bodyPr>
          <a:lstStyle/>
          <a:p>
            <a:r>
              <a:rPr lang="fr-FR" sz="1600" dirty="0">
                <a:solidFill>
                  <a:schemeClr val="bg1"/>
                </a:solidFill>
              </a:rPr>
              <a:t>Plus les Pneumonies</a:t>
            </a:r>
          </a:p>
          <a:p>
            <a:r>
              <a:rPr lang="fr-FR" sz="1600" dirty="0">
                <a:solidFill>
                  <a:schemeClr val="bg1"/>
                </a:solidFill>
              </a:rPr>
              <a:t>Plus les Infections à pneumocoques autres</a:t>
            </a:r>
          </a:p>
          <a:p>
            <a:r>
              <a:rPr lang="fr-FR" sz="1600" dirty="0">
                <a:solidFill>
                  <a:schemeClr val="bg1"/>
                </a:solidFill>
              </a:rPr>
              <a:t>Plus l’asthme à distance</a:t>
            </a:r>
          </a:p>
          <a:p>
            <a:r>
              <a:rPr lang="fr-FR" sz="1600" dirty="0">
                <a:solidFill>
                  <a:schemeClr val="bg1"/>
                </a:solidFill>
              </a:rPr>
              <a:t>Plus tout ce que l’on sait pas….</a:t>
            </a:r>
          </a:p>
        </p:txBody>
      </p:sp>
    </p:spTree>
    <p:extLst>
      <p:ext uri="{BB962C8B-B14F-4D97-AF65-F5344CB8AC3E}">
        <p14:creationId xmlns:p14="http://schemas.microsoft.com/office/powerpoint/2010/main" val="4020994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5E42FDC-070F-93AE-F4A3-0E6802547DF9}"/>
              </a:ext>
            </a:extLst>
          </p:cNvPr>
          <p:cNvSpPr>
            <a:spLocks noGrp="1"/>
          </p:cNvSpPr>
          <p:nvPr>
            <p:ph type="title"/>
          </p:nvPr>
        </p:nvSpPr>
        <p:spPr>
          <a:xfrm>
            <a:off x="1083450" y="213456"/>
            <a:ext cx="8048880" cy="514350"/>
          </a:xfrm>
        </p:spPr>
        <p:txBody>
          <a:bodyPr>
            <a:noAutofit/>
          </a:bodyPr>
          <a:lstStyle/>
          <a:p>
            <a:r>
              <a:rPr lang="fr-FR" sz="2000" dirty="0">
                <a:solidFill>
                  <a:srgbClr val="FAFFFD"/>
                </a:solidFill>
                <a:latin typeface="Arial" panose="020B0604020202020204" pitchFamily="34" charset="0"/>
                <a:cs typeface="Arial" panose="020B0604020202020204" pitchFamily="34" charset="0"/>
              </a:rPr>
              <a:t>Responsabilité du VRS dans les pneumonies aiguës communautaires (PAC) bactériennes de l’enfant</a:t>
            </a:r>
          </a:p>
        </p:txBody>
      </p:sp>
      <p:sp>
        <p:nvSpPr>
          <p:cNvPr id="8" name="Espace réservé du contenu 7">
            <a:extLst>
              <a:ext uri="{FF2B5EF4-FFF2-40B4-BE49-F238E27FC236}">
                <a16:creationId xmlns:a16="http://schemas.microsoft.com/office/drawing/2014/main" id="{5C2389E7-871A-ED00-E16E-1B76C33307CB}"/>
              </a:ext>
            </a:extLst>
          </p:cNvPr>
          <p:cNvSpPr>
            <a:spLocks noGrp="1"/>
          </p:cNvSpPr>
          <p:nvPr>
            <p:ph sz="half" idx="4294967295"/>
          </p:nvPr>
        </p:nvSpPr>
        <p:spPr>
          <a:xfrm>
            <a:off x="477114" y="1293005"/>
            <a:ext cx="4094885" cy="3262312"/>
          </a:xfrm>
        </p:spPr>
        <p:txBody>
          <a:bodyPr>
            <a:normAutofit fontScale="92500" lnSpcReduction="10000"/>
          </a:bodyPr>
          <a:lstStyle/>
          <a:p>
            <a:r>
              <a:rPr lang="fr-FR" sz="1800" dirty="0">
                <a:latin typeface="Arial" panose="020B0604020202020204" pitchFamily="34" charset="0"/>
                <a:cs typeface="Arial" panose="020B0604020202020204" pitchFamily="34" charset="0"/>
              </a:rPr>
              <a:t>Impact et désynchronisation des épidémies virales respiratoires post-Covid.</a:t>
            </a:r>
          </a:p>
          <a:p>
            <a:r>
              <a:rPr lang="fr-FR" sz="1800" dirty="0">
                <a:latin typeface="Arial" panose="020B0604020202020204" pitchFamily="34" charset="0"/>
                <a:cs typeface="Arial" panose="020B0604020202020204" pitchFamily="34" charset="0"/>
              </a:rPr>
              <a:t>Modélisation rétrospective période 2016-2021.</a:t>
            </a:r>
          </a:p>
          <a:p>
            <a:r>
              <a:rPr lang="fr-FR" sz="1800" dirty="0">
                <a:latin typeface="Arial" panose="020B0604020202020204" pitchFamily="34" charset="0"/>
                <a:cs typeface="Arial" panose="020B0604020202020204" pitchFamily="34" charset="0"/>
              </a:rPr>
              <a:t>Contributions spécifiques des virus aux PAC de l’enfant &lt; 5 ans : </a:t>
            </a:r>
          </a:p>
          <a:p>
            <a:pPr lvl="1"/>
            <a:r>
              <a:rPr lang="fr-FR" sz="1900" dirty="0">
                <a:latin typeface="Arial" panose="020B0604020202020204" pitchFamily="34" charset="0"/>
                <a:cs typeface="Arial" panose="020B0604020202020204" pitchFamily="34" charset="0"/>
              </a:rPr>
              <a:t>VRS = 49% (95% CI, 43-55%); </a:t>
            </a:r>
          </a:p>
          <a:p>
            <a:pPr lvl="1"/>
            <a:r>
              <a:rPr lang="fr-FR" sz="1900" dirty="0" err="1">
                <a:latin typeface="Arial" panose="020B0604020202020204" pitchFamily="34" charset="0"/>
                <a:cs typeface="Arial" panose="020B0604020202020204" pitchFamily="34" charset="0"/>
              </a:rPr>
              <a:t>hMPV</a:t>
            </a:r>
            <a:r>
              <a:rPr lang="fr-FR" sz="1900" dirty="0">
                <a:latin typeface="Arial" panose="020B0604020202020204" pitchFamily="34" charset="0"/>
                <a:cs typeface="Arial" panose="020B0604020202020204" pitchFamily="34" charset="0"/>
              </a:rPr>
              <a:t> = 13% </a:t>
            </a:r>
            <a:r>
              <a:rPr lang="fr-FR" sz="1600" dirty="0">
                <a:latin typeface="Arial" panose="020B0604020202020204" pitchFamily="34" charset="0"/>
                <a:cs typeface="Arial" panose="020B0604020202020204" pitchFamily="34" charset="0"/>
              </a:rPr>
              <a:t>(10-17%); </a:t>
            </a:r>
          </a:p>
          <a:p>
            <a:pPr lvl="1"/>
            <a:r>
              <a:rPr lang="fr-FR" sz="1900" dirty="0">
                <a:latin typeface="Arial" panose="020B0604020202020204" pitchFamily="34" charset="0"/>
                <a:cs typeface="Arial" panose="020B0604020202020204" pitchFamily="34" charset="0"/>
              </a:rPr>
              <a:t>PIV = 11% (7-15%); </a:t>
            </a:r>
          </a:p>
          <a:p>
            <a:pPr lvl="1"/>
            <a:r>
              <a:rPr lang="fr-FR" sz="1900" dirty="0">
                <a:latin typeface="Arial" panose="020B0604020202020204" pitchFamily="34" charset="0"/>
                <a:cs typeface="Arial" panose="020B0604020202020204" pitchFamily="34" charset="0"/>
              </a:rPr>
              <a:t>Influenzavirus = 7% (1-13%)</a:t>
            </a:r>
          </a:p>
          <a:p>
            <a:endParaRPr lang="fr-FR" sz="1800" dirty="0">
              <a:latin typeface="Arial" panose="020B0604020202020204" pitchFamily="34" charset="0"/>
              <a:cs typeface="Arial" panose="020B0604020202020204" pitchFamily="34" charset="0"/>
            </a:endParaRPr>
          </a:p>
        </p:txBody>
      </p:sp>
      <p:pic>
        <p:nvPicPr>
          <p:cNvPr id="9" name="Espace réservé du contenu 5">
            <a:extLst>
              <a:ext uri="{FF2B5EF4-FFF2-40B4-BE49-F238E27FC236}">
                <a16:creationId xmlns:a16="http://schemas.microsoft.com/office/drawing/2014/main" id="{5F6DF1B1-924E-78B8-300C-AEE008C1ED2C}"/>
              </a:ext>
            </a:extLst>
          </p:cNvPr>
          <p:cNvPicPr>
            <a:picLocks noGrp="1" noChangeAspect="1"/>
          </p:cNvPicPr>
          <p:nvPr>
            <p:ph sz="half" idx="4294967295"/>
          </p:nvPr>
        </p:nvPicPr>
        <p:blipFill>
          <a:blip r:embed="rId2"/>
          <a:stretch>
            <a:fillRect/>
          </a:stretch>
        </p:blipFill>
        <p:spPr>
          <a:xfrm>
            <a:off x="4565650" y="1455738"/>
            <a:ext cx="4578350" cy="3176587"/>
          </a:xfrm>
        </p:spPr>
      </p:pic>
      <p:sp>
        <p:nvSpPr>
          <p:cNvPr id="10" name="ZoneTexte 9">
            <a:extLst>
              <a:ext uri="{FF2B5EF4-FFF2-40B4-BE49-F238E27FC236}">
                <a16:creationId xmlns:a16="http://schemas.microsoft.com/office/drawing/2014/main" id="{9DC05D67-5E7F-EC25-D553-48FAACAE7C7C}"/>
              </a:ext>
            </a:extLst>
          </p:cNvPr>
          <p:cNvSpPr txBox="1"/>
          <p:nvPr/>
        </p:nvSpPr>
        <p:spPr>
          <a:xfrm>
            <a:off x="5206848" y="5019946"/>
            <a:ext cx="4531991" cy="276999"/>
          </a:xfrm>
          <a:prstGeom prst="rect">
            <a:avLst/>
          </a:prstGeom>
          <a:noFill/>
        </p:spPr>
        <p:txBody>
          <a:bodyPr wrap="square" rtlCol="0">
            <a:spAutoFit/>
          </a:bodyPr>
          <a:lstStyle/>
          <a:p>
            <a:r>
              <a:rPr lang="fr-FR" sz="1200" dirty="0"/>
              <a:t>Dagan R et al </a:t>
            </a:r>
            <a:r>
              <a:rPr lang="fr-FR" sz="1200" dirty="0">
                <a:hlinkClick r:id="rId3"/>
              </a:rPr>
              <a:t>www.thelancet.com</a:t>
            </a:r>
            <a:r>
              <a:rPr lang="fr-FR" sz="1200" dirty="0"/>
              <a:t> Vol 90 April, 2023</a:t>
            </a:r>
          </a:p>
        </p:txBody>
      </p:sp>
      <p:pic>
        <p:nvPicPr>
          <p:cNvPr id="7" name="Espace réservé du contenu 5">
            <a:extLst>
              <a:ext uri="{FF2B5EF4-FFF2-40B4-BE49-F238E27FC236}">
                <a16:creationId xmlns:a16="http://schemas.microsoft.com/office/drawing/2014/main" id="{1E715AB3-E7AB-3F45-B52F-E908828FF45B}"/>
              </a:ext>
            </a:extLst>
          </p:cNvPr>
          <p:cNvPicPr>
            <a:picLocks noChangeAspect="1"/>
          </p:cNvPicPr>
          <p:nvPr/>
        </p:nvPicPr>
        <p:blipFill>
          <a:blip r:embed="rId2"/>
          <a:stretch>
            <a:fillRect/>
          </a:stretch>
        </p:blipFill>
        <p:spPr>
          <a:xfrm>
            <a:off x="4430760" y="1167010"/>
            <a:ext cx="4701570" cy="3263504"/>
          </a:xfrm>
          <a:prstGeom prst="rect">
            <a:avLst/>
          </a:prstGeom>
        </p:spPr>
      </p:pic>
      <p:sp>
        <p:nvSpPr>
          <p:cNvPr id="3" name="Rectangle 2">
            <a:extLst>
              <a:ext uri="{FF2B5EF4-FFF2-40B4-BE49-F238E27FC236}">
                <a16:creationId xmlns:a16="http://schemas.microsoft.com/office/drawing/2014/main" id="{C46183A4-BD10-249A-151B-25D4C0CF18D6}"/>
              </a:ext>
            </a:extLst>
          </p:cNvPr>
          <p:cNvSpPr/>
          <p:nvPr/>
        </p:nvSpPr>
        <p:spPr>
          <a:xfrm>
            <a:off x="2949146" y="2084173"/>
            <a:ext cx="3855308" cy="10956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Utilisé par Naim</a:t>
            </a:r>
          </a:p>
        </p:txBody>
      </p:sp>
    </p:spTree>
    <p:extLst>
      <p:ext uri="{BB962C8B-B14F-4D97-AF65-F5344CB8AC3E}">
        <p14:creationId xmlns:p14="http://schemas.microsoft.com/office/powerpoint/2010/main" val="15452210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A242CC-E7A9-AA61-3271-DC5C05F94469}"/>
              </a:ext>
            </a:extLst>
          </p:cNvPr>
          <p:cNvSpPr>
            <a:spLocks noGrp="1"/>
          </p:cNvSpPr>
          <p:nvPr>
            <p:ph type="title"/>
          </p:nvPr>
        </p:nvSpPr>
        <p:spPr>
          <a:xfrm>
            <a:off x="983556" y="243765"/>
            <a:ext cx="8198864" cy="514350"/>
          </a:xfrm>
        </p:spPr>
        <p:txBody>
          <a:bodyPr/>
          <a:lstStyle/>
          <a:p>
            <a:pPr defTabSz="685800">
              <a:defRPr/>
            </a:pPr>
            <a:r>
              <a:rPr lang="fr-FR" sz="1600" dirty="0">
                <a:solidFill>
                  <a:schemeClr val="bg1"/>
                </a:solidFill>
                <a:ea typeface="ＭＳ Ｐゴシック" charset="-128"/>
              </a:rPr>
              <a:t>Tous les ans, pic principal des OMA contemporain de l’épidémie de bronchiolite : meilleur marqueur de l’épidémie de VRS</a:t>
            </a:r>
            <a:br>
              <a:rPr lang="en-US" sz="1600" dirty="0">
                <a:solidFill>
                  <a:schemeClr val="bg1"/>
                </a:solidFill>
                <a:ea typeface="ＭＳ Ｐゴシック" charset="-128"/>
              </a:rPr>
            </a:br>
            <a:endParaRPr lang="fr-FR" sz="1600" dirty="0">
              <a:solidFill>
                <a:schemeClr val="bg1"/>
              </a:solidFill>
            </a:endParaRPr>
          </a:p>
        </p:txBody>
      </p:sp>
      <p:pic>
        <p:nvPicPr>
          <p:cNvPr id="3" name="Image 2">
            <a:extLst>
              <a:ext uri="{FF2B5EF4-FFF2-40B4-BE49-F238E27FC236}">
                <a16:creationId xmlns:a16="http://schemas.microsoft.com/office/drawing/2014/main" id="{B8FE8170-BE16-5264-87F7-0B63C2D1D5AF}"/>
              </a:ext>
            </a:extLst>
          </p:cNvPr>
          <p:cNvPicPr>
            <a:picLocks noChangeAspect="1"/>
          </p:cNvPicPr>
          <p:nvPr/>
        </p:nvPicPr>
        <p:blipFill rotWithShape="1">
          <a:blip r:embed="rId2"/>
          <a:srcRect t="27810" r="20298" b="-1"/>
          <a:stretch/>
        </p:blipFill>
        <p:spPr>
          <a:xfrm>
            <a:off x="5325035" y="4604739"/>
            <a:ext cx="2786318" cy="687373"/>
          </a:xfrm>
          <a:prstGeom prst="rect">
            <a:avLst/>
          </a:prstGeom>
          <a:ln>
            <a:solidFill>
              <a:schemeClr val="tx2"/>
            </a:solidFill>
          </a:ln>
        </p:spPr>
      </p:pic>
      <p:pic>
        <p:nvPicPr>
          <p:cNvPr id="4" name="Main graphic">
            <a:extLst>
              <a:ext uri="{FF2B5EF4-FFF2-40B4-BE49-F238E27FC236}">
                <a16:creationId xmlns:a16="http://schemas.microsoft.com/office/drawing/2014/main" id="{347E6A6D-5A5C-B3C1-E411-1BCA6952F003}"/>
              </a:ext>
            </a:extLst>
          </p:cNvPr>
          <p:cNvPicPr/>
          <p:nvPr/>
        </p:nvPicPr>
        <p:blipFill>
          <a:blip r:embed="rId3"/>
          <a:stretch/>
        </p:blipFill>
        <p:spPr>
          <a:xfrm>
            <a:off x="1087473" y="1048855"/>
            <a:ext cx="6806982" cy="3499250"/>
          </a:xfrm>
          <a:prstGeom prst="rect">
            <a:avLst/>
          </a:prstGeom>
          <a:ln>
            <a:noFill/>
          </a:ln>
        </p:spPr>
      </p:pic>
      <p:pic>
        <p:nvPicPr>
          <p:cNvPr id="5" name="Image 4">
            <a:extLst>
              <a:ext uri="{FF2B5EF4-FFF2-40B4-BE49-F238E27FC236}">
                <a16:creationId xmlns:a16="http://schemas.microsoft.com/office/drawing/2014/main" id="{EE46F69C-AD26-51B7-3969-9AB964B9CB6B}"/>
              </a:ext>
            </a:extLst>
          </p:cNvPr>
          <p:cNvPicPr>
            <a:picLocks noChangeAspect="1"/>
          </p:cNvPicPr>
          <p:nvPr/>
        </p:nvPicPr>
        <p:blipFill rotWithShape="1">
          <a:blip r:embed="rId4"/>
          <a:srcRect l="5792" t="12895" r="6846" b="5790"/>
          <a:stretch/>
        </p:blipFill>
        <p:spPr>
          <a:xfrm>
            <a:off x="8178445" y="4602061"/>
            <a:ext cx="899345" cy="687373"/>
          </a:xfrm>
          <a:prstGeom prst="rect">
            <a:avLst/>
          </a:prstGeom>
          <a:ln>
            <a:solidFill>
              <a:schemeClr val="tx1"/>
            </a:solidFill>
          </a:ln>
        </p:spPr>
      </p:pic>
      <p:sp>
        <p:nvSpPr>
          <p:cNvPr id="6" name="Rectangle 5">
            <a:extLst>
              <a:ext uri="{FF2B5EF4-FFF2-40B4-BE49-F238E27FC236}">
                <a16:creationId xmlns:a16="http://schemas.microsoft.com/office/drawing/2014/main" id="{30862B10-4A70-032A-C776-850F3704B8F6}"/>
              </a:ext>
            </a:extLst>
          </p:cNvPr>
          <p:cNvSpPr/>
          <p:nvPr/>
        </p:nvSpPr>
        <p:spPr>
          <a:xfrm>
            <a:off x="2949146" y="2084173"/>
            <a:ext cx="3855308" cy="10956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Utilisé par Naim</a:t>
            </a:r>
          </a:p>
        </p:txBody>
      </p:sp>
    </p:spTree>
    <p:extLst>
      <p:ext uri="{BB962C8B-B14F-4D97-AF65-F5344CB8AC3E}">
        <p14:creationId xmlns:p14="http://schemas.microsoft.com/office/powerpoint/2010/main" val="11460675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7F0C57E-FB83-0246-9F57-B599FF2236FB}"/>
              </a:ext>
            </a:extLst>
          </p:cNvPr>
          <p:cNvSpPr>
            <a:spLocks noGrp="1"/>
          </p:cNvSpPr>
          <p:nvPr>
            <p:ph type="title"/>
          </p:nvPr>
        </p:nvSpPr>
        <p:spPr>
          <a:xfrm>
            <a:off x="1821300" y="221166"/>
            <a:ext cx="6332483" cy="514350"/>
          </a:xfrm>
        </p:spPr>
        <p:txBody>
          <a:bodyPr>
            <a:normAutofit/>
          </a:bodyPr>
          <a:lstStyle/>
          <a:p>
            <a:r>
              <a:rPr lang="fr-FR" sz="2200" dirty="0">
                <a:solidFill>
                  <a:srgbClr val="FAFFFD"/>
                </a:solidFill>
                <a:latin typeface="Arial" panose="020B0604020202020204" pitchFamily="34" charset="0"/>
                <a:cs typeface="Arial" panose="020B0604020202020204" pitchFamily="34" charset="0"/>
              </a:rPr>
              <a:t>Infection à VRS: sévérité à tout âge</a:t>
            </a:r>
          </a:p>
        </p:txBody>
      </p:sp>
      <p:sp>
        <p:nvSpPr>
          <p:cNvPr id="3" name="Espace réservé du contenu 2">
            <a:extLst>
              <a:ext uri="{FF2B5EF4-FFF2-40B4-BE49-F238E27FC236}">
                <a16:creationId xmlns:a16="http://schemas.microsoft.com/office/drawing/2014/main" id="{1A003BF6-008F-9C45-8A30-894660257DB5}"/>
              </a:ext>
            </a:extLst>
          </p:cNvPr>
          <p:cNvSpPr>
            <a:spLocks noGrp="1"/>
          </p:cNvSpPr>
          <p:nvPr>
            <p:ph idx="4294967295"/>
          </p:nvPr>
        </p:nvSpPr>
        <p:spPr>
          <a:xfrm>
            <a:off x="401320" y="2189479"/>
            <a:ext cx="8645964" cy="2759393"/>
          </a:xfrm>
        </p:spPr>
        <p:txBody>
          <a:bodyPr>
            <a:normAutofit/>
          </a:bodyPr>
          <a:lstStyle/>
          <a:p>
            <a:pPr>
              <a:buClr>
                <a:schemeClr val="accent1"/>
              </a:buClr>
              <a:buFont typeface="Wingdings" pitchFamily="2" charset="2"/>
              <a:buChar char="§"/>
            </a:pPr>
            <a:r>
              <a:rPr lang="fr-FR" sz="1800" dirty="0">
                <a:latin typeface="Arial" panose="020B0604020202020204" pitchFamily="34" charset="0"/>
                <a:cs typeface="Arial" panose="020B0604020202020204" pitchFamily="34" charset="0"/>
              </a:rPr>
              <a:t>Adultes 18-60 ans</a:t>
            </a:r>
            <a:r>
              <a:rPr lang="fr-FR" sz="1800" baseline="30000" dirty="0">
                <a:latin typeface="Arial" panose="020B0604020202020204" pitchFamily="34" charset="0"/>
                <a:cs typeface="Arial" panose="020B0604020202020204" pitchFamily="34" charset="0"/>
              </a:rPr>
              <a:t>2</a:t>
            </a:r>
          </a:p>
          <a:p>
            <a:pPr lvl="1">
              <a:buClr>
                <a:schemeClr val="accent1"/>
              </a:buClr>
              <a:buFont typeface="Arial" panose="020B0604020202020204" pitchFamily="34" charset="0"/>
              <a:buChar char="•"/>
            </a:pPr>
            <a:r>
              <a:rPr lang="fr-FR" sz="1500" b="0" dirty="0">
                <a:latin typeface="Arial" panose="020B0604020202020204" pitchFamily="34" charset="0"/>
                <a:cs typeface="Arial" panose="020B0604020202020204" pitchFamily="34" charset="0"/>
              </a:rPr>
              <a:t>22% développent une IRB (2/3 trachéobronchite, 1/3 </a:t>
            </a:r>
            <a:r>
              <a:rPr lang="fr-FR" sz="1500" b="0" dirty="0" err="1">
                <a:latin typeface="Arial" panose="020B0604020202020204" pitchFamily="34" charset="0"/>
                <a:cs typeface="Arial" panose="020B0604020202020204" pitchFamily="34" charset="0"/>
              </a:rPr>
              <a:t>sibilance</a:t>
            </a:r>
            <a:r>
              <a:rPr lang="fr-FR" sz="1500" b="0" dirty="0">
                <a:latin typeface="Arial" panose="020B0604020202020204" pitchFamily="34" charset="0"/>
                <a:cs typeface="Arial" panose="020B0604020202020204" pitchFamily="34" charset="0"/>
              </a:rPr>
              <a:t>)</a:t>
            </a:r>
          </a:p>
          <a:p>
            <a:pPr>
              <a:buClr>
                <a:schemeClr val="accent1"/>
              </a:buClr>
              <a:buFont typeface="Wingdings" pitchFamily="2" charset="2"/>
              <a:buChar char="§"/>
            </a:pPr>
            <a:r>
              <a:rPr lang="fr-FR" sz="1800" dirty="0">
                <a:latin typeface="Arial" panose="020B0604020202020204" pitchFamily="34" charset="0"/>
                <a:cs typeface="Arial" panose="020B0604020202020204" pitchFamily="34" charset="0"/>
              </a:rPr>
              <a:t>Adultes &gt; 65 ans</a:t>
            </a:r>
            <a:r>
              <a:rPr lang="fr-FR" sz="1800" baseline="30000" dirty="0">
                <a:latin typeface="Arial" panose="020B0604020202020204" pitchFamily="34" charset="0"/>
                <a:cs typeface="Arial" panose="020B0604020202020204" pitchFamily="34" charset="0"/>
              </a:rPr>
              <a:t>3</a:t>
            </a:r>
          </a:p>
          <a:p>
            <a:pPr lvl="1">
              <a:buClr>
                <a:schemeClr val="accent1"/>
              </a:buClr>
              <a:buFont typeface="Arial" panose="020B0604020202020204" pitchFamily="34" charset="0"/>
              <a:buChar char="•"/>
            </a:pPr>
            <a:r>
              <a:rPr lang="fr-FR" sz="1500" b="0" dirty="0">
                <a:latin typeface="Arial" panose="020B0604020202020204" pitchFamily="34" charset="0"/>
                <a:cs typeface="Arial" panose="020B0604020202020204" pitchFamily="34" charset="0"/>
              </a:rPr>
              <a:t>USA, Canada, Europe, Japon, Corée sud</a:t>
            </a:r>
          </a:p>
          <a:p>
            <a:pPr lvl="1">
              <a:buClr>
                <a:schemeClr val="accent1"/>
              </a:buClr>
              <a:buFont typeface="Arial" panose="020B0604020202020204" pitchFamily="34" charset="0"/>
              <a:buChar char="•"/>
            </a:pPr>
            <a:r>
              <a:rPr lang="fr-FR" sz="1500" b="0" dirty="0">
                <a:latin typeface="Arial" panose="020B0604020202020204" pitchFamily="34" charset="0"/>
                <a:cs typeface="Arial" panose="020B0604020202020204" pitchFamily="34" charset="0"/>
              </a:rPr>
              <a:t>5,2 M de cas, 470.000 admissions, 33.000 décès</a:t>
            </a:r>
          </a:p>
          <a:p>
            <a:pPr>
              <a:buClr>
                <a:schemeClr val="accent1"/>
              </a:buClr>
              <a:buFont typeface="Wingdings" pitchFamily="2" charset="2"/>
              <a:buChar char="§"/>
            </a:pPr>
            <a:r>
              <a:rPr lang="fr-FR" sz="1800" dirty="0">
                <a:latin typeface="Arial" panose="020B0604020202020204" pitchFamily="34" charset="0"/>
                <a:cs typeface="Arial" panose="020B0604020202020204" pitchFamily="34" charset="0"/>
              </a:rPr>
              <a:t>Impact chez les personnes âgées</a:t>
            </a:r>
            <a:r>
              <a:rPr lang="fr-FR" sz="1800" baseline="30000" dirty="0">
                <a:latin typeface="Arial" panose="020B0604020202020204" pitchFamily="34" charset="0"/>
                <a:cs typeface="Arial" panose="020B0604020202020204" pitchFamily="34" charset="0"/>
              </a:rPr>
              <a:t>4</a:t>
            </a:r>
          </a:p>
          <a:p>
            <a:pPr lvl="1">
              <a:buClr>
                <a:schemeClr val="accent1"/>
              </a:buClr>
              <a:buFont typeface="Arial" panose="020B0604020202020204" pitchFamily="34" charset="0"/>
              <a:buChar char="•"/>
            </a:pPr>
            <a:r>
              <a:rPr lang="fr-FR" sz="1600" b="0" dirty="0"/>
              <a:t>271 adultes &gt; 60 ans hospitalisés pour une infection sévère à VRS</a:t>
            </a:r>
          </a:p>
          <a:p>
            <a:pPr lvl="1">
              <a:buClr>
                <a:schemeClr val="accent1"/>
              </a:buClr>
              <a:buFont typeface="Arial" panose="020B0604020202020204" pitchFamily="34" charset="0"/>
              <a:buChar char="•"/>
            </a:pPr>
            <a:r>
              <a:rPr lang="fr-FR" sz="1600" b="0" dirty="0">
                <a:latin typeface="Arial" panose="020B0604020202020204" pitchFamily="34" charset="0"/>
                <a:cs typeface="Arial" panose="020B0604020202020204" pitchFamily="34" charset="0"/>
              </a:rPr>
              <a:t>Perte d’autonomie </a:t>
            </a:r>
            <a:r>
              <a:rPr lang="fr-FR" sz="1600" b="0" dirty="0"/>
              <a:t>(vie indépendante) : 26 % à 2 et 6 mois vs. 40% à l’admission</a:t>
            </a:r>
            <a:endParaRPr lang="fr-FR" sz="1600" b="0" dirty="0">
              <a:latin typeface="Arial" panose="020B0604020202020204" pitchFamily="34" charset="0"/>
              <a:cs typeface="Arial" panose="020B0604020202020204" pitchFamily="34" charset="0"/>
            </a:endParaRPr>
          </a:p>
          <a:p>
            <a:endParaRPr lang="fr-FR" sz="1800" dirty="0">
              <a:latin typeface="Arial" panose="020B0604020202020204" pitchFamily="34" charset="0"/>
              <a:cs typeface="Arial" panose="020B0604020202020204" pitchFamily="34" charset="0"/>
            </a:endParaRPr>
          </a:p>
        </p:txBody>
      </p:sp>
      <p:sp>
        <p:nvSpPr>
          <p:cNvPr id="4" name="ZoneTexte 3">
            <a:extLst>
              <a:ext uri="{FF2B5EF4-FFF2-40B4-BE49-F238E27FC236}">
                <a16:creationId xmlns:a16="http://schemas.microsoft.com/office/drawing/2014/main" id="{DA5EDDAF-69F7-FC49-A657-6DE69FD9D0F1}"/>
              </a:ext>
            </a:extLst>
          </p:cNvPr>
          <p:cNvSpPr txBox="1"/>
          <p:nvPr/>
        </p:nvSpPr>
        <p:spPr>
          <a:xfrm>
            <a:off x="6126867" y="2906870"/>
            <a:ext cx="2978939" cy="784830"/>
          </a:xfrm>
          <a:prstGeom prst="rect">
            <a:avLst/>
          </a:prstGeom>
          <a:noFill/>
          <a:ln>
            <a:solidFill>
              <a:schemeClr val="accent1"/>
            </a:solidFill>
          </a:ln>
        </p:spPr>
        <p:txBody>
          <a:bodyPr wrap="square" rtlCol="0">
            <a:spAutoFit/>
          </a:bodyPr>
          <a:lstStyle/>
          <a:p>
            <a:r>
              <a:rPr lang="fr-FR" sz="900" baseline="30000" dirty="0"/>
              <a:t>1</a:t>
            </a:r>
            <a:r>
              <a:rPr lang="fr-FR" sz="900" dirty="0"/>
              <a:t>Goldstein E et al. </a:t>
            </a:r>
            <a:r>
              <a:rPr lang="en-US" sz="900" dirty="0"/>
              <a:t>Influenza Other Respir Viruses 2015;9:225- 233</a:t>
            </a:r>
            <a:r>
              <a:rPr lang="fr-FR" sz="900" dirty="0"/>
              <a:t> </a:t>
            </a:r>
            <a:r>
              <a:rPr lang="fr-FR" sz="900" baseline="30000" dirty="0"/>
              <a:t>2</a:t>
            </a:r>
            <a:r>
              <a:rPr lang="fr-FR" sz="900" dirty="0"/>
              <a:t>Hall CB et al. Clin Infect Dis 2001;33:792-6   </a:t>
            </a:r>
            <a:r>
              <a:rPr lang="fr-FR" sz="900" baseline="30000" dirty="0"/>
              <a:t>3</a:t>
            </a:r>
            <a:r>
              <a:rPr lang="fr-FR" sz="900" dirty="0"/>
              <a:t>Savic M et al. Influenza </a:t>
            </a:r>
            <a:r>
              <a:rPr lang="fr-FR" sz="900" dirty="0" err="1"/>
              <a:t>Other</a:t>
            </a:r>
            <a:r>
              <a:rPr lang="fr-FR" sz="900" dirty="0"/>
              <a:t> </a:t>
            </a:r>
            <a:r>
              <a:rPr lang="fr-FR" sz="900" dirty="0" err="1"/>
              <a:t>Respi</a:t>
            </a:r>
            <a:r>
              <a:rPr lang="fr-FR" sz="900" dirty="0"/>
              <a:t> </a:t>
            </a:r>
            <a:r>
              <a:rPr lang="fr-FR" sz="900" dirty="0" err="1"/>
              <a:t>Viruses</a:t>
            </a:r>
            <a:r>
              <a:rPr lang="fr-FR" sz="900" dirty="0"/>
              <a:t> 2023;17: e1301 </a:t>
            </a:r>
            <a:r>
              <a:rPr lang="fr-FR" sz="900" baseline="30000" dirty="0"/>
              <a:t>4</a:t>
            </a:r>
            <a:r>
              <a:rPr lang="fr-FR" sz="900" dirty="0"/>
              <a:t>Branche AR et al. Influenza </a:t>
            </a:r>
            <a:r>
              <a:rPr lang="fr-FR" sz="900" dirty="0" err="1"/>
              <a:t>Other</a:t>
            </a:r>
            <a:r>
              <a:rPr lang="fr-FR" sz="900" dirty="0"/>
              <a:t> </a:t>
            </a:r>
            <a:r>
              <a:rPr lang="fr-FR" sz="900" dirty="0" err="1"/>
              <a:t>Respir</a:t>
            </a:r>
            <a:r>
              <a:rPr lang="fr-FR" sz="900" dirty="0"/>
              <a:t> </a:t>
            </a:r>
            <a:r>
              <a:rPr lang="fr-FR" sz="900" dirty="0" err="1"/>
              <a:t>Viruses</a:t>
            </a:r>
            <a:r>
              <a:rPr lang="fr-FR" sz="900" dirty="0"/>
              <a:t> 2022 </a:t>
            </a:r>
          </a:p>
        </p:txBody>
      </p:sp>
      <p:pic>
        <p:nvPicPr>
          <p:cNvPr id="5" name="Espace réservé du contenu 4">
            <a:extLst>
              <a:ext uri="{FF2B5EF4-FFF2-40B4-BE49-F238E27FC236}">
                <a16:creationId xmlns:a16="http://schemas.microsoft.com/office/drawing/2014/main" id="{9EF5B4F4-6196-AA83-5489-FC305CA8F855}"/>
              </a:ext>
            </a:extLst>
          </p:cNvPr>
          <p:cNvPicPr>
            <a:picLocks noChangeAspect="1"/>
          </p:cNvPicPr>
          <p:nvPr/>
        </p:nvPicPr>
        <p:blipFill>
          <a:blip r:embed="rId2"/>
          <a:stretch>
            <a:fillRect/>
          </a:stretch>
        </p:blipFill>
        <p:spPr>
          <a:xfrm>
            <a:off x="1318847" y="908300"/>
            <a:ext cx="6297490" cy="544607"/>
          </a:xfrm>
          <a:prstGeom prst="rect">
            <a:avLst/>
          </a:prstGeom>
          <a:ln>
            <a:solidFill>
              <a:schemeClr val="bg1">
                <a:lumMod val="50000"/>
              </a:schemeClr>
            </a:solidFill>
          </a:ln>
        </p:spPr>
      </p:pic>
      <p:pic>
        <p:nvPicPr>
          <p:cNvPr id="6" name="Image 5">
            <a:extLst>
              <a:ext uri="{FF2B5EF4-FFF2-40B4-BE49-F238E27FC236}">
                <a16:creationId xmlns:a16="http://schemas.microsoft.com/office/drawing/2014/main" id="{CA4B34D8-65D3-D6E4-32F4-533C3E7487A8}"/>
              </a:ext>
            </a:extLst>
          </p:cNvPr>
          <p:cNvPicPr>
            <a:picLocks noChangeAspect="1"/>
          </p:cNvPicPr>
          <p:nvPr/>
        </p:nvPicPr>
        <p:blipFill>
          <a:blip r:embed="rId3"/>
          <a:stretch>
            <a:fillRect/>
          </a:stretch>
        </p:blipFill>
        <p:spPr>
          <a:xfrm>
            <a:off x="1318847" y="1456062"/>
            <a:ext cx="6297490" cy="721028"/>
          </a:xfrm>
          <a:prstGeom prst="rect">
            <a:avLst/>
          </a:prstGeom>
          <a:ln>
            <a:solidFill>
              <a:schemeClr val="bg1">
                <a:lumMod val="50000"/>
              </a:schemeClr>
            </a:solidFill>
          </a:ln>
        </p:spPr>
      </p:pic>
      <p:sp>
        <p:nvSpPr>
          <p:cNvPr id="7" name="Rectangle : coins arrondis 6">
            <a:extLst>
              <a:ext uri="{FF2B5EF4-FFF2-40B4-BE49-F238E27FC236}">
                <a16:creationId xmlns:a16="http://schemas.microsoft.com/office/drawing/2014/main" id="{6FF012F3-F7AC-BD0F-C026-3B1D1E5E8D57}"/>
              </a:ext>
            </a:extLst>
          </p:cNvPr>
          <p:cNvSpPr/>
          <p:nvPr/>
        </p:nvSpPr>
        <p:spPr>
          <a:xfrm>
            <a:off x="7049234" y="960852"/>
            <a:ext cx="474783" cy="1107832"/>
          </a:xfrm>
          <a:prstGeom prst="round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ZoneTexte 8">
            <a:extLst>
              <a:ext uri="{FF2B5EF4-FFF2-40B4-BE49-F238E27FC236}">
                <a16:creationId xmlns:a16="http://schemas.microsoft.com/office/drawing/2014/main" id="{508FD77E-33F3-FF33-ACC8-C3045E9DEA54}"/>
              </a:ext>
            </a:extLst>
          </p:cNvPr>
          <p:cNvSpPr txBox="1"/>
          <p:nvPr/>
        </p:nvSpPr>
        <p:spPr>
          <a:xfrm>
            <a:off x="1384789" y="1743566"/>
            <a:ext cx="1181734" cy="253916"/>
          </a:xfrm>
          <a:prstGeom prst="rect">
            <a:avLst/>
          </a:prstGeom>
          <a:noFill/>
        </p:spPr>
        <p:txBody>
          <a:bodyPr wrap="none" rtlCol="0">
            <a:spAutoFit/>
          </a:bodyPr>
          <a:lstStyle/>
          <a:p>
            <a:r>
              <a:rPr lang="fr-FR" sz="1050" dirty="0" err="1"/>
              <a:t>Annual</a:t>
            </a:r>
            <a:r>
              <a:rPr lang="fr-FR" sz="1050" dirty="0"/>
              <a:t> average</a:t>
            </a:r>
            <a:r>
              <a:rPr lang="fr-FR" sz="1050" baseline="30000" dirty="0"/>
              <a:t>1</a:t>
            </a:r>
            <a:endParaRPr lang="fr-FR" sz="1050" dirty="0"/>
          </a:p>
        </p:txBody>
      </p:sp>
    </p:spTree>
    <p:extLst>
      <p:ext uri="{BB962C8B-B14F-4D97-AF65-F5344CB8AC3E}">
        <p14:creationId xmlns:p14="http://schemas.microsoft.com/office/powerpoint/2010/main" val="97510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36D1EA26-E172-F49E-8B72-EF6BEC6D8E88}"/>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0" y="195944"/>
            <a:ext cx="9144000" cy="5143500"/>
          </a:xfrm>
          <a:prstGeom prst="rect">
            <a:avLst/>
          </a:prstGeom>
        </p:spPr>
      </p:pic>
      <p:sp>
        <p:nvSpPr>
          <p:cNvPr id="3" name="Rectangle 2">
            <a:extLst>
              <a:ext uri="{FF2B5EF4-FFF2-40B4-BE49-F238E27FC236}">
                <a16:creationId xmlns:a16="http://schemas.microsoft.com/office/drawing/2014/main" id="{09483B49-6CB1-B43A-D5CD-230E416A25A5}"/>
              </a:ext>
            </a:extLst>
          </p:cNvPr>
          <p:cNvSpPr/>
          <p:nvPr/>
        </p:nvSpPr>
        <p:spPr>
          <a:xfrm>
            <a:off x="204108" y="963385"/>
            <a:ext cx="4024992" cy="3061607"/>
          </a:xfrm>
          <a:prstGeom prst="rect">
            <a:avLst/>
          </a:prstGeom>
          <a:solidFill>
            <a:schemeClr val="bg1"/>
          </a:solidFill>
          <a:ln>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fr-FR" sz="1800" b="1" dirty="0">
                <a:effectLst/>
                <a:latin typeface="Calibri" panose="020F0502020204030204" pitchFamily="34" charset="0"/>
                <a:ea typeface="DengXian" panose="02010600030101010101" pitchFamily="2" charset="-122"/>
                <a:cs typeface="Times New Roman" panose="02020603050405020304" pitchFamily="18" charset="0"/>
              </a:rPr>
              <a:t>Nouvelles recommandations et couvertures vaccinales</a:t>
            </a:r>
          </a:p>
          <a:p>
            <a:endParaRPr lang="fr-FR" sz="1800" b="1" dirty="0">
              <a:latin typeface="Calibri" panose="020F0502020204030204" pitchFamily="34" charset="0"/>
              <a:ea typeface="DengXian" panose="02010600030101010101" pitchFamily="2" charset="-122"/>
              <a:cs typeface="Times New Roman" panose="02020603050405020304" pitchFamily="18" charset="0"/>
            </a:endParaRPr>
          </a:p>
          <a:p>
            <a:pPr algn="ctr"/>
            <a:r>
              <a:rPr lang="fr-FR" sz="1600" dirty="0">
                <a:latin typeface="Calibri" panose="020F0502020204030204" pitchFamily="34" charset="0"/>
                <a:ea typeface="DengXian" panose="02010600030101010101" pitchFamily="2" charset="-122"/>
                <a:cs typeface="Times New Roman" panose="02020603050405020304" pitchFamily="18" charset="0"/>
              </a:rPr>
              <a:t>Emmanuel GRIMPREL</a:t>
            </a:r>
          </a:p>
          <a:p>
            <a:pPr algn="ctr"/>
            <a:r>
              <a:rPr lang="fr-FR" sz="1600" dirty="0">
                <a:latin typeface="Calibri" panose="020F0502020204030204" pitchFamily="34" charset="0"/>
                <a:ea typeface="DengXian" panose="02010600030101010101" pitchFamily="2" charset="-122"/>
                <a:cs typeface="Times New Roman" panose="02020603050405020304" pitchFamily="18" charset="0"/>
              </a:rPr>
              <a:t>Robert COHEN</a:t>
            </a:r>
            <a:endParaRPr lang="fr-FR" dirty="0"/>
          </a:p>
        </p:txBody>
      </p:sp>
      <p:pic>
        <p:nvPicPr>
          <p:cNvPr id="6" name="Image 5" descr="Une image contenant Graphique, graphisme, clipart, Police&#10;&#10;Description générée automatiquement">
            <a:extLst>
              <a:ext uri="{FF2B5EF4-FFF2-40B4-BE49-F238E27FC236}">
                <a16:creationId xmlns:a16="http://schemas.microsoft.com/office/drawing/2014/main" id="{32A98F31-99A1-B477-710A-41E9C93D19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186" y="997215"/>
            <a:ext cx="558937" cy="628804"/>
          </a:xfrm>
          <a:prstGeom prst="rect">
            <a:avLst/>
          </a:prstGeom>
        </p:spPr>
      </p:pic>
      <p:sp>
        <p:nvSpPr>
          <p:cNvPr id="7" name="ZoneTexte 6">
            <a:extLst>
              <a:ext uri="{FF2B5EF4-FFF2-40B4-BE49-F238E27FC236}">
                <a16:creationId xmlns:a16="http://schemas.microsoft.com/office/drawing/2014/main" id="{0AD46624-BD2E-B51B-160B-BB8561D40408}"/>
              </a:ext>
            </a:extLst>
          </p:cNvPr>
          <p:cNvSpPr txBox="1"/>
          <p:nvPr/>
        </p:nvSpPr>
        <p:spPr>
          <a:xfrm>
            <a:off x="130628" y="1613493"/>
            <a:ext cx="3976914" cy="1415772"/>
          </a:xfrm>
          <a:prstGeom prst="rect">
            <a:avLst/>
          </a:prstGeom>
          <a:noFill/>
        </p:spPr>
        <p:txBody>
          <a:bodyPr wrap="square" rtlCol="0">
            <a:spAutoFit/>
          </a:bodyPr>
          <a:lstStyle/>
          <a:p>
            <a:pPr algn="ctr"/>
            <a:r>
              <a:rPr lang="fr-FR" sz="2400" b="1" dirty="0">
                <a:effectLst/>
                <a:latin typeface="Arial" panose="020B0604020202020204" pitchFamily="34" charset="0"/>
                <a:ea typeface="DengXian" panose="02010600030101010101" pitchFamily="2" charset="-122"/>
                <a:cs typeface="Arial" panose="020B0604020202020204" pitchFamily="34" charset="0"/>
              </a:rPr>
              <a:t>Le VRS</a:t>
            </a:r>
          </a:p>
          <a:p>
            <a:pPr algn="ctr"/>
            <a:r>
              <a:rPr lang="fr-FR" sz="2400" b="1" dirty="0">
                <a:effectLst/>
                <a:latin typeface="Arial" panose="020B0604020202020204" pitchFamily="34" charset="0"/>
                <a:ea typeface="DengXian" panose="02010600030101010101" pitchFamily="2" charset="-122"/>
                <a:cs typeface="Arial" panose="020B0604020202020204" pitchFamily="34" charset="0"/>
              </a:rPr>
              <a:t>dans tous ses états</a:t>
            </a:r>
          </a:p>
          <a:p>
            <a:pPr algn="ctr"/>
            <a:r>
              <a:rPr lang="fr-FR" sz="2000" b="1" dirty="0">
                <a:latin typeface="Arial" panose="020B0604020202020204" pitchFamily="34" charset="0"/>
                <a:ea typeface="DengXian" panose="02010600030101010101" pitchFamily="2" charset="-122"/>
                <a:cs typeface="Arial" panose="020B0604020202020204" pitchFamily="34" charset="0"/>
              </a:rPr>
              <a:t>(Saison 2, épisode 1)</a:t>
            </a:r>
            <a:endParaRPr lang="fr-FR" sz="1600" b="1" dirty="0">
              <a:effectLst/>
              <a:latin typeface="Arial" panose="020B0604020202020204" pitchFamily="34" charset="0"/>
              <a:ea typeface="DengXian" panose="02010600030101010101" pitchFamily="2" charset="-122"/>
              <a:cs typeface="Arial" panose="020B0604020202020204" pitchFamily="34" charset="0"/>
            </a:endParaRPr>
          </a:p>
          <a:p>
            <a:pPr algn="ctr"/>
            <a:r>
              <a:rPr lang="fr-FR" sz="1800" b="1" dirty="0">
                <a:latin typeface="Calibri" panose="020F0502020204030204" pitchFamily="34" charset="0"/>
                <a:ea typeface="DengXian" panose="02010600030101010101" pitchFamily="2" charset="-122"/>
                <a:cs typeface="Times New Roman" panose="02020603050405020304" pitchFamily="18" charset="0"/>
              </a:rPr>
              <a:t> De la théorie…</a:t>
            </a:r>
          </a:p>
        </p:txBody>
      </p:sp>
      <p:sp>
        <p:nvSpPr>
          <p:cNvPr id="8" name="ZoneTexte 7">
            <a:extLst>
              <a:ext uri="{FF2B5EF4-FFF2-40B4-BE49-F238E27FC236}">
                <a16:creationId xmlns:a16="http://schemas.microsoft.com/office/drawing/2014/main" id="{87F4A1B5-0DA0-F3FD-3A02-995F46806D67}"/>
              </a:ext>
            </a:extLst>
          </p:cNvPr>
          <p:cNvSpPr txBox="1"/>
          <p:nvPr/>
        </p:nvSpPr>
        <p:spPr>
          <a:xfrm>
            <a:off x="753975" y="2990758"/>
            <a:ext cx="2761977" cy="646331"/>
          </a:xfrm>
          <a:prstGeom prst="rect">
            <a:avLst/>
          </a:prstGeom>
          <a:noFill/>
        </p:spPr>
        <p:txBody>
          <a:bodyPr wrap="square" rtlCol="0">
            <a:spAutoFit/>
          </a:bodyPr>
          <a:lstStyle/>
          <a:p>
            <a:pPr algn="ctr"/>
            <a:r>
              <a:rPr lang="fr-FR" sz="1800" dirty="0">
                <a:latin typeface="Calibri" panose="020F0502020204030204" pitchFamily="34" charset="0"/>
                <a:ea typeface="DengXian" panose="02010600030101010101" pitchFamily="2" charset="-122"/>
                <a:cs typeface="Times New Roman" panose="02020603050405020304" pitchFamily="18" charset="0"/>
              </a:rPr>
              <a:t>Hervé HAAS</a:t>
            </a:r>
          </a:p>
          <a:p>
            <a:pPr algn="ctr"/>
            <a:r>
              <a:rPr lang="fr-FR" sz="1800">
                <a:latin typeface="Calibri" panose="020F0502020204030204" pitchFamily="34" charset="0"/>
                <a:ea typeface="DengXian" panose="02010600030101010101" pitchFamily="2" charset="-122"/>
                <a:cs typeface="Times New Roman" panose="02020603050405020304" pitchFamily="18" charset="0"/>
              </a:rPr>
              <a:t>Emmanuel GRIMPREL</a:t>
            </a:r>
            <a:endParaRPr lang="fr-FR" dirty="0"/>
          </a:p>
        </p:txBody>
      </p:sp>
    </p:spTree>
    <p:extLst>
      <p:ext uri="{BB962C8B-B14F-4D97-AF65-F5344CB8AC3E}">
        <p14:creationId xmlns:p14="http://schemas.microsoft.com/office/powerpoint/2010/main" val="28394648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1FF9722-09C7-E337-B0A6-98E56F59C631}"/>
              </a:ext>
            </a:extLst>
          </p:cNvPr>
          <p:cNvSpPr>
            <a:spLocks noGrp="1"/>
          </p:cNvSpPr>
          <p:nvPr>
            <p:ph type="title"/>
          </p:nvPr>
        </p:nvSpPr>
        <p:spPr>
          <a:xfrm>
            <a:off x="1078856" y="306984"/>
            <a:ext cx="6332483" cy="514350"/>
          </a:xfrm>
        </p:spPr>
        <p:txBody>
          <a:bodyPr/>
          <a:lstStyle/>
          <a:p>
            <a:r>
              <a:rPr lang="fr-FR" sz="2200" dirty="0">
                <a:solidFill>
                  <a:srgbClr val="FAFFFD"/>
                </a:solidFill>
                <a:latin typeface="Arial" panose="020B0604020202020204" pitchFamily="34" charset="0"/>
                <a:cs typeface="Arial" panose="020B0604020202020204" pitchFamily="34" charset="0"/>
              </a:rPr>
              <a:t>Quelles options ?</a:t>
            </a:r>
          </a:p>
        </p:txBody>
      </p:sp>
      <p:sp>
        <p:nvSpPr>
          <p:cNvPr id="3" name="Espace réservé du contenu 2">
            <a:extLst>
              <a:ext uri="{FF2B5EF4-FFF2-40B4-BE49-F238E27FC236}">
                <a16:creationId xmlns:a16="http://schemas.microsoft.com/office/drawing/2014/main" id="{A5ECBB07-AA58-6582-1C37-B6ADE64D78E8}"/>
              </a:ext>
            </a:extLst>
          </p:cNvPr>
          <p:cNvSpPr>
            <a:spLocks noGrp="1"/>
          </p:cNvSpPr>
          <p:nvPr>
            <p:ph idx="4294967295"/>
          </p:nvPr>
        </p:nvSpPr>
        <p:spPr>
          <a:xfrm>
            <a:off x="985520" y="856092"/>
            <a:ext cx="8158480" cy="3949700"/>
          </a:xfrm>
        </p:spPr>
        <p:txBody>
          <a:bodyPr>
            <a:noAutofit/>
          </a:bodyPr>
          <a:lstStyle/>
          <a:p>
            <a:pPr>
              <a:buClr>
                <a:schemeClr val="accent1"/>
              </a:buClr>
              <a:buFont typeface="Wingdings" pitchFamily="2" charset="2"/>
              <a:buChar char="§"/>
            </a:pPr>
            <a:r>
              <a:rPr lang="fr-FR" sz="1600" b="0" i="0" dirty="0">
                <a:solidFill>
                  <a:srgbClr val="212121"/>
                </a:solidFill>
                <a:effectLst/>
                <a:latin typeface="Arial" panose="020B0604020202020204" pitchFamily="34" charset="0"/>
                <a:cs typeface="Arial" panose="020B0604020202020204" pitchFamily="34" charset="0"/>
              </a:rPr>
              <a:t>Avec un virus aussi transmissible, générant une immunité aussi incomplète et éphémère, et touchant la totalité de la population pendant toute la vie, il apparaît </a:t>
            </a:r>
            <a:r>
              <a:rPr lang="fr-FR" sz="1600" b="1" i="0" dirty="0">
                <a:solidFill>
                  <a:srgbClr val="002060"/>
                </a:solidFill>
                <a:effectLst/>
                <a:latin typeface="Arial" panose="020B0604020202020204" pitchFamily="34" charset="0"/>
                <a:cs typeface="Arial" panose="020B0604020202020204" pitchFamily="34" charset="0"/>
              </a:rPr>
              <a:t>illusoire d’imaginer une stratégie préventive globale incluant une protection indirecte collective</a:t>
            </a:r>
            <a:r>
              <a:rPr lang="fr-FR" sz="1600" b="0" i="0" dirty="0">
                <a:solidFill>
                  <a:srgbClr val="212121"/>
                </a:solidFill>
                <a:effectLst/>
                <a:latin typeface="Arial" panose="020B0604020202020204" pitchFamily="34" charset="0"/>
                <a:cs typeface="Arial" panose="020B0604020202020204" pitchFamily="34" charset="0"/>
              </a:rPr>
              <a:t>. </a:t>
            </a:r>
          </a:p>
          <a:p>
            <a:pPr>
              <a:buClr>
                <a:schemeClr val="accent1"/>
              </a:buClr>
              <a:buFont typeface="Wingdings" pitchFamily="2" charset="2"/>
              <a:buChar char="§"/>
            </a:pPr>
            <a:r>
              <a:rPr lang="fr-FR" sz="1600" dirty="0">
                <a:solidFill>
                  <a:srgbClr val="212121"/>
                </a:solidFill>
                <a:latin typeface="Arial" panose="020B0604020202020204" pitchFamily="34" charset="0"/>
                <a:cs typeface="Arial" panose="020B0604020202020204" pitchFamily="34" charset="0"/>
              </a:rPr>
              <a:t>Les </a:t>
            </a:r>
            <a:r>
              <a:rPr lang="fr-FR" sz="1600" b="1" dirty="0">
                <a:solidFill>
                  <a:srgbClr val="002060"/>
                </a:solidFill>
                <a:latin typeface="Arial" panose="020B0604020202020204" pitchFamily="34" charset="0"/>
                <a:cs typeface="Arial" panose="020B0604020202020204" pitchFamily="34" charset="0"/>
              </a:rPr>
              <a:t>m</a:t>
            </a:r>
            <a:r>
              <a:rPr lang="fr-FR" sz="1600" b="1" i="0" dirty="0">
                <a:solidFill>
                  <a:srgbClr val="002060"/>
                </a:solidFill>
                <a:effectLst/>
                <a:latin typeface="Arial" panose="020B0604020202020204" pitchFamily="34" charset="0"/>
                <a:cs typeface="Arial" panose="020B0604020202020204" pitchFamily="34" charset="0"/>
              </a:rPr>
              <a:t>esures d’hygiène sont </a:t>
            </a:r>
            <a:r>
              <a:rPr lang="fr-FR" sz="1600" b="1" i="0" dirty="0">
                <a:solidFill>
                  <a:srgbClr val="FF0000"/>
                </a:solidFill>
                <a:effectLst/>
                <a:latin typeface="Arial" panose="020B0604020202020204" pitchFamily="34" charset="0"/>
                <a:cs typeface="Arial" panose="020B0604020202020204" pitchFamily="34" charset="0"/>
              </a:rPr>
              <a:t>efficaces (ex/</a:t>
            </a:r>
            <a:r>
              <a:rPr lang="fr-FR" sz="1600" dirty="0">
                <a:solidFill>
                  <a:srgbClr val="FF0000"/>
                </a:solidFill>
                <a:latin typeface="Arial" panose="020B0604020202020204" pitchFamily="34" charset="0"/>
                <a:cs typeface="Arial" panose="020B0604020202020204" pitchFamily="34" charset="0"/>
              </a:rPr>
              <a:t>… mesures COVID) mais </a:t>
            </a:r>
            <a:r>
              <a:rPr lang="fr-FR" sz="1600" b="0" i="0" dirty="0">
                <a:solidFill>
                  <a:srgbClr val="FF0000"/>
                </a:solidFill>
                <a:effectLst/>
                <a:latin typeface="Arial" panose="020B0604020202020204" pitchFamily="34" charset="0"/>
                <a:cs typeface="Arial" panose="020B0604020202020204" pitchFamily="34" charset="0"/>
              </a:rPr>
              <a:t>surtout </a:t>
            </a:r>
            <a:r>
              <a:rPr lang="fr-FR" sz="1600" dirty="0">
                <a:solidFill>
                  <a:srgbClr val="FF0000"/>
                </a:solidFill>
                <a:latin typeface="Arial" panose="020B0604020202020204" pitchFamily="34" charset="0"/>
                <a:cs typeface="Arial" panose="020B0604020202020204" pitchFamily="34" charset="0"/>
              </a:rPr>
              <a:t>difficiles à mettre en place sur la durée. </a:t>
            </a:r>
          </a:p>
          <a:p>
            <a:pPr>
              <a:buClr>
                <a:schemeClr val="accent1"/>
              </a:buClr>
              <a:buFont typeface="Wingdings" pitchFamily="2" charset="2"/>
              <a:buChar char="§"/>
            </a:pPr>
            <a:r>
              <a:rPr lang="fr-FR" sz="1600" b="0" i="0" dirty="0">
                <a:solidFill>
                  <a:srgbClr val="212121"/>
                </a:solidFill>
                <a:effectLst/>
                <a:latin typeface="Arial" panose="020B0604020202020204" pitchFamily="34" charset="0"/>
                <a:cs typeface="Arial" panose="020B0604020202020204" pitchFamily="34" charset="0"/>
              </a:rPr>
              <a:t>Il n’y a </a:t>
            </a:r>
            <a:r>
              <a:rPr lang="fr-FR" sz="1600" b="1" i="0" dirty="0">
                <a:solidFill>
                  <a:srgbClr val="002060"/>
                </a:solidFill>
                <a:effectLst/>
                <a:latin typeface="Arial" panose="020B0604020202020204" pitchFamily="34" charset="0"/>
                <a:cs typeface="Arial" panose="020B0604020202020204" pitchFamily="34" charset="0"/>
              </a:rPr>
              <a:t>pas de thérapeutique curative</a:t>
            </a:r>
            <a:r>
              <a:rPr lang="fr-FR" sz="1600" b="1" i="0" dirty="0">
                <a:solidFill>
                  <a:srgbClr val="212121"/>
                </a:solidFill>
                <a:effectLst/>
                <a:latin typeface="Arial" panose="020B0604020202020204" pitchFamily="34" charset="0"/>
                <a:cs typeface="Arial" panose="020B0604020202020204" pitchFamily="34" charset="0"/>
              </a:rPr>
              <a:t> </a:t>
            </a:r>
            <a:r>
              <a:rPr lang="fr-FR" sz="1600" b="0" i="0" dirty="0">
                <a:solidFill>
                  <a:srgbClr val="212121"/>
                </a:solidFill>
                <a:effectLst/>
                <a:latin typeface="Arial" panose="020B0604020202020204" pitchFamily="34" charset="0"/>
                <a:cs typeface="Arial" panose="020B0604020202020204" pitchFamily="34" charset="0"/>
              </a:rPr>
              <a:t>suffisamment efficace et applicable en hospitalier comme en ambulatoire (Ribavirine). </a:t>
            </a:r>
          </a:p>
          <a:p>
            <a:pPr>
              <a:buClr>
                <a:schemeClr val="accent1"/>
              </a:buClr>
              <a:buFont typeface="Wingdings" pitchFamily="2" charset="2"/>
              <a:buChar char="§"/>
            </a:pPr>
            <a:r>
              <a:rPr lang="fr-FR" sz="1600" b="0" i="0" dirty="0">
                <a:solidFill>
                  <a:srgbClr val="212121"/>
                </a:solidFill>
                <a:effectLst/>
                <a:latin typeface="Arial" panose="020B0604020202020204" pitchFamily="34" charset="0"/>
                <a:cs typeface="Arial" panose="020B0604020202020204" pitchFamily="34" charset="0"/>
              </a:rPr>
              <a:t>Il est nécessaire d’envisager des </a:t>
            </a:r>
            <a:r>
              <a:rPr lang="fr-FR" sz="1600" b="1" i="0" dirty="0">
                <a:solidFill>
                  <a:srgbClr val="002060"/>
                </a:solidFill>
                <a:effectLst/>
                <a:latin typeface="Arial" panose="020B0604020202020204" pitchFamily="34" charset="0"/>
                <a:cs typeface="Arial" panose="020B0604020202020204" pitchFamily="34" charset="0"/>
              </a:rPr>
              <a:t>stratégies préventives individuelles ciblées sur les populations les plus à risque.</a:t>
            </a:r>
          </a:p>
          <a:p>
            <a:pPr>
              <a:buClr>
                <a:schemeClr val="accent1"/>
              </a:buClr>
              <a:buFont typeface="Wingdings" pitchFamily="2" charset="2"/>
              <a:buChar char="§"/>
            </a:pPr>
            <a:r>
              <a:rPr lang="fr-FR" sz="1600" b="0" dirty="0">
                <a:solidFill>
                  <a:srgbClr val="212121"/>
                </a:solidFill>
                <a:latin typeface="Arial" panose="020B0604020202020204" pitchFamily="34" charset="0"/>
                <a:cs typeface="Arial" panose="020B0604020202020204" pitchFamily="34" charset="0"/>
              </a:rPr>
              <a:t>E</a:t>
            </a:r>
            <a:r>
              <a:rPr lang="fr-FR" sz="1600" b="0" i="0" dirty="0">
                <a:solidFill>
                  <a:srgbClr val="212121"/>
                </a:solidFill>
                <a:effectLst/>
                <a:latin typeface="Arial" panose="020B0604020202020204" pitchFamily="34" charset="0"/>
                <a:cs typeface="Arial" panose="020B0604020202020204" pitchFamily="34" charset="0"/>
              </a:rPr>
              <a:t>t choisir le type de </a:t>
            </a:r>
            <a:r>
              <a:rPr lang="fr-FR" sz="1600" b="1" i="0" dirty="0">
                <a:solidFill>
                  <a:srgbClr val="002060"/>
                </a:solidFill>
                <a:effectLst/>
                <a:latin typeface="Arial" panose="020B0604020202020204" pitchFamily="34" charset="0"/>
                <a:cs typeface="Arial" panose="020B0604020202020204" pitchFamily="34" charset="0"/>
              </a:rPr>
              <a:t>stratégie d’immunisation (active ou passive) </a:t>
            </a:r>
            <a:r>
              <a:rPr lang="fr-FR" sz="1600" b="0" i="0" dirty="0">
                <a:solidFill>
                  <a:srgbClr val="212121"/>
                </a:solidFill>
                <a:effectLst/>
                <a:latin typeface="Arial" panose="020B0604020202020204" pitchFamily="34" charset="0"/>
                <a:cs typeface="Arial" panose="020B0604020202020204" pitchFamily="34" charset="0"/>
              </a:rPr>
              <a:t>en fonction de la dite population et des performances des produits disponibles aujourd’hui (vaccins ou anticorps monoclonaux).</a:t>
            </a:r>
          </a:p>
          <a:p>
            <a:pPr>
              <a:buClr>
                <a:schemeClr val="accent1"/>
              </a:buClr>
              <a:buFont typeface="Wingdings" pitchFamily="2" charset="2"/>
              <a:buChar char="§"/>
            </a:pPr>
            <a:r>
              <a:rPr lang="fr-FR" sz="1600" b="1" dirty="0">
                <a:solidFill>
                  <a:srgbClr val="002060"/>
                </a:solidFill>
                <a:latin typeface="Arial" panose="020B0604020202020204" pitchFamily="34" charset="0"/>
                <a:cs typeface="Arial" panose="020B0604020202020204" pitchFamily="34" charset="0"/>
              </a:rPr>
              <a:t>Pas de vaccination envisageable aujourd’hui chez le nourrisson</a:t>
            </a:r>
            <a:endParaRPr lang="fr-FR" sz="1600" b="1" i="0" dirty="0">
              <a:solidFill>
                <a:srgbClr val="002060"/>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848248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7E0D6D77-F007-7E5E-A189-10104C39A343}"/>
              </a:ext>
            </a:extLst>
          </p:cNvPr>
          <p:cNvSpPr>
            <a:spLocks noGrp="1"/>
          </p:cNvSpPr>
          <p:nvPr>
            <p:ph type="title"/>
          </p:nvPr>
        </p:nvSpPr>
        <p:spPr>
          <a:xfrm>
            <a:off x="1112520" y="116936"/>
            <a:ext cx="7313111" cy="904144"/>
          </a:xfrm>
        </p:spPr>
        <p:txBody>
          <a:bodyPr/>
          <a:lstStyle/>
          <a:p>
            <a:r>
              <a:rPr lang="fr-FR" sz="2200" dirty="0">
                <a:solidFill>
                  <a:srgbClr val="FAFFFD"/>
                </a:solidFill>
              </a:rPr>
              <a:t>Le premier produit développé avec succès a été le </a:t>
            </a:r>
            <a:r>
              <a:rPr lang="fr-FR" sz="2200" dirty="0" err="1">
                <a:solidFill>
                  <a:srgbClr val="FAFFFD"/>
                </a:solidFill>
              </a:rPr>
              <a:t>Palivizumab</a:t>
            </a:r>
            <a:r>
              <a:rPr lang="fr-FR" sz="2200" dirty="0">
                <a:solidFill>
                  <a:srgbClr val="FAFFFD"/>
                </a:solidFill>
              </a:rPr>
              <a:t> (</a:t>
            </a:r>
            <a:r>
              <a:rPr lang="fr-FR" sz="2200" dirty="0" err="1">
                <a:solidFill>
                  <a:srgbClr val="FAFFFD"/>
                </a:solidFill>
              </a:rPr>
              <a:t>Synagis</a:t>
            </a:r>
            <a:r>
              <a:rPr lang="fr-FR" sz="2200" dirty="0">
                <a:solidFill>
                  <a:srgbClr val="FAFFFD"/>
                </a:solidFill>
              </a:rPr>
              <a:t>) </a:t>
            </a:r>
          </a:p>
        </p:txBody>
      </p:sp>
      <p:sp>
        <p:nvSpPr>
          <p:cNvPr id="4" name="Espace réservé du contenu 5">
            <a:extLst>
              <a:ext uri="{FF2B5EF4-FFF2-40B4-BE49-F238E27FC236}">
                <a16:creationId xmlns:a16="http://schemas.microsoft.com/office/drawing/2014/main" id="{A95A1FD3-4B9E-C743-8320-A8F1B4731B2B}"/>
              </a:ext>
            </a:extLst>
          </p:cNvPr>
          <p:cNvSpPr txBox="1">
            <a:spLocks/>
          </p:cNvSpPr>
          <p:nvPr/>
        </p:nvSpPr>
        <p:spPr>
          <a:xfrm>
            <a:off x="759053" y="1484127"/>
            <a:ext cx="8254317" cy="3890963"/>
          </a:xfrm>
        </p:spPr>
        <p:txBody>
          <a:bodyPr/>
          <a:lstStyle>
            <a:lvl1pPr marL="271463" indent="-271463" algn="l" rtl="0" eaLnBrk="0" fontAlgn="base" hangingPunct="0">
              <a:spcBef>
                <a:spcPct val="20000"/>
              </a:spcBef>
              <a:spcAft>
                <a:spcPct val="0"/>
              </a:spcAft>
              <a:buClr>
                <a:srgbClr val="074CA5"/>
              </a:buClr>
              <a:buFont typeface="Arial"/>
              <a:buChar char="●"/>
              <a:defRPr sz="2400" b="1" kern="1200" spc="0">
                <a:ln>
                  <a:noFill/>
                </a:ln>
                <a:solidFill>
                  <a:schemeClr val="tx1">
                    <a:lumMod val="65000"/>
                    <a:lumOff val="35000"/>
                  </a:schemeClr>
                </a:solidFill>
                <a:latin typeface="Arial"/>
                <a:ea typeface="+mn-ea"/>
                <a:cs typeface="Arial"/>
              </a:defRPr>
            </a:lvl1pPr>
            <a:lvl2pPr marL="715963" indent="-449263" algn="l" rtl="0" eaLnBrk="0" fontAlgn="base" hangingPunct="0">
              <a:spcBef>
                <a:spcPct val="20000"/>
              </a:spcBef>
              <a:spcAft>
                <a:spcPct val="0"/>
              </a:spcAft>
              <a:buClr>
                <a:schemeClr val="accent6">
                  <a:lumMod val="75000"/>
                </a:schemeClr>
              </a:buClr>
              <a:buSzPct val="110000"/>
              <a:buFont typeface="01 Digitall"/>
              <a:buChar char="—"/>
              <a:tabLst/>
              <a:defRPr sz="2200" b="1" kern="1200">
                <a:ln>
                  <a:noFill/>
                </a:ln>
                <a:solidFill>
                  <a:schemeClr val="tx1">
                    <a:lumMod val="65000"/>
                    <a:lumOff val="35000"/>
                  </a:schemeClr>
                </a:solidFill>
                <a:latin typeface="Arial"/>
                <a:ea typeface="Geneva" pitchFamily="-108" charset="-128"/>
                <a:cs typeface="Arial"/>
              </a:defRPr>
            </a:lvl2pPr>
            <a:lvl3pPr marL="993775" indent="-277813" algn="l" defTabSz="808038" rtl="0" eaLnBrk="0" fontAlgn="base" hangingPunct="0">
              <a:spcBef>
                <a:spcPct val="20000"/>
              </a:spcBef>
              <a:spcAft>
                <a:spcPct val="0"/>
              </a:spcAft>
              <a:buClr>
                <a:srgbClr val="9BD134"/>
              </a:buClr>
              <a:buSzPct val="130000"/>
              <a:buFont typeface="Arial"/>
              <a:buChar char="•"/>
              <a:defRPr sz="1800" i="1" kern="1200">
                <a:ln>
                  <a:noFill/>
                </a:ln>
                <a:solidFill>
                  <a:schemeClr val="tx1">
                    <a:lumMod val="65000"/>
                    <a:lumOff val="35000"/>
                  </a:schemeClr>
                </a:solidFill>
                <a:latin typeface="Arial"/>
                <a:ea typeface="Geneva" pitchFamily="-108" charset="-128"/>
                <a:cs typeface="Arial"/>
              </a:defRPr>
            </a:lvl3pPr>
            <a:lvl4pPr marL="1252538" indent="-355600" algn="l" rtl="0" eaLnBrk="0" fontAlgn="base" hangingPunct="0">
              <a:spcBef>
                <a:spcPct val="20000"/>
              </a:spcBef>
              <a:spcAft>
                <a:spcPct val="0"/>
              </a:spcAft>
              <a:buFont typeface="Arial" pitchFamily="-108" charset="0"/>
              <a:buChar char="–"/>
              <a:defRPr sz="2000" kern="1200">
                <a:solidFill>
                  <a:schemeClr val="tx1"/>
                </a:solidFill>
                <a:latin typeface="Arial"/>
                <a:ea typeface="Geneva" pitchFamily="-108" charset="-128"/>
                <a:cs typeface="Arial"/>
              </a:defRPr>
            </a:lvl4pPr>
            <a:lvl5pPr marL="2057400" indent="-228600" algn="l" rtl="0" eaLnBrk="0" fontAlgn="base" hangingPunct="0">
              <a:spcBef>
                <a:spcPct val="20000"/>
              </a:spcBef>
              <a:spcAft>
                <a:spcPct val="0"/>
              </a:spcAft>
              <a:buFont typeface="Arial" pitchFamily="-108" charset="0"/>
              <a:buNone/>
              <a:defRPr sz="2000" kern="1200">
                <a:solidFill>
                  <a:schemeClr val="tx1"/>
                </a:solidFill>
                <a:latin typeface="Arial"/>
                <a:ea typeface="Geneva" pitchFamily="-108" charset="-128"/>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2000" dirty="0" err="1"/>
              <a:t>Palivizumab</a:t>
            </a:r>
            <a:r>
              <a:rPr lang="fr-FR" sz="2000" dirty="0"/>
              <a:t> : efficacité démontrée préventive significative de l’hospitalisation pour IVRI à VRS chez les nourrissons à haut risque d’infection sévère (maladies chronique respiratoire et cardiaque, prématurité) [Simoes 2018]. </a:t>
            </a:r>
            <a:br>
              <a:rPr lang="fr-FR" sz="2000" dirty="0"/>
            </a:br>
            <a:endParaRPr lang="fr-FR" sz="2000" dirty="0"/>
          </a:p>
          <a:p>
            <a:r>
              <a:rPr lang="fr-FR" sz="2000" dirty="0"/>
              <a:t>Il a pu ainsi obtenir une AMM mais son coût élevé et la nécessité de répéter son administration par voie IM tous les mois pendant la saison hivernale en a limité l’indication à cette population particulière. </a:t>
            </a:r>
          </a:p>
        </p:txBody>
      </p:sp>
      <p:sp>
        <p:nvSpPr>
          <p:cNvPr id="2" name="Rectangle 1">
            <a:extLst>
              <a:ext uri="{FF2B5EF4-FFF2-40B4-BE49-F238E27FC236}">
                <a16:creationId xmlns:a16="http://schemas.microsoft.com/office/drawing/2014/main" id="{A3908D95-D6D8-06BE-3D4F-3438B7D4BFE3}"/>
              </a:ext>
            </a:extLst>
          </p:cNvPr>
          <p:cNvSpPr/>
          <p:nvPr/>
        </p:nvSpPr>
        <p:spPr>
          <a:xfrm>
            <a:off x="2949146" y="2084173"/>
            <a:ext cx="3855308" cy="10956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Public de pédiatres ils connaissent</a:t>
            </a:r>
          </a:p>
        </p:txBody>
      </p:sp>
    </p:spTree>
    <p:extLst>
      <p:ext uri="{BB962C8B-B14F-4D97-AF65-F5344CB8AC3E}">
        <p14:creationId xmlns:p14="http://schemas.microsoft.com/office/powerpoint/2010/main" val="24131820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1F24F14-1A96-5F41-845E-E875385C9021}"/>
              </a:ext>
            </a:extLst>
          </p:cNvPr>
          <p:cNvSpPr>
            <a:spLocks noGrp="1"/>
          </p:cNvSpPr>
          <p:nvPr>
            <p:ph type="title"/>
          </p:nvPr>
        </p:nvSpPr>
        <p:spPr>
          <a:xfrm>
            <a:off x="1101907" y="284576"/>
            <a:ext cx="6332483" cy="514350"/>
          </a:xfrm>
        </p:spPr>
        <p:txBody>
          <a:bodyPr/>
          <a:lstStyle/>
          <a:p>
            <a:r>
              <a:rPr lang="fr-FR" dirty="0">
                <a:solidFill>
                  <a:srgbClr val="FAFFFD"/>
                </a:solidFill>
              </a:rPr>
              <a:t>Données d’efficacité du </a:t>
            </a:r>
            <a:r>
              <a:rPr lang="fr-FR" dirty="0" err="1">
                <a:solidFill>
                  <a:srgbClr val="FAFFFD"/>
                </a:solidFill>
              </a:rPr>
              <a:t>Palivizumab</a:t>
            </a:r>
            <a:endParaRPr lang="fr-FR" dirty="0">
              <a:solidFill>
                <a:srgbClr val="FAFFFD"/>
              </a:solidFill>
            </a:endParaRPr>
          </a:p>
        </p:txBody>
      </p:sp>
      <p:sp>
        <p:nvSpPr>
          <p:cNvPr id="6" name="Espace réservé du contenu 5">
            <a:extLst>
              <a:ext uri="{FF2B5EF4-FFF2-40B4-BE49-F238E27FC236}">
                <a16:creationId xmlns:a16="http://schemas.microsoft.com/office/drawing/2014/main" id="{5102EDCF-A2A5-C740-8398-DB5AB3CD202A}"/>
              </a:ext>
            </a:extLst>
          </p:cNvPr>
          <p:cNvSpPr>
            <a:spLocks noGrp="1"/>
          </p:cNvSpPr>
          <p:nvPr>
            <p:ph idx="4294967295"/>
          </p:nvPr>
        </p:nvSpPr>
        <p:spPr>
          <a:xfrm>
            <a:off x="784796" y="1011417"/>
            <a:ext cx="7886700" cy="3795713"/>
          </a:xfrm>
        </p:spPr>
        <p:txBody>
          <a:bodyPr>
            <a:noAutofit/>
          </a:bodyPr>
          <a:lstStyle/>
          <a:p>
            <a:r>
              <a:rPr lang="fr-FR" sz="1600" dirty="0"/>
              <a:t>Réduction du nombre d'hospitalisations dues à une infection par le VRS après 2 ans de suivi  :</a:t>
            </a:r>
          </a:p>
          <a:p>
            <a:pPr lvl="1"/>
            <a:r>
              <a:rPr lang="fr-FR" sz="1600" dirty="0"/>
              <a:t>rapport de risque RR 0,44, (IC 95% :0,30 à 0,64) ; </a:t>
            </a:r>
          </a:p>
          <a:p>
            <a:pPr lvl="1"/>
            <a:r>
              <a:rPr lang="fr-FR" sz="1600" dirty="0"/>
              <a:t>5 études, 3 343 participants ; niveau de certitude élevé ;</a:t>
            </a:r>
          </a:p>
          <a:p>
            <a:pPr lvl="1"/>
            <a:r>
              <a:rPr lang="fr-FR" sz="1600" dirty="0"/>
              <a:t>43 (29 à 62) </a:t>
            </a:r>
            <a:r>
              <a:rPr lang="fr-FR" sz="1600" dirty="0" err="1"/>
              <a:t>hosp</a:t>
            </a:r>
            <a:r>
              <a:rPr lang="fr-FR" sz="1600" dirty="0"/>
              <a:t> /1000 participants vs 98 </a:t>
            </a:r>
            <a:r>
              <a:rPr lang="fr-FR" sz="1600" dirty="0" err="1"/>
              <a:t>hosp</a:t>
            </a:r>
            <a:r>
              <a:rPr lang="fr-FR" sz="1600" dirty="0"/>
              <a:t> / 1000 (placebo).</a:t>
            </a:r>
          </a:p>
          <a:p>
            <a:r>
              <a:rPr lang="fr-FR" sz="1600" dirty="0"/>
              <a:t>Peu ou pas de différence de mortalité après 2 ans de suivi : </a:t>
            </a:r>
          </a:p>
          <a:p>
            <a:pPr lvl="1"/>
            <a:r>
              <a:rPr lang="fr-FR" sz="1600" dirty="0"/>
              <a:t>RR 0,69, (IC à 95 % 0,42 à 1,15) ; </a:t>
            </a:r>
          </a:p>
          <a:p>
            <a:pPr lvl="1"/>
            <a:r>
              <a:rPr lang="fr-FR" sz="1600" dirty="0"/>
              <a:t>5 études, 3 343 participants ; preuves de certitude modérée ;</a:t>
            </a:r>
          </a:p>
          <a:p>
            <a:pPr lvl="1"/>
            <a:r>
              <a:rPr lang="fr-FR" sz="1600" dirty="0"/>
              <a:t>16 (10 à 27) décès / 1000 participants vs 23 décès pour 1000 (placebo).</a:t>
            </a:r>
          </a:p>
          <a:p>
            <a:r>
              <a:rPr lang="fr-FR" sz="1600" dirty="0"/>
              <a:t>Légère réduction des hospitalisations liées à des maladies respiratoires après 2 ans de suivi  :</a:t>
            </a:r>
          </a:p>
          <a:p>
            <a:pPr lvl="1"/>
            <a:r>
              <a:rPr lang="fr-FR" sz="1600" dirty="0"/>
              <a:t>RR 0,78, (IC à 95 % 0,62 à 0,97) ; </a:t>
            </a:r>
          </a:p>
          <a:p>
            <a:pPr lvl="1"/>
            <a:r>
              <a:rPr lang="fr-FR" sz="1600" dirty="0"/>
              <a:t>5 études, 3343 participants ; preuves de certitude modérée.</a:t>
            </a:r>
          </a:p>
        </p:txBody>
      </p:sp>
      <p:sp>
        <p:nvSpPr>
          <p:cNvPr id="8" name="ZoneTexte 7">
            <a:extLst>
              <a:ext uri="{FF2B5EF4-FFF2-40B4-BE49-F238E27FC236}">
                <a16:creationId xmlns:a16="http://schemas.microsoft.com/office/drawing/2014/main" id="{092730AF-5B19-C84B-BEE9-58B9BBFC44FB}"/>
              </a:ext>
            </a:extLst>
          </p:cNvPr>
          <p:cNvSpPr txBox="1"/>
          <p:nvPr/>
        </p:nvSpPr>
        <p:spPr>
          <a:xfrm>
            <a:off x="4400260" y="5005000"/>
            <a:ext cx="4661854" cy="276999"/>
          </a:xfrm>
          <a:prstGeom prst="rect">
            <a:avLst/>
          </a:prstGeom>
          <a:noFill/>
        </p:spPr>
        <p:txBody>
          <a:bodyPr wrap="none" rtlCol="0">
            <a:spAutoFit/>
          </a:bodyPr>
          <a:lstStyle/>
          <a:p>
            <a:r>
              <a:rPr lang="fr-FR" sz="1200" dirty="0" err="1"/>
              <a:t>Garegnani</a:t>
            </a:r>
            <a:r>
              <a:rPr lang="fr-FR" sz="1200" dirty="0"/>
              <a:t> et al, 2021-Cochrane </a:t>
            </a:r>
            <a:r>
              <a:rPr lang="fr-FR" sz="1200" dirty="0" err="1"/>
              <a:t>Database</a:t>
            </a:r>
            <a:r>
              <a:rPr lang="fr-FR" sz="1200" dirty="0"/>
              <a:t> of </a:t>
            </a:r>
            <a:r>
              <a:rPr lang="fr-FR" sz="1200" dirty="0" err="1"/>
              <a:t>Systematic</a:t>
            </a:r>
            <a:r>
              <a:rPr lang="fr-FR" sz="1200" dirty="0"/>
              <a:t> </a:t>
            </a:r>
            <a:r>
              <a:rPr lang="fr-FR" sz="1200" dirty="0" err="1"/>
              <a:t>Reviews</a:t>
            </a:r>
            <a:endParaRPr lang="fr-FR" sz="1200" dirty="0"/>
          </a:p>
        </p:txBody>
      </p:sp>
      <p:sp>
        <p:nvSpPr>
          <p:cNvPr id="2" name="Rectangle 1">
            <a:extLst>
              <a:ext uri="{FF2B5EF4-FFF2-40B4-BE49-F238E27FC236}">
                <a16:creationId xmlns:a16="http://schemas.microsoft.com/office/drawing/2014/main" id="{689B010F-784D-0BED-6849-2A8B04BA4A9B}"/>
              </a:ext>
            </a:extLst>
          </p:cNvPr>
          <p:cNvSpPr/>
          <p:nvPr/>
        </p:nvSpPr>
        <p:spPr>
          <a:xfrm>
            <a:off x="2949146" y="2084173"/>
            <a:ext cx="3855308" cy="10956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Public de pédiatres ils connaissent</a:t>
            </a:r>
          </a:p>
          <a:p>
            <a:pPr algn="ctr"/>
            <a:r>
              <a:rPr lang="fr-FR" dirty="0"/>
              <a:t>C’est quand même plus le passé que l’avenir</a:t>
            </a:r>
          </a:p>
        </p:txBody>
      </p:sp>
    </p:spTree>
    <p:extLst>
      <p:ext uri="{BB962C8B-B14F-4D97-AF65-F5344CB8AC3E}">
        <p14:creationId xmlns:p14="http://schemas.microsoft.com/office/powerpoint/2010/main" val="16010985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D779EF5-4164-C840-AD80-F04D7F42A8F2}"/>
              </a:ext>
            </a:extLst>
          </p:cNvPr>
          <p:cNvSpPr>
            <a:spLocks noGrp="1"/>
          </p:cNvSpPr>
          <p:nvPr>
            <p:ph type="title"/>
          </p:nvPr>
        </p:nvSpPr>
        <p:spPr>
          <a:xfrm>
            <a:off x="990600" y="259176"/>
            <a:ext cx="8131461" cy="514350"/>
          </a:xfrm>
        </p:spPr>
        <p:txBody>
          <a:bodyPr/>
          <a:lstStyle/>
          <a:p>
            <a:r>
              <a:rPr lang="fr-FR" sz="2400" dirty="0">
                <a:solidFill>
                  <a:srgbClr val="FAFFFD"/>
                </a:solidFill>
              </a:rPr>
              <a:t>Données d’efficacité et de tolérance du </a:t>
            </a:r>
            <a:r>
              <a:rPr lang="fr-FR" sz="2400" dirty="0" err="1">
                <a:solidFill>
                  <a:srgbClr val="FAFFFD"/>
                </a:solidFill>
              </a:rPr>
              <a:t>Palivizumab</a:t>
            </a:r>
            <a:endParaRPr lang="fr-FR" sz="2400" dirty="0">
              <a:solidFill>
                <a:srgbClr val="FAFFFD"/>
              </a:solidFill>
            </a:endParaRPr>
          </a:p>
        </p:txBody>
      </p:sp>
      <p:sp>
        <p:nvSpPr>
          <p:cNvPr id="3" name="Espace réservé du contenu 2">
            <a:extLst>
              <a:ext uri="{FF2B5EF4-FFF2-40B4-BE49-F238E27FC236}">
                <a16:creationId xmlns:a16="http://schemas.microsoft.com/office/drawing/2014/main" id="{0EEAED60-85A5-9F40-BC8E-AAC32CE7B3A7}"/>
              </a:ext>
            </a:extLst>
          </p:cNvPr>
          <p:cNvSpPr>
            <a:spLocks noGrp="1"/>
          </p:cNvSpPr>
          <p:nvPr>
            <p:ph idx="4294967295"/>
          </p:nvPr>
        </p:nvSpPr>
        <p:spPr>
          <a:xfrm>
            <a:off x="537883" y="1114592"/>
            <a:ext cx="8584178" cy="3500437"/>
          </a:xfrm>
        </p:spPr>
        <p:txBody>
          <a:bodyPr>
            <a:normAutofit/>
          </a:bodyPr>
          <a:lstStyle/>
          <a:p>
            <a:r>
              <a:rPr lang="fr-FR" sz="1600" dirty="0"/>
              <a:t>Forte réduction des infections par le VRS au cours des 2 années de suivi  :</a:t>
            </a:r>
          </a:p>
          <a:p>
            <a:pPr lvl="1"/>
            <a:r>
              <a:rPr lang="fr-FR" sz="1600" dirty="0"/>
              <a:t>RR 0,33, (IC à 95 % 0,20 à 0,55) ; </a:t>
            </a:r>
          </a:p>
          <a:p>
            <a:pPr lvl="1"/>
            <a:r>
              <a:rPr lang="fr-FR" sz="1600" dirty="0"/>
              <a:t>3 études, 554 participants ; preuves à faible degré de certitude ;</a:t>
            </a:r>
          </a:p>
          <a:p>
            <a:pPr lvl="1"/>
            <a:r>
              <a:rPr lang="fr-FR" sz="1600" dirty="0"/>
              <a:t>64 (39 à 107) cas d’infection à VRS / 1000 participants vs. 195 /1000 (placebo).</a:t>
            </a:r>
          </a:p>
          <a:p>
            <a:r>
              <a:rPr lang="fr-FR" sz="1600" dirty="0"/>
              <a:t>Réduction du nombre de jours de respiration sifflante après 1 an de suivi: </a:t>
            </a:r>
          </a:p>
          <a:p>
            <a:pPr lvl="1"/>
            <a:r>
              <a:rPr lang="fr-FR" sz="1600" dirty="0"/>
              <a:t>RR 0,39, (IC à 95 % 0,35 à 0,44) ;</a:t>
            </a:r>
          </a:p>
          <a:p>
            <a:pPr lvl="1"/>
            <a:r>
              <a:rPr lang="fr-FR" sz="1600" dirty="0"/>
              <a:t>1 étude, 429 participants ; niveau de certitude élevé.</a:t>
            </a:r>
          </a:p>
          <a:p>
            <a:r>
              <a:rPr lang="fr-FR" sz="1600" dirty="0"/>
              <a:t>Tolérance à 150 jours de suivi : </a:t>
            </a:r>
          </a:p>
          <a:p>
            <a:pPr lvl="1"/>
            <a:r>
              <a:rPr lang="fr-FR" sz="1600" dirty="0"/>
              <a:t>RR 1,09, (IC à 95 % 0,85 à 1,39) ; </a:t>
            </a:r>
          </a:p>
          <a:p>
            <a:pPr lvl="1"/>
            <a:r>
              <a:rPr lang="fr-FR" sz="1600" dirty="0"/>
              <a:t>3 études, 2831 participants ; preuves de certitude modérée ; </a:t>
            </a:r>
          </a:p>
          <a:p>
            <a:pPr lvl="1"/>
            <a:r>
              <a:rPr lang="fr-FR" sz="1600" dirty="0"/>
              <a:t>91 (71 à 117) EI / 1000 participants vs. 84 cas d’EI / 1000 participants (placebo).</a:t>
            </a:r>
          </a:p>
        </p:txBody>
      </p:sp>
      <p:sp>
        <p:nvSpPr>
          <p:cNvPr id="5" name="ZoneTexte 4">
            <a:extLst>
              <a:ext uri="{FF2B5EF4-FFF2-40B4-BE49-F238E27FC236}">
                <a16:creationId xmlns:a16="http://schemas.microsoft.com/office/drawing/2014/main" id="{EC81A459-9429-CEED-677D-F9CDF74F787C}"/>
              </a:ext>
            </a:extLst>
          </p:cNvPr>
          <p:cNvSpPr txBox="1"/>
          <p:nvPr/>
        </p:nvSpPr>
        <p:spPr>
          <a:xfrm>
            <a:off x="4400260" y="5005000"/>
            <a:ext cx="4661854" cy="276999"/>
          </a:xfrm>
          <a:prstGeom prst="rect">
            <a:avLst/>
          </a:prstGeom>
          <a:noFill/>
        </p:spPr>
        <p:txBody>
          <a:bodyPr wrap="none" rtlCol="0">
            <a:spAutoFit/>
          </a:bodyPr>
          <a:lstStyle/>
          <a:p>
            <a:r>
              <a:rPr lang="fr-FR" sz="1200" dirty="0" err="1"/>
              <a:t>Garegnani</a:t>
            </a:r>
            <a:r>
              <a:rPr lang="fr-FR" sz="1200" dirty="0"/>
              <a:t> et al, 2021-Cochrane </a:t>
            </a:r>
            <a:r>
              <a:rPr lang="fr-FR" sz="1200" dirty="0" err="1"/>
              <a:t>Database</a:t>
            </a:r>
            <a:r>
              <a:rPr lang="fr-FR" sz="1200" dirty="0"/>
              <a:t> of </a:t>
            </a:r>
            <a:r>
              <a:rPr lang="fr-FR" sz="1200" dirty="0" err="1"/>
              <a:t>Systematic</a:t>
            </a:r>
            <a:r>
              <a:rPr lang="fr-FR" sz="1200" dirty="0"/>
              <a:t> </a:t>
            </a:r>
            <a:r>
              <a:rPr lang="fr-FR" sz="1200" dirty="0" err="1"/>
              <a:t>Reviews</a:t>
            </a:r>
            <a:endParaRPr lang="fr-FR" sz="1200" dirty="0"/>
          </a:p>
        </p:txBody>
      </p:sp>
      <p:sp>
        <p:nvSpPr>
          <p:cNvPr id="4" name="Rectangle 3">
            <a:extLst>
              <a:ext uri="{FF2B5EF4-FFF2-40B4-BE49-F238E27FC236}">
                <a16:creationId xmlns:a16="http://schemas.microsoft.com/office/drawing/2014/main" id="{375CA47B-AEF0-6479-02A5-30C63E5D60C1}"/>
              </a:ext>
            </a:extLst>
          </p:cNvPr>
          <p:cNvSpPr/>
          <p:nvPr/>
        </p:nvSpPr>
        <p:spPr>
          <a:xfrm>
            <a:off x="2949146" y="2084173"/>
            <a:ext cx="3855308" cy="10956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Public de pédiatres ils connaissent</a:t>
            </a:r>
          </a:p>
          <a:p>
            <a:pPr algn="ctr"/>
            <a:r>
              <a:rPr lang="fr-FR" dirty="0"/>
              <a:t>C’est quand même plus le passé que l’avenir</a:t>
            </a:r>
          </a:p>
        </p:txBody>
      </p:sp>
    </p:spTree>
    <p:extLst>
      <p:ext uri="{BB962C8B-B14F-4D97-AF65-F5344CB8AC3E}">
        <p14:creationId xmlns:p14="http://schemas.microsoft.com/office/powerpoint/2010/main" val="3228046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8C8C839A-FA03-C579-CC4F-91D61CDD9050}"/>
              </a:ext>
            </a:extLst>
          </p:cNvPr>
          <p:cNvSpPr>
            <a:spLocks noGrp="1"/>
          </p:cNvSpPr>
          <p:nvPr>
            <p:ph type="title"/>
          </p:nvPr>
        </p:nvSpPr>
        <p:spPr>
          <a:xfrm>
            <a:off x="1112708" y="210820"/>
            <a:ext cx="7960172" cy="514350"/>
          </a:xfrm>
        </p:spPr>
        <p:txBody>
          <a:bodyPr>
            <a:noAutofit/>
          </a:bodyPr>
          <a:lstStyle/>
          <a:p>
            <a:r>
              <a:rPr lang="fr-FR" sz="2000" dirty="0">
                <a:solidFill>
                  <a:srgbClr val="FAFFFD"/>
                </a:solidFill>
                <a:latin typeface="Arial" panose="020B0604020202020204" pitchFamily="34" charset="0"/>
                <a:cs typeface="Arial" panose="020B0604020202020204" pitchFamily="34" charset="0"/>
              </a:rPr>
              <a:t>Importance de la transmission maternelle d’anticorps </a:t>
            </a:r>
            <a:r>
              <a:rPr lang="fr-FR" sz="2000" dirty="0" err="1">
                <a:solidFill>
                  <a:srgbClr val="FAFFFD"/>
                </a:solidFill>
                <a:latin typeface="Arial" panose="020B0604020202020204" pitchFamily="34" charset="0"/>
                <a:cs typeface="Arial" panose="020B0604020202020204" pitchFamily="34" charset="0"/>
              </a:rPr>
              <a:t>anti-VRS</a:t>
            </a:r>
            <a:r>
              <a:rPr lang="fr-FR" sz="2000" dirty="0">
                <a:solidFill>
                  <a:srgbClr val="FAFFFD"/>
                </a:solidFill>
                <a:latin typeface="Arial" panose="020B0604020202020204" pitchFamily="34" charset="0"/>
                <a:cs typeface="Arial" panose="020B0604020202020204" pitchFamily="34" charset="0"/>
              </a:rPr>
              <a:t> chez le jeune nourrisson : un concept majeur</a:t>
            </a:r>
          </a:p>
        </p:txBody>
      </p:sp>
      <p:pic>
        <p:nvPicPr>
          <p:cNvPr id="8" name="Espace réservé du contenu 7">
            <a:extLst>
              <a:ext uri="{FF2B5EF4-FFF2-40B4-BE49-F238E27FC236}">
                <a16:creationId xmlns:a16="http://schemas.microsoft.com/office/drawing/2014/main" id="{2EA1CABB-8093-19C1-340D-9808EEC1CB3F}"/>
              </a:ext>
            </a:extLst>
          </p:cNvPr>
          <p:cNvPicPr>
            <a:picLocks noGrp="1" noChangeAspect="1"/>
          </p:cNvPicPr>
          <p:nvPr>
            <p:ph sz="half" idx="4294967295"/>
          </p:nvPr>
        </p:nvPicPr>
        <p:blipFill>
          <a:blip r:embed="rId2"/>
          <a:stretch>
            <a:fillRect/>
          </a:stretch>
        </p:blipFill>
        <p:spPr>
          <a:xfrm>
            <a:off x="0" y="1370013"/>
            <a:ext cx="3708400" cy="3262312"/>
          </a:xfrm>
        </p:spPr>
      </p:pic>
      <p:sp>
        <p:nvSpPr>
          <p:cNvPr id="10" name="Espace réservé du contenu 9">
            <a:extLst>
              <a:ext uri="{FF2B5EF4-FFF2-40B4-BE49-F238E27FC236}">
                <a16:creationId xmlns:a16="http://schemas.microsoft.com/office/drawing/2014/main" id="{A028771A-296C-59E3-697A-F49373978FE8}"/>
              </a:ext>
            </a:extLst>
          </p:cNvPr>
          <p:cNvSpPr>
            <a:spLocks noGrp="1"/>
          </p:cNvSpPr>
          <p:nvPr>
            <p:ph sz="half" idx="4294967295"/>
          </p:nvPr>
        </p:nvSpPr>
        <p:spPr>
          <a:xfrm>
            <a:off x="5092794" y="1205621"/>
            <a:ext cx="3946525" cy="3119608"/>
          </a:xfrm>
          <a:solidFill>
            <a:schemeClr val="bg1">
              <a:lumMod val="85000"/>
            </a:schemeClr>
          </a:solidFill>
          <a:ln>
            <a:solidFill>
              <a:schemeClr val="tx2"/>
            </a:solidFill>
          </a:ln>
        </p:spPr>
        <p:txBody>
          <a:bodyPr>
            <a:normAutofit fontScale="70000" lnSpcReduction="20000"/>
          </a:bodyPr>
          <a:lstStyle/>
          <a:p>
            <a:pPr>
              <a:buClr>
                <a:schemeClr val="accent1"/>
              </a:buClr>
              <a:buFont typeface="Wingdings" pitchFamily="2" charset="2"/>
              <a:buChar char="§"/>
            </a:pPr>
            <a:r>
              <a:rPr lang="fr-FR" dirty="0"/>
              <a:t>La plupart des infections se produisent pendant les mois de janvier à mars ; toute la population s’infecte, y compris les adultes</a:t>
            </a:r>
          </a:p>
          <a:p>
            <a:pPr>
              <a:buClr>
                <a:schemeClr val="accent1"/>
              </a:buClr>
              <a:buFont typeface="Wingdings" pitchFamily="2" charset="2"/>
              <a:buChar char="§"/>
            </a:pPr>
            <a:r>
              <a:rPr lang="fr-FR" dirty="0"/>
              <a:t>Les anticorps maternels (</a:t>
            </a:r>
            <a:r>
              <a:rPr lang="fr-FR" dirty="0" err="1"/>
              <a:t>prot</a:t>
            </a:r>
            <a:r>
              <a:rPr lang="fr-FR" dirty="0"/>
              <a:t> F) persistent pendant 6 mois après l'infection mais diminuent jusqu’à la prochaine saison du VRS ; niveau bas pendant la saison hivernale suivante</a:t>
            </a:r>
          </a:p>
          <a:p>
            <a:pPr>
              <a:buClr>
                <a:schemeClr val="accent1"/>
              </a:buClr>
              <a:buFont typeface="Wingdings" pitchFamily="2" charset="2"/>
              <a:buChar char="§"/>
            </a:pPr>
            <a:r>
              <a:rPr lang="fr-FR" dirty="0"/>
              <a:t>Les nouveau-nés et nourrissons sans AC transmis font des infections plus sévères</a:t>
            </a:r>
          </a:p>
        </p:txBody>
      </p:sp>
      <p:sp>
        <p:nvSpPr>
          <p:cNvPr id="6" name="ZoneTexte 5">
            <a:extLst>
              <a:ext uri="{FF2B5EF4-FFF2-40B4-BE49-F238E27FC236}">
                <a16:creationId xmlns:a16="http://schemas.microsoft.com/office/drawing/2014/main" id="{268CAA90-DC0C-96A6-195E-55C67CFFC018}"/>
              </a:ext>
            </a:extLst>
          </p:cNvPr>
          <p:cNvSpPr txBox="1"/>
          <p:nvPr/>
        </p:nvSpPr>
        <p:spPr>
          <a:xfrm>
            <a:off x="7271588" y="4373262"/>
            <a:ext cx="1576072" cy="230832"/>
          </a:xfrm>
          <a:prstGeom prst="rect">
            <a:avLst/>
          </a:prstGeom>
          <a:noFill/>
        </p:spPr>
        <p:txBody>
          <a:bodyPr wrap="none" rtlCol="0">
            <a:spAutoFit/>
          </a:bodyPr>
          <a:lstStyle/>
          <a:p>
            <a:r>
              <a:rPr lang="fr-FR" sz="900" i="1" dirty="0"/>
              <a:t>Le </a:t>
            </a:r>
            <a:r>
              <a:rPr lang="fr-FR" sz="900" i="1" dirty="0" err="1"/>
              <a:t>Saux</a:t>
            </a:r>
            <a:r>
              <a:rPr lang="fr-FR" sz="900" i="1" dirty="0"/>
              <a:t> N et al. PIDJ 2003</a:t>
            </a:r>
          </a:p>
        </p:txBody>
      </p:sp>
      <p:pic>
        <p:nvPicPr>
          <p:cNvPr id="7" name="Espace réservé du contenu 7">
            <a:extLst>
              <a:ext uri="{FF2B5EF4-FFF2-40B4-BE49-F238E27FC236}">
                <a16:creationId xmlns:a16="http://schemas.microsoft.com/office/drawing/2014/main" id="{B1ECE8D5-F84F-FC47-9FCF-A5BFB95A01C3}"/>
              </a:ext>
            </a:extLst>
          </p:cNvPr>
          <p:cNvPicPr>
            <a:picLocks noChangeAspect="1"/>
          </p:cNvPicPr>
          <p:nvPr/>
        </p:nvPicPr>
        <p:blipFill>
          <a:blip r:embed="rId2"/>
          <a:stretch>
            <a:fillRect/>
          </a:stretch>
        </p:blipFill>
        <p:spPr>
          <a:xfrm>
            <a:off x="956374" y="1033145"/>
            <a:ext cx="3529268" cy="3350895"/>
          </a:xfrm>
        </p:spPr>
      </p:pic>
      <p:pic>
        <p:nvPicPr>
          <p:cNvPr id="2" name="Image 1">
            <a:extLst>
              <a:ext uri="{FF2B5EF4-FFF2-40B4-BE49-F238E27FC236}">
                <a16:creationId xmlns:a16="http://schemas.microsoft.com/office/drawing/2014/main" id="{D82536B5-D26B-0549-8BCE-6C53479923D7}"/>
              </a:ext>
            </a:extLst>
          </p:cNvPr>
          <p:cNvPicPr>
            <a:picLocks noChangeAspect="1"/>
          </p:cNvPicPr>
          <p:nvPr/>
        </p:nvPicPr>
        <p:blipFill>
          <a:blip r:embed="rId3"/>
          <a:stretch>
            <a:fillRect/>
          </a:stretch>
        </p:blipFill>
        <p:spPr>
          <a:xfrm>
            <a:off x="885680" y="1111250"/>
            <a:ext cx="3772680" cy="3308350"/>
          </a:xfrm>
          <a:prstGeom prst="rect">
            <a:avLst/>
          </a:prstGeom>
        </p:spPr>
      </p:pic>
    </p:spTree>
    <p:extLst>
      <p:ext uri="{BB962C8B-B14F-4D97-AF65-F5344CB8AC3E}">
        <p14:creationId xmlns:p14="http://schemas.microsoft.com/office/powerpoint/2010/main" val="25107908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294D0789-9FE0-E89E-16EB-92DAF106FDF7}"/>
              </a:ext>
            </a:extLst>
          </p:cNvPr>
          <p:cNvSpPr txBox="1"/>
          <p:nvPr/>
        </p:nvSpPr>
        <p:spPr>
          <a:xfrm>
            <a:off x="1210962" y="330113"/>
            <a:ext cx="3967753" cy="369332"/>
          </a:xfrm>
          <a:prstGeom prst="rect">
            <a:avLst/>
          </a:prstGeom>
          <a:noFill/>
        </p:spPr>
        <p:txBody>
          <a:bodyPr wrap="none" rtlCol="0">
            <a:spAutoFit/>
          </a:bodyPr>
          <a:lstStyle/>
          <a:p>
            <a:r>
              <a:rPr lang="fr-FR" dirty="0">
                <a:solidFill>
                  <a:schemeClr val="bg1"/>
                </a:solidFill>
              </a:rPr>
              <a:t>Que deviens le VRS hors épidémie ?</a:t>
            </a:r>
          </a:p>
        </p:txBody>
      </p:sp>
      <p:pic>
        <p:nvPicPr>
          <p:cNvPr id="4" name="Image 3" descr="Une image contenant texte, Police, capture d’écran, logo&#10;&#10;Description générée automatiquement">
            <a:extLst>
              <a:ext uri="{FF2B5EF4-FFF2-40B4-BE49-F238E27FC236}">
                <a16:creationId xmlns:a16="http://schemas.microsoft.com/office/drawing/2014/main" id="{06E75269-13F8-BFCB-F904-CED80E40BD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3035" y="197708"/>
            <a:ext cx="3216829" cy="634142"/>
          </a:xfrm>
          <a:prstGeom prst="rect">
            <a:avLst/>
          </a:prstGeom>
        </p:spPr>
      </p:pic>
      <p:pic>
        <p:nvPicPr>
          <p:cNvPr id="8" name="Image 7" descr="Une image contenant texte, capture d’écran, ligne, Tracé&#10;&#10;Description générée automatiquement">
            <a:extLst>
              <a:ext uri="{FF2B5EF4-FFF2-40B4-BE49-F238E27FC236}">
                <a16:creationId xmlns:a16="http://schemas.microsoft.com/office/drawing/2014/main" id="{A3D9C0F7-9728-92C8-1CC0-378A62CD9C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2828" y="1076658"/>
            <a:ext cx="5667036" cy="3297184"/>
          </a:xfrm>
          <a:prstGeom prst="rect">
            <a:avLst/>
          </a:prstGeom>
        </p:spPr>
      </p:pic>
      <p:pic>
        <p:nvPicPr>
          <p:cNvPr id="10" name="Image 9" descr="Une image contenant texte, Police, capture d’écran, blanc&#10;&#10;Description générée automatiquement">
            <a:extLst>
              <a:ext uri="{FF2B5EF4-FFF2-40B4-BE49-F238E27FC236}">
                <a16:creationId xmlns:a16="http://schemas.microsoft.com/office/drawing/2014/main" id="{6BBD6554-2791-58C7-31C6-24E5771D79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0601" y="2018271"/>
            <a:ext cx="3044237" cy="823612"/>
          </a:xfrm>
          <a:prstGeom prst="rect">
            <a:avLst/>
          </a:prstGeom>
        </p:spPr>
      </p:pic>
    </p:spTree>
    <p:extLst>
      <p:ext uri="{BB962C8B-B14F-4D97-AF65-F5344CB8AC3E}">
        <p14:creationId xmlns:p14="http://schemas.microsoft.com/office/powerpoint/2010/main" val="28135491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6A40A433-3653-5B44-B6B9-CC4FFDB7A365}"/>
              </a:ext>
            </a:extLst>
          </p:cNvPr>
          <p:cNvSpPr>
            <a:spLocks noGrp="1"/>
          </p:cNvSpPr>
          <p:nvPr>
            <p:ph type="title"/>
          </p:nvPr>
        </p:nvSpPr>
        <p:spPr>
          <a:xfrm>
            <a:off x="1086540" y="234992"/>
            <a:ext cx="6332483" cy="514350"/>
          </a:xfrm>
        </p:spPr>
        <p:txBody>
          <a:bodyPr/>
          <a:lstStyle/>
          <a:p>
            <a:r>
              <a:rPr lang="fr-FR" dirty="0" err="1">
                <a:solidFill>
                  <a:srgbClr val="FAFFFD"/>
                </a:solidFill>
              </a:rPr>
              <a:t>Palivizumab</a:t>
            </a:r>
            <a:r>
              <a:rPr lang="fr-FR" dirty="0">
                <a:solidFill>
                  <a:srgbClr val="FAFFFD"/>
                </a:solidFill>
              </a:rPr>
              <a:t> (</a:t>
            </a:r>
            <a:r>
              <a:rPr lang="fr-FR" dirty="0" err="1">
                <a:solidFill>
                  <a:srgbClr val="FAFFFD"/>
                </a:solidFill>
              </a:rPr>
              <a:t>Synagis</a:t>
            </a:r>
            <a:r>
              <a:rPr lang="fr-FR" dirty="0">
                <a:solidFill>
                  <a:srgbClr val="FAFFFD"/>
                </a:solidFill>
              </a:rPr>
              <a:t>)</a:t>
            </a:r>
          </a:p>
        </p:txBody>
      </p:sp>
      <p:pic>
        <p:nvPicPr>
          <p:cNvPr id="8" name="Espace réservé du contenu 7">
            <a:extLst>
              <a:ext uri="{FF2B5EF4-FFF2-40B4-BE49-F238E27FC236}">
                <a16:creationId xmlns:a16="http://schemas.microsoft.com/office/drawing/2014/main" id="{4038111C-18F5-5D41-8C0D-8F08D799578C}"/>
              </a:ext>
            </a:extLst>
          </p:cNvPr>
          <p:cNvPicPr>
            <a:picLocks noGrp="1" noChangeAspect="1"/>
          </p:cNvPicPr>
          <p:nvPr>
            <p:ph idx="4294967295"/>
          </p:nvPr>
        </p:nvPicPr>
        <p:blipFill>
          <a:blip r:embed="rId3"/>
          <a:stretch>
            <a:fillRect/>
          </a:stretch>
        </p:blipFill>
        <p:spPr>
          <a:xfrm>
            <a:off x="0" y="1120775"/>
            <a:ext cx="7073900" cy="3417888"/>
          </a:xfrm>
        </p:spPr>
      </p:pic>
      <p:sp>
        <p:nvSpPr>
          <p:cNvPr id="9" name="ZoneTexte 8">
            <a:extLst>
              <a:ext uri="{FF2B5EF4-FFF2-40B4-BE49-F238E27FC236}">
                <a16:creationId xmlns:a16="http://schemas.microsoft.com/office/drawing/2014/main" id="{579D5346-534C-F540-8549-BB8D4A62E862}"/>
              </a:ext>
            </a:extLst>
          </p:cNvPr>
          <p:cNvSpPr txBox="1"/>
          <p:nvPr/>
        </p:nvSpPr>
        <p:spPr>
          <a:xfrm>
            <a:off x="4548948" y="4829027"/>
            <a:ext cx="4974045" cy="461665"/>
          </a:xfrm>
          <a:prstGeom prst="rect">
            <a:avLst/>
          </a:prstGeom>
          <a:noFill/>
        </p:spPr>
        <p:txBody>
          <a:bodyPr wrap="square" rtlCol="0">
            <a:spAutoFit/>
          </a:bodyPr>
          <a:lstStyle/>
          <a:p>
            <a:r>
              <a:rPr lang="fr-FR" sz="1200" dirty="0">
                <a:latin typeface="Arial" panose="020B0604020202020204" pitchFamily="34" charset="0"/>
                <a:cs typeface="Arial" panose="020B0604020202020204" pitchFamily="34" charset="0"/>
              </a:rPr>
              <a:t>Date de la première AMM : 13/08/1999</a:t>
            </a:r>
          </a:p>
          <a:p>
            <a:r>
              <a:rPr lang="fr-FR" sz="1200" dirty="0">
                <a:latin typeface="Arial" panose="020B0604020202020204" pitchFamily="34" charset="0"/>
                <a:cs typeface="Arial" panose="020B0604020202020204" pitchFamily="34" charset="0"/>
              </a:rPr>
              <a:t>Date du dernier rectificatif clinique d' AMM : 25/07/2006</a:t>
            </a:r>
          </a:p>
        </p:txBody>
      </p:sp>
      <p:pic>
        <p:nvPicPr>
          <p:cNvPr id="7" name="Espace réservé du contenu 7">
            <a:extLst>
              <a:ext uri="{FF2B5EF4-FFF2-40B4-BE49-F238E27FC236}">
                <a16:creationId xmlns:a16="http://schemas.microsoft.com/office/drawing/2014/main" id="{18325E57-3002-4E43-8DEE-BCC74CCF143E}"/>
              </a:ext>
            </a:extLst>
          </p:cNvPr>
          <p:cNvPicPr>
            <a:picLocks noChangeAspect="1"/>
          </p:cNvPicPr>
          <p:nvPr/>
        </p:nvPicPr>
        <p:blipFill>
          <a:blip r:embed="rId3"/>
          <a:stretch>
            <a:fillRect/>
          </a:stretch>
        </p:blipFill>
        <p:spPr>
          <a:xfrm>
            <a:off x="832395" y="959660"/>
            <a:ext cx="7168606" cy="3464119"/>
          </a:xfrm>
          <a:prstGeom prst="rect">
            <a:avLst/>
          </a:prstGeom>
        </p:spPr>
      </p:pic>
      <p:sp>
        <p:nvSpPr>
          <p:cNvPr id="2" name="Rectangle 1">
            <a:extLst>
              <a:ext uri="{FF2B5EF4-FFF2-40B4-BE49-F238E27FC236}">
                <a16:creationId xmlns:a16="http://schemas.microsoft.com/office/drawing/2014/main" id="{21EE04C9-4BCB-7C8E-4125-FD528845C140}"/>
              </a:ext>
            </a:extLst>
          </p:cNvPr>
          <p:cNvSpPr/>
          <p:nvPr/>
        </p:nvSpPr>
        <p:spPr>
          <a:xfrm>
            <a:off x="2949146" y="2084173"/>
            <a:ext cx="3855308" cy="109563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fr-FR" dirty="0"/>
              <a:t>Public de pédiatres ils connaissent</a:t>
            </a:r>
          </a:p>
          <a:p>
            <a:pPr algn="ctr"/>
            <a:r>
              <a:rPr lang="fr-FR" dirty="0"/>
              <a:t>C’est quand même plus le passé que l’avenir</a:t>
            </a:r>
          </a:p>
        </p:txBody>
      </p:sp>
    </p:spTree>
    <p:extLst>
      <p:ext uri="{BB962C8B-B14F-4D97-AF65-F5344CB8AC3E}">
        <p14:creationId xmlns:p14="http://schemas.microsoft.com/office/powerpoint/2010/main" val="4787878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C9CE7B-ADA5-D24A-A277-79A298BB2254}"/>
              </a:ext>
            </a:extLst>
          </p:cNvPr>
          <p:cNvSpPr>
            <a:spLocks noGrp="1"/>
          </p:cNvSpPr>
          <p:nvPr>
            <p:ph type="title"/>
          </p:nvPr>
        </p:nvSpPr>
        <p:spPr>
          <a:xfrm>
            <a:off x="1108575" y="430751"/>
            <a:ext cx="7774811" cy="462306"/>
          </a:xfrm>
        </p:spPr>
        <p:txBody>
          <a:bodyPr/>
          <a:lstStyle/>
          <a:p>
            <a:r>
              <a:rPr lang="fr-FR" sz="2000" dirty="0">
                <a:solidFill>
                  <a:schemeClr val="bg1"/>
                </a:solidFill>
                <a:latin typeface="Arial" panose="020B0604020202020204" pitchFamily="34" charset="0"/>
                <a:cs typeface="Arial" panose="020B0604020202020204" pitchFamily="34" charset="0"/>
              </a:rPr>
              <a:t>Épitopes de la protéine F du VRS et anticorps monoclonaux</a:t>
            </a:r>
            <a:r>
              <a:rPr lang="fr-FR" sz="2000" b="0" baseline="30000" dirty="0">
                <a:solidFill>
                  <a:schemeClr val="bg1"/>
                </a:solidFill>
                <a:latin typeface="Arial" panose="020B0604020202020204" pitchFamily="34" charset="0"/>
                <a:cs typeface="Arial" panose="020B0604020202020204" pitchFamily="34" charset="0"/>
              </a:rPr>
              <a:t>1,2</a:t>
            </a:r>
          </a:p>
        </p:txBody>
      </p:sp>
      <p:sp>
        <p:nvSpPr>
          <p:cNvPr id="7" name="ZoneTexte 6">
            <a:extLst>
              <a:ext uri="{FF2B5EF4-FFF2-40B4-BE49-F238E27FC236}">
                <a16:creationId xmlns:a16="http://schemas.microsoft.com/office/drawing/2014/main" id="{807C6849-C5AB-4546-B202-C1973067443B}"/>
              </a:ext>
            </a:extLst>
          </p:cNvPr>
          <p:cNvSpPr txBox="1"/>
          <p:nvPr/>
        </p:nvSpPr>
        <p:spPr>
          <a:xfrm>
            <a:off x="4232870" y="4812069"/>
            <a:ext cx="3885911" cy="368072"/>
          </a:xfrm>
          <a:prstGeom prst="rect">
            <a:avLst/>
          </a:prstGeom>
          <a:noFill/>
        </p:spPr>
        <p:txBody>
          <a:bodyPr wrap="square" lIns="0" tIns="0" rIns="0" bIns="0" rtlCol="0" anchor="ctr" anchorCtr="0">
            <a:noAutofit/>
          </a:bodyPr>
          <a:lstStyle/>
          <a:p>
            <a:pPr defTabSz="256873">
              <a:defRPr/>
            </a:pPr>
            <a:br>
              <a:rPr lang="fr-FR" sz="1000" dirty="0">
                <a:latin typeface="Arial" panose="020B0604020202020204" pitchFamily="34" charset="0"/>
                <a:ea typeface="Verdana" panose="020B0604030504040204" pitchFamily="34" charset="0"/>
                <a:cs typeface="Arial" panose="020B0604020202020204" pitchFamily="34" charset="0"/>
              </a:rPr>
            </a:br>
            <a:r>
              <a:rPr lang="fr-FR" sz="1000" b="1" dirty="0">
                <a:solidFill>
                  <a:srgbClr val="000000">
                    <a:lumMod val="75000"/>
                    <a:lumOff val="25000"/>
                  </a:srgbClr>
                </a:solidFill>
                <a:latin typeface="Arial" panose="020B0604020202020204" pitchFamily="34" charset="0"/>
                <a:ea typeface="Verdana" panose="020B0604030504040204" pitchFamily="34" charset="0"/>
                <a:cs typeface="Arial" panose="020B0604020202020204" pitchFamily="34" charset="0"/>
              </a:rPr>
              <a:t>1. </a:t>
            </a:r>
            <a:r>
              <a:rPr lang="fr-FR" sz="1000" dirty="0">
                <a:solidFill>
                  <a:srgbClr val="000000">
                    <a:lumMod val="75000"/>
                    <a:lumOff val="25000"/>
                  </a:srgbClr>
                </a:solidFill>
                <a:latin typeface="Arial" panose="020B0604020202020204" pitchFamily="34" charset="0"/>
                <a:ea typeface="Verdana" panose="020B0604030504040204" pitchFamily="34" charset="0"/>
                <a:cs typeface="Arial" panose="020B0604020202020204" pitchFamily="34" charset="0"/>
              </a:rPr>
              <a:t>Graham BS, 2017. </a:t>
            </a:r>
            <a:r>
              <a:rPr lang="fr-FR" sz="1000" i="1" dirty="0" err="1">
                <a:solidFill>
                  <a:srgbClr val="000000">
                    <a:lumMod val="75000"/>
                    <a:lumOff val="25000"/>
                  </a:srgbClr>
                </a:solidFill>
                <a:latin typeface="Arial" panose="020B0604020202020204" pitchFamily="34" charset="0"/>
                <a:ea typeface="Verdana" panose="020B0604030504040204" pitchFamily="34" charset="0"/>
                <a:cs typeface="Arial" panose="020B0604020202020204" pitchFamily="34" charset="0"/>
              </a:rPr>
              <a:t>Current</a:t>
            </a:r>
            <a:r>
              <a:rPr lang="fr-FR" sz="1000" i="1" dirty="0">
                <a:solidFill>
                  <a:srgbClr val="000000">
                    <a:lumMod val="75000"/>
                    <a:lumOff val="25000"/>
                  </a:srgbClr>
                </a:solidFill>
                <a:latin typeface="Arial" panose="020B0604020202020204" pitchFamily="34" charset="0"/>
                <a:ea typeface="Verdana" panose="020B0604030504040204" pitchFamily="34" charset="0"/>
                <a:cs typeface="Arial" panose="020B0604020202020204" pitchFamily="34" charset="0"/>
              </a:rPr>
              <a:t> Opinion in Virology,</a:t>
            </a:r>
            <a:r>
              <a:rPr lang="fr-FR" sz="1000" dirty="0">
                <a:solidFill>
                  <a:srgbClr val="000000">
                    <a:lumMod val="75000"/>
                    <a:lumOff val="25000"/>
                  </a:srgbClr>
                </a:solidFill>
                <a:latin typeface="Arial" panose="020B0604020202020204" pitchFamily="34" charset="0"/>
                <a:ea typeface="Verdana" panose="020B0604030504040204" pitchFamily="34" charset="0"/>
                <a:cs typeface="Arial" panose="020B0604020202020204" pitchFamily="34" charset="0"/>
              </a:rPr>
              <a:t>23:107–112</a:t>
            </a:r>
            <a:r>
              <a:rPr lang="fr-FR" sz="1000" b="1" dirty="0">
                <a:solidFill>
                  <a:srgbClr val="000000">
                    <a:lumMod val="75000"/>
                    <a:lumOff val="25000"/>
                  </a:srgbClr>
                </a:solidFill>
                <a:latin typeface="Arial" panose="020B0604020202020204" pitchFamily="34" charset="0"/>
                <a:ea typeface="Verdana" panose="020B0604030504040204" pitchFamily="34" charset="0"/>
                <a:cs typeface="Arial" panose="020B0604020202020204" pitchFamily="34" charset="0"/>
              </a:rPr>
              <a:t> </a:t>
            </a:r>
          </a:p>
          <a:p>
            <a:pPr defTabSz="256873">
              <a:defRPr/>
            </a:pPr>
            <a:r>
              <a:rPr lang="fr-FR" sz="1000" b="1" dirty="0">
                <a:solidFill>
                  <a:srgbClr val="000000">
                    <a:lumMod val="75000"/>
                    <a:lumOff val="25000"/>
                  </a:srgbClr>
                </a:solidFill>
                <a:latin typeface="Arial" panose="020B0604020202020204" pitchFamily="34" charset="0"/>
                <a:ea typeface="Verdana" panose="020B0604030504040204" pitchFamily="34" charset="0"/>
                <a:cs typeface="Arial" panose="020B0604020202020204" pitchFamily="34" charset="0"/>
              </a:rPr>
              <a:t>2</a:t>
            </a:r>
            <a:r>
              <a:rPr lang="fr-FR" sz="1000" dirty="0">
                <a:solidFill>
                  <a:srgbClr val="000000">
                    <a:lumMod val="75000"/>
                    <a:lumOff val="25000"/>
                  </a:srgbClr>
                </a:solidFill>
                <a:latin typeface="Arial" panose="020B0604020202020204" pitchFamily="34" charset="0"/>
                <a:ea typeface="Verdana" panose="020B0604030504040204" pitchFamily="34" charset="0"/>
                <a:cs typeface="Arial" panose="020B0604020202020204" pitchFamily="34" charset="0"/>
              </a:rPr>
              <a:t>. </a:t>
            </a:r>
            <a:r>
              <a:rPr lang="fr-FR" sz="1000" dirty="0" err="1">
                <a:solidFill>
                  <a:srgbClr val="000000">
                    <a:lumMod val="75000"/>
                    <a:lumOff val="25000"/>
                  </a:srgbClr>
                </a:solidFill>
                <a:latin typeface="Arial" panose="020B0604020202020204" pitchFamily="34" charset="0"/>
                <a:ea typeface="Verdana" panose="020B0604030504040204" pitchFamily="34" charset="0"/>
                <a:cs typeface="Arial" panose="020B0604020202020204" pitchFamily="34" charset="0"/>
              </a:rPr>
              <a:t>Ruckwardt</a:t>
            </a:r>
            <a:r>
              <a:rPr lang="fr-FR" sz="1000" dirty="0">
                <a:solidFill>
                  <a:srgbClr val="000000">
                    <a:lumMod val="75000"/>
                    <a:lumOff val="25000"/>
                  </a:srgbClr>
                </a:solidFill>
                <a:latin typeface="Arial" panose="020B0604020202020204" pitchFamily="34" charset="0"/>
                <a:ea typeface="Verdana" panose="020B0604030504040204" pitchFamily="34" charset="0"/>
                <a:cs typeface="Arial" panose="020B0604020202020204" pitchFamily="34" charset="0"/>
              </a:rPr>
              <a:t>, </a:t>
            </a:r>
            <a:r>
              <a:rPr lang="fr-FR" sz="1000" dirty="0" err="1">
                <a:solidFill>
                  <a:srgbClr val="000000">
                    <a:lumMod val="75000"/>
                    <a:lumOff val="25000"/>
                  </a:srgbClr>
                </a:solidFill>
                <a:latin typeface="Arial" panose="020B0604020202020204" pitchFamily="34" charset="0"/>
                <a:ea typeface="Verdana" panose="020B0604030504040204" pitchFamily="34" charset="0"/>
                <a:cs typeface="Arial" panose="020B0604020202020204" pitchFamily="34" charset="0"/>
              </a:rPr>
              <a:t>Morabito</a:t>
            </a:r>
            <a:r>
              <a:rPr lang="fr-FR" sz="1000" dirty="0">
                <a:solidFill>
                  <a:srgbClr val="000000">
                    <a:lumMod val="75000"/>
                    <a:lumOff val="25000"/>
                  </a:srgbClr>
                </a:solidFill>
                <a:latin typeface="Arial" panose="020B0604020202020204" pitchFamily="34" charset="0"/>
                <a:ea typeface="Verdana" panose="020B0604030504040204" pitchFamily="34" charset="0"/>
                <a:cs typeface="Arial" panose="020B0604020202020204" pitchFamily="34" charset="0"/>
              </a:rPr>
              <a:t> and Graham. 2019 </a:t>
            </a:r>
            <a:r>
              <a:rPr lang="fr-FR" sz="1000" i="1" dirty="0">
                <a:solidFill>
                  <a:srgbClr val="000000">
                    <a:lumMod val="75000"/>
                    <a:lumOff val="25000"/>
                  </a:srgbClr>
                </a:solidFill>
                <a:latin typeface="Arial" panose="020B0604020202020204" pitchFamily="34" charset="0"/>
                <a:ea typeface="Verdana" panose="020B0604030504040204" pitchFamily="34" charset="0"/>
                <a:cs typeface="Arial" panose="020B0604020202020204" pitchFamily="34" charset="0"/>
              </a:rPr>
              <a:t>Immunity,</a:t>
            </a:r>
            <a:r>
              <a:rPr lang="fr-FR" sz="1000" dirty="0">
                <a:solidFill>
                  <a:srgbClr val="000000">
                    <a:lumMod val="75000"/>
                    <a:lumOff val="25000"/>
                  </a:srgbClr>
                </a:solidFill>
                <a:latin typeface="Arial" panose="020B0604020202020204" pitchFamily="34" charset="0"/>
                <a:ea typeface="Verdana" panose="020B0604030504040204" pitchFamily="34" charset="0"/>
                <a:cs typeface="Arial" panose="020B0604020202020204" pitchFamily="34" charset="0"/>
              </a:rPr>
              <a:t>51:429-442.</a:t>
            </a:r>
          </a:p>
        </p:txBody>
      </p:sp>
      <p:pic>
        <p:nvPicPr>
          <p:cNvPr id="8" name="Picture 4">
            <a:extLst>
              <a:ext uri="{FF2B5EF4-FFF2-40B4-BE49-F238E27FC236}">
                <a16:creationId xmlns:a16="http://schemas.microsoft.com/office/drawing/2014/main" id="{23A9C5DC-3D30-4248-8209-90EE052A6E43}"/>
              </a:ext>
            </a:extLst>
          </p:cNvPr>
          <p:cNvPicPr>
            <a:picLocks noChangeAspect="1"/>
          </p:cNvPicPr>
          <p:nvPr/>
        </p:nvPicPr>
        <p:blipFill rotWithShape="1">
          <a:blip r:embed="rId3">
            <a:extLst>
              <a:ext uri="{28A0092B-C50C-407E-A947-70E740481C1C}">
                <a14:useLocalDpi xmlns:a14="http://schemas.microsoft.com/office/drawing/2010/main" val="0"/>
              </a:ext>
            </a:extLst>
          </a:blip>
          <a:srcRect l="36237" t="23985" r="40037" b="10412"/>
          <a:stretch/>
        </p:blipFill>
        <p:spPr>
          <a:xfrm>
            <a:off x="235522" y="1702349"/>
            <a:ext cx="1781189" cy="2463302"/>
          </a:xfrm>
          <a:prstGeom prst="rect">
            <a:avLst/>
          </a:prstGeom>
        </p:spPr>
      </p:pic>
      <p:pic>
        <p:nvPicPr>
          <p:cNvPr id="9" name="Picture 4">
            <a:extLst>
              <a:ext uri="{FF2B5EF4-FFF2-40B4-BE49-F238E27FC236}">
                <a16:creationId xmlns:a16="http://schemas.microsoft.com/office/drawing/2014/main" id="{6FDE6805-2A0E-3643-8ACB-5E1D9B7BB31B}"/>
              </a:ext>
            </a:extLst>
          </p:cNvPr>
          <p:cNvPicPr>
            <a:picLocks noChangeAspect="1"/>
          </p:cNvPicPr>
          <p:nvPr/>
        </p:nvPicPr>
        <p:blipFill rotWithShape="1">
          <a:blip r:embed="rId3">
            <a:extLst>
              <a:ext uri="{28A0092B-C50C-407E-A947-70E740481C1C}">
                <a14:useLocalDpi xmlns:a14="http://schemas.microsoft.com/office/drawing/2010/main" val="0"/>
              </a:ext>
            </a:extLst>
          </a:blip>
          <a:srcRect l="76273" t="12690" b="12831"/>
          <a:stretch/>
        </p:blipFill>
        <p:spPr>
          <a:xfrm>
            <a:off x="7145204" y="1392650"/>
            <a:ext cx="1874669" cy="2943410"/>
          </a:xfrm>
          <a:prstGeom prst="rect">
            <a:avLst/>
          </a:prstGeom>
        </p:spPr>
      </p:pic>
      <p:sp>
        <p:nvSpPr>
          <p:cNvPr id="10" name="ZoneTexte 9">
            <a:extLst>
              <a:ext uri="{FF2B5EF4-FFF2-40B4-BE49-F238E27FC236}">
                <a16:creationId xmlns:a16="http://schemas.microsoft.com/office/drawing/2014/main" id="{13435452-EB8A-F84C-B96E-C9DA76ACFB5F}"/>
              </a:ext>
            </a:extLst>
          </p:cNvPr>
          <p:cNvSpPr txBox="1"/>
          <p:nvPr/>
        </p:nvSpPr>
        <p:spPr>
          <a:xfrm>
            <a:off x="783806" y="1361077"/>
            <a:ext cx="649538" cy="276999"/>
          </a:xfrm>
          <a:prstGeom prst="rect">
            <a:avLst/>
          </a:prstGeom>
          <a:noFill/>
        </p:spPr>
        <p:txBody>
          <a:bodyPr wrap="none" rtlCol="0">
            <a:spAutoFit/>
          </a:bodyPr>
          <a:lstStyle/>
          <a:p>
            <a:pPr algn="r" defTabSz="457178">
              <a:defRPr/>
            </a:pPr>
            <a:r>
              <a:rPr lang="fr-FR" sz="12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Pré-F</a:t>
            </a:r>
            <a:endParaRPr lang="fr-FR" sz="1200" b="1" baseline="300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ZoneTexte 10">
            <a:extLst>
              <a:ext uri="{FF2B5EF4-FFF2-40B4-BE49-F238E27FC236}">
                <a16:creationId xmlns:a16="http://schemas.microsoft.com/office/drawing/2014/main" id="{37BF1991-6374-E94E-A9AF-8195EC89BBB2}"/>
              </a:ext>
            </a:extLst>
          </p:cNvPr>
          <p:cNvSpPr txBox="1"/>
          <p:nvPr/>
        </p:nvSpPr>
        <p:spPr>
          <a:xfrm>
            <a:off x="7564040" y="1084253"/>
            <a:ext cx="737702" cy="276999"/>
          </a:xfrm>
          <a:prstGeom prst="rect">
            <a:avLst/>
          </a:prstGeom>
          <a:noFill/>
        </p:spPr>
        <p:txBody>
          <a:bodyPr wrap="none" rtlCol="0">
            <a:spAutoFit/>
          </a:bodyPr>
          <a:lstStyle/>
          <a:p>
            <a:r>
              <a:rPr lang="fr-FR" sz="1200" b="1"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rPr>
              <a:t>Post-F</a:t>
            </a:r>
            <a:endParaRPr lang="fr-FR" sz="1200" b="1" baseline="30000" dirty="0">
              <a:solidFill>
                <a:schemeClr val="accent1">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ZoneTexte 13">
            <a:extLst>
              <a:ext uri="{FF2B5EF4-FFF2-40B4-BE49-F238E27FC236}">
                <a16:creationId xmlns:a16="http://schemas.microsoft.com/office/drawing/2014/main" id="{55A78CE9-26E1-E64A-8E01-C98AB15909A5}"/>
              </a:ext>
            </a:extLst>
          </p:cNvPr>
          <p:cNvSpPr txBox="1"/>
          <p:nvPr/>
        </p:nvSpPr>
        <p:spPr>
          <a:xfrm>
            <a:off x="3308124" y="2820515"/>
            <a:ext cx="1095173" cy="209416"/>
          </a:xfrm>
          <a:prstGeom prst="rect">
            <a:avLst/>
          </a:prstGeom>
          <a:noFill/>
        </p:spPr>
        <p:txBody>
          <a:bodyPr wrap="none" rtlCol="0">
            <a:spAutoFit/>
          </a:bodyPr>
          <a:lstStyle/>
          <a:p>
            <a:pPr algn="ctr">
              <a:lnSpc>
                <a:spcPts val="1005"/>
              </a:lnSpc>
            </a:pPr>
            <a:r>
              <a:rPr lang="fr-FR" sz="788">
                <a:latin typeface="Verdana" panose="020B0604030504040204" pitchFamily="34" charset="0"/>
                <a:ea typeface="Verdana" panose="020B0604030504040204" pitchFamily="34" charset="0"/>
                <a:cs typeface="Verdana" panose="020B0604030504040204" pitchFamily="34" charset="0"/>
              </a:rPr>
              <a:t>Pré-F uniquement</a:t>
            </a:r>
          </a:p>
        </p:txBody>
      </p:sp>
      <p:sp>
        <p:nvSpPr>
          <p:cNvPr id="15" name="ZoneTexte 14">
            <a:extLst>
              <a:ext uri="{FF2B5EF4-FFF2-40B4-BE49-F238E27FC236}">
                <a16:creationId xmlns:a16="http://schemas.microsoft.com/office/drawing/2014/main" id="{85CAF6FF-6D2F-7544-8876-3323D0990C19}"/>
              </a:ext>
            </a:extLst>
          </p:cNvPr>
          <p:cNvSpPr txBox="1"/>
          <p:nvPr/>
        </p:nvSpPr>
        <p:spPr>
          <a:xfrm>
            <a:off x="4264683" y="2675504"/>
            <a:ext cx="926857" cy="213585"/>
          </a:xfrm>
          <a:prstGeom prst="rect">
            <a:avLst/>
          </a:prstGeom>
          <a:noFill/>
        </p:spPr>
        <p:txBody>
          <a:bodyPr wrap="none" rtlCol="0">
            <a:spAutoFit/>
          </a:bodyPr>
          <a:lstStyle/>
          <a:p>
            <a:r>
              <a:rPr lang="fr-FR" sz="788">
                <a:latin typeface="Verdana" panose="020B0604030504040204" pitchFamily="34" charset="0"/>
                <a:ea typeface="Verdana" panose="020B0604030504040204" pitchFamily="34" charset="0"/>
                <a:cs typeface="Verdana" panose="020B0604030504040204" pitchFamily="34" charset="0"/>
              </a:rPr>
              <a:t>Pré-F &gt; Post-F</a:t>
            </a:r>
          </a:p>
        </p:txBody>
      </p:sp>
      <p:sp>
        <p:nvSpPr>
          <p:cNvPr id="16" name="ZoneTexte 15">
            <a:extLst>
              <a:ext uri="{FF2B5EF4-FFF2-40B4-BE49-F238E27FC236}">
                <a16:creationId xmlns:a16="http://schemas.microsoft.com/office/drawing/2014/main" id="{488741C5-8003-0445-BEB2-CACBA11603A9}"/>
              </a:ext>
            </a:extLst>
          </p:cNvPr>
          <p:cNvSpPr txBox="1"/>
          <p:nvPr/>
        </p:nvSpPr>
        <p:spPr>
          <a:xfrm>
            <a:off x="5111847" y="2820515"/>
            <a:ext cx="917239" cy="209416"/>
          </a:xfrm>
          <a:prstGeom prst="rect">
            <a:avLst/>
          </a:prstGeom>
          <a:noFill/>
        </p:spPr>
        <p:txBody>
          <a:bodyPr wrap="none" rtlCol="0">
            <a:spAutoFit/>
          </a:bodyPr>
          <a:lstStyle/>
          <a:p>
            <a:pPr algn="ctr">
              <a:lnSpc>
                <a:spcPts val="1005"/>
              </a:lnSpc>
            </a:pPr>
            <a:r>
              <a:rPr lang="fr-FR" sz="788">
                <a:latin typeface="Verdana" panose="020B0604030504040204" pitchFamily="34" charset="0"/>
                <a:ea typeface="Verdana" panose="020B0604030504040204" pitchFamily="34" charset="0"/>
                <a:cs typeface="Verdana" panose="020B0604030504040204" pitchFamily="34" charset="0"/>
              </a:rPr>
              <a:t>Pré-F &amp; Post-F</a:t>
            </a:r>
          </a:p>
        </p:txBody>
      </p:sp>
      <p:sp>
        <p:nvSpPr>
          <p:cNvPr id="17" name="ZoneTexte 16">
            <a:extLst>
              <a:ext uri="{FF2B5EF4-FFF2-40B4-BE49-F238E27FC236}">
                <a16:creationId xmlns:a16="http://schemas.microsoft.com/office/drawing/2014/main" id="{87784CD8-1E87-3F49-9FEC-B2242791C32C}"/>
              </a:ext>
            </a:extLst>
          </p:cNvPr>
          <p:cNvSpPr txBox="1"/>
          <p:nvPr/>
        </p:nvSpPr>
        <p:spPr>
          <a:xfrm>
            <a:off x="5931579" y="2673918"/>
            <a:ext cx="926857" cy="213585"/>
          </a:xfrm>
          <a:prstGeom prst="rect">
            <a:avLst/>
          </a:prstGeom>
          <a:noFill/>
        </p:spPr>
        <p:txBody>
          <a:bodyPr wrap="none" rtlCol="0">
            <a:spAutoFit/>
          </a:bodyPr>
          <a:lstStyle/>
          <a:p>
            <a:r>
              <a:rPr lang="fr-FR" sz="788">
                <a:latin typeface="Verdana" panose="020B0604030504040204" pitchFamily="34" charset="0"/>
                <a:ea typeface="Verdana" panose="020B0604030504040204" pitchFamily="34" charset="0"/>
                <a:cs typeface="Verdana" panose="020B0604030504040204" pitchFamily="34" charset="0"/>
              </a:rPr>
              <a:t>Post-F &gt; Pré-F</a:t>
            </a:r>
          </a:p>
        </p:txBody>
      </p:sp>
      <p:sp>
        <p:nvSpPr>
          <p:cNvPr id="18" name="ZoneTexte 17">
            <a:extLst>
              <a:ext uri="{FF2B5EF4-FFF2-40B4-BE49-F238E27FC236}">
                <a16:creationId xmlns:a16="http://schemas.microsoft.com/office/drawing/2014/main" id="{D588B944-38D2-6048-8827-544049A581D2}"/>
              </a:ext>
            </a:extLst>
          </p:cNvPr>
          <p:cNvSpPr txBox="1"/>
          <p:nvPr/>
        </p:nvSpPr>
        <p:spPr>
          <a:xfrm>
            <a:off x="2626231" y="2403593"/>
            <a:ext cx="740908" cy="230832"/>
          </a:xfrm>
          <a:prstGeom prst="rect">
            <a:avLst/>
          </a:prstGeom>
          <a:noFill/>
        </p:spPr>
        <p:txBody>
          <a:bodyPr wrap="none" rtlCol="0">
            <a:spAutoFit/>
          </a:bodyPr>
          <a:lstStyle/>
          <a:p>
            <a:pPr algn="r"/>
            <a:r>
              <a:rPr lang="fr-FR" sz="900" b="1">
                <a:latin typeface="Verdana" panose="020B0604030504040204" pitchFamily="34" charset="0"/>
                <a:ea typeface="Verdana" panose="020B0604030504040204" pitchFamily="34" charset="0"/>
                <a:cs typeface="Verdana" panose="020B0604030504040204" pitchFamily="34" charset="0"/>
              </a:rPr>
              <a:t>Épitopes</a:t>
            </a:r>
          </a:p>
        </p:txBody>
      </p:sp>
      <p:grpSp>
        <p:nvGrpSpPr>
          <p:cNvPr id="19" name="Groupe 18">
            <a:extLst>
              <a:ext uri="{FF2B5EF4-FFF2-40B4-BE49-F238E27FC236}">
                <a16:creationId xmlns:a16="http://schemas.microsoft.com/office/drawing/2014/main" id="{4781504C-B47F-3042-8009-C7B28ACDC51B}"/>
              </a:ext>
            </a:extLst>
          </p:cNvPr>
          <p:cNvGrpSpPr/>
          <p:nvPr/>
        </p:nvGrpSpPr>
        <p:grpSpPr>
          <a:xfrm>
            <a:off x="3443081" y="3238289"/>
            <a:ext cx="3127812" cy="957179"/>
            <a:chOff x="5160835" y="-1647761"/>
            <a:chExt cx="3404294" cy="909834"/>
          </a:xfrm>
        </p:grpSpPr>
        <p:sp>
          <p:nvSpPr>
            <p:cNvPr id="20" name="Triangle 19">
              <a:extLst>
                <a:ext uri="{FF2B5EF4-FFF2-40B4-BE49-F238E27FC236}">
                  <a16:creationId xmlns:a16="http://schemas.microsoft.com/office/drawing/2014/main" id="{D3AB00E8-5081-024D-887D-D0EF15B0EC89}"/>
                </a:ext>
              </a:extLst>
            </p:cNvPr>
            <p:cNvSpPr/>
            <p:nvPr/>
          </p:nvSpPr>
          <p:spPr>
            <a:xfrm rot="5400000">
              <a:off x="6514180" y="-2984139"/>
              <a:ext cx="714571" cy="3387327"/>
            </a:xfrm>
            <a:prstGeom prst="triangle">
              <a:avLst>
                <a:gd name="adj" fmla="val 50915"/>
              </a:avLst>
            </a:prstGeom>
            <a:gradFill flip="none" rotWithShape="1">
              <a:gsLst>
                <a:gs pos="46000">
                  <a:schemeClr val="accent5"/>
                </a:gs>
                <a:gs pos="1000">
                  <a:srgbClr val="92D050"/>
                </a:gs>
                <a:gs pos="100000">
                  <a:srgbClr val="C00000"/>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latin typeface="Verdana" panose="020B0604030504040204" pitchFamily="34" charset="0"/>
                <a:ea typeface="Verdana" panose="020B0604030504040204" pitchFamily="34" charset="0"/>
                <a:cs typeface="Verdana" panose="020B0604030504040204" pitchFamily="34" charset="0"/>
              </a:endParaRPr>
            </a:p>
          </p:txBody>
        </p:sp>
        <p:sp>
          <p:nvSpPr>
            <p:cNvPr id="21" name="ZoneTexte 20">
              <a:extLst>
                <a:ext uri="{FF2B5EF4-FFF2-40B4-BE49-F238E27FC236}">
                  <a16:creationId xmlns:a16="http://schemas.microsoft.com/office/drawing/2014/main" id="{809DD26B-E090-5943-B51C-189C0125C19E}"/>
                </a:ext>
              </a:extLst>
            </p:cNvPr>
            <p:cNvSpPr txBox="1"/>
            <p:nvPr/>
          </p:nvSpPr>
          <p:spPr>
            <a:xfrm>
              <a:off x="5160835" y="-1615586"/>
              <a:ext cx="419078" cy="877659"/>
            </a:xfrm>
            <a:prstGeom prst="rect">
              <a:avLst/>
            </a:prstGeom>
            <a:noFill/>
          </p:spPr>
          <p:txBody>
            <a:bodyPr wrap="none" rtlCol="0">
              <a:spAutoFit/>
            </a:bodyPr>
            <a:lstStyle/>
            <a:p>
              <a:r>
                <a:rPr lang="fr-FR" b="1">
                  <a:solidFill>
                    <a:schemeClr val="bg1"/>
                  </a:solidFill>
                  <a:latin typeface="Verdana" panose="020B0604030504040204" pitchFamily="34" charset="0"/>
                  <a:ea typeface="Verdana" panose="020B0604030504040204" pitchFamily="34" charset="0"/>
                  <a:cs typeface="Verdana" panose="020B0604030504040204" pitchFamily="34" charset="0"/>
                </a:rPr>
                <a:t>+</a:t>
              </a:r>
            </a:p>
            <a:p>
              <a:r>
                <a:rPr lang="fr-FR" b="1">
                  <a:solidFill>
                    <a:schemeClr val="bg1"/>
                  </a:solidFill>
                  <a:latin typeface="Verdana" panose="020B0604030504040204" pitchFamily="34" charset="0"/>
                  <a:ea typeface="Verdana" panose="020B0604030504040204" pitchFamily="34" charset="0"/>
                  <a:cs typeface="Verdana" panose="020B0604030504040204" pitchFamily="34" charset="0"/>
                </a:rPr>
                <a:t>+</a:t>
              </a:r>
            </a:p>
            <a:p>
              <a:r>
                <a:rPr lang="fr-FR" b="1">
                  <a:solidFill>
                    <a:schemeClr val="bg1"/>
                  </a:solidFill>
                  <a:latin typeface="Verdana" panose="020B0604030504040204" pitchFamily="34" charset="0"/>
                  <a:ea typeface="Verdana" panose="020B0604030504040204" pitchFamily="34" charset="0"/>
                  <a:cs typeface="Verdana" panose="020B0604030504040204" pitchFamily="34" charset="0"/>
                </a:rPr>
                <a:t>+</a:t>
              </a:r>
            </a:p>
          </p:txBody>
        </p:sp>
        <p:sp>
          <p:nvSpPr>
            <p:cNvPr id="22" name="ZoneTexte 21">
              <a:extLst>
                <a:ext uri="{FF2B5EF4-FFF2-40B4-BE49-F238E27FC236}">
                  <a16:creationId xmlns:a16="http://schemas.microsoft.com/office/drawing/2014/main" id="{923D1E3B-9B70-EA4D-A08E-AB2C964D360F}"/>
                </a:ext>
              </a:extLst>
            </p:cNvPr>
            <p:cNvSpPr txBox="1"/>
            <p:nvPr/>
          </p:nvSpPr>
          <p:spPr>
            <a:xfrm>
              <a:off x="7792451" y="-1428774"/>
              <a:ext cx="321375" cy="351064"/>
            </a:xfrm>
            <a:prstGeom prst="rect">
              <a:avLst/>
            </a:prstGeom>
            <a:noFill/>
          </p:spPr>
          <p:txBody>
            <a:bodyPr wrap="none" rtlCol="0">
              <a:spAutoFit/>
            </a:bodyPr>
            <a:lstStyle/>
            <a:p>
              <a:r>
                <a:rPr lang="fr-FR" b="1">
                  <a:solidFill>
                    <a:schemeClr val="bg1"/>
                  </a:solidFill>
                  <a:latin typeface="Verdana" panose="020B0604030504040204" pitchFamily="34" charset="0"/>
                  <a:ea typeface="Verdana" panose="020B0604030504040204" pitchFamily="34" charset="0"/>
                  <a:cs typeface="Verdana" panose="020B0604030504040204" pitchFamily="34" charset="0"/>
                </a:rPr>
                <a:t>-</a:t>
              </a:r>
            </a:p>
          </p:txBody>
        </p:sp>
      </p:grpSp>
      <p:pic>
        <p:nvPicPr>
          <p:cNvPr id="26" name="Image 25">
            <a:extLst>
              <a:ext uri="{FF2B5EF4-FFF2-40B4-BE49-F238E27FC236}">
                <a16:creationId xmlns:a16="http://schemas.microsoft.com/office/drawing/2014/main" id="{940EBFAC-8644-7A43-89AB-FC57012837D0}"/>
              </a:ext>
            </a:extLst>
          </p:cNvPr>
          <p:cNvPicPr>
            <a:picLocks noChangeAspect="1"/>
          </p:cNvPicPr>
          <p:nvPr/>
        </p:nvPicPr>
        <p:blipFill>
          <a:blip r:embed="rId4"/>
          <a:srcRect/>
          <a:stretch/>
        </p:blipFill>
        <p:spPr>
          <a:xfrm rot="5400000">
            <a:off x="2981221" y="1718580"/>
            <a:ext cx="609611" cy="602177"/>
          </a:xfrm>
          <a:prstGeom prst="rect">
            <a:avLst/>
          </a:prstGeom>
        </p:spPr>
      </p:pic>
      <p:grpSp>
        <p:nvGrpSpPr>
          <p:cNvPr id="28" name="Groupe 27">
            <a:extLst>
              <a:ext uri="{FF2B5EF4-FFF2-40B4-BE49-F238E27FC236}">
                <a16:creationId xmlns:a16="http://schemas.microsoft.com/office/drawing/2014/main" id="{122B6B24-814A-6A41-9852-9B9E53FB418C}"/>
              </a:ext>
            </a:extLst>
          </p:cNvPr>
          <p:cNvGrpSpPr/>
          <p:nvPr/>
        </p:nvGrpSpPr>
        <p:grpSpPr>
          <a:xfrm>
            <a:off x="3436558" y="2296205"/>
            <a:ext cx="3245394" cy="399601"/>
            <a:chOff x="3380406" y="-789667"/>
            <a:chExt cx="5090565" cy="661889"/>
          </a:xfrm>
        </p:grpSpPr>
        <p:sp>
          <p:nvSpPr>
            <p:cNvPr id="29" name="Ellipse 28">
              <a:extLst>
                <a:ext uri="{FF2B5EF4-FFF2-40B4-BE49-F238E27FC236}">
                  <a16:creationId xmlns:a16="http://schemas.microsoft.com/office/drawing/2014/main" id="{2B302EEE-2E45-5D4D-9253-DFF8DE9A66A1}"/>
                </a:ext>
              </a:extLst>
            </p:cNvPr>
            <p:cNvSpPr/>
            <p:nvPr/>
          </p:nvSpPr>
          <p:spPr>
            <a:xfrm>
              <a:off x="6006246" y="-789666"/>
              <a:ext cx="625902" cy="661888"/>
            </a:xfrm>
            <a:prstGeom prst="ellipse">
              <a:avLst/>
            </a:prstGeom>
            <a:solidFill>
              <a:srgbClr val="C602BE"/>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50" b="1">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30" name="Ellipse 29">
              <a:extLst>
                <a:ext uri="{FF2B5EF4-FFF2-40B4-BE49-F238E27FC236}">
                  <a16:creationId xmlns:a16="http://schemas.microsoft.com/office/drawing/2014/main" id="{098A046B-4C6B-094D-A68E-7FCAF977D5D9}"/>
                </a:ext>
              </a:extLst>
            </p:cNvPr>
            <p:cNvSpPr/>
            <p:nvPr/>
          </p:nvSpPr>
          <p:spPr>
            <a:xfrm>
              <a:off x="6737218" y="-789666"/>
              <a:ext cx="626793" cy="661888"/>
            </a:xfrm>
            <a:prstGeom prst="ellipse">
              <a:avLst/>
            </a:prstGeom>
            <a:solidFill>
              <a:srgbClr val="FFFF00"/>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50" b="1">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31" name="Ellipse 30">
              <a:extLst>
                <a:ext uri="{FF2B5EF4-FFF2-40B4-BE49-F238E27FC236}">
                  <a16:creationId xmlns:a16="http://schemas.microsoft.com/office/drawing/2014/main" id="{FF6E4A78-4939-D542-AD49-9CE9959002B6}"/>
                </a:ext>
              </a:extLst>
            </p:cNvPr>
            <p:cNvSpPr/>
            <p:nvPr/>
          </p:nvSpPr>
          <p:spPr>
            <a:xfrm>
              <a:off x="4116241" y="-789666"/>
              <a:ext cx="625903" cy="661888"/>
            </a:xfrm>
            <a:prstGeom prst="ellipse">
              <a:avLst/>
            </a:prstGeom>
            <a:solidFill>
              <a:srgbClr val="FCC000"/>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50" b="1">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32" name="Ellipse 31">
              <a:extLst>
                <a:ext uri="{FF2B5EF4-FFF2-40B4-BE49-F238E27FC236}">
                  <a16:creationId xmlns:a16="http://schemas.microsoft.com/office/drawing/2014/main" id="{DDDB43AA-6985-8741-B1B2-1201F41A4365}"/>
                </a:ext>
              </a:extLst>
            </p:cNvPr>
            <p:cNvSpPr/>
            <p:nvPr/>
          </p:nvSpPr>
          <p:spPr>
            <a:xfrm>
              <a:off x="5063462" y="-789666"/>
              <a:ext cx="625903" cy="661888"/>
            </a:xfrm>
            <a:prstGeom prst="ellipse">
              <a:avLst/>
            </a:prstGeom>
            <a:solidFill>
              <a:srgbClr val="09AF4B"/>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50" b="1">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33" name="Ellipse 32">
              <a:extLst>
                <a:ext uri="{FF2B5EF4-FFF2-40B4-BE49-F238E27FC236}">
                  <a16:creationId xmlns:a16="http://schemas.microsoft.com/office/drawing/2014/main" id="{1C98B108-8B5A-1E4B-BD9A-19BC18B8CEDB}"/>
                </a:ext>
              </a:extLst>
            </p:cNvPr>
            <p:cNvSpPr/>
            <p:nvPr/>
          </p:nvSpPr>
          <p:spPr>
            <a:xfrm>
              <a:off x="7677086" y="-789666"/>
              <a:ext cx="626793" cy="661888"/>
            </a:xfrm>
            <a:prstGeom prst="ellipse">
              <a:avLst/>
            </a:prstGeom>
            <a:solidFill>
              <a:srgbClr val="0633E6"/>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50" b="1">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34" name="Ellipse 33">
              <a:extLst>
                <a:ext uri="{FF2B5EF4-FFF2-40B4-BE49-F238E27FC236}">
                  <a16:creationId xmlns:a16="http://schemas.microsoft.com/office/drawing/2014/main" id="{8E2CCA30-037A-2445-85D6-A5E6E3B0F96D}"/>
                </a:ext>
              </a:extLst>
            </p:cNvPr>
            <p:cNvSpPr/>
            <p:nvPr/>
          </p:nvSpPr>
          <p:spPr>
            <a:xfrm>
              <a:off x="3380406" y="-789667"/>
              <a:ext cx="626793" cy="661889"/>
            </a:xfrm>
            <a:prstGeom prst="ellipse">
              <a:avLst/>
            </a:prstGeom>
            <a:solidFill>
              <a:srgbClr val="FF0000"/>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750" b="1">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36" name="Ellipse 35">
              <a:extLst>
                <a:ext uri="{FF2B5EF4-FFF2-40B4-BE49-F238E27FC236}">
                  <a16:creationId xmlns:a16="http://schemas.microsoft.com/office/drawing/2014/main" id="{397A5DB0-7511-B04B-87B1-C159898525E9}"/>
                </a:ext>
              </a:extLst>
            </p:cNvPr>
            <p:cNvSpPr/>
            <p:nvPr/>
          </p:nvSpPr>
          <p:spPr>
            <a:xfrm>
              <a:off x="4152435" y="-614315"/>
              <a:ext cx="553513" cy="29126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solidFill>
                    <a:schemeClr val="bg1"/>
                  </a:solidFill>
                  <a:latin typeface="Verdana" panose="020B0604030504040204" pitchFamily="34" charset="0"/>
                  <a:ea typeface="Verdana" panose="020B0604030504040204" pitchFamily="34" charset="0"/>
                  <a:cs typeface="Verdana" panose="020B0604030504040204" pitchFamily="34" charset="0"/>
                </a:rPr>
                <a:t>V</a:t>
              </a:r>
            </a:p>
          </p:txBody>
        </p:sp>
        <p:sp>
          <p:nvSpPr>
            <p:cNvPr id="37" name="Ellipse 36">
              <a:extLst>
                <a:ext uri="{FF2B5EF4-FFF2-40B4-BE49-F238E27FC236}">
                  <a16:creationId xmlns:a16="http://schemas.microsoft.com/office/drawing/2014/main" id="{551CC754-C411-BB47-81F3-18F73AFF275A}"/>
                </a:ext>
              </a:extLst>
            </p:cNvPr>
            <p:cNvSpPr/>
            <p:nvPr/>
          </p:nvSpPr>
          <p:spPr>
            <a:xfrm>
              <a:off x="4910002" y="-623058"/>
              <a:ext cx="947991" cy="29126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solidFill>
                    <a:schemeClr val="bg1"/>
                  </a:solidFill>
                  <a:latin typeface="Verdana" panose="020B0604030504040204" pitchFamily="34" charset="0"/>
                  <a:ea typeface="Verdana" panose="020B0604030504040204" pitchFamily="34" charset="0"/>
                  <a:cs typeface="Verdana" panose="020B0604030504040204" pitchFamily="34" charset="0"/>
                </a:rPr>
                <a:t>III</a:t>
              </a:r>
            </a:p>
          </p:txBody>
        </p:sp>
        <p:sp>
          <p:nvSpPr>
            <p:cNvPr id="38" name="Ellipse 37">
              <a:extLst>
                <a:ext uri="{FF2B5EF4-FFF2-40B4-BE49-F238E27FC236}">
                  <a16:creationId xmlns:a16="http://schemas.microsoft.com/office/drawing/2014/main" id="{0EB1C5AB-E101-2849-BFB1-87B0BF90810F}"/>
                </a:ext>
              </a:extLst>
            </p:cNvPr>
            <p:cNvSpPr/>
            <p:nvPr/>
          </p:nvSpPr>
          <p:spPr>
            <a:xfrm>
              <a:off x="5855757" y="-614315"/>
              <a:ext cx="947991" cy="29126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solidFill>
                    <a:schemeClr val="bg1"/>
                  </a:solidFill>
                  <a:latin typeface="Verdana" panose="020B0604030504040204" pitchFamily="34" charset="0"/>
                  <a:ea typeface="Verdana" panose="020B0604030504040204" pitchFamily="34" charset="0"/>
                  <a:cs typeface="Verdana" panose="020B0604030504040204" pitchFamily="34" charset="0"/>
                </a:rPr>
                <a:t>IV</a:t>
              </a:r>
            </a:p>
          </p:txBody>
        </p:sp>
        <p:sp>
          <p:nvSpPr>
            <p:cNvPr id="39" name="Ellipse 38">
              <a:extLst>
                <a:ext uri="{FF2B5EF4-FFF2-40B4-BE49-F238E27FC236}">
                  <a16:creationId xmlns:a16="http://schemas.microsoft.com/office/drawing/2014/main" id="{892FD3F7-D2DA-9C40-814D-197A98E49B5D}"/>
                </a:ext>
              </a:extLst>
            </p:cNvPr>
            <p:cNvSpPr/>
            <p:nvPr/>
          </p:nvSpPr>
          <p:spPr>
            <a:xfrm>
              <a:off x="6579051" y="-623058"/>
              <a:ext cx="947991" cy="29126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solidFill>
                    <a:schemeClr val="tx1"/>
                  </a:solidFill>
                  <a:latin typeface="Verdana" panose="020B0604030504040204" pitchFamily="34" charset="0"/>
                  <a:ea typeface="Verdana" panose="020B0604030504040204" pitchFamily="34" charset="0"/>
                  <a:cs typeface="Verdana" panose="020B0604030504040204" pitchFamily="34" charset="0"/>
                </a:rPr>
                <a:t>II</a:t>
              </a:r>
            </a:p>
          </p:txBody>
        </p:sp>
        <p:sp>
          <p:nvSpPr>
            <p:cNvPr id="40" name="Ellipse 39">
              <a:extLst>
                <a:ext uri="{FF2B5EF4-FFF2-40B4-BE49-F238E27FC236}">
                  <a16:creationId xmlns:a16="http://schemas.microsoft.com/office/drawing/2014/main" id="{9F6C799C-CD27-3D49-B0FD-F00DD14857CC}"/>
                </a:ext>
              </a:extLst>
            </p:cNvPr>
            <p:cNvSpPr/>
            <p:nvPr/>
          </p:nvSpPr>
          <p:spPr>
            <a:xfrm>
              <a:off x="7522980" y="-623058"/>
              <a:ext cx="947991" cy="29126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solidFill>
                    <a:schemeClr val="bg1"/>
                  </a:solidFill>
                  <a:latin typeface="Verdana" panose="020B0604030504040204" pitchFamily="34" charset="0"/>
                  <a:ea typeface="Verdana" panose="020B0604030504040204" pitchFamily="34" charset="0"/>
                  <a:cs typeface="Verdana" panose="020B0604030504040204" pitchFamily="34" charset="0"/>
                </a:rPr>
                <a:t>I</a:t>
              </a:r>
            </a:p>
          </p:txBody>
        </p:sp>
      </p:grpSp>
      <p:sp>
        <p:nvSpPr>
          <p:cNvPr id="41" name="ZoneTexte 40">
            <a:extLst>
              <a:ext uri="{FF2B5EF4-FFF2-40B4-BE49-F238E27FC236}">
                <a16:creationId xmlns:a16="http://schemas.microsoft.com/office/drawing/2014/main" id="{E014C389-2281-2542-8DAC-D46CA554D32B}"/>
              </a:ext>
            </a:extLst>
          </p:cNvPr>
          <p:cNvSpPr txBox="1"/>
          <p:nvPr/>
        </p:nvSpPr>
        <p:spPr>
          <a:xfrm>
            <a:off x="2230289" y="3454020"/>
            <a:ext cx="1136851" cy="348813"/>
          </a:xfrm>
          <a:prstGeom prst="rect">
            <a:avLst/>
          </a:prstGeom>
          <a:noFill/>
        </p:spPr>
        <p:txBody>
          <a:bodyPr wrap="none" rtlCol="0">
            <a:spAutoFit/>
          </a:bodyPr>
          <a:lstStyle/>
          <a:p>
            <a:pPr algn="r">
              <a:lnSpc>
                <a:spcPts val="1005"/>
              </a:lnSpc>
            </a:pPr>
            <a:r>
              <a:rPr lang="fr-FR" sz="900" b="1">
                <a:latin typeface="Verdana" panose="020B0604030504040204" pitchFamily="34" charset="0"/>
                <a:ea typeface="Verdana" panose="020B0604030504040204" pitchFamily="34" charset="0"/>
                <a:cs typeface="Verdana" panose="020B0604030504040204" pitchFamily="34" charset="0"/>
              </a:rPr>
              <a:t>Potentialité de</a:t>
            </a:r>
            <a:br>
              <a:rPr lang="fr-FR" sz="900" b="1">
                <a:latin typeface="Verdana" panose="020B0604030504040204" pitchFamily="34" charset="0"/>
                <a:ea typeface="Verdana" panose="020B0604030504040204" pitchFamily="34" charset="0"/>
                <a:cs typeface="Verdana" panose="020B0604030504040204" pitchFamily="34" charset="0"/>
              </a:rPr>
            </a:br>
            <a:r>
              <a:rPr lang="fr-FR" sz="900" b="1">
                <a:latin typeface="Verdana" panose="020B0604030504040204" pitchFamily="34" charset="0"/>
                <a:ea typeface="Verdana" panose="020B0604030504040204" pitchFamily="34" charset="0"/>
                <a:cs typeface="Verdana" panose="020B0604030504040204" pitchFamily="34" charset="0"/>
              </a:rPr>
              <a:t>neutralisation</a:t>
            </a:r>
          </a:p>
        </p:txBody>
      </p:sp>
      <p:sp>
        <p:nvSpPr>
          <p:cNvPr id="42" name="ZoneTexte 41">
            <a:extLst>
              <a:ext uri="{FF2B5EF4-FFF2-40B4-BE49-F238E27FC236}">
                <a16:creationId xmlns:a16="http://schemas.microsoft.com/office/drawing/2014/main" id="{8836B40B-09F3-6A49-9766-5BCCD325B279}"/>
              </a:ext>
            </a:extLst>
          </p:cNvPr>
          <p:cNvSpPr txBox="1"/>
          <p:nvPr/>
        </p:nvSpPr>
        <p:spPr>
          <a:xfrm>
            <a:off x="2158154" y="2691634"/>
            <a:ext cx="1208985" cy="348813"/>
          </a:xfrm>
          <a:prstGeom prst="rect">
            <a:avLst/>
          </a:prstGeom>
          <a:noFill/>
        </p:spPr>
        <p:txBody>
          <a:bodyPr wrap="none" rtlCol="0">
            <a:spAutoFit/>
          </a:bodyPr>
          <a:lstStyle/>
          <a:p>
            <a:pPr algn="r">
              <a:lnSpc>
                <a:spcPts val="1005"/>
              </a:lnSpc>
            </a:pPr>
            <a:r>
              <a:rPr lang="fr-FR" sz="900" b="1">
                <a:latin typeface="Verdana" panose="020B0604030504040204" pitchFamily="34" charset="0"/>
                <a:ea typeface="Verdana" panose="020B0604030504040204" pitchFamily="34" charset="0"/>
                <a:cs typeface="Verdana" panose="020B0604030504040204" pitchFamily="34" charset="0"/>
              </a:rPr>
              <a:t>Localisation sur</a:t>
            </a:r>
            <a:br>
              <a:rPr lang="fr-FR" sz="900" b="1">
                <a:latin typeface="Verdana" panose="020B0604030504040204" pitchFamily="34" charset="0"/>
                <a:ea typeface="Verdana" panose="020B0604030504040204" pitchFamily="34" charset="0"/>
                <a:cs typeface="Verdana" panose="020B0604030504040204" pitchFamily="34" charset="0"/>
              </a:rPr>
            </a:br>
            <a:r>
              <a:rPr lang="fr-FR" sz="900" b="1">
                <a:latin typeface="Verdana" panose="020B0604030504040204" pitchFamily="34" charset="0"/>
                <a:ea typeface="Verdana" panose="020B0604030504040204" pitchFamily="34" charset="0"/>
                <a:cs typeface="Verdana" panose="020B0604030504040204" pitchFamily="34" charset="0"/>
              </a:rPr>
              <a:t>la protéine F</a:t>
            </a:r>
          </a:p>
        </p:txBody>
      </p:sp>
      <p:sp>
        <p:nvSpPr>
          <p:cNvPr id="45" name="Rectangle : coins arrondis 44">
            <a:extLst>
              <a:ext uri="{FF2B5EF4-FFF2-40B4-BE49-F238E27FC236}">
                <a16:creationId xmlns:a16="http://schemas.microsoft.com/office/drawing/2014/main" id="{43BEF3A2-215F-EE47-BEBA-398304361017}"/>
              </a:ext>
            </a:extLst>
          </p:cNvPr>
          <p:cNvSpPr/>
          <p:nvPr/>
        </p:nvSpPr>
        <p:spPr>
          <a:xfrm>
            <a:off x="2167242" y="1026856"/>
            <a:ext cx="4790735" cy="3260231"/>
          </a:xfrm>
          <a:prstGeom prst="roundRect">
            <a:avLst>
              <a:gd name="adj" fmla="val 4634"/>
            </a:avLst>
          </a:prstGeom>
          <a:noFill/>
          <a:ln>
            <a:gradFill>
              <a:gsLst>
                <a:gs pos="0">
                  <a:schemeClr val="accent1"/>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fr-FR" sz="1050" u="sng">
              <a:solidFill>
                <a:srgbClr val="24004C"/>
              </a:solidFill>
              <a:latin typeface="Verdana" panose="020B0604030504040204" pitchFamily="34" charset="0"/>
              <a:ea typeface="Verdana" panose="020B0604030504040204" pitchFamily="34" charset="0"/>
              <a:cs typeface="Verdana" panose="020B0604030504040204" pitchFamily="34" charset="0"/>
            </a:endParaRPr>
          </a:p>
        </p:txBody>
      </p:sp>
      <p:grpSp>
        <p:nvGrpSpPr>
          <p:cNvPr id="50" name="Groupe 49">
            <a:extLst>
              <a:ext uri="{FF2B5EF4-FFF2-40B4-BE49-F238E27FC236}">
                <a16:creationId xmlns:a16="http://schemas.microsoft.com/office/drawing/2014/main" id="{AC2E88F9-1844-2C41-ABAC-3BDA44C543B0}"/>
              </a:ext>
            </a:extLst>
          </p:cNvPr>
          <p:cNvGrpSpPr/>
          <p:nvPr/>
        </p:nvGrpSpPr>
        <p:grpSpPr>
          <a:xfrm>
            <a:off x="3526885" y="2387398"/>
            <a:ext cx="222204" cy="213662"/>
            <a:chOff x="4906208" y="2820812"/>
            <a:chExt cx="296272" cy="284882"/>
          </a:xfrm>
        </p:grpSpPr>
        <p:sp>
          <p:nvSpPr>
            <p:cNvPr id="46" name="Ellipse 45">
              <a:extLst>
                <a:ext uri="{FF2B5EF4-FFF2-40B4-BE49-F238E27FC236}">
                  <a16:creationId xmlns:a16="http://schemas.microsoft.com/office/drawing/2014/main" id="{3533A6E9-D5E2-0D48-AF05-562EE869F086}"/>
                </a:ext>
              </a:extLst>
            </p:cNvPr>
            <p:cNvSpPr/>
            <p:nvPr/>
          </p:nvSpPr>
          <p:spPr>
            <a:xfrm>
              <a:off x="4916825" y="2829971"/>
              <a:ext cx="275723" cy="275723"/>
            </a:xfrm>
            <a:prstGeom prst="ellipse">
              <a:avLst/>
            </a:prstGeom>
            <a:noFill/>
            <a:ln w="317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48" name="Connecteur droit 47">
              <a:extLst>
                <a:ext uri="{FF2B5EF4-FFF2-40B4-BE49-F238E27FC236}">
                  <a16:creationId xmlns:a16="http://schemas.microsoft.com/office/drawing/2014/main" id="{984C3A20-44D8-E046-BC2C-C1F3E057CF69}"/>
                </a:ext>
              </a:extLst>
            </p:cNvPr>
            <p:cNvCxnSpPr>
              <a:cxnSpLocks/>
            </p:cNvCxnSpPr>
            <p:nvPr/>
          </p:nvCxnSpPr>
          <p:spPr>
            <a:xfrm flipH="1">
              <a:off x="4906208" y="2820812"/>
              <a:ext cx="296272" cy="27784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52" name="Rectangle : coins arrondis 51">
            <a:extLst>
              <a:ext uri="{FF2B5EF4-FFF2-40B4-BE49-F238E27FC236}">
                <a16:creationId xmlns:a16="http://schemas.microsoft.com/office/drawing/2014/main" id="{72D6690C-3E7B-1444-80EF-7FF3A1ECAD41}"/>
              </a:ext>
            </a:extLst>
          </p:cNvPr>
          <p:cNvSpPr/>
          <p:nvPr/>
        </p:nvSpPr>
        <p:spPr>
          <a:xfrm>
            <a:off x="2335237" y="1296546"/>
            <a:ext cx="1083743" cy="227216"/>
          </a:xfrm>
          <a:prstGeom prst="roundRect">
            <a:avLst>
              <a:gd name="adj" fmla="val 50000"/>
            </a:avLst>
          </a:prstGeom>
          <a:solidFill>
            <a:srgbClr val="DA130E"/>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spAutoFit/>
          </a:bodyPr>
          <a:lstStyle/>
          <a:p>
            <a:pPr algn="ctr" defTabSz="385763" fontAlgn="auto">
              <a:spcBef>
                <a:spcPts val="0"/>
              </a:spcBef>
              <a:spcAft>
                <a:spcPts val="0"/>
              </a:spcAft>
              <a:defRPr/>
            </a:pPr>
            <a:r>
              <a:rPr lang="fr-FR" sz="1050" b="1" dirty="0">
                <a:solidFill>
                  <a:schemeClr val="bg1"/>
                </a:solidFill>
                <a:latin typeface="Verdana" panose="020B0604030504040204" pitchFamily="34" charset="0"/>
                <a:ea typeface="Verdana" panose="020B0604030504040204" pitchFamily="34" charset="0"/>
                <a:cs typeface="Verdana" panose="020B0604030504040204" pitchFamily="34" charset="0"/>
              </a:rPr>
              <a:t>Nirsévimab</a:t>
            </a:r>
          </a:p>
        </p:txBody>
      </p:sp>
      <p:sp>
        <p:nvSpPr>
          <p:cNvPr id="53" name="Rectangle : coins arrondis 52">
            <a:extLst>
              <a:ext uri="{FF2B5EF4-FFF2-40B4-BE49-F238E27FC236}">
                <a16:creationId xmlns:a16="http://schemas.microsoft.com/office/drawing/2014/main" id="{26D39C8C-54ED-9540-A9E6-D2C5EFE83281}"/>
              </a:ext>
            </a:extLst>
          </p:cNvPr>
          <p:cNvSpPr/>
          <p:nvPr/>
        </p:nvSpPr>
        <p:spPr>
          <a:xfrm>
            <a:off x="3641902" y="1296546"/>
            <a:ext cx="1083743" cy="227216"/>
          </a:xfrm>
          <a:prstGeom prst="roundRect">
            <a:avLst>
              <a:gd name="adj" fmla="val 50000"/>
            </a:avLst>
          </a:prstGeom>
          <a:solidFill>
            <a:srgbClr val="F89E4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spAutoFit/>
          </a:bodyPr>
          <a:lstStyle/>
          <a:p>
            <a:pPr algn="ctr" defTabSz="385763" fontAlgn="auto">
              <a:spcBef>
                <a:spcPts val="0"/>
              </a:spcBef>
              <a:spcAft>
                <a:spcPts val="0"/>
              </a:spcAft>
              <a:defRPr/>
            </a:pPr>
            <a:r>
              <a:rPr lang="fr-FR" sz="1050" b="1" err="1">
                <a:solidFill>
                  <a:schemeClr val="bg1"/>
                </a:solidFill>
                <a:latin typeface="Verdana" panose="020B0604030504040204" pitchFamily="34" charset="0"/>
                <a:ea typeface="Verdana" panose="020B0604030504040204" pitchFamily="34" charset="0"/>
                <a:cs typeface="Verdana" panose="020B0604030504040204" pitchFamily="34" charset="0"/>
              </a:rPr>
              <a:t>Suptavumab</a:t>
            </a:r>
            <a:endParaRPr lang="fr-FR" sz="1050" b="1">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sp>
        <p:nvSpPr>
          <p:cNvPr id="54" name="Rectangle : coins arrondis 53">
            <a:extLst>
              <a:ext uri="{FF2B5EF4-FFF2-40B4-BE49-F238E27FC236}">
                <a16:creationId xmlns:a16="http://schemas.microsoft.com/office/drawing/2014/main" id="{C9CF1DC8-568E-D04D-BD51-6B2D5D27AF40}"/>
              </a:ext>
            </a:extLst>
          </p:cNvPr>
          <p:cNvSpPr/>
          <p:nvPr/>
        </p:nvSpPr>
        <p:spPr>
          <a:xfrm>
            <a:off x="5138806" y="1211791"/>
            <a:ext cx="1286361" cy="396726"/>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spAutoFit/>
          </a:bodyPr>
          <a:lstStyle/>
          <a:p>
            <a:pPr algn="ctr" defTabSz="385763" fontAlgn="auto">
              <a:lnSpc>
                <a:spcPts val="1110"/>
              </a:lnSpc>
              <a:spcBef>
                <a:spcPts val="0"/>
              </a:spcBef>
              <a:spcAft>
                <a:spcPts val="0"/>
              </a:spcAft>
              <a:defRPr/>
            </a:pPr>
            <a:r>
              <a:rPr lang="fr-FR" sz="1050" b="1" dirty="0" err="1">
                <a:solidFill>
                  <a:schemeClr val="tx1"/>
                </a:solidFill>
                <a:latin typeface="Verdana" panose="020B0604030504040204" pitchFamily="34" charset="0"/>
                <a:ea typeface="Verdana" panose="020B0604030504040204" pitchFamily="34" charset="0"/>
                <a:cs typeface="Verdana" panose="020B0604030504040204" pitchFamily="34" charset="0"/>
              </a:rPr>
              <a:t>Palivizumab</a:t>
            </a:r>
            <a:endParaRPr lang="fr-FR" sz="105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defTabSz="385763" fontAlgn="auto">
              <a:lnSpc>
                <a:spcPts val="1110"/>
              </a:lnSpc>
              <a:spcBef>
                <a:spcPts val="0"/>
              </a:spcBef>
              <a:spcAft>
                <a:spcPts val="0"/>
              </a:spcAft>
              <a:defRPr/>
            </a:pPr>
            <a:r>
              <a:rPr lang="fr-FR" sz="1050" b="1" dirty="0" err="1">
                <a:solidFill>
                  <a:schemeClr val="tx1"/>
                </a:solidFill>
                <a:latin typeface="Verdana" panose="020B0604030504040204" pitchFamily="34" charset="0"/>
                <a:ea typeface="Verdana" panose="020B0604030504040204" pitchFamily="34" charset="0"/>
                <a:cs typeface="Verdana" panose="020B0604030504040204" pitchFamily="34" charset="0"/>
              </a:rPr>
              <a:t>Motavizumab</a:t>
            </a:r>
            <a:endParaRPr lang="fr-FR" sz="105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47" name="Image 46">
            <a:extLst>
              <a:ext uri="{FF2B5EF4-FFF2-40B4-BE49-F238E27FC236}">
                <a16:creationId xmlns:a16="http://schemas.microsoft.com/office/drawing/2014/main" id="{C8A0FCE2-F5DD-0A4C-9649-D0EF9DEE9FFD}"/>
              </a:ext>
            </a:extLst>
          </p:cNvPr>
          <p:cNvPicPr>
            <a:picLocks noChangeAspect="1"/>
          </p:cNvPicPr>
          <p:nvPr/>
        </p:nvPicPr>
        <p:blipFill>
          <a:blip r:embed="rId5"/>
          <a:srcRect/>
          <a:stretch/>
        </p:blipFill>
        <p:spPr>
          <a:xfrm rot="7262784">
            <a:off x="3753607" y="1615707"/>
            <a:ext cx="609611" cy="602177"/>
          </a:xfrm>
          <a:prstGeom prst="rect">
            <a:avLst/>
          </a:prstGeom>
        </p:spPr>
      </p:pic>
      <p:pic>
        <p:nvPicPr>
          <p:cNvPr id="49" name="Image 48">
            <a:extLst>
              <a:ext uri="{FF2B5EF4-FFF2-40B4-BE49-F238E27FC236}">
                <a16:creationId xmlns:a16="http://schemas.microsoft.com/office/drawing/2014/main" id="{1A885D80-7EF4-9449-980D-CCB02A04DC39}"/>
              </a:ext>
            </a:extLst>
          </p:cNvPr>
          <p:cNvPicPr>
            <a:picLocks noChangeAspect="1"/>
          </p:cNvPicPr>
          <p:nvPr/>
        </p:nvPicPr>
        <p:blipFill>
          <a:blip r:embed="rId6"/>
          <a:srcRect/>
          <a:stretch/>
        </p:blipFill>
        <p:spPr>
          <a:xfrm rot="7044948">
            <a:off x="5389409" y="1615707"/>
            <a:ext cx="609611" cy="602176"/>
          </a:xfrm>
          <a:prstGeom prst="rect">
            <a:avLst/>
          </a:prstGeom>
        </p:spPr>
      </p:pic>
      <p:cxnSp>
        <p:nvCxnSpPr>
          <p:cNvPr id="51" name="Connecteur droit 50">
            <a:extLst>
              <a:ext uri="{FF2B5EF4-FFF2-40B4-BE49-F238E27FC236}">
                <a16:creationId xmlns:a16="http://schemas.microsoft.com/office/drawing/2014/main" id="{7B135CBD-796E-7145-BFCF-223642B0B0F2}"/>
              </a:ext>
            </a:extLst>
          </p:cNvPr>
          <p:cNvCxnSpPr/>
          <p:nvPr/>
        </p:nvCxnSpPr>
        <p:spPr>
          <a:xfrm>
            <a:off x="354524" y="288540"/>
            <a:ext cx="0" cy="45900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5" name="ZoneTexte 4">
            <a:extLst>
              <a:ext uri="{FF2B5EF4-FFF2-40B4-BE49-F238E27FC236}">
                <a16:creationId xmlns:a16="http://schemas.microsoft.com/office/drawing/2014/main" id="{87C05487-54C7-DB5F-FE5B-8A0067654D41}"/>
              </a:ext>
            </a:extLst>
          </p:cNvPr>
          <p:cNvSpPr txBox="1"/>
          <p:nvPr/>
        </p:nvSpPr>
        <p:spPr>
          <a:xfrm>
            <a:off x="428110" y="4434177"/>
            <a:ext cx="7873632" cy="276999"/>
          </a:xfrm>
          <a:prstGeom prst="rect">
            <a:avLst/>
          </a:prstGeom>
          <a:noFill/>
        </p:spPr>
        <p:txBody>
          <a:bodyPr wrap="square">
            <a:spAutoFit/>
          </a:bodyPr>
          <a:lstStyle/>
          <a:p>
            <a:r>
              <a:rPr lang="fr-FR" sz="1200" b="1" dirty="0">
                <a:latin typeface="Arial" panose="020B0604020202020204" pitchFamily="34" charset="0"/>
                <a:ea typeface="Verdana" panose="020B0604030504040204" pitchFamily="34" charset="0"/>
                <a:cs typeface="Arial" panose="020B0604020202020204" pitchFamily="34" charset="0"/>
              </a:rPr>
              <a:t>Pré-F</a:t>
            </a:r>
            <a:r>
              <a:rPr lang="fr-FR" sz="1200" dirty="0">
                <a:latin typeface="Arial" panose="020B0604020202020204" pitchFamily="34" charset="0"/>
                <a:ea typeface="Verdana" panose="020B0604030504040204" pitchFamily="34" charset="0"/>
                <a:cs typeface="Arial" panose="020B0604020202020204" pitchFamily="34" charset="0"/>
              </a:rPr>
              <a:t> : Conformation pré-fusion ; </a:t>
            </a:r>
            <a:r>
              <a:rPr lang="fr-FR" sz="1200" b="1" dirty="0">
                <a:latin typeface="Arial" panose="020B0604020202020204" pitchFamily="34" charset="0"/>
                <a:ea typeface="Verdana" panose="020B0604030504040204" pitchFamily="34" charset="0"/>
                <a:cs typeface="Arial" panose="020B0604020202020204" pitchFamily="34" charset="0"/>
              </a:rPr>
              <a:t>Post-F</a:t>
            </a:r>
            <a:r>
              <a:rPr lang="fr-FR" sz="1200" dirty="0">
                <a:latin typeface="Arial" panose="020B0604020202020204" pitchFamily="34" charset="0"/>
                <a:ea typeface="Verdana" panose="020B0604030504040204" pitchFamily="34" charset="0"/>
                <a:cs typeface="Arial" panose="020B0604020202020204" pitchFamily="34" charset="0"/>
              </a:rPr>
              <a:t> : Conformation post-fusion ; </a:t>
            </a:r>
            <a:r>
              <a:rPr lang="fr-FR" sz="1200" b="1" dirty="0">
                <a:latin typeface="Arial" panose="020B0604020202020204" pitchFamily="34" charset="0"/>
                <a:ea typeface="Verdana" panose="020B0604030504040204" pitchFamily="34" charset="0"/>
                <a:cs typeface="Arial" panose="020B0604020202020204" pitchFamily="34" charset="0"/>
              </a:rPr>
              <a:t>Protéine F </a:t>
            </a:r>
            <a:r>
              <a:rPr lang="fr-FR" sz="1200" dirty="0">
                <a:latin typeface="Arial" panose="020B0604020202020204" pitchFamily="34" charset="0"/>
                <a:ea typeface="Verdana" panose="020B0604030504040204" pitchFamily="34" charset="0"/>
                <a:cs typeface="Arial" panose="020B0604020202020204" pitchFamily="34" charset="0"/>
              </a:rPr>
              <a:t>: Protéine de Fusion ;</a:t>
            </a:r>
            <a:r>
              <a:rPr lang="fr-FR" sz="1200" dirty="0">
                <a:solidFill>
                  <a:srgbClr val="404040"/>
                </a:solidFill>
                <a:latin typeface="Arial" panose="020B0604020202020204" pitchFamily="34" charset="0"/>
                <a:ea typeface="Verdana" panose="020B0604030504040204" pitchFamily="34" charset="0"/>
                <a:cs typeface="Arial" panose="020B0604020202020204" pitchFamily="34" charset="0"/>
              </a:rPr>
              <a:t>.</a:t>
            </a:r>
            <a:r>
              <a:rPr lang="fr-FR" sz="1200" dirty="0">
                <a:latin typeface="Arial" panose="020B0604020202020204" pitchFamily="34" charset="0"/>
                <a:ea typeface="Verdana" panose="020B0604030504040204" pitchFamily="34" charset="0"/>
                <a:cs typeface="Arial" panose="020B0604020202020204" pitchFamily="34" charset="0"/>
              </a:rPr>
              <a:t> </a:t>
            </a:r>
            <a:endParaRPr lang="fr-FR" sz="1200" dirty="0"/>
          </a:p>
        </p:txBody>
      </p:sp>
      <p:sp>
        <p:nvSpPr>
          <p:cNvPr id="3" name="ZoneTexte 2">
            <a:extLst>
              <a:ext uri="{FF2B5EF4-FFF2-40B4-BE49-F238E27FC236}">
                <a16:creationId xmlns:a16="http://schemas.microsoft.com/office/drawing/2014/main" id="{F4D56178-9D08-4348-7066-FBC0E76D591C}"/>
              </a:ext>
            </a:extLst>
          </p:cNvPr>
          <p:cNvSpPr txBox="1"/>
          <p:nvPr/>
        </p:nvSpPr>
        <p:spPr>
          <a:xfrm>
            <a:off x="8597347" y="4909930"/>
            <a:ext cx="816902" cy="261610"/>
          </a:xfrm>
          <a:prstGeom prst="rect">
            <a:avLst/>
          </a:prstGeom>
          <a:noFill/>
        </p:spPr>
        <p:txBody>
          <a:bodyPr wrap="square" rtlCol="0">
            <a:spAutoFit/>
          </a:bodyPr>
          <a:lstStyle/>
          <a:p>
            <a:fld id="{B386FB66-162B-6446-AAF6-701DACCC2BD4}" type="slidenum">
              <a:rPr lang="fr-FR" sz="1100" smtClean="0"/>
              <a:t>27</a:t>
            </a:fld>
            <a:endParaRPr lang="fr-FR" sz="1100" dirty="0"/>
          </a:p>
        </p:txBody>
      </p:sp>
    </p:spTree>
    <p:extLst>
      <p:ext uri="{BB962C8B-B14F-4D97-AF65-F5344CB8AC3E}">
        <p14:creationId xmlns:p14="http://schemas.microsoft.com/office/powerpoint/2010/main" val="3746697302"/>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Espace réservé du contenu 7">
            <a:extLst>
              <a:ext uri="{FF2B5EF4-FFF2-40B4-BE49-F238E27FC236}">
                <a16:creationId xmlns:a16="http://schemas.microsoft.com/office/drawing/2014/main" id="{4038111C-18F5-5D41-8C0D-8F08D799578C}"/>
              </a:ext>
            </a:extLst>
          </p:cNvPr>
          <p:cNvPicPr>
            <a:picLocks noGrp="1" noChangeAspect="1"/>
          </p:cNvPicPr>
          <p:nvPr>
            <p:ph idx="4294967295"/>
          </p:nvPr>
        </p:nvPicPr>
        <p:blipFill>
          <a:blip r:embed="rId3"/>
          <a:stretch>
            <a:fillRect/>
          </a:stretch>
        </p:blipFill>
        <p:spPr>
          <a:xfrm>
            <a:off x="0" y="1120775"/>
            <a:ext cx="7073900" cy="3417888"/>
          </a:xfrm>
        </p:spPr>
      </p:pic>
      <p:sp>
        <p:nvSpPr>
          <p:cNvPr id="10" name="Espace réservé du texte 6">
            <a:extLst>
              <a:ext uri="{FF2B5EF4-FFF2-40B4-BE49-F238E27FC236}">
                <a16:creationId xmlns:a16="http://schemas.microsoft.com/office/drawing/2014/main" id="{A63F62DC-1535-3D2B-C2A5-5F6C20D9D874}"/>
              </a:ext>
            </a:extLst>
          </p:cNvPr>
          <p:cNvSpPr txBox="1">
            <a:spLocks/>
          </p:cNvSpPr>
          <p:nvPr/>
        </p:nvSpPr>
        <p:spPr>
          <a:xfrm>
            <a:off x="1029819" y="538826"/>
            <a:ext cx="7967404" cy="293721"/>
          </a:xfrm>
          <a:prstGeom prst="rect">
            <a:avLst/>
          </a:prstGeom>
        </p:spPr>
        <p:txBody>
          <a:bodyPr/>
          <a:lstStyle>
            <a:lvl1pPr marL="271463" indent="-271463" algn="l" rtl="0" eaLnBrk="0" fontAlgn="base" hangingPunct="0">
              <a:spcBef>
                <a:spcPct val="20000"/>
              </a:spcBef>
              <a:spcAft>
                <a:spcPct val="0"/>
              </a:spcAft>
              <a:buClr>
                <a:srgbClr val="074CA5"/>
              </a:buClr>
              <a:buFont typeface="Arial"/>
              <a:buChar char="●"/>
              <a:defRPr sz="2400" b="1" kern="1200" spc="0">
                <a:ln>
                  <a:noFill/>
                </a:ln>
                <a:solidFill>
                  <a:schemeClr val="tx1">
                    <a:lumMod val="65000"/>
                    <a:lumOff val="35000"/>
                  </a:schemeClr>
                </a:solidFill>
                <a:latin typeface="Arial"/>
                <a:ea typeface="+mn-ea"/>
                <a:cs typeface="Arial"/>
              </a:defRPr>
            </a:lvl1pPr>
            <a:lvl2pPr marL="715963" indent="-449263" algn="l" rtl="0" eaLnBrk="0" fontAlgn="base" hangingPunct="0">
              <a:spcBef>
                <a:spcPct val="20000"/>
              </a:spcBef>
              <a:spcAft>
                <a:spcPct val="0"/>
              </a:spcAft>
              <a:buClr>
                <a:schemeClr val="accent6">
                  <a:lumMod val="75000"/>
                </a:schemeClr>
              </a:buClr>
              <a:buSzPct val="110000"/>
              <a:buFont typeface="01 Digitall"/>
              <a:buChar char="—"/>
              <a:tabLst/>
              <a:defRPr sz="2200" b="1" kern="1200">
                <a:ln>
                  <a:noFill/>
                </a:ln>
                <a:solidFill>
                  <a:schemeClr val="tx1">
                    <a:lumMod val="65000"/>
                    <a:lumOff val="35000"/>
                  </a:schemeClr>
                </a:solidFill>
                <a:latin typeface="Arial"/>
                <a:ea typeface="Geneva" pitchFamily="-108" charset="-128"/>
                <a:cs typeface="Arial"/>
              </a:defRPr>
            </a:lvl2pPr>
            <a:lvl3pPr marL="993775" indent="-277813" algn="l" defTabSz="808038" rtl="0" eaLnBrk="0" fontAlgn="base" hangingPunct="0">
              <a:spcBef>
                <a:spcPct val="20000"/>
              </a:spcBef>
              <a:spcAft>
                <a:spcPct val="0"/>
              </a:spcAft>
              <a:buClr>
                <a:srgbClr val="9BD134"/>
              </a:buClr>
              <a:buSzPct val="130000"/>
              <a:buFont typeface="Arial"/>
              <a:buChar char="•"/>
              <a:defRPr sz="1800" i="1" kern="1200">
                <a:ln>
                  <a:noFill/>
                </a:ln>
                <a:solidFill>
                  <a:schemeClr val="tx1">
                    <a:lumMod val="65000"/>
                    <a:lumOff val="35000"/>
                  </a:schemeClr>
                </a:solidFill>
                <a:latin typeface="Arial"/>
                <a:ea typeface="Geneva" pitchFamily="-108" charset="-128"/>
                <a:cs typeface="Arial"/>
              </a:defRPr>
            </a:lvl3pPr>
            <a:lvl4pPr marL="1252538" indent="-355600" algn="l" rtl="0" eaLnBrk="0" fontAlgn="base" hangingPunct="0">
              <a:spcBef>
                <a:spcPct val="20000"/>
              </a:spcBef>
              <a:spcAft>
                <a:spcPct val="0"/>
              </a:spcAft>
              <a:buFont typeface="Arial" pitchFamily="-108" charset="0"/>
              <a:buChar char="–"/>
              <a:defRPr sz="2000" kern="1200">
                <a:solidFill>
                  <a:schemeClr val="tx1"/>
                </a:solidFill>
                <a:latin typeface="Arial"/>
                <a:ea typeface="Geneva" pitchFamily="-108" charset="-128"/>
                <a:cs typeface="Arial"/>
              </a:defRPr>
            </a:lvl4pPr>
            <a:lvl5pPr marL="2057400" indent="-228600" algn="l" rtl="0" eaLnBrk="0" fontAlgn="base" hangingPunct="0">
              <a:spcBef>
                <a:spcPct val="20000"/>
              </a:spcBef>
              <a:spcAft>
                <a:spcPct val="0"/>
              </a:spcAft>
              <a:buFont typeface="Arial" pitchFamily="-108" charset="0"/>
              <a:buNone/>
              <a:defRPr sz="2000" kern="1200">
                <a:solidFill>
                  <a:schemeClr val="tx1"/>
                </a:solidFill>
                <a:latin typeface="Arial"/>
                <a:ea typeface="Geneva" pitchFamily="-108" charset="-128"/>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fr-FR" sz="1200" dirty="0">
                <a:solidFill>
                  <a:schemeClr val="bg1"/>
                </a:solidFill>
              </a:rPr>
              <a:t>Demi-vie sérique prolongée g</a:t>
            </a:r>
            <a:r>
              <a:rPr lang="en-US" sz="1200" dirty="0" err="1">
                <a:solidFill>
                  <a:schemeClr val="bg1"/>
                </a:solidFill>
              </a:rPr>
              <a:t>râce</a:t>
            </a:r>
            <a:r>
              <a:rPr lang="en-US" sz="1200" dirty="0">
                <a:solidFill>
                  <a:schemeClr val="bg1"/>
                </a:solidFill>
              </a:rPr>
              <a:t> </a:t>
            </a:r>
            <a:r>
              <a:rPr lang="en-US" sz="1200" dirty="0" err="1">
                <a:solidFill>
                  <a:schemeClr val="bg1"/>
                </a:solidFill>
              </a:rPr>
              <a:t>à</a:t>
            </a:r>
            <a:r>
              <a:rPr lang="en-US" sz="1200" dirty="0">
                <a:solidFill>
                  <a:schemeClr val="bg1"/>
                </a:solidFill>
              </a:rPr>
              <a:t> </a:t>
            </a:r>
            <a:r>
              <a:rPr lang="en-US" sz="1200" dirty="0" err="1">
                <a:solidFill>
                  <a:schemeClr val="bg1"/>
                </a:solidFill>
              </a:rPr>
              <a:t>une</a:t>
            </a:r>
            <a:r>
              <a:rPr lang="en-US" sz="1200" dirty="0">
                <a:solidFill>
                  <a:schemeClr val="bg1"/>
                </a:solidFill>
              </a:rPr>
              <a:t> triple substitution (YTE) </a:t>
            </a:r>
            <a:r>
              <a:rPr lang="en-US" sz="1200" dirty="0" err="1">
                <a:solidFill>
                  <a:schemeClr val="bg1"/>
                </a:solidFill>
              </a:rPr>
              <a:t>d’acides</a:t>
            </a:r>
            <a:r>
              <a:rPr lang="en-US" sz="1200" dirty="0">
                <a:solidFill>
                  <a:schemeClr val="bg1"/>
                </a:solidFill>
              </a:rPr>
              <a:t> </a:t>
            </a:r>
            <a:r>
              <a:rPr lang="en-US" sz="1200" dirty="0" err="1">
                <a:solidFill>
                  <a:schemeClr val="bg1"/>
                </a:solidFill>
              </a:rPr>
              <a:t>aminés</a:t>
            </a:r>
            <a:r>
              <a:rPr lang="en-US" sz="1200" dirty="0">
                <a:solidFill>
                  <a:schemeClr val="bg1"/>
                </a:solidFill>
              </a:rPr>
              <a:t> dans la </a:t>
            </a:r>
            <a:r>
              <a:rPr lang="en-US" sz="1200" dirty="0" err="1">
                <a:solidFill>
                  <a:schemeClr val="bg1"/>
                </a:solidFill>
              </a:rPr>
              <a:t>région</a:t>
            </a:r>
            <a:r>
              <a:rPr lang="en-US" sz="1200" dirty="0">
                <a:solidFill>
                  <a:schemeClr val="bg1"/>
                </a:solidFill>
              </a:rPr>
              <a:t> Fc</a:t>
            </a:r>
            <a:endParaRPr lang="fr-FR" sz="1200" dirty="0">
              <a:solidFill>
                <a:schemeClr val="bg1"/>
              </a:solidFill>
            </a:endParaRPr>
          </a:p>
        </p:txBody>
      </p:sp>
      <p:sp>
        <p:nvSpPr>
          <p:cNvPr id="11" name="Titre 1">
            <a:extLst>
              <a:ext uri="{FF2B5EF4-FFF2-40B4-BE49-F238E27FC236}">
                <a16:creationId xmlns:a16="http://schemas.microsoft.com/office/drawing/2014/main" id="{C81F6ACC-B288-9EAF-A317-9E29324A1301}"/>
              </a:ext>
            </a:extLst>
          </p:cNvPr>
          <p:cNvSpPr txBox="1">
            <a:spLocks/>
          </p:cNvSpPr>
          <p:nvPr/>
        </p:nvSpPr>
        <p:spPr>
          <a:xfrm>
            <a:off x="1093703" y="307994"/>
            <a:ext cx="8054788" cy="230832"/>
          </a:xfrm>
          <a:prstGeom prst="rect">
            <a:avLst/>
          </a:prstGeom>
        </p:spPr>
        <p:txBody>
          <a:bodyPr lIns="0" tIns="0" rIns="0" bIns="0">
            <a:spAutoFit/>
          </a:bodyPr>
          <a:lstStyle>
            <a:lvl1pPr algn="l" rtl="0" eaLnBrk="0" fontAlgn="base" hangingPunct="0">
              <a:lnSpc>
                <a:spcPts val="1830"/>
              </a:lnSpc>
              <a:spcBef>
                <a:spcPct val="0"/>
              </a:spcBef>
              <a:spcAft>
                <a:spcPct val="0"/>
              </a:spcAft>
              <a:defRPr sz="1650" b="1" i="0" kern="1200">
                <a:solidFill>
                  <a:schemeClr val="accent1"/>
                </a:solidFill>
                <a:latin typeface="Verdana" panose="020B0604030504040204" pitchFamily="34" charset="0"/>
                <a:ea typeface="Verdana" panose="020B0604030504040204" pitchFamily="34" charset="0"/>
                <a:cs typeface="Verdana" panose="020B0604030504040204" pitchFamily="34" charset="0"/>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fr-FR" sz="1800" dirty="0">
                <a:solidFill>
                  <a:srgbClr val="FAFFFD"/>
                </a:solidFill>
              </a:rPr>
              <a:t>Dernier anticorps monoclonal développé : </a:t>
            </a:r>
            <a:r>
              <a:rPr lang="fr-FR" sz="1800" dirty="0" err="1">
                <a:solidFill>
                  <a:srgbClr val="FAFFFD"/>
                </a:solidFill>
              </a:rPr>
              <a:t>Nirsévimab</a:t>
            </a:r>
            <a:endParaRPr lang="fr-FR" sz="1800" dirty="0">
              <a:solidFill>
                <a:srgbClr val="FAFFFD"/>
              </a:solidFill>
            </a:endParaRPr>
          </a:p>
        </p:txBody>
      </p:sp>
      <p:sp>
        <p:nvSpPr>
          <p:cNvPr id="607" name="Espace réservé du texte 5">
            <a:extLst>
              <a:ext uri="{FF2B5EF4-FFF2-40B4-BE49-F238E27FC236}">
                <a16:creationId xmlns:a16="http://schemas.microsoft.com/office/drawing/2014/main" id="{7E908F08-065F-D766-54B4-7F7806122B6A}"/>
              </a:ext>
            </a:extLst>
          </p:cNvPr>
          <p:cNvSpPr txBox="1">
            <a:spLocks/>
          </p:cNvSpPr>
          <p:nvPr/>
        </p:nvSpPr>
        <p:spPr>
          <a:xfrm>
            <a:off x="6477490" y="997969"/>
            <a:ext cx="2595647" cy="2792016"/>
          </a:xfrm>
          <a:prstGeom prst="rect">
            <a:avLst/>
          </a:prstGeom>
        </p:spPr>
        <p:txBody>
          <a:bodyPr/>
          <a:lstStyle>
            <a:lvl1pPr marL="271463" indent="-271463" algn="l" rtl="0" eaLnBrk="0" fontAlgn="base" hangingPunct="0">
              <a:spcBef>
                <a:spcPct val="20000"/>
              </a:spcBef>
              <a:spcAft>
                <a:spcPct val="0"/>
              </a:spcAft>
              <a:buClr>
                <a:srgbClr val="074CA5"/>
              </a:buClr>
              <a:buFont typeface="Arial"/>
              <a:buChar char="●"/>
              <a:defRPr sz="2400" b="1" kern="1200" spc="0">
                <a:ln>
                  <a:noFill/>
                </a:ln>
                <a:solidFill>
                  <a:schemeClr val="tx1">
                    <a:lumMod val="65000"/>
                    <a:lumOff val="35000"/>
                  </a:schemeClr>
                </a:solidFill>
                <a:latin typeface="Arial"/>
                <a:ea typeface="+mn-ea"/>
                <a:cs typeface="Arial"/>
              </a:defRPr>
            </a:lvl1pPr>
            <a:lvl2pPr marL="715963" indent="-449263" algn="l" rtl="0" eaLnBrk="0" fontAlgn="base" hangingPunct="0">
              <a:spcBef>
                <a:spcPct val="20000"/>
              </a:spcBef>
              <a:spcAft>
                <a:spcPct val="0"/>
              </a:spcAft>
              <a:buClr>
                <a:schemeClr val="accent6">
                  <a:lumMod val="75000"/>
                </a:schemeClr>
              </a:buClr>
              <a:buSzPct val="110000"/>
              <a:buFont typeface="01 Digitall"/>
              <a:buChar char="—"/>
              <a:tabLst/>
              <a:defRPr sz="2200" b="1" kern="1200">
                <a:ln>
                  <a:noFill/>
                </a:ln>
                <a:solidFill>
                  <a:schemeClr val="tx1">
                    <a:lumMod val="65000"/>
                    <a:lumOff val="35000"/>
                  </a:schemeClr>
                </a:solidFill>
                <a:latin typeface="Arial"/>
                <a:ea typeface="Geneva" pitchFamily="-108" charset="-128"/>
                <a:cs typeface="Arial"/>
              </a:defRPr>
            </a:lvl2pPr>
            <a:lvl3pPr marL="993775" indent="-277813" algn="l" defTabSz="808038" rtl="0" eaLnBrk="0" fontAlgn="base" hangingPunct="0">
              <a:spcBef>
                <a:spcPct val="20000"/>
              </a:spcBef>
              <a:spcAft>
                <a:spcPct val="0"/>
              </a:spcAft>
              <a:buClr>
                <a:srgbClr val="9BD134"/>
              </a:buClr>
              <a:buSzPct val="130000"/>
              <a:buFont typeface="Arial"/>
              <a:buChar char="•"/>
              <a:defRPr sz="1800" i="1" kern="1200">
                <a:ln>
                  <a:noFill/>
                </a:ln>
                <a:solidFill>
                  <a:schemeClr val="tx1">
                    <a:lumMod val="65000"/>
                    <a:lumOff val="35000"/>
                  </a:schemeClr>
                </a:solidFill>
                <a:latin typeface="Arial"/>
                <a:ea typeface="Geneva" pitchFamily="-108" charset="-128"/>
                <a:cs typeface="Arial"/>
              </a:defRPr>
            </a:lvl3pPr>
            <a:lvl4pPr marL="1252538" indent="-355600" algn="l" rtl="0" eaLnBrk="0" fontAlgn="base" hangingPunct="0">
              <a:spcBef>
                <a:spcPct val="20000"/>
              </a:spcBef>
              <a:spcAft>
                <a:spcPct val="0"/>
              </a:spcAft>
              <a:buFont typeface="Arial" pitchFamily="-108" charset="0"/>
              <a:buChar char="–"/>
              <a:defRPr sz="2000" kern="1200">
                <a:solidFill>
                  <a:schemeClr val="tx1"/>
                </a:solidFill>
                <a:latin typeface="Arial"/>
                <a:ea typeface="Geneva" pitchFamily="-108" charset="-128"/>
                <a:cs typeface="Arial"/>
              </a:defRPr>
            </a:lvl4pPr>
            <a:lvl5pPr marL="2057400" indent="-228600" algn="l" rtl="0" eaLnBrk="0" fontAlgn="base" hangingPunct="0">
              <a:spcBef>
                <a:spcPct val="20000"/>
              </a:spcBef>
              <a:spcAft>
                <a:spcPct val="0"/>
              </a:spcAft>
              <a:buFont typeface="Arial" pitchFamily="-108" charset="0"/>
              <a:buNone/>
              <a:defRPr sz="2000" kern="1200">
                <a:solidFill>
                  <a:schemeClr val="tx1"/>
                </a:solidFill>
                <a:latin typeface="Arial"/>
                <a:ea typeface="Geneva" pitchFamily="-108" charset="-128"/>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04775" indent="-104775" defTabSz="514350">
              <a:lnSpc>
                <a:spcPts val="1335"/>
              </a:lnSpc>
              <a:buFont typeface="Arial" panose="020B0604020202020204" pitchFamily="34" charset="0"/>
              <a:buChar char="•"/>
              <a:defRPr/>
            </a:pPr>
            <a:r>
              <a:rPr lang="fr-FR" sz="1200" b="0" dirty="0"/>
              <a:t>Le récepteur </a:t>
            </a:r>
            <a:r>
              <a:rPr lang="fr-FR" sz="1200" b="0" dirty="0" err="1"/>
              <a:t>Fc</a:t>
            </a:r>
            <a:r>
              <a:rPr lang="fr-FR" sz="1200" b="0" dirty="0"/>
              <a:t> néonatal pour </a:t>
            </a:r>
            <a:br>
              <a:rPr lang="fr-FR" sz="1200" b="0" dirty="0"/>
            </a:br>
            <a:r>
              <a:rPr lang="fr-FR" sz="1200" b="0" dirty="0"/>
              <a:t>les IgG </a:t>
            </a:r>
            <a:r>
              <a:rPr lang="fr-FR" sz="1200" b="0" u="sng" dirty="0">
                <a:effectLst>
                  <a:outerShdw blurRad="38100" dist="38100" dir="2700000" algn="tl">
                    <a:srgbClr val="000000">
                      <a:alpha val="43137"/>
                    </a:srgbClr>
                  </a:outerShdw>
                </a:effectLst>
              </a:rPr>
              <a:t>(</a:t>
            </a:r>
            <a:r>
              <a:rPr lang="fr-FR" sz="1200" b="0" u="sng" dirty="0" err="1">
                <a:effectLst>
                  <a:outerShdw blurRad="38100" dist="38100" dir="2700000" algn="tl">
                    <a:srgbClr val="000000">
                      <a:alpha val="43137"/>
                    </a:srgbClr>
                  </a:outerShdw>
                </a:effectLst>
              </a:rPr>
              <a:t>FcRn</a:t>
            </a:r>
            <a:r>
              <a:rPr lang="fr-FR" sz="1200" b="0" dirty="0"/>
              <a:t>) est exprimé par les cellules endothéliales et les monocytes circulants. </a:t>
            </a:r>
          </a:p>
          <a:p>
            <a:pPr marL="104775" indent="-104775" defTabSz="514350">
              <a:lnSpc>
                <a:spcPts val="1335"/>
              </a:lnSpc>
              <a:buFont typeface="Arial" panose="020B0604020202020204" pitchFamily="34" charset="0"/>
              <a:buChar char="•"/>
              <a:defRPr/>
            </a:pPr>
            <a:r>
              <a:rPr lang="fr-FR" sz="1200" b="0" dirty="0"/>
              <a:t>Ces cellules internalisent l’IgG sérique, qui se lie au </a:t>
            </a:r>
            <a:r>
              <a:rPr lang="fr-FR" sz="1200" b="0" dirty="0" err="1"/>
              <a:t>FcRn</a:t>
            </a:r>
            <a:r>
              <a:rPr lang="fr-FR" sz="1200" b="0" dirty="0"/>
              <a:t> dans </a:t>
            </a:r>
            <a:r>
              <a:rPr lang="fr-FR" sz="1200" b="0" spc="-60" dirty="0"/>
              <a:t>un compartiment endosomal acide.</a:t>
            </a:r>
          </a:p>
          <a:p>
            <a:pPr marL="481013" lvl="1" indent="-104775" defTabSz="514350">
              <a:lnSpc>
                <a:spcPts val="1335"/>
              </a:lnSpc>
              <a:defRPr/>
            </a:pPr>
            <a:r>
              <a:rPr lang="fr-FR" sz="1200" b="0" spc="-60" dirty="0"/>
              <a:t>YTE : protection dégradation</a:t>
            </a:r>
          </a:p>
          <a:p>
            <a:pPr marL="104775" indent="-104775" defTabSz="514350">
              <a:lnSpc>
                <a:spcPts val="1335"/>
              </a:lnSpc>
              <a:buFont typeface="Arial" panose="020B0604020202020204" pitchFamily="34" charset="0"/>
              <a:buChar char="•"/>
              <a:defRPr/>
            </a:pPr>
            <a:r>
              <a:rPr lang="fr-FR" sz="1200" b="0" dirty="0"/>
              <a:t>Le </a:t>
            </a:r>
            <a:r>
              <a:rPr lang="fr-FR" sz="1200" b="0" dirty="0" err="1"/>
              <a:t>FcRn</a:t>
            </a:r>
            <a:r>
              <a:rPr lang="fr-FR" sz="1200" b="0" dirty="0"/>
              <a:t> </a:t>
            </a:r>
            <a:r>
              <a:rPr lang="fr-FR" sz="1200" b="0" u="sng" dirty="0">
                <a:effectLst>
                  <a:outerShdw blurRad="38100" dist="38100" dir="2700000" algn="tl">
                    <a:srgbClr val="000000">
                      <a:alpha val="43137"/>
                    </a:srgbClr>
                  </a:outerShdw>
                </a:effectLst>
              </a:rPr>
              <a:t>recycle</a:t>
            </a:r>
            <a:r>
              <a:rPr lang="fr-FR" sz="1200" b="0" dirty="0"/>
              <a:t> ensuite l’IgG </a:t>
            </a:r>
            <a:br>
              <a:rPr lang="fr-FR" sz="1200" b="0" dirty="0"/>
            </a:br>
            <a:r>
              <a:rPr lang="fr-FR" sz="1200" b="0" dirty="0"/>
              <a:t>pour la réintroduire dans la </a:t>
            </a:r>
            <a:r>
              <a:rPr lang="fr-FR" sz="1200" b="0" spc="-30" dirty="0"/>
              <a:t>circulation sanguine, prolongeant </a:t>
            </a:r>
            <a:r>
              <a:rPr lang="fr-FR" sz="1200" b="0" dirty="0"/>
              <a:t>ainsi sa demi-vie sérique.</a:t>
            </a:r>
          </a:p>
        </p:txBody>
      </p:sp>
      <p:sp>
        <p:nvSpPr>
          <p:cNvPr id="608" name="ZoneTexte 607">
            <a:extLst>
              <a:ext uri="{FF2B5EF4-FFF2-40B4-BE49-F238E27FC236}">
                <a16:creationId xmlns:a16="http://schemas.microsoft.com/office/drawing/2014/main" id="{4646F8AD-5DBF-D6F3-2596-DDA13FF85BF9}"/>
              </a:ext>
            </a:extLst>
          </p:cNvPr>
          <p:cNvSpPr txBox="1"/>
          <p:nvPr/>
        </p:nvSpPr>
        <p:spPr>
          <a:xfrm>
            <a:off x="787080" y="4403273"/>
            <a:ext cx="3470559" cy="374183"/>
          </a:xfrm>
          <a:prstGeom prst="rect">
            <a:avLst/>
          </a:prstGeom>
          <a:noFill/>
        </p:spPr>
        <p:txBody>
          <a:bodyPr wrap="square" lIns="0" tIns="0" rIns="0" bIns="0" rtlCol="0" anchor="ctr" anchorCtr="0">
            <a:noAutofit/>
          </a:bodyPr>
          <a:lstStyle/>
          <a:p>
            <a:pPr defTabSz="256873">
              <a:defRPr/>
            </a:pPr>
            <a:r>
              <a:rPr lang="fr-FR" sz="1000" dirty="0" err="1">
                <a:solidFill>
                  <a:srgbClr val="000000">
                    <a:lumMod val="75000"/>
                    <a:lumOff val="25000"/>
                  </a:srgbClr>
                </a:solidFill>
                <a:latin typeface="Arial" panose="020B0604020202020204" pitchFamily="34" charset="0"/>
                <a:ea typeface="Verdana" panose="020B0604030504040204" pitchFamily="34" charset="0"/>
                <a:cs typeface="Arial" panose="020B0604020202020204" pitchFamily="34" charset="0"/>
              </a:rPr>
              <a:t>Roopenian</a:t>
            </a:r>
            <a:r>
              <a:rPr lang="fr-FR" sz="1000" dirty="0">
                <a:solidFill>
                  <a:srgbClr val="000000">
                    <a:lumMod val="75000"/>
                    <a:lumOff val="25000"/>
                  </a:srgbClr>
                </a:solidFill>
                <a:latin typeface="Arial" panose="020B0604020202020204" pitchFamily="34" charset="0"/>
                <a:ea typeface="Verdana" panose="020B0604030504040204" pitchFamily="34" charset="0"/>
                <a:cs typeface="Arial" panose="020B0604020202020204" pitchFamily="34" charset="0"/>
              </a:rPr>
              <a:t> DC </a:t>
            </a:r>
            <a:r>
              <a:rPr lang="fr-FR" sz="1000" i="1" dirty="0">
                <a:solidFill>
                  <a:srgbClr val="000000">
                    <a:lumMod val="75000"/>
                    <a:lumOff val="25000"/>
                  </a:srgbClr>
                </a:solidFill>
                <a:latin typeface="Arial" panose="020B0604020202020204" pitchFamily="34" charset="0"/>
                <a:ea typeface="Verdana" panose="020B0604030504040204" pitchFamily="34" charset="0"/>
                <a:cs typeface="Arial" panose="020B0604020202020204" pitchFamily="34" charset="0"/>
              </a:rPr>
              <a:t>et al. Nature </a:t>
            </a:r>
            <a:r>
              <a:rPr lang="fr-FR" sz="1000" i="1" dirty="0" err="1">
                <a:solidFill>
                  <a:srgbClr val="000000">
                    <a:lumMod val="75000"/>
                    <a:lumOff val="25000"/>
                  </a:srgbClr>
                </a:solidFill>
                <a:latin typeface="Arial" panose="020B0604020202020204" pitchFamily="34" charset="0"/>
                <a:ea typeface="Verdana" panose="020B0604030504040204" pitchFamily="34" charset="0"/>
                <a:cs typeface="Arial" panose="020B0604020202020204" pitchFamily="34" charset="0"/>
              </a:rPr>
              <a:t>Rev</a:t>
            </a:r>
            <a:r>
              <a:rPr lang="fr-FR" sz="1000" i="1" dirty="0">
                <a:solidFill>
                  <a:srgbClr val="000000">
                    <a:lumMod val="75000"/>
                    <a:lumOff val="25000"/>
                  </a:srgbClr>
                </a:solidFill>
                <a:latin typeface="Arial" panose="020B0604020202020204" pitchFamily="34" charset="0"/>
                <a:ea typeface="Verdana" panose="020B0604030504040204" pitchFamily="34" charset="0"/>
                <a:cs typeface="Arial" panose="020B0604020202020204" pitchFamily="34" charset="0"/>
              </a:rPr>
              <a:t> </a:t>
            </a:r>
            <a:r>
              <a:rPr lang="fr-FR" sz="1000" i="1" dirty="0" err="1">
                <a:solidFill>
                  <a:srgbClr val="000000">
                    <a:lumMod val="75000"/>
                    <a:lumOff val="25000"/>
                  </a:srgbClr>
                </a:solidFill>
                <a:latin typeface="Arial" panose="020B0604020202020204" pitchFamily="34" charset="0"/>
                <a:ea typeface="Verdana" panose="020B0604030504040204" pitchFamily="34" charset="0"/>
                <a:cs typeface="Arial" panose="020B0604020202020204" pitchFamily="34" charset="0"/>
              </a:rPr>
              <a:t>Immunol</a:t>
            </a:r>
            <a:r>
              <a:rPr lang="fr-FR" sz="1000" dirty="0">
                <a:solidFill>
                  <a:srgbClr val="000000">
                    <a:lumMod val="75000"/>
                    <a:lumOff val="25000"/>
                  </a:srgbClr>
                </a:solidFill>
                <a:latin typeface="Arial" panose="020B0604020202020204" pitchFamily="34" charset="0"/>
                <a:ea typeface="Verdana" panose="020B0604030504040204" pitchFamily="34" charset="0"/>
                <a:cs typeface="Arial" panose="020B0604020202020204" pitchFamily="34" charset="0"/>
              </a:rPr>
              <a:t>. 2007. 7:715–725. </a:t>
            </a:r>
          </a:p>
        </p:txBody>
      </p:sp>
      <p:sp>
        <p:nvSpPr>
          <p:cNvPr id="609" name="Espace réservé du contenu 2">
            <a:extLst>
              <a:ext uri="{FF2B5EF4-FFF2-40B4-BE49-F238E27FC236}">
                <a16:creationId xmlns:a16="http://schemas.microsoft.com/office/drawing/2014/main" id="{708A3181-E217-14C3-81CE-8D53A1261105}"/>
              </a:ext>
            </a:extLst>
          </p:cNvPr>
          <p:cNvSpPr txBox="1">
            <a:spLocks/>
          </p:cNvSpPr>
          <p:nvPr/>
        </p:nvSpPr>
        <p:spPr>
          <a:xfrm>
            <a:off x="6451272" y="3194792"/>
            <a:ext cx="2542042" cy="728554"/>
          </a:xfrm>
        </p:spPr>
        <p:txBody>
          <a:bodyPr>
            <a:noAutofit/>
          </a:bodyPr>
          <a:lstStyle>
            <a:lvl1pPr marL="271463" indent="-271463" algn="l" rtl="0" eaLnBrk="0" fontAlgn="base" hangingPunct="0">
              <a:spcBef>
                <a:spcPct val="20000"/>
              </a:spcBef>
              <a:spcAft>
                <a:spcPct val="0"/>
              </a:spcAft>
              <a:buClr>
                <a:srgbClr val="074CA5"/>
              </a:buClr>
              <a:buFont typeface="Arial"/>
              <a:buChar char="●"/>
              <a:defRPr sz="2400" b="1" kern="1200" spc="0">
                <a:ln>
                  <a:noFill/>
                </a:ln>
                <a:solidFill>
                  <a:schemeClr val="tx1">
                    <a:lumMod val="65000"/>
                    <a:lumOff val="35000"/>
                  </a:schemeClr>
                </a:solidFill>
                <a:latin typeface="Arial"/>
                <a:ea typeface="+mn-ea"/>
                <a:cs typeface="Arial"/>
              </a:defRPr>
            </a:lvl1pPr>
            <a:lvl2pPr marL="715963" indent="-449263" algn="l" rtl="0" eaLnBrk="0" fontAlgn="base" hangingPunct="0">
              <a:spcBef>
                <a:spcPct val="20000"/>
              </a:spcBef>
              <a:spcAft>
                <a:spcPct val="0"/>
              </a:spcAft>
              <a:buClr>
                <a:schemeClr val="accent6">
                  <a:lumMod val="75000"/>
                </a:schemeClr>
              </a:buClr>
              <a:buSzPct val="110000"/>
              <a:buFont typeface="01 Digitall"/>
              <a:buChar char="—"/>
              <a:tabLst/>
              <a:defRPr sz="2200" b="1" kern="1200">
                <a:ln>
                  <a:noFill/>
                </a:ln>
                <a:solidFill>
                  <a:schemeClr val="tx1">
                    <a:lumMod val="65000"/>
                    <a:lumOff val="35000"/>
                  </a:schemeClr>
                </a:solidFill>
                <a:latin typeface="Arial"/>
                <a:ea typeface="Geneva" pitchFamily="-108" charset="-128"/>
                <a:cs typeface="Arial"/>
              </a:defRPr>
            </a:lvl2pPr>
            <a:lvl3pPr marL="993775" indent="-277813" algn="l" defTabSz="808038" rtl="0" eaLnBrk="0" fontAlgn="base" hangingPunct="0">
              <a:spcBef>
                <a:spcPct val="20000"/>
              </a:spcBef>
              <a:spcAft>
                <a:spcPct val="0"/>
              </a:spcAft>
              <a:buClr>
                <a:srgbClr val="9BD134"/>
              </a:buClr>
              <a:buSzPct val="130000"/>
              <a:buFont typeface="Arial"/>
              <a:buChar char="•"/>
              <a:defRPr sz="1800" i="1" kern="1200">
                <a:ln>
                  <a:noFill/>
                </a:ln>
                <a:solidFill>
                  <a:schemeClr val="tx1">
                    <a:lumMod val="65000"/>
                    <a:lumOff val="35000"/>
                  </a:schemeClr>
                </a:solidFill>
                <a:latin typeface="Arial"/>
                <a:ea typeface="Geneva" pitchFamily="-108" charset="-128"/>
                <a:cs typeface="Arial"/>
              </a:defRPr>
            </a:lvl3pPr>
            <a:lvl4pPr marL="1252538" indent="-355600" algn="l" rtl="0" eaLnBrk="0" fontAlgn="base" hangingPunct="0">
              <a:spcBef>
                <a:spcPct val="20000"/>
              </a:spcBef>
              <a:spcAft>
                <a:spcPct val="0"/>
              </a:spcAft>
              <a:buFont typeface="Arial" pitchFamily="-108" charset="0"/>
              <a:buChar char="–"/>
              <a:defRPr sz="2000" kern="1200">
                <a:solidFill>
                  <a:schemeClr val="tx1"/>
                </a:solidFill>
                <a:latin typeface="Arial"/>
                <a:ea typeface="Geneva" pitchFamily="-108" charset="-128"/>
                <a:cs typeface="Arial"/>
              </a:defRPr>
            </a:lvl4pPr>
            <a:lvl5pPr marL="2057400" indent="-228600" algn="l" rtl="0" eaLnBrk="0" fontAlgn="base" hangingPunct="0">
              <a:spcBef>
                <a:spcPct val="20000"/>
              </a:spcBef>
              <a:spcAft>
                <a:spcPct val="0"/>
              </a:spcAft>
              <a:buFont typeface="Arial" pitchFamily="-108" charset="0"/>
              <a:buNone/>
              <a:defRPr sz="2000" kern="1200">
                <a:solidFill>
                  <a:schemeClr val="tx1"/>
                </a:solidFill>
                <a:latin typeface="Arial"/>
                <a:ea typeface="Geneva" pitchFamily="-108" charset="-128"/>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200" dirty="0">
                <a:solidFill>
                  <a:srgbClr val="333333"/>
                </a:solidFill>
                <a:latin typeface="Arial" panose="020B0604020202020204" pitchFamily="34" charset="0"/>
                <a:cs typeface="Arial" panose="020B0604020202020204" pitchFamily="34" charset="0"/>
              </a:rPr>
              <a:t>I</a:t>
            </a:r>
            <a:r>
              <a:rPr lang="fr-FR" sz="1200" i="0" dirty="0">
                <a:solidFill>
                  <a:srgbClr val="333333"/>
                </a:solidFill>
                <a:effectLst/>
                <a:latin typeface="Arial" panose="020B0604020202020204" pitchFamily="34" charset="0"/>
                <a:cs typeface="Arial" panose="020B0604020202020204" pitchFamily="34" charset="0"/>
              </a:rPr>
              <a:t>mmunoglobuline G1 (IgG1)</a:t>
            </a:r>
            <a:endParaRPr lang="fr-FR" sz="1200" dirty="0">
              <a:latin typeface="Arial" panose="020B0604020202020204" pitchFamily="34" charset="0"/>
              <a:cs typeface="Arial" panose="020B0604020202020204" pitchFamily="34" charset="0"/>
            </a:endParaRPr>
          </a:p>
          <a:p>
            <a:r>
              <a:rPr lang="fr-FR" sz="1200" dirty="0"/>
              <a:t>Une seule administration IM</a:t>
            </a:r>
          </a:p>
          <a:p>
            <a:r>
              <a:rPr lang="fr-FR" sz="1200" dirty="0"/>
              <a:t>Dose fixe</a:t>
            </a:r>
          </a:p>
          <a:p>
            <a:r>
              <a:rPr lang="fr-FR" sz="1200" dirty="0"/>
              <a:t>Protection rapide</a:t>
            </a:r>
          </a:p>
        </p:txBody>
      </p:sp>
      <p:grpSp>
        <p:nvGrpSpPr>
          <p:cNvPr id="615" name="Groupe 614">
            <a:extLst>
              <a:ext uri="{FF2B5EF4-FFF2-40B4-BE49-F238E27FC236}">
                <a16:creationId xmlns:a16="http://schemas.microsoft.com/office/drawing/2014/main" id="{AD747369-959F-3515-385A-5A6FC15F7A3F}"/>
              </a:ext>
            </a:extLst>
          </p:cNvPr>
          <p:cNvGrpSpPr/>
          <p:nvPr/>
        </p:nvGrpSpPr>
        <p:grpSpPr>
          <a:xfrm>
            <a:off x="599137" y="976148"/>
            <a:ext cx="5929567" cy="3527840"/>
            <a:chOff x="2218947" y="971561"/>
            <a:chExt cx="7906089" cy="4703787"/>
          </a:xfrm>
        </p:grpSpPr>
        <p:grpSp>
          <p:nvGrpSpPr>
            <p:cNvPr id="616" name="Group 2">
              <a:extLst>
                <a:ext uri="{FF2B5EF4-FFF2-40B4-BE49-F238E27FC236}">
                  <a16:creationId xmlns:a16="http://schemas.microsoft.com/office/drawing/2014/main" id="{161E9F81-E6DC-945A-36FD-DBB99D69CE94}"/>
                </a:ext>
              </a:extLst>
            </p:cNvPr>
            <p:cNvGrpSpPr/>
            <p:nvPr/>
          </p:nvGrpSpPr>
          <p:grpSpPr>
            <a:xfrm>
              <a:off x="2218947" y="971561"/>
              <a:ext cx="7906089" cy="4703787"/>
              <a:chOff x="1885543" y="1605900"/>
              <a:chExt cx="5326499" cy="3827871"/>
            </a:xfrm>
          </p:grpSpPr>
          <p:grpSp>
            <p:nvGrpSpPr>
              <p:cNvPr id="638" name="Group 3844">
                <a:extLst>
                  <a:ext uri="{FF2B5EF4-FFF2-40B4-BE49-F238E27FC236}">
                    <a16:creationId xmlns:a16="http://schemas.microsoft.com/office/drawing/2014/main" id="{3B7BA8EF-D70B-E3B1-F904-0ABC9E147C65}"/>
                  </a:ext>
                </a:extLst>
              </p:cNvPr>
              <p:cNvGrpSpPr/>
              <p:nvPr/>
            </p:nvGrpSpPr>
            <p:grpSpPr>
              <a:xfrm>
                <a:off x="1885543" y="1732949"/>
                <a:ext cx="5326499" cy="3641202"/>
                <a:chOff x="858" y="478"/>
                <a:chExt cx="6026" cy="4519"/>
              </a:xfrm>
            </p:grpSpPr>
            <p:pic>
              <p:nvPicPr>
                <p:cNvPr id="685" name="Picture 3845">
                  <a:extLst>
                    <a:ext uri="{FF2B5EF4-FFF2-40B4-BE49-F238E27FC236}">
                      <a16:creationId xmlns:a16="http://schemas.microsoft.com/office/drawing/2014/main" id="{2642C598-5B36-47D6-34DD-2ED9621B9654}"/>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876" y="478"/>
                  <a:ext cx="5990" cy="162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6" name="Picture 3846">
                  <a:extLst>
                    <a:ext uri="{FF2B5EF4-FFF2-40B4-BE49-F238E27FC236}">
                      <a16:creationId xmlns:a16="http://schemas.microsoft.com/office/drawing/2014/main" id="{A4781CE6-EE0B-C2AC-E909-224D318B6C3F}"/>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876" y="1097"/>
                  <a:ext cx="6008" cy="39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87" name="Group 3847">
                  <a:extLst>
                    <a:ext uri="{FF2B5EF4-FFF2-40B4-BE49-F238E27FC236}">
                      <a16:creationId xmlns:a16="http://schemas.microsoft.com/office/drawing/2014/main" id="{159AA434-5423-E4FC-94CB-FB14A7D8BC22}"/>
                    </a:ext>
                  </a:extLst>
                </p:cNvPr>
                <p:cNvGrpSpPr/>
                <p:nvPr/>
              </p:nvGrpSpPr>
              <p:grpSpPr>
                <a:xfrm>
                  <a:off x="858" y="1046"/>
                  <a:ext cx="6008" cy="1033"/>
                  <a:chOff x="858" y="1046"/>
                  <a:chExt cx="6008" cy="1033"/>
                </a:xfrm>
              </p:grpSpPr>
              <p:sp>
                <p:nvSpPr>
                  <p:cNvPr id="1209" name="Freeform 3848">
                    <a:extLst>
                      <a:ext uri="{FF2B5EF4-FFF2-40B4-BE49-F238E27FC236}">
                        <a16:creationId xmlns:a16="http://schemas.microsoft.com/office/drawing/2014/main" id="{F0ABA5A8-78DF-DA0C-8256-871F24FF60BA}"/>
                      </a:ext>
                    </a:extLst>
                  </p:cNvPr>
                  <p:cNvSpPr/>
                  <p:nvPr/>
                </p:nvSpPr>
                <p:spPr bwMode="auto">
                  <a:xfrm>
                    <a:off x="858" y="1046"/>
                    <a:ext cx="6008" cy="1033"/>
                  </a:xfrm>
                  <a:custGeom>
                    <a:avLst/>
                    <a:gdLst>
                      <a:gd name="T0" fmla="*/ 5858 w 6008"/>
                      <a:gd name="T1" fmla="*/ 1635 h 1033"/>
                      <a:gd name="T2" fmla="*/ 5606 w 6008"/>
                      <a:gd name="T3" fmla="*/ 1512 h 1033"/>
                      <a:gd name="T4" fmla="*/ 5324 w 6008"/>
                      <a:gd name="T5" fmla="*/ 1401 h 1033"/>
                      <a:gd name="T6" fmla="*/ 5103 w 6008"/>
                      <a:gd name="T7" fmla="*/ 1331 h 1033"/>
                      <a:gd name="T8" fmla="*/ 5028 w 6008"/>
                      <a:gd name="T9" fmla="*/ 1410 h 1033"/>
                      <a:gd name="T10" fmla="*/ 5047 w 6008"/>
                      <a:gd name="T11" fmla="*/ 1531 h 1033"/>
                      <a:gd name="T12" fmla="*/ 5037 w 6008"/>
                      <a:gd name="T13" fmla="*/ 1660 h 1033"/>
                      <a:gd name="T14" fmla="*/ 4938 w 6008"/>
                      <a:gd name="T15" fmla="*/ 1878 h 1033"/>
                      <a:gd name="T16" fmla="*/ 4763 w 6008"/>
                      <a:gd name="T17" fmla="*/ 2023 h 1033"/>
                      <a:gd name="T18" fmla="*/ 4589 w 6008"/>
                      <a:gd name="T19" fmla="*/ 2075 h 1033"/>
                      <a:gd name="T20" fmla="*/ 4447 w 6008"/>
                      <a:gd name="T21" fmla="*/ 2072 h 1033"/>
                      <a:gd name="T22" fmla="*/ 4272 w 6008"/>
                      <a:gd name="T23" fmla="*/ 2011 h 1033"/>
                      <a:gd name="T24" fmla="*/ 4132 w 6008"/>
                      <a:gd name="T25" fmla="*/ 1895 h 1033"/>
                      <a:gd name="T26" fmla="*/ 4039 w 6008"/>
                      <a:gd name="T27" fmla="*/ 1730 h 1033"/>
                      <a:gd name="T28" fmla="*/ 4009 w 6008"/>
                      <a:gd name="T29" fmla="*/ 1555 h 1033"/>
                      <a:gd name="T30" fmla="*/ 4045 w 6008"/>
                      <a:gd name="T31" fmla="*/ 1372 h 1033"/>
                      <a:gd name="T32" fmla="*/ 4133 w 6008"/>
                      <a:gd name="T33" fmla="*/ 1218 h 1033"/>
                      <a:gd name="T34" fmla="*/ 4136 w 6008"/>
                      <a:gd name="T35" fmla="*/ 1162 h 1033"/>
                      <a:gd name="T36" fmla="*/ 3875 w 6008"/>
                      <a:gd name="T37" fmla="*/ 1092 h 1033"/>
                      <a:gd name="T38" fmla="*/ 3553 w 6008"/>
                      <a:gd name="T39" fmla="*/ 1064 h 1033"/>
                      <a:gd name="T40" fmla="*/ 3233 w 6008"/>
                      <a:gd name="T41" fmla="*/ 1049 h 1033"/>
                      <a:gd name="T42" fmla="*/ 2955 w 6008"/>
                      <a:gd name="T43" fmla="*/ 1046 h 1033"/>
                      <a:gd name="T44" fmla="*/ 2758 w 6008"/>
                      <a:gd name="T45" fmla="*/ 1050 h 1033"/>
                      <a:gd name="T46" fmla="*/ 2563 w 6008"/>
                      <a:gd name="T47" fmla="*/ 1058 h 1033"/>
                      <a:gd name="T48" fmla="*/ 2369 w 6008"/>
                      <a:gd name="T49" fmla="*/ 1071 h 1033"/>
                      <a:gd name="T50" fmla="*/ 2178 w 6008"/>
                      <a:gd name="T51" fmla="*/ 1089 h 1033"/>
                      <a:gd name="T52" fmla="*/ 1988 w 6008"/>
                      <a:gd name="T53" fmla="*/ 1110 h 1033"/>
                      <a:gd name="T54" fmla="*/ 1802 w 6008"/>
                      <a:gd name="T55" fmla="*/ 1137 h 1033"/>
                      <a:gd name="T56" fmla="*/ 1680 w 6008"/>
                      <a:gd name="T57" fmla="*/ 1222 h 1033"/>
                      <a:gd name="T58" fmla="*/ 1701 w 6008"/>
                      <a:gd name="T59" fmla="*/ 1273 h 1033"/>
                      <a:gd name="T60" fmla="*/ 1762 w 6008"/>
                      <a:gd name="T61" fmla="*/ 1403 h 1033"/>
                      <a:gd name="T62" fmla="*/ 1786 w 6008"/>
                      <a:gd name="T63" fmla="*/ 1562 h 1033"/>
                      <a:gd name="T64" fmla="*/ 1745 w 6008"/>
                      <a:gd name="T65" fmla="*/ 1761 h 1033"/>
                      <a:gd name="T66" fmla="*/ 1622 w 6008"/>
                      <a:gd name="T67" fmla="*/ 1936 h 1033"/>
                      <a:gd name="T68" fmla="*/ 1467 w 6008"/>
                      <a:gd name="T69" fmla="*/ 2038 h 1033"/>
                      <a:gd name="T70" fmla="*/ 1287 w 6008"/>
                      <a:gd name="T71" fmla="*/ 2078 h 1033"/>
                      <a:gd name="T72" fmla="*/ 1186 w 6008"/>
                      <a:gd name="T73" fmla="*/ 2073 h 1033"/>
                      <a:gd name="T74" fmla="*/ 1013 w 6008"/>
                      <a:gd name="T75" fmla="*/ 2013 h 1033"/>
                      <a:gd name="T76" fmla="*/ 841 w 6008"/>
                      <a:gd name="T77" fmla="*/ 1857 h 1033"/>
                      <a:gd name="T78" fmla="*/ 753 w 6008"/>
                      <a:gd name="T79" fmla="*/ 1638 h 1033"/>
                      <a:gd name="T80" fmla="*/ 748 w 6008"/>
                      <a:gd name="T81" fmla="*/ 1519 h 1033"/>
                      <a:gd name="T82" fmla="*/ 673 w 6008"/>
                      <a:gd name="T83" fmla="*/ 1420 h 1033"/>
                      <a:gd name="T84" fmla="*/ 507 w 6008"/>
                      <a:gd name="T85" fmla="*/ 1482 h 1033"/>
                      <a:gd name="T86" fmla="*/ 301 w 6008"/>
                      <a:gd name="T87" fmla="*/ 1575 h 1033"/>
                      <a:gd name="T88" fmla="*/ 114 w 6008"/>
                      <a:gd name="T89" fmla="*/ 1674 h 1033"/>
                      <a:gd name="T90" fmla="*/ 0 w 6008"/>
                      <a:gd name="T91" fmla="*/ 1744 h 103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008" h="1033">
                        <a:moveTo>
                          <a:pt x="6008" y="676"/>
                        </a:moveTo>
                        <a:lnTo>
                          <a:pt x="5935" y="632"/>
                        </a:lnTo>
                        <a:lnTo>
                          <a:pt x="5858" y="589"/>
                        </a:lnTo>
                        <a:lnTo>
                          <a:pt x="5778" y="547"/>
                        </a:lnTo>
                        <a:lnTo>
                          <a:pt x="5693" y="506"/>
                        </a:lnTo>
                        <a:lnTo>
                          <a:pt x="5606" y="466"/>
                        </a:lnTo>
                        <a:lnTo>
                          <a:pt x="5515" y="428"/>
                        </a:lnTo>
                        <a:lnTo>
                          <a:pt x="5421" y="391"/>
                        </a:lnTo>
                        <a:lnTo>
                          <a:pt x="5324" y="355"/>
                        </a:lnTo>
                        <a:lnTo>
                          <a:pt x="5225" y="321"/>
                        </a:lnTo>
                        <a:lnTo>
                          <a:pt x="5122" y="288"/>
                        </a:lnTo>
                        <a:lnTo>
                          <a:pt x="5103" y="285"/>
                        </a:lnTo>
                        <a:lnTo>
                          <a:pt x="5083" y="287"/>
                        </a:lnTo>
                        <a:lnTo>
                          <a:pt x="5035" y="330"/>
                        </a:lnTo>
                        <a:lnTo>
                          <a:pt x="5028" y="364"/>
                        </a:lnTo>
                        <a:lnTo>
                          <a:pt x="5033" y="386"/>
                        </a:lnTo>
                        <a:lnTo>
                          <a:pt x="5038" y="408"/>
                        </a:lnTo>
                        <a:lnTo>
                          <a:pt x="5047" y="485"/>
                        </a:lnTo>
                        <a:lnTo>
                          <a:pt x="5048" y="503"/>
                        </a:lnTo>
                        <a:lnTo>
                          <a:pt x="5047" y="531"/>
                        </a:lnTo>
                        <a:lnTo>
                          <a:pt x="5037" y="614"/>
                        </a:lnTo>
                        <a:lnTo>
                          <a:pt x="5015" y="692"/>
                        </a:lnTo>
                        <a:lnTo>
                          <a:pt x="4981" y="765"/>
                        </a:lnTo>
                        <a:lnTo>
                          <a:pt x="4938" y="832"/>
                        </a:lnTo>
                        <a:lnTo>
                          <a:pt x="4884" y="891"/>
                        </a:lnTo>
                        <a:lnTo>
                          <a:pt x="4822" y="942"/>
                        </a:lnTo>
                        <a:lnTo>
                          <a:pt x="4763" y="977"/>
                        </a:lnTo>
                        <a:lnTo>
                          <a:pt x="4707" y="1001"/>
                        </a:lnTo>
                        <a:lnTo>
                          <a:pt x="4649" y="1019"/>
                        </a:lnTo>
                        <a:lnTo>
                          <a:pt x="4589" y="1029"/>
                        </a:lnTo>
                        <a:lnTo>
                          <a:pt x="4528" y="1033"/>
                        </a:lnTo>
                        <a:lnTo>
                          <a:pt x="4508" y="1032"/>
                        </a:lnTo>
                        <a:lnTo>
                          <a:pt x="4447" y="1026"/>
                        </a:lnTo>
                        <a:lnTo>
                          <a:pt x="4386" y="1013"/>
                        </a:lnTo>
                        <a:lnTo>
                          <a:pt x="4328" y="992"/>
                        </a:lnTo>
                        <a:lnTo>
                          <a:pt x="4272" y="965"/>
                        </a:lnTo>
                        <a:lnTo>
                          <a:pt x="4221" y="932"/>
                        </a:lnTo>
                        <a:lnTo>
                          <a:pt x="4174" y="893"/>
                        </a:lnTo>
                        <a:lnTo>
                          <a:pt x="4132" y="849"/>
                        </a:lnTo>
                        <a:lnTo>
                          <a:pt x="4095" y="799"/>
                        </a:lnTo>
                        <a:lnTo>
                          <a:pt x="4063" y="741"/>
                        </a:lnTo>
                        <a:lnTo>
                          <a:pt x="4039" y="684"/>
                        </a:lnTo>
                        <a:lnTo>
                          <a:pt x="4018" y="608"/>
                        </a:lnTo>
                        <a:lnTo>
                          <a:pt x="4009" y="531"/>
                        </a:lnTo>
                        <a:lnTo>
                          <a:pt x="4009" y="509"/>
                        </a:lnTo>
                        <a:lnTo>
                          <a:pt x="4015" y="444"/>
                        </a:lnTo>
                        <a:lnTo>
                          <a:pt x="4027" y="383"/>
                        </a:lnTo>
                        <a:lnTo>
                          <a:pt x="4045" y="326"/>
                        </a:lnTo>
                        <a:lnTo>
                          <a:pt x="4078" y="254"/>
                        </a:lnTo>
                        <a:lnTo>
                          <a:pt x="4122" y="189"/>
                        </a:lnTo>
                        <a:lnTo>
                          <a:pt x="4133" y="172"/>
                        </a:lnTo>
                        <a:lnTo>
                          <a:pt x="4139" y="153"/>
                        </a:lnTo>
                        <a:lnTo>
                          <a:pt x="4140" y="134"/>
                        </a:lnTo>
                        <a:lnTo>
                          <a:pt x="4136" y="116"/>
                        </a:lnTo>
                        <a:lnTo>
                          <a:pt x="4093" y="72"/>
                        </a:lnTo>
                        <a:lnTo>
                          <a:pt x="3984" y="58"/>
                        </a:lnTo>
                        <a:lnTo>
                          <a:pt x="3875" y="46"/>
                        </a:lnTo>
                        <a:lnTo>
                          <a:pt x="3767" y="35"/>
                        </a:lnTo>
                        <a:lnTo>
                          <a:pt x="3660" y="26"/>
                        </a:lnTo>
                        <a:lnTo>
                          <a:pt x="3553" y="18"/>
                        </a:lnTo>
                        <a:lnTo>
                          <a:pt x="3446" y="11"/>
                        </a:lnTo>
                        <a:lnTo>
                          <a:pt x="3339" y="6"/>
                        </a:lnTo>
                        <a:lnTo>
                          <a:pt x="3233" y="3"/>
                        </a:lnTo>
                        <a:lnTo>
                          <a:pt x="3127" y="1"/>
                        </a:lnTo>
                        <a:lnTo>
                          <a:pt x="3021" y="0"/>
                        </a:lnTo>
                        <a:lnTo>
                          <a:pt x="2955" y="0"/>
                        </a:lnTo>
                        <a:lnTo>
                          <a:pt x="2889" y="1"/>
                        </a:lnTo>
                        <a:lnTo>
                          <a:pt x="2824" y="2"/>
                        </a:lnTo>
                        <a:lnTo>
                          <a:pt x="2758" y="4"/>
                        </a:lnTo>
                        <a:lnTo>
                          <a:pt x="2693" y="6"/>
                        </a:lnTo>
                        <a:lnTo>
                          <a:pt x="2628" y="9"/>
                        </a:lnTo>
                        <a:lnTo>
                          <a:pt x="2563" y="12"/>
                        </a:lnTo>
                        <a:lnTo>
                          <a:pt x="2498" y="16"/>
                        </a:lnTo>
                        <a:lnTo>
                          <a:pt x="2433" y="20"/>
                        </a:lnTo>
                        <a:lnTo>
                          <a:pt x="2369" y="25"/>
                        </a:lnTo>
                        <a:lnTo>
                          <a:pt x="2305" y="31"/>
                        </a:lnTo>
                        <a:lnTo>
                          <a:pt x="2241" y="36"/>
                        </a:lnTo>
                        <a:lnTo>
                          <a:pt x="2178" y="43"/>
                        </a:lnTo>
                        <a:lnTo>
                          <a:pt x="2114" y="49"/>
                        </a:lnTo>
                        <a:lnTo>
                          <a:pt x="2051" y="57"/>
                        </a:lnTo>
                        <a:lnTo>
                          <a:pt x="1988" y="64"/>
                        </a:lnTo>
                        <a:lnTo>
                          <a:pt x="1926" y="73"/>
                        </a:lnTo>
                        <a:lnTo>
                          <a:pt x="1864" y="81"/>
                        </a:lnTo>
                        <a:lnTo>
                          <a:pt x="1802" y="91"/>
                        </a:lnTo>
                        <a:lnTo>
                          <a:pt x="1740" y="100"/>
                        </a:lnTo>
                        <a:lnTo>
                          <a:pt x="1690" y="134"/>
                        </a:lnTo>
                        <a:lnTo>
                          <a:pt x="1680" y="176"/>
                        </a:lnTo>
                        <a:lnTo>
                          <a:pt x="1682" y="194"/>
                        </a:lnTo>
                        <a:lnTo>
                          <a:pt x="1689" y="209"/>
                        </a:lnTo>
                        <a:lnTo>
                          <a:pt x="1701" y="227"/>
                        </a:lnTo>
                        <a:lnTo>
                          <a:pt x="1712" y="245"/>
                        </a:lnTo>
                        <a:lnTo>
                          <a:pt x="1741" y="300"/>
                        </a:lnTo>
                        <a:lnTo>
                          <a:pt x="1762" y="357"/>
                        </a:lnTo>
                        <a:lnTo>
                          <a:pt x="1781" y="434"/>
                        </a:lnTo>
                        <a:lnTo>
                          <a:pt x="1786" y="494"/>
                        </a:lnTo>
                        <a:lnTo>
                          <a:pt x="1786" y="516"/>
                        </a:lnTo>
                        <a:lnTo>
                          <a:pt x="1781" y="581"/>
                        </a:lnTo>
                        <a:lnTo>
                          <a:pt x="1770" y="641"/>
                        </a:lnTo>
                        <a:lnTo>
                          <a:pt x="1745" y="715"/>
                        </a:lnTo>
                        <a:lnTo>
                          <a:pt x="1707" y="787"/>
                        </a:lnTo>
                        <a:lnTo>
                          <a:pt x="1667" y="842"/>
                        </a:lnTo>
                        <a:lnTo>
                          <a:pt x="1622" y="890"/>
                        </a:lnTo>
                        <a:lnTo>
                          <a:pt x="1574" y="931"/>
                        </a:lnTo>
                        <a:lnTo>
                          <a:pt x="1522" y="965"/>
                        </a:lnTo>
                        <a:lnTo>
                          <a:pt x="1467" y="992"/>
                        </a:lnTo>
                        <a:lnTo>
                          <a:pt x="1408" y="1013"/>
                        </a:lnTo>
                        <a:lnTo>
                          <a:pt x="1348" y="1026"/>
                        </a:lnTo>
                        <a:lnTo>
                          <a:pt x="1287" y="1032"/>
                        </a:lnTo>
                        <a:lnTo>
                          <a:pt x="1266" y="1033"/>
                        </a:lnTo>
                        <a:lnTo>
                          <a:pt x="1246" y="1032"/>
                        </a:lnTo>
                        <a:lnTo>
                          <a:pt x="1186" y="1027"/>
                        </a:lnTo>
                        <a:lnTo>
                          <a:pt x="1126" y="1014"/>
                        </a:lnTo>
                        <a:lnTo>
                          <a:pt x="1069" y="994"/>
                        </a:lnTo>
                        <a:lnTo>
                          <a:pt x="1013" y="967"/>
                        </a:lnTo>
                        <a:lnTo>
                          <a:pt x="951" y="926"/>
                        </a:lnTo>
                        <a:lnTo>
                          <a:pt x="892" y="873"/>
                        </a:lnTo>
                        <a:lnTo>
                          <a:pt x="841" y="811"/>
                        </a:lnTo>
                        <a:lnTo>
                          <a:pt x="801" y="743"/>
                        </a:lnTo>
                        <a:lnTo>
                          <a:pt x="771" y="670"/>
                        </a:lnTo>
                        <a:lnTo>
                          <a:pt x="753" y="592"/>
                        </a:lnTo>
                        <a:lnTo>
                          <a:pt x="746" y="512"/>
                        </a:lnTo>
                        <a:lnTo>
                          <a:pt x="747" y="493"/>
                        </a:lnTo>
                        <a:lnTo>
                          <a:pt x="748" y="473"/>
                        </a:lnTo>
                        <a:lnTo>
                          <a:pt x="749" y="447"/>
                        </a:lnTo>
                        <a:lnTo>
                          <a:pt x="710" y="383"/>
                        </a:lnTo>
                        <a:lnTo>
                          <a:pt x="673" y="374"/>
                        </a:lnTo>
                        <a:lnTo>
                          <a:pt x="655" y="377"/>
                        </a:lnTo>
                        <a:lnTo>
                          <a:pt x="580" y="406"/>
                        </a:lnTo>
                        <a:lnTo>
                          <a:pt x="507" y="436"/>
                        </a:lnTo>
                        <a:lnTo>
                          <a:pt x="437" y="466"/>
                        </a:lnTo>
                        <a:lnTo>
                          <a:pt x="368" y="497"/>
                        </a:lnTo>
                        <a:lnTo>
                          <a:pt x="301" y="529"/>
                        </a:lnTo>
                        <a:lnTo>
                          <a:pt x="236" y="561"/>
                        </a:lnTo>
                        <a:lnTo>
                          <a:pt x="174" y="595"/>
                        </a:lnTo>
                        <a:lnTo>
                          <a:pt x="114" y="628"/>
                        </a:lnTo>
                        <a:lnTo>
                          <a:pt x="56" y="663"/>
                        </a:lnTo>
                        <a:lnTo>
                          <a:pt x="28" y="680"/>
                        </a:lnTo>
                        <a:lnTo>
                          <a:pt x="0" y="698"/>
                        </a:lnTo>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688" name="Group 3849">
                  <a:extLst>
                    <a:ext uri="{FF2B5EF4-FFF2-40B4-BE49-F238E27FC236}">
                      <a16:creationId xmlns:a16="http://schemas.microsoft.com/office/drawing/2014/main" id="{0077BB7F-3E6B-573E-99FF-019D8685CEEF}"/>
                    </a:ext>
                  </a:extLst>
                </p:cNvPr>
                <p:cNvGrpSpPr/>
                <p:nvPr/>
              </p:nvGrpSpPr>
              <p:grpSpPr>
                <a:xfrm>
                  <a:off x="4696" y="977"/>
                  <a:ext cx="109" cy="116"/>
                  <a:chOff x="4696" y="977"/>
                  <a:chExt cx="109" cy="116"/>
                </a:xfrm>
              </p:grpSpPr>
              <p:sp>
                <p:nvSpPr>
                  <p:cNvPr id="1206" name="Freeform 3850">
                    <a:extLst>
                      <a:ext uri="{FF2B5EF4-FFF2-40B4-BE49-F238E27FC236}">
                        <a16:creationId xmlns:a16="http://schemas.microsoft.com/office/drawing/2014/main" id="{B0A00FB8-A82A-1191-EE8D-2A42DA6722EA}"/>
                      </a:ext>
                    </a:extLst>
                  </p:cNvPr>
                  <p:cNvSpPr/>
                  <p:nvPr/>
                </p:nvSpPr>
                <p:spPr bwMode="auto">
                  <a:xfrm>
                    <a:off x="4696" y="977"/>
                    <a:ext cx="109" cy="116"/>
                  </a:xfrm>
                  <a:custGeom>
                    <a:avLst/>
                    <a:gdLst>
                      <a:gd name="T0" fmla="*/ 26 w 109"/>
                      <a:gd name="T1" fmla="*/ 977 h 116"/>
                      <a:gd name="T2" fmla="*/ 22 w 109"/>
                      <a:gd name="T3" fmla="*/ 978 h 116"/>
                      <a:gd name="T4" fmla="*/ 16 w 109"/>
                      <a:gd name="T5" fmla="*/ 982 h 116"/>
                      <a:gd name="T6" fmla="*/ 14 w 109"/>
                      <a:gd name="T7" fmla="*/ 985 h 116"/>
                      <a:gd name="T8" fmla="*/ 13 w 109"/>
                      <a:gd name="T9" fmla="*/ 989 h 116"/>
                      <a:gd name="T10" fmla="*/ 11 w 109"/>
                      <a:gd name="T11" fmla="*/ 996 h 116"/>
                      <a:gd name="T12" fmla="*/ 10 w 109"/>
                      <a:gd name="T13" fmla="*/ 1003 h 116"/>
                      <a:gd name="T14" fmla="*/ 5 w 109"/>
                      <a:gd name="T15" fmla="*/ 1039 h 116"/>
                      <a:gd name="T16" fmla="*/ 6 w 109"/>
                      <a:gd name="T17" fmla="*/ 1060 h 116"/>
                      <a:gd name="T18" fmla="*/ 15 w 109"/>
                      <a:gd name="T19" fmla="*/ 1078 h 116"/>
                      <a:gd name="T20" fmla="*/ 30 w 109"/>
                      <a:gd name="T21" fmla="*/ 1091 h 116"/>
                      <a:gd name="T22" fmla="*/ 56 w 109"/>
                      <a:gd name="T23" fmla="*/ 1093 h 116"/>
                      <a:gd name="T24" fmla="*/ 77 w 109"/>
                      <a:gd name="T25" fmla="*/ 1089 h 116"/>
                      <a:gd name="T26" fmla="*/ 92 w 109"/>
                      <a:gd name="T27" fmla="*/ 1080 h 116"/>
                      <a:gd name="T28" fmla="*/ 102 w 109"/>
                      <a:gd name="T29" fmla="*/ 1066 h 116"/>
                      <a:gd name="T30" fmla="*/ 106 w 109"/>
                      <a:gd name="T31" fmla="*/ 1046 h 116"/>
                      <a:gd name="T32" fmla="*/ 111 w 109"/>
                      <a:gd name="T33" fmla="*/ 1012 h 116"/>
                      <a:gd name="T34" fmla="*/ 112 w 109"/>
                      <a:gd name="T35" fmla="*/ 1005 h 116"/>
                      <a:gd name="T36" fmla="*/ 113 w 109"/>
                      <a:gd name="T37" fmla="*/ 1001 h 116"/>
                      <a:gd name="T38" fmla="*/ 113 w 109"/>
                      <a:gd name="T39" fmla="*/ 997 h 116"/>
                      <a:gd name="T40" fmla="*/ 110 w 109"/>
                      <a:gd name="T41" fmla="*/ 993 h 116"/>
                      <a:gd name="T42" fmla="*/ 107 w 109"/>
                      <a:gd name="T43" fmla="*/ 989 h 116"/>
                      <a:gd name="T44" fmla="*/ 103 w 109"/>
                      <a:gd name="T45" fmla="*/ 989 h 116"/>
                      <a:gd name="T46" fmla="*/ 89 w 109"/>
                      <a:gd name="T47" fmla="*/ 987 h 116"/>
                      <a:gd name="T48" fmla="*/ 57 w 109"/>
                      <a:gd name="T49" fmla="*/ 982 h 116"/>
                      <a:gd name="T50" fmla="*/ 44 w 109"/>
                      <a:gd name="T51" fmla="*/ 979 h 116"/>
                      <a:gd name="T52" fmla="*/ 26 w 109"/>
                      <a:gd name="T53" fmla="*/ 977 h 11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09" h="115">
                        <a:moveTo>
                          <a:pt x="26" y="0"/>
                        </a:moveTo>
                        <a:lnTo>
                          <a:pt x="22" y="1"/>
                        </a:lnTo>
                        <a:lnTo>
                          <a:pt x="16" y="5"/>
                        </a:lnTo>
                        <a:lnTo>
                          <a:pt x="14" y="8"/>
                        </a:lnTo>
                        <a:lnTo>
                          <a:pt x="13" y="12"/>
                        </a:lnTo>
                        <a:lnTo>
                          <a:pt x="11" y="19"/>
                        </a:lnTo>
                        <a:lnTo>
                          <a:pt x="10" y="26"/>
                        </a:lnTo>
                        <a:lnTo>
                          <a:pt x="5" y="62"/>
                        </a:lnTo>
                        <a:lnTo>
                          <a:pt x="6" y="83"/>
                        </a:lnTo>
                        <a:lnTo>
                          <a:pt x="15" y="101"/>
                        </a:lnTo>
                        <a:lnTo>
                          <a:pt x="30" y="114"/>
                        </a:lnTo>
                        <a:lnTo>
                          <a:pt x="56" y="116"/>
                        </a:lnTo>
                        <a:lnTo>
                          <a:pt x="77" y="112"/>
                        </a:lnTo>
                        <a:lnTo>
                          <a:pt x="92" y="103"/>
                        </a:lnTo>
                        <a:lnTo>
                          <a:pt x="102" y="89"/>
                        </a:lnTo>
                        <a:lnTo>
                          <a:pt x="106" y="69"/>
                        </a:lnTo>
                        <a:lnTo>
                          <a:pt x="111" y="35"/>
                        </a:lnTo>
                        <a:lnTo>
                          <a:pt x="112" y="28"/>
                        </a:lnTo>
                        <a:lnTo>
                          <a:pt x="113" y="24"/>
                        </a:lnTo>
                        <a:lnTo>
                          <a:pt x="113" y="20"/>
                        </a:lnTo>
                        <a:lnTo>
                          <a:pt x="110" y="16"/>
                        </a:lnTo>
                        <a:lnTo>
                          <a:pt x="107" y="12"/>
                        </a:lnTo>
                        <a:lnTo>
                          <a:pt x="103" y="12"/>
                        </a:lnTo>
                        <a:lnTo>
                          <a:pt x="89" y="10"/>
                        </a:lnTo>
                        <a:lnTo>
                          <a:pt x="57" y="5"/>
                        </a:lnTo>
                        <a:lnTo>
                          <a:pt x="44" y="2"/>
                        </a:lnTo>
                        <a:lnTo>
                          <a:pt x="26" y="0"/>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207" name="Freeform 3851">
                    <a:extLst>
                      <a:ext uri="{FF2B5EF4-FFF2-40B4-BE49-F238E27FC236}">
                        <a16:creationId xmlns:a16="http://schemas.microsoft.com/office/drawing/2014/main" id="{A72356C2-D4DB-C918-26EB-AC8A3D96F6C3}"/>
                      </a:ext>
                    </a:extLst>
                  </p:cNvPr>
                  <p:cNvSpPr/>
                  <p:nvPr/>
                </p:nvSpPr>
                <p:spPr bwMode="auto">
                  <a:xfrm>
                    <a:off x="4696" y="977"/>
                    <a:ext cx="109" cy="116"/>
                  </a:xfrm>
                  <a:custGeom>
                    <a:avLst/>
                    <a:gdLst>
                      <a:gd name="T0" fmla="*/ 107 w 109"/>
                      <a:gd name="T1" fmla="*/ 989 h 116"/>
                      <a:gd name="T2" fmla="*/ 103 w 109"/>
                      <a:gd name="T3" fmla="*/ 989 h 116"/>
                      <a:gd name="T4" fmla="*/ 107 w 109"/>
                      <a:gd name="T5" fmla="*/ 989 h 116"/>
                      <a:gd name="T6" fmla="*/ 107 w 109"/>
                      <a:gd name="T7" fmla="*/ 989 h 11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9" h="115">
                        <a:moveTo>
                          <a:pt x="107" y="12"/>
                        </a:moveTo>
                        <a:lnTo>
                          <a:pt x="103" y="12"/>
                        </a:lnTo>
                        <a:lnTo>
                          <a:pt x="107" y="12"/>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208" name="Picture 3852">
                    <a:extLst>
                      <a:ext uri="{FF2B5EF4-FFF2-40B4-BE49-F238E27FC236}">
                        <a16:creationId xmlns:a16="http://schemas.microsoft.com/office/drawing/2014/main" id="{B1517DFE-5AC7-6993-46BB-76B7B4AF535B}"/>
                      </a:ext>
                    </a:extLst>
                  </p:cNvPr>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4696" y="977"/>
                    <a:ext cx="109" cy="11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89" name="Group 3853">
                  <a:extLst>
                    <a:ext uri="{FF2B5EF4-FFF2-40B4-BE49-F238E27FC236}">
                      <a16:creationId xmlns:a16="http://schemas.microsoft.com/office/drawing/2014/main" id="{2D035A5D-9C5E-0DD8-DB96-B64C0EA97B05}"/>
                    </a:ext>
                  </a:extLst>
                </p:cNvPr>
                <p:cNvGrpSpPr/>
                <p:nvPr/>
              </p:nvGrpSpPr>
              <p:grpSpPr>
                <a:xfrm>
                  <a:off x="4696" y="977"/>
                  <a:ext cx="109" cy="116"/>
                  <a:chOff x="4696" y="977"/>
                  <a:chExt cx="109" cy="116"/>
                </a:xfrm>
              </p:grpSpPr>
              <p:sp>
                <p:nvSpPr>
                  <p:cNvPr id="1205" name="Freeform 3854">
                    <a:extLst>
                      <a:ext uri="{FF2B5EF4-FFF2-40B4-BE49-F238E27FC236}">
                        <a16:creationId xmlns:a16="http://schemas.microsoft.com/office/drawing/2014/main" id="{EC3FB98D-79C0-6BF6-E7CD-34FD602FB396}"/>
                      </a:ext>
                    </a:extLst>
                  </p:cNvPr>
                  <p:cNvSpPr/>
                  <p:nvPr/>
                </p:nvSpPr>
                <p:spPr bwMode="auto">
                  <a:xfrm>
                    <a:off x="4696" y="977"/>
                    <a:ext cx="109" cy="116"/>
                  </a:xfrm>
                  <a:custGeom>
                    <a:avLst/>
                    <a:gdLst>
                      <a:gd name="T0" fmla="*/ 14 w 109"/>
                      <a:gd name="T1" fmla="*/ 981 h 116"/>
                      <a:gd name="T2" fmla="*/ 11 w 109"/>
                      <a:gd name="T3" fmla="*/ 982 h 116"/>
                      <a:gd name="T4" fmla="*/ 9 w 109"/>
                      <a:gd name="T5" fmla="*/ 985 h 116"/>
                      <a:gd name="T6" fmla="*/ 8 w 109"/>
                      <a:gd name="T7" fmla="*/ 989 h 116"/>
                      <a:gd name="T8" fmla="*/ 7 w 109"/>
                      <a:gd name="T9" fmla="*/ 996 h 116"/>
                      <a:gd name="T10" fmla="*/ 0 w 109"/>
                      <a:gd name="T11" fmla="*/ 1039 h 116"/>
                      <a:gd name="T12" fmla="*/ 1 w 109"/>
                      <a:gd name="T13" fmla="*/ 1060 h 116"/>
                      <a:gd name="T14" fmla="*/ 11 w 109"/>
                      <a:gd name="T15" fmla="*/ 1078 h 116"/>
                      <a:gd name="T16" fmla="*/ 26 w 109"/>
                      <a:gd name="T17" fmla="*/ 1091 h 116"/>
                      <a:gd name="T18" fmla="*/ 52 w 109"/>
                      <a:gd name="T19" fmla="*/ 1093 h 116"/>
                      <a:gd name="T20" fmla="*/ 73 w 109"/>
                      <a:gd name="T21" fmla="*/ 1089 h 116"/>
                      <a:gd name="T22" fmla="*/ 88 w 109"/>
                      <a:gd name="T23" fmla="*/ 1080 h 116"/>
                      <a:gd name="T24" fmla="*/ 97 w 109"/>
                      <a:gd name="T25" fmla="*/ 1066 h 116"/>
                      <a:gd name="T26" fmla="*/ 102 w 109"/>
                      <a:gd name="T27" fmla="*/ 1046 h 116"/>
                      <a:gd name="T28" fmla="*/ 103 w 109"/>
                      <a:gd name="T29" fmla="*/ 1036 h 116"/>
                      <a:gd name="T30" fmla="*/ 105 w 109"/>
                      <a:gd name="T31" fmla="*/ 1026 h 116"/>
                      <a:gd name="T32" fmla="*/ 106 w 109"/>
                      <a:gd name="T33" fmla="*/ 1019 h 116"/>
                      <a:gd name="T34" fmla="*/ 107 w 109"/>
                      <a:gd name="T35" fmla="*/ 1012 h 116"/>
                      <a:gd name="T36" fmla="*/ 108 w 109"/>
                      <a:gd name="T37" fmla="*/ 1005 h 116"/>
                      <a:gd name="T38" fmla="*/ 109 w 109"/>
                      <a:gd name="T39" fmla="*/ 1001 h 116"/>
                      <a:gd name="T40" fmla="*/ 109 w 109"/>
                      <a:gd name="T41" fmla="*/ 997 h 116"/>
                      <a:gd name="T42" fmla="*/ 106 w 109"/>
                      <a:gd name="T43" fmla="*/ 993 h 116"/>
                      <a:gd name="T44" fmla="*/ 103 w 109"/>
                      <a:gd name="T45" fmla="*/ 989 h 116"/>
                      <a:gd name="T46" fmla="*/ 99 w 109"/>
                      <a:gd name="T47" fmla="*/ 989 h 116"/>
                      <a:gd name="T48" fmla="*/ 94 w 109"/>
                      <a:gd name="T49" fmla="*/ 989 h 116"/>
                      <a:gd name="T50" fmla="*/ 84 w 109"/>
                      <a:gd name="T51" fmla="*/ 987 h 116"/>
                      <a:gd name="T52" fmla="*/ 75 w 109"/>
                      <a:gd name="T53" fmla="*/ 986 h 116"/>
                      <a:gd name="T54" fmla="*/ 66 w 109"/>
                      <a:gd name="T55" fmla="*/ 984 h 116"/>
                      <a:gd name="T56" fmla="*/ 53 w 109"/>
                      <a:gd name="T57" fmla="*/ 982 h 116"/>
                      <a:gd name="T58" fmla="*/ 40 w 109"/>
                      <a:gd name="T59" fmla="*/ 979 h 116"/>
                      <a:gd name="T60" fmla="*/ 27 w 109"/>
                      <a:gd name="T61" fmla="*/ 978 h 116"/>
                      <a:gd name="T62" fmla="*/ 22 w 109"/>
                      <a:gd name="T63" fmla="*/ 977 h 116"/>
                      <a:gd name="T64" fmla="*/ 17 w 109"/>
                      <a:gd name="T65" fmla="*/ 978 h 116"/>
                      <a:gd name="T66" fmla="*/ 14 w 109"/>
                      <a:gd name="T67" fmla="*/ 981 h 11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9" h="115">
                        <a:moveTo>
                          <a:pt x="14" y="4"/>
                        </a:moveTo>
                        <a:lnTo>
                          <a:pt x="11" y="5"/>
                        </a:lnTo>
                        <a:lnTo>
                          <a:pt x="9" y="8"/>
                        </a:lnTo>
                        <a:lnTo>
                          <a:pt x="8" y="12"/>
                        </a:lnTo>
                        <a:lnTo>
                          <a:pt x="7" y="19"/>
                        </a:lnTo>
                        <a:lnTo>
                          <a:pt x="0" y="62"/>
                        </a:lnTo>
                        <a:lnTo>
                          <a:pt x="1" y="83"/>
                        </a:lnTo>
                        <a:lnTo>
                          <a:pt x="11" y="101"/>
                        </a:lnTo>
                        <a:lnTo>
                          <a:pt x="26" y="114"/>
                        </a:lnTo>
                        <a:lnTo>
                          <a:pt x="52" y="116"/>
                        </a:lnTo>
                        <a:lnTo>
                          <a:pt x="73" y="112"/>
                        </a:lnTo>
                        <a:lnTo>
                          <a:pt x="88" y="103"/>
                        </a:lnTo>
                        <a:lnTo>
                          <a:pt x="97" y="89"/>
                        </a:lnTo>
                        <a:lnTo>
                          <a:pt x="102" y="69"/>
                        </a:lnTo>
                        <a:lnTo>
                          <a:pt x="103" y="59"/>
                        </a:lnTo>
                        <a:lnTo>
                          <a:pt x="105" y="49"/>
                        </a:lnTo>
                        <a:lnTo>
                          <a:pt x="106" y="42"/>
                        </a:lnTo>
                        <a:lnTo>
                          <a:pt x="107" y="35"/>
                        </a:lnTo>
                        <a:lnTo>
                          <a:pt x="108" y="28"/>
                        </a:lnTo>
                        <a:lnTo>
                          <a:pt x="109" y="24"/>
                        </a:lnTo>
                        <a:lnTo>
                          <a:pt x="109" y="20"/>
                        </a:lnTo>
                        <a:lnTo>
                          <a:pt x="106" y="16"/>
                        </a:lnTo>
                        <a:lnTo>
                          <a:pt x="103" y="12"/>
                        </a:lnTo>
                        <a:lnTo>
                          <a:pt x="99" y="12"/>
                        </a:lnTo>
                        <a:lnTo>
                          <a:pt x="94" y="12"/>
                        </a:lnTo>
                        <a:lnTo>
                          <a:pt x="84" y="10"/>
                        </a:lnTo>
                        <a:lnTo>
                          <a:pt x="75" y="9"/>
                        </a:lnTo>
                        <a:lnTo>
                          <a:pt x="66" y="7"/>
                        </a:lnTo>
                        <a:lnTo>
                          <a:pt x="53" y="5"/>
                        </a:lnTo>
                        <a:lnTo>
                          <a:pt x="40" y="2"/>
                        </a:lnTo>
                        <a:lnTo>
                          <a:pt x="27" y="1"/>
                        </a:lnTo>
                        <a:lnTo>
                          <a:pt x="22" y="0"/>
                        </a:lnTo>
                        <a:lnTo>
                          <a:pt x="17" y="1"/>
                        </a:lnTo>
                        <a:lnTo>
                          <a:pt x="14" y="4"/>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690" name="Group 3855">
                  <a:extLst>
                    <a:ext uri="{FF2B5EF4-FFF2-40B4-BE49-F238E27FC236}">
                      <a16:creationId xmlns:a16="http://schemas.microsoft.com/office/drawing/2014/main" id="{1F7AE290-F39C-CEC9-1DE5-463D81B9DC10}"/>
                    </a:ext>
                  </a:extLst>
                </p:cNvPr>
                <p:cNvGrpSpPr/>
                <p:nvPr/>
              </p:nvGrpSpPr>
              <p:grpSpPr>
                <a:xfrm>
                  <a:off x="4553" y="755"/>
                  <a:ext cx="279" cy="463"/>
                  <a:chOff x="4553" y="755"/>
                  <a:chExt cx="279" cy="463"/>
                </a:xfrm>
              </p:grpSpPr>
              <p:sp>
                <p:nvSpPr>
                  <p:cNvPr id="1200" name="Freeform 3856">
                    <a:extLst>
                      <a:ext uri="{FF2B5EF4-FFF2-40B4-BE49-F238E27FC236}">
                        <a16:creationId xmlns:a16="http://schemas.microsoft.com/office/drawing/2014/main" id="{61EF1FFD-77BB-BF05-EECF-93840C747D1A}"/>
                      </a:ext>
                    </a:extLst>
                  </p:cNvPr>
                  <p:cNvSpPr/>
                  <p:nvPr/>
                </p:nvSpPr>
                <p:spPr bwMode="auto">
                  <a:xfrm>
                    <a:off x="4553" y="755"/>
                    <a:ext cx="279" cy="463"/>
                  </a:xfrm>
                  <a:custGeom>
                    <a:avLst/>
                    <a:gdLst>
                      <a:gd name="T0" fmla="*/ 108 w 279"/>
                      <a:gd name="T1" fmla="*/ 759 h 463"/>
                      <a:gd name="T2" fmla="*/ 85 w 279"/>
                      <a:gd name="T3" fmla="*/ 766 h 463"/>
                      <a:gd name="T4" fmla="*/ 70 w 279"/>
                      <a:gd name="T5" fmla="*/ 781 h 463"/>
                      <a:gd name="T6" fmla="*/ 63 w 279"/>
                      <a:gd name="T7" fmla="*/ 800 h 463"/>
                      <a:gd name="T8" fmla="*/ 4 w 279"/>
                      <a:gd name="T9" fmla="*/ 1173 h 463"/>
                      <a:gd name="T10" fmla="*/ 8 w 279"/>
                      <a:gd name="T11" fmla="*/ 1190 h 463"/>
                      <a:gd name="T12" fmla="*/ 19 w 279"/>
                      <a:gd name="T13" fmla="*/ 1205 h 463"/>
                      <a:gd name="T14" fmla="*/ 38 w 279"/>
                      <a:gd name="T15" fmla="*/ 1216 h 463"/>
                      <a:gd name="T16" fmla="*/ 64 w 279"/>
                      <a:gd name="T17" fmla="*/ 1222 h 463"/>
                      <a:gd name="T18" fmla="*/ 83 w 279"/>
                      <a:gd name="T19" fmla="*/ 1214 h 463"/>
                      <a:gd name="T20" fmla="*/ 97 w 279"/>
                      <a:gd name="T21" fmla="*/ 1200 h 463"/>
                      <a:gd name="T22" fmla="*/ 104 w 279"/>
                      <a:gd name="T23" fmla="*/ 1180 h 463"/>
                      <a:gd name="T24" fmla="*/ 112 w 279"/>
                      <a:gd name="T25" fmla="*/ 1135 h 463"/>
                      <a:gd name="T26" fmla="*/ 120 w 279"/>
                      <a:gd name="T27" fmla="*/ 1081 h 463"/>
                      <a:gd name="T28" fmla="*/ 133 w 279"/>
                      <a:gd name="T29" fmla="*/ 1005 h 463"/>
                      <a:gd name="T30" fmla="*/ 164 w 279"/>
                      <a:gd name="T31" fmla="*/ 966 h 463"/>
                      <a:gd name="T32" fmla="*/ 261 w 279"/>
                      <a:gd name="T33" fmla="*/ 966 h 463"/>
                      <a:gd name="T34" fmla="*/ 262 w 279"/>
                      <a:gd name="T35" fmla="*/ 965 h 463"/>
                      <a:gd name="T36" fmla="*/ 274 w 279"/>
                      <a:gd name="T37" fmla="*/ 889 h 463"/>
                      <a:gd name="T38" fmla="*/ 283 w 279"/>
                      <a:gd name="T39" fmla="*/ 822 h 463"/>
                      <a:gd name="T40" fmla="*/ 282 w 279"/>
                      <a:gd name="T41" fmla="*/ 818 h 463"/>
                      <a:gd name="T42" fmla="*/ 170 w 279"/>
                      <a:gd name="T43" fmla="*/ 818 h 463"/>
                      <a:gd name="T44" fmla="*/ 145 w 279"/>
                      <a:gd name="T45" fmla="*/ 807 h 463"/>
                      <a:gd name="T46" fmla="*/ 132 w 279"/>
                      <a:gd name="T47" fmla="*/ 792 h 463"/>
                      <a:gd name="T48" fmla="*/ 130 w 279"/>
                      <a:gd name="T49" fmla="*/ 778 h 463"/>
                      <a:gd name="T50" fmla="*/ 132 w 279"/>
                      <a:gd name="T51" fmla="*/ 766 h 463"/>
                      <a:gd name="T52" fmla="*/ 135 w 279"/>
                      <a:gd name="T53" fmla="*/ 766 h 463"/>
                      <a:gd name="T54" fmla="*/ 125 w 279"/>
                      <a:gd name="T55" fmla="*/ 759 h 463"/>
                      <a:gd name="T56" fmla="*/ 108 w 279"/>
                      <a:gd name="T57" fmla="*/ 759 h 46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79" h="462">
                        <a:moveTo>
                          <a:pt x="108" y="4"/>
                        </a:moveTo>
                        <a:lnTo>
                          <a:pt x="85" y="11"/>
                        </a:lnTo>
                        <a:lnTo>
                          <a:pt x="70" y="26"/>
                        </a:lnTo>
                        <a:lnTo>
                          <a:pt x="63" y="45"/>
                        </a:lnTo>
                        <a:lnTo>
                          <a:pt x="4" y="418"/>
                        </a:lnTo>
                        <a:lnTo>
                          <a:pt x="8" y="435"/>
                        </a:lnTo>
                        <a:lnTo>
                          <a:pt x="19" y="450"/>
                        </a:lnTo>
                        <a:lnTo>
                          <a:pt x="38" y="461"/>
                        </a:lnTo>
                        <a:lnTo>
                          <a:pt x="64" y="467"/>
                        </a:lnTo>
                        <a:lnTo>
                          <a:pt x="83" y="459"/>
                        </a:lnTo>
                        <a:lnTo>
                          <a:pt x="97" y="445"/>
                        </a:lnTo>
                        <a:lnTo>
                          <a:pt x="104" y="425"/>
                        </a:lnTo>
                        <a:lnTo>
                          <a:pt x="112" y="380"/>
                        </a:lnTo>
                        <a:lnTo>
                          <a:pt x="120" y="326"/>
                        </a:lnTo>
                        <a:lnTo>
                          <a:pt x="133" y="250"/>
                        </a:lnTo>
                        <a:lnTo>
                          <a:pt x="164" y="211"/>
                        </a:lnTo>
                        <a:lnTo>
                          <a:pt x="261" y="211"/>
                        </a:lnTo>
                        <a:lnTo>
                          <a:pt x="262" y="210"/>
                        </a:lnTo>
                        <a:lnTo>
                          <a:pt x="274" y="134"/>
                        </a:lnTo>
                        <a:lnTo>
                          <a:pt x="283" y="67"/>
                        </a:lnTo>
                        <a:lnTo>
                          <a:pt x="282" y="63"/>
                        </a:lnTo>
                        <a:lnTo>
                          <a:pt x="170" y="63"/>
                        </a:lnTo>
                        <a:lnTo>
                          <a:pt x="145" y="52"/>
                        </a:lnTo>
                        <a:lnTo>
                          <a:pt x="132" y="37"/>
                        </a:lnTo>
                        <a:lnTo>
                          <a:pt x="130" y="23"/>
                        </a:lnTo>
                        <a:lnTo>
                          <a:pt x="132" y="11"/>
                        </a:lnTo>
                        <a:lnTo>
                          <a:pt x="135" y="11"/>
                        </a:lnTo>
                        <a:lnTo>
                          <a:pt x="125" y="4"/>
                        </a:lnTo>
                        <a:lnTo>
                          <a:pt x="108" y="4"/>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201" name="Freeform 3857">
                    <a:extLst>
                      <a:ext uri="{FF2B5EF4-FFF2-40B4-BE49-F238E27FC236}">
                        <a16:creationId xmlns:a16="http://schemas.microsoft.com/office/drawing/2014/main" id="{D0EABA3F-1F81-149D-E0C8-9AC97B5CF80C}"/>
                      </a:ext>
                    </a:extLst>
                  </p:cNvPr>
                  <p:cNvSpPr/>
                  <p:nvPr/>
                </p:nvSpPr>
                <p:spPr bwMode="auto">
                  <a:xfrm>
                    <a:off x="4553" y="755"/>
                    <a:ext cx="279" cy="463"/>
                  </a:xfrm>
                  <a:custGeom>
                    <a:avLst/>
                    <a:gdLst>
                      <a:gd name="T0" fmla="*/ 261 w 279"/>
                      <a:gd name="T1" fmla="*/ 966 h 463"/>
                      <a:gd name="T2" fmla="*/ 164 w 279"/>
                      <a:gd name="T3" fmla="*/ 966 h 463"/>
                      <a:gd name="T4" fmla="*/ 183 w 279"/>
                      <a:gd name="T5" fmla="*/ 968 h 463"/>
                      <a:gd name="T6" fmla="*/ 226 w 279"/>
                      <a:gd name="T7" fmla="*/ 975 h 463"/>
                      <a:gd name="T8" fmla="*/ 247 w 279"/>
                      <a:gd name="T9" fmla="*/ 976 h 463"/>
                      <a:gd name="T10" fmla="*/ 261 w 279"/>
                      <a:gd name="T11" fmla="*/ 966 h 46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9" h="462">
                        <a:moveTo>
                          <a:pt x="261" y="211"/>
                        </a:moveTo>
                        <a:lnTo>
                          <a:pt x="164" y="211"/>
                        </a:lnTo>
                        <a:lnTo>
                          <a:pt x="183" y="213"/>
                        </a:lnTo>
                        <a:lnTo>
                          <a:pt x="226" y="220"/>
                        </a:lnTo>
                        <a:lnTo>
                          <a:pt x="247" y="221"/>
                        </a:lnTo>
                        <a:lnTo>
                          <a:pt x="261" y="211"/>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202" name="Freeform 3858">
                    <a:extLst>
                      <a:ext uri="{FF2B5EF4-FFF2-40B4-BE49-F238E27FC236}">
                        <a16:creationId xmlns:a16="http://schemas.microsoft.com/office/drawing/2014/main" id="{7355EF2D-402B-C489-40E2-CC77E17E792F}"/>
                      </a:ext>
                    </a:extLst>
                  </p:cNvPr>
                  <p:cNvSpPr/>
                  <p:nvPr/>
                </p:nvSpPr>
                <p:spPr bwMode="auto">
                  <a:xfrm>
                    <a:off x="4553" y="755"/>
                    <a:ext cx="279" cy="463"/>
                  </a:xfrm>
                  <a:custGeom>
                    <a:avLst/>
                    <a:gdLst>
                      <a:gd name="T0" fmla="*/ 242 w 279"/>
                      <a:gd name="T1" fmla="*/ 774 h 463"/>
                      <a:gd name="T2" fmla="*/ 221 w 279"/>
                      <a:gd name="T3" fmla="*/ 781 h 463"/>
                      <a:gd name="T4" fmla="*/ 228 w 279"/>
                      <a:gd name="T5" fmla="*/ 781 h 463"/>
                      <a:gd name="T6" fmla="*/ 225 w 279"/>
                      <a:gd name="T7" fmla="*/ 797 h 463"/>
                      <a:gd name="T8" fmla="*/ 216 w 279"/>
                      <a:gd name="T9" fmla="*/ 809 h 463"/>
                      <a:gd name="T10" fmla="*/ 198 w 279"/>
                      <a:gd name="T11" fmla="*/ 817 h 463"/>
                      <a:gd name="T12" fmla="*/ 170 w 279"/>
                      <a:gd name="T13" fmla="*/ 818 h 463"/>
                      <a:gd name="T14" fmla="*/ 282 w 279"/>
                      <a:gd name="T15" fmla="*/ 818 h 463"/>
                      <a:gd name="T16" fmla="*/ 277 w 279"/>
                      <a:gd name="T17" fmla="*/ 803 h 463"/>
                      <a:gd name="T18" fmla="*/ 264 w 279"/>
                      <a:gd name="T19" fmla="*/ 788 h 463"/>
                      <a:gd name="T20" fmla="*/ 255 w 279"/>
                      <a:gd name="T21" fmla="*/ 780 h 463"/>
                      <a:gd name="T22" fmla="*/ 242 w 279"/>
                      <a:gd name="T23" fmla="*/ 774 h 46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79" h="462">
                        <a:moveTo>
                          <a:pt x="242" y="19"/>
                        </a:moveTo>
                        <a:lnTo>
                          <a:pt x="221" y="26"/>
                        </a:lnTo>
                        <a:lnTo>
                          <a:pt x="228" y="26"/>
                        </a:lnTo>
                        <a:lnTo>
                          <a:pt x="225" y="42"/>
                        </a:lnTo>
                        <a:lnTo>
                          <a:pt x="216" y="54"/>
                        </a:lnTo>
                        <a:lnTo>
                          <a:pt x="198" y="62"/>
                        </a:lnTo>
                        <a:lnTo>
                          <a:pt x="170" y="63"/>
                        </a:lnTo>
                        <a:lnTo>
                          <a:pt x="282" y="63"/>
                        </a:lnTo>
                        <a:lnTo>
                          <a:pt x="277" y="48"/>
                        </a:lnTo>
                        <a:lnTo>
                          <a:pt x="264" y="33"/>
                        </a:lnTo>
                        <a:lnTo>
                          <a:pt x="255" y="25"/>
                        </a:lnTo>
                        <a:lnTo>
                          <a:pt x="242" y="19"/>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203" name="Freeform 3859">
                    <a:extLst>
                      <a:ext uri="{FF2B5EF4-FFF2-40B4-BE49-F238E27FC236}">
                        <a16:creationId xmlns:a16="http://schemas.microsoft.com/office/drawing/2014/main" id="{216053E0-A71B-9AE6-6DD1-E41946BD878B}"/>
                      </a:ext>
                    </a:extLst>
                  </p:cNvPr>
                  <p:cNvSpPr/>
                  <p:nvPr/>
                </p:nvSpPr>
                <p:spPr bwMode="auto">
                  <a:xfrm>
                    <a:off x="4553" y="755"/>
                    <a:ext cx="279" cy="463"/>
                  </a:xfrm>
                  <a:custGeom>
                    <a:avLst/>
                    <a:gdLst>
                      <a:gd name="T0" fmla="*/ 135 w 279"/>
                      <a:gd name="T1" fmla="*/ 766 h 463"/>
                      <a:gd name="T2" fmla="*/ 132 w 279"/>
                      <a:gd name="T3" fmla="*/ 766 h 463"/>
                      <a:gd name="T4" fmla="*/ 138 w 279"/>
                      <a:gd name="T5" fmla="*/ 768 h 463"/>
                      <a:gd name="T6" fmla="*/ 135 w 279"/>
                      <a:gd name="T7" fmla="*/ 766 h 46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79" h="462">
                        <a:moveTo>
                          <a:pt x="135" y="11"/>
                        </a:moveTo>
                        <a:lnTo>
                          <a:pt x="132" y="11"/>
                        </a:lnTo>
                        <a:lnTo>
                          <a:pt x="138" y="13"/>
                        </a:lnTo>
                        <a:lnTo>
                          <a:pt x="135" y="11"/>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204" name="Picture 3860">
                    <a:extLst>
                      <a:ext uri="{FF2B5EF4-FFF2-40B4-BE49-F238E27FC236}">
                        <a16:creationId xmlns:a16="http://schemas.microsoft.com/office/drawing/2014/main" id="{C17FB504-C194-DC3E-3EA8-E262CABF03A8}"/>
                      </a:ext>
                    </a:extLst>
                  </p:cNvPr>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4553" y="755"/>
                    <a:ext cx="279" cy="46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91" name="Group 3861">
                  <a:extLst>
                    <a:ext uri="{FF2B5EF4-FFF2-40B4-BE49-F238E27FC236}">
                      <a16:creationId xmlns:a16="http://schemas.microsoft.com/office/drawing/2014/main" id="{15038D70-F5C4-85A2-FB65-F08815795E89}"/>
                    </a:ext>
                  </a:extLst>
                </p:cNvPr>
                <p:cNvGrpSpPr/>
                <p:nvPr/>
              </p:nvGrpSpPr>
              <p:grpSpPr>
                <a:xfrm>
                  <a:off x="4553" y="755"/>
                  <a:ext cx="279" cy="463"/>
                  <a:chOff x="4553" y="755"/>
                  <a:chExt cx="279" cy="463"/>
                </a:xfrm>
              </p:grpSpPr>
              <p:sp>
                <p:nvSpPr>
                  <p:cNvPr id="1199" name="Freeform 3862">
                    <a:extLst>
                      <a:ext uri="{FF2B5EF4-FFF2-40B4-BE49-F238E27FC236}">
                        <a16:creationId xmlns:a16="http://schemas.microsoft.com/office/drawing/2014/main" id="{3E779AB4-5D02-8889-F08E-582DED4C9B5B}"/>
                      </a:ext>
                    </a:extLst>
                  </p:cNvPr>
                  <p:cNvSpPr/>
                  <p:nvPr/>
                </p:nvSpPr>
                <p:spPr bwMode="auto">
                  <a:xfrm>
                    <a:off x="4553" y="755"/>
                    <a:ext cx="279" cy="463"/>
                  </a:xfrm>
                  <a:custGeom>
                    <a:avLst/>
                    <a:gdLst>
                      <a:gd name="T0" fmla="*/ 59 w 279"/>
                      <a:gd name="T1" fmla="*/ 797 h 463"/>
                      <a:gd name="T2" fmla="*/ 67 w 279"/>
                      <a:gd name="T3" fmla="*/ 777 h 463"/>
                      <a:gd name="T4" fmla="*/ 81 w 279"/>
                      <a:gd name="T5" fmla="*/ 763 h 463"/>
                      <a:gd name="T6" fmla="*/ 104 w 279"/>
                      <a:gd name="T7" fmla="*/ 755 h 463"/>
                      <a:gd name="T8" fmla="*/ 121 w 279"/>
                      <a:gd name="T9" fmla="*/ 756 h 463"/>
                      <a:gd name="T10" fmla="*/ 134 w 279"/>
                      <a:gd name="T11" fmla="*/ 764 h 463"/>
                      <a:gd name="T12" fmla="*/ 128 w 279"/>
                      <a:gd name="T13" fmla="*/ 762 h 463"/>
                      <a:gd name="T14" fmla="*/ 126 w 279"/>
                      <a:gd name="T15" fmla="*/ 774 h 463"/>
                      <a:gd name="T16" fmla="*/ 129 w 279"/>
                      <a:gd name="T17" fmla="*/ 789 h 463"/>
                      <a:gd name="T18" fmla="*/ 141 w 279"/>
                      <a:gd name="T19" fmla="*/ 804 h 463"/>
                      <a:gd name="T20" fmla="*/ 166 w 279"/>
                      <a:gd name="T21" fmla="*/ 814 h 463"/>
                      <a:gd name="T22" fmla="*/ 194 w 279"/>
                      <a:gd name="T23" fmla="*/ 814 h 463"/>
                      <a:gd name="T24" fmla="*/ 212 w 279"/>
                      <a:gd name="T25" fmla="*/ 806 h 463"/>
                      <a:gd name="T26" fmla="*/ 221 w 279"/>
                      <a:gd name="T27" fmla="*/ 794 h 463"/>
                      <a:gd name="T28" fmla="*/ 224 w 279"/>
                      <a:gd name="T29" fmla="*/ 778 h 463"/>
                      <a:gd name="T30" fmla="*/ 218 w 279"/>
                      <a:gd name="T31" fmla="*/ 777 h 463"/>
                      <a:gd name="T32" fmla="*/ 225 w 279"/>
                      <a:gd name="T33" fmla="*/ 775 h 463"/>
                      <a:gd name="T34" fmla="*/ 279 w 279"/>
                      <a:gd name="T35" fmla="*/ 819 h 463"/>
                      <a:gd name="T36" fmla="*/ 277 w 279"/>
                      <a:gd name="T37" fmla="*/ 837 h 463"/>
                      <a:gd name="T38" fmla="*/ 266 w 279"/>
                      <a:gd name="T39" fmla="*/ 911 h 463"/>
                      <a:gd name="T40" fmla="*/ 243 w 279"/>
                      <a:gd name="T41" fmla="*/ 972 h 463"/>
                      <a:gd name="T42" fmla="*/ 222 w 279"/>
                      <a:gd name="T43" fmla="*/ 971 h 463"/>
                      <a:gd name="T44" fmla="*/ 203 w 279"/>
                      <a:gd name="T45" fmla="*/ 968 h 463"/>
                      <a:gd name="T46" fmla="*/ 180 w 279"/>
                      <a:gd name="T47" fmla="*/ 964 h 463"/>
                      <a:gd name="T48" fmla="*/ 160 w 279"/>
                      <a:gd name="T49" fmla="*/ 962 h 463"/>
                      <a:gd name="T50" fmla="*/ 144 w 279"/>
                      <a:gd name="T51" fmla="*/ 962 h 463"/>
                      <a:gd name="T52" fmla="*/ 138 w 279"/>
                      <a:gd name="T53" fmla="*/ 969 h 463"/>
                      <a:gd name="T54" fmla="*/ 121 w 279"/>
                      <a:gd name="T55" fmla="*/ 1049 h 463"/>
                      <a:gd name="T56" fmla="*/ 108 w 279"/>
                      <a:gd name="T57" fmla="*/ 1131 h 463"/>
                      <a:gd name="T58" fmla="*/ 102 w 279"/>
                      <a:gd name="T59" fmla="*/ 1169 h 463"/>
                      <a:gd name="T60" fmla="*/ 101 w 279"/>
                      <a:gd name="T61" fmla="*/ 1177 h 463"/>
                      <a:gd name="T62" fmla="*/ 93 w 279"/>
                      <a:gd name="T63" fmla="*/ 1196 h 463"/>
                      <a:gd name="T64" fmla="*/ 79 w 279"/>
                      <a:gd name="T65" fmla="*/ 1211 h 463"/>
                      <a:gd name="T66" fmla="*/ 60 w 279"/>
                      <a:gd name="T67" fmla="*/ 1218 h 463"/>
                      <a:gd name="T68" fmla="*/ 34 w 279"/>
                      <a:gd name="T69" fmla="*/ 1213 h 463"/>
                      <a:gd name="T70" fmla="*/ 15 w 279"/>
                      <a:gd name="T71" fmla="*/ 1202 h 463"/>
                      <a:gd name="T72" fmla="*/ 4 w 279"/>
                      <a:gd name="T73" fmla="*/ 1187 h 463"/>
                      <a:gd name="T74" fmla="*/ 0 w 279"/>
                      <a:gd name="T75" fmla="*/ 1169 h 463"/>
                      <a:gd name="T76" fmla="*/ 59 w 279"/>
                      <a:gd name="T77" fmla="*/ 797 h 46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279" h="462">
                        <a:moveTo>
                          <a:pt x="59" y="42"/>
                        </a:moveTo>
                        <a:lnTo>
                          <a:pt x="67" y="22"/>
                        </a:lnTo>
                        <a:lnTo>
                          <a:pt x="81" y="8"/>
                        </a:lnTo>
                        <a:lnTo>
                          <a:pt x="104" y="0"/>
                        </a:lnTo>
                        <a:lnTo>
                          <a:pt x="121" y="1"/>
                        </a:lnTo>
                        <a:lnTo>
                          <a:pt x="134" y="9"/>
                        </a:lnTo>
                        <a:lnTo>
                          <a:pt x="128" y="7"/>
                        </a:lnTo>
                        <a:lnTo>
                          <a:pt x="126" y="19"/>
                        </a:lnTo>
                        <a:lnTo>
                          <a:pt x="129" y="34"/>
                        </a:lnTo>
                        <a:lnTo>
                          <a:pt x="141" y="49"/>
                        </a:lnTo>
                        <a:lnTo>
                          <a:pt x="166" y="59"/>
                        </a:lnTo>
                        <a:lnTo>
                          <a:pt x="194" y="59"/>
                        </a:lnTo>
                        <a:lnTo>
                          <a:pt x="212" y="51"/>
                        </a:lnTo>
                        <a:lnTo>
                          <a:pt x="221" y="39"/>
                        </a:lnTo>
                        <a:lnTo>
                          <a:pt x="224" y="23"/>
                        </a:lnTo>
                        <a:lnTo>
                          <a:pt x="218" y="22"/>
                        </a:lnTo>
                        <a:lnTo>
                          <a:pt x="225" y="20"/>
                        </a:lnTo>
                        <a:lnTo>
                          <a:pt x="279" y="64"/>
                        </a:lnTo>
                        <a:lnTo>
                          <a:pt x="277" y="82"/>
                        </a:lnTo>
                        <a:lnTo>
                          <a:pt x="266" y="156"/>
                        </a:lnTo>
                        <a:lnTo>
                          <a:pt x="243" y="217"/>
                        </a:lnTo>
                        <a:lnTo>
                          <a:pt x="222" y="216"/>
                        </a:lnTo>
                        <a:lnTo>
                          <a:pt x="203" y="213"/>
                        </a:lnTo>
                        <a:lnTo>
                          <a:pt x="180" y="209"/>
                        </a:lnTo>
                        <a:lnTo>
                          <a:pt x="160" y="207"/>
                        </a:lnTo>
                        <a:lnTo>
                          <a:pt x="144" y="207"/>
                        </a:lnTo>
                        <a:lnTo>
                          <a:pt x="138" y="214"/>
                        </a:lnTo>
                        <a:lnTo>
                          <a:pt x="121" y="294"/>
                        </a:lnTo>
                        <a:lnTo>
                          <a:pt x="108" y="376"/>
                        </a:lnTo>
                        <a:lnTo>
                          <a:pt x="102" y="414"/>
                        </a:lnTo>
                        <a:lnTo>
                          <a:pt x="101" y="422"/>
                        </a:lnTo>
                        <a:lnTo>
                          <a:pt x="93" y="441"/>
                        </a:lnTo>
                        <a:lnTo>
                          <a:pt x="79" y="456"/>
                        </a:lnTo>
                        <a:lnTo>
                          <a:pt x="60" y="463"/>
                        </a:lnTo>
                        <a:lnTo>
                          <a:pt x="34" y="458"/>
                        </a:lnTo>
                        <a:lnTo>
                          <a:pt x="15" y="447"/>
                        </a:lnTo>
                        <a:lnTo>
                          <a:pt x="4" y="432"/>
                        </a:lnTo>
                        <a:lnTo>
                          <a:pt x="0" y="414"/>
                        </a:lnTo>
                        <a:lnTo>
                          <a:pt x="59" y="42"/>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692" name="Group 3863">
                  <a:extLst>
                    <a:ext uri="{FF2B5EF4-FFF2-40B4-BE49-F238E27FC236}">
                      <a16:creationId xmlns:a16="http://schemas.microsoft.com/office/drawing/2014/main" id="{E9A664E0-BE4D-465E-4B2B-846502F8CFD1}"/>
                    </a:ext>
                  </a:extLst>
                </p:cNvPr>
                <p:cNvGrpSpPr/>
                <p:nvPr/>
              </p:nvGrpSpPr>
              <p:grpSpPr>
                <a:xfrm>
                  <a:off x="1780" y="2604"/>
                  <a:ext cx="1009" cy="1010"/>
                  <a:chOff x="1780" y="2604"/>
                  <a:chExt cx="1009" cy="1010"/>
                </a:xfrm>
              </p:grpSpPr>
              <p:sp>
                <p:nvSpPr>
                  <p:cNvPr id="1198" name="Freeform 3864">
                    <a:extLst>
                      <a:ext uri="{FF2B5EF4-FFF2-40B4-BE49-F238E27FC236}">
                        <a16:creationId xmlns:a16="http://schemas.microsoft.com/office/drawing/2014/main" id="{4808D586-ED3F-3D5D-F3F4-D07FFD680365}"/>
                      </a:ext>
                    </a:extLst>
                  </p:cNvPr>
                  <p:cNvSpPr/>
                  <p:nvPr/>
                </p:nvSpPr>
                <p:spPr bwMode="auto">
                  <a:xfrm>
                    <a:off x="1780" y="2604"/>
                    <a:ext cx="1009" cy="1010"/>
                  </a:xfrm>
                  <a:custGeom>
                    <a:avLst/>
                    <a:gdLst>
                      <a:gd name="T0" fmla="*/ 504 w 1009"/>
                      <a:gd name="T1" fmla="*/ 2604 h 1010"/>
                      <a:gd name="T2" fmla="*/ 427 w 1009"/>
                      <a:gd name="T3" fmla="*/ 2610 h 1010"/>
                      <a:gd name="T4" fmla="*/ 351 w 1009"/>
                      <a:gd name="T5" fmla="*/ 2627 h 1010"/>
                      <a:gd name="T6" fmla="*/ 279 w 1009"/>
                      <a:gd name="T7" fmla="*/ 2657 h 1010"/>
                      <a:gd name="T8" fmla="*/ 210 w 1009"/>
                      <a:gd name="T9" fmla="*/ 2698 h 1010"/>
                      <a:gd name="T10" fmla="*/ 148 w 1009"/>
                      <a:gd name="T11" fmla="*/ 2752 h 1010"/>
                      <a:gd name="T12" fmla="*/ 94 w 1009"/>
                      <a:gd name="T13" fmla="*/ 2814 h 1010"/>
                      <a:gd name="T14" fmla="*/ 53 w 1009"/>
                      <a:gd name="T15" fmla="*/ 2883 h 1010"/>
                      <a:gd name="T16" fmla="*/ 23 w 1009"/>
                      <a:gd name="T17" fmla="*/ 2955 h 1010"/>
                      <a:gd name="T18" fmla="*/ 6 w 1009"/>
                      <a:gd name="T19" fmla="*/ 3031 h 1010"/>
                      <a:gd name="T20" fmla="*/ 0 w 1009"/>
                      <a:gd name="T21" fmla="*/ 3108 h 1010"/>
                      <a:gd name="T22" fmla="*/ 1 w 1009"/>
                      <a:gd name="T23" fmla="*/ 3147 h 1010"/>
                      <a:gd name="T24" fmla="*/ 13 w 1009"/>
                      <a:gd name="T25" fmla="*/ 3224 h 1010"/>
                      <a:gd name="T26" fmla="*/ 37 w 1009"/>
                      <a:gd name="T27" fmla="*/ 3298 h 1010"/>
                      <a:gd name="T28" fmla="*/ 72 w 1009"/>
                      <a:gd name="T29" fmla="*/ 3369 h 1010"/>
                      <a:gd name="T30" fmla="*/ 119 w 1009"/>
                      <a:gd name="T31" fmla="*/ 3435 h 1010"/>
                      <a:gd name="T32" fmla="*/ 178 w 1009"/>
                      <a:gd name="T33" fmla="*/ 3493 h 1010"/>
                      <a:gd name="T34" fmla="*/ 244 w 1009"/>
                      <a:gd name="T35" fmla="*/ 3541 h 1010"/>
                      <a:gd name="T36" fmla="*/ 315 w 1009"/>
                      <a:gd name="T37" fmla="*/ 3576 h 1010"/>
                      <a:gd name="T38" fmla="*/ 389 w 1009"/>
                      <a:gd name="T39" fmla="*/ 3600 h 1010"/>
                      <a:gd name="T40" fmla="*/ 466 w 1009"/>
                      <a:gd name="T41" fmla="*/ 3612 h 1010"/>
                      <a:gd name="T42" fmla="*/ 504 w 1009"/>
                      <a:gd name="T43" fmla="*/ 3613 h 1010"/>
                      <a:gd name="T44" fmla="*/ 543 w 1009"/>
                      <a:gd name="T45" fmla="*/ 3612 h 1010"/>
                      <a:gd name="T46" fmla="*/ 620 w 1009"/>
                      <a:gd name="T47" fmla="*/ 3600 h 1010"/>
                      <a:gd name="T48" fmla="*/ 694 w 1009"/>
                      <a:gd name="T49" fmla="*/ 3576 h 1010"/>
                      <a:gd name="T50" fmla="*/ 765 w 1009"/>
                      <a:gd name="T51" fmla="*/ 3541 h 1010"/>
                      <a:gd name="T52" fmla="*/ 831 w 1009"/>
                      <a:gd name="T53" fmla="*/ 3493 h 1010"/>
                      <a:gd name="T54" fmla="*/ 889 w 1009"/>
                      <a:gd name="T55" fmla="*/ 3435 h 1010"/>
                      <a:gd name="T56" fmla="*/ 937 w 1009"/>
                      <a:gd name="T57" fmla="*/ 3369 h 1010"/>
                      <a:gd name="T58" fmla="*/ 972 w 1009"/>
                      <a:gd name="T59" fmla="*/ 3298 h 1010"/>
                      <a:gd name="T60" fmla="*/ 996 w 1009"/>
                      <a:gd name="T61" fmla="*/ 3224 h 1010"/>
                      <a:gd name="T62" fmla="*/ 1008 w 1009"/>
                      <a:gd name="T63" fmla="*/ 3147 h 1010"/>
                      <a:gd name="T64" fmla="*/ 1009 w 1009"/>
                      <a:gd name="T65" fmla="*/ 3108 h 1010"/>
                      <a:gd name="T66" fmla="*/ 1008 w 1009"/>
                      <a:gd name="T67" fmla="*/ 3070 h 1010"/>
                      <a:gd name="T68" fmla="*/ 996 w 1009"/>
                      <a:gd name="T69" fmla="*/ 2993 h 1010"/>
                      <a:gd name="T70" fmla="*/ 972 w 1009"/>
                      <a:gd name="T71" fmla="*/ 2918 h 1010"/>
                      <a:gd name="T72" fmla="*/ 937 w 1009"/>
                      <a:gd name="T73" fmla="*/ 2848 h 1010"/>
                      <a:gd name="T74" fmla="*/ 889 w 1009"/>
                      <a:gd name="T75" fmla="*/ 2782 h 1010"/>
                      <a:gd name="T76" fmla="*/ 831 w 1009"/>
                      <a:gd name="T77" fmla="*/ 2723 h 1010"/>
                      <a:gd name="T78" fmla="*/ 765 w 1009"/>
                      <a:gd name="T79" fmla="*/ 2676 h 1010"/>
                      <a:gd name="T80" fmla="*/ 694 w 1009"/>
                      <a:gd name="T81" fmla="*/ 2641 h 1010"/>
                      <a:gd name="T82" fmla="*/ 620 w 1009"/>
                      <a:gd name="T83" fmla="*/ 2617 h 1010"/>
                      <a:gd name="T84" fmla="*/ 543 w 1009"/>
                      <a:gd name="T85" fmla="*/ 2605 h 1010"/>
                      <a:gd name="T86" fmla="*/ 504 w 1009"/>
                      <a:gd name="T87" fmla="*/ 2604 h 101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009" h="1010">
                        <a:moveTo>
                          <a:pt x="504" y="0"/>
                        </a:moveTo>
                        <a:lnTo>
                          <a:pt x="427" y="6"/>
                        </a:lnTo>
                        <a:lnTo>
                          <a:pt x="351" y="23"/>
                        </a:lnTo>
                        <a:lnTo>
                          <a:pt x="279" y="53"/>
                        </a:lnTo>
                        <a:lnTo>
                          <a:pt x="210" y="94"/>
                        </a:lnTo>
                        <a:lnTo>
                          <a:pt x="148" y="148"/>
                        </a:lnTo>
                        <a:lnTo>
                          <a:pt x="94" y="210"/>
                        </a:lnTo>
                        <a:lnTo>
                          <a:pt x="53" y="279"/>
                        </a:lnTo>
                        <a:lnTo>
                          <a:pt x="23" y="351"/>
                        </a:lnTo>
                        <a:lnTo>
                          <a:pt x="6" y="427"/>
                        </a:lnTo>
                        <a:lnTo>
                          <a:pt x="0" y="504"/>
                        </a:lnTo>
                        <a:lnTo>
                          <a:pt x="1" y="543"/>
                        </a:lnTo>
                        <a:lnTo>
                          <a:pt x="13" y="620"/>
                        </a:lnTo>
                        <a:lnTo>
                          <a:pt x="37" y="694"/>
                        </a:lnTo>
                        <a:lnTo>
                          <a:pt x="72" y="765"/>
                        </a:lnTo>
                        <a:lnTo>
                          <a:pt x="119" y="831"/>
                        </a:lnTo>
                        <a:lnTo>
                          <a:pt x="178" y="889"/>
                        </a:lnTo>
                        <a:lnTo>
                          <a:pt x="244" y="937"/>
                        </a:lnTo>
                        <a:lnTo>
                          <a:pt x="315" y="972"/>
                        </a:lnTo>
                        <a:lnTo>
                          <a:pt x="389" y="996"/>
                        </a:lnTo>
                        <a:lnTo>
                          <a:pt x="466" y="1008"/>
                        </a:lnTo>
                        <a:lnTo>
                          <a:pt x="504" y="1009"/>
                        </a:lnTo>
                        <a:lnTo>
                          <a:pt x="543" y="1008"/>
                        </a:lnTo>
                        <a:lnTo>
                          <a:pt x="620" y="996"/>
                        </a:lnTo>
                        <a:lnTo>
                          <a:pt x="694" y="972"/>
                        </a:lnTo>
                        <a:lnTo>
                          <a:pt x="765" y="937"/>
                        </a:lnTo>
                        <a:lnTo>
                          <a:pt x="831" y="889"/>
                        </a:lnTo>
                        <a:lnTo>
                          <a:pt x="889" y="831"/>
                        </a:lnTo>
                        <a:lnTo>
                          <a:pt x="937" y="765"/>
                        </a:lnTo>
                        <a:lnTo>
                          <a:pt x="972" y="694"/>
                        </a:lnTo>
                        <a:lnTo>
                          <a:pt x="996" y="620"/>
                        </a:lnTo>
                        <a:lnTo>
                          <a:pt x="1008" y="543"/>
                        </a:lnTo>
                        <a:lnTo>
                          <a:pt x="1009" y="504"/>
                        </a:lnTo>
                        <a:lnTo>
                          <a:pt x="1008" y="466"/>
                        </a:lnTo>
                        <a:lnTo>
                          <a:pt x="996" y="389"/>
                        </a:lnTo>
                        <a:lnTo>
                          <a:pt x="972" y="314"/>
                        </a:lnTo>
                        <a:lnTo>
                          <a:pt x="937" y="244"/>
                        </a:lnTo>
                        <a:lnTo>
                          <a:pt x="889" y="178"/>
                        </a:lnTo>
                        <a:lnTo>
                          <a:pt x="831" y="119"/>
                        </a:lnTo>
                        <a:lnTo>
                          <a:pt x="765" y="72"/>
                        </a:lnTo>
                        <a:lnTo>
                          <a:pt x="694" y="37"/>
                        </a:lnTo>
                        <a:lnTo>
                          <a:pt x="620" y="13"/>
                        </a:lnTo>
                        <a:lnTo>
                          <a:pt x="543" y="1"/>
                        </a:lnTo>
                        <a:lnTo>
                          <a:pt x="504"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693" name="Group 3865">
                  <a:extLst>
                    <a:ext uri="{FF2B5EF4-FFF2-40B4-BE49-F238E27FC236}">
                      <a16:creationId xmlns:a16="http://schemas.microsoft.com/office/drawing/2014/main" id="{170F2832-ED82-3CAC-2D03-8B258B2DE62D}"/>
                    </a:ext>
                  </a:extLst>
                </p:cNvPr>
                <p:cNvGrpSpPr/>
                <p:nvPr/>
              </p:nvGrpSpPr>
              <p:grpSpPr>
                <a:xfrm>
                  <a:off x="1780" y="2604"/>
                  <a:ext cx="1009" cy="1010"/>
                  <a:chOff x="1780" y="2604"/>
                  <a:chExt cx="1009" cy="1010"/>
                </a:xfrm>
              </p:grpSpPr>
              <p:sp>
                <p:nvSpPr>
                  <p:cNvPr id="1197" name="Freeform 3866">
                    <a:extLst>
                      <a:ext uri="{FF2B5EF4-FFF2-40B4-BE49-F238E27FC236}">
                        <a16:creationId xmlns:a16="http://schemas.microsoft.com/office/drawing/2014/main" id="{A907A149-FCC4-82B0-835C-66F121BED4CF}"/>
                      </a:ext>
                    </a:extLst>
                  </p:cNvPr>
                  <p:cNvSpPr/>
                  <p:nvPr/>
                </p:nvSpPr>
                <p:spPr bwMode="auto">
                  <a:xfrm>
                    <a:off x="1780" y="2604"/>
                    <a:ext cx="1009" cy="1010"/>
                  </a:xfrm>
                  <a:custGeom>
                    <a:avLst/>
                    <a:gdLst>
                      <a:gd name="T0" fmla="*/ 148 w 1009"/>
                      <a:gd name="T1" fmla="*/ 3465 h 1010"/>
                      <a:gd name="T2" fmla="*/ 210 w 1009"/>
                      <a:gd name="T3" fmla="*/ 3519 h 1010"/>
                      <a:gd name="T4" fmla="*/ 279 w 1009"/>
                      <a:gd name="T5" fmla="*/ 3560 h 1010"/>
                      <a:gd name="T6" fmla="*/ 351 w 1009"/>
                      <a:gd name="T7" fmla="*/ 3590 h 1010"/>
                      <a:gd name="T8" fmla="*/ 427 w 1009"/>
                      <a:gd name="T9" fmla="*/ 3607 h 1010"/>
                      <a:gd name="T10" fmla="*/ 504 w 1009"/>
                      <a:gd name="T11" fmla="*/ 3613 h 1010"/>
                      <a:gd name="T12" fmla="*/ 543 w 1009"/>
                      <a:gd name="T13" fmla="*/ 3612 h 1010"/>
                      <a:gd name="T14" fmla="*/ 620 w 1009"/>
                      <a:gd name="T15" fmla="*/ 3600 h 1010"/>
                      <a:gd name="T16" fmla="*/ 694 w 1009"/>
                      <a:gd name="T17" fmla="*/ 3576 h 1010"/>
                      <a:gd name="T18" fmla="*/ 765 w 1009"/>
                      <a:gd name="T19" fmla="*/ 3541 h 1010"/>
                      <a:gd name="T20" fmla="*/ 831 w 1009"/>
                      <a:gd name="T21" fmla="*/ 3493 h 1010"/>
                      <a:gd name="T22" fmla="*/ 889 w 1009"/>
                      <a:gd name="T23" fmla="*/ 3435 h 1010"/>
                      <a:gd name="T24" fmla="*/ 937 w 1009"/>
                      <a:gd name="T25" fmla="*/ 3369 h 1010"/>
                      <a:gd name="T26" fmla="*/ 972 w 1009"/>
                      <a:gd name="T27" fmla="*/ 3298 h 1010"/>
                      <a:gd name="T28" fmla="*/ 996 w 1009"/>
                      <a:gd name="T29" fmla="*/ 3224 h 1010"/>
                      <a:gd name="T30" fmla="*/ 1008 w 1009"/>
                      <a:gd name="T31" fmla="*/ 3147 h 1010"/>
                      <a:gd name="T32" fmla="*/ 1009 w 1009"/>
                      <a:gd name="T33" fmla="*/ 3108 h 1010"/>
                      <a:gd name="T34" fmla="*/ 1008 w 1009"/>
                      <a:gd name="T35" fmla="*/ 3070 h 1010"/>
                      <a:gd name="T36" fmla="*/ 996 w 1009"/>
                      <a:gd name="T37" fmla="*/ 2993 h 1010"/>
                      <a:gd name="T38" fmla="*/ 972 w 1009"/>
                      <a:gd name="T39" fmla="*/ 2919 h 1010"/>
                      <a:gd name="T40" fmla="*/ 937 w 1009"/>
                      <a:gd name="T41" fmla="*/ 2848 h 1010"/>
                      <a:gd name="T42" fmla="*/ 890 w 1009"/>
                      <a:gd name="T43" fmla="*/ 2782 h 1010"/>
                      <a:gd name="T44" fmla="*/ 831 w 1009"/>
                      <a:gd name="T45" fmla="*/ 2723 h 1010"/>
                      <a:gd name="T46" fmla="*/ 765 w 1009"/>
                      <a:gd name="T47" fmla="*/ 2676 h 1010"/>
                      <a:gd name="T48" fmla="*/ 694 w 1009"/>
                      <a:gd name="T49" fmla="*/ 2641 h 1010"/>
                      <a:gd name="T50" fmla="*/ 620 w 1009"/>
                      <a:gd name="T51" fmla="*/ 2617 h 1010"/>
                      <a:gd name="T52" fmla="*/ 543 w 1009"/>
                      <a:gd name="T53" fmla="*/ 2605 h 1010"/>
                      <a:gd name="T54" fmla="*/ 504 w 1009"/>
                      <a:gd name="T55" fmla="*/ 2604 h 1010"/>
                      <a:gd name="T56" fmla="*/ 466 w 1009"/>
                      <a:gd name="T57" fmla="*/ 2605 h 1010"/>
                      <a:gd name="T58" fmla="*/ 389 w 1009"/>
                      <a:gd name="T59" fmla="*/ 2617 h 1010"/>
                      <a:gd name="T60" fmla="*/ 315 w 1009"/>
                      <a:gd name="T61" fmla="*/ 2641 h 1010"/>
                      <a:gd name="T62" fmla="*/ 244 w 1009"/>
                      <a:gd name="T63" fmla="*/ 2676 h 1010"/>
                      <a:gd name="T64" fmla="*/ 178 w 1009"/>
                      <a:gd name="T65" fmla="*/ 2723 h 1010"/>
                      <a:gd name="T66" fmla="*/ 120 w 1009"/>
                      <a:gd name="T67" fmla="*/ 2782 h 1010"/>
                      <a:gd name="T68" fmla="*/ 72 w 1009"/>
                      <a:gd name="T69" fmla="*/ 2848 h 1010"/>
                      <a:gd name="T70" fmla="*/ 37 w 1009"/>
                      <a:gd name="T71" fmla="*/ 2918 h 1010"/>
                      <a:gd name="T72" fmla="*/ 13 w 1009"/>
                      <a:gd name="T73" fmla="*/ 2993 h 1010"/>
                      <a:gd name="T74" fmla="*/ 1 w 1009"/>
                      <a:gd name="T75" fmla="*/ 3070 h 1010"/>
                      <a:gd name="T76" fmla="*/ 0 w 1009"/>
                      <a:gd name="T77" fmla="*/ 3108 h 1010"/>
                      <a:gd name="T78" fmla="*/ 1 w 1009"/>
                      <a:gd name="T79" fmla="*/ 3147 h 1010"/>
                      <a:gd name="T80" fmla="*/ 13 w 1009"/>
                      <a:gd name="T81" fmla="*/ 3224 h 1010"/>
                      <a:gd name="T82" fmla="*/ 37 w 1009"/>
                      <a:gd name="T83" fmla="*/ 3298 h 1010"/>
                      <a:gd name="T84" fmla="*/ 72 w 1009"/>
                      <a:gd name="T85" fmla="*/ 3369 h 1010"/>
                      <a:gd name="T86" fmla="*/ 119 w 1009"/>
                      <a:gd name="T87" fmla="*/ 3435 h 1010"/>
                      <a:gd name="T88" fmla="*/ 148 w 1009"/>
                      <a:gd name="T89" fmla="*/ 3465 h 101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09" h="1010">
                        <a:moveTo>
                          <a:pt x="148" y="861"/>
                        </a:moveTo>
                        <a:lnTo>
                          <a:pt x="210" y="915"/>
                        </a:lnTo>
                        <a:lnTo>
                          <a:pt x="279" y="956"/>
                        </a:lnTo>
                        <a:lnTo>
                          <a:pt x="351" y="986"/>
                        </a:lnTo>
                        <a:lnTo>
                          <a:pt x="427" y="1003"/>
                        </a:lnTo>
                        <a:lnTo>
                          <a:pt x="504" y="1009"/>
                        </a:lnTo>
                        <a:lnTo>
                          <a:pt x="543" y="1008"/>
                        </a:lnTo>
                        <a:lnTo>
                          <a:pt x="620" y="996"/>
                        </a:lnTo>
                        <a:lnTo>
                          <a:pt x="694" y="972"/>
                        </a:lnTo>
                        <a:lnTo>
                          <a:pt x="765" y="937"/>
                        </a:lnTo>
                        <a:lnTo>
                          <a:pt x="831" y="889"/>
                        </a:lnTo>
                        <a:lnTo>
                          <a:pt x="889" y="831"/>
                        </a:lnTo>
                        <a:lnTo>
                          <a:pt x="937" y="765"/>
                        </a:lnTo>
                        <a:lnTo>
                          <a:pt x="972" y="694"/>
                        </a:lnTo>
                        <a:lnTo>
                          <a:pt x="996" y="620"/>
                        </a:lnTo>
                        <a:lnTo>
                          <a:pt x="1008" y="543"/>
                        </a:lnTo>
                        <a:lnTo>
                          <a:pt x="1009" y="504"/>
                        </a:lnTo>
                        <a:lnTo>
                          <a:pt x="1008" y="466"/>
                        </a:lnTo>
                        <a:lnTo>
                          <a:pt x="996" y="389"/>
                        </a:lnTo>
                        <a:lnTo>
                          <a:pt x="972" y="315"/>
                        </a:lnTo>
                        <a:lnTo>
                          <a:pt x="937" y="244"/>
                        </a:lnTo>
                        <a:lnTo>
                          <a:pt x="890" y="178"/>
                        </a:lnTo>
                        <a:lnTo>
                          <a:pt x="831" y="119"/>
                        </a:lnTo>
                        <a:lnTo>
                          <a:pt x="765" y="72"/>
                        </a:lnTo>
                        <a:lnTo>
                          <a:pt x="694" y="37"/>
                        </a:lnTo>
                        <a:lnTo>
                          <a:pt x="620" y="13"/>
                        </a:lnTo>
                        <a:lnTo>
                          <a:pt x="543" y="1"/>
                        </a:lnTo>
                        <a:lnTo>
                          <a:pt x="504" y="0"/>
                        </a:lnTo>
                        <a:lnTo>
                          <a:pt x="466" y="1"/>
                        </a:lnTo>
                        <a:lnTo>
                          <a:pt x="389" y="13"/>
                        </a:lnTo>
                        <a:lnTo>
                          <a:pt x="315" y="37"/>
                        </a:lnTo>
                        <a:lnTo>
                          <a:pt x="244" y="72"/>
                        </a:lnTo>
                        <a:lnTo>
                          <a:pt x="178" y="119"/>
                        </a:lnTo>
                        <a:lnTo>
                          <a:pt x="120" y="178"/>
                        </a:lnTo>
                        <a:lnTo>
                          <a:pt x="72" y="244"/>
                        </a:lnTo>
                        <a:lnTo>
                          <a:pt x="37" y="314"/>
                        </a:lnTo>
                        <a:lnTo>
                          <a:pt x="13" y="389"/>
                        </a:lnTo>
                        <a:lnTo>
                          <a:pt x="1" y="466"/>
                        </a:lnTo>
                        <a:lnTo>
                          <a:pt x="0" y="504"/>
                        </a:lnTo>
                        <a:lnTo>
                          <a:pt x="1" y="543"/>
                        </a:lnTo>
                        <a:lnTo>
                          <a:pt x="13" y="620"/>
                        </a:lnTo>
                        <a:lnTo>
                          <a:pt x="37" y="694"/>
                        </a:lnTo>
                        <a:lnTo>
                          <a:pt x="72" y="765"/>
                        </a:lnTo>
                        <a:lnTo>
                          <a:pt x="119" y="831"/>
                        </a:lnTo>
                        <a:lnTo>
                          <a:pt x="148" y="861"/>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694" name="Group 3867">
                  <a:extLst>
                    <a:ext uri="{FF2B5EF4-FFF2-40B4-BE49-F238E27FC236}">
                      <a16:creationId xmlns:a16="http://schemas.microsoft.com/office/drawing/2014/main" id="{F6975D86-A073-B35F-6330-E5F20876BD82}"/>
                    </a:ext>
                  </a:extLst>
                </p:cNvPr>
                <p:cNvGrpSpPr/>
                <p:nvPr/>
              </p:nvGrpSpPr>
              <p:grpSpPr>
                <a:xfrm>
                  <a:off x="4285" y="3417"/>
                  <a:ext cx="1009" cy="1010"/>
                  <a:chOff x="4285" y="3417"/>
                  <a:chExt cx="1009" cy="1010"/>
                </a:xfrm>
              </p:grpSpPr>
              <p:sp>
                <p:nvSpPr>
                  <p:cNvPr id="1196" name="Freeform 3868">
                    <a:extLst>
                      <a:ext uri="{FF2B5EF4-FFF2-40B4-BE49-F238E27FC236}">
                        <a16:creationId xmlns:a16="http://schemas.microsoft.com/office/drawing/2014/main" id="{6C7199C4-6F34-8883-1EE2-F3E0375A4DC3}"/>
                      </a:ext>
                    </a:extLst>
                  </p:cNvPr>
                  <p:cNvSpPr/>
                  <p:nvPr/>
                </p:nvSpPr>
                <p:spPr bwMode="auto">
                  <a:xfrm>
                    <a:off x="4285" y="3417"/>
                    <a:ext cx="1009" cy="1010"/>
                  </a:xfrm>
                  <a:custGeom>
                    <a:avLst/>
                    <a:gdLst>
                      <a:gd name="T0" fmla="*/ 504 w 1009"/>
                      <a:gd name="T1" fmla="*/ 3417 h 1010"/>
                      <a:gd name="T2" fmla="*/ 427 w 1009"/>
                      <a:gd name="T3" fmla="*/ 3423 h 1010"/>
                      <a:gd name="T4" fmla="*/ 351 w 1009"/>
                      <a:gd name="T5" fmla="*/ 3441 h 1010"/>
                      <a:gd name="T6" fmla="*/ 278 w 1009"/>
                      <a:gd name="T7" fmla="*/ 3470 h 1010"/>
                      <a:gd name="T8" fmla="*/ 210 w 1009"/>
                      <a:gd name="T9" fmla="*/ 3512 h 1010"/>
                      <a:gd name="T10" fmla="*/ 147 w 1009"/>
                      <a:gd name="T11" fmla="*/ 3565 h 1010"/>
                      <a:gd name="T12" fmla="*/ 94 w 1009"/>
                      <a:gd name="T13" fmla="*/ 3628 h 1010"/>
                      <a:gd name="T14" fmla="*/ 53 w 1009"/>
                      <a:gd name="T15" fmla="*/ 3696 h 1010"/>
                      <a:gd name="T16" fmla="*/ 23 w 1009"/>
                      <a:gd name="T17" fmla="*/ 3769 h 1010"/>
                      <a:gd name="T18" fmla="*/ 5 w 1009"/>
                      <a:gd name="T19" fmla="*/ 3845 h 1010"/>
                      <a:gd name="T20" fmla="*/ 0 w 1009"/>
                      <a:gd name="T21" fmla="*/ 3922 h 1010"/>
                      <a:gd name="T22" fmla="*/ 1 w 1009"/>
                      <a:gd name="T23" fmla="*/ 3961 h 1010"/>
                      <a:gd name="T24" fmla="*/ 13 w 1009"/>
                      <a:gd name="T25" fmla="*/ 4037 h 1010"/>
                      <a:gd name="T26" fmla="*/ 36 w 1009"/>
                      <a:gd name="T27" fmla="*/ 4112 h 1010"/>
                      <a:gd name="T28" fmla="*/ 72 w 1009"/>
                      <a:gd name="T29" fmla="*/ 4183 h 1010"/>
                      <a:gd name="T30" fmla="*/ 119 w 1009"/>
                      <a:gd name="T31" fmla="*/ 4248 h 1010"/>
                      <a:gd name="T32" fmla="*/ 178 w 1009"/>
                      <a:gd name="T33" fmla="*/ 4307 h 1010"/>
                      <a:gd name="T34" fmla="*/ 243 w 1009"/>
                      <a:gd name="T35" fmla="*/ 4354 h 1010"/>
                      <a:gd name="T36" fmla="*/ 314 w 1009"/>
                      <a:gd name="T37" fmla="*/ 4390 h 1010"/>
                      <a:gd name="T38" fmla="*/ 389 w 1009"/>
                      <a:gd name="T39" fmla="*/ 4413 h 1010"/>
                      <a:gd name="T40" fmla="*/ 466 w 1009"/>
                      <a:gd name="T41" fmla="*/ 4425 h 1010"/>
                      <a:gd name="T42" fmla="*/ 504 w 1009"/>
                      <a:gd name="T43" fmla="*/ 4427 h 1010"/>
                      <a:gd name="T44" fmla="*/ 543 w 1009"/>
                      <a:gd name="T45" fmla="*/ 4425 h 1010"/>
                      <a:gd name="T46" fmla="*/ 620 w 1009"/>
                      <a:gd name="T47" fmla="*/ 4413 h 1010"/>
                      <a:gd name="T48" fmla="*/ 694 w 1009"/>
                      <a:gd name="T49" fmla="*/ 4390 h 1010"/>
                      <a:gd name="T50" fmla="*/ 765 w 1009"/>
                      <a:gd name="T51" fmla="*/ 4354 h 1010"/>
                      <a:gd name="T52" fmla="*/ 831 w 1009"/>
                      <a:gd name="T53" fmla="*/ 4307 h 1010"/>
                      <a:gd name="T54" fmla="*/ 889 w 1009"/>
                      <a:gd name="T55" fmla="*/ 4248 h 1010"/>
                      <a:gd name="T56" fmla="*/ 937 w 1009"/>
                      <a:gd name="T57" fmla="*/ 4183 h 1010"/>
                      <a:gd name="T58" fmla="*/ 972 w 1009"/>
                      <a:gd name="T59" fmla="*/ 4112 h 1010"/>
                      <a:gd name="T60" fmla="*/ 996 w 1009"/>
                      <a:gd name="T61" fmla="*/ 4037 h 1010"/>
                      <a:gd name="T62" fmla="*/ 1008 w 1009"/>
                      <a:gd name="T63" fmla="*/ 3961 h 1010"/>
                      <a:gd name="T64" fmla="*/ 1009 w 1009"/>
                      <a:gd name="T65" fmla="*/ 3922 h 1010"/>
                      <a:gd name="T66" fmla="*/ 1008 w 1009"/>
                      <a:gd name="T67" fmla="*/ 3883 h 1010"/>
                      <a:gd name="T68" fmla="*/ 996 w 1009"/>
                      <a:gd name="T69" fmla="*/ 3807 h 1010"/>
                      <a:gd name="T70" fmla="*/ 972 w 1009"/>
                      <a:gd name="T71" fmla="*/ 3732 h 1010"/>
                      <a:gd name="T72" fmla="*/ 937 w 1009"/>
                      <a:gd name="T73" fmla="*/ 3661 h 1010"/>
                      <a:gd name="T74" fmla="*/ 889 w 1009"/>
                      <a:gd name="T75" fmla="*/ 3596 h 1010"/>
                      <a:gd name="T76" fmla="*/ 831 w 1009"/>
                      <a:gd name="T77" fmla="*/ 3537 h 1010"/>
                      <a:gd name="T78" fmla="*/ 765 w 1009"/>
                      <a:gd name="T79" fmla="*/ 3490 h 1010"/>
                      <a:gd name="T80" fmla="*/ 694 w 1009"/>
                      <a:gd name="T81" fmla="*/ 3454 h 1010"/>
                      <a:gd name="T82" fmla="*/ 620 w 1009"/>
                      <a:gd name="T83" fmla="*/ 3431 h 1010"/>
                      <a:gd name="T84" fmla="*/ 543 w 1009"/>
                      <a:gd name="T85" fmla="*/ 3419 h 1010"/>
                      <a:gd name="T86" fmla="*/ 504 w 1009"/>
                      <a:gd name="T87" fmla="*/ 3417 h 101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009" h="1010">
                        <a:moveTo>
                          <a:pt x="504" y="0"/>
                        </a:moveTo>
                        <a:lnTo>
                          <a:pt x="427" y="6"/>
                        </a:lnTo>
                        <a:lnTo>
                          <a:pt x="351" y="24"/>
                        </a:lnTo>
                        <a:lnTo>
                          <a:pt x="278" y="53"/>
                        </a:lnTo>
                        <a:lnTo>
                          <a:pt x="210" y="95"/>
                        </a:lnTo>
                        <a:lnTo>
                          <a:pt x="147" y="148"/>
                        </a:lnTo>
                        <a:lnTo>
                          <a:pt x="94" y="211"/>
                        </a:lnTo>
                        <a:lnTo>
                          <a:pt x="53" y="279"/>
                        </a:lnTo>
                        <a:lnTo>
                          <a:pt x="23" y="352"/>
                        </a:lnTo>
                        <a:lnTo>
                          <a:pt x="5" y="428"/>
                        </a:lnTo>
                        <a:lnTo>
                          <a:pt x="0" y="505"/>
                        </a:lnTo>
                        <a:lnTo>
                          <a:pt x="1" y="544"/>
                        </a:lnTo>
                        <a:lnTo>
                          <a:pt x="13" y="620"/>
                        </a:lnTo>
                        <a:lnTo>
                          <a:pt x="36" y="695"/>
                        </a:lnTo>
                        <a:lnTo>
                          <a:pt x="72" y="766"/>
                        </a:lnTo>
                        <a:lnTo>
                          <a:pt x="119" y="831"/>
                        </a:lnTo>
                        <a:lnTo>
                          <a:pt x="178" y="890"/>
                        </a:lnTo>
                        <a:lnTo>
                          <a:pt x="243" y="937"/>
                        </a:lnTo>
                        <a:lnTo>
                          <a:pt x="314" y="973"/>
                        </a:lnTo>
                        <a:lnTo>
                          <a:pt x="389" y="996"/>
                        </a:lnTo>
                        <a:lnTo>
                          <a:pt x="466" y="1008"/>
                        </a:lnTo>
                        <a:lnTo>
                          <a:pt x="504" y="1010"/>
                        </a:lnTo>
                        <a:lnTo>
                          <a:pt x="543" y="1008"/>
                        </a:lnTo>
                        <a:lnTo>
                          <a:pt x="620" y="996"/>
                        </a:lnTo>
                        <a:lnTo>
                          <a:pt x="694" y="973"/>
                        </a:lnTo>
                        <a:lnTo>
                          <a:pt x="765" y="937"/>
                        </a:lnTo>
                        <a:lnTo>
                          <a:pt x="831" y="890"/>
                        </a:lnTo>
                        <a:lnTo>
                          <a:pt x="889" y="831"/>
                        </a:lnTo>
                        <a:lnTo>
                          <a:pt x="937" y="766"/>
                        </a:lnTo>
                        <a:lnTo>
                          <a:pt x="972" y="695"/>
                        </a:lnTo>
                        <a:lnTo>
                          <a:pt x="996" y="620"/>
                        </a:lnTo>
                        <a:lnTo>
                          <a:pt x="1008" y="544"/>
                        </a:lnTo>
                        <a:lnTo>
                          <a:pt x="1009" y="505"/>
                        </a:lnTo>
                        <a:lnTo>
                          <a:pt x="1008" y="466"/>
                        </a:lnTo>
                        <a:lnTo>
                          <a:pt x="996" y="390"/>
                        </a:lnTo>
                        <a:lnTo>
                          <a:pt x="972" y="315"/>
                        </a:lnTo>
                        <a:lnTo>
                          <a:pt x="937" y="244"/>
                        </a:lnTo>
                        <a:lnTo>
                          <a:pt x="889" y="179"/>
                        </a:lnTo>
                        <a:lnTo>
                          <a:pt x="831" y="120"/>
                        </a:lnTo>
                        <a:lnTo>
                          <a:pt x="765" y="73"/>
                        </a:lnTo>
                        <a:lnTo>
                          <a:pt x="694" y="37"/>
                        </a:lnTo>
                        <a:lnTo>
                          <a:pt x="620" y="14"/>
                        </a:lnTo>
                        <a:lnTo>
                          <a:pt x="543" y="2"/>
                        </a:lnTo>
                        <a:lnTo>
                          <a:pt x="504"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695" name="Group 3869">
                  <a:extLst>
                    <a:ext uri="{FF2B5EF4-FFF2-40B4-BE49-F238E27FC236}">
                      <a16:creationId xmlns:a16="http://schemas.microsoft.com/office/drawing/2014/main" id="{3F1A43EF-E84D-C0A4-E9FB-8B0028B6D162}"/>
                    </a:ext>
                  </a:extLst>
                </p:cNvPr>
                <p:cNvGrpSpPr/>
                <p:nvPr/>
              </p:nvGrpSpPr>
              <p:grpSpPr>
                <a:xfrm>
                  <a:off x="4284" y="3417"/>
                  <a:ext cx="1009" cy="1010"/>
                  <a:chOff x="4284" y="3417"/>
                  <a:chExt cx="1009" cy="1010"/>
                </a:xfrm>
              </p:grpSpPr>
              <p:sp>
                <p:nvSpPr>
                  <p:cNvPr id="1195" name="Freeform 3870">
                    <a:extLst>
                      <a:ext uri="{FF2B5EF4-FFF2-40B4-BE49-F238E27FC236}">
                        <a16:creationId xmlns:a16="http://schemas.microsoft.com/office/drawing/2014/main" id="{664FE232-0076-F533-7229-317EF846EDD5}"/>
                      </a:ext>
                    </a:extLst>
                  </p:cNvPr>
                  <p:cNvSpPr/>
                  <p:nvPr/>
                </p:nvSpPr>
                <p:spPr bwMode="auto">
                  <a:xfrm>
                    <a:off x="4284" y="3417"/>
                    <a:ext cx="1009" cy="1010"/>
                  </a:xfrm>
                  <a:custGeom>
                    <a:avLst/>
                    <a:gdLst>
                      <a:gd name="T0" fmla="*/ 148 w 1009"/>
                      <a:gd name="T1" fmla="*/ 4279 h 1010"/>
                      <a:gd name="T2" fmla="*/ 211 w 1009"/>
                      <a:gd name="T3" fmla="*/ 4332 h 1010"/>
                      <a:gd name="T4" fmla="*/ 279 w 1009"/>
                      <a:gd name="T5" fmla="*/ 4374 h 1010"/>
                      <a:gd name="T6" fmla="*/ 352 w 1009"/>
                      <a:gd name="T7" fmla="*/ 4403 h 1010"/>
                      <a:gd name="T8" fmla="*/ 428 w 1009"/>
                      <a:gd name="T9" fmla="*/ 4421 h 1010"/>
                      <a:gd name="T10" fmla="*/ 505 w 1009"/>
                      <a:gd name="T11" fmla="*/ 4427 h 1010"/>
                      <a:gd name="T12" fmla="*/ 544 w 1009"/>
                      <a:gd name="T13" fmla="*/ 4425 h 1010"/>
                      <a:gd name="T14" fmla="*/ 621 w 1009"/>
                      <a:gd name="T15" fmla="*/ 4413 h 1010"/>
                      <a:gd name="T16" fmla="*/ 695 w 1009"/>
                      <a:gd name="T17" fmla="*/ 4390 h 1010"/>
                      <a:gd name="T18" fmla="*/ 766 w 1009"/>
                      <a:gd name="T19" fmla="*/ 4354 h 1010"/>
                      <a:gd name="T20" fmla="*/ 832 w 1009"/>
                      <a:gd name="T21" fmla="*/ 4307 h 1010"/>
                      <a:gd name="T22" fmla="*/ 890 w 1009"/>
                      <a:gd name="T23" fmla="*/ 4248 h 1010"/>
                      <a:gd name="T24" fmla="*/ 938 w 1009"/>
                      <a:gd name="T25" fmla="*/ 4183 h 1010"/>
                      <a:gd name="T26" fmla="*/ 973 w 1009"/>
                      <a:gd name="T27" fmla="*/ 4112 h 1010"/>
                      <a:gd name="T28" fmla="*/ 997 w 1009"/>
                      <a:gd name="T29" fmla="*/ 4037 h 1010"/>
                      <a:gd name="T30" fmla="*/ 1009 w 1009"/>
                      <a:gd name="T31" fmla="*/ 3961 h 1010"/>
                      <a:gd name="T32" fmla="*/ 1010 w 1009"/>
                      <a:gd name="T33" fmla="*/ 3922 h 1010"/>
                      <a:gd name="T34" fmla="*/ 1009 w 1009"/>
                      <a:gd name="T35" fmla="*/ 3883 h 1010"/>
                      <a:gd name="T36" fmla="*/ 997 w 1009"/>
                      <a:gd name="T37" fmla="*/ 3807 h 1010"/>
                      <a:gd name="T38" fmla="*/ 973 w 1009"/>
                      <a:gd name="T39" fmla="*/ 3732 h 1010"/>
                      <a:gd name="T40" fmla="*/ 938 w 1009"/>
                      <a:gd name="T41" fmla="*/ 3661 h 1010"/>
                      <a:gd name="T42" fmla="*/ 890 w 1009"/>
                      <a:gd name="T43" fmla="*/ 3596 h 1010"/>
                      <a:gd name="T44" fmla="*/ 832 w 1009"/>
                      <a:gd name="T45" fmla="*/ 3537 h 1010"/>
                      <a:gd name="T46" fmla="*/ 766 w 1009"/>
                      <a:gd name="T47" fmla="*/ 3490 h 1010"/>
                      <a:gd name="T48" fmla="*/ 695 w 1009"/>
                      <a:gd name="T49" fmla="*/ 3454 h 1010"/>
                      <a:gd name="T50" fmla="*/ 621 w 1009"/>
                      <a:gd name="T51" fmla="*/ 3431 h 1010"/>
                      <a:gd name="T52" fmla="*/ 544 w 1009"/>
                      <a:gd name="T53" fmla="*/ 3419 h 1010"/>
                      <a:gd name="T54" fmla="*/ 505 w 1009"/>
                      <a:gd name="T55" fmla="*/ 3417 h 1010"/>
                      <a:gd name="T56" fmla="*/ 467 w 1009"/>
                      <a:gd name="T57" fmla="*/ 3419 h 1010"/>
                      <a:gd name="T58" fmla="*/ 390 w 1009"/>
                      <a:gd name="T59" fmla="*/ 3431 h 1010"/>
                      <a:gd name="T60" fmla="*/ 315 w 1009"/>
                      <a:gd name="T61" fmla="*/ 3454 h 1010"/>
                      <a:gd name="T62" fmla="*/ 244 w 1009"/>
                      <a:gd name="T63" fmla="*/ 3490 h 1010"/>
                      <a:gd name="T64" fmla="*/ 179 w 1009"/>
                      <a:gd name="T65" fmla="*/ 3537 h 1010"/>
                      <a:gd name="T66" fmla="*/ 120 w 1009"/>
                      <a:gd name="T67" fmla="*/ 3596 h 1010"/>
                      <a:gd name="T68" fmla="*/ 73 w 1009"/>
                      <a:gd name="T69" fmla="*/ 3661 h 1010"/>
                      <a:gd name="T70" fmla="*/ 37 w 1009"/>
                      <a:gd name="T71" fmla="*/ 3732 h 1010"/>
                      <a:gd name="T72" fmla="*/ 14 w 1009"/>
                      <a:gd name="T73" fmla="*/ 3807 h 1010"/>
                      <a:gd name="T74" fmla="*/ 2 w 1009"/>
                      <a:gd name="T75" fmla="*/ 3883 h 1010"/>
                      <a:gd name="T76" fmla="*/ 0 w 1009"/>
                      <a:gd name="T77" fmla="*/ 3922 h 1010"/>
                      <a:gd name="T78" fmla="*/ 2 w 1009"/>
                      <a:gd name="T79" fmla="*/ 3961 h 1010"/>
                      <a:gd name="T80" fmla="*/ 14 w 1009"/>
                      <a:gd name="T81" fmla="*/ 4037 h 1010"/>
                      <a:gd name="T82" fmla="*/ 37 w 1009"/>
                      <a:gd name="T83" fmla="*/ 4112 h 1010"/>
                      <a:gd name="T84" fmla="*/ 73 w 1009"/>
                      <a:gd name="T85" fmla="*/ 4183 h 1010"/>
                      <a:gd name="T86" fmla="*/ 120 w 1009"/>
                      <a:gd name="T87" fmla="*/ 4248 h 1010"/>
                      <a:gd name="T88" fmla="*/ 148 w 1009"/>
                      <a:gd name="T89" fmla="*/ 4279 h 101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09" h="1010">
                        <a:moveTo>
                          <a:pt x="148" y="862"/>
                        </a:moveTo>
                        <a:lnTo>
                          <a:pt x="211" y="915"/>
                        </a:lnTo>
                        <a:lnTo>
                          <a:pt x="279" y="957"/>
                        </a:lnTo>
                        <a:lnTo>
                          <a:pt x="352" y="986"/>
                        </a:lnTo>
                        <a:lnTo>
                          <a:pt x="428" y="1004"/>
                        </a:lnTo>
                        <a:lnTo>
                          <a:pt x="505" y="1010"/>
                        </a:lnTo>
                        <a:lnTo>
                          <a:pt x="544" y="1008"/>
                        </a:lnTo>
                        <a:lnTo>
                          <a:pt x="621" y="996"/>
                        </a:lnTo>
                        <a:lnTo>
                          <a:pt x="695" y="973"/>
                        </a:lnTo>
                        <a:lnTo>
                          <a:pt x="766" y="937"/>
                        </a:lnTo>
                        <a:lnTo>
                          <a:pt x="832" y="890"/>
                        </a:lnTo>
                        <a:lnTo>
                          <a:pt x="890" y="831"/>
                        </a:lnTo>
                        <a:lnTo>
                          <a:pt x="938" y="766"/>
                        </a:lnTo>
                        <a:lnTo>
                          <a:pt x="973" y="695"/>
                        </a:lnTo>
                        <a:lnTo>
                          <a:pt x="997" y="620"/>
                        </a:lnTo>
                        <a:lnTo>
                          <a:pt x="1009" y="544"/>
                        </a:lnTo>
                        <a:lnTo>
                          <a:pt x="1010" y="505"/>
                        </a:lnTo>
                        <a:lnTo>
                          <a:pt x="1009" y="466"/>
                        </a:lnTo>
                        <a:lnTo>
                          <a:pt x="997" y="390"/>
                        </a:lnTo>
                        <a:lnTo>
                          <a:pt x="973" y="315"/>
                        </a:lnTo>
                        <a:lnTo>
                          <a:pt x="938" y="244"/>
                        </a:lnTo>
                        <a:lnTo>
                          <a:pt x="890" y="179"/>
                        </a:lnTo>
                        <a:lnTo>
                          <a:pt x="832" y="120"/>
                        </a:lnTo>
                        <a:lnTo>
                          <a:pt x="766" y="73"/>
                        </a:lnTo>
                        <a:lnTo>
                          <a:pt x="695" y="37"/>
                        </a:lnTo>
                        <a:lnTo>
                          <a:pt x="621" y="14"/>
                        </a:lnTo>
                        <a:lnTo>
                          <a:pt x="544" y="2"/>
                        </a:lnTo>
                        <a:lnTo>
                          <a:pt x="505" y="0"/>
                        </a:lnTo>
                        <a:lnTo>
                          <a:pt x="467" y="2"/>
                        </a:lnTo>
                        <a:lnTo>
                          <a:pt x="390" y="14"/>
                        </a:lnTo>
                        <a:lnTo>
                          <a:pt x="315" y="37"/>
                        </a:lnTo>
                        <a:lnTo>
                          <a:pt x="244" y="73"/>
                        </a:lnTo>
                        <a:lnTo>
                          <a:pt x="179" y="120"/>
                        </a:lnTo>
                        <a:lnTo>
                          <a:pt x="120" y="179"/>
                        </a:lnTo>
                        <a:lnTo>
                          <a:pt x="73" y="244"/>
                        </a:lnTo>
                        <a:lnTo>
                          <a:pt x="37" y="315"/>
                        </a:lnTo>
                        <a:lnTo>
                          <a:pt x="14" y="390"/>
                        </a:lnTo>
                        <a:lnTo>
                          <a:pt x="2" y="466"/>
                        </a:lnTo>
                        <a:lnTo>
                          <a:pt x="0" y="505"/>
                        </a:lnTo>
                        <a:lnTo>
                          <a:pt x="2" y="544"/>
                        </a:lnTo>
                        <a:lnTo>
                          <a:pt x="14" y="620"/>
                        </a:lnTo>
                        <a:lnTo>
                          <a:pt x="37" y="695"/>
                        </a:lnTo>
                        <a:lnTo>
                          <a:pt x="73" y="766"/>
                        </a:lnTo>
                        <a:lnTo>
                          <a:pt x="120" y="831"/>
                        </a:lnTo>
                        <a:lnTo>
                          <a:pt x="148" y="862"/>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696" name="Group 3871">
                  <a:extLst>
                    <a:ext uri="{FF2B5EF4-FFF2-40B4-BE49-F238E27FC236}">
                      <a16:creationId xmlns:a16="http://schemas.microsoft.com/office/drawing/2014/main" id="{9F3A9901-B012-C734-20BA-34408E5B5977}"/>
                    </a:ext>
                  </a:extLst>
                </p:cNvPr>
                <p:cNvGrpSpPr/>
                <p:nvPr/>
              </p:nvGrpSpPr>
              <p:grpSpPr>
                <a:xfrm>
                  <a:off x="3529" y="1431"/>
                  <a:ext cx="1009" cy="1010"/>
                  <a:chOff x="3529" y="1431"/>
                  <a:chExt cx="1009" cy="1010"/>
                </a:xfrm>
              </p:grpSpPr>
              <p:sp>
                <p:nvSpPr>
                  <p:cNvPr id="1194" name="Freeform 3872">
                    <a:extLst>
                      <a:ext uri="{FF2B5EF4-FFF2-40B4-BE49-F238E27FC236}">
                        <a16:creationId xmlns:a16="http://schemas.microsoft.com/office/drawing/2014/main" id="{F85E9866-729A-8FB2-2985-4172A8818898}"/>
                      </a:ext>
                    </a:extLst>
                  </p:cNvPr>
                  <p:cNvSpPr/>
                  <p:nvPr/>
                </p:nvSpPr>
                <p:spPr bwMode="auto">
                  <a:xfrm>
                    <a:off x="3529" y="1431"/>
                    <a:ext cx="1009" cy="1010"/>
                  </a:xfrm>
                  <a:custGeom>
                    <a:avLst/>
                    <a:gdLst>
                      <a:gd name="T0" fmla="*/ 505 w 1009"/>
                      <a:gd name="T1" fmla="*/ 1431 h 1010"/>
                      <a:gd name="T2" fmla="*/ 427 w 1009"/>
                      <a:gd name="T3" fmla="*/ 1437 h 1010"/>
                      <a:gd name="T4" fmla="*/ 352 w 1009"/>
                      <a:gd name="T5" fmla="*/ 1455 h 1010"/>
                      <a:gd name="T6" fmla="*/ 279 w 1009"/>
                      <a:gd name="T7" fmla="*/ 1484 h 1010"/>
                      <a:gd name="T8" fmla="*/ 210 w 1009"/>
                      <a:gd name="T9" fmla="*/ 1526 h 1010"/>
                      <a:gd name="T10" fmla="*/ 148 w 1009"/>
                      <a:gd name="T11" fmla="*/ 1579 h 1010"/>
                      <a:gd name="T12" fmla="*/ 95 w 1009"/>
                      <a:gd name="T13" fmla="*/ 1642 h 1010"/>
                      <a:gd name="T14" fmla="*/ 53 w 1009"/>
                      <a:gd name="T15" fmla="*/ 1710 h 1010"/>
                      <a:gd name="T16" fmla="*/ 24 w 1009"/>
                      <a:gd name="T17" fmla="*/ 1783 h 1010"/>
                      <a:gd name="T18" fmla="*/ 6 w 1009"/>
                      <a:gd name="T19" fmla="*/ 1859 h 1010"/>
                      <a:gd name="T20" fmla="*/ 0 w 1009"/>
                      <a:gd name="T21" fmla="*/ 1936 h 1010"/>
                      <a:gd name="T22" fmla="*/ 1 w 1009"/>
                      <a:gd name="T23" fmla="*/ 1975 h 1010"/>
                      <a:gd name="T24" fmla="*/ 13 w 1009"/>
                      <a:gd name="T25" fmla="*/ 2051 h 1010"/>
                      <a:gd name="T26" fmla="*/ 37 w 1009"/>
                      <a:gd name="T27" fmla="*/ 2126 h 1010"/>
                      <a:gd name="T28" fmla="*/ 72 w 1009"/>
                      <a:gd name="T29" fmla="*/ 2197 h 1010"/>
                      <a:gd name="T30" fmla="*/ 120 w 1009"/>
                      <a:gd name="T31" fmla="*/ 2262 h 1010"/>
                      <a:gd name="T32" fmla="*/ 178 w 1009"/>
                      <a:gd name="T33" fmla="*/ 2321 h 1010"/>
                      <a:gd name="T34" fmla="*/ 244 w 1009"/>
                      <a:gd name="T35" fmla="*/ 2368 h 1010"/>
                      <a:gd name="T36" fmla="*/ 315 w 1009"/>
                      <a:gd name="T37" fmla="*/ 2404 h 1010"/>
                      <a:gd name="T38" fmla="*/ 389 w 1009"/>
                      <a:gd name="T39" fmla="*/ 2427 h 1010"/>
                      <a:gd name="T40" fmla="*/ 466 w 1009"/>
                      <a:gd name="T41" fmla="*/ 2439 h 1010"/>
                      <a:gd name="T42" fmla="*/ 505 w 1009"/>
                      <a:gd name="T43" fmla="*/ 2441 h 1010"/>
                      <a:gd name="T44" fmla="*/ 543 w 1009"/>
                      <a:gd name="T45" fmla="*/ 2439 h 1010"/>
                      <a:gd name="T46" fmla="*/ 620 w 1009"/>
                      <a:gd name="T47" fmla="*/ 2427 h 1010"/>
                      <a:gd name="T48" fmla="*/ 695 w 1009"/>
                      <a:gd name="T49" fmla="*/ 2404 h 1010"/>
                      <a:gd name="T50" fmla="*/ 765 w 1009"/>
                      <a:gd name="T51" fmla="*/ 2368 h 1010"/>
                      <a:gd name="T52" fmla="*/ 831 w 1009"/>
                      <a:gd name="T53" fmla="*/ 2321 h 1010"/>
                      <a:gd name="T54" fmla="*/ 890 w 1009"/>
                      <a:gd name="T55" fmla="*/ 2262 h 1010"/>
                      <a:gd name="T56" fmla="*/ 937 w 1009"/>
                      <a:gd name="T57" fmla="*/ 2197 h 1010"/>
                      <a:gd name="T58" fmla="*/ 972 w 1009"/>
                      <a:gd name="T59" fmla="*/ 2126 h 1010"/>
                      <a:gd name="T60" fmla="*/ 996 w 1009"/>
                      <a:gd name="T61" fmla="*/ 2051 h 1010"/>
                      <a:gd name="T62" fmla="*/ 1008 w 1009"/>
                      <a:gd name="T63" fmla="*/ 1975 h 1010"/>
                      <a:gd name="T64" fmla="*/ 1009 w 1009"/>
                      <a:gd name="T65" fmla="*/ 1936 h 1010"/>
                      <a:gd name="T66" fmla="*/ 1008 w 1009"/>
                      <a:gd name="T67" fmla="*/ 1897 h 1010"/>
                      <a:gd name="T68" fmla="*/ 996 w 1009"/>
                      <a:gd name="T69" fmla="*/ 1820 h 1010"/>
                      <a:gd name="T70" fmla="*/ 972 w 1009"/>
                      <a:gd name="T71" fmla="*/ 1746 h 1010"/>
                      <a:gd name="T72" fmla="*/ 937 w 1009"/>
                      <a:gd name="T73" fmla="*/ 1675 h 1010"/>
                      <a:gd name="T74" fmla="*/ 890 w 1009"/>
                      <a:gd name="T75" fmla="*/ 1609 h 1010"/>
                      <a:gd name="T76" fmla="*/ 831 w 1009"/>
                      <a:gd name="T77" fmla="*/ 1551 h 1010"/>
                      <a:gd name="T78" fmla="*/ 765 w 1009"/>
                      <a:gd name="T79" fmla="*/ 1504 h 1010"/>
                      <a:gd name="T80" fmla="*/ 695 w 1009"/>
                      <a:gd name="T81" fmla="*/ 1468 h 1010"/>
                      <a:gd name="T82" fmla="*/ 620 w 1009"/>
                      <a:gd name="T83" fmla="*/ 1444 h 1010"/>
                      <a:gd name="T84" fmla="*/ 543 w 1009"/>
                      <a:gd name="T85" fmla="*/ 1433 h 1010"/>
                      <a:gd name="T86" fmla="*/ 505 w 1009"/>
                      <a:gd name="T87" fmla="*/ 1431 h 101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009" h="1010">
                        <a:moveTo>
                          <a:pt x="505" y="0"/>
                        </a:moveTo>
                        <a:lnTo>
                          <a:pt x="427" y="6"/>
                        </a:lnTo>
                        <a:lnTo>
                          <a:pt x="352" y="24"/>
                        </a:lnTo>
                        <a:lnTo>
                          <a:pt x="279" y="53"/>
                        </a:lnTo>
                        <a:lnTo>
                          <a:pt x="210" y="95"/>
                        </a:lnTo>
                        <a:lnTo>
                          <a:pt x="148" y="148"/>
                        </a:lnTo>
                        <a:lnTo>
                          <a:pt x="95" y="211"/>
                        </a:lnTo>
                        <a:lnTo>
                          <a:pt x="53" y="279"/>
                        </a:lnTo>
                        <a:lnTo>
                          <a:pt x="24" y="352"/>
                        </a:lnTo>
                        <a:lnTo>
                          <a:pt x="6" y="428"/>
                        </a:lnTo>
                        <a:lnTo>
                          <a:pt x="0" y="505"/>
                        </a:lnTo>
                        <a:lnTo>
                          <a:pt x="1" y="544"/>
                        </a:lnTo>
                        <a:lnTo>
                          <a:pt x="13" y="620"/>
                        </a:lnTo>
                        <a:lnTo>
                          <a:pt x="37" y="695"/>
                        </a:lnTo>
                        <a:lnTo>
                          <a:pt x="72" y="766"/>
                        </a:lnTo>
                        <a:lnTo>
                          <a:pt x="120" y="831"/>
                        </a:lnTo>
                        <a:lnTo>
                          <a:pt x="178" y="890"/>
                        </a:lnTo>
                        <a:lnTo>
                          <a:pt x="244" y="937"/>
                        </a:lnTo>
                        <a:lnTo>
                          <a:pt x="315" y="973"/>
                        </a:lnTo>
                        <a:lnTo>
                          <a:pt x="389" y="996"/>
                        </a:lnTo>
                        <a:lnTo>
                          <a:pt x="466" y="1008"/>
                        </a:lnTo>
                        <a:lnTo>
                          <a:pt x="505" y="1010"/>
                        </a:lnTo>
                        <a:lnTo>
                          <a:pt x="543" y="1008"/>
                        </a:lnTo>
                        <a:lnTo>
                          <a:pt x="620" y="996"/>
                        </a:lnTo>
                        <a:lnTo>
                          <a:pt x="695" y="973"/>
                        </a:lnTo>
                        <a:lnTo>
                          <a:pt x="765" y="937"/>
                        </a:lnTo>
                        <a:lnTo>
                          <a:pt x="831" y="890"/>
                        </a:lnTo>
                        <a:lnTo>
                          <a:pt x="890" y="831"/>
                        </a:lnTo>
                        <a:lnTo>
                          <a:pt x="937" y="766"/>
                        </a:lnTo>
                        <a:lnTo>
                          <a:pt x="972" y="695"/>
                        </a:lnTo>
                        <a:lnTo>
                          <a:pt x="996" y="620"/>
                        </a:lnTo>
                        <a:lnTo>
                          <a:pt x="1008" y="544"/>
                        </a:lnTo>
                        <a:lnTo>
                          <a:pt x="1009" y="505"/>
                        </a:lnTo>
                        <a:lnTo>
                          <a:pt x="1008" y="466"/>
                        </a:lnTo>
                        <a:lnTo>
                          <a:pt x="996" y="389"/>
                        </a:lnTo>
                        <a:lnTo>
                          <a:pt x="972" y="315"/>
                        </a:lnTo>
                        <a:lnTo>
                          <a:pt x="937" y="244"/>
                        </a:lnTo>
                        <a:lnTo>
                          <a:pt x="890" y="178"/>
                        </a:lnTo>
                        <a:lnTo>
                          <a:pt x="831" y="120"/>
                        </a:lnTo>
                        <a:lnTo>
                          <a:pt x="765" y="73"/>
                        </a:lnTo>
                        <a:lnTo>
                          <a:pt x="695" y="37"/>
                        </a:lnTo>
                        <a:lnTo>
                          <a:pt x="620" y="13"/>
                        </a:lnTo>
                        <a:lnTo>
                          <a:pt x="543" y="2"/>
                        </a:lnTo>
                        <a:lnTo>
                          <a:pt x="505"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697" name="Group 3873">
                  <a:extLst>
                    <a:ext uri="{FF2B5EF4-FFF2-40B4-BE49-F238E27FC236}">
                      <a16:creationId xmlns:a16="http://schemas.microsoft.com/office/drawing/2014/main" id="{10CE3580-2C02-F5A4-35B4-84F8E7043115}"/>
                    </a:ext>
                  </a:extLst>
                </p:cNvPr>
                <p:cNvGrpSpPr/>
                <p:nvPr/>
              </p:nvGrpSpPr>
              <p:grpSpPr>
                <a:xfrm>
                  <a:off x="3529" y="1431"/>
                  <a:ext cx="1010" cy="1010"/>
                  <a:chOff x="3529" y="1431"/>
                  <a:chExt cx="1010" cy="1010"/>
                </a:xfrm>
              </p:grpSpPr>
              <p:sp>
                <p:nvSpPr>
                  <p:cNvPr id="1193" name="Freeform 3874">
                    <a:extLst>
                      <a:ext uri="{FF2B5EF4-FFF2-40B4-BE49-F238E27FC236}">
                        <a16:creationId xmlns:a16="http://schemas.microsoft.com/office/drawing/2014/main" id="{54BAD2E6-DD4F-5AC6-D7B7-D2C36FB4523F}"/>
                      </a:ext>
                    </a:extLst>
                  </p:cNvPr>
                  <p:cNvSpPr/>
                  <p:nvPr/>
                </p:nvSpPr>
                <p:spPr bwMode="auto">
                  <a:xfrm>
                    <a:off x="3529" y="1431"/>
                    <a:ext cx="1010" cy="1010"/>
                  </a:xfrm>
                  <a:custGeom>
                    <a:avLst/>
                    <a:gdLst>
                      <a:gd name="T0" fmla="*/ 148 w 1010"/>
                      <a:gd name="T1" fmla="*/ 2293 h 1010"/>
                      <a:gd name="T2" fmla="*/ 210 w 1010"/>
                      <a:gd name="T3" fmla="*/ 2346 h 1010"/>
                      <a:gd name="T4" fmla="*/ 279 w 1010"/>
                      <a:gd name="T5" fmla="*/ 2387 h 1010"/>
                      <a:gd name="T6" fmla="*/ 352 w 1010"/>
                      <a:gd name="T7" fmla="*/ 2417 h 1010"/>
                      <a:gd name="T8" fmla="*/ 427 w 1010"/>
                      <a:gd name="T9" fmla="*/ 2435 h 1010"/>
                      <a:gd name="T10" fmla="*/ 505 w 1010"/>
                      <a:gd name="T11" fmla="*/ 2441 h 1010"/>
                      <a:gd name="T12" fmla="*/ 543 w 1010"/>
                      <a:gd name="T13" fmla="*/ 2439 h 1010"/>
                      <a:gd name="T14" fmla="*/ 620 w 1010"/>
                      <a:gd name="T15" fmla="*/ 2427 h 1010"/>
                      <a:gd name="T16" fmla="*/ 695 w 1010"/>
                      <a:gd name="T17" fmla="*/ 2404 h 1010"/>
                      <a:gd name="T18" fmla="*/ 765 w 1010"/>
                      <a:gd name="T19" fmla="*/ 2368 h 1010"/>
                      <a:gd name="T20" fmla="*/ 831 w 1010"/>
                      <a:gd name="T21" fmla="*/ 2321 h 1010"/>
                      <a:gd name="T22" fmla="*/ 890 w 1010"/>
                      <a:gd name="T23" fmla="*/ 2262 h 1010"/>
                      <a:gd name="T24" fmla="*/ 937 w 1010"/>
                      <a:gd name="T25" fmla="*/ 2197 h 1010"/>
                      <a:gd name="T26" fmla="*/ 972 w 1010"/>
                      <a:gd name="T27" fmla="*/ 2126 h 1010"/>
                      <a:gd name="T28" fmla="*/ 996 w 1010"/>
                      <a:gd name="T29" fmla="*/ 2051 h 1010"/>
                      <a:gd name="T30" fmla="*/ 1008 w 1010"/>
                      <a:gd name="T31" fmla="*/ 1975 h 1010"/>
                      <a:gd name="T32" fmla="*/ 1009 w 1010"/>
                      <a:gd name="T33" fmla="*/ 1936 h 1010"/>
                      <a:gd name="T34" fmla="*/ 1008 w 1010"/>
                      <a:gd name="T35" fmla="*/ 1897 h 1010"/>
                      <a:gd name="T36" fmla="*/ 996 w 1010"/>
                      <a:gd name="T37" fmla="*/ 1820 h 1010"/>
                      <a:gd name="T38" fmla="*/ 973 w 1010"/>
                      <a:gd name="T39" fmla="*/ 1746 h 1010"/>
                      <a:gd name="T40" fmla="*/ 937 w 1010"/>
                      <a:gd name="T41" fmla="*/ 1675 h 1010"/>
                      <a:gd name="T42" fmla="*/ 890 w 1010"/>
                      <a:gd name="T43" fmla="*/ 1610 h 1010"/>
                      <a:gd name="T44" fmla="*/ 831 w 1010"/>
                      <a:gd name="T45" fmla="*/ 1551 h 1010"/>
                      <a:gd name="T46" fmla="*/ 765 w 1010"/>
                      <a:gd name="T47" fmla="*/ 1504 h 1010"/>
                      <a:gd name="T48" fmla="*/ 695 w 1010"/>
                      <a:gd name="T49" fmla="*/ 1468 h 1010"/>
                      <a:gd name="T50" fmla="*/ 620 w 1010"/>
                      <a:gd name="T51" fmla="*/ 1444 h 1010"/>
                      <a:gd name="T52" fmla="*/ 543 w 1010"/>
                      <a:gd name="T53" fmla="*/ 1433 h 1010"/>
                      <a:gd name="T54" fmla="*/ 505 w 1010"/>
                      <a:gd name="T55" fmla="*/ 1431 h 1010"/>
                      <a:gd name="T56" fmla="*/ 466 w 1010"/>
                      <a:gd name="T57" fmla="*/ 1433 h 1010"/>
                      <a:gd name="T58" fmla="*/ 389 w 1010"/>
                      <a:gd name="T59" fmla="*/ 1444 h 1010"/>
                      <a:gd name="T60" fmla="*/ 315 w 1010"/>
                      <a:gd name="T61" fmla="*/ 1468 h 1010"/>
                      <a:gd name="T62" fmla="*/ 244 w 1010"/>
                      <a:gd name="T63" fmla="*/ 1504 h 1010"/>
                      <a:gd name="T64" fmla="*/ 178 w 1010"/>
                      <a:gd name="T65" fmla="*/ 1551 h 1010"/>
                      <a:gd name="T66" fmla="*/ 120 w 1010"/>
                      <a:gd name="T67" fmla="*/ 1609 h 1010"/>
                      <a:gd name="T68" fmla="*/ 72 w 1010"/>
                      <a:gd name="T69" fmla="*/ 1675 h 1010"/>
                      <a:gd name="T70" fmla="*/ 37 w 1010"/>
                      <a:gd name="T71" fmla="*/ 1746 h 1010"/>
                      <a:gd name="T72" fmla="*/ 13 w 1010"/>
                      <a:gd name="T73" fmla="*/ 1820 h 1010"/>
                      <a:gd name="T74" fmla="*/ 1 w 1010"/>
                      <a:gd name="T75" fmla="*/ 1897 h 1010"/>
                      <a:gd name="T76" fmla="*/ 0 w 1010"/>
                      <a:gd name="T77" fmla="*/ 1936 h 1010"/>
                      <a:gd name="T78" fmla="*/ 1 w 1010"/>
                      <a:gd name="T79" fmla="*/ 1975 h 1010"/>
                      <a:gd name="T80" fmla="*/ 13 w 1010"/>
                      <a:gd name="T81" fmla="*/ 2051 h 1010"/>
                      <a:gd name="T82" fmla="*/ 37 w 1010"/>
                      <a:gd name="T83" fmla="*/ 2126 h 1010"/>
                      <a:gd name="T84" fmla="*/ 72 w 1010"/>
                      <a:gd name="T85" fmla="*/ 2197 h 1010"/>
                      <a:gd name="T86" fmla="*/ 120 w 1010"/>
                      <a:gd name="T87" fmla="*/ 2262 h 1010"/>
                      <a:gd name="T88" fmla="*/ 148 w 1010"/>
                      <a:gd name="T89" fmla="*/ 2293 h 101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10" h="1010">
                        <a:moveTo>
                          <a:pt x="148" y="862"/>
                        </a:moveTo>
                        <a:lnTo>
                          <a:pt x="210" y="915"/>
                        </a:lnTo>
                        <a:lnTo>
                          <a:pt x="279" y="956"/>
                        </a:lnTo>
                        <a:lnTo>
                          <a:pt x="352" y="986"/>
                        </a:lnTo>
                        <a:lnTo>
                          <a:pt x="427" y="1004"/>
                        </a:lnTo>
                        <a:lnTo>
                          <a:pt x="505" y="1010"/>
                        </a:lnTo>
                        <a:lnTo>
                          <a:pt x="543" y="1008"/>
                        </a:lnTo>
                        <a:lnTo>
                          <a:pt x="620" y="996"/>
                        </a:lnTo>
                        <a:lnTo>
                          <a:pt x="695" y="973"/>
                        </a:lnTo>
                        <a:lnTo>
                          <a:pt x="765" y="937"/>
                        </a:lnTo>
                        <a:lnTo>
                          <a:pt x="831" y="890"/>
                        </a:lnTo>
                        <a:lnTo>
                          <a:pt x="890" y="831"/>
                        </a:lnTo>
                        <a:lnTo>
                          <a:pt x="937" y="766"/>
                        </a:lnTo>
                        <a:lnTo>
                          <a:pt x="972" y="695"/>
                        </a:lnTo>
                        <a:lnTo>
                          <a:pt x="996" y="620"/>
                        </a:lnTo>
                        <a:lnTo>
                          <a:pt x="1008" y="544"/>
                        </a:lnTo>
                        <a:lnTo>
                          <a:pt x="1009" y="505"/>
                        </a:lnTo>
                        <a:lnTo>
                          <a:pt x="1008" y="466"/>
                        </a:lnTo>
                        <a:lnTo>
                          <a:pt x="996" y="389"/>
                        </a:lnTo>
                        <a:lnTo>
                          <a:pt x="973" y="315"/>
                        </a:lnTo>
                        <a:lnTo>
                          <a:pt x="937" y="244"/>
                        </a:lnTo>
                        <a:lnTo>
                          <a:pt x="890" y="179"/>
                        </a:lnTo>
                        <a:lnTo>
                          <a:pt x="831" y="120"/>
                        </a:lnTo>
                        <a:lnTo>
                          <a:pt x="765" y="73"/>
                        </a:lnTo>
                        <a:lnTo>
                          <a:pt x="695" y="37"/>
                        </a:lnTo>
                        <a:lnTo>
                          <a:pt x="620" y="13"/>
                        </a:lnTo>
                        <a:lnTo>
                          <a:pt x="543" y="2"/>
                        </a:lnTo>
                        <a:lnTo>
                          <a:pt x="505" y="0"/>
                        </a:lnTo>
                        <a:lnTo>
                          <a:pt x="466" y="2"/>
                        </a:lnTo>
                        <a:lnTo>
                          <a:pt x="389" y="13"/>
                        </a:lnTo>
                        <a:lnTo>
                          <a:pt x="315" y="37"/>
                        </a:lnTo>
                        <a:lnTo>
                          <a:pt x="244" y="73"/>
                        </a:lnTo>
                        <a:lnTo>
                          <a:pt x="178" y="120"/>
                        </a:lnTo>
                        <a:lnTo>
                          <a:pt x="120" y="178"/>
                        </a:lnTo>
                        <a:lnTo>
                          <a:pt x="72" y="244"/>
                        </a:lnTo>
                        <a:lnTo>
                          <a:pt x="37" y="315"/>
                        </a:lnTo>
                        <a:lnTo>
                          <a:pt x="13" y="389"/>
                        </a:lnTo>
                        <a:lnTo>
                          <a:pt x="1" y="466"/>
                        </a:lnTo>
                        <a:lnTo>
                          <a:pt x="0" y="505"/>
                        </a:lnTo>
                        <a:lnTo>
                          <a:pt x="1" y="544"/>
                        </a:lnTo>
                        <a:lnTo>
                          <a:pt x="13" y="620"/>
                        </a:lnTo>
                        <a:lnTo>
                          <a:pt x="37" y="695"/>
                        </a:lnTo>
                        <a:lnTo>
                          <a:pt x="72" y="766"/>
                        </a:lnTo>
                        <a:lnTo>
                          <a:pt x="120" y="831"/>
                        </a:lnTo>
                        <a:lnTo>
                          <a:pt x="148" y="862"/>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698" name="Group 3875">
                  <a:extLst>
                    <a:ext uri="{FF2B5EF4-FFF2-40B4-BE49-F238E27FC236}">
                      <a16:creationId xmlns:a16="http://schemas.microsoft.com/office/drawing/2014/main" id="{A7A0031E-7F69-FC70-8C8F-FE2BECD44396}"/>
                    </a:ext>
                  </a:extLst>
                </p:cNvPr>
                <p:cNvGrpSpPr/>
                <p:nvPr/>
              </p:nvGrpSpPr>
              <p:grpSpPr>
                <a:xfrm>
                  <a:off x="1701" y="1230"/>
                  <a:ext cx="99" cy="180"/>
                  <a:chOff x="1701" y="1230"/>
                  <a:chExt cx="99" cy="180"/>
                </a:xfrm>
              </p:grpSpPr>
              <p:sp>
                <p:nvSpPr>
                  <p:cNvPr id="1191" name="Freeform 3876">
                    <a:extLst>
                      <a:ext uri="{FF2B5EF4-FFF2-40B4-BE49-F238E27FC236}">
                        <a16:creationId xmlns:a16="http://schemas.microsoft.com/office/drawing/2014/main" id="{D91BAFE7-5B06-99BE-02BA-FB30F8D8426F}"/>
                      </a:ext>
                    </a:extLst>
                  </p:cNvPr>
                  <p:cNvSpPr/>
                  <p:nvPr/>
                </p:nvSpPr>
                <p:spPr bwMode="auto">
                  <a:xfrm>
                    <a:off x="1701" y="1230"/>
                    <a:ext cx="99" cy="180"/>
                  </a:xfrm>
                  <a:custGeom>
                    <a:avLst/>
                    <a:gdLst>
                      <a:gd name="T0" fmla="*/ 56 w 99"/>
                      <a:gd name="T1" fmla="*/ 1231 h 180"/>
                      <a:gd name="T2" fmla="*/ 4 w 99"/>
                      <a:gd name="T3" fmla="*/ 1285 h 180"/>
                      <a:gd name="T4" fmla="*/ 0 w 99"/>
                      <a:gd name="T5" fmla="*/ 1321 h 180"/>
                      <a:gd name="T6" fmla="*/ 2 w 99"/>
                      <a:gd name="T7" fmla="*/ 1349 h 180"/>
                      <a:gd name="T8" fmla="*/ 9 w 99"/>
                      <a:gd name="T9" fmla="*/ 1373 h 180"/>
                      <a:gd name="T10" fmla="*/ 19 w 99"/>
                      <a:gd name="T11" fmla="*/ 1392 h 180"/>
                      <a:gd name="T12" fmla="*/ 32 w 99"/>
                      <a:gd name="T13" fmla="*/ 1406 h 180"/>
                      <a:gd name="T14" fmla="*/ 47 w 99"/>
                      <a:gd name="T15" fmla="*/ 1411 h 180"/>
                      <a:gd name="T16" fmla="*/ 63 w 99"/>
                      <a:gd name="T17" fmla="*/ 1407 h 180"/>
                      <a:gd name="T18" fmla="*/ 77 w 99"/>
                      <a:gd name="T19" fmla="*/ 1395 h 180"/>
                      <a:gd name="T20" fmla="*/ 88 w 99"/>
                      <a:gd name="T21" fmla="*/ 1377 h 180"/>
                      <a:gd name="T22" fmla="*/ 96 w 99"/>
                      <a:gd name="T23" fmla="*/ 1354 h 180"/>
                      <a:gd name="T24" fmla="*/ 99 w 99"/>
                      <a:gd name="T25" fmla="*/ 1327 h 180"/>
                      <a:gd name="T26" fmla="*/ 97 w 99"/>
                      <a:gd name="T27" fmla="*/ 1298 h 180"/>
                      <a:gd name="T28" fmla="*/ 91 w 99"/>
                      <a:gd name="T29" fmla="*/ 1273 h 180"/>
                      <a:gd name="T30" fmla="*/ 82 w 99"/>
                      <a:gd name="T31" fmla="*/ 1253 h 180"/>
                      <a:gd name="T32" fmla="*/ 70 w 99"/>
                      <a:gd name="T33" fmla="*/ 1239 h 180"/>
                      <a:gd name="T34" fmla="*/ 56 w 99"/>
                      <a:gd name="T35" fmla="*/ 1231 h 18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99" h="180">
                        <a:moveTo>
                          <a:pt x="56" y="1"/>
                        </a:moveTo>
                        <a:lnTo>
                          <a:pt x="4" y="55"/>
                        </a:lnTo>
                        <a:lnTo>
                          <a:pt x="0" y="91"/>
                        </a:lnTo>
                        <a:lnTo>
                          <a:pt x="2" y="119"/>
                        </a:lnTo>
                        <a:lnTo>
                          <a:pt x="9" y="143"/>
                        </a:lnTo>
                        <a:lnTo>
                          <a:pt x="19" y="162"/>
                        </a:lnTo>
                        <a:lnTo>
                          <a:pt x="32" y="176"/>
                        </a:lnTo>
                        <a:lnTo>
                          <a:pt x="47" y="181"/>
                        </a:lnTo>
                        <a:lnTo>
                          <a:pt x="63" y="177"/>
                        </a:lnTo>
                        <a:lnTo>
                          <a:pt x="77" y="165"/>
                        </a:lnTo>
                        <a:lnTo>
                          <a:pt x="88" y="147"/>
                        </a:lnTo>
                        <a:lnTo>
                          <a:pt x="96" y="124"/>
                        </a:lnTo>
                        <a:lnTo>
                          <a:pt x="99" y="97"/>
                        </a:lnTo>
                        <a:lnTo>
                          <a:pt x="97" y="68"/>
                        </a:lnTo>
                        <a:lnTo>
                          <a:pt x="91" y="43"/>
                        </a:lnTo>
                        <a:lnTo>
                          <a:pt x="82" y="23"/>
                        </a:lnTo>
                        <a:lnTo>
                          <a:pt x="70" y="9"/>
                        </a:lnTo>
                        <a:lnTo>
                          <a:pt x="56" y="1"/>
                        </a:lnTo>
                      </a:path>
                    </a:pathLst>
                  </a:custGeom>
                  <a:solidFill>
                    <a:srgbClr val="EE98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92" name="Picture 3877">
                    <a:extLst>
                      <a:ext uri="{FF2B5EF4-FFF2-40B4-BE49-F238E27FC236}">
                        <a16:creationId xmlns:a16="http://schemas.microsoft.com/office/drawing/2014/main" id="{E4A21267-7F7D-EAEE-61E4-BEBC85081D01}"/>
                      </a:ext>
                    </a:extLst>
                  </p:cNvPr>
                  <p:cNvPicPr>
                    <a:picLocks noChangeAspect="1" noChangeArrowheads="1"/>
                  </p:cNvPicPr>
                  <p:nvPr/>
                </p:nvPicPr>
                <p:blipFill>
                  <a:blip r:embed="rId8">
                    <a:extLst>
                      <a:ext uri="{28A0092B-C50C-407E-A947-70E740481C1C}">
                        <a14:useLocalDpi xmlns:a14="http://schemas.microsoft.com/office/drawing/2010/main" val="0"/>
                      </a:ext>
                    </a:extLst>
                  </a:blip>
                  <a:stretch>
                    <a:fillRect/>
                  </a:stretch>
                </p:blipFill>
                <p:spPr bwMode="auto">
                  <a:xfrm>
                    <a:off x="1701" y="1230"/>
                    <a:ext cx="99" cy="1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99" name="Group 3878">
                  <a:extLst>
                    <a:ext uri="{FF2B5EF4-FFF2-40B4-BE49-F238E27FC236}">
                      <a16:creationId xmlns:a16="http://schemas.microsoft.com/office/drawing/2014/main" id="{CA7131C2-05B5-C8F1-3DA2-B903A2452CC9}"/>
                    </a:ext>
                  </a:extLst>
                </p:cNvPr>
                <p:cNvGrpSpPr/>
                <p:nvPr/>
              </p:nvGrpSpPr>
              <p:grpSpPr>
                <a:xfrm>
                  <a:off x="1701" y="1230"/>
                  <a:ext cx="99" cy="180"/>
                  <a:chOff x="1701" y="1230"/>
                  <a:chExt cx="99" cy="180"/>
                </a:xfrm>
              </p:grpSpPr>
              <p:sp>
                <p:nvSpPr>
                  <p:cNvPr id="1190" name="Freeform 3879">
                    <a:extLst>
                      <a:ext uri="{FF2B5EF4-FFF2-40B4-BE49-F238E27FC236}">
                        <a16:creationId xmlns:a16="http://schemas.microsoft.com/office/drawing/2014/main" id="{7674F78B-0BB3-51A3-E041-08E4A68195A9}"/>
                      </a:ext>
                    </a:extLst>
                  </p:cNvPr>
                  <p:cNvSpPr/>
                  <p:nvPr/>
                </p:nvSpPr>
                <p:spPr bwMode="auto">
                  <a:xfrm>
                    <a:off x="1701" y="1230"/>
                    <a:ext cx="99" cy="180"/>
                  </a:xfrm>
                  <a:custGeom>
                    <a:avLst/>
                    <a:gdLst>
                      <a:gd name="T0" fmla="*/ 0 w 99"/>
                      <a:gd name="T1" fmla="*/ 1320 h 180"/>
                      <a:gd name="T2" fmla="*/ 19 w 99"/>
                      <a:gd name="T3" fmla="*/ 1391 h 180"/>
                      <a:gd name="T4" fmla="*/ 47 w 99"/>
                      <a:gd name="T5" fmla="*/ 1410 h 180"/>
                      <a:gd name="T6" fmla="*/ 63 w 99"/>
                      <a:gd name="T7" fmla="*/ 1406 h 180"/>
                      <a:gd name="T8" fmla="*/ 77 w 99"/>
                      <a:gd name="T9" fmla="*/ 1394 h 180"/>
                      <a:gd name="T10" fmla="*/ 88 w 99"/>
                      <a:gd name="T11" fmla="*/ 1376 h 180"/>
                      <a:gd name="T12" fmla="*/ 96 w 99"/>
                      <a:gd name="T13" fmla="*/ 1353 h 180"/>
                      <a:gd name="T14" fmla="*/ 99 w 99"/>
                      <a:gd name="T15" fmla="*/ 1327 h 180"/>
                      <a:gd name="T16" fmla="*/ 97 w 99"/>
                      <a:gd name="T17" fmla="*/ 1297 h 180"/>
                      <a:gd name="T18" fmla="*/ 91 w 99"/>
                      <a:gd name="T19" fmla="*/ 1272 h 180"/>
                      <a:gd name="T20" fmla="*/ 82 w 99"/>
                      <a:gd name="T21" fmla="*/ 1252 h 180"/>
                      <a:gd name="T22" fmla="*/ 70 w 99"/>
                      <a:gd name="T23" fmla="*/ 1238 h 180"/>
                      <a:gd name="T24" fmla="*/ 56 w 99"/>
                      <a:gd name="T25" fmla="*/ 1230 h 180"/>
                      <a:gd name="T26" fmla="*/ 38 w 99"/>
                      <a:gd name="T27" fmla="*/ 1234 h 180"/>
                      <a:gd name="T28" fmla="*/ 4 w 99"/>
                      <a:gd name="T29" fmla="*/ 1284 h 180"/>
                      <a:gd name="T30" fmla="*/ 0 w 99"/>
                      <a:gd name="T31" fmla="*/ 1320 h 18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9" h="180">
                        <a:moveTo>
                          <a:pt x="0" y="90"/>
                        </a:moveTo>
                        <a:lnTo>
                          <a:pt x="19" y="161"/>
                        </a:lnTo>
                        <a:lnTo>
                          <a:pt x="47" y="180"/>
                        </a:lnTo>
                        <a:lnTo>
                          <a:pt x="63" y="176"/>
                        </a:lnTo>
                        <a:lnTo>
                          <a:pt x="77" y="164"/>
                        </a:lnTo>
                        <a:lnTo>
                          <a:pt x="88" y="146"/>
                        </a:lnTo>
                        <a:lnTo>
                          <a:pt x="96" y="123"/>
                        </a:lnTo>
                        <a:lnTo>
                          <a:pt x="99" y="97"/>
                        </a:lnTo>
                        <a:lnTo>
                          <a:pt x="97" y="67"/>
                        </a:lnTo>
                        <a:lnTo>
                          <a:pt x="91" y="42"/>
                        </a:lnTo>
                        <a:lnTo>
                          <a:pt x="82" y="22"/>
                        </a:lnTo>
                        <a:lnTo>
                          <a:pt x="70" y="8"/>
                        </a:lnTo>
                        <a:lnTo>
                          <a:pt x="56" y="0"/>
                        </a:lnTo>
                        <a:lnTo>
                          <a:pt x="38" y="4"/>
                        </a:lnTo>
                        <a:lnTo>
                          <a:pt x="4" y="54"/>
                        </a:lnTo>
                        <a:lnTo>
                          <a:pt x="0" y="90"/>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00" name="Group 3880">
                  <a:extLst>
                    <a:ext uri="{FF2B5EF4-FFF2-40B4-BE49-F238E27FC236}">
                      <a16:creationId xmlns:a16="http://schemas.microsoft.com/office/drawing/2014/main" id="{3C97F6C9-4EEE-C136-92CC-A0EFD5F2C925}"/>
                    </a:ext>
                  </a:extLst>
                </p:cNvPr>
                <p:cNvGrpSpPr/>
                <p:nvPr/>
              </p:nvGrpSpPr>
              <p:grpSpPr>
                <a:xfrm>
                  <a:off x="1772" y="1500"/>
                  <a:ext cx="145" cy="140"/>
                  <a:chOff x="1772" y="1500"/>
                  <a:chExt cx="145" cy="140"/>
                </a:xfrm>
              </p:grpSpPr>
              <p:sp>
                <p:nvSpPr>
                  <p:cNvPr id="1188" name="Freeform 3881">
                    <a:extLst>
                      <a:ext uri="{FF2B5EF4-FFF2-40B4-BE49-F238E27FC236}">
                        <a16:creationId xmlns:a16="http://schemas.microsoft.com/office/drawing/2014/main" id="{CEA34692-1EA4-7131-6A9A-F2173D8B9F70}"/>
                      </a:ext>
                    </a:extLst>
                  </p:cNvPr>
                  <p:cNvSpPr/>
                  <p:nvPr/>
                </p:nvSpPr>
                <p:spPr bwMode="auto">
                  <a:xfrm>
                    <a:off x="1772" y="1500"/>
                    <a:ext cx="145" cy="140"/>
                  </a:xfrm>
                  <a:custGeom>
                    <a:avLst/>
                    <a:gdLst>
                      <a:gd name="T0" fmla="*/ 124 w 145"/>
                      <a:gd name="T1" fmla="*/ 1512 h 140"/>
                      <a:gd name="T2" fmla="*/ 55 w 145"/>
                      <a:gd name="T3" fmla="*/ 1542 h 140"/>
                      <a:gd name="T4" fmla="*/ 13 w 145"/>
                      <a:gd name="T5" fmla="*/ 1603 h 140"/>
                      <a:gd name="T6" fmla="*/ 10 w 145"/>
                      <a:gd name="T7" fmla="*/ 1620 h 140"/>
                      <a:gd name="T8" fmla="*/ 12 w 145"/>
                      <a:gd name="T9" fmla="*/ 1635 h 140"/>
                      <a:gd name="T10" fmla="*/ 25 w 145"/>
                      <a:gd name="T11" fmla="*/ 1646 h 140"/>
                      <a:gd name="T12" fmla="*/ 40 w 145"/>
                      <a:gd name="T13" fmla="*/ 1652 h 140"/>
                      <a:gd name="T14" fmla="*/ 57 w 145"/>
                      <a:gd name="T15" fmla="*/ 1652 h 140"/>
                      <a:gd name="T16" fmla="*/ 74 w 145"/>
                      <a:gd name="T17" fmla="*/ 1648 h 140"/>
                      <a:gd name="T18" fmla="*/ 127 w 145"/>
                      <a:gd name="T19" fmla="*/ 1608 h 140"/>
                      <a:gd name="T20" fmla="*/ 155 w 145"/>
                      <a:gd name="T21" fmla="*/ 1553 h 140"/>
                      <a:gd name="T22" fmla="*/ 156 w 145"/>
                      <a:gd name="T23" fmla="*/ 1538 h 140"/>
                      <a:gd name="T24" fmla="*/ 152 w 145"/>
                      <a:gd name="T25" fmla="*/ 1526 h 140"/>
                      <a:gd name="T26" fmla="*/ 139 w 145"/>
                      <a:gd name="T27" fmla="*/ 1516 h 140"/>
                      <a:gd name="T28" fmla="*/ 124 w 145"/>
                      <a:gd name="T29" fmla="*/ 1512 h 1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45" h="140">
                        <a:moveTo>
                          <a:pt x="124" y="12"/>
                        </a:moveTo>
                        <a:lnTo>
                          <a:pt x="55" y="42"/>
                        </a:lnTo>
                        <a:lnTo>
                          <a:pt x="13" y="103"/>
                        </a:lnTo>
                        <a:lnTo>
                          <a:pt x="10" y="120"/>
                        </a:lnTo>
                        <a:lnTo>
                          <a:pt x="12" y="135"/>
                        </a:lnTo>
                        <a:lnTo>
                          <a:pt x="25" y="146"/>
                        </a:lnTo>
                        <a:lnTo>
                          <a:pt x="40" y="152"/>
                        </a:lnTo>
                        <a:lnTo>
                          <a:pt x="57" y="152"/>
                        </a:lnTo>
                        <a:lnTo>
                          <a:pt x="74" y="148"/>
                        </a:lnTo>
                        <a:lnTo>
                          <a:pt x="127" y="108"/>
                        </a:lnTo>
                        <a:lnTo>
                          <a:pt x="155" y="53"/>
                        </a:lnTo>
                        <a:lnTo>
                          <a:pt x="156" y="38"/>
                        </a:lnTo>
                        <a:lnTo>
                          <a:pt x="152" y="26"/>
                        </a:lnTo>
                        <a:lnTo>
                          <a:pt x="139" y="16"/>
                        </a:lnTo>
                        <a:lnTo>
                          <a:pt x="124" y="12"/>
                        </a:lnTo>
                      </a:path>
                    </a:pathLst>
                  </a:custGeom>
                  <a:solidFill>
                    <a:srgbClr val="EE98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89" name="Picture 3882">
                    <a:extLst>
                      <a:ext uri="{FF2B5EF4-FFF2-40B4-BE49-F238E27FC236}">
                        <a16:creationId xmlns:a16="http://schemas.microsoft.com/office/drawing/2014/main" id="{9D5EF6DB-EDA7-9D49-FED9-DF76F41D0591}"/>
                      </a:ext>
                    </a:extLst>
                  </p:cNvPr>
                  <p:cNvPicPr>
                    <a:picLocks noChangeAspect="1" noChangeArrowheads="1"/>
                  </p:cNvPicPr>
                  <p:nvPr/>
                </p:nvPicPr>
                <p:blipFill>
                  <a:blip r:embed="rId9">
                    <a:extLst>
                      <a:ext uri="{28A0092B-C50C-407E-A947-70E740481C1C}">
                        <a14:useLocalDpi xmlns:a14="http://schemas.microsoft.com/office/drawing/2010/main" val="0"/>
                      </a:ext>
                    </a:extLst>
                  </a:blip>
                  <a:stretch>
                    <a:fillRect/>
                  </a:stretch>
                </p:blipFill>
                <p:spPr bwMode="auto">
                  <a:xfrm>
                    <a:off x="1772" y="1500"/>
                    <a:ext cx="145" cy="14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01" name="Group 3883">
                  <a:extLst>
                    <a:ext uri="{FF2B5EF4-FFF2-40B4-BE49-F238E27FC236}">
                      <a16:creationId xmlns:a16="http://schemas.microsoft.com/office/drawing/2014/main" id="{FD4478A0-4352-93AE-2A3E-924AD203FE75}"/>
                    </a:ext>
                  </a:extLst>
                </p:cNvPr>
                <p:cNvGrpSpPr/>
                <p:nvPr/>
              </p:nvGrpSpPr>
              <p:grpSpPr>
                <a:xfrm>
                  <a:off x="1772" y="1500"/>
                  <a:ext cx="145" cy="140"/>
                  <a:chOff x="1772" y="1500"/>
                  <a:chExt cx="145" cy="140"/>
                </a:xfrm>
              </p:grpSpPr>
              <p:sp>
                <p:nvSpPr>
                  <p:cNvPr id="1187" name="Freeform 3884">
                    <a:extLst>
                      <a:ext uri="{FF2B5EF4-FFF2-40B4-BE49-F238E27FC236}">
                        <a16:creationId xmlns:a16="http://schemas.microsoft.com/office/drawing/2014/main" id="{3EB1CE90-C1E9-DA7E-D5E1-487E7EC827B4}"/>
                      </a:ext>
                    </a:extLst>
                  </p:cNvPr>
                  <p:cNvSpPr/>
                  <p:nvPr/>
                </p:nvSpPr>
                <p:spPr bwMode="auto">
                  <a:xfrm>
                    <a:off x="1772" y="1500"/>
                    <a:ext cx="145" cy="140"/>
                  </a:xfrm>
                  <a:custGeom>
                    <a:avLst/>
                    <a:gdLst>
                      <a:gd name="T0" fmla="*/ 38 w 145"/>
                      <a:gd name="T1" fmla="*/ 1535 h 140"/>
                      <a:gd name="T2" fmla="*/ 22 w 145"/>
                      <a:gd name="T3" fmla="*/ 1554 h 140"/>
                      <a:gd name="T4" fmla="*/ 10 w 145"/>
                      <a:gd name="T5" fmla="*/ 1572 h 140"/>
                      <a:gd name="T6" fmla="*/ 3 w 145"/>
                      <a:gd name="T7" fmla="*/ 1591 h 140"/>
                      <a:gd name="T8" fmla="*/ 0 w 145"/>
                      <a:gd name="T9" fmla="*/ 1608 h 140"/>
                      <a:gd name="T10" fmla="*/ 2 w 145"/>
                      <a:gd name="T11" fmla="*/ 1623 h 140"/>
                      <a:gd name="T12" fmla="*/ 15 w 145"/>
                      <a:gd name="T13" fmla="*/ 1634 h 140"/>
                      <a:gd name="T14" fmla="*/ 30 w 145"/>
                      <a:gd name="T15" fmla="*/ 1640 h 140"/>
                      <a:gd name="T16" fmla="*/ 46 w 145"/>
                      <a:gd name="T17" fmla="*/ 1640 h 140"/>
                      <a:gd name="T18" fmla="*/ 64 w 145"/>
                      <a:gd name="T19" fmla="*/ 1636 h 140"/>
                      <a:gd name="T20" fmla="*/ 116 w 145"/>
                      <a:gd name="T21" fmla="*/ 1595 h 140"/>
                      <a:gd name="T22" fmla="*/ 145 w 145"/>
                      <a:gd name="T23" fmla="*/ 1540 h 140"/>
                      <a:gd name="T24" fmla="*/ 145 w 145"/>
                      <a:gd name="T25" fmla="*/ 1525 h 140"/>
                      <a:gd name="T26" fmla="*/ 142 w 145"/>
                      <a:gd name="T27" fmla="*/ 1513 h 140"/>
                      <a:gd name="T28" fmla="*/ 129 w 145"/>
                      <a:gd name="T29" fmla="*/ 1504 h 140"/>
                      <a:gd name="T30" fmla="*/ 114 w 145"/>
                      <a:gd name="T31" fmla="*/ 1500 h 140"/>
                      <a:gd name="T32" fmla="*/ 97 w 145"/>
                      <a:gd name="T33" fmla="*/ 1501 h 140"/>
                      <a:gd name="T34" fmla="*/ 80 w 145"/>
                      <a:gd name="T35" fmla="*/ 1506 h 140"/>
                      <a:gd name="T36" fmla="*/ 62 w 145"/>
                      <a:gd name="T37" fmla="*/ 1516 h 140"/>
                      <a:gd name="T38" fmla="*/ 44 w 145"/>
                      <a:gd name="T39" fmla="*/ 1529 h 140"/>
                      <a:gd name="T40" fmla="*/ 38 w 145"/>
                      <a:gd name="T41" fmla="*/ 1535 h 14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5" h="140">
                        <a:moveTo>
                          <a:pt x="38" y="35"/>
                        </a:moveTo>
                        <a:lnTo>
                          <a:pt x="22" y="54"/>
                        </a:lnTo>
                        <a:lnTo>
                          <a:pt x="10" y="72"/>
                        </a:lnTo>
                        <a:lnTo>
                          <a:pt x="3" y="91"/>
                        </a:lnTo>
                        <a:lnTo>
                          <a:pt x="0" y="108"/>
                        </a:lnTo>
                        <a:lnTo>
                          <a:pt x="2" y="123"/>
                        </a:lnTo>
                        <a:lnTo>
                          <a:pt x="15" y="134"/>
                        </a:lnTo>
                        <a:lnTo>
                          <a:pt x="30" y="140"/>
                        </a:lnTo>
                        <a:lnTo>
                          <a:pt x="46" y="140"/>
                        </a:lnTo>
                        <a:lnTo>
                          <a:pt x="64" y="136"/>
                        </a:lnTo>
                        <a:lnTo>
                          <a:pt x="116" y="95"/>
                        </a:lnTo>
                        <a:lnTo>
                          <a:pt x="145" y="40"/>
                        </a:lnTo>
                        <a:lnTo>
                          <a:pt x="145" y="25"/>
                        </a:lnTo>
                        <a:lnTo>
                          <a:pt x="142" y="13"/>
                        </a:lnTo>
                        <a:lnTo>
                          <a:pt x="129" y="4"/>
                        </a:lnTo>
                        <a:lnTo>
                          <a:pt x="114" y="0"/>
                        </a:lnTo>
                        <a:lnTo>
                          <a:pt x="97" y="1"/>
                        </a:lnTo>
                        <a:lnTo>
                          <a:pt x="80" y="6"/>
                        </a:lnTo>
                        <a:lnTo>
                          <a:pt x="62" y="16"/>
                        </a:lnTo>
                        <a:lnTo>
                          <a:pt x="44" y="29"/>
                        </a:lnTo>
                        <a:lnTo>
                          <a:pt x="38" y="35"/>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02" name="Group 3885">
                  <a:extLst>
                    <a:ext uri="{FF2B5EF4-FFF2-40B4-BE49-F238E27FC236}">
                      <a16:creationId xmlns:a16="http://schemas.microsoft.com/office/drawing/2014/main" id="{B1A31BB9-FF13-1464-6BDC-0BBD8252F607}"/>
                    </a:ext>
                  </a:extLst>
                </p:cNvPr>
                <p:cNvGrpSpPr/>
                <p:nvPr/>
              </p:nvGrpSpPr>
              <p:grpSpPr>
                <a:xfrm>
                  <a:off x="2165" y="3363"/>
                  <a:ext cx="140" cy="145"/>
                  <a:chOff x="2165" y="3363"/>
                  <a:chExt cx="140" cy="145"/>
                </a:xfrm>
              </p:grpSpPr>
              <p:sp>
                <p:nvSpPr>
                  <p:cNvPr id="1185" name="Freeform 3886">
                    <a:extLst>
                      <a:ext uri="{FF2B5EF4-FFF2-40B4-BE49-F238E27FC236}">
                        <a16:creationId xmlns:a16="http://schemas.microsoft.com/office/drawing/2014/main" id="{5F351599-F4E7-B6AC-CD00-C7CC66C2F5FD}"/>
                      </a:ext>
                    </a:extLst>
                  </p:cNvPr>
                  <p:cNvSpPr/>
                  <p:nvPr/>
                </p:nvSpPr>
                <p:spPr bwMode="auto">
                  <a:xfrm>
                    <a:off x="2165" y="3363"/>
                    <a:ext cx="140" cy="145"/>
                  </a:xfrm>
                  <a:custGeom>
                    <a:avLst/>
                    <a:gdLst>
                      <a:gd name="T0" fmla="*/ 38 w 140"/>
                      <a:gd name="T1" fmla="*/ 3374 h 145"/>
                      <a:gd name="T2" fmla="*/ 26 w 140"/>
                      <a:gd name="T3" fmla="*/ 3378 h 145"/>
                      <a:gd name="T4" fmla="*/ 16 w 140"/>
                      <a:gd name="T5" fmla="*/ 3390 h 145"/>
                      <a:gd name="T6" fmla="*/ 12 w 140"/>
                      <a:gd name="T7" fmla="*/ 3406 h 145"/>
                      <a:gd name="T8" fmla="*/ 13 w 140"/>
                      <a:gd name="T9" fmla="*/ 3422 h 145"/>
                      <a:gd name="T10" fmla="*/ 42 w 140"/>
                      <a:gd name="T11" fmla="*/ 3475 h 145"/>
                      <a:gd name="T12" fmla="*/ 103 w 140"/>
                      <a:gd name="T13" fmla="*/ 3517 h 145"/>
                      <a:gd name="T14" fmla="*/ 121 w 140"/>
                      <a:gd name="T15" fmla="*/ 3520 h 145"/>
                      <a:gd name="T16" fmla="*/ 135 w 140"/>
                      <a:gd name="T17" fmla="*/ 3518 h 145"/>
                      <a:gd name="T18" fmla="*/ 147 w 140"/>
                      <a:gd name="T19" fmla="*/ 3504 h 145"/>
                      <a:gd name="T20" fmla="*/ 152 w 140"/>
                      <a:gd name="T21" fmla="*/ 3489 h 145"/>
                      <a:gd name="T22" fmla="*/ 153 w 140"/>
                      <a:gd name="T23" fmla="*/ 3473 h 145"/>
                      <a:gd name="T24" fmla="*/ 148 w 140"/>
                      <a:gd name="T25" fmla="*/ 3456 h 145"/>
                      <a:gd name="T26" fmla="*/ 108 w 140"/>
                      <a:gd name="T27" fmla="*/ 3403 h 145"/>
                      <a:gd name="T28" fmla="*/ 53 w 140"/>
                      <a:gd name="T29" fmla="*/ 3375 h 145"/>
                      <a:gd name="T30" fmla="*/ 38 w 140"/>
                      <a:gd name="T31" fmla="*/ 3374 h 14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40" h="145">
                        <a:moveTo>
                          <a:pt x="38" y="11"/>
                        </a:moveTo>
                        <a:lnTo>
                          <a:pt x="26" y="15"/>
                        </a:lnTo>
                        <a:lnTo>
                          <a:pt x="16" y="27"/>
                        </a:lnTo>
                        <a:lnTo>
                          <a:pt x="12" y="43"/>
                        </a:lnTo>
                        <a:lnTo>
                          <a:pt x="13" y="59"/>
                        </a:lnTo>
                        <a:lnTo>
                          <a:pt x="42" y="112"/>
                        </a:lnTo>
                        <a:lnTo>
                          <a:pt x="103" y="154"/>
                        </a:lnTo>
                        <a:lnTo>
                          <a:pt x="121" y="157"/>
                        </a:lnTo>
                        <a:lnTo>
                          <a:pt x="135" y="155"/>
                        </a:lnTo>
                        <a:lnTo>
                          <a:pt x="147" y="141"/>
                        </a:lnTo>
                        <a:lnTo>
                          <a:pt x="152" y="126"/>
                        </a:lnTo>
                        <a:lnTo>
                          <a:pt x="153" y="110"/>
                        </a:lnTo>
                        <a:lnTo>
                          <a:pt x="148" y="93"/>
                        </a:lnTo>
                        <a:lnTo>
                          <a:pt x="108" y="40"/>
                        </a:lnTo>
                        <a:lnTo>
                          <a:pt x="53" y="12"/>
                        </a:lnTo>
                        <a:lnTo>
                          <a:pt x="38" y="11"/>
                        </a:lnTo>
                      </a:path>
                    </a:pathLst>
                  </a:custGeom>
                  <a:solidFill>
                    <a:srgbClr val="EE98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86" name="Picture 3887">
                    <a:extLst>
                      <a:ext uri="{FF2B5EF4-FFF2-40B4-BE49-F238E27FC236}">
                        <a16:creationId xmlns:a16="http://schemas.microsoft.com/office/drawing/2014/main" id="{C8BEE5D7-9ED4-C9BB-03F7-D900981A19F4}"/>
                      </a:ext>
                    </a:extLst>
                  </p:cNvPr>
                  <p:cNvPicPr>
                    <a:picLocks noChangeAspect="1" noChangeArrowheads="1"/>
                  </p:cNvPicPr>
                  <p:nvPr/>
                </p:nvPicPr>
                <p:blipFill>
                  <a:blip r:embed="rId10">
                    <a:extLst>
                      <a:ext uri="{28A0092B-C50C-407E-A947-70E740481C1C}">
                        <a14:useLocalDpi xmlns:a14="http://schemas.microsoft.com/office/drawing/2010/main" val="0"/>
                      </a:ext>
                    </a:extLst>
                  </a:blip>
                  <a:stretch>
                    <a:fillRect/>
                  </a:stretch>
                </p:blipFill>
                <p:spPr bwMode="auto">
                  <a:xfrm>
                    <a:off x="2165" y="3363"/>
                    <a:ext cx="140" cy="14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03" name="Group 3888">
                  <a:extLst>
                    <a:ext uri="{FF2B5EF4-FFF2-40B4-BE49-F238E27FC236}">
                      <a16:creationId xmlns:a16="http://schemas.microsoft.com/office/drawing/2014/main" id="{16B82F0E-DAAC-E6A6-AF3D-3C4F3DEC4FBA}"/>
                    </a:ext>
                  </a:extLst>
                </p:cNvPr>
                <p:cNvGrpSpPr/>
                <p:nvPr/>
              </p:nvGrpSpPr>
              <p:grpSpPr>
                <a:xfrm>
                  <a:off x="2165" y="3363"/>
                  <a:ext cx="140" cy="145"/>
                  <a:chOff x="2165" y="3363"/>
                  <a:chExt cx="140" cy="145"/>
                </a:xfrm>
              </p:grpSpPr>
              <p:sp>
                <p:nvSpPr>
                  <p:cNvPr id="1184" name="Freeform 3889">
                    <a:extLst>
                      <a:ext uri="{FF2B5EF4-FFF2-40B4-BE49-F238E27FC236}">
                        <a16:creationId xmlns:a16="http://schemas.microsoft.com/office/drawing/2014/main" id="{FF8B4745-B960-ED01-DE57-761BEAEE79CA}"/>
                      </a:ext>
                    </a:extLst>
                  </p:cNvPr>
                  <p:cNvSpPr/>
                  <p:nvPr/>
                </p:nvSpPr>
                <p:spPr bwMode="auto">
                  <a:xfrm>
                    <a:off x="2165" y="3363"/>
                    <a:ext cx="140" cy="145"/>
                  </a:xfrm>
                  <a:custGeom>
                    <a:avLst/>
                    <a:gdLst>
                      <a:gd name="T0" fmla="*/ 35 w 140"/>
                      <a:gd name="T1" fmla="*/ 3471 h 145"/>
                      <a:gd name="T2" fmla="*/ 54 w 140"/>
                      <a:gd name="T3" fmla="*/ 3487 h 145"/>
                      <a:gd name="T4" fmla="*/ 72 w 140"/>
                      <a:gd name="T5" fmla="*/ 3498 h 145"/>
                      <a:gd name="T6" fmla="*/ 91 w 140"/>
                      <a:gd name="T7" fmla="*/ 3506 h 145"/>
                      <a:gd name="T8" fmla="*/ 108 w 140"/>
                      <a:gd name="T9" fmla="*/ 3509 h 145"/>
                      <a:gd name="T10" fmla="*/ 123 w 140"/>
                      <a:gd name="T11" fmla="*/ 3507 h 145"/>
                      <a:gd name="T12" fmla="*/ 134 w 140"/>
                      <a:gd name="T13" fmla="*/ 3494 h 145"/>
                      <a:gd name="T14" fmla="*/ 140 w 140"/>
                      <a:gd name="T15" fmla="*/ 3479 h 145"/>
                      <a:gd name="T16" fmla="*/ 140 w 140"/>
                      <a:gd name="T17" fmla="*/ 3462 h 145"/>
                      <a:gd name="T18" fmla="*/ 136 w 140"/>
                      <a:gd name="T19" fmla="*/ 3445 h 145"/>
                      <a:gd name="T20" fmla="*/ 95 w 140"/>
                      <a:gd name="T21" fmla="*/ 3392 h 145"/>
                      <a:gd name="T22" fmla="*/ 40 w 140"/>
                      <a:gd name="T23" fmla="*/ 3364 h 145"/>
                      <a:gd name="T24" fmla="*/ 26 w 140"/>
                      <a:gd name="T25" fmla="*/ 3363 h 145"/>
                      <a:gd name="T26" fmla="*/ 13 w 140"/>
                      <a:gd name="T27" fmla="*/ 3367 h 145"/>
                      <a:gd name="T28" fmla="*/ 4 w 140"/>
                      <a:gd name="T29" fmla="*/ 3380 h 145"/>
                      <a:gd name="T30" fmla="*/ 0 w 140"/>
                      <a:gd name="T31" fmla="*/ 3395 h 145"/>
                      <a:gd name="T32" fmla="*/ 1 w 140"/>
                      <a:gd name="T33" fmla="*/ 3411 h 145"/>
                      <a:gd name="T34" fmla="*/ 6 w 140"/>
                      <a:gd name="T35" fmla="*/ 3429 h 145"/>
                      <a:gd name="T36" fmla="*/ 16 w 140"/>
                      <a:gd name="T37" fmla="*/ 3447 h 145"/>
                      <a:gd name="T38" fmla="*/ 29 w 140"/>
                      <a:gd name="T39" fmla="*/ 3464 h 145"/>
                      <a:gd name="T40" fmla="*/ 35 w 140"/>
                      <a:gd name="T41" fmla="*/ 3471 h 14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40" h="145">
                        <a:moveTo>
                          <a:pt x="35" y="108"/>
                        </a:moveTo>
                        <a:lnTo>
                          <a:pt x="54" y="124"/>
                        </a:lnTo>
                        <a:lnTo>
                          <a:pt x="72" y="135"/>
                        </a:lnTo>
                        <a:lnTo>
                          <a:pt x="91" y="143"/>
                        </a:lnTo>
                        <a:lnTo>
                          <a:pt x="108" y="146"/>
                        </a:lnTo>
                        <a:lnTo>
                          <a:pt x="123" y="144"/>
                        </a:lnTo>
                        <a:lnTo>
                          <a:pt x="134" y="131"/>
                        </a:lnTo>
                        <a:lnTo>
                          <a:pt x="140" y="116"/>
                        </a:lnTo>
                        <a:lnTo>
                          <a:pt x="140" y="99"/>
                        </a:lnTo>
                        <a:lnTo>
                          <a:pt x="136" y="82"/>
                        </a:lnTo>
                        <a:lnTo>
                          <a:pt x="95" y="29"/>
                        </a:lnTo>
                        <a:lnTo>
                          <a:pt x="40" y="1"/>
                        </a:lnTo>
                        <a:lnTo>
                          <a:pt x="26" y="0"/>
                        </a:lnTo>
                        <a:lnTo>
                          <a:pt x="13" y="4"/>
                        </a:lnTo>
                        <a:lnTo>
                          <a:pt x="4" y="17"/>
                        </a:lnTo>
                        <a:lnTo>
                          <a:pt x="0" y="32"/>
                        </a:lnTo>
                        <a:lnTo>
                          <a:pt x="1" y="48"/>
                        </a:lnTo>
                        <a:lnTo>
                          <a:pt x="6" y="66"/>
                        </a:lnTo>
                        <a:lnTo>
                          <a:pt x="16" y="84"/>
                        </a:lnTo>
                        <a:lnTo>
                          <a:pt x="29" y="101"/>
                        </a:lnTo>
                        <a:lnTo>
                          <a:pt x="35" y="108"/>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04" name="Group 3890">
                  <a:extLst>
                    <a:ext uri="{FF2B5EF4-FFF2-40B4-BE49-F238E27FC236}">
                      <a16:creationId xmlns:a16="http://schemas.microsoft.com/office/drawing/2014/main" id="{A7FB21D1-93EB-48E7-B6C9-58F5913965D5}"/>
                    </a:ext>
                  </a:extLst>
                </p:cNvPr>
                <p:cNvGrpSpPr/>
                <p:nvPr/>
              </p:nvGrpSpPr>
              <p:grpSpPr>
                <a:xfrm>
                  <a:off x="1949" y="3206"/>
                  <a:ext cx="117" cy="169"/>
                  <a:chOff x="1949" y="3206"/>
                  <a:chExt cx="117" cy="169"/>
                </a:xfrm>
              </p:grpSpPr>
              <p:sp>
                <p:nvSpPr>
                  <p:cNvPr id="1182" name="Freeform 3891">
                    <a:extLst>
                      <a:ext uri="{FF2B5EF4-FFF2-40B4-BE49-F238E27FC236}">
                        <a16:creationId xmlns:a16="http://schemas.microsoft.com/office/drawing/2014/main" id="{E63AD274-5140-A458-88C1-28400B01B902}"/>
                      </a:ext>
                    </a:extLst>
                  </p:cNvPr>
                  <p:cNvSpPr/>
                  <p:nvPr/>
                </p:nvSpPr>
                <p:spPr bwMode="auto">
                  <a:xfrm>
                    <a:off x="1949" y="3206"/>
                    <a:ext cx="117" cy="169"/>
                  </a:xfrm>
                  <a:custGeom>
                    <a:avLst/>
                    <a:gdLst>
                      <a:gd name="T0" fmla="*/ 41 w 117"/>
                      <a:gd name="T1" fmla="*/ 3215 h 169"/>
                      <a:gd name="T2" fmla="*/ 28 w 117"/>
                      <a:gd name="T3" fmla="*/ 3217 h 169"/>
                      <a:gd name="T4" fmla="*/ 17 w 117"/>
                      <a:gd name="T5" fmla="*/ 3226 h 169"/>
                      <a:gd name="T6" fmla="*/ 10 w 117"/>
                      <a:gd name="T7" fmla="*/ 3241 h 169"/>
                      <a:gd name="T8" fmla="*/ 7 w 117"/>
                      <a:gd name="T9" fmla="*/ 3259 h 169"/>
                      <a:gd name="T10" fmla="*/ 8 w 117"/>
                      <a:gd name="T11" fmla="*/ 3280 h 169"/>
                      <a:gd name="T12" fmla="*/ 33 w 117"/>
                      <a:gd name="T13" fmla="*/ 3342 h 169"/>
                      <a:gd name="T14" fmla="*/ 92 w 117"/>
                      <a:gd name="T15" fmla="*/ 3384 h 169"/>
                      <a:gd name="T16" fmla="*/ 108 w 117"/>
                      <a:gd name="T17" fmla="*/ 3374 h 169"/>
                      <a:gd name="T18" fmla="*/ 118 w 117"/>
                      <a:gd name="T19" fmla="*/ 3360 h 169"/>
                      <a:gd name="T20" fmla="*/ 124 w 117"/>
                      <a:gd name="T21" fmla="*/ 3343 h 169"/>
                      <a:gd name="T22" fmla="*/ 124 w 117"/>
                      <a:gd name="T23" fmla="*/ 3324 h 169"/>
                      <a:gd name="T24" fmla="*/ 120 w 117"/>
                      <a:gd name="T25" fmla="*/ 3303 h 169"/>
                      <a:gd name="T26" fmla="*/ 86 w 117"/>
                      <a:gd name="T27" fmla="*/ 3241 h 169"/>
                      <a:gd name="T28" fmla="*/ 41 w 117"/>
                      <a:gd name="T29" fmla="*/ 3215 h 16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 h="169">
                        <a:moveTo>
                          <a:pt x="41" y="9"/>
                        </a:moveTo>
                        <a:lnTo>
                          <a:pt x="28" y="11"/>
                        </a:lnTo>
                        <a:lnTo>
                          <a:pt x="17" y="20"/>
                        </a:lnTo>
                        <a:lnTo>
                          <a:pt x="10" y="35"/>
                        </a:lnTo>
                        <a:lnTo>
                          <a:pt x="7" y="53"/>
                        </a:lnTo>
                        <a:lnTo>
                          <a:pt x="8" y="74"/>
                        </a:lnTo>
                        <a:lnTo>
                          <a:pt x="33" y="136"/>
                        </a:lnTo>
                        <a:lnTo>
                          <a:pt x="92" y="178"/>
                        </a:lnTo>
                        <a:lnTo>
                          <a:pt x="108" y="168"/>
                        </a:lnTo>
                        <a:lnTo>
                          <a:pt x="118" y="154"/>
                        </a:lnTo>
                        <a:lnTo>
                          <a:pt x="124" y="137"/>
                        </a:lnTo>
                        <a:lnTo>
                          <a:pt x="124" y="118"/>
                        </a:lnTo>
                        <a:lnTo>
                          <a:pt x="120" y="97"/>
                        </a:lnTo>
                        <a:lnTo>
                          <a:pt x="86" y="35"/>
                        </a:lnTo>
                        <a:lnTo>
                          <a:pt x="41" y="9"/>
                        </a:lnTo>
                      </a:path>
                    </a:pathLst>
                  </a:custGeom>
                  <a:solidFill>
                    <a:srgbClr val="EE98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83" name="Picture 3892">
                    <a:extLst>
                      <a:ext uri="{FF2B5EF4-FFF2-40B4-BE49-F238E27FC236}">
                        <a16:creationId xmlns:a16="http://schemas.microsoft.com/office/drawing/2014/main" id="{E7340AFA-49C5-4B86-2392-7A88A37348B9}"/>
                      </a:ext>
                    </a:extLst>
                  </p:cNvPr>
                  <p:cNvPicPr>
                    <a:picLocks noChangeAspect="1" noChangeArrowheads="1"/>
                  </p:cNvPicPr>
                  <p:nvPr/>
                </p:nvPicPr>
                <p:blipFill>
                  <a:blip r:embed="rId11">
                    <a:extLst>
                      <a:ext uri="{28A0092B-C50C-407E-A947-70E740481C1C}">
                        <a14:useLocalDpi xmlns:a14="http://schemas.microsoft.com/office/drawing/2010/main" val="0"/>
                      </a:ext>
                    </a:extLst>
                  </a:blip>
                  <a:stretch>
                    <a:fillRect/>
                  </a:stretch>
                </p:blipFill>
                <p:spPr bwMode="auto">
                  <a:xfrm>
                    <a:off x="1949" y="3206"/>
                    <a:ext cx="117" cy="16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05" name="Group 3893">
                  <a:extLst>
                    <a:ext uri="{FF2B5EF4-FFF2-40B4-BE49-F238E27FC236}">
                      <a16:creationId xmlns:a16="http://schemas.microsoft.com/office/drawing/2014/main" id="{E6F9A9C6-4FE6-4F5F-9B39-217D95E52AE5}"/>
                    </a:ext>
                  </a:extLst>
                </p:cNvPr>
                <p:cNvGrpSpPr/>
                <p:nvPr/>
              </p:nvGrpSpPr>
              <p:grpSpPr>
                <a:xfrm>
                  <a:off x="1949" y="3206"/>
                  <a:ext cx="117" cy="169"/>
                  <a:chOff x="1949" y="3206"/>
                  <a:chExt cx="117" cy="169"/>
                </a:xfrm>
              </p:grpSpPr>
              <p:sp>
                <p:nvSpPr>
                  <p:cNvPr id="1181" name="Freeform 3894">
                    <a:extLst>
                      <a:ext uri="{FF2B5EF4-FFF2-40B4-BE49-F238E27FC236}">
                        <a16:creationId xmlns:a16="http://schemas.microsoft.com/office/drawing/2014/main" id="{9516D464-9F0A-4A68-5B2C-013E6580F572}"/>
                      </a:ext>
                    </a:extLst>
                  </p:cNvPr>
                  <p:cNvSpPr/>
                  <p:nvPr/>
                </p:nvSpPr>
                <p:spPr bwMode="auto">
                  <a:xfrm>
                    <a:off x="1949" y="3206"/>
                    <a:ext cx="117" cy="169"/>
                  </a:xfrm>
                  <a:custGeom>
                    <a:avLst/>
                    <a:gdLst>
                      <a:gd name="T0" fmla="*/ 14 w 117"/>
                      <a:gd name="T1" fmla="*/ 3311 h 169"/>
                      <a:gd name="T2" fmla="*/ 55 w 117"/>
                      <a:gd name="T3" fmla="*/ 3363 h 169"/>
                      <a:gd name="T4" fmla="*/ 85 w 117"/>
                      <a:gd name="T5" fmla="*/ 3375 h 169"/>
                      <a:gd name="T6" fmla="*/ 101 w 117"/>
                      <a:gd name="T7" fmla="*/ 3365 h 169"/>
                      <a:gd name="T8" fmla="*/ 111 w 117"/>
                      <a:gd name="T9" fmla="*/ 3351 h 169"/>
                      <a:gd name="T10" fmla="*/ 116 w 117"/>
                      <a:gd name="T11" fmla="*/ 3334 h 169"/>
                      <a:gd name="T12" fmla="*/ 117 w 117"/>
                      <a:gd name="T13" fmla="*/ 3315 h 169"/>
                      <a:gd name="T14" fmla="*/ 113 w 117"/>
                      <a:gd name="T15" fmla="*/ 3293 h 169"/>
                      <a:gd name="T16" fmla="*/ 79 w 117"/>
                      <a:gd name="T17" fmla="*/ 3232 h 169"/>
                      <a:gd name="T18" fmla="*/ 34 w 117"/>
                      <a:gd name="T19" fmla="*/ 3206 h 169"/>
                      <a:gd name="T20" fmla="*/ 21 w 117"/>
                      <a:gd name="T21" fmla="*/ 3208 h 169"/>
                      <a:gd name="T22" fmla="*/ 10 w 117"/>
                      <a:gd name="T23" fmla="*/ 3217 h 169"/>
                      <a:gd name="T24" fmla="*/ 3 w 117"/>
                      <a:gd name="T25" fmla="*/ 3232 h 169"/>
                      <a:gd name="T26" fmla="*/ 0 w 117"/>
                      <a:gd name="T27" fmla="*/ 3250 h 169"/>
                      <a:gd name="T28" fmla="*/ 1 w 117"/>
                      <a:gd name="T29" fmla="*/ 3271 h 169"/>
                      <a:gd name="T30" fmla="*/ 7 w 117"/>
                      <a:gd name="T31" fmla="*/ 3294 h 169"/>
                      <a:gd name="T32" fmla="*/ 14 w 117"/>
                      <a:gd name="T33" fmla="*/ 3311 h 1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7" h="169">
                        <a:moveTo>
                          <a:pt x="14" y="105"/>
                        </a:moveTo>
                        <a:lnTo>
                          <a:pt x="55" y="157"/>
                        </a:lnTo>
                        <a:lnTo>
                          <a:pt x="85" y="169"/>
                        </a:lnTo>
                        <a:lnTo>
                          <a:pt x="101" y="159"/>
                        </a:lnTo>
                        <a:lnTo>
                          <a:pt x="111" y="145"/>
                        </a:lnTo>
                        <a:lnTo>
                          <a:pt x="116" y="128"/>
                        </a:lnTo>
                        <a:lnTo>
                          <a:pt x="117" y="109"/>
                        </a:lnTo>
                        <a:lnTo>
                          <a:pt x="113" y="87"/>
                        </a:lnTo>
                        <a:lnTo>
                          <a:pt x="79" y="26"/>
                        </a:lnTo>
                        <a:lnTo>
                          <a:pt x="34" y="0"/>
                        </a:lnTo>
                        <a:lnTo>
                          <a:pt x="21" y="2"/>
                        </a:lnTo>
                        <a:lnTo>
                          <a:pt x="10" y="11"/>
                        </a:lnTo>
                        <a:lnTo>
                          <a:pt x="3" y="26"/>
                        </a:lnTo>
                        <a:lnTo>
                          <a:pt x="0" y="44"/>
                        </a:lnTo>
                        <a:lnTo>
                          <a:pt x="1" y="65"/>
                        </a:lnTo>
                        <a:lnTo>
                          <a:pt x="7" y="88"/>
                        </a:lnTo>
                        <a:lnTo>
                          <a:pt x="14" y="105"/>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06" name="Group 3895">
                  <a:extLst>
                    <a:ext uri="{FF2B5EF4-FFF2-40B4-BE49-F238E27FC236}">
                      <a16:creationId xmlns:a16="http://schemas.microsoft.com/office/drawing/2014/main" id="{C91B5030-A85A-0DDD-D9B7-60371702190B}"/>
                    </a:ext>
                  </a:extLst>
                </p:cNvPr>
                <p:cNvGrpSpPr/>
                <p:nvPr/>
              </p:nvGrpSpPr>
              <p:grpSpPr>
                <a:xfrm>
                  <a:off x="5638" y="3403"/>
                  <a:ext cx="1009" cy="1010"/>
                  <a:chOff x="5638" y="3403"/>
                  <a:chExt cx="1009" cy="1010"/>
                </a:xfrm>
              </p:grpSpPr>
              <p:sp>
                <p:nvSpPr>
                  <p:cNvPr id="1180" name="Freeform 3896">
                    <a:extLst>
                      <a:ext uri="{FF2B5EF4-FFF2-40B4-BE49-F238E27FC236}">
                        <a16:creationId xmlns:a16="http://schemas.microsoft.com/office/drawing/2014/main" id="{25FC8C84-8196-7584-3887-090A761441A9}"/>
                      </a:ext>
                    </a:extLst>
                  </p:cNvPr>
                  <p:cNvSpPr/>
                  <p:nvPr/>
                </p:nvSpPr>
                <p:spPr bwMode="auto">
                  <a:xfrm>
                    <a:off x="5638" y="3403"/>
                    <a:ext cx="1009" cy="1010"/>
                  </a:xfrm>
                  <a:custGeom>
                    <a:avLst/>
                    <a:gdLst>
                      <a:gd name="T0" fmla="*/ 504 w 1009"/>
                      <a:gd name="T1" fmla="*/ 3403 h 1010"/>
                      <a:gd name="T2" fmla="*/ 427 w 1009"/>
                      <a:gd name="T3" fmla="*/ 3409 h 1010"/>
                      <a:gd name="T4" fmla="*/ 351 w 1009"/>
                      <a:gd name="T5" fmla="*/ 3427 h 1010"/>
                      <a:gd name="T6" fmla="*/ 279 w 1009"/>
                      <a:gd name="T7" fmla="*/ 3457 h 1010"/>
                      <a:gd name="T8" fmla="*/ 210 w 1009"/>
                      <a:gd name="T9" fmla="*/ 3498 h 1010"/>
                      <a:gd name="T10" fmla="*/ 148 w 1009"/>
                      <a:gd name="T11" fmla="*/ 3551 h 1010"/>
                      <a:gd name="T12" fmla="*/ 94 w 1009"/>
                      <a:gd name="T13" fmla="*/ 3614 h 1010"/>
                      <a:gd name="T14" fmla="*/ 53 w 1009"/>
                      <a:gd name="T15" fmla="*/ 3682 h 1010"/>
                      <a:gd name="T16" fmla="*/ 23 w 1009"/>
                      <a:gd name="T17" fmla="*/ 3755 h 1010"/>
                      <a:gd name="T18" fmla="*/ 6 w 1009"/>
                      <a:gd name="T19" fmla="*/ 3831 h 1010"/>
                      <a:gd name="T20" fmla="*/ 0 w 1009"/>
                      <a:gd name="T21" fmla="*/ 3908 h 1010"/>
                      <a:gd name="T22" fmla="*/ 1 w 1009"/>
                      <a:gd name="T23" fmla="*/ 3947 h 1010"/>
                      <a:gd name="T24" fmla="*/ 13 w 1009"/>
                      <a:gd name="T25" fmla="*/ 4024 h 1010"/>
                      <a:gd name="T26" fmla="*/ 37 w 1009"/>
                      <a:gd name="T27" fmla="*/ 4098 h 1010"/>
                      <a:gd name="T28" fmla="*/ 72 w 1009"/>
                      <a:gd name="T29" fmla="*/ 4169 h 1010"/>
                      <a:gd name="T30" fmla="*/ 119 w 1009"/>
                      <a:gd name="T31" fmla="*/ 4235 h 1010"/>
                      <a:gd name="T32" fmla="*/ 178 w 1009"/>
                      <a:gd name="T33" fmla="*/ 4293 h 1010"/>
                      <a:gd name="T34" fmla="*/ 244 w 1009"/>
                      <a:gd name="T35" fmla="*/ 4340 h 1010"/>
                      <a:gd name="T36" fmla="*/ 315 w 1009"/>
                      <a:gd name="T37" fmla="*/ 4376 h 1010"/>
                      <a:gd name="T38" fmla="*/ 389 w 1009"/>
                      <a:gd name="T39" fmla="*/ 4400 h 1010"/>
                      <a:gd name="T40" fmla="*/ 466 w 1009"/>
                      <a:gd name="T41" fmla="*/ 4411 h 1010"/>
                      <a:gd name="T42" fmla="*/ 504 w 1009"/>
                      <a:gd name="T43" fmla="*/ 4413 h 1010"/>
                      <a:gd name="T44" fmla="*/ 543 w 1009"/>
                      <a:gd name="T45" fmla="*/ 4411 h 1010"/>
                      <a:gd name="T46" fmla="*/ 620 w 1009"/>
                      <a:gd name="T47" fmla="*/ 4400 h 1010"/>
                      <a:gd name="T48" fmla="*/ 694 w 1009"/>
                      <a:gd name="T49" fmla="*/ 4376 h 1010"/>
                      <a:gd name="T50" fmla="*/ 765 w 1009"/>
                      <a:gd name="T51" fmla="*/ 4340 h 1010"/>
                      <a:gd name="T52" fmla="*/ 831 w 1009"/>
                      <a:gd name="T53" fmla="*/ 4293 h 1010"/>
                      <a:gd name="T54" fmla="*/ 889 w 1009"/>
                      <a:gd name="T55" fmla="*/ 4235 h 1010"/>
                      <a:gd name="T56" fmla="*/ 937 w 1009"/>
                      <a:gd name="T57" fmla="*/ 4169 h 1010"/>
                      <a:gd name="T58" fmla="*/ 972 w 1009"/>
                      <a:gd name="T59" fmla="*/ 4098 h 1010"/>
                      <a:gd name="T60" fmla="*/ 996 w 1009"/>
                      <a:gd name="T61" fmla="*/ 4023 h 1010"/>
                      <a:gd name="T62" fmla="*/ 1008 w 1009"/>
                      <a:gd name="T63" fmla="*/ 3947 h 1010"/>
                      <a:gd name="T64" fmla="*/ 1009 w 1009"/>
                      <a:gd name="T65" fmla="*/ 3908 h 1010"/>
                      <a:gd name="T66" fmla="*/ 1008 w 1009"/>
                      <a:gd name="T67" fmla="*/ 3869 h 1010"/>
                      <a:gd name="T68" fmla="*/ 996 w 1009"/>
                      <a:gd name="T69" fmla="*/ 3793 h 1010"/>
                      <a:gd name="T70" fmla="*/ 972 w 1009"/>
                      <a:gd name="T71" fmla="*/ 3718 h 1010"/>
                      <a:gd name="T72" fmla="*/ 937 w 1009"/>
                      <a:gd name="T73" fmla="*/ 3647 h 1010"/>
                      <a:gd name="T74" fmla="*/ 889 w 1009"/>
                      <a:gd name="T75" fmla="*/ 3582 h 1010"/>
                      <a:gd name="T76" fmla="*/ 831 w 1009"/>
                      <a:gd name="T77" fmla="*/ 3523 h 1010"/>
                      <a:gd name="T78" fmla="*/ 765 w 1009"/>
                      <a:gd name="T79" fmla="*/ 3476 h 1010"/>
                      <a:gd name="T80" fmla="*/ 694 w 1009"/>
                      <a:gd name="T81" fmla="*/ 3440 h 1010"/>
                      <a:gd name="T82" fmla="*/ 620 w 1009"/>
                      <a:gd name="T83" fmla="*/ 3417 h 1010"/>
                      <a:gd name="T84" fmla="*/ 543 w 1009"/>
                      <a:gd name="T85" fmla="*/ 3405 h 1010"/>
                      <a:gd name="T86" fmla="*/ 504 w 1009"/>
                      <a:gd name="T87" fmla="*/ 3403 h 1010"/>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009" h="1010">
                        <a:moveTo>
                          <a:pt x="504" y="0"/>
                        </a:moveTo>
                        <a:lnTo>
                          <a:pt x="427" y="6"/>
                        </a:lnTo>
                        <a:lnTo>
                          <a:pt x="351" y="24"/>
                        </a:lnTo>
                        <a:lnTo>
                          <a:pt x="279" y="54"/>
                        </a:lnTo>
                        <a:lnTo>
                          <a:pt x="210" y="95"/>
                        </a:lnTo>
                        <a:lnTo>
                          <a:pt x="148" y="148"/>
                        </a:lnTo>
                        <a:lnTo>
                          <a:pt x="94" y="211"/>
                        </a:lnTo>
                        <a:lnTo>
                          <a:pt x="53" y="279"/>
                        </a:lnTo>
                        <a:lnTo>
                          <a:pt x="23" y="352"/>
                        </a:lnTo>
                        <a:lnTo>
                          <a:pt x="6" y="428"/>
                        </a:lnTo>
                        <a:lnTo>
                          <a:pt x="0" y="505"/>
                        </a:lnTo>
                        <a:lnTo>
                          <a:pt x="1" y="544"/>
                        </a:lnTo>
                        <a:lnTo>
                          <a:pt x="13" y="621"/>
                        </a:lnTo>
                        <a:lnTo>
                          <a:pt x="37" y="695"/>
                        </a:lnTo>
                        <a:lnTo>
                          <a:pt x="72" y="766"/>
                        </a:lnTo>
                        <a:lnTo>
                          <a:pt x="119" y="832"/>
                        </a:lnTo>
                        <a:lnTo>
                          <a:pt x="178" y="890"/>
                        </a:lnTo>
                        <a:lnTo>
                          <a:pt x="244" y="937"/>
                        </a:lnTo>
                        <a:lnTo>
                          <a:pt x="315" y="973"/>
                        </a:lnTo>
                        <a:lnTo>
                          <a:pt x="389" y="997"/>
                        </a:lnTo>
                        <a:lnTo>
                          <a:pt x="466" y="1008"/>
                        </a:lnTo>
                        <a:lnTo>
                          <a:pt x="504" y="1010"/>
                        </a:lnTo>
                        <a:lnTo>
                          <a:pt x="543" y="1008"/>
                        </a:lnTo>
                        <a:lnTo>
                          <a:pt x="620" y="997"/>
                        </a:lnTo>
                        <a:lnTo>
                          <a:pt x="694" y="973"/>
                        </a:lnTo>
                        <a:lnTo>
                          <a:pt x="765" y="937"/>
                        </a:lnTo>
                        <a:lnTo>
                          <a:pt x="831" y="890"/>
                        </a:lnTo>
                        <a:lnTo>
                          <a:pt x="889" y="832"/>
                        </a:lnTo>
                        <a:lnTo>
                          <a:pt x="937" y="766"/>
                        </a:lnTo>
                        <a:lnTo>
                          <a:pt x="972" y="695"/>
                        </a:lnTo>
                        <a:lnTo>
                          <a:pt x="996" y="620"/>
                        </a:lnTo>
                        <a:lnTo>
                          <a:pt x="1008" y="544"/>
                        </a:lnTo>
                        <a:lnTo>
                          <a:pt x="1009" y="505"/>
                        </a:lnTo>
                        <a:lnTo>
                          <a:pt x="1008" y="466"/>
                        </a:lnTo>
                        <a:lnTo>
                          <a:pt x="996" y="390"/>
                        </a:lnTo>
                        <a:lnTo>
                          <a:pt x="972" y="315"/>
                        </a:lnTo>
                        <a:lnTo>
                          <a:pt x="937" y="244"/>
                        </a:lnTo>
                        <a:lnTo>
                          <a:pt x="889" y="179"/>
                        </a:lnTo>
                        <a:lnTo>
                          <a:pt x="831" y="120"/>
                        </a:lnTo>
                        <a:lnTo>
                          <a:pt x="765" y="73"/>
                        </a:lnTo>
                        <a:lnTo>
                          <a:pt x="694" y="37"/>
                        </a:lnTo>
                        <a:lnTo>
                          <a:pt x="620" y="14"/>
                        </a:lnTo>
                        <a:lnTo>
                          <a:pt x="543" y="2"/>
                        </a:lnTo>
                        <a:lnTo>
                          <a:pt x="504"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07" name="Group 3897">
                  <a:extLst>
                    <a:ext uri="{FF2B5EF4-FFF2-40B4-BE49-F238E27FC236}">
                      <a16:creationId xmlns:a16="http://schemas.microsoft.com/office/drawing/2014/main" id="{1A3F76D3-69E3-4E44-61C8-BF241B7517FC}"/>
                    </a:ext>
                  </a:extLst>
                </p:cNvPr>
                <p:cNvGrpSpPr/>
                <p:nvPr/>
              </p:nvGrpSpPr>
              <p:grpSpPr>
                <a:xfrm>
                  <a:off x="5638" y="3403"/>
                  <a:ext cx="1009" cy="1010"/>
                  <a:chOff x="5638" y="3403"/>
                  <a:chExt cx="1009" cy="1010"/>
                </a:xfrm>
              </p:grpSpPr>
              <p:sp>
                <p:nvSpPr>
                  <p:cNvPr id="1179" name="Freeform 3898">
                    <a:extLst>
                      <a:ext uri="{FF2B5EF4-FFF2-40B4-BE49-F238E27FC236}">
                        <a16:creationId xmlns:a16="http://schemas.microsoft.com/office/drawing/2014/main" id="{AE195F7F-0EE5-C4FA-252F-95623743C8AE}"/>
                      </a:ext>
                    </a:extLst>
                  </p:cNvPr>
                  <p:cNvSpPr/>
                  <p:nvPr/>
                </p:nvSpPr>
                <p:spPr bwMode="auto">
                  <a:xfrm>
                    <a:off x="5638" y="3403"/>
                    <a:ext cx="1009" cy="1010"/>
                  </a:xfrm>
                  <a:custGeom>
                    <a:avLst/>
                    <a:gdLst>
                      <a:gd name="T0" fmla="*/ 148 w 1009"/>
                      <a:gd name="T1" fmla="*/ 4265 h 1010"/>
                      <a:gd name="T2" fmla="*/ 210 w 1009"/>
                      <a:gd name="T3" fmla="*/ 4318 h 1010"/>
                      <a:gd name="T4" fmla="*/ 279 w 1009"/>
                      <a:gd name="T5" fmla="*/ 4360 h 1010"/>
                      <a:gd name="T6" fmla="*/ 351 w 1009"/>
                      <a:gd name="T7" fmla="*/ 4389 h 1010"/>
                      <a:gd name="T8" fmla="*/ 427 w 1009"/>
                      <a:gd name="T9" fmla="*/ 4407 h 1010"/>
                      <a:gd name="T10" fmla="*/ 504 w 1009"/>
                      <a:gd name="T11" fmla="*/ 4413 h 1010"/>
                      <a:gd name="T12" fmla="*/ 543 w 1009"/>
                      <a:gd name="T13" fmla="*/ 4411 h 1010"/>
                      <a:gd name="T14" fmla="*/ 620 w 1009"/>
                      <a:gd name="T15" fmla="*/ 4400 h 1010"/>
                      <a:gd name="T16" fmla="*/ 694 w 1009"/>
                      <a:gd name="T17" fmla="*/ 4376 h 1010"/>
                      <a:gd name="T18" fmla="*/ 765 w 1009"/>
                      <a:gd name="T19" fmla="*/ 4340 h 1010"/>
                      <a:gd name="T20" fmla="*/ 831 w 1009"/>
                      <a:gd name="T21" fmla="*/ 4293 h 1010"/>
                      <a:gd name="T22" fmla="*/ 889 w 1009"/>
                      <a:gd name="T23" fmla="*/ 4235 h 1010"/>
                      <a:gd name="T24" fmla="*/ 937 w 1009"/>
                      <a:gd name="T25" fmla="*/ 4169 h 1010"/>
                      <a:gd name="T26" fmla="*/ 972 w 1009"/>
                      <a:gd name="T27" fmla="*/ 4098 h 1010"/>
                      <a:gd name="T28" fmla="*/ 996 w 1009"/>
                      <a:gd name="T29" fmla="*/ 4024 h 1010"/>
                      <a:gd name="T30" fmla="*/ 1008 w 1009"/>
                      <a:gd name="T31" fmla="*/ 3947 h 1010"/>
                      <a:gd name="T32" fmla="*/ 1009 w 1009"/>
                      <a:gd name="T33" fmla="*/ 3908 h 1010"/>
                      <a:gd name="T34" fmla="*/ 1008 w 1009"/>
                      <a:gd name="T35" fmla="*/ 3869 h 1010"/>
                      <a:gd name="T36" fmla="*/ 996 w 1009"/>
                      <a:gd name="T37" fmla="*/ 3793 h 1010"/>
                      <a:gd name="T38" fmla="*/ 972 w 1009"/>
                      <a:gd name="T39" fmla="*/ 3718 h 1010"/>
                      <a:gd name="T40" fmla="*/ 937 w 1009"/>
                      <a:gd name="T41" fmla="*/ 3647 h 1010"/>
                      <a:gd name="T42" fmla="*/ 889 w 1009"/>
                      <a:gd name="T43" fmla="*/ 3582 h 1010"/>
                      <a:gd name="T44" fmla="*/ 831 w 1009"/>
                      <a:gd name="T45" fmla="*/ 3523 h 1010"/>
                      <a:gd name="T46" fmla="*/ 765 w 1009"/>
                      <a:gd name="T47" fmla="*/ 3476 h 1010"/>
                      <a:gd name="T48" fmla="*/ 694 w 1009"/>
                      <a:gd name="T49" fmla="*/ 3440 h 1010"/>
                      <a:gd name="T50" fmla="*/ 620 w 1009"/>
                      <a:gd name="T51" fmla="*/ 3417 h 1010"/>
                      <a:gd name="T52" fmla="*/ 543 w 1009"/>
                      <a:gd name="T53" fmla="*/ 3405 h 1010"/>
                      <a:gd name="T54" fmla="*/ 504 w 1009"/>
                      <a:gd name="T55" fmla="*/ 3403 h 1010"/>
                      <a:gd name="T56" fmla="*/ 466 w 1009"/>
                      <a:gd name="T57" fmla="*/ 3405 h 1010"/>
                      <a:gd name="T58" fmla="*/ 389 w 1009"/>
                      <a:gd name="T59" fmla="*/ 3417 h 1010"/>
                      <a:gd name="T60" fmla="*/ 315 w 1009"/>
                      <a:gd name="T61" fmla="*/ 3440 h 1010"/>
                      <a:gd name="T62" fmla="*/ 244 w 1009"/>
                      <a:gd name="T63" fmla="*/ 3476 h 1010"/>
                      <a:gd name="T64" fmla="*/ 178 w 1009"/>
                      <a:gd name="T65" fmla="*/ 3523 h 1010"/>
                      <a:gd name="T66" fmla="*/ 119 w 1009"/>
                      <a:gd name="T67" fmla="*/ 3582 h 1010"/>
                      <a:gd name="T68" fmla="*/ 72 w 1009"/>
                      <a:gd name="T69" fmla="*/ 3647 h 1010"/>
                      <a:gd name="T70" fmla="*/ 37 w 1009"/>
                      <a:gd name="T71" fmla="*/ 3718 h 1010"/>
                      <a:gd name="T72" fmla="*/ 13 w 1009"/>
                      <a:gd name="T73" fmla="*/ 3793 h 1010"/>
                      <a:gd name="T74" fmla="*/ 1 w 1009"/>
                      <a:gd name="T75" fmla="*/ 3869 h 1010"/>
                      <a:gd name="T76" fmla="*/ 0 w 1009"/>
                      <a:gd name="T77" fmla="*/ 3908 h 1010"/>
                      <a:gd name="T78" fmla="*/ 1 w 1009"/>
                      <a:gd name="T79" fmla="*/ 3947 h 1010"/>
                      <a:gd name="T80" fmla="*/ 13 w 1009"/>
                      <a:gd name="T81" fmla="*/ 4023 h 1010"/>
                      <a:gd name="T82" fmla="*/ 37 w 1009"/>
                      <a:gd name="T83" fmla="*/ 4098 h 1010"/>
                      <a:gd name="T84" fmla="*/ 72 w 1009"/>
                      <a:gd name="T85" fmla="*/ 4169 h 1010"/>
                      <a:gd name="T86" fmla="*/ 119 w 1009"/>
                      <a:gd name="T87" fmla="*/ 4235 h 1010"/>
                      <a:gd name="T88" fmla="*/ 148 w 1009"/>
                      <a:gd name="T89" fmla="*/ 4265 h 101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009" h="1010">
                        <a:moveTo>
                          <a:pt x="148" y="862"/>
                        </a:moveTo>
                        <a:lnTo>
                          <a:pt x="210" y="915"/>
                        </a:lnTo>
                        <a:lnTo>
                          <a:pt x="279" y="957"/>
                        </a:lnTo>
                        <a:lnTo>
                          <a:pt x="351" y="986"/>
                        </a:lnTo>
                        <a:lnTo>
                          <a:pt x="427" y="1004"/>
                        </a:lnTo>
                        <a:lnTo>
                          <a:pt x="504" y="1010"/>
                        </a:lnTo>
                        <a:lnTo>
                          <a:pt x="543" y="1008"/>
                        </a:lnTo>
                        <a:lnTo>
                          <a:pt x="620" y="997"/>
                        </a:lnTo>
                        <a:lnTo>
                          <a:pt x="694" y="973"/>
                        </a:lnTo>
                        <a:lnTo>
                          <a:pt x="765" y="937"/>
                        </a:lnTo>
                        <a:lnTo>
                          <a:pt x="831" y="890"/>
                        </a:lnTo>
                        <a:lnTo>
                          <a:pt x="889" y="832"/>
                        </a:lnTo>
                        <a:lnTo>
                          <a:pt x="937" y="766"/>
                        </a:lnTo>
                        <a:lnTo>
                          <a:pt x="972" y="695"/>
                        </a:lnTo>
                        <a:lnTo>
                          <a:pt x="996" y="621"/>
                        </a:lnTo>
                        <a:lnTo>
                          <a:pt x="1008" y="544"/>
                        </a:lnTo>
                        <a:lnTo>
                          <a:pt x="1009" y="505"/>
                        </a:lnTo>
                        <a:lnTo>
                          <a:pt x="1008" y="466"/>
                        </a:lnTo>
                        <a:lnTo>
                          <a:pt x="996" y="390"/>
                        </a:lnTo>
                        <a:lnTo>
                          <a:pt x="972" y="315"/>
                        </a:lnTo>
                        <a:lnTo>
                          <a:pt x="937" y="244"/>
                        </a:lnTo>
                        <a:lnTo>
                          <a:pt x="889" y="179"/>
                        </a:lnTo>
                        <a:lnTo>
                          <a:pt x="831" y="120"/>
                        </a:lnTo>
                        <a:lnTo>
                          <a:pt x="765" y="73"/>
                        </a:lnTo>
                        <a:lnTo>
                          <a:pt x="694" y="37"/>
                        </a:lnTo>
                        <a:lnTo>
                          <a:pt x="620" y="14"/>
                        </a:lnTo>
                        <a:lnTo>
                          <a:pt x="543" y="2"/>
                        </a:lnTo>
                        <a:lnTo>
                          <a:pt x="504" y="0"/>
                        </a:lnTo>
                        <a:lnTo>
                          <a:pt x="466" y="2"/>
                        </a:lnTo>
                        <a:lnTo>
                          <a:pt x="389" y="14"/>
                        </a:lnTo>
                        <a:lnTo>
                          <a:pt x="315" y="37"/>
                        </a:lnTo>
                        <a:lnTo>
                          <a:pt x="244" y="73"/>
                        </a:lnTo>
                        <a:lnTo>
                          <a:pt x="178" y="120"/>
                        </a:lnTo>
                        <a:lnTo>
                          <a:pt x="119" y="179"/>
                        </a:lnTo>
                        <a:lnTo>
                          <a:pt x="72" y="244"/>
                        </a:lnTo>
                        <a:lnTo>
                          <a:pt x="37" y="315"/>
                        </a:lnTo>
                        <a:lnTo>
                          <a:pt x="13" y="390"/>
                        </a:lnTo>
                        <a:lnTo>
                          <a:pt x="1" y="466"/>
                        </a:lnTo>
                        <a:lnTo>
                          <a:pt x="0" y="505"/>
                        </a:lnTo>
                        <a:lnTo>
                          <a:pt x="1" y="544"/>
                        </a:lnTo>
                        <a:lnTo>
                          <a:pt x="13" y="620"/>
                        </a:lnTo>
                        <a:lnTo>
                          <a:pt x="37" y="695"/>
                        </a:lnTo>
                        <a:lnTo>
                          <a:pt x="72" y="766"/>
                        </a:lnTo>
                        <a:lnTo>
                          <a:pt x="119" y="832"/>
                        </a:lnTo>
                        <a:lnTo>
                          <a:pt x="148" y="862"/>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08" name="Group 3899">
                  <a:extLst>
                    <a:ext uri="{FF2B5EF4-FFF2-40B4-BE49-F238E27FC236}">
                      <a16:creationId xmlns:a16="http://schemas.microsoft.com/office/drawing/2014/main" id="{1D3B676D-72AF-BE74-B277-88C922662C84}"/>
                    </a:ext>
                  </a:extLst>
                </p:cNvPr>
                <p:cNvGrpSpPr/>
                <p:nvPr/>
              </p:nvGrpSpPr>
              <p:grpSpPr>
                <a:xfrm>
                  <a:off x="2967" y="3202"/>
                  <a:ext cx="1009" cy="1515"/>
                  <a:chOff x="2967" y="3202"/>
                  <a:chExt cx="1009" cy="1515"/>
                </a:xfrm>
              </p:grpSpPr>
              <p:sp>
                <p:nvSpPr>
                  <p:cNvPr id="1178" name="Freeform 3900">
                    <a:extLst>
                      <a:ext uri="{FF2B5EF4-FFF2-40B4-BE49-F238E27FC236}">
                        <a16:creationId xmlns:a16="http://schemas.microsoft.com/office/drawing/2014/main" id="{7195B8FB-443E-0281-EAD9-A4125FF10CF2}"/>
                      </a:ext>
                    </a:extLst>
                  </p:cNvPr>
                  <p:cNvSpPr/>
                  <p:nvPr/>
                </p:nvSpPr>
                <p:spPr bwMode="auto">
                  <a:xfrm>
                    <a:off x="2967" y="3202"/>
                    <a:ext cx="1009" cy="1515"/>
                  </a:xfrm>
                  <a:custGeom>
                    <a:avLst/>
                    <a:gdLst>
                      <a:gd name="T0" fmla="*/ 427 w 1009"/>
                      <a:gd name="T1" fmla="*/ 3208 h 1515"/>
                      <a:gd name="T2" fmla="*/ 279 w 1009"/>
                      <a:gd name="T3" fmla="*/ 3255 h 1515"/>
                      <a:gd name="T4" fmla="*/ 148 w 1009"/>
                      <a:gd name="T5" fmla="*/ 3349 h 1515"/>
                      <a:gd name="T6" fmla="*/ 65 w 1009"/>
                      <a:gd name="T7" fmla="*/ 3458 h 1515"/>
                      <a:gd name="T8" fmla="*/ 16 w 1009"/>
                      <a:gd name="T9" fmla="*/ 3580 h 1515"/>
                      <a:gd name="T10" fmla="*/ 0 w 1009"/>
                      <a:gd name="T11" fmla="*/ 3709 h 1515"/>
                      <a:gd name="T12" fmla="*/ 10 w 1009"/>
                      <a:gd name="T13" fmla="*/ 3806 h 1515"/>
                      <a:gd name="T14" fmla="*/ 52 w 1009"/>
                      <a:gd name="T15" fmla="*/ 3930 h 1515"/>
                      <a:gd name="T16" fmla="*/ 52 w 1009"/>
                      <a:gd name="T17" fmla="*/ 3989 h 1515"/>
                      <a:gd name="T18" fmla="*/ 10 w 1009"/>
                      <a:gd name="T19" fmla="*/ 4113 h 1515"/>
                      <a:gd name="T20" fmla="*/ 0 w 1009"/>
                      <a:gd name="T21" fmla="*/ 4210 h 1515"/>
                      <a:gd name="T22" fmla="*/ 9 w 1009"/>
                      <a:gd name="T23" fmla="*/ 4307 h 1515"/>
                      <a:gd name="T24" fmla="*/ 50 w 1009"/>
                      <a:gd name="T25" fmla="*/ 4431 h 1515"/>
                      <a:gd name="T26" fmla="*/ 124 w 1009"/>
                      <a:gd name="T27" fmla="*/ 4543 h 1515"/>
                      <a:gd name="T28" fmla="*/ 244 w 1009"/>
                      <a:gd name="T29" fmla="*/ 4644 h 1515"/>
                      <a:gd name="T30" fmla="*/ 389 w 1009"/>
                      <a:gd name="T31" fmla="*/ 4703 h 1515"/>
                      <a:gd name="T32" fmla="*/ 504 w 1009"/>
                      <a:gd name="T33" fmla="*/ 4717 h 1515"/>
                      <a:gd name="T34" fmla="*/ 620 w 1009"/>
                      <a:gd name="T35" fmla="*/ 4703 h 1515"/>
                      <a:gd name="T36" fmla="*/ 765 w 1009"/>
                      <a:gd name="T37" fmla="*/ 4644 h 1515"/>
                      <a:gd name="T38" fmla="*/ 885 w 1009"/>
                      <a:gd name="T39" fmla="*/ 4543 h 1515"/>
                      <a:gd name="T40" fmla="*/ 959 w 1009"/>
                      <a:gd name="T41" fmla="*/ 4431 h 1515"/>
                      <a:gd name="T42" fmla="*/ 1000 w 1009"/>
                      <a:gd name="T43" fmla="*/ 4307 h 1515"/>
                      <a:gd name="T44" fmla="*/ 1009 w 1009"/>
                      <a:gd name="T45" fmla="*/ 4210 h 1515"/>
                      <a:gd name="T46" fmla="*/ 999 w 1009"/>
                      <a:gd name="T47" fmla="*/ 4113 h 1515"/>
                      <a:gd name="T48" fmla="*/ 957 w 1009"/>
                      <a:gd name="T49" fmla="*/ 3988 h 1515"/>
                      <a:gd name="T50" fmla="*/ 957 w 1009"/>
                      <a:gd name="T51" fmla="*/ 3930 h 1515"/>
                      <a:gd name="T52" fmla="*/ 999 w 1009"/>
                      <a:gd name="T53" fmla="*/ 3806 h 1515"/>
                      <a:gd name="T54" fmla="*/ 1009 w 1009"/>
                      <a:gd name="T55" fmla="*/ 3709 h 1515"/>
                      <a:gd name="T56" fmla="*/ 1000 w 1009"/>
                      <a:gd name="T57" fmla="*/ 3612 h 1515"/>
                      <a:gd name="T58" fmla="*/ 959 w 1009"/>
                      <a:gd name="T59" fmla="*/ 3487 h 1515"/>
                      <a:gd name="T60" fmla="*/ 885 w 1009"/>
                      <a:gd name="T61" fmla="*/ 3375 h 1515"/>
                      <a:gd name="T62" fmla="*/ 765 w 1009"/>
                      <a:gd name="T63" fmla="*/ 3274 h 1515"/>
                      <a:gd name="T64" fmla="*/ 620 w 1009"/>
                      <a:gd name="T65" fmla="*/ 3215 h 1515"/>
                      <a:gd name="T66" fmla="*/ 504 w 1009"/>
                      <a:gd name="T67" fmla="*/ 3202 h 151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09" h="1515">
                        <a:moveTo>
                          <a:pt x="504" y="0"/>
                        </a:moveTo>
                        <a:lnTo>
                          <a:pt x="427" y="6"/>
                        </a:lnTo>
                        <a:lnTo>
                          <a:pt x="351" y="23"/>
                        </a:lnTo>
                        <a:lnTo>
                          <a:pt x="279" y="53"/>
                        </a:lnTo>
                        <a:lnTo>
                          <a:pt x="210" y="94"/>
                        </a:lnTo>
                        <a:lnTo>
                          <a:pt x="148" y="147"/>
                        </a:lnTo>
                        <a:lnTo>
                          <a:pt x="102" y="199"/>
                        </a:lnTo>
                        <a:lnTo>
                          <a:pt x="65" y="256"/>
                        </a:lnTo>
                        <a:lnTo>
                          <a:pt x="36" y="316"/>
                        </a:lnTo>
                        <a:lnTo>
                          <a:pt x="16" y="378"/>
                        </a:lnTo>
                        <a:lnTo>
                          <a:pt x="4" y="442"/>
                        </a:lnTo>
                        <a:lnTo>
                          <a:pt x="0" y="507"/>
                        </a:lnTo>
                        <a:lnTo>
                          <a:pt x="1" y="539"/>
                        </a:lnTo>
                        <a:lnTo>
                          <a:pt x="10" y="604"/>
                        </a:lnTo>
                        <a:lnTo>
                          <a:pt x="27" y="667"/>
                        </a:lnTo>
                        <a:lnTo>
                          <a:pt x="52" y="728"/>
                        </a:lnTo>
                        <a:lnTo>
                          <a:pt x="67" y="757"/>
                        </a:lnTo>
                        <a:lnTo>
                          <a:pt x="52" y="787"/>
                        </a:lnTo>
                        <a:lnTo>
                          <a:pt x="27" y="847"/>
                        </a:lnTo>
                        <a:lnTo>
                          <a:pt x="10" y="911"/>
                        </a:lnTo>
                        <a:lnTo>
                          <a:pt x="1" y="975"/>
                        </a:lnTo>
                        <a:lnTo>
                          <a:pt x="0" y="1008"/>
                        </a:lnTo>
                        <a:lnTo>
                          <a:pt x="1" y="1040"/>
                        </a:lnTo>
                        <a:lnTo>
                          <a:pt x="9" y="1105"/>
                        </a:lnTo>
                        <a:lnTo>
                          <a:pt x="25" y="1168"/>
                        </a:lnTo>
                        <a:lnTo>
                          <a:pt x="50" y="1229"/>
                        </a:lnTo>
                        <a:lnTo>
                          <a:pt x="83" y="1287"/>
                        </a:lnTo>
                        <a:lnTo>
                          <a:pt x="124" y="1341"/>
                        </a:lnTo>
                        <a:lnTo>
                          <a:pt x="178" y="1395"/>
                        </a:lnTo>
                        <a:lnTo>
                          <a:pt x="244" y="1442"/>
                        </a:lnTo>
                        <a:lnTo>
                          <a:pt x="314" y="1478"/>
                        </a:lnTo>
                        <a:lnTo>
                          <a:pt x="389" y="1501"/>
                        </a:lnTo>
                        <a:lnTo>
                          <a:pt x="466" y="1513"/>
                        </a:lnTo>
                        <a:lnTo>
                          <a:pt x="504" y="1515"/>
                        </a:lnTo>
                        <a:lnTo>
                          <a:pt x="543" y="1513"/>
                        </a:lnTo>
                        <a:lnTo>
                          <a:pt x="620" y="1501"/>
                        </a:lnTo>
                        <a:lnTo>
                          <a:pt x="694" y="1478"/>
                        </a:lnTo>
                        <a:lnTo>
                          <a:pt x="765" y="1442"/>
                        </a:lnTo>
                        <a:lnTo>
                          <a:pt x="831" y="1395"/>
                        </a:lnTo>
                        <a:lnTo>
                          <a:pt x="885" y="1341"/>
                        </a:lnTo>
                        <a:lnTo>
                          <a:pt x="926" y="1287"/>
                        </a:lnTo>
                        <a:lnTo>
                          <a:pt x="959" y="1229"/>
                        </a:lnTo>
                        <a:lnTo>
                          <a:pt x="984" y="1168"/>
                        </a:lnTo>
                        <a:lnTo>
                          <a:pt x="1000" y="1105"/>
                        </a:lnTo>
                        <a:lnTo>
                          <a:pt x="1008" y="1040"/>
                        </a:lnTo>
                        <a:lnTo>
                          <a:pt x="1009" y="1008"/>
                        </a:lnTo>
                        <a:lnTo>
                          <a:pt x="1008" y="975"/>
                        </a:lnTo>
                        <a:lnTo>
                          <a:pt x="999" y="911"/>
                        </a:lnTo>
                        <a:lnTo>
                          <a:pt x="982" y="847"/>
                        </a:lnTo>
                        <a:lnTo>
                          <a:pt x="957" y="786"/>
                        </a:lnTo>
                        <a:lnTo>
                          <a:pt x="941" y="757"/>
                        </a:lnTo>
                        <a:lnTo>
                          <a:pt x="957" y="728"/>
                        </a:lnTo>
                        <a:lnTo>
                          <a:pt x="982" y="667"/>
                        </a:lnTo>
                        <a:lnTo>
                          <a:pt x="999" y="604"/>
                        </a:lnTo>
                        <a:lnTo>
                          <a:pt x="1008" y="539"/>
                        </a:lnTo>
                        <a:lnTo>
                          <a:pt x="1009" y="507"/>
                        </a:lnTo>
                        <a:lnTo>
                          <a:pt x="1008" y="474"/>
                        </a:lnTo>
                        <a:lnTo>
                          <a:pt x="1000" y="410"/>
                        </a:lnTo>
                        <a:lnTo>
                          <a:pt x="984" y="346"/>
                        </a:lnTo>
                        <a:lnTo>
                          <a:pt x="959" y="285"/>
                        </a:lnTo>
                        <a:lnTo>
                          <a:pt x="926" y="227"/>
                        </a:lnTo>
                        <a:lnTo>
                          <a:pt x="885" y="173"/>
                        </a:lnTo>
                        <a:lnTo>
                          <a:pt x="831" y="119"/>
                        </a:lnTo>
                        <a:lnTo>
                          <a:pt x="765" y="72"/>
                        </a:lnTo>
                        <a:lnTo>
                          <a:pt x="694" y="37"/>
                        </a:lnTo>
                        <a:lnTo>
                          <a:pt x="620" y="13"/>
                        </a:lnTo>
                        <a:lnTo>
                          <a:pt x="543" y="1"/>
                        </a:lnTo>
                        <a:lnTo>
                          <a:pt x="504" y="0"/>
                        </a:ln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09" name="Group 3901">
                  <a:extLst>
                    <a:ext uri="{FF2B5EF4-FFF2-40B4-BE49-F238E27FC236}">
                      <a16:creationId xmlns:a16="http://schemas.microsoft.com/office/drawing/2014/main" id="{E1611E41-B6AA-DCD1-8667-3D3963A9B5C9}"/>
                    </a:ext>
                  </a:extLst>
                </p:cNvPr>
                <p:cNvGrpSpPr/>
                <p:nvPr/>
              </p:nvGrpSpPr>
              <p:grpSpPr>
                <a:xfrm>
                  <a:off x="2967" y="3202"/>
                  <a:ext cx="1009" cy="1515"/>
                  <a:chOff x="2967" y="3202"/>
                  <a:chExt cx="1009" cy="1515"/>
                </a:xfrm>
              </p:grpSpPr>
              <p:sp>
                <p:nvSpPr>
                  <p:cNvPr id="1177" name="Freeform 3902">
                    <a:extLst>
                      <a:ext uri="{FF2B5EF4-FFF2-40B4-BE49-F238E27FC236}">
                        <a16:creationId xmlns:a16="http://schemas.microsoft.com/office/drawing/2014/main" id="{7AA8F82D-6B71-DD43-E3C3-1AB4D230765D}"/>
                      </a:ext>
                    </a:extLst>
                  </p:cNvPr>
                  <p:cNvSpPr/>
                  <p:nvPr/>
                </p:nvSpPr>
                <p:spPr bwMode="auto">
                  <a:xfrm>
                    <a:off x="2967" y="3202"/>
                    <a:ext cx="1009" cy="1515"/>
                  </a:xfrm>
                  <a:custGeom>
                    <a:avLst/>
                    <a:gdLst>
                      <a:gd name="T0" fmla="*/ 799 w 1009"/>
                      <a:gd name="T1" fmla="*/ 3296 h 1515"/>
                      <a:gd name="T2" fmla="*/ 657 w 1009"/>
                      <a:gd name="T3" fmla="*/ 3225 h 1515"/>
                      <a:gd name="T4" fmla="*/ 504 w 1009"/>
                      <a:gd name="T5" fmla="*/ 3202 h 1515"/>
                      <a:gd name="T6" fmla="*/ 389 w 1009"/>
                      <a:gd name="T7" fmla="*/ 3215 h 1515"/>
                      <a:gd name="T8" fmla="*/ 244 w 1009"/>
                      <a:gd name="T9" fmla="*/ 3274 h 1515"/>
                      <a:gd name="T10" fmla="*/ 124 w 1009"/>
                      <a:gd name="T11" fmla="*/ 3375 h 1515"/>
                      <a:gd name="T12" fmla="*/ 50 w 1009"/>
                      <a:gd name="T13" fmla="*/ 3487 h 1515"/>
                      <a:gd name="T14" fmla="*/ 9 w 1009"/>
                      <a:gd name="T15" fmla="*/ 3612 h 1515"/>
                      <a:gd name="T16" fmla="*/ 0 w 1009"/>
                      <a:gd name="T17" fmla="*/ 3709 h 1515"/>
                      <a:gd name="T18" fmla="*/ 10 w 1009"/>
                      <a:gd name="T19" fmla="*/ 3806 h 1515"/>
                      <a:gd name="T20" fmla="*/ 52 w 1009"/>
                      <a:gd name="T21" fmla="*/ 3930 h 1515"/>
                      <a:gd name="T22" fmla="*/ 52 w 1009"/>
                      <a:gd name="T23" fmla="*/ 3989 h 1515"/>
                      <a:gd name="T24" fmla="*/ 10 w 1009"/>
                      <a:gd name="T25" fmla="*/ 4113 h 1515"/>
                      <a:gd name="T26" fmla="*/ 0 w 1009"/>
                      <a:gd name="T27" fmla="*/ 4210 h 1515"/>
                      <a:gd name="T28" fmla="*/ 9 w 1009"/>
                      <a:gd name="T29" fmla="*/ 4307 h 1515"/>
                      <a:gd name="T30" fmla="*/ 50 w 1009"/>
                      <a:gd name="T31" fmla="*/ 4431 h 1515"/>
                      <a:gd name="T32" fmla="*/ 124 w 1009"/>
                      <a:gd name="T33" fmla="*/ 4543 h 1515"/>
                      <a:gd name="T34" fmla="*/ 244 w 1009"/>
                      <a:gd name="T35" fmla="*/ 4644 h 1515"/>
                      <a:gd name="T36" fmla="*/ 389 w 1009"/>
                      <a:gd name="T37" fmla="*/ 4703 h 1515"/>
                      <a:gd name="T38" fmla="*/ 504 w 1009"/>
                      <a:gd name="T39" fmla="*/ 4717 h 1515"/>
                      <a:gd name="T40" fmla="*/ 620 w 1009"/>
                      <a:gd name="T41" fmla="*/ 4703 h 1515"/>
                      <a:gd name="T42" fmla="*/ 765 w 1009"/>
                      <a:gd name="T43" fmla="*/ 4644 h 1515"/>
                      <a:gd name="T44" fmla="*/ 885 w 1009"/>
                      <a:gd name="T45" fmla="*/ 4543 h 1515"/>
                      <a:gd name="T46" fmla="*/ 959 w 1009"/>
                      <a:gd name="T47" fmla="*/ 4431 h 1515"/>
                      <a:gd name="T48" fmla="*/ 1000 w 1009"/>
                      <a:gd name="T49" fmla="*/ 4307 h 1515"/>
                      <a:gd name="T50" fmla="*/ 1009 w 1009"/>
                      <a:gd name="T51" fmla="*/ 4210 h 1515"/>
                      <a:gd name="T52" fmla="*/ 999 w 1009"/>
                      <a:gd name="T53" fmla="*/ 4113 h 1515"/>
                      <a:gd name="T54" fmla="*/ 957 w 1009"/>
                      <a:gd name="T55" fmla="*/ 3988 h 1515"/>
                      <a:gd name="T56" fmla="*/ 957 w 1009"/>
                      <a:gd name="T57" fmla="*/ 3930 h 1515"/>
                      <a:gd name="T58" fmla="*/ 999 w 1009"/>
                      <a:gd name="T59" fmla="*/ 3806 h 1515"/>
                      <a:gd name="T60" fmla="*/ 1009 w 1009"/>
                      <a:gd name="T61" fmla="*/ 3709 h 1515"/>
                      <a:gd name="T62" fmla="*/ 1000 w 1009"/>
                      <a:gd name="T63" fmla="*/ 3612 h 1515"/>
                      <a:gd name="T64" fmla="*/ 959 w 1009"/>
                      <a:gd name="T65" fmla="*/ 3487 h 1515"/>
                      <a:gd name="T66" fmla="*/ 885 w 1009"/>
                      <a:gd name="T67" fmla="*/ 3375 h 151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09" h="1515">
                        <a:moveTo>
                          <a:pt x="861" y="147"/>
                        </a:moveTo>
                        <a:lnTo>
                          <a:pt x="799" y="94"/>
                        </a:lnTo>
                        <a:lnTo>
                          <a:pt x="730" y="53"/>
                        </a:lnTo>
                        <a:lnTo>
                          <a:pt x="657" y="23"/>
                        </a:lnTo>
                        <a:lnTo>
                          <a:pt x="582" y="6"/>
                        </a:lnTo>
                        <a:lnTo>
                          <a:pt x="504" y="0"/>
                        </a:lnTo>
                        <a:lnTo>
                          <a:pt x="466" y="1"/>
                        </a:lnTo>
                        <a:lnTo>
                          <a:pt x="389" y="13"/>
                        </a:lnTo>
                        <a:lnTo>
                          <a:pt x="315" y="37"/>
                        </a:lnTo>
                        <a:lnTo>
                          <a:pt x="244" y="72"/>
                        </a:lnTo>
                        <a:lnTo>
                          <a:pt x="178" y="119"/>
                        </a:lnTo>
                        <a:lnTo>
                          <a:pt x="124" y="173"/>
                        </a:lnTo>
                        <a:lnTo>
                          <a:pt x="83" y="227"/>
                        </a:lnTo>
                        <a:lnTo>
                          <a:pt x="50" y="285"/>
                        </a:lnTo>
                        <a:lnTo>
                          <a:pt x="25" y="346"/>
                        </a:lnTo>
                        <a:lnTo>
                          <a:pt x="9" y="410"/>
                        </a:lnTo>
                        <a:lnTo>
                          <a:pt x="1" y="474"/>
                        </a:lnTo>
                        <a:lnTo>
                          <a:pt x="0" y="507"/>
                        </a:lnTo>
                        <a:lnTo>
                          <a:pt x="1" y="539"/>
                        </a:lnTo>
                        <a:lnTo>
                          <a:pt x="10" y="604"/>
                        </a:lnTo>
                        <a:lnTo>
                          <a:pt x="27" y="667"/>
                        </a:lnTo>
                        <a:lnTo>
                          <a:pt x="52" y="728"/>
                        </a:lnTo>
                        <a:lnTo>
                          <a:pt x="67" y="757"/>
                        </a:lnTo>
                        <a:lnTo>
                          <a:pt x="52" y="787"/>
                        </a:lnTo>
                        <a:lnTo>
                          <a:pt x="27" y="847"/>
                        </a:lnTo>
                        <a:lnTo>
                          <a:pt x="10" y="911"/>
                        </a:lnTo>
                        <a:lnTo>
                          <a:pt x="1" y="975"/>
                        </a:lnTo>
                        <a:lnTo>
                          <a:pt x="0" y="1008"/>
                        </a:lnTo>
                        <a:lnTo>
                          <a:pt x="1" y="1040"/>
                        </a:lnTo>
                        <a:lnTo>
                          <a:pt x="9" y="1105"/>
                        </a:lnTo>
                        <a:lnTo>
                          <a:pt x="25" y="1168"/>
                        </a:lnTo>
                        <a:lnTo>
                          <a:pt x="50" y="1229"/>
                        </a:lnTo>
                        <a:lnTo>
                          <a:pt x="83" y="1287"/>
                        </a:lnTo>
                        <a:lnTo>
                          <a:pt x="124" y="1341"/>
                        </a:lnTo>
                        <a:lnTo>
                          <a:pt x="178" y="1395"/>
                        </a:lnTo>
                        <a:lnTo>
                          <a:pt x="244" y="1442"/>
                        </a:lnTo>
                        <a:lnTo>
                          <a:pt x="314" y="1478"/>
                        </a:lnTo>
                        <a:lnTo>
                          <a:pt x="389" y="1501"/>
                        </a:lnTo>
                        <a:lnTo>
                          <a:pt x="466" y="1513"/>
                        </a:lnTo>
                        <a:lnTo>
                          <a:pt x="504" y="1515"/>
                        </a:lnTo>
                        <a:lnTo>
                          <a:pt x="543" y="1513"/>
                        </a:lnTo>
                        <a:lnTo>
                          <a:pt x="620" y="1501"/>
                        </a:lnTo>
                        <a:lnTo>
                          <a:pt x="694" y="1478"/>
                        </a:lnTo>
                        <a:lnTo>
                          <a:pt x="765" y="1442"/>
                        </a:lnTo>
                        <a:lnTo>
                          <a:pt x="831" y="1395"/>
                        </a:lnTo>
                        <a:lnTo>
                          <a:pt x="885" y="1341"/>
                        </a:lnTo>
                        <a:lnTo>
                          <a:pt x="926" y="1287"/>
                        </a:lnTo>
                        <a:lnTo>
                          <a:pt x="959" y="1229"/>
                        </a:lnTo>
                        <a:lnTo>
                          <a:pt x="984" y="1168"/>
                        </a:lnTo>
                        <a:lnTo>
                          <a:pt x="1000" y="1105"/>
                        </a:lnTo>
                        <a:lnTo>
                          <a:pt x="1008" y="1040"/>
                        </a:lnTo>
                        <a:lnTo>
                          <a:pt x="1009" y="1008"/>
                        </a:lnTo>
                        <a:lnTo>
                          <a:pt x="1008" y="975"/>
                        </a:lnTo>
                        <a:lnTo>
                          <a:pt x="999" y="911"/>
                        </a:lnTo>
                        <a:lnTo>
                          <a:pt x="982" y="847"/>
                        </a:lnTo>
                        <a:lnTo>
                          <a:pt x="957" y="786"/>
                        </a:lnTo>
                        <a:lnTo>
                          <a:pt x="941" y="757"/>
                        </a:lnTo>
                        <a:lnTo>
                          <a:pt x="957" y="728"/>
                        </a:lnTo>
                        <a:lnTo>
                          <a:pt x="982" y="667"/>
                        </a:lnTo>
                        <a:lnTo>
                          <a:pt x="999" y="604"/>
                        </a:lnTo>
                        <a:lnTo>
                          <a:pt x="1008" y="539"/>
                        </a:lnTo>
                        <a:lnTo>
                          <a:pt x="1009" y="507"/>
                        </a:lnTo>
                        <a:lnTo>
                          <a:pt x="1008" y="474"/>
                        </a:lnTo>
                        <a:lnTo>
                          <a:pt x="1000" y="410"/>
                        </a:lnTo>
                        <a:lnTo>
                          <a:pt x="984" y="346"/>
                        </a:lnTo>
                        <a:lnTo>
                          <a:pt x="959" y="285"/>
                        </a:lnTo>
                        <a:lnTo>
                          <a:pt x="926" y="227"/>
                        </a:lnTo>
                        <a:lnTo>
                          <a:pt x="885" y="173"/>
                        </a:lnTo>
                        <a:lnTo>
                          <a:pt x="861" y="147"/>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10" name="Group 3903">
                  <a:extLst>
                    <a:ext uri="{FF2B5EF4-FFF2-40B4-BE49-F238E27FC236}">
                      <a16:creationId xmlns:a16="http://schemas.microsoft.com/office/drawing/2014/main" id="{959F26D7-5FFF-D1EF-8034-6B8DA84B61AB}"/>
                    </a:ext>
                  </a:extLst>
                </p:cNvPr>
                <p:cNvGrpSpPr/>
                <p:nvPr/>
              </p:nvGrpSpPr>
              <p:grpSpPr>
                <a:xfrm>
                  <a:off x="2405" y="2767"/>
                  <a:ext cx="102" cy="114"/>
                  <a:chOff x="2405" y="2767"/>
                  <a:chExt cx="102" cy="114"/>
                </a:xfrm>
              </p:grpSpPr>
              <p:sp>
                <p:nvSpPr>
                  <p:cNvPr id="1174" name="Freeform 3904">
                    <a:extLst>
                      <a:ext uri="{FF2B5EF4-FFF2-40B4-BE49-F238E27FC236}">
                        <a16:creationId xmlns:a16="http://schemas.microsoft.com/office/drawing/2014/main" id="{35BF0B16-DCAF-B73C-4CD2-1577CB44B634}"/>
                      </a:ext>
                    </a:extLst>
                  </p:cNvPr>
                  <p:cNvSpPr/>
                  <p:nvPr/>
                </p:nvSpPr>
                <p:spPr bwMode="auto">
                  <a:xfrm>
                    <a:off x="2405" y="2767"/>
                    <a:ext cx="102" cy="114"/>
                  </a:xfrm>
                  <a:custGeom>
                    <a:avLst/>
                    <a:gdLst>
                      <a:gd name="T0" fmla="*/ 63 w 102"/>
                      <a:gd name="T1" fmla="*/ 2768 h 114"/>
                      <a:gd name="T2" fmla="*/ 4 w 102"/>
                      <a:gd name="T3" fmla="*/ 2796 h 114"/>
                      <a:gd name="T4" fmla="*/ 0 w 102"/>
                      <a:gd name="T5" fmla="*/ 2871 h 114"/>
                      <a:gd name="T6" fmla="*/ 0 w 102"/>
                      <a:gd name="T7" fmla="*/ 2875 h 114"/>
                      <a:gd name="T8" fmla="*/ 8 w 102"/>
                      <a:gd name="T9" fmla="*/ 2882 h 114"/>
                      <a:gd name="T10" fmla="*/ 12 w 102"/>
                      <a:gd name="T11" fmla="*/ 2881 h 114"/>
                      <a:gd name="T12" fmla="*/ 84 w 102"/>
                      <a:gd name="T13" fmla="*/ 2881 h 114"/>
                      <a:gd name="T14" fmla="*/ 101 w 102"/>
                      <a:gd name="T15" fmla="*/ 2860 h 114"/>
                      <a:gd name="T16" fmla="*/ 101 w 102"/>
                      <a:gd name="T17" fmla="*/ 2853 h 114"/>
                      <a:gd name="T18" fmla="*/ 101 w 102"/>
                      <a:gd name="T19" fmla="*/ 2816 h 114"/>
                      <a:gd name="T20" fmla="*/ 96 w 102"/>
                      <a:gd name="T21" fmla="*/ 2795 h 114"/>
                      <a:gd name="T22" fmla="*/ 82 w 102"/>
                      <a:gd name="T23" fmla="*/ 2778 h 114"/>
                      <a:gd name="T24" fmla="*/ 63 w 102"/>
                      <a:gd name="T25" fmla="*/ 2768 h 11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02" h="114">
                        <a:moveTo>
                          <a:pt x="63" y="1"/>
                        </a:moveTo>
                        <a:lnTo>
                          <a:pt x="4" y="29"/>
                        </a:lnTo>
                        <a:lnTo>
                          <a:pt x="0" y="104"/>
                        </a:lnTo>
                        <a:lnTo>
                          <a:pt x="0" y="108"/>
                        </a:lnTo>
                        <a:lnTo>
                          <a:pt x="8" y="115"/>
                        </a:lnTo>
                        <a:lnTo>
                          <a:pt x="12" y="114"/>
                        </a:lnTo>
                        <a:lnTo>
                          <a:pt x="84" y="114"/>
                        </a:lnTo>
                        <a:lnTo>
                          <a:pt x="101" y="93"/>
                        </a:lnTo>
                        <a:lnTo>
                          <a:pt x="101" y="86"/>
                        </a:lnTo>
                        <a:lnTo>
                          <a:pt x="101" y="49"/>
                        </a:lnTo>
                        <a:lnTo>
                          <a:pt x="96" y="28"/>
                        </a:lnTo>
                        <a:lnTo>
                          <a:pt x="82" y="11"/>
                        </a:lnTo>
                        <a:lnTo>
                          <a:pt x="63" y="1"/>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175" name="Freeform 3905">
                    <a:extLst>
                      <a:ext uri="{FF2B5EF4-FFF2-40B4-BE49-F238E27FC236}">
                        <a16:creationId xmlns:a16="http://schemas.microsoft.com/office/drawing/2014/main" id="{841528CC-DE3F-A5E2-BD8F-9FBB9AFD3B80}"/>
                      </a:ext>
                    </a:extLst>
                  </p:cNvPr>
                  <p:cNvSpPr/>
                  <p:nvPr/>
                </p:nvSpPr>
                <p:spPr bwMode="auto">
                  <a:xfrm>
                    <a:off x="2405" y="2767"/>
                    <a:ext cx="102" cy="114"/>
                  </a:xfrm>
                  <a:custGeom>
                    <a:avLst/>
                    <a:gdLst>
                      <a:gd name="T0" fmla="*/ 84 w 102"/>
                      <a:gd name="T1" fmla="*/ 2881 h 114"/>
                      <a:gd name="T2" fmla="*/ 58 w 102"/>
                      <a:gd name="T3" fmla="*/ 2881 h 114"/>
                      <a:gd name="T4" fmla="*/ 72 w 102"/>
                      <a:gd name="T5" fmla="*/ 2881 h 114"/>
                      <a:gd name="T6" fmla="*/ 84 w 102"/>
                      <a:gd name="T7" fmla="*/ 2881 h 11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02" h="114">
                        <a:moveTo>
                          <a:pt x="84" y="114"/>
                        </a:moveTo>
                        <a:lnTo>
                          <a:pt x="58" y="114"/>
                        </a:lnTo>
                        <a:lnTo>
                          <a:pt x="72" y="114"/>
                        </a:lnTo>
                        <a:lnTo>
                          <a:pt x="84" y="114"/>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76" name="Picture 3906">
                    <a:extLst>
                      <a:ext uri="{FF2B5EF4-FFF2-40B4-BE49-F238E27FC236}">
                        <a16:creationId xmlns:a16="http://schemas.microsoft.com/office/drawing/2014/main" id="{8F300B5D-AE1A-DBB0-FD0C-D337C2B02DFD}"/>
                      </a:ext>
                    </a:extLst>
                  </p:cNvPr>
                  <p:cNvPicPr>
                    <a:picLocks noChangeAspect="1" noChangeArrowheads="1"/>
                  </p:cNvPicPr>
                  <p:nvPr/>
                </p:nvPicPr>
                <p:blipFill>
                  <a:blip r:embed="rId12">
                    <a:extLst>
                      <a:ext uri="{28A0092B-C50C-407E-A947-70E740481C1C}">
                        <a14:useLocalDpi xmlns:a14="http://schemas.microsoft.com/office/drawing/2010/main" val="0"/>
                      </a:ext>
                    </a:extLst>
                  </a:blip>
                  <a:stretch>
                    <a:fillRect/>
                  </a:stretch>
                </p:blipFill>
                <p:spPr bwMode="auto">
                  <a:xfrm>
                    <a:off x="2405" y="2767"/>
                    <a:ext cx="102" cy="11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11" name="Group 3907">
                  <a:extLst>
                    <a:ext uri="{FF2B5EF4-FFF2-40B4-BE49-F238E27FC236}">
                      <a16:creationId xmlns:a16="http://schemas.microsoft.com/office/drawing/2014/main" id="{074A65ED-4A47-6999-68BE-E31C3BDC092E}"/>
                    </a:ext>
                  </a:extLst>
                </p:cNvPr>
                <p:cNvGrpSpPr/>
                <p:nvPr/>
              </p:nvGrpSpPr>
              <p:grpSpPr>
                <a:xfrm>
                  <a:off x="2405" y="2767"/>
                  <a:ext cx="102" cy="114"/>
                  <a:chOff x="2405" y="2767"/>
                  <a:chExt cx="102" cy="114"/>
                </a:xfrm>
              </p:grpSpPr>
              <p:sp>
                <p:nvSpPr>
                  <p:cNvPr id="1173" name="Freeform 3908">
                    <a:extLst>
                      <a:ext uri="{FF2B5EF4-FFF2-40B4-BE49-F238E27FC236}">
                        <a16:creationId xmlns:a16="http://schemas.microsoft.com/office/drawing/2014/main" id="{9206FD0B-03E3-F44C-01F8-CE7240A8EC32}"/>
                      </a:ext>
                    </a:extLst>
                  </p:cNvPr>
                  <p:cNvSpPr/>
                  <p:nvPr/>
                </p:nvSpPr>
                <p:spPr bwMode="auto">
                  <a:xfrm>
                    <a:off x="2405" y="2767"/>
                    <a:ext cx="102" cy="114"/>
                  </a:xfrm>
                  <a:custGeom>
                    <a:avLst/>
                    <a:gdLst>
                      <a:gd name="T0" fmla="*/ 97 w 102"/>
                      <a:gd name="T1" fmla="*/ 2875 h 114"/>
                      <a:gd name="T2" fmla="*/ 99 w 102"/>
                      <a:gd name="T3" fmla="*/ 2872 h 114"/>
                      <a:gd name="T4" fmla="*/ 101 w 102"/>
                      <a:gd name="T5" fmla="*/ 2869 h 114"/>
                      <a:gd name="T6" fmla="*/ 101 w 102"/>
                      <a:gd name="T7" fmla="*/ 2866 h 114"/>
                      <a:gd name="T8" fmla="*/ 101 w 102"/>
                      <a:gd name="T9" fmla="*/ 2859 h 114"/>
                      <a:gd name="T10" fmla="*/ 101 w 102"/>
                      <a:gd name="T11" fmla="*/ 2851 h 114"/>
                      <a:gd name="T12" fmla="*/ 101 w 102"/>
                      <a:gd name="T13" fmla="*/ 2844 h 114"/>
                      <a:gd name="T14" fmla="*/ 101 w 102"/>
                      <a:gd name="T15" fmla="*/ 2834 h 114"/>
                      <a:gd name="T16" fmla="*/ 101 w 102"/>
                      <a:gd name="T17" fmla="*/ 2824 h 114"/>
                      <a:gd name="T18" fmla="*/ 101 w 102"/>
                      <a:gd name="T19" fmla="*/ 2815 h 114"/>
                      <a:gd name="T20" fmla="*/ 96 w 102"/>
                      <a:gd name="T21" fmla="*/ 2793 h 114"/>
                      <a:gd name="T22" fmla="*/ 82 w 102"/>
                      <a:gd name="T23" fmla="*/ 2776 h 114"/>
                      <a:gd name="T24" fmla="*/ 63 w 102"/>
                      <a:gd name="T25" fmla="*/ 2767 h 114"/>
                      <a:gd name="T26" fmla="*/ 36 w 102"/>
                      <a:gd name="T27" fmla="*/ 2770 h 114"/>
                      <a:gd name="T28" fmla="*/ 17 w 102"/>
                      <a:gd name="T29" fmla="*/ 2779 h 114"/>
                      <a:gd name="T30" fmla="*/ 4 w 102"/>
                      <a:gd name="T31" fmla="*/ 2795 h 114"/>
                      <a:gd name="T32" fmla="*/ 0 w 102"/>
                      <a:gd name="T33" fmla="*/ 2814 h 114"/>
                      <a:gd name="T34" fmla="*/ 0 w 102"/>
                      <a:gd name="T35" fmla="*/ 2844 h 114"/>
                      <a:gd name="T36" fmla="*/ 0 w 102"/>
                      <a:gd name="T37" fmla="*/ 2865 h 114"/>
                      <a:gd name="T38" fmla="*/ 0 w 102"/>
                      <a:gd name="T39" fmla="*/ 2870 h 114"/>
                      <a:gd name="T40" fmla="*/ 0 w 102"/>
                      <a:gd name="T41" fmla="*/ 2874 h 114"/>
                      <a:gd name="T42" fmla="*/ 4 w 102"/>
                      <a:gd name="T43" fmla="*/ 2877 h 114"/>
                      <a:gd name="T44" fmla="*/ 8 w 102"/>
                      <a:gd name="T45" fmla="*/ 2881 h 114"/>
                      <a:gd name="T46" fmla="*/ 12 w 102"/>
                      <a:gd name="T47" fmla="*/ 2879 h 114"/>
                      <a:gd name="T48" fmla="*/ 17 w 102"/>
                      <a:gd name="T49" fmla="*/ 2879 h 114"/>
                      <a:gd name="T50" fmla="*/ 26 w 102"/>
                      <a:gd name="T51" fmla="*/ 2879 h 114"/>
                      <a:gd name="T52" fmla="*/ 36 w 102"/>
                      <a:gd name="T53" fmla="*/ 2879 h 114"/>
                      <a:gd name="T54" fmla="*/ 45 w 102"/>
                      <a:gd name="T55" fmla="*/ 2879 h 114"/>
                      <a:gd name="T56" fmla="*/ 58 w 102"/>
                      <a:gd name="T57" fmla="*/ 2879 h 114"/>
                      <a:gd name="T58" fmla="*/ 72 w 102"/>
                      <a:gd name="T59" fmla="*/ 2880 h 114"/>
                      <a:gd name="T60" fmla="*/ 85 w 102"/>
                      <a:gd name="T61" fmla="*/ 2879 h 114"/>
                      <a:gd name="T62" fmla="*/ 89 w 102"/>
                      <a:gd name="T63" fmla="*/ 2879 h 114"/>
                      <a:gd name="T64" fmla="*/ 94 w 102"/>
                      <a:gd name="T65" fmla="*/ 2878 h 114"/>
                      <a:gd name="T66" fmla="*/ 97 w 102"/>
                      <a:gd name="T67" fmla="*/ 2875 h 11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102" h="114">
                        <a:moveTo>
                          <a:pt x="97" y="108"/>
                        </a:moveTo>
                        <a:lnTo>
                          <a:pt x="99" y="105"/>
                        </a:lnTo>
                        <a:lnTo>
                          <a:pt x="101" y="102"/>
                        </a:lnTo>
                        <a:lnTo>
                          <a:pt x="101" y="99"/>
                        </a:lnTo>
                        <a:lnTo>
                          <a:pt x="101" y="92"/>
                        </a:lnTo>
                        <a:lnTo>
                          <a:pt x="101" y="84"/>
                        </a:lnTo>
                        <a:lnTo>
                          <a:pt x="101" y="77"/>
                        </a:lnTo>
                        <a:lnTo>
                          <a:pt x="101" y="67"/>
                        </a:lnTo>
                        <a:lnTo>
                          <a:pt x="101" y="57"/>
                        </a:lnTo>
                        <a:lnTo>
                          <a:pt x="101" y="48"/>
                        </a:lnTo>
                        <a:lnTo>
                          <a:pt x="96" y="26"/>
                        </a:lnTo>
                        <a:lnTo>
                          <a:pt x="82" y="9"/>
                        </a:lnTo>
                        <a:lnTo>
                          <a:pt x="63" y="0"/>
                        </a:lnTo>
                        <a:lnTo>
                          <a:pt x="36" y="3"/>
                        </a:lnTo>
                        <a:lnTo>
                          <a:pt x="17" y="12"/>
                        </a:lnTo>
                        <a:lnTo>
                          <a:pt x="4" y="28"/>
                        </a:lnTo>
                        <a:lnTo>
                          <a:pt x="0" y="47"/>
                        </a:lnTo>
                        <a:lnTo>
                          <a:pt x="0" y="77"/>
                        </a:lnTo>
                        <a:lnTo>
                          <a:pt x="0" y="98"/>
                        </a:lnTo>
                        <a:lnTo>
                          <a:pt x="0" y="103"/>
                        </a:lnTo>
                        <a:lnTo>
                          <a:pt x="0" y="107"/>
                        </a:lnTo>
                        <a:lnTo>
                          <a:pt x="4" y="110"/>
                        </a:lnTo>
                        <a:lnTo>
                          <a:pt x="8" y="114"/>
                        </a:lnTo>
                        <a:lnTo>
                          <a:pt x="12" y="112"/>
                        </a:lnTo>
                        <a:lnTo>
                          <a:pt x="17" y="112"/>
                        </a:lnTo>
                        <a:lnTo>
                          <a:pt x="26" y="112"/>
                        </a:lnTo>
                        <a:lnTo>
                          <a:pt x="36" y="112"/>
                        </a:lnTo>
                        <a:lnTo>
                          <a:pt x="45" y="112"/>
                        </a:lnTo>
                        <a:lnTo>
                          <a:pt x="58" y="112"/>
                        </a:lnTo>
                        <a:lnTo>
                          <a:pt x="72" y="113"/>
                        </a:lnTo>
                        <a:lnTo>
                          <a:pt x="85" y="112"/>
                        </a:lnTo>
                        <a:lnTo>
                          <a:pt x="89" y="112"/>
                        </a:lnTo>
                        <a:lnTo>
                          <a:pt x="94" y="111"/>
                        </a:lnTo>
                        <a:lnTo>
                          <a:pt x="97" y="108"/>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12" name="Group 3909">
                  <a:extLst>
                    <a:ext uri="{FF2B5EF4-FFF2-40B4-BE49-F238E27FC236}">
                      <a16:creationId xmlns:a16="http://schemas.microsoft.com/office/drawing/2014/main" id="{AE4D9F95-EB1E-3966-373F-8E829A5C717A}"/>
                    </a:ext>
                  </a:extLst>
                </p:cNvPr>
                <p:cNvGrpSpPr/>
                <p:nvPr/>
              </p:nvGrpSpPr>
              <p:grpSpPr>
                <a:xfrm>
                  <a:off x="2405" y="2623"/>
                  <a:ext cx="223" cy="471"/>
                  <a:chOff x="2405" y="2623"/>
                  <a:chExt cx="223" cy="471"/>
                </a:xfrm>
              </p:grpSpPr>
              <p:sp>
                <p:nvSpPr>
                  <p:cNvPr id="1168" name="Freeform 3910">
                    <a:extLst>
                      <a:ext uri="{FF2B5EF4-FFF2-40B4-BE49-F238E27FC236}">
                        <a16:creationId xmlns:a16="http://schemas.microsoft.com/office/drawing/2014/main" id="{D6587C67-03A4-7176-E0C9-E3766E42DD02}"/>
                      </a:ext>
                    </a:extLst>
                  </p:cNvPr>
                  <p:cNvSpPr/>
                  <p:nvPr/>
                </p:nvSpPr>
                <p:spPr bwMode="auto">
                  <a:xfrm>
                    <a:off x="2405" y="2623"/>
                    <a:ext cx="223" cy="471"/>
                  </a:xfrm>
                  <a:custGeom>
                    <a:avLst/>
                    <a:gdLst>
                      <a:gd name="T0" fmla="*/ 159 w 223"/>
                      <a:gd name="T1" fmla="*/ 2625 h 471"/>
                      <a:gd name="T2" fmla="*/ 140 w 223"/>
                      <a:gd name="T3" fmla="*/ 2635 h 471"/>
                      <a:gd name="T4" fmla="*/ 127 w 223"/>
                      <a:gd name="T5" fmla="*/ 2652 h 471"/>
                      <a:gd name="T6" fmla="*/ 122 w 223"/>
                      <a:gd name="T7" fmla="*/ 2674 h 471"/>
                      <a:gd name="T8" fmla="*/ 122 w 223"/>
                      <a:gd name="T9" fmla="*/ 2746 h 471"/>
                      <a:gd name="T10" fmla="*/ 121 w 223"/>
                      <a:gd name="T11" fmla="*/ 2803 h 471"/>
                      <a:gd name="T12" fmla="*/ 120 w 223"/>
                      <a:gd name="T13" fmla="*/ 2867 h 471"/>
                      <a:gd name="T14" fmla="*/ 38 w 223"/>
                      <a:gd name="T15" fmla="*/ 2896 h 471"/>
                      <a:gd name="T16" fmla="*/ 15 w 223"/>
                      <a:gd name="T17" fmla="*/ 2898 h 471"/>
                      <a:gd name="T18" fmla="*/ 0 w 223"/>
                      <a:gd name="T19" fmla="*/ 2910 h 471"/>
                      <a:gd name="T20" fmla="*/ 0 w 223"/>
                      <a:gd name="T21" fmla="*/ 2986 h 471"/>
                      <a:gd name="T22" fmla="*/ 1 w 223"/>
                      <a:gd name="T23" fmla="*/ 3012 h 471"/>
                      <a:gd name="T24" fmla="*/ 10 w 223"/>
                      <a:gd name="T25" fmla="*/ 3072 h 471"/>
                      <a:gd name="T26" fmla="*/ 50 w 223"/>
                      <a:gd name="T27" fmla="*/ 3096 h 471"/>
                      <a:gd name="T28" fmla="*/ 68 w 223"/>
                      <a:gd name="T29" fmla="*/ 3087 h 471"/>
                      <a:gd name="T30" fmla="*/ 63 w 223"/>
                      <a:gd name="T31" fmla="*/ 3087 h 471"/>
                      <a:gd name="T32" fmla="*/ 63 w 223"/>
                      <a:gd name="T33" fmla="*/ 3073 h 471"/>
                      <a:gd name="T34" fmla="*/ 67 w 223"/>
                      <a:gd name="T35" fmla="*/ 3063 h 471"/>
                      <a:gd name="T36" fmla="*/ 79 w 223"/>
                      <a:gd name="T37" fmla="*/ 3053 h 471"/>
                      <a:gd name="T38" fmla="*/ 102 w 223"/>
                      <a:gd name="T39" fmla="*/ 3047 h 471"/>
                      <a:gd name="T40" fmla="*/ 222 w 223"/>
                      <a:gd name="T41" fmla="*/ 3047 h 471"/>
                      <a:gd name="T42" fmla="*/ 223 w 223"/>
                      <a:gd name="T43" fmla="*/ 3042 h 471"/>
                      <a:gd name="T44" fmla="*/ 223 w 223"/>
                      <a:gd name="T45" fmla="*/ 2671 h 471"/>
                      <a:gd name="T46" fmla="*/ 218 w 223"/>
                      <a:gd name="T47" fmla="*/ 2653 h 471"/>
                      <a:gd name="T48" fmla="*/ 205 w 223"/>
                      <a:gd name="T49" fmla="*/ 2637 h 471"/>
                      <a:gd name="T50" fmla="*/ 186 w 223"/>
                      <a:gd name="T51" fmla="*/ 2628 h 471"/>
                      <a:gd name="T52" fmla="*/ 159 w 223"/>
                      <a:gd name="T53" fmla="*/ 2625 h 47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23" h="471">
                        <a:moveTo>
                          <a:pt x="159" y="2"/>
                        </a:moveTo>
                        <a:lnTo>
                          <a:pt x="140" y="12"/>
                        </a:lnTo>
                        <a:lnTo>
                          <a:pt x="127" y="29"/>
                        </a:lnTo>
                        <a:lnTo>
                          <a:pt x="122" y="51"/>
                        </a:lnTo>
                        <a:lnTo>
                          <a:pt x="122" y="123"/>
                        </a:lnTo>
                        <a:lnTo>
                          <a:pt x="121" y="180"/>
                        </a:lnTo>
                        <a:lnTo>
                          <a:pt x="120" y="244"/>
                        </a:lnTo>
                        <a:lnTo>
                          <a:pt x="38" y="273"/>
                        </a:lnTo>
                        <a:lnTo>
                          <a:pt x="15" y="275"/>
                        </a:lnTo>
                        <a:lnTo>
                          <a:pt x="0" y="287"/>
                        </a:lnTo>
                        <a:lnTo>
                          <a:pt x="0" y="363"/>
                        </a:lnTo>
                        <a:lnTo>
                          <a:pt x="1" y="389"/>
                        </a:lnTo>
                        <a:lnTo>
                          <a:pt x="10" y="449"/>
                        </a:lnTo>
                        <a:lnTo>
                          <a:pt x="50" y="473"/>
                        </a:lnTo>
                        <a:lnTo>
                          <a:pt x="68" y="464"/>
                        </a:lnTo>
                        <a:lnTo>
                          <a:pt x="63" y="464"/>
                        </a:lnTo>
                        <a:lnTo>
                          <a:pt x="63" y="450"/>
                        </a:lnTo>
                        <a:lnTo>
                          <a:pt x="67" y="440"/>
                        </a:lnTo>
                        <a:lnTo>
                          <a:pt x="79" y="430"/>
                        </a:lnTo>
                        <a:lnTo>
                          <a:pt x="102" y="424"/>
                        </a:lnTo>
                        <a:lnTo>
                          <a:pt x="222" y="424"/>
                        </a:lnTo>
                        <a:lnTo>
                          <a:pt x="223" y="419"/>
                        </a:lnTo>
                        <a:lnTo>
                          <a:pt x="223" y="48"/>
                        </a:lnTo>
                        <a:lnTo>
                          <a:pt x="218" y="30"/>
                        </a:lnTo>
                        <a:lnTo>
                          <a:pt x="205" y="14"/>
                        </a:lnTo>
                        <a:lnTo>
                          <a:pt x="186" y="5"/>
                        </a:lnTo>
                        <a:lnTo>
                          <a:pt x="159" y="2"/>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169" name="Freeform 3911">
                    <a:extLst>
                      <a:ext uri="{FF2B5EF4-FFF2-40B4-BE49-F238E27FC236}">
                        <a16:creationId xmlns:a16="http://schemas.microsoft.com/office/drawing/2014/main" id="{AEBB9A58-6A63-6586-66FD-D20775C4A376}"/>
                      </a:ext>
                    </a:extLst>
                  </p:cNvPr>
                  <p:cNvSpPr/>
                  <p:nvPr/>
                </p:nvSpPr>
                <p:spPr bwMode="auto">
                  <a:xfrm>
                    <a:off x="2405" y="2623"/>
                    <a:ext cx="223" cy="471"/>
                  </a:xfrm>
                  <a:custGeom>
                    <a:avLst/>
                    <a:gdLst>
                      <a:gd name="T0" fmla="*/ 153 w 223"/>
                      <a:gd name="T1" fmla="*/ 3087 h 471"/>
                      <a:gd name="T2" fmla="*/ 169 w 223"/>
                      <a:gd name="T3" fmla="*/ 3093 h 471"/>
                      <a:gd name="T4" fmla="*/ 185 w 223"/>
                      <a:gd name="T5" fmla="*/ 3090 h 471"/>
                      <a:gd name="T6" fmla="*/ 191 w 223"/>
                      <a:gd name="T7" fmla="*/ 3087 h 471"/>
                      <a:gd name="T8" fmla="*/ 160 w 223"/>
                      <a:gd name="T9" fmla="*/ 3087 h 471"/>
                      <a:gd name="T10" fmla="*/ 153 w 223"/>
                      <a:gd name="T11" fmla="*/ 3087 h 47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3" h="471">
                        <a:moveTo>
                          <a:pt x="153" y="464"/>
                        </a:moveTo>
                        <a:lnTo>
                          <a:pt x="169" y="470"/>
                        </a:lnTo>
                        <a:lnTo>
                          <a:pt x="185" y="467"/>
                        </a:lnTo>
                        <a:lnTo>
                          <a:pt x="191" y="464"/>
                        </a:lnTo>
                        <a:lnTo>
                          <a:pt x="160" y="464"/>
                        </a:lnTo>
                        <a:lnTo>
                          <a:pt x="153" y="464"/>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170" name="Freeform 3912">
                    <a:extLst>
                      <a:ext uri="{FF2B5EF4-FFF2-40B4-BE49-F238E27FC236}">
                        <a16:creationId xmlns:a16="http://schemas.microsoft.com/office/drawing/2014/main" id="{1AD6F6AB-6083-E0E9-E1CF-993BE401869A}"/>
                      </a:ext>
                    </a:extLst>
                  </p:cNvPr>
                  <p:cNvSpPr/>
                  <p:nvPr/>
                </p:nvSpPr>
                <p:spPr bwMode="auto">
                  <a:xfrm>
                    <a:off x="2405" y="2623"/>
                    <a:ext cx="223" cy="471"/>
                  </a:xfrm>
                  <a:custGeom>
                    <a:avLst/>
                    <a:gdLst>
                      <a:gd name="T0" fmla="*/ 222 w 223"/>
                      <a:gd name="T1" fmla="*/ 3047 h 471"/>
                      <a:gd name="T2" fmla="*/ 138 w 223"/>
                      <a:gd name="T3" fmla="*/ 3047 h 471"/>
                      <a:gd name="T4" fmla="*/ 155 w 223"/>
                      <a:gd name="T5" fmla="*/ 3060 h 471"/>
                      <a:gd name="T6" fmla="*/ 160 w 223"/>
                      <a:gd name="T7" fmla="*/ 3075 h 471"/>
                      <a:gd name="T8" fmla="*/ 160 w 223"/>
                      <a:gd name="T9" fmla="*/ 3087 h 471"/>
                      <a:gd name="T10" fmla="*/ 192 w 223"/>
                      <a:gd name="T11" fmla="*/ 3087 h 471"/>
                      <a:gd name="T12" fmla="*/ 206 w 223"/>
                      <a:gd name="T13" fmla="*/ 3080 h 471"/>
                      <a:gd name="T14" fmla="*/ 218 w 223"/>
                      <a:gd name="T15" fmla="*/ 3063 h 471"/>
                      <a:gd name="T16" fmla="*/ 222 w 223"/>
                      <a:gd name="T17" fmla="*/ 3047 h 47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3" h="471">
                        <a:moveTo>
                          <a:pt x="222" y="424"/>
                        </a:moveTo>
                        <a:lnTo>
                          <a:pt x="138" y="424"/>
                        </a:lnTo>
                        <a:lnTo>
                          <a:pt x="155" y="437"/>
                        </a:lnTo>
                        <a:lnTo>
                          <a:pt x="160" y="452"/>
                        </a:lnTo>
                        <a:lnTo>
                          <a:pt x="160" y="464"/>
                        </a:lnTo>
                        <a:lnTo>
                          <a:pt x="192" y="464"/>
                        </a:lnTo>
                        <a:lnTo>
                          <a:pt x="206" y="457"/>
                        </a:lnTo>
                        <a:lnTo>
                          <a:pt x="218" y="440"/>
                        </a:lnTo>
                        <a:lnTo>
                          <a:pt x="222" y="424"/>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171" name="Freeform 3913">
                    <a:extLst>
                      <a:ext uri="{FF2B5EF4-FFF2-40B4-BE49-F238E27FC236}">
                        <a16:creationId xmlns:a16="http://schemas.microsoft.com/office/drawing/2014/main" id="{4CE17309-7875-5EC6-CA64-1DC8CCECAD74}"/>
                      </a:ext>
                    </a:extLst>
                  </p:cNvPr>
                  <p:cNvSpPr/>
                  <p:nvPr/>
                </p:nvSpPr>
                <p:spPr bwMode="auto">
                  <a:xfrm>
                    <a:off x="2405" y="2623"/>
                    <a:ext cx="223" cy="471"/>
                  </a:xfrm>
                  <a:custGeom>
                    <a:avLst/>
                    <a:gdLst>
                      <a:gd name="T0" fmla="*/ 69 w 223"/>
                      <a:gd name="T1" fmla="*/ 3086 h 471"/>
                      <a:gd name="T2" fmla="*/ 63 w 223"/>
                      <a:gd name="T3" fmla="*/ 3087 h 471"/>
                      <a:gd name="T4" fmla="*/ 68 w 223"/>
                      <a:gd name="T5" fmla="*/ 3087 h 471"/>
                      <a:gd name="T6" fmla="*/ 69 w 223"/>
                      <a:gd name="T7" fmla="*/ 3086 h 47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23" h="471">
                        <a:moveTo>
                          <a:pt x="69" y="463"/>
                        </a:moveTo>
                        <a:lnTo>
                          <a:pt x="63" y="464"/>
                        </a:lnTo>
                        <a:lnTo>
                          <a:pt x="68" y="464"/>
                        </a:lnTo>
                        <a:lnTo>
                          <a:pt x="69" y="463"/>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72" name="Picture 3914">
                    <a:extLst>
                      <a:ext uri="{FF2B5EF4-FFF2-40B4-BE49-F238E27FC236}">
                        <a16:creationId xmlns:a16="http://schemas.microsoft.com/office/drawing/2014/main" id="{C66BAD19-5A9E-AB08-2A4C-049036087531}"/>
                      </a:ext>
                    </a:extLst>
                  </p:cNvPr>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2405" y="2623"/>
                    <a:ext cx="223" cy="47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13" name="Group 3915">
                  <a:extLst>
                    <a:ext uri="{FF2B5EF4-FFF2-40B4-BE49-F238E27FC236}">
                      <a16:creationId xmlns:a16="http://schemas.microsoft.com/office/drawing/2014/main" id="{870A9DB2-7713-B1A0-E22B-D3F45E93B054}"/>
                    </a:ext>
                  </a:extLst>
                </p:cNvPr>
                <p:cNvGrpSpPr/>
                <p:nvPr/>
              </p:nvGrpSpPr>
              <p:grpSpPr>
                <a:xfrm>
                  <a:off x="2405" y="2623"/>
                  <a:ext cx="223" cy="471"/>
                  <a:chOff x="2405" y="2623"/>
                  <a:chExt cx="223" cy="471"/>
                </a:xfrm>
              </p:grpSpPr>
              <p:sp>
                <p:nvSpPr>
                  <p:cNvPr id="1167" name="Freeform 3916">
                    <a:extLst>
                      <a:ext uri="{FF2B5EF4-FFF2-40B4-BE49-F238E27FC236}">
                        <a16:creationId xmlns:a16="http://schemas.microsoft.com/office/drawing/2014/main" id="{2E27002B-D25E-BF4D-7871-56F3E22C60A8}"/>
                      </a:ext>
                    </a:extLst>
                  </p:cNvPr>
                  <p:cNvSpPr/>
                  <p:nvPr/>
                </p:nvSpPr>
                <p:spPr bwMode="auto">
                  <a:xfrm>
                    <a:off x="2405" y="2623"/>
                    <a:ext cx="223" cy="471"/>
                  </a:xfrm>
                  <a:custGeom>
                    <a:avLst/>
                    <a:gdLst>
                      <a:gd name="T0" fmla="*/ 223 w 223"/>
                      <a:gd name="T1" fmla="*/ 3041 h 471"/>
                      <a:gd name="T2" fmla="*/ 218 w 223"/>
                      <a:gd name="T3" fmla="*/ 3061 h 471"/>
                      <a:gd name="T4" fmla="*/ 206 w 223"/>
                      <a:gd name="T5" fmla="*/ 3078 h 471"/>
                      <a:gd name="T6" fmla="*/ 185 w 223"/>
                      <a:gd name="T7" fmla="*/ 3089 h 471"/>
                      <a:gd name="T8" fmla="*/ 168 w 223"/>
                      <a:gd name="T9" fmla="*/ 3091 h 471"/>
                      <a:gd name="T10" fmla="*/ 153 w 223"/>
                      <a:gd name="T11" fmla="*/ 3085 h 471"/>
                      <a:gd name="T12" fmla="*/ 160 w 223"/>
                      <a:gd name="T13" fmla="*/ 3086 h 471"/>
                      <a:gd name="T14" fmla="*/ 160 w 223"/>
                      <a:gd name="T15" fmla="*/ 3073 h 471"/>
                      <a:gd name="T16" fmla="*/ 155 w 223"/>
                      <a:gd name="T17" fmla="*/ 3059 h 471"/>
                      <a:gd name="T18" fmla="*/ 138 w 223"/>
                      <a:gd name="T19" fmla="*/ 3046 h 471"/>
                      <a:gd name="T20" fmla="*/ 102 w 223"/>
                      <a:gd name="T21" fmla="*/ 3046 h 471"/>
                      <a:gd name="T22" fmla="*/ 79 w 223"/>
                      <a:gd name="T23" fmla="*/ 3052 h 471"/>
                      <a:gd name="T24" fmla="*/ 67 w 223"/>
                      <a:gd name="T25" fmla="*/ 3061 h 471"/>
                      <a:gd name="T26" fmla="*/ 63 w 223"/>
                      <a:gd name="T27" fmla="*/ 3071 h 471"/>
                      <a:gd name="T28" fmla="*/ 63 w 223"/>
                      <a:gd name="T29" fmla="*/ 3086 h 471"/>
                      <a:gd name="T30" fmla="*/ 69 w 223"/>
                      <a:gd name="T31" fmla="*/ 3085 h 471"/>
                      <a:gd name="T32" fmla="*/ 62 w 223"/>
                      <a:gd name="T33" fmla="*/ 3088 h 471"/>
                      <a:gd name="T34" fmla="*/ 50 w 223"/>
                      <a:gd name="T35" fmla="*/ 3094 h 471"/>
                      <a:gd name="T36" fmla="*/ 36 w 223"/>
                      <a:gd name="T37" fmla="*/ 3091 h 471"/>
                      <a:gd name="T38" fmla="*/ 25 w 223"/>
                      <a:gd name="T39" fmla="*/ 3085 h 471"/>
                      <a:gd name="T40" fmla="*/ 0 w 223"/>
                      <a:gd name="T41" fmla="*/ 3010 h 471"/>
                      <a:gd name="T42" fmla="*/ 0 w 223"/>
                      <a:gd name="T43" fmla="*/ 2936 h 471"/>
                      <a:gd name="T44" fmla="*/ 0 w 223"/>
                      <a:gd name="T45" fmla="*/ 2918 h 471"/>
                      <a:gd name="T46" fmla="*/ 0 w 223"/>
                      <a:gd name="T47" fmla="*/ 2909 h 471"/>
                      <a:gd name="T48" fmla="*/ 15 w 223"/>
                      <a:gd name="T49" fmla="*/ 2896 h 471"/>
                      <a:gd name="T50" fmla="*/ 38 w 223"/>
                      <a:gd name="T51" fmla="*/ 2894 h 471"/>
                      <a:gd name="T52" fmla="*/ 56 w 223"/>
                      <a:gd name="T53" fmla="*/ 2894 h 471"/>
                      <a:gd name="T54" fmla="*/ 80 w 223"/>
                      <a:gd name="T55" fmla="*/ 2894 h 471"/>
                      <a:gd name="T56" fmla="*/ 121 w 223"/>
                      <a:gd name="T57" fmla="*/ 2849 h 471"/>
                      <a:gd name="T58" fmla="*/ 121 w 223"/>
                      <a:gd name="T59" fmla="*/ 2773 h 471"/>
                      <a:gd name="T60" fmla="*/ 122 w 223"/>
                      <a:gd name="T61" fmla="*/ 2696 h 471"/>
                      <a:gd name="T62" fmla="*/ 122 w 223"/>
                      <a:gd name="T63" fmla="*/ 2672 h 471"/>
                      <a:gd name="T64" fmla="*/ 126 w 223"/>
                      <a:gd name="T65" fmla="*/ 2650 h 471"/>
                      <a:gd name="T66" fmla="*/ 140 w 223"/>
                      <a:gd name="T67" fmla="*/ 2633 h 471"/>
                      <a:gd name="T68" fmla="*/ 159 w 223"/>
                      <a:gd name="T69" fmla="*/ 2623 h 471"/>
                      <a:gd name="T70" fmla="*/ 186 w 223"/>
                      <a:gd name="T71" fmla="*/ 2626 h 471"/>
                      <a:gd name="T72" fmla="*/ 205 w 223"/>
                      <a:gd name="T73" fmla="*/ 2636 h 471"/>
                      <a:gd name="T74" fmla="*/ 218 w 223"/>
                      <a:gd name="T75" fmla="*/ 2651 h 471"/>
                      <a:gd name="T76" fmla="*/ 223 w 223"/>
                      <a:gd name="T77" fmla="*/ 2670 h 471"/>
                      <a:gd name="T78" fmla="*/ 223 w 223"/>
                      <a:gd name="T79" fmla="*/ 3041 h 47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23" h="471">
                        <a:moveTo>
                          <a:pt x="223" y="418"/>
                        </a:moveTo>
                        <a:lnTo>
                          <a:pt x="218" y="438"/>
                        </a:lnTo>
                        <a:lnTo>
                          <a:pt x="206" y="455"/>
                        </a:lnTo>
                        <a:lnTo>
                          <a:pt x="185" y="466"/>
                        </a:lnTo>
                        <a:lnTo>
                          <a:pt x="168" y="468"/>
                        </a:lnTo>
                        <a:lnTo>
                          <a:pt x="153" y="462"/>
                        </a:lnTo>
                        <a:lnTo>
                          <a:pt x="160" y="463"/>
                        </a:lnTo>
                        <a:lnTo>
                          <a:pt x="160" y="450"/>
                        </a:lnTo>
                        <a:lnTo>
                          <a:pt x="155" y="436"/>
                        </a:lnTo>
                        <a:lnTo>
                          <a:pt x="138" y="423"/>
                        </a:lnTo>
                        <a:lnTo>
                          <a:pt x="102" y="423"/>
                        </a:lnTo>
                        <a:lnTo>
                          <a:pt x="79" y="429"/>
                        </a:lnTo>
                        <a:lnTo>
                          <a:pt x="67" y="438"/>
                        </a:lnTo>
                        <a:lnTo>
                          <a:pt x="63" y="448"/>
                        </a:lnTo>
                        <a:lnTo>
                          <a:pt x="63" y="463"/>
                        </a:lnTo>
                        <a:lnTo>
                          <a:pt x="69" y="462"/>
                        </a:lnTo>
                        <a:lnTo>
                          <a:pt x="62" y="465"/>
                        </a:lnTo>
                        <a:lnTo>
                          <a:pt x="50" y="471"/>
                        </a:lnTo>
                        <a:lnTo>
                          <a:pt x="36" y="468"/>
                        </a:lnTo>
                        <a:lnTo>
                          <a:pt x="25" y="462"/>
                        </a:lnTo>
                        <a:lnTo>
                          <a:pt x="0" y="387"/>
                        </a:lnTo>
                        <a:lnTo>
                          <a:pt x="0" y="313"/>
                        </a:lnTo>
                        <a:lnTo>
                          <a:pt x="0" y="295"/>
                        </a:lnTo>
                        <a:lnTo>
                          <a:pt x="0" y="286"/>
                        </a:lnTo>
                        <a:lnTo>
                          <a:pt x="15" y="273"/>
                        </a:lnTo>
                        <a:lnTo>
                          <a:pt x="38" y="271"/>
                        </a:lnTo>
                        <a:lnTo>
                          <a:pt x="56" y="271"/>
                        </a:lnTo>
                        <a:lnTo>
                          <a:pt x="80" y="271"/>
                        </a:lnTo>
                        <a:lnTo>
                          <a:pt x="121" y="226"/>
                        </a:lnTo>
                        <a:lnTo>
                          <a:pt x="121" y="150"/>
                        </a:lnTo>
                        <a:lnTo>
                          <a:pt x="122" y="73"/>
                        </a:lnTo>
                        <a:lnTo>
                          <a:pt x="122" y="49"/>
                        </a:lnTo>
                        <a:lnTo>
                          <a:pt x="126" y="27"/>
                        </a:lnTo>
                        <a:lnTo>
                          <a:pt x="140" y="10"/>
                        </a:lnTo>
                        <a:lnTo>
                          <a:pt x="159" y="0"/>
                        </a:lnTo>
                        <a:lnTo>
                          <a:pt x="186" y="3"/>
                        </a:lnTo>
                        <a:lnTo>
                          <a:pt x="205" y="13"/>
                        </a:lnTo>
                        <a:lnTo>
                          <a:pt x="218" y="28"/>
                        </a:lnTo>
                        <a:lnTo>
                          <a:pt x="223" y="47"/>
                        </a:lnTo>
                        <a:lnTo>
                          <a:pt x="223" y="418"/>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14" name="Group 3917">
                  <a:extLst>
                    <a:ext uri="{FF2B5EF4-FFF2-40B4-BE49-F238E27FC236}">
                      <a16:creationId xmlns:a16="http://schemas.microsoft.com/office/drawing/2014/main" id="{AC8D9463-B6C4-08B1-675E-070858D0D127}"/>
                    </a:ext>
                  </a:extLst>
                </p:cNvPr>
                <p:cNvGrpSpPr/>
                <p:nvPr/>
              </p:nvGrpSpPr>
              <p:grpSpPr>
                <a:xfrm>
                  <a:off x="2001" y="1729"/>
                  <a:ext cx="70" cy="79"/>
                  <a:chOff x="2001" y="1729"/>
                  <a:chExt cx="70" cy="79"/>
                </a:xfrm>
              </p:grpSpPr>
              <p:sp>
                <p:nvSpPr>
                  <p:cNvPr id="1165" name="Freeform 3918">
                    <a:extLst>
                      <a:ext uri="{FF2B5EF4-FFF2-40B4-BE49-F238E27FC236}">
                        <a16:creationId xmlns:a16="http://schemas.microsoft.com/office/drawing/2014/main" id="{C4F5879C-5EC0-3EAB-3DEE-CA038F7B419F}"/>
                      </a:ext>
                    </a:extLst>
                  </p:cNvPr>
                  <p:cNvSpPr/>
                  <p:nvPr/>
                </p:nvSpPr>
                <p:spPr bwMode="auto">
                  <a:xfrm>
                    <a:off x="2001" y="1729"/>
                    <a:ext cx="70" cy="79"/>
                  </a:xfrm>
                  <a:custGeom>
                    <a:avLst/>
                    <a:gdLst>
                      <a:gd name="T0" fmla="*/ 18 w 70"/>
                      <a:gd name="T1" fmla="*/ 1769 h 79"/>
                      <a:gd name="T2" fmla="*/ 50 w 70"/>
                      <a:gd name="T3" fmla="*/ 1769 h 79"/>
                      <a:gd name="T4" fmla="*/ 0 60000 65536"/>
                      <a:gd name="T5" fmla="*/ 0 60000 65536"/>
                    </a:gdLst>
                    <a:ahLst/>
                    <a:cxnLst>
                      <a:cxn ang="T4">
                        <a:pos x="T0" y="T1"/>
                      </a:cxn>
                      <a:cxn ang="T5">
                        <a:pos x="T2" y="T3"/>
                      </a:cxn>
                    </a:cxnLst>
                    <a:rect l="0" t="0" r="r" b="b"/>
                    <a:pathLst>
                      <a:path w="70" h="79">
                        <a:moveTo>
                          <a:pt x="18" y="40"/>
                        </a:moveTo>
                        <a:lnTo>
                          <a:pt x="50" y="40"/>
                        </a:lnTo>
                      </a:path>
                    </a:pathLst>
                  </a:custGeom>
                  <a:noFill/>
                  <a:ln w="51689">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66" name="Picture 3919">
                    <a:extLst>
                      <a:ext uri="{FF2B5EF4-FFF2-40B4-BE49-F238E27FC236}">
                        <a16:creationId xmlns:a16="http://schemas.microsoft.com/office/drawing/2014/main" id="{AF2117CD-4CA2-2B3A-C290-E2C82D9BEA65}"/>
                      </a:ext>
                    </a:extLst>
                  </p:cNvPr>
                  <p:cNvPicPr>
                    <a:picLocks noChangeAspect="1" noChangeArrowheads="1"/>
                  </p:cNvPicPr>
                  <p:nvPr/>
                </p:nvPicPr>
                <p:blipFill>
                  <a:blip r:embed="rId14">
                    <a:extLst>
                      <a:ext uri="{28A0092B-C50C-407E-A947-70E740481C1C}">
                        <a14:useLocalDpi xmlns:a14="http://schemas.microsoft.com/office/drawing/2010/main" val="0"/>
                      </a:ext>
                    </a:extLst>
                  </a:blip>
                  <a:stretch>
                    <a:fillRect/>
                  </a:stretch>
                </p:blipFill>
                <p:spPr bwMode="auto">
                  <a:xfrm>
                    <a:off x="2001" y="1729"/>
                    <a:ext cx="70" cy="7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15" name="Group 3920">
                  <a:extLst>
                    <a:ext uri="{FF2B5EF4-FFF2-40B4-BE49-F238E27FC236}">
                      <a16:creationId xmlns:a16="http://schemas.microsoft.com/office/drawing/2014/main" id="{C2BD9F8C-A076-FE68-51C5-C0DDBB8EDFE6}"/>
                    </a:ext>
                  </a:extLst>
                </p:cNvPr>
                <p:cNvGrpSpPr/>
                <p:nvPr/>
              </p:nvGrpSpPr>
              <p:grpSpPr>
                <a:xfrm>
                  <a:off x="2001" y="1729"/>
                  <a:ext cx="70" cy="79"/>
                  <a:chOff x="2001" y="1729"/>
                  <a:chExt cx="70" cy="79"/>
                </a:xfrm>
              </p:grpSpPr>
              <p:sp>
                <p:nvSpPr>
                  <p:cNvPr id="1164" name="Freeform 3921">
                    <a:extLst>
                      <a:ext uri="{FF2B5EF4-FFF2-40B4-BE49-F238E27FC236}">
                        <a16:creationId xmlns:a16="http://schemas.microsoft.com/office/drawing/2014/main" id="{9999CFA7-DB93-BD82-8F5E-350C76E82CFA}"/>
                      </a:ext>
                    </a:extLst>
                  </p:cNvPr>
                  <p:cNvSpPr/>
                  <p:nvPr/>
                </p:nvSpPr>
                <p:spPr bwMode="auto">
                  <a:xfrm>
                    <a:off x="2001" y="1729"/>
                    <a:ext cx="70" cy="79"/>
                  </a:xfrm>
                  <a:custGeom>
                    <a:avLst/>
                    <a:gdLst>
                      <a:gd name="T0" fmla="*/ 6 w 70"/>
                      <a:gd name="T1" fmla="*/ 1734 h 79"/>
                      <a:gd name="T2" fmla="*/ 0 w 70"/>
                      <a:gd name="T3" fmla="*/ 1738 h 79"/>
                      <a:gd name="T4" fmla="*/ 0 w 70"/>
                      <a:gd name="T5" fmla="*/ 1746 h 79"/>
                      <a:gd name="T6" fmla="*/ 4 w 70"/>
                      <a:gd name="T7" fmla="*/ 1751 h 79"/>
                      <a:gd name="T8" fmla="*/ 45 w 70"/>
                      <a:gd name="T9" fmla="*/ 1802 h 79"/>
                      <a:gd name="T10" fmla="*/ 50 w 70"/>
                      <a:gd name="T11" fmla="*/ 1808 h 79"/>
                      <a:gd name="T12" fmla="*/ 58 w 70"/>
                      <a:gd name="T13" fmla="*/ 1809 h 79"/>
                      <a:gd name="T14" fmla="*/ 63 w 70"/>
                      <a:gd name="T15" fmla="*/ 1804 h 79"/>
                      <a:gd name="T16" fmla="*/ 68 w 70"/>
                      <a:gd name="T17" fmla="*/ 1800 h 79"/>
                      <a:gd name="T18" fmla="*/ 69 w 70"/>
                      <a:gd name="T19" fmla="*/ 1792 h 79"/>
                      <a:gd name="T20" fmla="*/ 65 w 70"/>
                      <a:gd name="T21" fmla="*/ 1787 h 79"/>
                      <a:gd name="T22" fmla="*/ 23 w 70"/>
                      <a:gd name="T23" fmla="*/ 1735 h 79"/>
                      <a:gd name="T24" fmla="*/ 19 w 70"/>
                      <a:gd name="T25" fmla="*/ 1730 h 79"/>
                      <a:gd name="T26" fmla="*/ 11 w 70"/>
                      <a:gd name="T27" fmla="*/ 1729 h 79"/>
                      <a:gd name="T28" fmla="*/ 6 w 70"/>
                      <a:gd name="T29" fmla="*/ 1734 h 7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0" h="79">
                        <a:moveTo>
                          <a:pt x="6" y="5"/>
                        </a:moveTo>
                        <a:lnTo>
                          <a:pt x="0" y="9"/>
                        </a:lnTo>
                        <a:lnTo>
                          <a:pt x="0" y="17"/>
                        </a:lnTo>
                        <a:lnTo>
                          <a:pt x="4" y="22"/>
                        </a:lnTo>
                        <a:lnTo>
                          <a:pt x="45" y="73"/>
                        </a:lnTo>
                        <a:lnTo>
                          <a:pt x="50" y="79"/>
                        </a:lnTo>
                        <a:lnTo>
                          <a:pt x="58" y="80"/>
                        </a:lnTo>
                        <a:lnTo>
                          <a:pt x="63" y="75"/>
                        </a:lnTo>
                        <a:lnTo>
                          <a:pt x="68" y="71"/>
                        </a:lnTo>
                        <a:lnTo>
                          <a:pt x="69" y="63"/>
                        </a:lnTo>
                        <a:lnTo>
                          <a:pt x="65" y="58"/>
                        </a:lnTo>
                        <a:lnTo>
                          <a:pt x="23" y="6"/>
                        </a:lnTo>
                        <a:lnTo>
                          <a:pt x="19" y="1"/>
                        </a:lnTo>
                        <a:lnTo>
                          <a:pt x="11" y="0"/>
                        </a:lnTo>
                        <a:lnTo>
                          <a:pt x="6" y="5"/>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16" name="Group 3922">
                  <a:extLst>
                    <a:ext uri="{FF2B5EF4-FFF2-40B4-BE49-F238E27FC236}">
                      <a16:creationId xmlns:a16="http://schemas.microsoft.com/office/drawing/2014/main" id="{0E8C39C6-6D30-5A4A-E9C8-E18540FCBD4A}"/>
                    </a:ext>
                  </a:extLst>
                </p:cNvPr>
                <p:cNvGrpSpPr/>
                <p:nvPr/>
              </p:nvGrpSpPr>
              <p:grpSpPr>
                <a:xfrm>
                  <a:off x="2028" y="1701"/>
                  <a:ext cx="77" cy="287"/>
                  <a:chOff x="2028" y="1701"/>
                  <a:chExt cx="77" cy="287"/>
                </a:xfrm>
              </p:grpSpPr>
              <p:sp>
                <p:nvSpPr>
                  <p:cNvPr id="1161" name="Freeform 3923">
                    <a:extLst>
                      <a:ext uri="{FF2B5EF4-FFF2-40B4-BE49-F238E27FC236}">
                        <a16:creationId xmlns:a16="http://schemas.microsoft.com/office/drawing/2014/main" id="{3A36E8D8-DE15-660C-6BDD-A86186612ED9}"/>
                      </a:ext>
                    </a:extLst>
                  </p:cNvPr>
                  <p:cNvSpPr/>
                  <p:nvPr/>
                </p:nvSpPr>
                <p:spPr bwMode="auto">
                  <a:xfrm>
                    <a:off x="2066" y="1724"/>
                    <a:ext cx="2" cy="261"/>
                  </a:xfrm>
                  <a:custGeom>
                    <a:avLst/>
                    <a:gdLst>
                      <a:gd name="T0" fmla="*/ 0 w 2"/>
                      <a:gd name="T1" fmla="*/ 1748 h 261"/>
                      <a:gd name="T2" fmla="*/ 0 w 2"/>
                      <a:gd name="T3" fmla="*/ 1787 h 261"/>
                      <a:gd name="T4" fmla="*/ 0 60000 65536"/>
                      <a:gd name="T5" fmla="*/ 0 60000 65536"/>
                    </a:gdLst>
                    <a:ahLst/>
                    <a:cxnLst>
                      <a:cxn ang="T4">
                        <a:pos x="T0" y="T1"/>
                      </a:cxn>
                      <a:cxn ang="T5">
                        <a:pos x="T2" y="T3"/>
                      </a:cxn>
                    </a:cxnLst>
                    <a:rect l="0" t="0" r="r" b="b"/>
                    <a:pathLst>
                      <a:path w="2" h="261">
                        <a:moveTo>
                          <a:pt x="0" y="24"/>
                        </a:moveTo>
                        <a:lnTo>
                          <a:pt x="0" y="63"/>
                        </a:lnTo>
                      </a:path>
                    </a:pathLst>
                  </a:custGeom>
                  <a:noFill/>
                  <a:ln w="50051">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162" name="Freeform 3924">
                    <a:extLst>
                      <a:ext uri="{FF2B5EF4-FFF2-40B4-BE49-F238E27FC236}">
                        <a16:creationId xmlns:a16="http://schemas.microsoft.com/office/drawing/2014/main" id="{498029BE-7231-DA03-DD1C-6044426C799F}"/>
                      </a:ext>
                    </a:extLst>
                  </p:cNvPr>
                  <p:cNvSpPr/>
                  <p:nvPr/>
                </p:nvSpPr>
                <p:spPr bwMode="auto">
                  <a:xfrm>
                    <a:off x="2066" y="1724"/>
                    <a:ext cx="2" cy="261"/>
                  </a:xfrm>
                  <a:custGeom>
                    <a:avLst/>
                    <a:gdLst>
                      <a:gd name="T0" fmla="*/ 0 w 2"/>
                      <a:gd name="T1" fmla="*/ 1960 h 261"/>
                      <a:gd name="T2" fmla="*/ 0 w 2"/>
                      <a:gd name="T3" fmla="*/ 2009 h 261"/>
                      <a:gd name="T4" fmla="*/ 0 60000 65536"/>
                      <a:gd name="T5" fmla="*/ 0 60000 65536"/>
                    </a:gdLst>
                    <a:ahLst/>
                    <a:cxnLst>
                      <a:cxn ang="T4">
                        <a:pos x="T0" y="T1"/>
                      </a:cxn>
                      <a:cxn ang="T5">
                        <a:pos x="T2" y="T3"/>
                      </a:cxn>
                    </a:cxnLst>
                    <a:rect l="0" t="0" r="r" b="b"/>
                    <a:pathLst>
                      <a:path w="2" h="261">
                        <a:moveTo>
                          <a:pt x="0" y="236"/>
                        </a:moveTo>
                        <a:lnTo>
                          <a:pt x="0" y="285"/>
                        </a:lnTo>
                      </a:path>
                    </a:pathLst>
                  </a:custGeom>
                  <a:noFill/>
                  <a:ln w="50051">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63" name="Picture 3925">
                    <a:extLst>
                      <a:ext uri="{FF2B5EF4-FFF2-40B4-BE49-F238E27FC236}">
                        <a16:creationId xmlns:a16="http://schemas.microsoft.com/office/drawing/2014/main" id="{D9B124F2-D902-2B03-0B2E-E70D3C2EFBAE}"/>
                      </a:ext>
                    </a:extLst>
                  </p:cNvPr>
                  <p:cNvPicPr>
                    <a:picLocks noChangeAspect="1" noChangeArrowheads="1"/>
                  </p:cNvPicPr>
                  <p:nvPr/>
                </p:nvPicPr>
                <p:blipFill>
                  <a:blip r:embed="rId15">
                    <a:extLst>
                      <a:ext uri="{28A0092B-C50C-407E-A947-70E740481C1C}">
                        <a14:useLocalDpi xmlns:a14="http://schemas.microsoft.com/office/drawing/2010/main" val="0"/>
                      </a:ext>
                    </a:extLst>
                  </a:blip>
                  <a:stretch>
                    <a:fillRect/>
                  </a:stretch>
                </p:blipFill>
                <p:spPr bwMode="auto">
                  <a:xfrm>
                    <a:off x="2028" y="1701"/>
                    <a:ext cx="77" cy="28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17" name="Group 3926">
                  <a:extLst>
                    <a:ext uri="{FF2B5EF4-FFF2-40B4-BE49-F238E27FC236}">
                      <a16:creationId xmlns:a16="http://schemas.microsoft.com/office/drawing/2014/main" id="{57A2B248-C4E7-F2E6-2803-57DDE0CCB186}"/>
                    </a:ext>
                  </a:extLst>
                </p:cNvPr>
                <p:cNvGrpSpPr/>
                <p:nvPr/>
              </p:nvGrpSpPr>
              <p:grpSpPr>
                <a:xfrm>
                  <a:off x="2028" y="1701"/>
                  <a:ext cx="77" cy="287"/>
                  <a:chOff x="2028" y="1701"/>
                  <a:chExt cx="77" cy="287"/>
                </a:xfrm>
              </p:grpSpPr>
              <p:sp>
                <p:nvSpPr>
                  <p:cNvPr id="1160" name="Freeform 3927">
                    <a:extLst>
                      <a:ext uri="{FF2B5EF4-FFF2-40B4-BE49-F238E27FC236}">
                        <a16:creationId xmlns:a16="http://schemas.microsoft.com/office/drawing/2014/main" id="{ECDCD09A-D34D-06F3-B2C2-2CAEB9C2BDC8}"/>
                      </a:ext>
                    </a:extLst>
                  </p:cNvPr>
                  <p:cNvSpPr/>
                  <p:nvPr/>
                </p:nvSpPr>
                <p:spPr bwMode="auto">
                  <a:xfrm>
                    <a:off x="2028" y="1701"/>
                    <a:ext cx="77" cy="287"/>
                  </a:xfrm>
                  <a:custGeom>
                    <a:avLst/>
                    <a:gdLst>
                      <a:gd name="T0" fmla="*/ 6 w 77"/>
                      <a:gd name="T1" fmla="*/ 1705 h 287"/>
                      <a:gd name="T2" fmla="*/ 0 w 77"/>
                      <a:gd name="T3" fmla="*/ 1710 h 287"/>
                      <a:gd name="T4" fmla="*/ 0 w 77"/>
                      <a:gd name="T5" fmla="*/ 1717 h 287"/>
                      <a:gd name="T6" fmla="*/ 4 w 77"/>
                      <a:gd name="T7" fmla="*/ 1723 h 287"/>
                      <a:gd name="T8" fmla="*/ 15 w 77"/>
                      <a:gd name="T9" fmla="*/ 1735 h 287"/>
                      <a:gd name="T10" fmla="*/ 29 w 77"/>
                      <a:gd name="T11" fmla="*/ 1753 h 287"/>
                      <a:gd name="T12" fmla="*/ 43 w 77"/>
                      <a:gd name="T13" fmla="*/ 1770 h 287"/>
                      <a:gd name="T14" fmla="*/ 50 w 77"/>
                      <a:gd name="T15" fmla="*/ 1779 h 287"/>
                      <a:gd name="T16" fmla="*/ 51 w 77"/>
                      <a:gd name="T17" fmla="*/ 1783 h 287"/>
                      <a:gd name="T18" fmla="*/ 50 w 77"/>
                      <a:gd name="T19" fmla="*/ 1790 h 287"/>
                      <a:gd name="T20" fmla="*/ 35 w 77"/>
                      <a:gd name="T21" fmla="*/ 1974 h 287"/>
                      <a:gd name="T22" fmla="*/ 34 w 77"/>
                      <a:gd name="T23" fmla="*/ 1981 h 287"/>
                      <a:gd name="T24" fmla="*/ 39 w 77"/>
                      <a:gd name="T25" fmla="*/ 1987 h 287"/>
                      <a:gd name="T26" fmla="*/ 46 w 77"/>
                      <a:gd name="T27" fmla="*/ 1987 h 287"/>
                      <a:gd name="T28" fmla="*/ 53 w 77"/>
                      <a:gd name="T29" fmla="*/ 1988 h 287"/>
                      <a:gd name="T30" fmla="*/ 59 w 77"/>
                      <a:gd name="T31" fmla="*/ 1983 h 287"/>
                      <a:gd name="T32" fmla="*/ 60 w 77"/>
                      <a:gd name="T33" fmla="*/ 1976 h 287"/>
                      <a:gd name="T34" fmla="*/ 75 w 77"/>
                      <a:gd name="T35" fmla="*/ 1792 h 287"/>
                      <a:gd name="T36" fmla="*/ 45 w 77"/>
                      <a:gd name="T37" fmla="*/ 1732 h 287"/>
                      <a:gd name="T38" fmla="*/ 11 w 77"/>
                      <a:gd name="T39" fmla="*/ 1701 h 287"/>
                      <a:gd name="T40" fmla="*/ 6 w 77"/>
                      <a:gd name="T41" fmla="*/ 1705 h 28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7" h="287">
                        <a:moveTo>
                          <a:pt x="6" y="4"/>
                        </a:moveTo>
                        <a:lnTo>
                          <a:pt x="0" y="9"/>
                        </a:lnTo>
                        <a:lnTo>
                          <a:pt x="0" y="16"/>
                        </a:lnTo>
                        <a:lnTo>
                          <a:pt x="4" y="22"/>
                        </a:lnTo>
                        <a:lnTo>
                          <a:pt x="15" y="34"/>
                        </a:lnTo>
                        <a:lnTo>
                          <a:pt x="29" y="52"/>
                        </a:lnTo>
                        <a:lnTo>
                          <a:pt x="43" y="69"/>
                        </a:lnTo>
                        <a:lnTo>
                          <a:pt x="50" y="78"/>
                        </a:lnTo>
                        <a:lnTo>
                          <a:pt x="51" y="82"/>
                        </a:lnTo>
                        <a:lnTo>
                          <a:pt x="50" y="89"/>
                        </a:lnTo>
                        <a:lnTo>
                          <a:pt x="35" y="273"/>
                        </a:lnTo>
                        <a:lnTo>
                          <a:pt x="34" y="280"/>
                        </a:lnTo>
                        <a:lnTo>
                          <a:pt x="39" y="286"/>
                        </a:lnTo>
                        <a:lnTo>
                          <a:pt x="46" y="286"/>
                        </a:lnTo>
                        <a:lnTo>
                          <a:pt x="53" y="287"/>
                        </a:lnTo>
                        <a:lnTo>
                          <a:pt x="59" y="282"/>
                        </a:lnTo>
                        <a:lnTo>
                          <a:pt x="60" y="275"/>
                        </a:lnTo>
                        <a:lnTo>
                          <a:pt x="75" y="91"/>
                        </a:lnTo>
                        <a:lnTo>
                          <a:pt x="45" y="31"/>
                        </a:lnTo>
                        <a:lnTo>
                          <a:pt x="11" y="0"/>
                        </a:lnTo>
                        <a:lnTo>
                          <a:pt x="6" y="4"/>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18" name="Group 3928">
                  <a:extLst>
                    <a:ext uri="{FF2B5EF4-FFF2-40B4-BE49-F238E27FC236}">
                      <a16:creationId xmlns:a16="http://schemas.microsoft.com/office/drawing/2014/main" id="{EAAF06C8-159F-8AA3-CC32-58773720737E}"/>
                    </a:ext>
                  </a:extLst>
                </p:cNvPr>
                <p:cNvGrpSpPr/>
                <p:nvPr/>
              </p:nvGrpSpPr>
              <p:grpSpPr>
                <a:xfrm>
                  <a:off x="2150" y="1744"/>
                  <a:ext cx="77" cy="72"/>
                  <a:chOff x="2150" y="1744"/>
                  <a:chExt cx="77" cy="72"/>
                </a:xfrm>
              </p:grpSpPr>
              <p:sp>
                <p:nvSpPr>
                  <p:cNvPr id="1158" name="Freeform 3929">
                    <a:extLst>
                      <a:ext uri="{FF2B5EF4-FFF2-40B4-BE49-F238E27FC236}">
                        <a16:creationId xmlns:a16="http://schemas.microsoft.com/office/drawing/2014/main" id="{68494134-6F91-1DD5-8567-B0CE5FFF110D}"/>
                      </a:ext>
                    </a:extLst>
                  </p:cNvPr>
                  <p:cNvSpPr/>
                  <p:nvPr/>
                </p:nvSpPr>
                <p:spPr bwMode="auto">
                  <a:xfrm>
                    <a:off x="2150" y="1744"/>
                    <a:ext cx="77" cy="72"/>
                  </a:xfrm>
                  <a:custGeom>
                    <a:avLst/>
                    <a:gdLst>
                      <a:gd name="T0" fmla="*/ 20 w 77"/>
                      <a:gd name="T1" fmla="*/ 1780 h 72"/>
                      <a:gd name="T2" fmla="*/ 58 w 77"/>
                      <a:gd name="T3" fmla="*/ 1780 h 72"/>
                      <a:gd name="T4" fmla="*/ 0 60000 65536"/>
                      <a:gd name="T5" fmla="*/ 0 60000 65536"/>
                    </a:gdLst>
                    <a:ahLst/>
                    <a:cxnLst>
                      <a:cxn ang="T4">
                        <a:pos x="T0" y="T1"/>
                      </a:cxn>
                      <a:cxn ang="T5">
                        <a:pos x="T2" y="T3"/>
                      </a:cxn>
                    </a:cxnLst>
                    <a:rect l="0" t="0" r="r" b="b"/>
                    <a:pathLst>
                      <a:path w="77" h="72">
                        <a:moveTo>
                          <a:pt x="20" y="36"/>
                        </a:moveTo>
                        <a:lnTo>
                          <a:pt x="58" y="36"/>
                        </a:lnTo>
                      </a:path>
                    </a:pathLst>
                  </a:custGeom>
                  <a:noFill/>
                  <a:ln w="46723">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59" name="Picture 3930">
                    <a:extLst>
                      <a:ext uri="{FF2B5EF4-FFF2-40B4-BE49-F238E27FC236}">
                        <a16:creationId xmlns:a16="http://schemas.microsoft.com/office/drawing/2014/main" id="{7FDE9310-4A6C-4069-9344-3700FE365C15}"/>
                      </a:ext>
                    </a:extLst>
                  </p:cNvPr>
                  <p:cNvPicPr>
                    <a:picLocks noChangeAspect="1" noChangeArrowheads="1"/>
                  </p:cNvPicPr>
                  <p:nvPr/>
                </p:nvPicPr>
                <p:blipFill>
                  <a:blip r:embed="rId16">
                    <a:extLst>
                      <a:ext uri="{28A0092B-C50C-407E-A947-70E740481C1C}">
                        <a14:useLocalDpi xmlns:a14="http://schemas.microsoft.com/office/drawing/2010/main" val="0"/>
                      </a:ext>
                    </a:extLst>
                  </a:blip>
                  <a:stretch>
                    <a:fillRect/>
                  </a:stretch>
                </p:blipFill>
                <p:spPr bwMode="auto">
                  <a:xfrm>
                    <a:off x="2150" y="1744"/>
                    <a:ext cx="77" cy="7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19" name="Group 3931">
                  <a:extLst>
                    <a:ext uri="{FF2B5EF4-FFF2-40B4-BE49-F238E27FC236}">
                      <a16:creationId xmlns:a16="http://schemas.microsoft.com/office/drawing/2014/main" id="{C4147303-6A53-3BF1-4F21-614949BABE6D}"/>
                    </a:ext>
                  </a:extLst>
                </p:cNvPr>
                <p:cNvGrpSpPr/>
                <p:nvPr/>
              </p:nvGrpSpPr>
              <p:grpSpPr>
                <a:xfrm>
                  <a:off x="2150" y="1744"/>
                  <a:ext cx="77" cy="72"/>
                  <a:chOff x="2150" y="1744"/>
                  <a:chExt cx="77" cy="72"/>
                </a:xfrm>
              </p:grpSpPr>
              <p:sp>
                <p:nvSpPr>
                  <p:cNvPr id="1157" name="Freeform 3932">
                    <a:extLst>
                      <a:ext uri="{FF2B5EF4-FFF2-40B4-BE49-F238E27FC236}">
                        <a16:creationId xmlns:a16="http://schemas.microsoft.com/office/drawing/2014/main" id="{B0F2ECD3-2AC2-8052-9075-1BB059119C85}"/>
                      </a:ext>
                    </a:extLst>
                  </p:cNvPr>
                  <p:cNvSpPr/>
                  <p:nvPr/>
                </p:nvSpPr>
                <p:spPr bwMode="auto">
                  <a:xfrm>
                    <a:off x="2150" y="1744"/>
                    <a:ext cx="77" cy="72"/>
                  </a:xfrm>
                  <a:custGeom>
                    <a:avLst/>
                    <a:gdLst>
                      <a:gd name="T0" fmla="*/ 73 w 77"/>
                      <a:gd name="T1" fmla="*/ 1750 h 72"/>
                      <a:gd name="T2" fmla="*/ 77 w 77"/>
                      <a:gd name="T3" fmla="*/ 1755 h 72"/>
                      <a:gd name="T4" fmla="*/ 77 w 77"/>
                      <a:gd name="T5" fmla="*/ 1763 h 72"/>
                      <a:gd name="T6" fmla="*/ 72 w 77"/>
                      <a:gd name="T7" fmla="*/ 1768 h 72"/>
                      <a:gd name="T8" fmla="*/ 22 w 77"/>
                      <a:gd name="T9" fmla="*/ 1811 h 72"/>
                      <a:gd name="T10" fmla="*/ 17 w 77"/>
                      <a:gd name="T11" fmla="*/ 1816 h 72"/>
                      <a:gd name="T12" fmla="*/ 9 w 77"/>
                      <a:gd name="T13" fmla="*/ 1815 h 72"/>
                      <a:gd name="T14" fmla="*/ 4 w 77"/>
                      <a:gd name="T15" fmla="*/ 1810 h 72"/>
                      <a:gd name="T16" fmla="*/ 0 w 77"/>
                      <a:gd name="T17" fmla="*/ 1805 h 72"/>
                      <a:gd name="T18" fmla="*/ 1 w 77"/>
                      <a:gd name="T19" fmla="*/ 1797 h 72"/>
                      <a:gd name="T20" fmla="*/ 6 w 77"/>
                      <a:gd name="T21" fmla="*/ 1792 h 72"/>
                      <a:gd name="T22" fmla="*/ 55 w 77"/>
                      <a:gd name="T23" fmla="*/ 1749 h 72"/>
                      <a:gd name="T24" fmla="*/ 60 w 77"/>
                      <a:gd name="T25" fmla="*/ 1744 h 72"/>
                      <a:gd name="T26" fmla="*/ 68 w 77"/>
                      <a:gd name="T27" fmla="*/ 1745 h 72"/>
                      <a:gd name="T28" fmla="*/ 73 w 77"/>
                      <a:gd name="T29" fmla="*/ 1750 h 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7" h="72">
                        <a:moveTo>
                          <a:pt x="73" y="6"/>
                        </a:moveTo>
                        <a:lnTo>
                          <a:pt x="77" y="11"/>
                        </a:lnTo>
                        <a:lnTo>
                          <a:pt x="77" y="19"/>
                        </a:lnTo>
                        <a:lnTo>
                          <a:pt x="72" y="24"/>
                        </a:lnTo>
                        <a:lnTo>
                          <a:pt x="22" y="67"/>
                        </a:lnTo>
                        <a:lnTo>
                          <a:pt x="17" y="72"/>
                        </a:lnTo>
                        <a:lnTo>
                          <a:pt x="9" y="71"/>
                        </a:lnTo>
                        <a:lnTo>
                          <a:pt x="4" y="66"/>
                        </a:lnTo>
                        <a:lnTo>
                          <a:pt x="0" y="61"/>
                        </a:lnTo>
                        <a:lnTo>
                          <a:pt x="1" y="53"/>
                        </a:lnTo>
                        <a:lnTo>
                          <a:pt x="6" y="48"/>
                        </a:lnTo>
                        <a:lnTo>
                          <a:pt x="55" y="5"/>
                        </a:lnTo>
                        <a:lnTo>
                          <a:pt x="60" y="0"/>
                        </a:lnTo>
                        <a:lnTo>
                          <a:pt x="68" y="1"/>
                        </a:lnTo>
                        <a:lnTo>
                          <a:pt x="73" y="6"/>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20" name="Group 3933">
                  <a:extLst>
                    <a:ext uri="{FF2B5EF4-FFF2-40B4-BE49-F238E27FC236}">
                      <a16:creationId xmlns:a16="http://schemas.microsoft.com/office/drawing/2014/main" id="{001C8F88-E901-EA18-9DD2-52B24474C3FA}"/>
                    </a:ext>
                  </a:extLst>
                </p:cNvPr>
                <p:cNvGrpSpPr/>
                <p:nvPr/>
              </p:nvGrpSpPr>
              <p:grpSpPr>
                <a:xfrm>
                  <a:off x="2100" y="1714"/>
                  <a:ext cx="104" cy="278"/>
                  <a:chOff x="2100" y="1714"/>
                  <a:chExt cx="104" cy="278"/>
                </a:xfrm>
              </p:grpSpPr>
              <p:sp>
                <p:nvSpPr>
                  <p:cNvPr id="1155" name="Freeform 3934">
                    <a:extLst>
                      <a:ext uri="{FF2B5EF4-FFF2-40B4-BE49-F238E27FC236}">
                        <a16:creationId xmlns:a16="http://schemas.microsoft.com/office/drawing/2014/main" id="{AC451FC0-5699-498C-A484-321D7058A2A0}"/>
                      </a:ext>
                    </a:extLst>
                  </p:cNvPr>
                  <p:cNvSpPr/>
                  <p:nvPr/>
                </p:nvSpPr>
                <p:spPr bwMode="auto">
                  <a:xfrm>
                    <a:off x="2100" y="1714"/>
                    <a:ext cx="104" cy="278"/>
                  </a:xfrm>
                  <a:custGeom>
                    <a:avLst/>
                    <a:gdLst>
                      <a:gd name="T0" fmla="*/ 87 w 104"/>
                      <a:gd name="T1" fmla="*/ 1714 h 278"/>
                      <a:gd name="T2" fmla="*/ 39 w 104"/>
                      <a:gd name="T3" fmla="*/ 1755 h 278"/>
                      <a:gd name="T4" fmla="*/ 16 w 104"/>
                      <a:gd name="T5" fmla="*/ 1794 h 278"/>
                      <a:gd name="T6" fmla="*/ 0 w 104"/>
                      <a:gd name="T7" fmla="*/ 1985 h 278"/>
                      <a:gd name="T8" fmla="*/ 5 w 104"/>
                      <a:gd name="T9" fmla="*/ 1991 h 278"/>
                      <a:gd name="T10" fmla="*/ 12 w 104"/>
                      <a:gd name="T11" fmla="*/ 1991 h 278"/>
                      <a:gd name="T12" fmla="*/ 19 w 104"/>
                      <a:gd name="T13" fmla="*/ 1992 h 278"/>
                      <a:gd name="T14" fmla="*/ 25 w 104"/>
                      <a:gd name="T15" fmla="*/ 1987 h 278"/>
                      <a:gd name="T16" fmla="*/ 42 w 104"/>
                      <a:gd name="T17" fmla="*/ 1789 h 278"/>
                      <a:gd name="T18" fmla="*/ 43 w 104"/>
                      <a:gd name="T19" fmla="*/ 1785 h 278"/>
                      <a:gd name="T20" fmla="*/ 52 w 104"/>
                      <a:gd name="T21" fmla="*/ 1778 h 278"/>
                      <a:gd name="T22" fmla="*/ 104 w 104"/>
                      <a:gd name="T23" fmla="*/ 1733 h 278"/>
                      <a:gd name="T24" fmla="*/ 104 w 104"/>
                      <a:gd name="T25" fmla="*/ 1725 h 278"/>
                      <a:gd name="T26" fmla="*/ 95 w 104"/>
                      <a:gd name="T27" fmla="*/ 1715 h 278"/>
                      <a:gd name="T28" fmla="*/ 87 w 104"/>
                      <a:gd name="T29" fmla="*/ 1714 h 27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4" h="278">
                        <a:moveTo>
                          <a:pt x="87" y="0"/>
                        </a:moveTo>
                        <a:lnTo>
                          <a:pt x="39" y="41"/>
                        </a:lnTo>
                        <a:lnTo>
                          <a:pt x="16" y="80"/>
                        </a:lnTo>
                        <a:lnTo>
                          <a:pt x="0" y="271"/>
                        </a:lnTo>
                        <a:lnTo>
                          <a:pt x="5" y="277"/>
                        </a:lnTo>
                        <a:lnTo>
                          <a:pt x="12" y="277"/>
                        </a:lnTo>
                        <a:lnTo>
                          <a:pt x="19" y="278"/>
                        </a:lnTo>
                        <a:lnTo>
                          <a:pt x="25" y="273"/>
                        </a:lnTo>
                        <a:lnTo>
                          <a:pt x="42" y="75"/>
                        </a:lnTo>
                        <a:lnTo>
                          <a:pt x="43" y="71"/>
                        </a:lnTo>
                        <a:lnTo>
                          <a:pt x="52" y="64"/>
                        </a:lnTo>
                        <a:lnTo>
                          <a:pt x="104" y="19"/>
                        </a:lnTo>
                        <a:lnTo>
                          <a:pt x="104" y="11"/>
                        </a:lnTo>
                        <a:lnTo>
                          <a:pt x="95" y="1"/>
                        </a:lnTo>
                        <a:lnTo>
                          <a:pt x="87" y="0"/>
                        </a:lnTo>
                      </a:path>
                    </a:pathLst>
                  </a:custGeom>
                  <a:solidFill>
                    <a:srgbClr val="91C4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56" name="Picture 3935">
                    <a:extLst>
                      <a:ext uri="{FF2B5EF4-FFF2-40B4-BE49-F238E27FC236}">
                        <a16:creationId xmlns:a16="http://schemas.microsoft.com/office/drawing/2014/main" id="{A42D7E2E-774A-8EA8-4A3D-BFE238CDA695}"/>
                      </a:ext>
                    </a:extLst>
                  </p:cNvPr>
                  <p:cNvPicPr>
                    <a:picLocks noChangeAspect="1" noChangeArrowheads="1"/>
                  </p:cNvPicPr>
                  <p:nvPr/>
                </p:nvPicPr>
                <p:blipFill>
                  <a:blip r:embed="rId17">
                    <a:extLst>
                      <a:ext uri="{28A0092B-C50C-407E-A947-70E740481C1C}">
                        <a14:useLocalDpi xmlns:a14="http://schemas.microsoft.com/office/drawing/2010/main" val="0"/>
                      </a:ext>
                    </a:extLst>
                  </a:blip>
                  <a:stretch>
                    <a:fillRect/>
                  </a:stretch>
                </p:blipFill>
                <p:spPr bwMode="auto">
                  <a:xfrm>
                    <a:off x="2100" y="1714"/>
                    <a:ext cx="104" cy="27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21" name="Group 3936">
                  <a:extLst>
                    <a:ext uri="{FF2B5EF4-FFF2-40B4-BE49-F238E27FC236}">
                      <a16:creationId xmlns:a16="http://schemas.microsoft.com/office/drawing/2014/main" id="{56BCD150-0666-A88A-47B0-7960F4058D1B}"/>
                    </a:ext>
                  </a:extLst>
                </p:cNvPr>
                <p:cNvGrpSpPr/>
                <p:nvPr/>
              </p:nvGrpSpPr>
              <p:grpSpPr>
                <a:xfrm>
                  <a:off x="2100" y="1714"/>
                  <a:ext cx="104" cy="278"/>
                  <a:chOff x="2100" y="1714"/>
                  <a:chExt cx="104" cy="278"/>
                </a:xfrm>
              </p:grpSpPr>
              <p:sp>
                <p:nvSpPr>
                  <p:cNvPr id="1154" name="Freeform 3937">
                    <a:extLst>
                      <a:ext uri="{FF2B5EF4-FFF2-40B4-BE49-F238E27FC236}">
                        <a16:creationId xmlns:a16="http://schemas.microsoft.com/office/drawing/2014/main" id="{91799DEA-5F5F-BBA3-57B8-D3922C5C3FAD}"/>
                      </a:ext>
                    </a:extLst>
                  </p:cNvPr>
                  <p:cNvSpPr/>
                  <p:nvPr/>
                </p:nvSpPr>
                <p:spPr bwMode="auto">
                  <a:xfrm>
                    <a:off x="2100" y="1714"/>
                    <a:ext cx="104" cy="278"/>
                  </a:xfrm>
                  <a:custGeom>
                    <a:avLst/>
                    <a:gdLst>
                      <a:gd name="T0" fmla="*/ 100 w 104"/>
                      <a:gd name="T1" fmla="*/ 1720 h 278"/>
                      <a:gd name="T2" fmla="*/ 104 w 104"/>
                      <a:gd name="T3" fmla="*/ 1725 h 278"/>
                      <a:gd name="T4" fmla="*/ 104 w 104"/>
                      <a:gd name="T5" fmla="*/ 1733 h 278"/>
                      <a:gd name="T6" fmla="*/ 98 w 104"/>
                      <a:gd name="T7" fmla="*/ 1738 h 278"/>
                      <a:gd name="T8" fmla="*/ 86 w 104"/>
                      <a:gd name="T9" fmla="*/ 1748 h 278"/>
                      <a:gd name="T10" fmla="*/ 41 w 104"/>
                      <a:gd name="T11" fmla="*/ 1796 h 278"/>
                      <a:gd name="T12" fmla="*/ 26 w 104"/>
                      <a:gd name="T13" fmla="*/ 1980 h 278"/>
                      <a:gd name="T14" fmla="*/ 25 w 104"/>
                      <a:gd name="T15" fmla="*/ 1987 h 278"/>
                      <a:gd name="T16" fmla="*/ 19 w 104"/>
                      <a:gd name="T17" fmla="*/ 1992 h 278"/>
                      <a:gd name="T18" fmla="*/ 12 w 104"/>
                      <a:gd name="T19" fmla="*/ 1991 h 278"/>
                      <a:gd name="T20" fmla="*/ 5 w 104"/>
                      <a:gd name="T21" fmla="*/ 1991 h 278"/>
                      <a:gd name="T22" fmla="*/ 0 w 104"/>
                      <a:gd name="T23" fmla="*/ 1985 h 278"/>
                      <a:gd name="T24" fmla="*/ 1 w 104"/>
                      <a:gd name="T25" fmla="*/ 1978 h 278"/>
                      <a:gd name="T26" fmla="*/ 16 w 104"/>
                      <a:gd name="T27" fmla="*/ 1794 h 278"/>
                      <a:gd name="T28" fmla="*/ 57 w 104"/>
                      <a:gd name="T29" fmla="*/ 1740 h 278"/>
                      <a:gd name="T30" fmla="*/ 87 w 104"/>
                      <a:gd name="T31" fmla="*/ 1714 h 278"/>
                      <a:gd name="T32" fmla="*/ 95 w 104"/>
                      <a:gd name="T33" fmla="*/ 1715 h 278"/>
                      <a:gd name="T34" fmla="*/ 100 w 104"/>
                      <a:gd name="T35" fmla="*/ 1720 h 27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04" h="278">
                        <a:moveTo>
                          <a:pt x="100" y="6"/>
                        </a:moveTo>
                        <a:lnTo>
                          <a:pt x="104" y="11"/>
                        </a:lnTo>
                        <a:lnTo>
                          <a:pt x="104" y="19"/>
                        </a:lnTo>
                        <a:lnTo>
                          <a:pt x="98" y="24"/>
                        </a:lnTo>
                        <a:lnTo>
                          <a:pt x="86" y="34"/>
                        </a:lnTo>
                        <a:lnTo>
                          <a:pt x="41" y="82"/>
                        </a:lnTo>
                        <a:lnTo>
                          <a:pt x="26" y="266"/>
                        </a:lnTo>
                        <a:lnTo>
                          <a:pt x="25" y="273"/>
                        </a:lnTo>
                        <a:lnTo>
                          <a:pt x="19" y="278"/>
                        </a:lnTo>
                        <a:lnTo>
                          <a:pt x="12" y="277"/>
                        </a:lnTo>
                        <a:lnTo>
                          <a:pt x="5" y="277"/>
                        </a:lnTo>
                        <a:lnTo>
                          <a:pt x="0" y="271"/>
                        </a:lnTo>
                        <a:lnTo>
                          <a:pt x="1" y="264"/>
                        </a:lnTo>
                        <a:lnTo>
                          <a:pt x="16" y="80"/>
                        </a:lnTo>
                        <a:lnTo>
                          <a:pt x="57" y="26"/>
                        </a:lnTo>
                        <a:lnTo>
                          <a:pt x="87" y="0"/>
                        </a:lnTo>
                        <a:lnTo>
                          <a:pt x="95" y="1"/>
                        </a:lnTo>
                        <a:lnTo>
                          <a:pt x="100" y="6"/>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22" name="Group 3938">
                  <a:extLst>
                    <a:ext uri="{FF2B5EF4-FFF2-40B4-BE49-F238E27FC236}">
                      <a16:creationId xmlns:a16="http://schemas.microsoft.com/office/drawing/2014/main" id="{00F97DF2-922F-1E75-4894-3E9080757735}"/>
                    </a:ext>
                  </a:extLst>
                </p:cNvPr>
                <p:cNvGrpSpPr/>
                <p:nvPr/>
              </p:nvGrpSpPr>
              <p:grpSpPr>
                <a:xfrm>
                  <a:off x="2301" y="3116"/>
                  <a:ext cx="92" cy="32"/>
                  <a:chOff x="2301" y="3116"/>
                  <a:chExt cx="92" cy="32"/>
                </a:xfrm>
              </p:grpSpPr>
              <p:sp>
                <p:nvSpPr>
                  <p:cNvPr id="1152" name="Freeform 3939">
                    <a:extLst>
                      <a:ext uri="{FF2B5EF4-FFF2-40B4-BE49-F238E27FC236}">
                        <a16:creationId xmlns:a16="http://schemas.microsoft.com/office/drawing/2014/main" id="{7EDFEBF6-0921-05E3-1FED-11EA3A180643}"/>
                      </a:ext>
                    </a:extLst>
                  </p:cNvPr>
                  <p:cNvSpPr/>
                  <p:nvPr/>
                </p:nvSpPr>
                <p:spPr bwMode="auto">
                  <a:xfrm>
                    <a:off x="2302" y="3131"/>
                    <a:ext cx="91" cy="2"/>
                  </a:xfrm>
                  <a:custGeom>
                    <a:avLst/>
                    <a:gdLst>
                      <a:gd name="T0" fmla="*/ 0 w 91"/>
                      <a:gd name="T1" fmla="*/ 0 h 2"/>
                      <a:gd name="T2" fmla="*/ 91 w 91"/>
                      <a:gd name="T3" fmla="*/ 0 h 2"/>
                      <a:gd name="T4" fmla="*/ 0 60000 65536"/>
                      <a:gd name="T5" fmla="*/ 0 60000 65536"/>
                    </a:gdLst>
                    <a:ahLst/>
                    <a:cxnLst>
                      <a:cxn ang="T4">
                        <a:pos x="T0" y="T1"/>
                      </a:cxn>
                      <a:cxn ang="T5">
                        <a:pos x="T2" y="T3"/>
                      </a:cxn>
                    </a:cxnLst>
                    <a:rect l="0" t="0" r="r" b="b"/>
                    <a:pathLst>
                      <a:path w="91" h="2">
                        <a:moveTo>
                          <a:pt x="0" y="0"/>
                        </a:moveTo>
                        <a:lnTo>
                          <a:pt x="91" y="0"/>
                        </a:lnTo>
                      </a:path>
                    </a:pathLst>
                  </a:custGeom>
                  <a:noFill/>
                  <a:ln w="21336">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53" name="Picture 3940">
                    <a:extLst>
                      <a:ext uri="{FF2B5EF4-FFF2-40B4-BE49-F238E27FC236}">
                        <a16:creationId xmlns:a16="http://schemas.microsoft.com/office/drawing/2014/main" id="{62600768-C0CB-788A-F836-A719612EC209}"/>
                      </a:ext>
                    </a:extLst>
                  </p:cNvPr>
                  <p:cNvPicPr>
                    <a:picLocks noChangeAspect="1" noChangeArrowheads="1"/>
                  </p:cNvPicPr>
                  <p:nvPr/>
                </p:nvPicPr>
                <p:blipFill>
                  <a:blip r:embed="rId18">
                    <a:extLst>
                      <a:ext uri="{28A0092B-C50C-407E-A947-70E740481C1C}">
                        <a14:useLocalDpi xmlns:a14="http://schemas.microsoft.com/office/drawing/2010/main" val="0"/>
                      </a:ext>
                    </a:extLst>
                  </a:blip>
                  <a:stretch>
                    <a:fillRect/>
                  </a:stretch>
                </p:blipFill>
                <p:spPr bwMode="auto">
                  <a:xfrm>
                    <a:off x="2301" y="3116"/>
                    <a:ext cx="92" cy="3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23" name="Group 3941">
                  <a:extLst>
                    <a:ext uri="{FF2B5EF4-FFF2-40B4-BE49-F238E27FC236}">
                      <a16:creationId xmlns:a16="http://schemas.microsoft.com/office/drawing/2014/main" id="{213B7167-4AFC-687F-0AF1-E25F95CAB4E1}"/>
                    </a:ext>
                  </a:extLst>
                </p:cNvPr>
                <p:cNvGrpSpPr/>
                <p:nvPr/>
              </p:nvGrpSpPr>
              <p:grpSpPr>
                <a:xfrm>
                  <a:off x="2301" y="3116"/>
                  <a:ext cx="92" cy="32"/>
                  <a:chOff x="2301" y="3116"/>
                  <a:chExt cx="92" cy="32"/>
                </a:xfrm>
              </p:grpSpPr>
              <p:sp>
                <p:nvSpPr>
                  <p:cNvPr id="1151" name="Freeform 3942">
                    <a:extLst>
                      <a:ext uri="{FF2B5EF4-FFF2-40B4-BE49-F238E27FC236}">
                        <a16:creationId xmlns:a16="http://schemas.microsoft.com/office/drawing/2014/main" id="{9F738A6C-8954-5B04-F1F1-D56C20E27202}"/>
                      </a:ext>
                    </a:extLst>
                  </p:cNvPr>
                  <p:cNvSpPr/>
                  <p:nvPr/>
                </p:nvSpPr>
                <p:spPr bwMode="auto">
                  <a:xfrm>
                    <a:off x="2301" y="3116"/>
                    <a:ext cx="92" cy="32"/>
                  </a:xfrm>
                  <a:custGeom>
                    <a:avLst/>
                    <a:gdLst>
                      <a:gd name="T0" fmla="*/ 92 w 92"/>
                      <a:gd name="T1" fmla="*/ 3135 h 32"/>
                      <a:gd name="T2" fmla="*/ 14 w 92"/>
                      <a:gd name="T3" fmla="*/ 3116 h 32"/>
                      <a:gd name="T4" fmla="*/ 7 w 92"/>
                      <a:gd name="T5" fmla="*/ 3116 h 32"/>
                      <a:gd name="T6" fmla="*/ 1 w 92"/>
                      <a:gd name="T7" fmla="*/ 3121 h 32"/>
                      <a:gd name="T8" fmla="*/ 1 w 92"/>
                      <a:gd name="T9" fmla="*/ 3128 h 32"/>
                      <a:gd name="T10" fmla="*/ 0 w 92"/>
                      <a:gd name="T11" fmla="*/ 3135 h 32"/>
                      <a:gd name="T12" fmla="*/ 5 w 92"/>
                      <a:gd name="T13" fmla="*/ 3141 h 32"/>
                      <a:gd name="T14" fmla="*/ 12 w 92"/>
                      <a:gd name="T15" fmla="*/ 3141 h 32"/>
                      <a:gd name="T16" fmla="*/ 78 w 92"/>
                      <a:gd name="T17" fmla="*/ 3147 h 32"/>
                      <a:gd name="T18" fmla="*/ 85 w 92"/>
                      <a:gd name="T19" fmla="*/ 3147 h 32"/>
                      <a:gd name="T20" fmla="*/ 91 w 92"/>
                      <a:gd name="T21" fmla="*/ 3142 h 32"/>
                      <a:gd name="T22" fmla="*/ 92 w 92"/>
                      <a:gd name="T23" fmla="*/ 3135 h 3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2" h="32">
                        <a:moveTo>
                          <a:pt x="92" y="19"/>
                        </a:moveTo>
                        <a:lnTo>
                          <a:pt x="14" y="0"/>
                        </a:lnTo>
                        <a:lnTo>
                          <a:pt x="7" y="0"/>
                        </a:lnTo>
                        <a:lnTo>
                          <a:pt x="1" y="5"/>
                        </a:lnTo>
                        <a:lnTo>
                          <a:pt x="1" y="12"/>
                        </a:lnTo>
                        <a:lnTo>
                          <a:pt x="0" y="19"/>
                        </a:lnTo>
                        <a:lnTo>
                          <a:pt x="5" y="25"/>
                        </a:lnTo>
                        <a:lnTo>
                          <a:pt x="12" y="25"/>
                        </a:lnTo>
                        <a:lnTo>
                          <a:pt x="78" y="31"/>
                        </a:lnTo>
                        <a:lnTo>
                          <a:pt x="85" y="31"/>
                        </a:lnTo>
                        <a:lnTo>
                          <a:pt x="91" y="26"/>
                        </a:lnTo>
                        <a:lnTo>
                          <a:pt x="92" y="19"/>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24" name="Group 3943">
                  <a:extLst>
                    <a:ext uri="{FF2B5EF4-FFF2-40B4-BE49-F238E27FC236}">
                      <a16:creationId xmlns:a16="http://schemas.microsoft.com/office/drawing/2014/main" id="{9D56FE11-B4A9-3B4A-0760-D885FDA801B6}"/>
                    </a:ext>
                  </a:extLst>
                </p:cNvPr>
                <p:cNvGrpSpPr/>
                <p:nvPr/>
              </p:nvGrpSpPr>
              <p:grpSpPr>
                <a:xfrm>
                  <a:off x="2157" y="3004"/>
                  <a:ext cx="238" cy="183"/>
                  <a:chOff x="2157" y="3004"/>
                  <a:chExt cx="238" cy="183"/>
                </a:xfrm>
              </p:grpSpPr>
              <p:sp>
                <p:nvSpPr>
                  <p:cNvPr id="1149" name="Freeform 3944">
                    <a:extLst>
                      <a:ext uri="{FF2B5EF4-FFF2-40B4-BE49-F238E27FC236}">
                        <a16:creationId xmlns:a16="http://schemas.microsoft.com/office/drawing/2014/main" id="{3A6C71C7-0A4E-9F70-3348-C6892E21C19C}"/>
                      </a:ext>
                    </a:extLst>
                  </p:cNvPr>
                  <p:cNvSpPr/>
                  <p:nvPr/>
                </p:nvSpPr>
                <p:spPr bwMode="auto">
                  <a:xfrm>
                    <a:off x="2157" y="3004"/>
                    <a:ext cx="238" cy="183"/>
                  </a:xfrm>
                  <a:custGeom>
                    <a:avLst/>
                    <a:gdLst>
                      <a:gd name="T0" fmla="*/ 11 w 238"/>
                      <a:gd name="T1" fmla="*/ 3004 h 183"/>
                      <a:gd name="T2" fmla="*/ 0 w 238"/>
                      <a:gd name="T3" fmla="*/ 3013 h 183"/>
                      <a:gd name="T4" fmla="*/ 0 w 238"/>
                      <a:gd name="T5" fmla="*/ 3021 h 183"/>
                      <a:gd name="T6" fmla="*/ 135 w 238"/>
                      <a:gd name="T7" fmla="*/ 3174 h 183"/>
                      <a:gd name="T8" fmla="*/ 144 w 238"/>
                      <a:gd name="T9" fmla="*/ 3179 h 183"/>
                      <a:gd name="T10" fmla="*/ 156 w 238"/>
                      <a:gd name="T11" fmla="*/ 3181 h 183"/>
                      <a:gd name="T12" fmla="*/ 168 w 238"/>
                      <a:gd name="T13" fmla="*/ 3182 h 183"/>
                      <a:gd name="T14" fmla="*/ 231 w 238"/>
                      <a:gd name="T15" fmla="*/ 3186 h 183"/>
                      <a:gd name="T16" fmla="*/ 237 w 238"/>
                      <a:gd name="T17" fmla="*/ 3181 h 183"/>
                      <a:gd name="T18" fmla="*/ 238 w 238"/>
                      <a:gd name="T19" fmla="*/ 3167 h 183"/>
                      <a:gd name="T20" fmla="*/ 233 w 238"/>
                      <a:gd name="T21" fmla="*/ 3161 h 183"/>
                      <a:gd name="T22" fmla="*/ 165 w 238"/>
                      <a:gd name="T23" fmla="*/ 3157 h 183"/>
                      <a:gd name="T24" fmla="*/ 153 w 238"/>
                      <a:gd name="T25" fmla="*/ 3155 h 183"/>
                      <a:gd name="T26" fmla="*/ 150 w 238"/>
                      <a:gd name="T27" fmla="*/ 3153 h 183"/>
                      <a:gd name="T28" fmla="*/ 23 w 238"/>
                      <a:gd name="T29" fmla="*/ 3010 h 183"/>
                      <a:gd name="T30" fmla="*/ 19 w 238"/>
                      <a:gd name="T31" fmla="*/ 3004 h 183"/>
                      <a:gd name="T32" fmla="*/ 11 w 238"/>
                      <a:gd name="T33" fmla="*/ 3004 h 18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38" h="183">
                        <a:moveTo>
                          <a:pt x="11" y="0"/>
                        </a:moveTo>
                        <a:lnTo>
                          <a:pt x="0" y="9"/>
                        </a:lnTo>
                        <a:lnTo>
                          <a:pt x="0" y="17"/>
                        </a:lnTo>
                        <a:lnTo>
                          <a:pt x="135" y="170"/>
                        </a:lnTo>
                        <a:lnTo>
                          <a:pt x="144" y="175"/>
                        </a:lnTo>
                        <a:lnTo>
                          <a:pt x="156" y="177"/>
                        </a:lnTo>
                        <a:lnTo>
                          <a:pt x="168" y="178"/>
                        </a:lnTo>
                        <a:lnTo>
                          <a:pt x="231" y="182"/>
                        </a:lnTo>
                        <a:lnTo>
                          <a:pt x="237" y="177"/>
                        </a:lnTo>
                        <a:lnTo>
                          <a:pt x="238" y="163"/>
                        </a:lnTo>
                        <a:lnTo>
                          <a:pt x="233" y="157"/>
                        </a:lnTo>
                        <a:lnTo>
                          <a:pt x="165" y="153"/>
                        </a:lnTo>
                        <a:lnTo>
                          <a:pt x="153" y="151"/>
                        </a:lnTo>
                        <a:lnTo>
                          <a:pt x="150" y="149"/>
                        </a:lnTo>
                        <a:lnTo>
                          <a:pt x="23" y="6"/>
                        </a:lnTo>
                        <a:lnTo>
                          <a:pt x="19" y="0"/>
                        </a:lnTo>
                        <a:lnTo>
                          <a:pt x="11" y="0"/>
                        </a:lnTo>
                      </a:path>
                    </a:pathLst>
                  </a:custGeom>
                  <a:solidFill>
                    <a:srgbClr val="91C4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50" name="Picture 3945">
                    <a:extLst>
                      <a:ext uri="{FF2B5EF4-FFF2-40B4-BE49-F238E27FC236}">
                        <a16:creationId xmlns:a16="http://schemas.microsoft.com/office/drawing/2014/main" id="{E6180D80-27AE-0A3D-92CC-AACD67B70F30}"/>
                      </a:ext>
                    </a:extLst>
                  </p:cNvPr>
                  <p:cNvPicPr>
                    <a:picLocks noChangeAspect="1" noChangeArrowheads="1"/>
                  </p:cNvPicPr>
                  <p:nvPr/>
                </p:nvPicPr>
                <p:blipFill>
                  <a:blip r:embed="rId19">
                    <a:extLst>
                      <a:ext uri="{28A0092B-C50C-407E-A947-70E740481C1C}">
                        <a14:useLocalDpi xmlns:a14="http://schemas.microsoft.com/office/drawing/2010/main" val="0"/>
                      </a:ext>
                    </a:extLst>
                  </a:blip>
                  <a:stretch>
                    <a:fillRect/>
                  </a:stretch>
                </p:blipFill>
                <p:spPr bwMode="auto">
                  <a:xfrm>
                    <a:off x="2157" y="3004"/>
                    <a:ext cx="238" cy="18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25" name="Group 3946">
                  <a:extLst>
                    <a:ext uri="{FF2B5EF4-FFF2-40B4-BE49-F238E27FC236}">
                      <a16:creationId xmlns:a16="http://schemas.microsoft.com/office/drawing/2014/main" id="{E4E87D54-5E1C-BCA1-588F-8ECE9BD36631}"/>
                    </a:ext>
                  </a:extLst>
                </p:cNvPr>
                <p:cNvGrpSpPr/>
                <p:nvPr/>
              </p:nvGrpSpPr>
              <p:grpSpPr>
                <a:xfrm>
                  <a:off x="2157" y="3004"/>
                  <a:ext cx="238" cy="183"/>
                  <a:chOff x="2157" y="3004"/>
                  <a:chExt cx="238" cy="183"/>
                </a:xfrm>
              </p:grpSpPr>
              <p:sp>
                <p:nvSpPr>
                  <p:cNvPr id="1148" name="Freeform 3947">
                    <a:extLst>
                      <a:ext uri="{FF2B5EF4-FFF2-40B4-BE49-F238E27FC236}">
                        <a16:creationId xmlns:a16="http://schemas.microsoft.com/office/drawing/2014/main" id="{F629CF24-8BC7-C5A0-7273-5F2CA87566EC}"/>
                      </a:ext>
                    </a:extLst>
                  </p:cNvPr>
                  <p:cNvSpPr/>
                  <p:nvPr/>
                </p:nvSpPr>
                <p:spPr bwMode="auto">
                  <a:xfrm>
                    <a:off x="2157" y="3004"/>
                    <a:ext cx="238" cy="183"/>
                  </a:xfrm>
                  <a:custGeom>
                    <a:avLst/>
                    <a:gdLst>
                      <a:gd name="T0" fmla="*/ 237 w 238"/>
                      <a:gd name="T1" fmla="*/ 3174 h 183"/>
                      <a:gd name="T2" fmla="*/ 186 w 238"/>
                      <a:gd name="T3" fmla="*/ 3158 h 183"/>
                      <a:gd name="T4" fmla="*/ 165 w 238"/>
                      <a:gd name="T5" fmla="*/ 3157 h 183"/>
                      <a:gd name="T6" fmla="*/ 23 w 238"/>
                      <a:gd name="T7" fmla="*/ 3010 h 183"/>
                      <a:gd name="T8" fmla="*/ 19 w 238"/>
                      <a:gd name="T9" fmla="*/ 3004 h 183"/>
                      <a:gd name="T10" fmla="*/ 11 w 238"/>
                      <a:gd name="T11" fmla="*/ 3004 h 183"/>
                      <a:gd name="T12" fmla="*/ 5 w 238"/>
                      <a:gd name="T13" fmla="*/ 3008 h 183"/>
                      <a:gd name="T14" fmla="*/ 0 w 238"/>
                      <a:gd name="T15" fmla="*/ 3013 h 183"/>
                      <a:gd name="T16" fmla="*/ 0 w 238"/>
                      <a:gd name="T17" fmla="*/ 3021 h 183"/>
                      <a:gd name="T18" fmla="*/ 4 w 238"/>
                      <a:gd name="T19" fmla="*/ 3026 h 183"/>
                      <a:gd name="T20" fmla="*/ 127 w 238"/>
                      <a:gd name="T21" fmla="*/ 3164 h 183"/>
                      <a:gd name="T22" fmla="*/ 135 w 238"/>
                      <a:gd name="T23" fmla="*/ 3174 h 183"/>
                      <a:gd name="T24" fmla="*/ 224 w 238"/>
                      <a:gd name="T25" fmla="*/ 3186 h 183"/>
                      <a:gd name="T26" fmla="*/ 231 w 238"/>
                      <a:gd name="T27" fmla="*/ 3186 h 183"/>
                      <a:gd name="T28" fmla="*/ 237 w 238"/>
                      <a:gd name="T29" fmla="*/ 3181 h 183"/>
                      <a:gd name="T30" fmla="*/ 237 w 238"/>
                      <a:gd name="T31" fmla="*/ 3174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38" h="183">
                        <a:moveTo>
                          <a:pt x="237" y="170"/>
                        </a:moveTo>
                        <a:lnTo>
                          <a:pt x="186" y="154"/>
                        </a:lnTo>
                        <a:lnTo>
                          <a:pt x="165" y="153"/>
                        </a:lnTo>
                        <a:lnTo>
                          <a:pt x="23" y="6"/>
                        </a:lnTo>
                        <a:lnTo>
                          <a:pt x="19" y="0"/>
                        </a:lnTo>
                        <a:lnTo>
                          <a:pt x="11" y="0"/>
                        </a:lnTo>
                        <a:lnTo>
                          <a:pt x="5" y="4"/>
                        </a:lnTo>
                        <a:lnTo>
                          <a:pt x="0" y="9"/>
                        </a:lnTo>
                        <a:lnTo>
                          <a:pt x="0" y="17"/>
                        </a:lnTo>
                        <a:lnTo>
                          <a:pt x="4" y="22"/>
                        </a:lnTo>
                        <a:lnTo>
                          <a:pt x="127" y="160"/>
                        </a:lnTo>
                        <a:lnTo>
                          <a:pt x="135" y="170"/>
                        </a:lnTo>
                        <a:lnTo>
                          <a:pt x="224" y="182"/>
                        </a:lnTo>
                        <a:lnTo>
                          <a:pt x="231" y="182"/>
                        </a:lnTo>
                        <a:lnTo>
                          <a:pt x="237" y="177"/>
                        </a:lnTo>
                        <a:lnTo>
                          <a:pt x="237" y="170"/>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26" name="Group 3948">
                  <a:extLst>
                    <a:ext uri="{FF2B5EF4-FFF2-40B4-BE49-F238E27FC236}">
                      <a16:creationId xmlns:a16="http://schemas.microsoft.com/office/drawing/2014/main" id="{B91C559A-EBFD-5E76-393A-B135706B2782}"/>
                    </a:ext>
                  </a:extLst>
                </p:cNvPr>
                <p:cNvGrpSpPr/>
                <p:nvPr/>
              </p:nvGrpSpPr>
              <p:grpSpPr>
                <a:xfrm>
                  <a:off x="2219" y="3189"/>
                  <a:ext cx="28" cy="91"/>
                  <a:chOff x="2219" y="3189"/>
                  <a:chExt cx="28" cy="91"/>
                </a:xfrm>
              </p:grpSpPr>
              <p:sp>
                <p:nvSpPr>
                  <p:cNvPr id="1146" name="Freeform 3949">
                    <a:extLst>
                      <a:ext uri="{FF2B5EF4-FFF2-40B4-BE49-F238E27FC236}">
                        <a16:creationId xmlns:a16="http://schemas.microsoft.com/office/drawing/2014/main" id="{343418B9-3AAF-06D9-6CF4-EE3D3872BC25}"/>
                      </a:ext>
                    </a:extLst>
                  </p:cNvPr>
                  <p:cNvSpPr/>
                  <p:nvPr/>
                </p:nvSpPr>
                <p:spPr bwMode="auto">
                  <a:xfrm>
                    <a:off x="2233" y="3189"/>
                    <a:ext cx="2" cy="91"/>
                  </a:xfrm>
                  <a:custGeom>
                    <a:avLst/>
                    <a:gdLst>
                      <a:gd name="T0" fmla="*/ 0 w 2"/>
                      <a:gd name="T1" fmla="*/ 3189 h 91"/>
                      <a:gd name="T2" fmla="*/ 0 w 2"/>
                      <a:gd name="T3" fmla="*/ 3280 h 91"/>
                      <a:gd name="T4" fmla="*/ 0 60000 65536"/>
                      <a:gd name="T5" fmla="*/ 0 60000 65536"/>
                    </a:gdLst>
                    <a:ahLst/>
                    <a:cxnLst>
                      <a:cxn ang="T4">
                        <a:pos x="T0" y="T1"/>
                      </a:cxn>
                      <a:cxn ang="T5">
                        <a:pos x="T2" y="T3"/>
                      </a:cxn>
                    </a:cxnLst>
                    <a:rect l="0" t="0" r="r" b="b"/>
                    <a:pathLst>
                      <a:path w="2" h="91">
                        <a:moveTo>
                          <a:pt x="0" y="0"/>
                        </a:moveTo>
                        <a:lnTo>
                          <a:pt x="0" y="91"/>
                        </a:lnTo>
                      </a:path>
                    </a:pathLst>
                  </a:custGeom>
                  <a:noFill/>
                  <a:ln w="19266">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47" name="Picture 3950">
                    <a:extLst>
                      <a:ext uri="{FF2B5EF4-FFF2-40B4-BE49-F238E27FC236}">
                        <a16:creationId xmlns:a16="http://schemas.microsoft.com/office/drawing/2014/main" id="{A42CBA60-D7B1-77F6-E5A8-9BC887A99F55}"/>
                      </a:ext>
                    </a:extLst>
                  </p:cNvPr>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2219" y="3189"/>
                    <a:ext cx="28" cy="9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27" name="Group 3951">
                  <a:extLst>
                    <a:ext uri="{FF2B5EF4-FFF2-40B4-BE49-F238E27FC236}">
                      <a16:creationId xmlns:a16="http://schemas.microsoft.com/office/drawing/2014/main" id="{D11612A1-6CBE-6B19-5F76-2D1156DFFB34}"/>
                    </a:ext>
                  </a:extLst>
                </p:cNvPr>
                <p:cNvGrpSpPr/>
                <p:nvPr/>
              </p:nvGrpSpPr>
              <p:grpSpPr>
                <a:xfrm>
                  <a:off x="2219" y="3189"/>
                  <a:ext cx="28" cy="91"/>
                  <a:chOff x="2219" y="3189"/>
                  <a:chExt cx="28" cy="91"/>
                </a:xfrm>
              </p:grpSpPr>
              <p:sp>
                <p:nvSpPr>
                  <p:cNvPr id="1145" name="Freeform 3952">
                    <a:extLst>
                      <a:ext uri="{FF2B5EF4-FFF2-40B4-BE49-F238E27FC236}">
                        <a16:creationId xmlns:a16="http://schemas.microsoft.com/office/drawing/2014/main" id="{1D01AD5A-51F1-1C14-94D0-D6E0DDA76C63}"/>
                      </a:ext>
                    </a:extLst>
                  </p:cNvPr>
                  <p:cNvSpPr/>
                  <p:nvPr/>
                </p:nvSpPr>
                <p:spPr bwMode="auto">
                  <a:xfrm>
                    <a:off x="2219" y="3189"/>
                    <a:ext cx="28" cy="91"/>
                  </a:xfrm>
                  <a:custGeom>
                    <a:avLst/>
                    <a:gdLst>
                      <a:gd name="T0" fmla="*/ 12 w 28"/>
                      <a:gd name="T1" fmla="*/ 3280 h 91"/>
                      <a:gd name="T2" fmla="*/ 5 w 28"/>
                      <a:gd name="T3" fmla="*/ 3280 h 91"/>
                      <a:gd name="T4" fmla="*/ 0 w 28"/>
                      <a:gd name="T5" fmla="*/ 3274 h 91"/>
                      <a:gd name="T6" fmla="*/ 0 w 28"/>
                      <a:gd name="T7" fmla="*/ 3267 h 91"/>
                      <a:gd name="T8" fmla="*/ 3 w 28"/>
                      <a:gd name="T9" fmla="*/ 3201 h 91"/>
                      <a:gd name="T10" fmla="*/ 3 w 28"/>
                      <a:gd name="T11" fmla="*/ 3194 h 91"/>
                      <a:gd name="T12" fmla="*/ 9 w 28"/>
                      <a:gd name="T13" fmla="*/ 3189 h 91"/>
                      <a:gd name="T14" fmla="*/ 16 w 28"/>
                      <a:gd name="T15" fmla="*/ 3189 h 91"/>
                      <a:gd name="T16" fmla="*/ 23 w 28"/>
                      <a:gd name="T17" fmla="*/ 3189 h 91"/>
                      <a:gd name="T18" fmla="*/ 28 w 28"/>
                      <a:gd name="T19" fmla="*/ 3195 h 91"/>
                      <a:gd name="T20" fmla="*/ 28 w 28"/>
                      <a:gd name="T21" fmla="*/ 3202 h 91"/>
                      <a:gd name="T22" fmla="*/ 25 w 28"/>
                      <a:gd name="T23" fmla="*/ 3268 h 91"/>
                      <a:gd name="T24" fmla="*/ 25 w 28"/>
                      <a:gd name="T25" fmla="*/ 3275 h 91"/>
                      <a:gd name="T26" fmla="*/ 19 w 28"/>
                      <a:gd name="T27" fmla="*/ 3280 h 91"/>
                      <a:gd name="T28" fmla="*/ 12 w 28"/>
                      <a:gd name="T29" fmla="*/ 3280 h 9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8" h="91">
                        <a:moveTo>
                          <a:pt x="12" y="91"/>
                        </a:moveTo>
                        <a:lnTo>
                          <a:pt x="5" y="91"/>
                        </a:lnTo>
                        <a:lnTo>
                          <a:pt x="0" y="85"/>
                        </a:lnTo>
                        <a:lnTo>
                          <a:pt x="0" y="78"/>
                        </a:lnTo>
                        <a:lnTo>
                          <a:pt x="3" y="12"/>
                        </a:lnTo>
                        <a:lnTo>
                          <a:pt x="3" y="5"/>
                        </a:lnTo>
                        <a:lnTo>
                          <a:pt x="9" y="0"/>
                        </a:lnTo>
                        <a:lnTo>
                          <a:pt x="16" y="0"/>
                        </a:lnTo>
                        <a:lnTo>
                          <a:pt x="23" y="0"/>
                        </a:lnTo>
                        <a:lnTo>
                          <a:pt x="28" y="6"/>
                        </a:lnTo>
                        <a:lnTo>
                          <a:pt x="28" y="13"/>
                        </a:lnTo>
                        <a:lnTo>
                          <a:pt x="25" y="79"/>
                        </a:lnTo>
                        <a:lnTo>
                          <a:pt x="25" y="86"/>
                        </a:lnTo>
                        <a:lnTo>
                          <a:pt x="19" y="91"/>
                        </a:lnTo>
                        <a:lnTo>
                          <a:pt x="12" y="91"/>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28" name="Group 3953">
                  <a:extLst>
                    <a:ext uri="{FF2B5EF4-FFF2-40B4-BE49-F238E27FC236}">
                      <a16:creationId xmlns:a16="http://schemas.microsoft.com/office/drawing/2014/main" id="{8471E84B-E949-4134-7CA5-6CAAC08BCD95}"/>
                    </a:ext>
                  </a:extLst>
                </p:cNvPr>
                <p:cNvGrpSpPr/>
                <p:nvPr/>
              </p:nvGrpSpPr>
              <p:grpSpPr>
                <a:xfrm>
                  <a:off x="2128" y="3028"/>
                  <a:ext cx="158" cy="256"/>
                  <a:chOff x="2128" y="3028"/>
                  <a:chExt cx="158" cy="256"/>
                </a:xfrm>
              </p:grpSpPr>
              <p:sp>
                <p:nvSpPr>
                  <p:cNvPr id="1143" name="Freeform 3954">
                    <a:extLst>
                      <a:ext uri="{FF2B5EF4-FFF2-40B4-BE49-F238E27FC236}">
                        <a16:creationId xmlns:a16="http://schemas.microsoft.com/office/drawing/2014/main" id="{8FC5E574-3142-A3A8-0A27-80AC8BAD6732}"/>
                      </a:ext>
                    </a:extLst>
                  </p:cNvPr>
                  <p:cNvSpPr/>
                  <p:nvPr/>
                </p:nvSpPr>
                <p:spPr bwMode="auto">
                  <a:xfrm>
                    <a:off x="2128" y="3028"/>
                    <a:ext cx="158" cy="256"/>
                  </a:xfrm>
                  <a:custGeom>
                    <a:avLst/>
                    <a:gdLst>
                      <a:gd name="T0" fmla="*/ 10 w 158"/>
                      <a:gd name="T1" fmla="*/ 3028 h 256"/>
                      <a:gd name="T2" fmla="*/ 5 w 158"/>
                      <a:gd name="T3" fmla="*/ 3033 h 256"/>
                      <a:gd name="T4" fmla="*/ 0 w 158"/>
                      <a:gd name="T5" fmla="*/ 3038 h 256"/>
                      <a:gd name="T6" fmla="*/ 0 w 158"/>
                      <a:gd name="T7" fmla="*/ 3046 h 256"/>
                      <a:gd name="T8" fmla="*/ 131 w 158"/>
                      <a:gd name="T9" fmla="*/ 3195 h 256"/>
                      <a:gd name="T10" fmla="*/ 133 w 158"/>
                      <a:gd name="T11" fmla="*/ 3198 h 256"/>
                      <a:gd name="T12" fmla="*/ 132 w 158"/>
                      <a:gd name="T13" fmla="*/ 3209 h 256"/>
                      <a:gd name="T14" fmla="*/ 131 w 158"/>
                      <a:gd name="T15" fmla="*/ 3231 h 256"/>
                      <a:gd name="T16" fmla="*/ 129 w 158"/>
                      <a:gd name="T17" fmla="*/ 3278 h 256"/>
                      <a:gd name="T18" fmla="*/ 134 w 158"/>
                      <a:gd name="T19" fmla="*/ 3283 h 256"/>
                      <a:gd name="T20" fmla="*/ 157 w 158"/>
                      <a:gd name="T21" fmla="*/ 3216 h 256"/>
                      <a:gd name="T22" fmla="*/ 158 w 158"/>
                      <a:gd name="T23" fmla="*/ 3192 h 256"/>
                      <a:gd name="T24" fmla="*/ 154 w 158"/>
                      <a:gd name="T25" fmla="*/ 3183 h 256"/>
                      <a:gd name="T26" fmla="*/ 18 w 158"/>
                      <a:gd name="T27" fmla="*/ 3029 h 256"/>
                      <a:gd name="T28" fmla="*/ 10 w 158"/>
                      <a:gd name="T29" fmla="*/ 3028 h 25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8" h="256">
                        <a:moveTo>
                          <a:pt x="10" y="0"/>
                        </a:moveTo>
                        <a:lnTo>
                          <a:pt x="5" y="5"/>
                        </a:lnTo>
                        <a:lnTo>
                          <a:pt x="0" y="10"/>
                        </a:lnTo>
                        <a:lnTo>
                          <a:pt x="0" y="18"/>
                        </a:lnTo>
                        <a:lnTo>
                          <a:pt x="131" y="167"/>
                        </a:lnTo>
                        <a:lnTo>
                          <a:pt x="133" y="170"/>
                        </a:lnTo>
                        <a:lnTo>
                          <a:pt x="132" y="181"/>
                        </a:lnTo>
                        <a:lnTo>
                          <a:pt x="131" y="203"/>
                        </a:lnTo>
                        <a:lnTo>
                          <a:pt x="129" y="250"/>
                        </a:lnTo>
                        <a:lnTo>
                          <a:pt x="134" y="255"/>
                        </a:lnTo>
                        <a:lnTo>
                          <a:pt x="157" y="188"/>
                        </a:lnTo>
                        <a:lnTo>
                          <a:pt x="158" y="164"/>
                        </a:lnTo>
                        <a:lnTo>
                          <a:pt x="154" y="155"/>
                        </a:lnTo>
                        <a:lnTo>
                          <a:pt x="18" y="1"/>
                        </a:lnTo>
                        <a:lnTo>
                          <a:pt x="10" y="0"/>
                        </a:lnTo>
                      </a:path>
                    </a:pathLst>
                  </a:custGeom>
                  <a:solidFill>
                    <a:srgbClr val="91C4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44" name="Picture 3955">
                    <a:extLst>
                      <a:ext uri="{FF2B5EF4-FFF2-40B4-BE49-F238E27FC236}">
                        <a16:creationId xmlns:a16="http://schemas.microsoft.com/office/drawing/2014/main" id="{2C0415ED-8CF0-9678-8454-250ACF52493D}"/>
                      </a:ext>
                    </a:extLst>
                  </p:cNvPr>
                  <p:cNvPicPr>
                    <a:picLocks noChangeAspect="1" noChangeArrowheads="1"/>
                  </p:cNvPicPr>
                  <p:nvPr/>
                </p:nvPicPr>
                <p:blipFill>
                  <a:blip r:embed="rId21">
                    <a:extLst>
                      <a:ext uri="{28A0092B-C50C-407E-A947-70E740481C1C}">
                        <a14:useLocalDpi xmlns:a14="http://schemas.microsoft.com/office/drawing/2010/main" val="0"/>
                      </a:ext>
                    </a:extLst>
                  </a:blip>
                  <a:stretch>
                    <a:fillRect/>
                  </a:stretch>
                </p:blipFill>
                <p:spPr bwMode="auto">
                  <a:xfrm>
                    <a:off x="2128" y="3028"/>
                    <a:ext cx="158" cy="25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29" name="Group 3956">
                  <a:extLst>
                    <a:ext uri="{FF2B5EF4-FFF2-40B4-BE49-F238E27FC236}">
                      <a16:creationId xmlns:a16="http://schemas.microsoft.com/office/drawing/2014/main" id="{5BA39164-3D5B-717A-A788-226F1B6D17CC}"/>
                    </a:ext>
                  </a:extLst>
                </p:cNvPr>
                <p:cNvGrpSpPr/>
                <p:nvPr/>
              </p:nvGrpSpPr>
              <p:grpSpPr>
                <a:xfrm>
                  <a:off x="2128" y="3028"/>
                  <a:ext cx="158" cy="256"/>
                  <a:chOff x="2128" y="3028"/>
                  <a:chExt cx="158" cy="256"/>
                </a:xfrm>
              </p:grpSpPr>
              <p:sp>
                <p:nvSpPr>
                  <p:cNvPr id="1142" name="Freeform 3957">
                    <a:extLst>
                      <a:ext uri="{FF2B5EF4-FFF2-40B4-BE49-F238E27FC236}">
                        <a16:creationId xmlns:a16="http://schemas.microsoft.com/office/drawing/2014/main" id="{FDFADD70-4528-ADE9-B671-370ACEC8F357}"/>
                      </a:ext>
                    </a:extLst>
                  </p:cNvPr>
                  <p:cNvSpPr/>
                  <p:nvPr/>
                </p:nvSpPr>
                <p:spPr bwMode="auto">
                  <a:xfrm>
                    <a:off x="2128" y="3028"/>
                    <a:ext cx="158" cy="256"/>
                  </a:xfrm>
                  <a:custGeom>
                    <a:avLst/>
                    <a:gdLst>
                      <a:gd name="T0" fmla="*/ 141 w 158"/>
                      <a:gd name="T1" fmla="*/ 3284 h 256"/>
                      <a:gd name="T2" fmla="*/ 134 w 158"/>
                      <a:gd name="T3" fmla="*/ 3283 h 256"/>
                      <a:gd name="T4" fmla="*/ 129 w 158"/>
                      <a:gd name="T5" fmla="*/ 3278 h 256"/>
                      <a:gd name="T6" fmla="*/ 129 w 158"/>
                      <a:gd name="T7" fmla="*/ 3271 h 256"/>
                      <a:gd name="T8" fmla="*/ 130 w 158"/>
                      <a:gd name="T9" fmla="*/ 3254 h 256"/>
                      <a:gd name="T10" fmla="*/ 131 w 158"/>
                      <a:gd name="T11" fmla="*/ 3231 h 256"/>
                      <a:gd name="T12" fmla="*/ 132 w 158"/>
                      <a:gd name="T13" fmla="*/ 3209 h 256"/>
                      <a:gd name="T14" fmla="*/ 133 w 158"/>
                      <a:gd name="T15" fmla="*/ 3198 h 256"/>
                      <a:gd name="T16" fmla="*/ 131 w 158"/>
                      <a:gd name="T17" fmla="*/ 3195 h 256"/>
                      <a:gd name="T18" fmla="*/ 126 w 158"/>
                      <a:gd name="T19" fmla="*/ 3189 h 256"/>
                      <a:gd name="T20" fmla="*/ 4 w 158"/>
                      <a:gd name="T21" fmla="*/ 3051 h 256"/>
                      <a:gd name="T22" fmla="*/ 0 w 158"/>
                      <a:gd name="T23" fmla="*/ 3046 h 256"/>
                      <a:gd name="T24" fmla="*/ 0 w 158"/>
                      <a:gd name="T25" fmla="*/ 3038 h 256"/>
                      <a:gd name="T26" fmla="*/ 5 w 158"/>
                      <a:gd name="T27" fmla="*/ 3033 h 256"/>
                      <a:gd name="T28" fmla="*/ 10 w 158"/>
                      <a:gd name="T29" fmla="*/ 3028 h 256"/>
                      <a:gd name="T30" fmla="*/ 18 w 158"/>
                      <a:gd name="T31" fmla="*/ 3029 h 256"/>
                      <a:gd name="T32" fmla="*/ 145 w 158"/>
                      <a:gd name="T33" fmla="*/ 3172 h 256"/>
                      <a:gd name="T34" fmla="*/ 158 w 158"/>
                      <a:gd name="T35" fmla="*/ 3204 h 256"/>
                      <a:gd name="T36" fmla="*/ 157 w 158"/>
                      <a:gd name="T37" fmla="*/ 3216 h 256"/>
                      <a:gd name="T38" fmla="*/ 156 w 158"/>
                      <a:gd name="T39" fmla="*/ 3239 h 256"/>
                      <a:gd name="T40" fmla="*/ 154 w 158"/>
                      <a:gd name="T41" fmla="*/ 3272 h 256"/>
                      <a:gd name="T42" fmla="*/ 154 w 158"/>
                      <a:gd name="T43" fmla="*/ 3279 h 256"/>
                      <a:gd name="T44" fmla="*/ 148 w 158"/>
                      <a:gd name="T45" fmla="*/ 3284 h 256"/>
                      <a:gd name="T46" fmla="*/ 141 w 158"/>
                      <a:gd name="T47" fmla="*/ 3284 h 25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58" h="256">
                        <a:moveTo>
                          <a:pt x="141" y="256"/>
                        </a:moveTo>
                        <a:lnTo>
                          <a:pt x="134" y="255"/>
                        </a:lnTo>
                        <a:lnTo>
                          <a:pt x="129" y="250"/>
                        </a:lnTo>
                        <a:lnTo>
                          <a:pt x="129" y="243"/>
                        </a:lnTo>
                        <a:lnTo>
                          <a:pt x="130" y="226"/>
                        </a:lnTo>
                        <a:lnTo>
                          <a:pt x="131" y="203"/>
                        </a:lnTo>
                        <a:lnTo>
                          <a:pt x="132" y="181"/>
                        </a:lnTo>
                        <a:lnTo>
                          <a:pt x="133" y="170"/>
                        </a:lnTo>
                        <a:lnTo>
                          <a:pt x="131" y="167"/>
                        </a:lnTo>
                        <a:lnTo>
                          <a:pt x="126" y="161"/>
                        </a:lnTo>
                        <a:lnTo>
                          <a:pt x="4" y="23"/>
                        </a:lnTo>
                        <a:lnTo>
                          <a:pt x="0" y="18"/>
                        </a:lnTo>
                        <a:lnTo>
                          <a:pt x="0" y="10"/>
                        </a:lnTo>
                        <a:lnTo>
                          <a:pt x="5" y="5"/>
                        </a:lnTo>
                        <a:lnTo>
                          <a:pt x="10" y="0"/>
                        </a:lnTo>
                        <a:lnTo>
                          <a:pt x="18" y="1"/>
                        </a:lnTo>
                        <a:lnTo>
                          <a:pt x="145" y="144"/>
                        </a:lnTo>
                        <a:lnTo>
                          <a:pt x="158" y="176"/>
                        </a:lnTo>
                        <a:lnTo>
                          <a:pt x="157" y="188"/>
                        </a:lnTo>
                        <a:lnTo>
                          <a:pt x="156" y="211"/>
                        </a:lnTo>
                        <a:lnTo>
                          <a:pt x="154" y="244"/>
                        </a:lnTo>
                        <a:lnTo>
                          <a:pt x="154" y="251"/>
                        </a:lnTo>
                        <a:lnTo>
                          <a:pt x="148" y="256"/>
                        </a:lnTo>
                        <a:lnTo>
                          <a:pt x="141" y="256"/>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30" name="Group 3958">
                  <a:extLst>
                    <a:ext uri="{FF2B5EF4-FFF2-40B4-BE49-F238E27FC236}">
                      <a16:creationId xmlns:a16="http://schemas.microsoft.com/office/drawing/2014/main" id="{E899F68F-B62B-E7A7-BB07-BCB9C06F89C9}"/>
                    </a:ext>
                  </a:extLst>
                </p:cNvPr>
                <p:cNvGrpSpPr/>
                <p:nvPr/>
              </p:nvGrpSpPr>
              <p:grpSpPr>
                <a:xfrm>
                  <a:off x="2556" y="3244"/>
                  <a:ext cx="73" cy="75"/>
                  <a:chOff x="2556" y="3244"/>
                  <a:chExt cx="73" cy="75"/>
                </a:xfrm>
              </p:grpSpPr>
              <p:sp>
                <p:nvSpPr>
                  <p:cNvPr id="1140" name="Freeform 3959">
                    <a:extLst>
                      <a:ext uri="{FF2B5EF4-FFF2-40B4-BE49-F238E27FC236}">
                        <a16:creationId xmlns:a16="http://schemas.microsoft.com/office/drawing/2014/main" id="{2C9FF279-6A6B-19D8-20DB-7AEB8E71DD3B}"/>
                      </a:ext>
                    </a:extLst>
                  </p:cNvPr>
                  <p:cNvSpPr/>
                  <p:nvPr/>
                </p:nvSpPr>
                <p:spPr bwMode="auto">
                  <a:xfrm>
                    <a:off x="2556" y="3244"/>
                    <a:ext cx="73" cy="75"/>
                  </a:xfrm>
                  <a:custGeom>
                    <a:avLst/>
                    <a:gdLst>
                      <a:gd name="T0" fmla="*/ 19 w 73"/>
                      <a:gd name="T1" fmla="*/ 3281 h 75"/>
                      <a:gd name="T2" fmla="*/ 54 w 73"/>
                      <a:gd name="T3" fmla="*/ 3281 h 75"/>
                      <a:gd name="T4" fmla="*/ 0 60000 65536"/>
                      <a:gd name="T5" fmla="*/ 0 60000 65536"/>
                    </a:gdLst>
                    <a:ahLst/>
                    <a:cxnLst>
                      <a:cxn ang="T4">
                        <a:pos x="T0" y="T1"/>
                      </a:cxn>
                      <a:cxn ang="T5">
                        <a:pos x="T2" y="T3"/>
                      </a:cxn>
                    </a:cxnLst>
                    <a:rect l="0" t="0" r="r" b="b"/>
                    <a:pathLst>
                      <a:path w="73" h="75">
                        <a:moveTo>
                          <a:pt x="19" y="37"/>
                        </a:moveTo>
                        <a:lnTo>
                          <a:pt x="54" y="37"/>
                        </a:lnTo>
                      </a:path>
                    </a:pathLst>
                  </a:custGeom>
                  <a:noFill/>
                  <a:ln w="48895">
                    <a:solidFill>
                      <a:srgbClr val="FFD99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41" name="Picture 3960">
                    <a:extLst>
                      <a:ext uri="{FF2B5EF4-FFF2-40B4-BE49-F238E27FC236}">
                        <a16:creationId xmlns:a16="http://schemas.microsoft.com/office/drawing/2014/main" id="{79FF113E-E1EC-3A26-15B4-ADCC39734676}"/>
                      </a:ext>
                    </a:extLst>
                  </p:cNvPr>
                  <p:cNvPicPr>
                    <a:picLocks noChangeAspect="1" noChangeArrowheads="1"/>
                  </p:cNvPicPr>
                  <p:nvPr/>
                </p:nvPicPr>
                <p:blipFill>
                  <a:blip r:embed="rId22">
                    <a:extLst>
                      <a:ext uri="{28A0092B-C50C-407E-A947-70E740481C1C}">
                        <a14:useLocalDpi xmlns:a14="http://schemas.microsoft.com/office/drawing/2010/main" val="0"/>
                      </a:ext>
                    </a:extLst>
                  </a:blip>
                  <a:stretch>
                    <a:fillRect/>
                  </a:stretch>
                </p:blipFill>
                <p:spPr bwMode="auto">
                  <a:xfrm>
                    <a:off x="2556" y="3244"/>
                    <a:ext cx="73" cy="7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31" name="Group 3961">
                  <a:extLst>
                    <a:ext uri="{FF2B5EF4-FFF2-40B4-BE49-F238E27FC236}">
                      <a16:creationId xmlns:a16="http://schemas.microsoft.com/office/drawing/2014/main" id="{08991142-8E2C-88C5-D458-9EA6389D48A7}"/>
                    </a:ext>
                  </a:extLst>
                </p:cNvPr>
                <p:cNvGrpSpPr/>
                <p:nvPr/>
              </p:nvGrpSpPr>
              <p:grpSpPr>
                <a:xfrm>
                  <a:off x="2556" y="3244"/>
                  <a:ext cx="73" cy="75"/>
                  <a:chOff x="2556" y="3244"/>
                  <a:chExt cx="73" cy="75"/>
                </a:xfrm>
              </p:grpSpPr>
              <p:sp>
                <p:nvSpPr>
                  <p:cNvPr id="1139" name="Freeform 3962">
                    <a:extLst>
                      <a:ext uri="{FF2B5EF4-FFF2-40B4-BE49-F238E27FC236}">
                        <a16:creationId xmlns:a16="http://schemas.microsoft.com/office/drawing/2014/main" id="{0E80D751-A4F5-362E-E9CF-8F777CB1DAE4}"/>
                      </a:ext>
                    </a:extLst>
                  </p:cNvPr>
                  <p:cNvSpPr/>
                  <p:nvPr/>
                </p:nvSpPr>
                <p:spPr bwMode="auto">
                  <a:xfrm>
                    <a:off x="2556" y="3244"/>
                    <a:ext cx="73" cy="75"/>
                  </a:xfrm>
                  <a:custGeom>
                    <a:avLst/>
                    <a:gdLst>
                      <a:gd name="T0" fmla="*/ 69 w 73"/>
                      <a:gd name="T1" fmla="*/ 3314 h 75"/>
                      <a:gd name="T2" fmla="*/ 73 w 73"/>
                      <a:gd name="T3" fmla="*/ 3309 h 75"/>
                      <a:gd name="T4" fmla="*/ 74 w 73"/>
                      <a:gd name="T5" fmla="*/ 3301 h 75"/>
                      <a:gd name="T6" fmla="*/ 69 w 73"/>
                      <a:gd name="T7" fmla="*/ 3296 h 75"/>
                      <a:gd name="T8" fmla="*/ 23 w 73"/>
                      <a:gd name="T9" fmla="*/ 3249 h 75"/>
                      <a:gd name="T10" fmla="*/ 18 w 73"/>
                      <a:gd name="T11" fmla="*/ 3244 h 75"/>
                      <a:gd name="T12" fmla="*/ 10 w 73"/>
                      <a:gd name="T13" fmla="*/ 3244 h 75"/>
                      <a:gd name="T14" fmla="*/ 5 w 73"/>
                      <a:gd name="T15" fmla="*/ 3248 h 75"/>
                      <a:gd name="T16" fmla="*/ 0 w 73"/>
                      <a:gd name="T17" fmla="*/ 3253 h 75"/>
                      <a:gd name="T18" fmla="*/ 0 w 73"/>
                      <a:gd name="T19" fmla="*/ 3261 h 75"/>
                      <a:gd name="T20" fmla="*/ 5 w 73"/>
                      <a:gd name="T21" fmla="*/ 3266 h 75"/>
                      <a:gd name="T22" fmla="*/ 51 w 73"/>
                      <a:gd name="T23" fmla="*/ 3314 h 75"/>
                      <a:gd name="T24" fmla="*/ 56 w 73"/>
                      <a:gd name="T25" fmla="*/ 3319 h 75"/>
                      <a:gd name="T26" fmla="*/ 64 w 73"/>
                      <a:gd name="T27" fmla="*/ 3319 h 75"/>
                      <a:gd name="T28" fmla="*/ 69 w 73"/>
                      <a:gd name="T29" fmla="*/ 3314 h 7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3" h="75">
                        <a:moveTo>
                          <a:pt x="69" y="70"/>
                        </a:moveTo>
                        <a:lnTo>
                          <a:pt x="73" y="65"/>
                        </a:lnTo>
                        <a:lnTo>
                          <a:pt x="74" y="57"/>
                        </a:lnTo>
                        <a:lnTo>
                          <a:pt x="69" y="52"/>
                        </a:lnTo>
                        <a:lnTo>
                          <a:pt x="23" y="5"/>
                        </a:lnTo>
                        <a:lnTo>
                          <a:pt x="18" y="0"/>
                        </a:lnTo>
                        <a:lnTo>
                          <a:pt x="10" y="0"/>
                        </a:lnTo>
                        <a:lnTo>
                          <a:pt x="5" y="4"/>
                        </a:lnTo>
                        <a:lnTo>
                          <a:pt x="0" y="9"/>
                        </a:lnTo>
                        <a:lnTo>
                          <a:pt x="0" y="17"/>
                        </a:lnTo>
                        <a:lnTo>
                          <a:pt x="5" y="22"/>
                        </a:lnTo>
                        <a:lnTo>
                          <a:pt x="51" y="70"/>
                        </a:lnTo>
                        <a:lnTo>
                          <a:pt x="56" y="75"/>
                        </a:lnTo>
                        <a:lnTo>
                          <a:pt x="64" y="75"/>
                        </a:lnTo>
                        <a:lnTo>
                          <a:pt x="69" y="70"/>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32" name="Group 3963">
                  <a:extLst>
                    <a:ext uri="{FF2B5EF4-FFF2-40B4-BE49-F238E27FC236}">
                      <a16:creationId xmlns:a16="http://schemas.microsoft.com/office/drawing/2014/main" id="{24120747-5384-0CC6-5700-94554AEF86EB}"/>
                    </a:ext>
                  </a:extLst>
                </p:cNvPr>
                <p:cNvGrpSpPr/>
                <p:nvPr/>
              </p:nvGrpSpPr>
              <p:grpSpPr>
                <a:xfrm>
                  <a:off x="2522" y="3067"/>
                  <a:ext cx="83" cy="282"/>
                  <a:chOff x="2522" y="3067"/>
                  <a:chExt cx="83" cy="282"/>
                </a:xfrm>
              </p:grpSpPr>
              <p:sp>
                <p:nvSpPr>
                  <p:cNvPr id="1137" name="Freeform 3964">
                    <a:extLst>
                      <a:ext uri="{FF2B5EF4-FFF2-40B4-BE49-F238E27FC236}">
                        <a16:creationId xmlns:a16="http://schemas.microsoft.com/office/drawing/2014/main" id="{E724E3E2-62D2-48A9-19DF-14F140D05504}"/>
                      </a:ext>
                    </a:extLst>
                  </p:cNvPr>
                  <p:cNvSpPr/>
                  <p:nvPr/>
                </p:nvSpPr>
                <p:spPr bwMode="auto">
                  <a:xfrm>
                    <a:off x="2564" y="3290"/>
                    <a:ext cx="2" cy="36"/>
                  </a:xfrm>
                  <a:custGeom>
                    <a:avLst/>
                    <a:gdLst>
                      <a:gd name="T0" fmla="*/ 0 w 2"/>
                      <a:gd name="T1" fmla="*/ 3513 h 36"/>
                      <a:gd name="T2" fmla="*/ 0 w 2"/>
                      <a:gd name="T3" fmla="*/ 3549 h 36"/>
                      <a:gd name="T4" fmla="*/ 0 60000 65536"/>
                      <a:gd name="T5" fmla="*/ 0 60000 65536"/>
                    </a:gdLst>
                    <a:ahLst/>
                    <a:cxnLst>
                      <a:cxn ang="T4">
                        <a:pos x="T0" y="T1"/>
                      </a:cxn>
                      <a:cxn ang="T5">
                        <a:pos x="T2" y="T3"/>
                      </a:cxn>
                    </a:cxnLst>
                    <a:rect l="0" t="0" r="r" b="b"/>
                    <a:pathLst>
                      <a:path w="2" h="36">
                        <a:moveTo>
                          <a:pt x="0" y="223"/>
                        </a:moveTo>
                        <a:lnTo>
                          <a:pt x="0" y="259"/>
                        </a:lnTo>
                      </a:path>
                    </a:pathLst>
                  </a:custGeom>
                  <a:noFill/>
                  <a:ln w="53823">
                    <a:solidFill>
                      <a:srgbClr val="FFD99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38" name="Picture 3965">
                    <a:extLst>
                      <a:ext uri="{FF2B5EF4-FFF2-40B4-BE49-F238E27FC236}">
                        <a16:creationId xmlns:a16="http://schemas.microsoft.com/office/drawing/2014/main" id="{FC324288-EA2C-65CE-D7FB-85BBC2577057}"/>
                      </a:ext>
                    </a:extLst>
                  </p:cNvPr>
                  <p:cNvPicPr>
                    <a:picLocks noChangeAspect="1" noChangeArrowheads="1"/>
                  </p:cNvPicPr>
                  <p:nvPr/>
                </p:nvPicPr>
                <p:blipFill>
                  <a:blip r:embed="rId23">
                    <a:extLst>
                      <a:ext uri="{28A0092B-C50C-407E-A947-70E740481C1C}">
                        <a14:useLocalDpi xmlns:a14="http://schemas.microsoft.com/office/drawing/2010/main" val="0"/>
                      </a:ext>
                    </a:extLst>
                  </a:blip>
                  <a:stretch>
                    <a:fillRect/>
                  </a:stretch>
                </p:blipFill>
                <p:spPr bwMode="auto">
                  <a:xfrm>
                    <a:off x="2522" y="3067"/>
                    <a:ext cx="83" cy="28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33" name="Group 3966">
                  <a:extLst>
                    <a:ext uri="{FF2B5EF4-FFF2-40B4-BE49-F238E27FC236}">
                      <a16:creationId xmlns:a16="http://schemas.microsoft.com/office/drawing/2014/main" id="{75383345-922C-3D4E-7924-8D4442312EBE}"/>
                    </a:ext>
                  </a:extLst>
                </p:cNvPr>
                <p:cNvGrpSpPr/>
                <p:nvPr/>
              </p:nvGrpSpPr>
              <p:grpSpPr>
                <a:xfrm>
                  <a:off x="2522" y="3067"/>
                  <a:ext cx="83" cy="282"/>
                  <a:chOff x="2522" y="3067"/>
                  <a:chExt cx="83" cy="282"/>
                </a:xfrm>
              </p:grpSpPr>
              <p:sp>
                <p:nvSpPr>
                  <p:cNvPr id="1136" name="Freeform 3967">
                    <a:extLst>
                      <a:ext uri="{FF2B5EF4-FFF2-40B4-BE49-F238E27FC236}">
                        <a16:creationId xmlns:a16="http://schemas.microsoft.com/office/drawing/2014/main" id="{AF5AFDE0-E0B8-9E7D-E93A-F6D8CF446F5D}"/>
                      </a:ext>
                    </a:extLst>
                  </p:cNvPr>
                  <p:cNvSpPr/>
                  <p:nvPr/>
                </p:nvSpPr>
                <p:spPr bwMode="auto">
                  <a:xfrm>
                    <a:off x="2522" y="3067"/>
                    <a:ext cx="83" cy="282"/>
                  </a:xfrm>
                  <a:custGeom>
                    <a:avLst/>
                    <a:gdLst>
                      <a:gd name="T0" fmla="*/ 78 w 83"/>
                      <a:gd name="T1" fmla="*/ 3344 h 282"/>
                      <a:gd name="T2" fmla="*/ 83 w 83"/>
                      <a:gd name="T3" fmla="*/ 3340 h 282"/>
                      <a:gd name="T4" fmla="*/ 83 w 83"/>
                      <a:gd name="T5" fmla="*/ 3332 h 282"/>
                      <a:gd name="T6" fmla="*/ 78 w 83"/>
                      <a:gd name="T7" fmla="*/ 3327 h 282"/>
                      <a:gd name="T8" fmla="*/ 67 w 83"/>
                      <a:gd name="T9" fmla="*/ 3315 h 282"/>
                      <a:gd name="T10" fmla="*/ 50 w 83"/>
                      <a:gd name="T11" fmla="*/ 3299 h 282"/>
                      <a:gd name="T12" fmla="*/ 35 w 83"/>
                      <a:gd name="T13" fmla="*/ 3283 h 282"/>
                      <a:gd name="T14" fmla="*/ 27 w 83"/>
                      <a:gd name="T15" fmla="*/ 3275 h 282"/>
                      <a:gd name="T16" fmla="*/ 26 w 83"/>
                      <a:gd name="T17" fmla="*/ 3271 h 282"/>
                      <a:gd name="T18" fmla="*/ 26 w 83"/>
                      <a:gd name="T19" fmla="*/ 3264 h 282"/>
                      <a:gd name="T20" fmla="*/ 26 w 83"/>
                      <a:gd name="T21" fmla="*/ 3079 h 282"/>
                      <a:gd name="T22" fmla="*/ 26 w 83"/>
                      <a:gd name="T23" fmla="*/ 3073 h 282"/>
                      <a:gd name="T24" fmla="*/ 20 w 83"/>
                      <a:gd name="T25" fmla="*/ 3067 h 282"/>
                      <a:gd name="T26" fmla="*/ 13 w 83"/>
                      <a:gd name="T27" fmla="*/ 3067 h 282"/>
                      <a:gd name="T28" fmla="*/ 6 w 83"/>
                      <a:gd name="T29" fmla="*/ 3067 h 282"/>
                      <a:gd name="T30" fmla="*/ 0 w 83"/>
                      <a:gd name="T31" fmla="*/ 3073 h 282"/>
                      <a:gd name="T32" fmla="*/ 0 w 83"/>
                      <a:gd name="T33" fmla="*/ 3080 h 282"/>
                      <a:gd name="T34" fmla="*/ 1 w 83"/>
                      <a:gd name="T35" fmla="*/ 3264 h 282"/>
                      <a:gd name="T36" fmla="*/ 1 w 83"/>
                      <a:gd name="T37" fmla="*/ 3277 h 282"/>
                      <a:gd name="T38" fmla="*/ 60 w 83"/>
                      <a:gd name="T39" fmla="*/ 3344 h 282"/>
                      <a:gd name="T40" fmla="*/ 73 w 83"/>
                      <a:gd name="T41" fmla="*/ 3349 h 282"/>
                      <a:gd name="T42" fmla="*/ 78 w 83"/>
                      <a:gd name="T43" fmla="*/ 3344 h 28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3" h="282">
                        <a:moveTo>
                          <a:pt x="78" y="277"/>
                        </a:moveTo>
                        <a:lnTo>
                          <a:pt x="83" y="273"/>
                        </a:lnTo>
                        <a:lnTo>
                          <a:pt x="83" y="265"/>
                        </a:lnTo>
                        <a:lnTo>
                          <a:pt x="78" y="260"/>
                        </a:lnTo>
                        <a:lnTo>
                          <a:pt x="67" y="248"/>
                        </a:lnTo>
                        <a:lnTo>
                          <a:pt x="50" y="232"/>
                        </a:lnTo>
                        <a:lnTo>
                          <a:pt x="35" y="216"/>
                        </a:lnTo>
                        <a:lnTo>
                          <a:pt x="27" y="208"/>
                        </a:lnTo>
                        <a:lnTo>
                          <a:pt x="26" y="204"/>
                        </a:lnTo>
                        <a:lnTo>
                          <a:pt x="26" y="197"/>
                        </a:lnTo>
                        <a:lnTo>
                          <a:pt x="26" y="12"/>
                        </a:lnTo>
                        <a:lnTo>
                          <a:pt x="26" y="6"/>
                        </a:lnTo>
                        <a:lnTo>
                          <a:pt x="20" y="0"/>
                        </a:lnTo>
                        <a:lnTo>
                          <a:pt x="13" y="0"/>
                        </a:lnTo>
                        <a:lnTo>
                          <a:pt x="6" y="0"/>
                        </a:lnTo>
                        <a:lnTo>
                          <a:pt x="0" y="6"/>
                        </a:lnTo>
                        <a:lnTo>
                          <a:pt x="0" y="13"/>
                        </a:lnTo>
                        <a:lnTo>
                          <a:pt x="1" y="197"/>
                        </a:lnTo>
                        <a:lnTo>
                          <a:pt x="1" y="210"/>
                        </a:lnTo>
                        <a:lnTo>
                          <a:pt x="60" y="277"/>
                        </a:lnTo>
                        <a:lnTo>
                          <a:pt x="73" y="282"/>
                        </a:lnTo>
                        <a:lnTo>
                          <a:pt x="78" y="277"/>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34" name="Group 3968">
                  <a:extLst>
                    <a:ext uri="{FF2B5EF4-FFF2-40B4-BE49-F238E27FC236}">
                      <a16:creationId xmlns:a16="http://schemas.microsoft.com/office/drawing/2014/main" id="{82D0D579-F1BB-89F7-91E5-B9DEEC368206}"/>
                    </a:ext>
                  </a:extLst>
                </p:cNvPr>
                <p:cNvGrpSpPr/>
                <p:nvPr/>
              </p:nvGrpSpPr>
              <p:grpSpPr>
                <a:xfrm>
                  <a:off x="2403" y="3246"/>
                  <a:ext cx="73" cy="75"/>
                  <a:chOff x="2403" y="3246"/>
                  <a:chExt cx="73" cy="75"/>
                </a:xfrm>
              </p:grpSpPr>
              <p:sp>
                <p:nvSpPr>
                  <p:cNvPr id="1134" name="Freeform 3969">
                    <a:extLst>
                      <a:ext uri="{FF2B5EF4-FFF2-40B4-BE49-F238E27FC236}">
                        <a16:creationId xmlns:a16="http://schemas.microsoft.com/office/drawing/2014/main" id="{A7C3CB74-16D3-DA1F-0AD1-A32D02E247D7}"/>
                      </a:ext>
                    </a:extLst>
                  </p:cNvPr>
                  <p:cNvSpPr/>
                  <p:nvPr/>
                </p:nvSpPr>
                <p:spPr bwMode="auto">
                  <a:xfrm>
                    <a:off x="2403" y="3246"/>
                    <a:ext cx="73" cy="75"/>
                  </a:xfrm>
                  <a:custGeom>
                    <a:avLst/>
                    <a:gdLst>
                      <a:gd name="T0" fmla="*/ 19 w 73"/>
                      <a:gd name="T1" fmla="*/ 3284 h 75"/>
                      <a:gd name="T2" fmla="*/ 53 w 73"/>
                      <a:gd name="T3" fmla="*/ 3284 h 75"/>
                      <a:gd name="T4" fmla="*/ 0 60000 65536"/>
                      <a:gd name="T5" fmla="*/ 0 60000 65536"/>
                    </a:gdLst>
                    <a:ahLst/>
                    <a:cxnLst>
                      <a:cxn ang="T4">
                        <a:pos x="T0" y="T1"/>
                      </a:cxn>
                      <a:cxn ang="T5">
                        <a:pos x="T2" y="T3"/>
                      </a:cxn>
                    </a:cxnLst>
                    <a:rect l="0" t="0" r="r" b="b"/>
                    <a:pathLst>
                      <a:path w="73" h="75">
                        <a:moveTo>
                          <a:pt x="19" y="38"/>
                        </a:moveTo>
                        <a:lnTo>
                          <a:pt x="53" y="38"/>
                        </a:lnTo>
                      </a:path>
                    </a:pathLst>
                  </a:custGeom>
                  <a:noFill/>
                  <a:ln w="49162">
                    <a:solidFill>
                      <a:srgbClr val="FFD99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35" name="Picture 3970">
                    <a:extLst>
                      <a:ext uri="{FF2B5EF4-FFF2-40B4-BE49-F238E27FC236}">
                        <a16:creationId xmlns:a16="http://schemas.microsoft.com/office/drawing/2014/main" id="{B3F26798-BACA-AD7A-3831-CEC4913CD424}"/>
                      </a:ext>
                    </a:extLst>
                  </p:cNvPr>
                  <p:cNvPicPr>
                    <a:picLocks noChangeAspect="1" noChangeArrowheads="1"/>
                  </p:cNvPicPr>
                  <p:nvPr/>
                </p:nvPicPr>
                <p:blipFill>
                  <a:blip r:embed="rId24">
                    <a:extLst>
                      <a:ext uri="{28A0092B-C50C-407E-A947-70E740481C1C}">
                        <a14:useLocalDpi xmlns:a14="http://schemas.microsoft.com/office/drawing/2010/main" val="0"/>
                      </a:ext>
                    </a:extLst>
                  </a:blip>
                  <a:stretch>
                    <a:fillRect/>
                  </a:stretch>
                </p:blipFill>
                <p:spPr bwMode="auto">
                  <a:xfrm>
                    <a:off x="2403" y="3246"/>
                    <a:ext cx="73" cy="7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35" name="Group 3971">
                  <a:extLst>
                    <a:ext uri="{FF2B5EF4-FFF2-40B4-BE49-F238E27FC236}">
                      <a16:creationId xmlns:a16="http://schemas.microsoft.com/office/drawing/2014/main" id="{4E12A6D3-6BD0-1A02-8022-127B66AF6AD1}"/>
                    </a:ext>
                  </a:extLst>
                </p:cNvPr>
                <p:cNvGrpSpPr/>
                <p:nvPr/>
              </p:nvGrpSpPr>
              <p:grpSpPr>
                <a:xfrm>
                  <a:off x="2403" y="3246"/>
                  <a:ext cx="73" cy="75"/>
                  <a:chOff x="2403" y="3246"/>
                  <a:chExt cx="73" cy="75"/>
                </a:xfrm>
              </p:grpSpPr>
              <p:sp>
                <p:nvSpPr>
                  <p:cNvPr id="1133" name="Freeform 3972">
                    <a:extLst>
                      <a:ext uri="{FF2B5EF4-FFF2-40B4-BE49-F238E27FC236}">
                        <a16:creationId xmlns:a16="http://schemas.microsoft.com/office/drawing/2014/main" id="{00DC3E21-A502-EC1E-F270-D1C5D50ACEDB}"/>
                      </a:ext>
                    </a:extLst>
                  </p:cNvPr>
                  <p:cNvSpPr/>
                  <p:nvPr/>
                </p:nvSpPr>
                <p:spPr bwMode="auto">
                  <a:xfrm>
                    <a:off x="2403" y="3246"/>
                    <a:ext cx="73" cy="75"/>
                  </a:xfrm>
                  <a:custGeom>
                    <a:avLst/>
                    <a:gdLst>
                      <a:gd name="T0" fmla="*/ 5 w 73"/>
                      <a:gd name="T1" fmla="*/ 3317 h 75"/>
                      <a:gd name="T2" fmla="*/ 0 w 73"/>
                      <a:gd name="T3" fmla="*/ 3312 h 75"/>
                      <a:gd name="T4" fmla="*/ 0 w 73"/>
                      <a:gd name="T5" fmla="*/ 3304 h 75"/>
                      <a:gd name="T6" fmla="*/ 4 w 73"/>
                      <a:gd name="T7" fmla="*/ 3299 h 75"/>
                      <a:gd name="T8" fmla="*/ 50 w 73"/>
                      <a:gd name="T9" fmla="*/ 3251 h 75"/>
                      <a:gd name="T10" fmla="*/ 55 w 73"/>
                      <a:gd name="T11" fmla="*/ 3246 h 75"/>
                      <a:gd name="T12" fmla="*/ 63 w 73"/>
                      <a:gd name="T13" fmla="*/ 3246 h 75"/>
                      <a:gd name="T14" fmla="*/ 68 w 73"/>
                      <a:gd name="T15" fmla="*/ 3251 h 75"/>
                      <a:gd name="T16" fmla="*/ 73 w 73"/>
                      <a:gd name="T17" fmla="*/ 3255 h 75"/>
                      <a:gd name="T18" fmla="*/ 73 w 73"/>
                      <a:gd name="T19" fmla="*/ 3263 h 75"/>
                      <a:gd name="T20" fmla="*/ 68 w 73"/>
                      <a:gd name="T21" fmla="*/ 3268 h 75"/>
                      <a:gd name="T22" fmla="*/ 23 w 73"/>
                      <a:gd name="T23" fmla="*/ 3316 h 75"/>
                      <a:gd name="T24" fmla="*/ 18 w 73"/>
                      <a:gd name="T25" fmla="*/ 3321 h 75"/>
                      <a:gd name="T26" fmla="*/ 10 w 73"/>
                      <a:gd name="T27" fmla="*/ 3321 h 75"/>
                      <a:gd name="T28" fmla="*/ 5 w 73"/>
                      <a:gd name="T29" fmla="*/ 3317 h 7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3" h="75">
                        <a:moveTo>
                          <a:pt x="5" y="71"/>
                        </a:moveTo>
                        <a:lnTo>
                          <a:pt x="0" y="66"/>
                        </a:lnTo>
                        <a:lnTo>
                          <a:pt x="0" y="58"/>
                        </a:lnTo>
                        <a:lnTo>
                          <a:pt x="4" y="53"/>
                        </a:lnTo>
                        <a:lnTo>
                          <a:pt x="50" y="5"/>
                        </a:lnTo>
                        <a:lnTo>
                          <a:pt x="55" y="0"/>
                        </a:lnTo>
                        <a:lnTo>
                          <a:pt x="63" y="0"/>
                        </a:lnTo>
                        <a:lnTo>
                          <a:pt x="68" y="5"/>
                        </a:lnTo>
                        <a:lnTo>
                          <a:pt x="73" y="9"/>
                        </a:lnTo>
                        <a:lnTo>
                          <a:pt x="73" y="17"/>
                        </a:lnTo>
                        <a:lnTo>
                          <a:pt x="68" y="22"/>
                        </a:lnTo>
                        <a:lnTo>
                          <a:pt x="23" y="70"/>
                        </a:lnTo>
                        <a:lnTo>
                          <a:pt x="18" y="75"/>
                        </a:lnTo>
                        <a:lnTo>
                          <a:pt x="10" y="75"/>
                        </a:lnTo>
                        <a:lnTo>
                          <a:pt x="5" y="71"/>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36" name="Group 3973">
                  <a:extLst>
                    <a:ext uri="{FF2B5EF4-FFF2-40B4-BE49-F238E27FC236}">
                      <a16:creationId xmlns:a16="http://schemas.microsoft.com/office/drawing/2014/main" id="{F44325FD-447B-F5FE-9FFD-0B62F19EC47A}"/>
                    </a:ext>
                  </a:extLst>
                </p:cNvPr>
                <p:cNvGrpSpPr/>
                <p:nvPr/>
              </p:nvGrpSpPr>
              <p:grpSpPr>
                <a:xfrm>
                  <a:off x="2429" y="3066"/>
                  <a:ext cx="82" cy="283"/>
                  <a:chOff x="2429" y="3066"/>
                  <a:chExt cx="82" cy="283"/>
                </a:xfrm>
              </p:grpSpPr>
              <p:sp>
                <p:nvSpPr>
                  <p:cNvPr id="1131" name="Freeform 3974">
                    <a:extLst>
                      <a:ext uri="{FF2B5EF4-FFF2-40B4-BE49-F238E27FC236}">
                        <a16:creationId xmlns:a16="http://schemas.microsoft.com/office/drawing/2014/main" id="{5F8EB1C4-4045-CCDB-2802-7FFCEC0B5DEB}"/>
                      </a:ext>
                    </a:extLst>
                  </p:cNvPr>
                  <p:cNvSpPr/>
                  <p:nvPr/>
                </p:nvSpPr>
                <p:spPr bwMode="auto">
                  <a:xfrm>
                    <a:off x="2469" y="3290"/>
                    <a:ext cx="2" cy="36"/>
                  </a:xfrm>
                  <a:custGeom>
                    <a:avLst/>
                    <a:gdLst>
                      <a:gd name="T0" fmla="*/ 0 w 2"/>
                      <a:gd name="T1" fmla="*/ 3514 h 36"/>
                      <a:gd name="T2" fmla="*/ 0 w 2"/>
                      <a:gd name="T3" fmla="*/ 3549 h 36"/>
                      <a:gd name="T4" fmla="*/ 0 60000 65536"/>
                      <a:gd name="T5" fmla="*/ 0 60000 65536"/>
                    </a:gdLst>
                    <a:ahLst/>
                    <a:cxnLst>
                      <a:cxn ang="T4">
                        <a:pos x="T0" y="T1"/>
                      </a:cxn>
                      <a:cxn ang="T5">
                        <a:pos x="T2" y="T3"/>
                      </a:cxn>
                    </a:cxnLst>
                    <a:rect l="0" t="0" r="r" b="b"/>
                    <a:pathLst>
                      <a:path w="2" h="36">
                        <a:moveTo>
                          <a:pt x="0" y="224"/>
                        </a:moveTo>
                        <a:lnTo>
                          <a:pt x="0" y="259"/>
                        </a:lnTo>
                      </a:path>
                    </a:pathLst>
                  </a:custGeom>
                  <a:noFill/>
                  <a:ln w="53061">
                    <a:solidFill>
                      <a:srgbClr val="FFD99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32" name="Picture 3975">
                    <a:extLst>
                      <a:ext uri="{FF2B5EF4-FFF2-40B4-BE49-F238E27FC236}">
                        <a16:creationId xmlns:a16="http://schemas.microsoft.com/office/drawing/2014/main" id="{0D3BE89F-1BA6-7282-6E97-AEFA02B8D873}"/>
                      </a:ext>
                    </a:extLst>
                  </p:cNvPr>
                  <p:cNvPicPr>
                    <a:picLocks noChangeAspect="1" noChangeArrowheads="1"/>
                  </p:cNvPicPr>
                  <p:nvPr/>
                </p:nvPicPr>
                <p:blipFill>
                  <a:blip r:embed="rId25">
                    <a:extLst>
                      <a:ext uri="{28A0092B-C50C-407E-A947-70E740481C1C}">
                        <a14:useLocalDpi xmlns:a14="http://schemas.microsoft.com/office/drawing/2010/main" val="0"/>
                      </a:ext>
                    </a:extLst>
                  </a:blip>
                  <a:stretch>
                    <a:fillRect/>
                  </a:stretch>
                </p:blipFill>
                <p:spPr bwMode="auto">
                  <a:xfrm>
                    <a:off x="2429" y="3066"/>
                    <a:ext cx="82" cy="28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37" name="Group 3976">
                  <a:extLst>
                    <a:ext uri="{FF2B5EF4-FFF2-40B4-BE49-F238E27FC236}">
                      <a16:creationId xmlns:a16="http://schemas.microsoft.com/office/drawing/2014/main" id="{B09B2101-43DB-C7A8-4B60-CCC8A538053F}"/>
                    </a:ext>
                  </a:extLst>
                </p:cNvPr>
                <p:cNvGrpSpPr/>
                <p:nvPr/>
              </p:nvGrpSpPr>
              <p:grpSpPr>
                <a:xfrm>
                  <a:off x="2429" y="3066"/>
                  <a:ext cx="82" cy="283"/>
                  <a:chOff x="2429" y="3066"/>
                  <a:chExt cx="82" cy="283"/>
                </a:xfrm>
              </p:grpSpPr>
              <p:sp>
                <p:nvSpPr>
                  <p:cNvPr id="1130" name="Freeform 3977">
                    <a:extLst>
                      <a:ext uri="{FF2B5EF4-FFF2-40B4-BE49-F238E27FC236}">
                        <a16:creationId xmlns:a16="http://schemas.microsoft.com/office/drawing/2014/main" id="{EE7B59AD-86D7-1EA7-6021-7ABBC935153F}"/>
                      </a:ext>
                    </a:extLst>
                  </p:cNvPr>
                  <p:cNvSpPr/>
                  <p:nvPr/>
                </p:nvSpPr>
                <p:spPr bwMode="auto">
                  <a:xfrm>
                    <a:off x="2429" y="3066"/>
                    <a:ext cx="82" cy="283"/>
                  </a:xfrm>
                  <a:custGeom>
                    <a:avLst/>
                    <a:gdLst>
                      <a:gd name="T0" fmla="*/ 5 w 82"/>
                      <a:gd name="T1" fmla="*/ 3344 h 283"/>
                      <a:gd name="T2" fmla="*/ 0 w 82"/>
                      <a:gd name="T3" fmla="*/ 3339 h 283"/>
                      <a:gd name="T4" fmla="*/ 0 w 82"/>
                      <a:gd name="T5" fmla="*/ 3331 h 283"/>
                      <a:gd name="T6" fmla="*/ 4 w 82"/>
                      <a:gd name="T7" fmla="*/ 3327 h 283"/>
                      <a:gd name="T8" fmla="*/ 16 w 82"/>
                      <a:gd name="T9" fmla="*/ 3315 h 283"/>
                      <a:gd name="T10" fmla="*/ 32 w 82"/>
                      <a:gd name="T11" fmla="*/ 3298 h 283"/>
                      <a:gd name="T12" fmla="*/ 47 w 82"/>
                      <a:gd name="T13" fmla="*/ 3283 h 283"/>
                      <a:gd name="T14" fmla="*/ 55 w 82"/>
                      <a:gd name="T15" fmla="*/ 3274 h 283"/>
                      <a:gd name="T16" fmla="*/ 56 w 82"/>
                      <a:gd name="T17" fmla="*/ 3271 h 283"/>
                      <a:gd name="T18" fmla="*/ 56 w 82"/>
                      <a:gd name="T19" fmla="*/ 3263 h 283"/>
                      <a:gd name="T20" fmla="*/ 55 w 82"/>
                      <a:gd name="T21" fmla="*/ 3079 h 283"/>
                      <a:gd name="T22" fmla="*/ 55 w 82"/>
                      <a:gd name="T23" fmla="*/ 3072 h 283"/>
                      <a:gd name="T24" fmla="*/ 61 w 82"/>
                      <a:gd name="T25" fmla="*/ 3066 h 283"/>
                      <a:gd name="T26" fmla="*/ 68 w 82"/>
                      <a:gd name="T27" fmla="*/ 3066 h 283"/>
                      <a:gd name="T28" fmla="*/ 75 w 82"/>
                      <a:gd name="T29" fmla="*/ 3066 h 283"/>
                      <a:gd name="T30" fmla="*/ 80 w 82"/>
                      <a:gd name="T31" fmla="*/ 3072 h 283"/>
                      <a:gd name="T32" fmla="*/ 80 w 82"/>
                      <a:gd name="T33" fmla="*/ 3079 h 283"/>
                      <a:gd name="T34" fmla="*/ 81 w 82"/>
                      <a:gd name="T35" fmla="*/ 3263 h 283"/>
                      <a:gd name="T36" fmla="*/ 81 w 82"/>
                      <a:gd name="T37" fmla="*/ 3277 h 283"/>
                      <a:gd name="T38" fmla="*/ 22 w 82"/>
                      <a:gd name="T39" fmla="*/ 3344 h 283"/>
                      <a:gd name="T40" fmla="*/ 18 w 82"/>
                      <a:gd name="T41" fmla="*/ 3349 h 283"/>
                      <a:gd name="T42" fmla="*/ 10 w 82"/>
                      <a:gd name="T43" fmla="*/ 3349 h 283"/>
                      <a:gd name="T44" fmla="*/ 5 w 82"/>
                      <a:gd name="T45" fmla="*/ 3344 h 28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2" h="283">
                        <a:moveTo>
                          <a:pt x="5" y="278"/>
                        </a:moveTo>
                        <a:lnTo>
                          <a:pt x="0" y="273"/>
                        </a:lnTo>
                        <a:lnTo>
                          <a:pt x="0" y="265"/>
                        </a:lnTo>
                        <a:lnTo>
                          <a:pt x="4" y="261"/>
                        </a:lnTo>
                        <a:lnTo>
                          <a:pt x="16" y="249"/>
                        </a:lnTo>
                        <a:lnTo>
                          <a:pt x="32" y="232"/>
                        </a:lnTo>
                        <a:lnTo>
                          <a:pt x="47" y="217"/>
                        </a:lnTo>
                        <a:lnTo>
                          <a:pt x="55" y="208"/>
                        </a:lnTo>
                        <a:lnTo>
                          <a:pt x="56" y="205"/>
                        </a:lnTo>
                        <a:lnTo>
                          <a:pt x="56" y="197"/>
                        </a:lnTo>
                        <a:lnTo>
                          <a:pt x="55" y="13"/>
                        </a:lnTo>
                        <a:lnTo>
                          <a:pt x="55" y="6"/>
                        </a:lnTo>
                        <a:lnTo>
                          <a:pt x="61" y="0"/>
                        </a:lnTo>
                        <a:lnTo>
                          <a:pt x="68" y="0"/>
                        </a:lnTo>
                        <a:lnTo>
                          <a:pt x="75" y="0"/>
                        </a:lnTo>
                        <a:lnTo>
                          <a:pt x="80" y="6"/>
                        </a:lnTo>
                        <a:lnTo>
                          <a:pt x="80" y="13"/>
                        </a:lnTo>
                        <a:lnTo>
                          <a:pt x="81" y="197"/>
                        </a:lnTo>
                        <a:lnTo>
                          <a:pt x="81" y="211"/>
                        </a:lnTo>
                        <a:lnTo>
                          <a:pt x="22" y="278"/>
                        </a:lnTo>
                        <a:lnTo>
                          <a:pt x="18" y="283"/>
                        </a:lnTo>
                        <a:lnTo>
                          <a:pt x="10" y="283"/>
                        </a:lnTo>
                        <a:lnTo>
                          <a:pt x="5" y="278"/>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38" name="Group 3978">
                  <a:extLst>
                    <a:ext uri="{FF2B5EF4-FFF2-40B4-BE49-F238E27FC236}">
                      <a16:creationId xmlns:a16="http://schemas.microsoft.com/office/drawing/2014/main" id="{61439BBE-49F3-25F1-848F-0C5B7D72F39F}"/>
                    </a:ext>
                  </a:extLst>
                </p:cNvPr>
                <p:cNvGrpSpPr/>
                <p:nvPr/>
              </p:nvGrpSpPr>
              <p:grpSpPr>
                <a:xfrm>
                  <a:off x="3659" y="3378"/>
                  <a:ext cx="127" cy="125"/>
                  <a:chOff x="3659" y="3378"/>
                  <a:chExt cx="127" cy="125"/>
                </a:xfrm>
              </p:grpSpPr>
              <p:sp>
                <p:nvSpPr>
                  <p:cNvPr id="1128" name="Freeform 3979">
                    <a:extLst>
                      <a:ext uri="{FF2B5EF4-FFF2-40B4-BE49-F238E27FC236}">
                        <a16:creationId xmlns:a16="http://schemas.microsoft.com/office/drawing/2014/main" id="{87090969-47FB-817E-DCBB-5C338E5F1A12}"/>
                      </a:ext>
                    </a:extLst>
                  </p:cNvPr>
                  <p:cNvSpPr/>
                  <p:nvPr/>
                </p:nvSpPr>
                <p:spPr bwMode="auto">
                  <a:xfrm>
                    <a:off x="3659" y="3378"/>
                    <a:ext cx="127" cy="125"/>
                  </a:xfrm>
                  <a:custGeom>
                    <a:avLst/>
                    <a:gdLst>
                      <a:gd name="T0" fmla="*/ 78 w 127"/>
                      <a:gd name="T1" fmla="*/ 3383 h 125"/>
                      <a:gd name="T2" fmla="*/ 60 w 127"/>
                      <a:gd name="T3" fmla="*/ 3386 h 125"/>
                      <a:gd name="T4" fmla="*/ 43 w 127"/>
                      <a:gd name="T5" fmla="*/ 3396 h 125"/>
                      <a:gd name="T6" fmla="*/ 3 w 127"/>
                      <a:gd name="T7" fmla="*/ 3436 h 125"/>
                      <a:gd name="T8" fmla="*/ 0 w 127"/>
                      <a:gd name="T9" fmla="*/ 3440 h 125"/>
                      <a:gd name="T10" fmla="*/ 1 w 127"/>
                      <a:gd name="T11" fmla="*/ 3450 h 125"/>
                      <a:gd name="T12" fmla="*/ 5 w 127"/>
                      <a:gd name="T13" fmla="*/ 3452 h 125"/>
                      <a:gd name="T14" fmla="*/ 15 w 127"/>
                      <a:gd name="T15" fmla="*/ 3462 h 125"/>
                      <a:gd name="T16" fmla="*/ 22 w 127"/>
                      <a:gd name="T17" fmla="*/ 3468 h 125"/>
                      <a:gd name="T18" fmla="*/ 38 w 127"/>
                      <a:gd name="T19" fmla="*/ 3484 h 125"/>
                      <a:gd name="T20" fmla="*/ 47 w 127"/>
                      <a:gd name="T21" fmla="*/ 3494 h 125"/>
                      <a:gd name="T22" fmla="*/ 60 w 127"/>
                      <a:gd name="T23" fmla="*/ 3506 h 125"/>
                      <a:gd name="T24" fmla="*/ 64 w 127"/>
                      <a:gd name="T25" fmla="*/ 3508 h 125"/>
                      <a:gd name="T26" fmla="*/ 71 w 127"/>
                      <a:gd name="T27" fmla="*/ 3509 h 125"/>
                      <a:gd name="T28" fmla="*/ 74 w 127"/>
                      <a:gd name="T29" fmla="*/ 3508 h 125"/>
                      <a:gd name="T30" fmla="*/ 83 w 127"/>
                      <a:gd name="T31" fmla="*/ 3500 h 125"/>
                      <a:gd name="T32" fmla="*/ 88 w 127"/>
                      <a:gd name="T33" fmla="*/ 3495 h 125"/>
                      <a:gd name="T34" fmla="*/ 113 w 127"/>
                      <a:gd name="T35" fmla="*/ 3469 h 125"/>
                      <a:gd name="T36" fmla="*/ 124 w 127"/>
                      <a:gd name="T37" fmla="*/ 3453 h 125"/>
                      <a:gd name="T38" fmla="*/ 128 w 127"/>
                      <a:gd name="T39" fmla="*/ 3434 h 125"/>
                      <a:gd name="T40" fmla="*/ 124 w 127"/>
                      <a:gd name="T41" fmla="*/ 3415 h 125"/>
                      <a:gd name="T42" fmla="*/ 113 w 127"/>
                      <a:gd name="T43" fmla="*/ 3399 h 125"/>
                      <a:gd name="T44" fmla="*/ 97 w 127"/>
                      <a:gd name="T45" fmla="*/ 3387 h 125"/>
                      <a:gd name="T46" fmla="*/ 78 w 127"/>
                      <a:gd name="T47" fmla="*/ 3383 h 1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27" h="125">
                        <a:moveTo>
                          <a:pt x="78" y="5"/>
                        </a:moveTo>
                        <a:lnTo>
                          <a:pt x="60" y="8"/>
                        </a:lnTo>
                        <a:lnTo>
                          <a:pt x="43" y="18"/>
                        </a:lnTo>
                        <a:lnTo>
                          <a:pt x="3" y="58"/>
                        </a:lnTo>
                        <a:lnTo>
                          <a:pt x="0" y="62"/>
                        </a:lnTo>
                        <a:lnTo>
                          <a:pt x="1" y="72"/>
                        </a:lnTo>
                        <a:lnTo>
                          <a:pt x="5" y="74"/>
                        </a:lnTo>
                        <a:lnTo>
                          <a:pt x="15" y="84"/>
                        </a:lnTo>
                        <a:lnTo>
                          <a:pt x="22" y="90"/>
                        </a:lnTo>
                        <a:lnTo>
                          <a:pt x="38" y="106"/>
                        </a:lnTo>
                        <a:lnTo>
                          <a:pt x="47" y="116"/>
                        </a:lnTo>
                        <a:lnTo>
                          <a:pt x="60" y="128"/>
                        </a:lnTo>
                        <a:lnTo>
                          <a:pt x="64" y="130"/>
                        </a:lnTo>
                        <a:lnTo>
                          <a:pt x="71" y="131"/>
                        </a:lnTo>
                        <a:lnTo>
                          <a:pt x="74" y="130"/>
                        </a:lnTo>
                        <a:lnTo>
                          <a:pt x="83" y="122"/>
                        </a:lnTo>
                        <a:lnTo>
                          <a:pt x="88" y="117"/>
                        </a:lnTo>
                        <a:lnTo>
                          <a:pt x="113" y="91"/>
                        </a:lnTo>
                        <a:lnTo>
                          <a:pt x="124" y="75"/>
                        </a:lnTo>
                        <a:lnTo>
                          <a:pt x="128" y="56"/>
                        </a:lnTo>
                        <a:lnTo>
                          <a:pt x="124" y="37"/>
                        </a:lnTo>
                        <a:lnTo>
                          <a:pt x="113" y="21"/>
                        </a:lnTo>
                        <a:lnTo>
                          <a:pt x="97" y="9"/>
                        </a:lnTo>
                        <a:lnTo>
                          <a:pt x="78" y="5"/>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29" name="Picture 3980">
                    <a:extLst>
                      <a:ext uri="{FF2B5EF4-FFF2-40B4-BE49-F238E27FC236}">
                        <a16:creationId xmlns:a16="http://schemas.microsoft.com/office/drawing/2014/main" id="{79BAF620-665C-125E-722D-426872C65925}"/>
                      </a:ext>
                    </a:extLst>
                  </p:cNvPr>
                  <p:cNvPicPr>
                    <a:picLocks noChangeAspect="1" noChangeArrowheads="1"/>
                  </p:cNvPicPr>
                  <p:nvPr/>
                </p:nvPicPr>
                <p:blipFill>
                  <a:blip r:embed="rId26">
                    <a:extLst>
                      <a:ext uri="{28A0092B-C50C-407E-A947-70E740481C1C}">
                        <a14:useLocalDpi xmlns:a14="http://schemas.microsoft.com/office/drawing/2010/main" val="0"/>
                      </a:ext>
                    </a:extLst>
                  </a:blip>
                  <a:stretch>
                    <a:fillRect/>
                  </a:stretch>
                </p:blipFill>
                <p:spPr bwMode="auto">
                  <a:xfrm>
                    <a:off x="3659" y="3378"/>
                    <a:ext cx="127" cy="1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39" name="Group 3981">
                  <a:extLst>
                    <a:ext uri="{FF2B5EF4-FFF2-40B4-BE49-F238E27FC236}">
                      <a16:creationId xmlns:a16="http://schemas.microsoft.com/office/drawing/2014/main" id="{683D5FD6-CF5B-0AAA-75B0-27E76E03EBBE}"/>
                    </a:ext>
                  </a:extLst>
                </p:cNvPr>
                <p:cNvGrpSpPr/>
                <p:nvPr/>
              </p:nvGrpSpPr>
              <p:grpSpPr>
                <a:xfrm>
                  <a:off x="3659" y="3378"/>
                  <a:ext cx="127" cy="125"/>
                  <a:chOff x="3659" y="3378"/>
                  <a:chExt cx="127" cy="125"/>
                </a:xfrm>
              </p:grpSpPr>
              <p:sp>
                <p:nvSpPr>
                  <p:cNvPr id="1127" name="Freeform 3982">
                    <a:extLst>
                      <a:ext uri="{FF2B5EF4-FFF2-40B4-BE49-F238E27FC236}">
                        <a16:creationId xmlns:a16="http://schemas.microsoft.com/office/drawing/2014/main" id="{BA66B420-9F44-D2C1-9331-8A08AD0DB090}"/>
                      </a:ext>
                    </a:extLst>
                  </p:cNvPr>
                  <p:cNvSpPr/>
                  <p:nvPr/>
                </p:nvSpPr>
                <p:spPr bwMode="auto">
                  <a:xfrm>
                    <a:off x="3659" y="3378"/>
                    <a:ext cx="127" cy="125"/>
                  </a:xfrm>
                  <a:custGeom>
                    <a:avLst/>
                    <a:gdLst>
                      <a:gd name="T0" fmla="*/ 68 w 127"/>
                      <a:gd name="T1" fmla="*/ 3503 h 125"/>
                      <a:gd name="T2" fmla="*/ 88 w 127"/>
                      <a:gd name="T3" fmla="*/ 3490 h 125"/>
                      <a:gd name="T4" fmla="*/ 93 w 127"/>
                      <a:gd name="T5" fmla="*/ 3484 h 125"/>
                      <a:gd name="T6" fmla="*/ 100 w 127"/>
                      <a:gd name="T7" fmla="*/ 3478 h 125"/>
                      <a:gd name="T8" fmla="*/ 106 w 127"/>
                      <a:gd name="T9" fmla="*/ 3471 h 125"/>
                      <a:gd name="T10" fmla="*/ 113 w 127"/>
                      <a:gd name="T11" fmla="*/ 3464 h 125"/>
                      <a:gd name="T12" fmla="*/ 124 w 127"/>
                      <a:gd name="T13" fmla="*/ 3447 h 125"/>
                      <a:gd name="T14" fmla="*/ 128 w 127"/>
                      <a:gd name="T15" fmla="*/ 3429 h 125"/>
                      <a:gd name="T16" fmla="*/ 124 w 127"/>
                      <a:gd name="T17" fmla="*/ 3410 h 125"/>
                      <a:gd name="T18" fmla="*/ 113 w 127"/>
                      <a:gd name="T19" fmla="*/ 3394 h 125"/>
                      <a:gd name="T20" fmla="*/ 97 w 127"/>
                      <a:gd name="T21" fmla="*/ 3382 h 125"/>
                      <a:gd name="T22" fmla="*/ 78 w 127"/>
                      <a:gd name="T23" fmla="*/ 3378 h 125"/>
                      <a:gd name="T24" fmla="*/ 60 w 127"/>
                      <a:gd name="T25" fmla="*/ 3381 h 125"/>
                      <a:gd name="T26" fmla="*/ 43 w 127"/>
                      <a:gd name="T27" fmla="*/ 3391 h 125"/>
                      <a:gd name="T28" fmla="*/ 35 w 127"/>
                      <a:gd name="T29" fmla="*/ 3399 h 125"/>
                      <a:gd name="T30" fmla="*/ 28 w 127"/>
                      <a:gd name="T31" fmla="*/ 3406 h 125"/>
                      <a:gd name="T32" fmla="*/ 21 w 127"/>
                      <a:gd name="T33" fmla="*/ 3413 h 125"/>
                      <a:gd name="T34" fmla="*/ 16 w 127"/>
                      <a:gd name="T35" fmla="*/ 3418 h 125"/>
                      <a:gd name="T36" fmla="*/ 11 w 127"/>
                      <a:gd name="T37" fmla="*/ 3423 h 125"/>
                      <a:gd name="T38" fmla="*/ 6 w 127"/>
                      <a:gd name="T39" fmla="*/ 3428 h 125"/>
                      <a:gd name="T40" fmla="*/ 3 w 127"/>
                      <a:gd name="T41" fmla="*/ 3431 h 125"/>
                      <a:gd name="T42" fmla="*/ 0 w 127"/>
                      <a:gd name="T43" fmla="*/ 3434 h 125"/>
                      <a:gd name="T44" fmla="*/ 1 w 127"/>
                      <a:gd name="T45" fmla="*/ 3439 h 125"/>
                      <a:gd name="T46" fmla="*/ 1 w 127"/>
                      <a:gd name="T47" fmla="*/ 3444 h 125"/>
                      <a:gd name="T48" fmla="*/ 5 w 127"/>
                      <a:gd name="T49" fmla="*/ 3446 h 125"/>
                      <a:gd name="T50" fmla="*/ 8 w 127"/>
                      <a:gd name="T51" fmla="*/ 3450 h 125"/>
                      <a:gd name="T52" fmla="*/ 15 w 127"/>
                      <a:gd name="T53" fmla="*/ 3456 h 125"/>
                      <a:gd name="T54" fmla="*/ 22 w 127"/>
                      <a:gd name="T55" fmla="*/ 3463 h 125"/>
                      <a:gd name="T56" fmla="*/ 28 w 127"/>
                      <a:gd name="T57" fmla="*/ 3470 h 125"/>
                      <a:gd name="T58" fmla="*/ 38 w 127"/>
                      <a:gd name="T59" fmla="*/ 3479 h 125"/>
                      <a:gd name="T60" fmla="*/ 47 w 127"/>
                      <a:gd name="T61" fmla="*/ 3489 h 125"/>
                      <a:gd name="T62" fmla="*/ 56 w 127"/>
                      <a:gd name="T63" fmla="*/ 3498 h 125"/>
                      <a:gd name="T64" fmla="*/ 60 w 127"/>
                      <a:gd name="T65" fmla="*/ 3501 h 125"/>
                      <a:gd name="T66" fmla="*/ 64 w 127"/>
                      <a:gd name="T67" fmla="*/ 3503 h 125"/>
                      <a:gd name="T68" fmla="*/ 68 w 127"/>
                      <a:gd name="T69" fmla="*/ 3503 h 12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27" h="125">
                        <a:moveTo>
                          <a:pt x="68" y="125"/>
                        </a:moveTo>
                        <a:lnTo>
                          <a:pt x="88" y="112"/>
                        </a:lnTo>
                        <a:lnTo>
                          <a:pt x="93" y="106"/>
                        </a:lnTo>
                        <a:lnTo>
                          <a:pt x="100" y="100"/>
                        </a:lnTo>
                        <a:lnTo>
                          <a:pt x="106" y="93"/>
                        </a:lnTo>
                        <a:lnTo>
                          <a:pt x="113" y="86"/>
                        </a:lnTo>
                        <a:lnTo>
                          <a:pt x="124" y="69"/>
                        </a:lnTo>
                        <a:lnTo>
                          <a:pt x="128" y="51"/>
                        </a:lnTo>
                        <a:lnTo>
                          <a:pt x="124" y="32"/>
                        </a:lnTo>
                        <a:lnTo>
                          <a:pt x="113" y="16"/>
                        </a:lnTo>
                        <a:lnTo>
                          <a:pt x="97" y="4"/>
                        </a:lnTo>
                        <a:lnTo>
                          <a:pt x="78" y="0"/>
                        </a:lnTo>
                        <a:lnTo>
                          <a:pt x="60" y="3"/>
                        </a:lnTo>
                        <a:lnTo>
                          <a:pt x="43" y="13"/>
                        </a:lnTo>
                        <a:lnTo>
                          <a:pt x="35" y="21"/>
                        </a:lnTo>
                        <a:lnTo>
                          <a:pt x="28" y="28"/>
                        </a:lnTo>
                        <a:lnTo>
                          <a:pt x="21" y="35"/>
                        </a:lnTo>
                        <a:lnTo>
                          <a:pt x="16" y="40"/>
                        </a:lnTo>
                        <a:lnTo>
                          <a:pt x="11" y="45"/>
                        </a:lnTo>
                        <a:lnTo>
                          <a:pt x="6" y="50"/>
                        </a:lnTo>
                        <a:lnTo>
                          <a:pt x="3" y="53"/>
                        </a:lnTo>
                        <a:lnTo>
                          <a:pt x="0" y="56"/>
                        </a:lnTo>
                        <a:lnTo>
                          <a:pt x="1" y="61"/>
                        </a:lnTo>
                        <a:lnTo>
                          <a:pt x="1" y="66"/>
                        </a:lnTo>
                        <a:lnTo>
                          <a:pt x="5" y="68"/>
                        </a:lnTo>
                        <a:lnTo>
                          <a:pt x="8" y="72"/>
                        </a:lnTo>
                        <a:lnTo>
                          <a:pt x="15" y="78"/>
                        </a:lnTo>
                        <a:lnTo>
                          <a:pt x="22" y="85"/>
                        </a:lnTo>
                        <a:lnTo>
                          <a:pt x="28" y="92"/>
                        </a:lnTo>
                        <a:lnTo>
                          <a:pt x="38" y="101"/>
                        </a:lnTo>
                        <a:lnTo>
                          <a:pt x="47" y="111"/>
                        </a:lnTo>
                        <a:lnTo>
                          <a:pt x="56" y="120"/>
                        </a:lnTo>
                        <a:lnTo>
                          <a:pt x="60" y="123"/>
                        </a:lnTo>
                        <a:lnTo>
                          <a:pt x="64" y="125"/>
                        </a:lnTo>
                        <a:lnTo>
                          <a:pt x="68" y="125"/>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40" name="Group 3983">
                  <a:extLst>
                    <a:ext uri="{FF2B5EF4-FFF2-40B4-BE49-F238E27FC236}">
                      <a16:creationId xmlns:a16="http://schemas.microsoft.com/office/drawing/2014/main" id="{50E24405-854C-FA66-2BBA-C4701010F049}"/>
                    </a:ext>
                  </a:extLst>
                </p:cNvPr>
                <p:cNvGrpSpPr/>
                <p:nvPr/>
              </p:nvGrpSpPr>
              <p:grpSpPr>
                <a:xfrm>
                  <a:off x="3527" y="3363"/>
                  <a:ext cx="447" cy="362"/>
                  <a:chOff x="3527" y="3363"/>
                  <a:chExt cx="447" cy="362"/>
                </a:xfrm>
              </p:grpSpPr>
              <p:sp>
                <p:nvSpPr>
                  <p:cNvPr id="1121" name="Freeform 3984">
                    <a:extLst>
                      <a:ext uri="{FF2B5EF4-FFF2-40B4-BE49-F238E27FC236}">
                        <a16:creationId xmlns:a16="http://schemas.microsoft.com/office/drawing/2014/main" id="{F6EFC090-2227-B12F-FB40-E0725178669F}"/>
                      </a:ext>
                    </a:extLst>
                  </p:cNvPr>
                  <p:cNvSpPr/>
                  <p:nvPr/>
                </p:nvSpPr>
                <p:spPr bwMode="auto">
                  <a:xfrm>
                    <a:off x="3527" y="3363"/>
                    <a:ext cx="447" cy="362"/>
                  </a:xfrm>
                  <a:custGeom>
                    <a:avLst/>
                    <a:gdLst>
                      <a:gd name="T0" fmla="*/ 95 w 447"/>
                      <a:gd name="T1" fmla="*/ 3697 h 362"/>
                      <a:gd name="T2" fmla="*/ 100 w 447"/>
                      <a:gd name="T3" fmla="*/ 3711 h 362"/>
                      <a:gd name="T4" fmla="*/ 114 w 447"/>
                      <a:gd name="T5" fmla="*/ 3722 h 362"/>
                      <a:gd name="T6" fmla="*/ 139 w 447"/>
                      <a:gd name="T7" fmla="*/ 3729 h 362"/>
                      <a:gd name="T8" fmla="*/ 158 w 447"/>
                      <a:gd name="T9" fmla="*/ 3725 h 362"/>
                      <a:gd name="T10" fmla="*/ 175 w 447"/>
                      <a:gd name="T11" fmla="*/ 3714 h 362"/>
                      <a:gd name="T12" fmla="*/ 188 w 447"/>
                      <a:gd name="T13" fmla="*/ 3702 h 362"/>
                      <a:gd name="T14" fmla="*/ 99 w 447"/>
                      <a:gd name="T15" fmla="*/ 3702 h 362"/>
                      <a:gd name="T16" fmla="*/ 95 w 447"/>
                      <a:gd name="T17" fmla="*/ 3697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47" h="362">
                        <a:moveTo>
                          <a:pt x="95" y="334"/>
                        </a:moveTo>
                        <a:lnTo>
                          <a:pt x="100" y="348"/>
                        </a:lnTo>
                        <a:lnTo>
                          <a:pt x="114" y="359"/>
                        </a:lnTo>
                        <a:lnTo>
                          <a:pt x="139" y="366"/>
                        </a:lnTo>
                        <a:lnTo>
                          <a:pt x="158" y="362"/>
                        </a:lnTo>
                        <a:lnTo>
                          <a:pt x="175" y="351"/>
                        </a:lnTo>
                        <a:lnTo>
                          <a:pt x="188" y="339"/>
                        </a:lnTo>
                        <a:lnTo>
                          <a:pt x="99" y="339"/>
                        </a:lnTo>
                        <a:lnTo>
                          <a:pt x="95" y="334"/>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122" name="Freeform 3985">
                    <a:extLst>
                      <a:ext uri="{FF2B5EF4-FFF2-40B4-BE49-F238E27FC236}">
                        <a16:creationId xmlns:a16="http://schemas.microsoft.com/office/drawing/2014/main" id="{8461FBA7-4ECC-1D91-3D98-648B0089D580}"/>
                      </a:ext>
                    </a:extLst>
                  </p:cNvPr>
                  <p:cNvSpPr/>
                  <p:nvPr/>
                </p:nvSpPr>
                <p:spPr bwMode="auto">
                  <a:xfrm>
                    <a:off x="3527" y="3363"/>
                    <a:ext cx="447" cy="362"/>
                  </a:xfrm>
                  <a:custGeom>
                    <a:avLst/>
                    <a:gdLst>
                      <a:gd name="T0" fmla="*/ 175 w 447"/>
                      <a:gd name="T1" fmla="*/ 3714 h 362"/>
                      <a:gd name="T2" fmla="*/ 175 w 447"/>
                      <a:gd name="T3" fmla="*/ 3714 h 362"/>
                      <a:gd name="T4" fmla="*/ 0 60000 65536"/>
                      <a:gd name="T5" fmla="*/ 0 60000 65536"/>
                    </a:gdLst>
                    <a:ahLst/>
                    <a:cxnLst>
                      <a:cxn ang="T4">
                        <a:pos x="T0" y="T1"/>
                      </a:cxn>
                      <a:cxn ang="T5">
                        <a:pos x="T2" y="T3"/>
                      </a:cxn>
                    </a:cxnLst>
                    <a:rect l="0" t="0" r="r" b="b"/>
                    <a:pathLst>
                      <a:path w="447" h="362">
                        <a:moveTo>
                          <a:pt x="175" y="351"/>
                        </a:moveTo>
                        <a:lnTo>
                          <a:pt x="175" y="351"/>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123" name="Freeform 3986">
                    <a:extLst>
                      <a:ext uri="{FF2B5EF4-FFF2-40B4-BE49-F238E27FC236}">
                        <a16:creationId xmlns:a16="http://schemas.microsoft.com/office/drawing/2014/main" id="{A36B37BE-B9F5-8667-E953-CACC01B33AAE}"/>
                      </a:ext>
                    </a:extLst>
                  </p:cNvPr>
                  <p:cNvSpPr/>
                  <p:nvPr/>
                </p:nvSpPr>
                <p:spPr bwMode="auto">
                  <a:xfrm>
                    <a:off x="3527" y="3363"/>
                    <a:ext cx="447" cy="362"/>
                  </a:xfrm>
                  <a:custGeom>
                    <a:avLst/>
                    <a:gdLst>
                      <a:gd name="T0" fmla="*/ 271 w 447"/>
                      <a:gd name="T1" fmla="*/ 3619 h 362"/>
                      <a:gd name="T2" fmla="*/ 63 w 447"/>
                      <a:gd name="T3" fmla="*/ 3619 h 362"/>
                      <a:gd name="T4" fmla="*/ 82 w 447"/>
                      <a:gd name="T5" fmla="*/ 3626 h 362"/>
                      <a:gd name="T6" fmla="*/ 105 w 447"/>
                      <a:gd name="T7" fmla="*/ 3645 h 362"/>
                      <a:gd name="T8" fmla="*/ 114 w 447"/>
                      <a:gd name="T9" fmla="*/ 3665 h 362"/>
                      <a:gd name="T10" fmla="*/ 113 w 447"/>
                      <a:gd name="T11" fmla="*/ 3682 h 362"/>
                      <a:gd name="T12" fmla="*/ 107 w 447"/>
                      <a:gd name="T13" fmla="*/ 3693 h 362"/>
                      <a:gd name="T14" fmla="*/ 99 w 447"/>
                      <a:gd name="T15" fmla="*/ 3702 h 362"/>
                      <a:gd name="T16" fmla="*/ 188 w 447"/>
                      <a:gd name="T17" fmla="*/ 3702 h 362"/>
                      <a:gd name="T18" fmla="*/ 271 w 447"/>
                      <a:gd name="T19" fmla="*/ 3619 h 36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7" h="362">
                        <a:moveTo>
                          <a:pt x="271" y="256"/>
                        </a:moveTo>
                        <a:lnTo>
                          <a:pt x="63" y="256"/>
                        </a:lnTo>
                        <a:lnTo>
                          <a:pt x="82" y="263"/>
                        </a:lnTo>
                        <a:lnTo>
                          <a:pt x="105" y="282"/>
                        </a:lnTo>
                        <a:lnTo>
                          <a:pt x="114" y="302"/>
                        </a:lnTo>
                        <a:lnTo>
                          <a:pt x="113" y="319"/>
                        </a:lnTo>
                        <a:lnTo>
                          <a:pt x="107" y="330"/>
                        </a:lnTo>
                        <a:lnTo>
                          <a:pt x="99" y="339"/>
                        </a:lnTo>
                        <a:lnTo>
                          <a:pt x="188" y="339"/>
                        </a:lnTo>
                        <a:lnTo>
                          <a:pt x="271" y="256"/>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124" name="Freeform 3987">
                    <a:extLst>
                      <a:ext uri="{FF2B5EF4-FFF2-40B4-BE49-F238E27FC236}">
                        <a16:creationId xmlns:a16="http://schemas.microsoft.com/office/drawing/2014/main" id="{CCFB2685-10A8-B0B0-DB36-B8EDC5CF8E3D}"/>
                      </a:ext>
                    </a:extLst>
                  </p:cNvPr>
                  <p:cNvSpPr/>
                  <p:nvPr/>
                </p:nvSpPr>
                <p:spPr bwMode="auto">
                  <a:xfrm>
                    <a:off x="3527" y="3363"/>
                    <a:ext cx="447" cy="362"/>
                  </a:xfrm>
                  <a:custGeom>
                    <a:avLst/>
                    <a:gdLst>
                      <a:gd name="T0" fmla="*/ 126 w 447"/>
                      <a:gd name="T1" fmla="*/ 3463 h 362"/>
                      <a:gd name="T2" fmla="*/ 56 w 447"/>
                      <a:gd name="T3" fmla="*/ 3519 h 362"/>
                      <a:gd name="T4" fmla="*/ 9 w 447"/>
                      <a:gd name="T5" fmla="*/ 3568 h 362"/>
                      <a:gd name="T6" fmla="*/ 3 w 447"/>
                      <a:gd name="T7" fmla="*/ 3587 h 362"/>
                      <a:gd name="T8" fmla="*/ 4 w 447"/>
                      <a:gd name="T9" fmla="*/ 3606 h 362"/>
                      <a:gd name="T10" fmla="*/ 8 w 447"/>
                      <a:gd name="T11" fmla="*/ 3618 h 362"/>
                      <a:gd name="T12" fmla="*/ 15 w 447"/>
                      <a:gd name="T13" fmla="*/ 3630 h 362"/>
                      <a:gd name="T14" fmla="*/ 35 w 447"/>
                      <a:gd name="T15" fmla="*/ 3637 h 362"/>
                      <a:gd name="T16" fmla="*/ 30 w 447"/>
                      <a:gd name="T17" fmla="*/ 3633 h 362"/>
                      <a:gd name="T18" fmla="*/ 39 w 447"/>
                      <a:gd name="T19" fmla="*/ 3624 h 362"/>
                      <a:gd name="T20" fmla="*/ 49 w 447"/>
                      <a:gd name="T21" fmla="*/ 3619 h 362"/>
                      <a:gd name="T22" fmla="*/ 63 w 447"/>
                      <a:gd name="T23" fmla="*/ 3619 h 362"/>
                      <a:gd name="T24" fmla="*/ 271 w 447"/>
                      <a:gd name="T25" fmla="*/ 3619 h 362"/>
                      <a:gd name="T26" fmla="*/ 359 w 447"/>
                      <a:gd name="T27" fmla="*/ 3530 h 362"/>
                      <a:gd name="T28" fmla="*/ 203 w 447"/>
                      <a:gd name="T29" fmla="*/ 3530 h 362"/>
                      <a:gd name="T30" fmla="*/ 187 w 447"/>
                      <a:gd name="T31" fmla="*/ 3519 h 362"/>
                      <a:gd name="T32" fmla="*/ 173 w 447"/>
                      <a:gd name="T33" fmla="*/ 3505 h 362"/>
                      <a:gd name="T34" fmla="*/ 141 w 447"/>
                      <a:gd name="T35" fmla="*/ 3474 h 362"/>
                      <a:gd name="T36" fmla="*/ 126 w 447"/>
                      <a:gd name="T37" fmla="*/ 3463 h 36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47" h="362">
                        <a:moveTo>
                          <a:pt x="126" y="100"/>
                        </a:moveTo>
                        <a:lnTo>
                          <a:pt x="56" y="156"/>
                        </a:lnTo>
                        <a:lnTo>
                          <a:pt x="9" y="205"/>
                        </a:lnTo>
                        <a:lnTo>
                          <a:pt x="3" y="224"/>
                        </a:lnTo>
                        <a:lnTo>
                          <a:pt x="4" y="243"/>
                        </a:lnTo>
                        <a:lnTo>
                          <a:pt x="8" y="255"/>
                        </a:lnTo>
                        <a:lnTo>
                          <a:pt x="15" y="267"/>
                        </a:lnTo>
                        <a:lnTo>
                          <a:pt x="35" y="274"/>
                        </a:lnTo>
                        <a:lnTo>
                          <a:pt x="30" y="270"/>
                        </a:lnTo>
                        <a:lnTo>
                          <a:pt x="39" y="261"/>
                        </a:lnTo>
                        <a:lnTo>
                          <a:pt x="49" y="256"/>
                        </a:lnTo>
                        <a:lnTo>
                          <a:pt x="63" y="256"/>
                        </a:lnTo>
                        <a:lnTo>
                          <a:pt x="271" y="256"/>
                        </a:lnTo>
                        <a:lnTo>
                          <a:pt x="359" y="167"/>
                        </a:lnTo>
                        <a:lnTo>
                          <a:pt x="203" y="167"/>
                        </a:lnTo>
                        <a:lnTo>
                          <a:pt x="187" y="156"/>
                        </a:lnTo>
                        <a:lnTo>
                          <a:pt x="173" y="142"/>
                        </a:lnTo>
                        <a:lnTo>
                          <a:pt x="141" y="111"/>
                        </a:lnTo>
                        <a:lnTo>
                          <a:pt x="126" y="100"/>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125" name="Freeform 3988">
                    <a:extLst>
                      <a:ext uri="{FF2B5EF4-FFF2-40B4-BE49-F238E27FC236}">
                        <a16:creationId xmlns:a16="http://schemas.microsoft.com/office/drawing/2014/main" id="{9303E909-ABED-A1BA-FCE3-4C857318DBD0}"/>
                      </a:ext>
                    </a:extLst>
                  </p:cNvPr>
                  <p:cNvSpPr/>
                  <p:nvPr/>
                </p:nvSpPr>
                <p:spPr bwMode="auto">
                  <a:xfrm>
                    <a:off x="3527" y="3363"/>
                    <a:ext cx="447" cy="362"/>
                  </a:xfrm>
                  <a:custGeom>
                    <a:avLst/>
                    <a:gdLst>
                      <a:gd name="T0" fmla="*/ 399 w 447"/>
                      <a:gd name="T1" fmla="*/ 3368 h 362"/>
                      <a:gd name="T2" fmla="*/ 380 w 447"/>
                      <a:gd name="T3" fmla="*/ 3371 h 362"/>
                      <a:gd name="T4" fmla="*/ 364 w 447"/>
                      <a:gd name="T5" fmla="*/ 3382 h 362"/>
                      <a:gd name="T6" fmla="*/ 273 w 447"/>
                      <a:gd name="T7" fmla="*/ 3473 h 362"/>
                      <a:gd name="T8" fmla="*/ 238 w 447"/>
                      <a:gd name="T9" fmla="*/ 3507 h 362"/>
                      <a:gd name="T10" fmla="*/ 227 w 447"/>
                      <a:gd name="T11" fmla="*/ 3518 h 362"/>
                      <a:gd name="T12" fmla="*/ 221 w 447"/>
                      <a:gd name="T13" fmla="*/ 3523 h 362"/>
                      <a:gd name="T14" fmla="*/ 212 w 447"/>
                      <a:gd name="T15" fmla="*/ 3529 h 362"/>
                      <a:gd name="T16" fmla="*/ 203 w 447"/>
                      <a:gd name="T17" fmla="*/ 3530 h 362"/>
                      <a:gd name="T18" fmla="*/ 359 w 447"/>
                      <a:gd name="T19" fmla="*/ 3530 h 362"/>
                      <a:gd name="T20" fmla="*/ 438 w 447"/>
                      <a:gd name="T21" fmla="*/ 3451 h 362"/>
                      <a:gd name="T22" fmla="*/ 447 w 447"/>
                      <a:gd name="T23" fmla="*/ 3435 h 362"/>
                      <a:gd name="T24" fmla="*/ 450 w 447"/>
                      <a:gd name="T25" fmla="*/ 3416 h 362"/>
                      <a:gd name="T26" fmla="*/ 446 w 447"/>
                      <a:gd name="T27" fmla="*/ 3398 h 362"/>
                      <a:gd name="T28" fmla="*/ 434 w 447"/>
                      <a:gd name="T29" fmla="*/ 3381 h 362"/>
                      <a:gd name="T30" fmla="*/ 418 w 447"/>
                      <a:gd name="T31" fmla="*/ 3371 h 362"/>
                      <a:gd name="T32" fmla="*/ 399 w 447"/>
                      <a:gd name="T33" fmla="*/ 3368 h 36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47" h="362">
                        <a:moveTo>
                          <a:pt x="399" y="5"/>
                        </a:moveTo>
                        <a:lnTo>
                          <a:pt x="380" y="8"/>
                        </a:lnTo>
                        <a:lnTo>
                          <a:pt x="364" y="19"/>
                        </a:lnTo>
                        <a:lnTo>
                          <a:pt x="273" y="110"/>
                        </a:lnTo>
                        <a:lnTo>
                          <a:pt x="238" y="144"/>
                        </a:lnTo>
                        <a:lnTo>
                          <a:pt x="227" y="155"/>
                        </a:lnTo>
                        <a:lnTo>
                          <a:pt x="221" y="160"/>
                        </a:lnTo>
                        <a:lnTo>
                          <a:pt x="212" y="166"/>
                        </a:lnTo>
                        <a:lnTo>
                          <a:pt x="203" y="167"/>
                        </a:lnTo>
                        <a:lnTo>
                          <a:pt x="359" y="167"/>
                        </a:lnTo>
                        <a:lnTo>
                          <a:pt x="438" y="88"/>
                        </a:lnTo>
                        <a:lnTo>
                          <a:pt x="447" y="72"/>
                        </a:lnTo>
                        <a:lnTo>
                          <a:pt x="450" y="53"/>
                        </a:lnTo>
                        <a:lnTo>
                          <a:pt x="446" y="35"/>
                        </a:lnTo>
                        <a:lnTo>
                          <a:pt x="434" y="18"/>
                        </a:lnTo>
                        <a:lnTo>
                          <a:pt x="418" y="8"/>
                        </a:lnTo>
                        <a:lnTo>
                          <a:pt x="399" y="5"/>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26" name="Picture 3989">
                    <a:extLst>
                      <a:ext uri="{FF2B5EF4-FFF2-40B4-BE49-F238E27FC236}">
                        <a16:creationId xmlns:a16="http://schemas.microsoft.com/office/drawing/2014/main" id="{5C2FBA6D-9F1E-2F3C-D0FA-9050C95997D9}"/>
                      </a:ext>
                    </a:extLst>
                  </p:cNvPr>
                  <p:cNvPicPr>
                    <a:picLocks noChangeAspect="1" noChangeArrowheads="1"/>
                  </p:cNvPicPr>
                  <p:nvPr/>
                </p:nvPicPr>
                <p:blipFill>
                  <a:blip r:embed="rId27">
                    <a:extLst>
                      <a:ext uri="{28A0092B-C50C-407E-A947-70E740481C1C}">
                        <a14:useLocalDpi xmlns:a14="http://schemas.microsoft.com/office/drawing/2010/main" val="0"/>
                      </a:ext>
                    </a:extLst>
                  </a:blip>
                  <a:stretch>
                    <a:fillRect/>
                  </a:stretch>
                </p:blipFill>
                <p:spPr bwMode="auto">
                  <a:xfrm>
                    <a:off x="3527" y="3363"/>
                    <a:ext cx="447" cy="36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41" name="Group 3990">
                  <a:extLst>
                    <a:ext uri="{FF2B5EF4-FFF2-40B4-BE49-F238E27FC236}">
                      <a16:creationId xmlns:a16="http://schemas.microsoft.com/office/drawing/2014/main" id="{6EFF360A-8187-619C-87BB-9B728956BD8C}"/>
                    </a:ext>
                  </a:extLst>
                </p:cNvPr>
                <p:cNvGrpSpPr/>
                <p:nvPr/>
              </p:nvGrpSpPr>
              <p:grpSpPr>
                <a:xfrm>
                  <a:off x="3527" y="3363"/>
                  <a:ext cx="447" cy="362"/>
                  <a:chOff x="3527" y="3363"/>
                  <a:chExt cx="447" cy="362"/>
                </a:xfrm>
              </p:grpSpPr>
              <p:sp>
                <p:nvSpPr>
                  <p:cNvPr id="1120" name="Freeform 3991">
                    <a:extLst>
                      <a:ext uri="{FF2B5EF4-FFF2-40B4-BE49-F238E27FC236}">
                        <a16:creationId xmlns:a16="http://schemas.microsoft.com/office/drawing/2014/main" id="{D3CA5CA4-334F-EB6B-8C8A-168C85DAA855}"/>
                      </a:ext>
                    </a:extLst>
                  </p:cNvPr>
                  <p:cNvSpPr/>
                  <p:nvPr/>
                </p:nvSpPr>
                <p:spPr bwMode="auto">
                  <a:xfrm>
                    <a:off x="3527" y="3363"/>
                    <a:ext cx="447" cy="362"/>
                  </a:xfrm>
                  <a:custGeom>
                    <a:avLst/>
                    <a:gdLst>
                      <a:gd name="T0" fmla="*/ 171 w 447"/>
                      <a:gd name="T1" fmla="*/ 3709 h 362"/>
                      <a:gd name="T2" fmla="*/ 155 w 447"/>
                      <a:gd name="T3" fmla="*/ 3720 h 362"/>
                      <a:gd name="T4" fmla="*/ 136 w 447"/>
                      <a:gd name="T5" fmla="*/ 3724 h 362"/>
                      <a:gd name="T6" fmla="*/ 111 w 447"/>
                      <a:gd name="T7" fmla="*/ 3717 h 362"/>
                      <a:gd name="T8" fmla="*/ 97 w 447"/>
                      <a:gd name="T9" fmla="*/ 3706 h 362"/>
                      <a:gd name="T10" fmla="*/ 91 w 447"/>
                      <a:gd name="T11" fmla="*/ 3692 h 362"/>
                      <a:gd name="T12" fmla="*/ 95 w 447"/>
                      <a:gd name="T13" fmla="*/ 3697 h 362"/>
                      <a:gd name="T14" fmla="*/ 104 w 447"/>
                      <a:gd name="T15" fmla="*/ 3688 h 362"/>
                      <a:gd name="T16" fmla="*/ 110 w 447"/>
                      <a:gd name="T17" fmla="*/ 3677 h 362"/>
                      <a:gd name="T18" fmla="*/ 110 w 447"/>
                      <a:gd name="T19" fmla="*/ 3660 h 362"/>
                      <a:gd name="T20" fmla="*/ 101 w 447"/>
                      <a:gd name="T21" fmla="*/ 3640 h 362"/>
                      <a:gd name="T22" fmla="*/ 79 w 447"/>
                      <a:gd name="T23" fmla="*/ 3621 h 362"/>
                      <a:gd name="T24" fmla="*/ 60 w 447"/>
                      <a:gd name="T25" fmla="*/ 3614 h 362"/>
                      <a:gd name="T26" fmla="*/ 45 w 447"/>
                      <a:gd name="T27" fmla="*/ 3614 h 362"/>
                      <a:gd name="T28" fmla="*/ 36 w 447"/>
                      <a:gd name="T29" fmla="*/ 3619 h 362"/>
                      <a:gd name="T30" fmla="*/ 27 w 447"/>
                      <a:gd name="T31" fmla="*/ 3628 h 362"/>
                      <a:gd name="T32" fmla="*/ 32 w 447"/>
                      <a:gd name="T33" fmla="*/ 3632 h 362"/>
                      <a:gd name="T34" fmla="*/ 24 w 447"/>
                      <a:gd name="T35" fmla="*/ 3630 h 362"/>
                      <a:gd name="T36" fmla="*/ 12 w 447"/>
                      <a:gd name="T37" fmla="*/ 3626 h 362"/>
                      <a:gd name="T38" fmla="*/ 4 w 447"/>
                      <a:gd name="T39" fmla="*/ 3613 h 362"/>
                      <a:gd name="T40" fmla="*/ 1 w 447"/>
                      <a:gd name="T41" fmla="*/ 3601 h 362"/>
                      <a:gd name="T42" fmla="*/ 0 w 447"/>
                      <a:gd name="T43" fmla="*/ 3582 h 362"/>
                      <a:gd name="T44" fmla="*/ 6 w 447"/>
                      <a:gd name="T45" fmla="*/ 3563 h 362"/>
                      <a:gd name="T46" fmla="*/ 53 w 447"/>
                      <a:gd name="T47" fmla="*/ 3514 h 362"/>
                      <a:gd name="T48" fmla="*/ 100 w 447"/>
                      <a:gd name="T49" fmla="*/ 3467 h 362"/>
                      <a:gd name="T50" fmla="*/ 122 w 447"/>
                      <a:gd name="T51" fmla="*/ 3458 h 362"/>
                      <a:gd name="T52" fmla="*/ 138 w 447"/>
                      <a:gd name="T53" fmla="*/ 3469 h 362"/>
                      <a:gd name="T54" fmla="*/ 152 w 447"/>
                      <a:gd name="T55" fmla="*/ 3483 h 362"/>
                      <a:gd name="T56" fmla="*/ 169 w 447"/>
                      <a:gd name="T57" fmla="*/ 3500 h 362"/>
                      <a:gd name="T58" fmla="*/ 184 w 447"/>
                      <a:gd name="T59" fmla="*/ 3514 h 362"/>
                      <a:gd name="T60" fmla="*/ 200 w 447"/>
                      <a:gd name="T61" fmla="*/ 3525 h 362"/>
                      <a:gd name="T62" fmla="*/ 209 w 447"/>
                      <a:gd name="T63" fmla="*/ 3524 h 362"/>
                      <a:gd name="T64" fmla="*/ 269 w 447"/>
                      <a:gd name="T65" fmla="*/ 3468 h 362"/>
                      <a:gd name="T66" fmla="*/ 328 w 447"/>
                      <a:gd name="T67" fmla="*/ 3410 h 362"/>
                      <a:gd name="T68" fmla="*/ 361 w 447"/>
                      <a:gd name="T69" fmla="*/ 3377 h 362"/>
                      <a:gd name="T70" fmla="*/ 377 w 447"/>
                      <a:gd name="T71" fmla="*/ 3366 h 362"/>
                      <a:gd name="T72" fmla="*/ 396 w 447"/>
                      <a:gd name="T73" fmla="*/ 3363 h 362"/>
                      <a:gd name="T74" fmla="*/ 414 w 447"/>
                      <a:gd name="T75" fmla="*/ 3366 h 362"/>
                      <a:gd name="T76" fmla="*/ 431 w 447"/>
                      <a:gd name="T77" fmla="*/ 3376 h 362"/>
                      <a:gd name="T78" fmla="*/ 442 w 447"/>
                      <a:gd name="T79" fmla="*/ 3393 h 362"/>
                      <a:gd name="T80" fmla="*/ 447 w 447"/>
                      <a:gd name="T81" fmla="*/ 3411 h 362"/>
                      <a:gd name="T82" fmla="*/ 444 w 447"/>
                      <a:gd name="T83" fmla="*/ 3430 h 362"/>
                      <a:gd name="T84" fmla="*/ 434 w 447"/>
                      <a:gd name="T85" fmla="*/ 3446 h 362"/>
                      <a:gd name="T86" fmla="*/ 171 w 447"/>
                      <a:gd name="T87" fmla="*/ 3710 h 3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47" h="362">
                        <a:moveTo>
                          <a:pt x="171" y="346"/>
                        </a:moveTo>
                        <a:lnTo>
                          <a:pt x="155" y="357"/>
                        </a:lnTo>
                        <a:lnTo>
                          <a:pt x="136" y="361"/>
                        </a:lnTo>
                        <a:lnTo>
                          <a:pt x="111" y="354"/>
                        </a:lnTo>
                        <a:lnTo>
                          <a:pt x="97" y="343"/>
                        </a:lnTo>
                        <a:lnTo>
                          <a:pt x="91" y="329"/>
                        </a:lnTo>
                        <a:lnTo>
                          <a:pt x="95" y="334"/>
                        </a:lnTo>
                        <a:lnTo>
                          <a:pt x="104" y="325"/>
                        </a:lnTo>
                        <a:lnTo>
                          <a:pt x="110" y="314"/>
                        </a:lnTo>
                        <a:lnTo>
                          <a:pt x="110" y="297"/>
                        </a:lnTo>
                        <a:lnTo>
                          <a:pt x="101" y="277"/>
                        </a:lnTo>
                        <a:lnTo>
                          <a:pt x="79" y="258"/>
                        </a:lnTo>
                        <a:lnTo>
                          <a:pt x="60" y="251"/>
                        </a:lnTo>
                        <a:lnTo>
                          <a:pt x="45" y="251"/>
                        </a:lnTo>
                        <a:lnTo>
                          <a:pt x="36" y="256"/>
                        </a:lnTo>
                        <a:lnTo>
                          <a:pt x="27" y="265"/>
                        </a:lnTo>
                        <a:lnTo>
                          <a:pt x="32" y="269"/>
                        </a:lnTo>
                        <a:lnTo>
                          <a:pt x="24" y="267"/>
                        </a:lnTo>
                        <a:lnTo>
                          <a:pt x="12" y="263"/>
                        </a:lnTo>
                        <a:lnTo>
                          <a:pt x="4" y="250"/>
                        </a:lnTo>
                        <a:lnTo>
                          <a:pt x="1" y="238"/>
                        </a:lnTo>
                        <a:lnTo>
                          <a:pt x="0" y="219"/>
                        </a:lnTo>
                        <a:lnTo>
                          <a:pt x="6" y="200"/>
                        </a:lnTo>
                        <a:lnTo>
                          <a:pt x="53" y="151"/>
                        </a:lnTo>
                        <a:lnTo>
                          <a:pt x="100" y="104"/>
                        </a:lnTo>
                        <a:lnTo>
                          <a:pt x="122" y="95"/>
                        </a:lnTo>
                        <a:lnTo>
                          <a:pt x="138" y="106"/>
                        </a:lnTo>
                        <a:lnTo>
                          <a:pt x="152" y="120"/>
                        </a:lnTo>
                        <a:lnTo>
                          <a:pt x="169" y="137"/>
                        </a:lnTo>
                        <a:lnTo>
                          <a:pt x="184" y="151"/>
                        </a:lnTo>
                        <a:lnTo>
                          <a:pt x="200" y="162"/>
                        </a:lnTo>
                        <a:lnTo>
                          <a:pt x="209" y="161"/>
                        </a:lnTo>
                        <a:lnTo>
                          <a:pt x="269" y="105"/>
                        </a:lnTo>
                        <a:lnTo>
                          <a:pt x="328" y="47"/>
                        </a:lnTo>
                        <a:lnTo>
                          <a:pt x="361" y="14"/>
                        </a:lnTo>
                        <a:lnTo>
                          <a:pt x="377" y="3"/>
                        </a:lnTo>
                        <a:lnTo>
                          <a:pt x="396" y="0"/>
                        </a:lnTo>
                        <a:lnTo>
                          <a:pt x="414" y="3"/>
                        </a:lnTo>
                        <a:lnTo>
                          <a:pt x="431" y="13"/>
                        </a:lnTo>
                        <a:lnTo>
                          <a:pt x="442" y="30"/>
                        </a:lnTo>
                        <a:lnTo>
                          <a:pt x="447" y="48"/>
                        </a:lnTo>
                        <a:lnTo>
                          <a:pt x="444" y="67"/>
                        </a:lnTo>
                        <a:lnTo>
                          <a:pt x="434" y="83"/>
                        </a:lnTo>
                        <a:lnTo>
                          <a:pt x="171" y="347"/>
                        </a:lnTo>
                        <a:lnTo>
                          <a:pt x="171" y="346"/>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42" name="Group 3992">
                  <a:extLst>
                    <a:ext uri="{FF2B5EF4-FFF2-40B4-BE49-F238E27FC236}">
                      <a16:creationId xmlns:a16="http://schemas.microsoft.com/office/drawing/2014/main" id="{417085A8-30D3-43E5-DF68-4BFCF38981A7}"/>
                    </a:ext>
                  </a:extLst>
                </p:cNvPr>
                <p:cNvGrpSpPr/>
                <p:nvPr/>
              </p:nvGrpSpPr>
              <p:grpSpPr>
                <a:xfrm>
                  <a:off x="3491" y="3809"/>
                  <a:ext cx="26" cy="92"/>
                  <a:chOff x="3491" y="3809"/>
                  <a:chExt cx="26" cy="92"/>
                </a:xfrm>
              </p:grpSpPr>
              <p:sp>
                <p:nvSpPr>
                  <p:cNvPr id="1118" name="Freeform 3993">
                    <a:extLst>
                      <a:ext uri="{FF2B5EF4-FFF2-40B4-BE49-F238E27FC236}">
                        <a16:creationId xmlns:a16="http://schemas.microsoft.com/office/drawing/2014/main" id="{97F0D92C-781C-7B75-D728-711109CCBAC6}"/>
                      </a:ext>
                    </a:extLst>
                  </p:cNvPr>
                  <p:cNvSpPr/>
                  <p:nvPr/>
                </p:nvSpPr>
                <p:spPr bwMode="auto">
                  <a:xfrm>
                    <a:off x="3504" y="3810"/>
                    <a:ext cx="2" cy="91"/>
                  </a:xfrm>
                  <a:custGeom>
                    <a:avLst/>
                    <a:gdLst>
                      <a:gd name="T0" fmla="*/ 0 w 2"/>
                      <a:gd name="T1" fmla="*/ 3810 h 91"/>
                      <a:gd name="T2" fmla="*/ 0 w 2"/>
                      <a:gd name="T3" fmla="*/ 3901 h 91"/>
                      <a:gd name="T4" fmla="*/ 0 60000 65536"/>
                      <a:gd name="T5" fmla="*/ 0 60000 65536"/>
                    </a:gdLst>
                    <a:ahLst/>
                    <a:cxnLst>
                      <a:cxn ang="T4">
                        <a:pos x="T0" y="T1"/>
                      </a:cxn>
                      <a:cxn ang="T5">
                        <a:pos x="T2" y="T3"/>
                      </a:cxn>
                    </a:cxnLst>
                    <a:rect l="0" t="0" r="r" b="b"/>
                    <a:pathLst>
                      <a:path w="2" h="91">
                        <a:moveTo>
                          <a:pt x="0" y="0"/>
                        </a:moveTo>
                        <a:lnTo>
                          <a:pt x="0" y="91"/>
                        </a:lnTo>
                      </a:path>
                    </a:pathLst>
                  </a:custGeom>
                  <a:noFill/>
                  <a:ln w="18021">
                    <a:solidFill>
                      <a:srgbClr val="FFD99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19" name="Picture 3994">
                    <a:extLst>
                      <a:ext uri="{FF2B5EF4-FFF2-40B4-BE49-F238E27FC236}">
                        <a16:creationId xmlns:a16="http://schemas.microsoft.com/office/drawing/2014/main" id="{72E628CB-C541-5D0B-CCE6-DC171C1496DC}"/>
                      </a:ext>
                    </a:extLst>
                  </p:cNvPr>
                  <p:cNvPicPr>
                    <a:picLocks noChangeAspect="1" noChangeArrowheads="1"/>
                  </p:cNvPicPr>
                  <p:nvPr/>
                </p:nvPicPr>
                <p:blipFill>
                  <a:blip r:embed="rId28">
                    <a:extLst>
                      <a:ext uri="{28A0092B-C50C-407E-A947-70E740481C1C}">
                        <a14:useLocalDpi xmlns:a14="http://schemas.microsoft.com/office/drawing/2010/main" val="0"/>
                      </a:ext>
                    </a:extLst>
                  </a:blip>
                  <a:stretch>
                    <a:fillRect/>
                  </a:stretch>
                </p:blipFill>
                <p:spPr bwMode="auto">
                  <a:xfrm>
                    <a:off x="3491" y="3809"/>
                    <a:ext cx="26" cy="9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43" name="Group 3995">
                  <a:extLst>
                    <a:ext uri="{FF2B5EF4-FFF2-40B4-BE49-F238E27FC236}">
                      <a16:creationId xmlns:a16="http://schemas.microsoft.com/office/drawing/2014/main" id="{9D4A56AA-C813-07B9-EC89-5B962892FCC6}"/>
                    </a:ext>
                  </a:extLst>
                </p:cNvPr>
                <p:cNvGrpSpPr/>
                <p:nvPr/>
              </p:nvGrpSpPr>
              <p:grpSpPr>
                <a:xfrm>
                  <a:off x="3491" y="3809"/>
                  <a:ext cx="26" cy="91"/>
                  <a:chOff x="3491" y="3809"/>
                  <a:chExt cx="26" cy="91"/>
                </a:xfrm>
              </p:grpSpPr>
              <p:sp>
                <p:nvSpPr>
                  <p:cNvPr id="1117" name="Freeform 3996">
                    <a:extLst>
                      <a:ext uri="{FF2B5EF4-FFF2-40B4-BE49-F238E27FC236}">
                        <a16:creationId xmlns:a16="http://schemas.microsoft.com/office/drawing/2014/main" id="{C38E2208-C9F0-B385-40D9-2E94086A583F}"/>
                      </a:ext>
                    </a:extLst>
                  </p:cNvPr>
                  <p:cNvSpPr/>
                  <p:nvPr/>
                </p:nvSpPr>
                <p:spPr bwMode="auto">
                  <a:xfrm>
                    <a:off x="3491" y="3809"/>
                    <a:ext cx="26" cy="91"/>
                  </a:xfrm>
                  <a:custGeom>
                    <a:avLst/>
                    <a:gdLst>
                      <a:gd name="T0" fmla="*/ 12 w 26"/>
                      <a:gd name="T1" fmla="*/ 3901 h 91"/>
                      <a:gd name="T2" fmla="*/ 19 w 26"/>
                      <a:gd name="T3" fmla="*/ 3901 h 91"/>
                      <a:gd name="T4" fmla="*/ 25 w 26"/>
                      <a:gd name="T5" fmla="*/ 3895 h 91"/>
                      <a:gd name="T6" fmla="*/ 25 w 26"/>
                      <a:gd name="T7" fmla="*/ 3888 h 91"/>
                      <a:gd name="T8" fmla="*/ 26 w 26"/>
                      <a:gd name="T9" fmla="*/ 3822 h 91"/>
                      <a:gd name="T10" fmla="*/ 26 w 26"/>
                      <a:gd name="T11" fmla="*/ 3815 h 91"/>
                      <a:gd name="T12" fmla="*/ 21 w 26"/>
                      <a:gd name="T13" fmla="*/ 3810 h 91"/>
                      <a:gd name="T14" fmla="*/ 14 w 26"/>
                      <a:gd name="T15" fmla="*/ 3810 h 91"/>
                      <a:gd name="T16" fmla="*/ 7 w 26"/>
                      <a:gd name="T17" fmla="*/ 3809 h 91"/>
                      <a:gd name="T18" fmla="*/ 1 w 26"/>
                      <a:gd name="T19" fmla="*/ 3815 h 91"/>
                      <a:gd name="T20" fmla="*/ 1 w 26"/>
                      <a:gd name="T21" fmla="*/ 3822 h 91"/>
                      <a:gd name="T22" fmla="*/ 0 w 26"/>
                      <a:gd name="T23" fmla="*/ 3888 h 91"/>
                      <a:gd name="T24" fmla="*/ 0 w 26"/>
                      <a:gd name="T25" fmla="*/ 3895 h 91"/>
                      <a:gd name="T26" fmla="*/ 5 w 26"/>
                      <a:gd name="T27" fmla="*/ 3900 h 91"/>
                      <a:gd name="T28" fmla="*/ 12 w 26"/>
                      <a:gd name="T29" fmla="*/ 3901 h 9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6" h="91">
                        <a:moveTo>
                          <a:pt x="12" y="92"/>
                        </a:moveTo>
                        <a:lnTo>
                          <a:pt x="19" y="92"/>
                        </a:lnTo>
                        <a:lnTo>
                          <a:pt x="25" y="86"/>
                        </a:lnTo>
                        <a:lnTo>
                          <a:pt x="25" y="79"/>
                        </a:lnTo>
                        <a:lnTo>
                          <a:pt x="26" y="13"/>
                        </a:lnTo>
                        <a:lnTo>
                          <a:pt x="26" y="6"/>
                        </a:lnTo>
                        <a:lnTo>
                          <a:pt x="21" y="1"/>
                        </a:lnTo>
                        <a:lnTo>
                          <a:pt x="14" y="1"/>
                        </a:lnTo>
                        <a:lnTo>
                          <a:pt x="7" y="0"/>
                        </a:lnTo>
                        <a:lnTo>
                          <a:pt x="1" y="6"/>
                        </a:lnTo>
                        <a:lnTo>
                          <a:pt x="1" y="13"/>
                        </a:lnTo>
                        <a:lnTo>
                          <a:pt x="0" y="79"/>
                        </a:lnTo>
                        <a:lnTo>
                          <a:pt x="0" y="86"/>
                        </a:lnTo>
                        <a:lnTo>
                          <a:pt x="5" y="91"/>
                        </a:lnTo>
                        <a:lnTo>
                          <a:pt x="12" y="92"/>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44" name="Group 3997">
                  <a:extLst>
                    <a:ext uri="{FF2B5EF4-FFF2-40B4-BE49-F238E27FC236}">
                      <a16:creationId xmlns:a16="http://schemas.microsoft.com/office/drawing/2014/main" id="{B3D2EBA1-4A6B-89CD-1044-8374E042A64D}"/>
                    </a:ext>
                  </a:extLst>
                </p:cNvPr>
                <p:cNvGrpSpPr/>
                <p:nvPr/>
              </p:nvGrpSpPr>
              <p:grpSpPr>
                <a:xfrm>
                  <a:off x="3452" y="3658"/>
                  <a:ext cx="168" cy="247"/>
                  <a:chOff x="3452" y="3658"/>
                  <a:chExt cx="168" cy="247"/>
                </a:xfrm>
              </p:grpSpPr>
              <p:sp>
                <p:nvSpPr>
                  <p:cNvPr id="1115" name="Freeform 3998">
                    <a:extLst>
                      <a:ext uri="{FF2B5EF4-FFF2-40B4-BE49-F238E27FC236}">
                        <a16:creationId xmlns:a16="http://schemas.microsoft.com/office/drawing/2014/main" id="{69904FC5-E905-FA45-D07F-E8B4C126AC31}"/>
                      </a:ext>
                    </a:extLst>
                  </p:cNvPr>
                  <p:cNvSpPr/>
                  <p:nvPr/>
                </p:nvSpPr>
                <p:spPr bwMode="auto">
                  <a:xfrm>
                    <a:off x="3452" y="3658"/>
                    <a:ext cx="168" cy="247"/>
                  </a:xfrm>
                  <a:custGeom>
                    <a:avLst/>
                    <a:gdLst>
                      <a:gd name="T0" fmla="*/ 158 w 168"/>
                      <a:gd name="T1" fmla="*/ 3658 h 247"/>
                      <a:gd name="T2" fmla="*/ 5 w 168"/>
                      <a:gd name="T3" fmla="*/ 3803 h 247"/>
                      <a:gd name="T4" fmla="*/ 0 w 168"/>
                      <a:gd name="T5" fmla="*/ 3899 h 247"/>
                      <a:gd name="T6" fmla="*/ 5 w 168"/>
                      <a:gd name="T7" fmla="*/ 3905 h 247"/>
                      <a:gd name="T8" fmla="*/ 12 w 168"/>
                      <a:gd name="T9" fmla="*/ 3905 h 247"/>
                      <a:gd name="T10" fmla="*/ 19 w 168"/>
                      <a:gd name="T11" fmla="*/ 3905 h 247"/>
                      <a:gd name="T12" fmla="*/ 25 w 168"/>
                      <a:gd name="T13" fmla="*/ 3899 h 247"/>
                      <a:gd name="T14" fmla="*/ 25 w 168"/>
                      <a:gd name="T15" fmla="*/ 3831 h 247"/>
                      <a:gd name="T16" fmla="*/ 26 w 168"/>
                      <a:gd name="T17" fmla="*/ 3820 h 247"/>
                      <a:gd name="T18" fmla="*/ 27 w 168"/>
                      <a:gd name="T19" fmla="*/ 3817 h 247"/>
                      <a:gd name="T20" fmla="*/ 162 w 168"/>
                      <a:gd name="T21" fmla="*/ 3680 h 247"/>
                      <a:gd name="T22" fmla="*/ 167 w 168"/>
                      <a:gd name="T23" fmla="*/ 3675 h 247"/>
                      <a:gd name="T24" fmla="*/ 167 w 168"/>
                      <a:gd name="T25" fmla="*/ 3667 h 247"/>
                      <a:gd name="T26" fmla="*/ 158 w 168"/>
                      <a:gd name="T27" fmla="*/ 3658 h 24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68" h="246">
                        <a:moveTo>
                          <a:pt x="158" y="0"/>
                        </a:moveTo>
                        <a:lnTo>
                          <a:pt x="5" y="145"/>
                        </a:lnTo>
                        <a:lnTo>
                          <a:pt x="0" y="241"/>
                        </a:lnTo>
                        <a:lnTo>
                          <a:pt x="5" y="247"/>
                        </a:lnTo>
                        <a:lnTo>
                          <a:pt x="12" y="247"/>
                        </a:lnTo>
                        <a:lnTo>
                          <a:pt x="19" y="247"/>
                        </a:lnTo>
                        <a:lnTo>
                          <a:pt x="25" y="241"/>
                        </a:lnTo>
                        <a:lnTo>
                          <a:pt x="25" y="173"/>
                        </a:lnTo>
                        <a:lnTo>
                          <a:pt x="26" y="162"/>
                        </a:lnTo>
                        <a:lnTo>
                          <a:pt x="27" y="159"/>
                        </a:lnTo>
                        <a:lnTo>
                          <a:pt x="162" y="22"/>
                        </a:lnTo>
                        <a:lnTo>
                          <a:pt x="167" y="17"/>
                        </a:lnTo>
                        <a:lnTo>
                          <a:pt x="167" y="9"/>
                        </a:lnTo>
                        <a:lnTo>
                          <a:pt x="158" y="0"/>
                        </a:lnTo>
                      </a:path>
                    </a:pathLst>
                  </a:custGeom>
                  <a:solidFill>
                    <a:srgbClr val="FFD9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16" name="Picture 3999">
                    <a:extLst>
                      <a:ext uri="{FF2B5EF4-FFF2-40B4-BE49-F238E27FC236}">
                        <a16:creationId xmlns:a16="http://schemas.microsoft.com/office/drawing/2014/main" id="{9BCF165B-2379-9B13-1130-092DA34C34BD}"/>
                      </a:ext>
                    </a:extLst>
                  </p:cNvPr>
                  <p:cNvPicPr>
                    <a:picLocks noChangeAspect="1" noChangeArrowheads="1"/>
                  </p:cNvPicPr>
                  <p:nvPr/>
                </p:nvPicPr>
                <p:blipFill>
                  <a:blip r:embed="rId29">
                    <a:extLst>
                      <a:ext uri="{28A0092B-C50C-407E-A947-70E740481C1C}">
                        <a14:useLocalDpi xmlns:a14="http://schemas.microsoft.com/office/drawing/2010/main" val="0"/>
                      </a:ext>
                    </a:extLst>
                  </a:blip>
                  <a:stretch>
                    <a:fillRect/>
                  </a:stretch>
                </p:blipFill>
                <p:spPr bwMode="auto">
                  <a:xfrm>
                    <a:off x="3452" y="3658"/>
                    <a:ext cx="168" cy="24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45" name="Group 4000">
                  <a:extLst>
                    <a:ext uri="{FF2B5EF4-FFF2-40B4-BE49-F238E27FC236}">
                      <a16:creationId xmlns:a16="http://schemas.microsoft.com/office/drawing/2014/main" id="{4961B0AD-1A73-8DD6-940A-7DD79558B81E}"/>
                    </a:ext>
                  </a:extLst>
                </p:cNvPr>
                <p:cNvGrpSpPr/>
                <p:nvPr/>
              </p:nvGrpSpPr>
              <p:grpSpPr>
                <a:xfrm>
                  <a:off x="3452" y="3658"/>
                  <a:ext cx="168" cy="247"/>
                  <a:chOff x="3452" y="3658"/>
                  <a:chExt cx="168" cy="247"/>
                </a:xfrm>
              </p:grpSpPr>
              <p:sp>
                <p:nvSpPr>
                  <p:cNvPr id="1114" name="Freeform 4001">
                    <a:extLst>
                      <a:ext uri="{FF2B5EF4-FFF2-40B4-BE49-F238E27FC236}">
                        <a16:creationId xmlns:a16="http://schemas.microsoft.com/office/drawing/2014/main" id="{6C94DABE-9B88-98D6-E1D8-8FA0FC50F24A}"/>
                      </a:ext>
                    </a:extLst>
                  </p:cNvPr>
                  <p:cNvSpPr/>
                  <p:nvPr/>
                </p:nvSpPr>
                <p:spPr bwMode="auto">
                  <a:xfrm>
                    <a:off x="3452" y="3658"/>
                    <a:ext cx="168" cy="247"/>
                  </a:xfrm>
                  <a:custGeom>
                    <a:avLst/>
                    <a:gdLst>
                      <a:gd name="T0" fmla="*/ 12 w 168"/>
                      <a:gd name="T1" fmla="*/ 3905 h 247"/>
                      <a:gd name="T2" fmla="*/ 19 w 168"/>
                      <a:gd name="T3" fmla="*/ 3905 h 247"/>
                      <a:gd name="T4" fmla="*/ 25 w 168"/>
                      <a:gd name="T5" fmla="*/ 3899 h 247"/>
                      <a:gd name="T6" fmla="*/ 25 w 168"/>
                      <a:gd name="T7" fmla="*/ 3893 h 247"/>
                      <a:gd name="T8" fmla="*/ 25 w 168"/>
                      <a:gd name="T9" fmla="*/ 3876 h 247"/>
                      <a:gd name="T10" fmla="*/ 25 w 168"/>
                      <a:gd name="T11" fmla="*/ 3853 h 247"/>
                      <a:gd name="T12" fmla="*/ 25 w 168"/>
                      <a:gd name="T13" fmla="*/ 3831 h 247"/>
                      <a:gd name="T14" fmla="*/ 26 w 168"/>
                      <a:gd name="T15" fmla="*/ 3820 h 247"/>
                      <a:gd name="T16" fmla="*/ 27 w 168"/>
                      <a:gd name="T17" fmla="*/ 3817 h 247"/>
                      <a:gd name="T18" fmla="*/ 33 w 168"/>
                      <a:gd name="T19" fmla="*/ 3811 h 247"/>
                      <a:gd name="T20" fmla="*/ 162 w 168"/>
                      <a:gd name="T21" fmla="*/ 3680 h 247"/>
                      <a:gd name="T22" fmla="*/ 167 w 168"/>
                      <a:gd name="T23" fmla="*/ 3675 h 247"/>
                      <a:gd name="T24" fmla="*/ 167 w 168"/>
                      <a:gd name="T25" fmla="*/ 3667 h 247"/>
                      <a:gd name="T26" fmla="*/ 162 w 168"/>
                      <a:gd name="T27" fmla="*/ 3663 h 247"/>
                      <a:gd name="T28" fmla="*/ 158 w 168"/>
                      <a:gd name="T29" fmla="*/ 3658 h 247"/>
                      <a:gd name="T30" fmla="*/ 150 w 168"/>
                      <a:gd name="T31" fmla="*/ 3658 h 247"/>
                      <a:gd name="T32" fmla="*/ 145 w 168"/>
                      <a:gd name="T33" fmla="*/ 3663 h 247"/>
                      <a:gd name="T34" fmla="*/ 15 w 168"/>
                      <a:gd name="T35" fmla="*/ 3794 h 247"/>
                      <a:gd name="T36" fmla="*/ 5 w 168"/>
                      <a:gd name="T37" fmla="*/ 3803 h 247"/>
                      <a:gd name="T38" fmla="*/ 0 w 168"/>
                      <a:gd name="T39" fmla="*/ 3892 h 247"/>
                      <a:gd name="T40" fmla="*/ 0 w 168"/>
                      <a:gd name="T41" fmla="*/ 3899 h 247"/>
                      <a:gd name="T42" fmla="*/ 5 w 168"/>
                      <a:gd name="T43" fmla="*/ 3905 h 247"/>
                      <a:gd name="T44" fmla="*/ 12 w 168"/>
                      <a:gd name="T45" fmla="*/ 3905 h 24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68" h="246">
                        <a:moveTo>
                          <a:pt x="12" y="247"/>
                        </a:moveTo>
                        <a:lnTo>
                          <a:pt x="19" y="247"/>
                        </a:lnTo>
                        <a:lnTo>
                          <a:pt x="25" y="241"/>
                        </a:lnTo>
                        <a:lnTo>
                          <a:pt x="25" y="235"/>
                        </a:lnTo>
                        <a:lnTo>
                          <a:pt x="25" y="218"/>
                        </a:lnTo>
                        <a:lnTo>
                          <a:pt x="25" y="195"/>
                        </a:lnTo>
                        <a:lnTo>
                          <a:pt x="25" y="173"/>
                        </a:lnTo>
                        <a:lnTo>
                          <a:pt x="26" y="162"/>
                        </a:lnTo>
                        <a:lnTo>
                          <a:pt x="27" y="159"/>
                        </a:lnTo>
                        <a:lnTo>
                          <a:pt x="33" y="153"/>
                        </a:lnTo>
                        <a:lnTo>
                          <a:pt x="162" y="22"/>
                        </a:lnTo>
                        <a:lnTo>
                          <a:pt x="167" y="17"/>
                        </a:lnTo>
                        <a:lnTo>
                          <a:pt x="167" y="9"/>
                        </a:lnTo>
                        <a:lnTo>
                          <a:pt x="162" y="5"/>
                        </a:lnTo>
                        <a:lnTo>
                          <a:pt x="158" y="0"/>
                        </a:lnTo>
                        <a:lnTo>
                          <a:pt x="150" y="0"/>
                        </a:lnTo>
                        <a:lnTo>
                          <a:pt x="145" y="5"/>
                        </a:lnTo>
                        <a:lnTo>
                          <a:pt x="15" y="136"/>
                        </a:lnTo>
                        <a:lnTo>
                          <a:pt x="5" y="145"/>
                        </a:lnTo>
                        <a:lnTo>
                          <a:pt x="0" y="234"/>
                        </a:lnTo>
                        <a:lnTo>
                          <a:pt x="0" y="241"/>
                        </a:lnTo>
                        <a:lnTo>
                          <a:pt x="5" y="247"/>
                        </a:lnTo>
                        <a:lnTo>
                          <a:pt x="12" y="247"/>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46" name="Group 4002">
                  <a:extLst>
                    <a:ext uri="{FF2B5EF4-FFF2-40B4-BE49-F238E27FC236}">
                      <a16:creationId xmlns:a16="http://schemas.microsoft.com/office/drawing/2014/main" id="{A11EA69D-0D4B-6C19-20A2-E491CBC9CA50}"/>
                    </a:ext>
                  </a:extLst>
                </p:cNvPr>
                <p:cNvGrpSpPr/>
                <p:nvPr/>
              </p:nvGrpSpPr>
              <p:grpSpPr>
                <a:xfrm>
                  <a:off x="3348" y="3735"/>
                  <a:ext cx="91" cy="27"/>
                  <a:chOff x="3348" y="3735"/>
                  <a:chExt cx="91" cy="27"/>
                </a:xfrm>
              </p:grpSpPr>
              <p:sp>
                <p:nvSpPr>
                  <p:cNvPr id="1112" name="Freeform 4003">
                    <a:extLst>
                      <a:ext uri="{FF2B5EF4-FFF2-40B4-BE49-F238E27FC236}">
                        <a16:creationId xmlns:a16="http://schemas.microsoft.com/office/drawing/2014/main" id="{A9F2C0C8-1FE7-9973-6181-93647FD2E0BF}"/>
                      </a:ext>
                    </a:extLst>
                  </p:cNvPr>
                  <p:cNvSpPr/>
                  <p:nvPr/>
                </p:nvSpPr>
                <p:spPr bwMode="auto">
                  <a:xfrm>
                    <a:off x="3348" y="3748"/>
                    <a:ext cx="91" cy="2"/>
                  </a:xfrm>
                  <a:custGeom>
                    <a:avLst/>
                    <a:gdLst>
                      <a:gd name="T0" fmla="*/ 0 w 91"/>
                      <a:gd name="T1" fmla="*/ 0 h 2"/>
                      <a:gd name="T2" fmla="*/ 91 w 91"/>
                      <a:gd name="T3" fmla="*/ 0 h 2"/>
                      <a:gd name="T4" fmla="*/ 0 60000 65536"/>
                      <a:gd name="T5" fmla="*/ 0 60000 65536"/>
                    </a:gdLst>
                    <a:ahLst/>
                    <a:cxnLst>
                      <a:cxn ang="T4">
                        <a:pos x="T0" y="T1"/>
                      </a:cxn>
                      <a:cxn ang="T5">
                        <a:pos x="T2" y="T3"/>
                      </a:cxn>
                    </a:cxnLst>
                    <a:rect l="0" t="0" r="r" b="b"/>
                    <a:pathLst>
                      <a:path w="91" h="2">
                        <a:moveTo>
                          <a:pt x="0" y="0"/>
                        </a:moveTo>
                        <a:lnTo>
                          <a:pt x="91" y="0"/>
                        </a:lnTo>
                      </a:path>
                    </a:pathLst>
                  </a:custGeom>
                  <a:noFill/>
                  <a:ln w="18428">
                    <a:solidFill>
                      <a:srgbClr val="FFD99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13" name="Picture 4004">
                    <a:extLst>
                      <a:ext uri="{FF2B5EF4-FFF2-40B4-BE49-F238E27FC236}">
                        <a16:creationId xmlns:a16="http://schemas.microsoft.com/office/drawing/2014/main" id="{1FB9EF1F-D1E8-683C-02B0-B9AA1FE629A7}"/>
                      </a:ext>
                    </a:extLst>
                  </p:cNvPr>
                  <p:cNvPicPr>
                    <a:picLocks noChangeAspect="1" noChangeArrowheads="1"/>
                  </p:cNvPicPr>
                  <p:nvPr/>
                </p:nvPicPr>
                <p:blipFill>
                  <a:blip r:embed="rId30">
                    <a:extLst>
                      <a:ext uri="{28A0092B-C50C-407E-A947-70E740481C1C}">
                        <a14:useLocalDpi xmlns:a14="http://schemas.microsoft.com/office/drawing/2010/main" val="0"/>
                      </a:ext>
                    </a:extLst>
                  </a:blip>
                  <a:stretch>
                    <a:fillRect/>
                  </a:stretch>
                </p:blipFill>
                <p:spPr bwMode="auto">
                  <a:xfrm>
                    <a:off x="3348" y="3735"/>
                    <a:ext cx="91" cy="2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47" name="Group 4005">
                  <a:extLst>
                    <a:ext uri="{FF2B5EF4-FFF2-40B4-BE49-F238E27FC236}">
                      <a16:creationId xmlns:a16="http://schemas.microsoft.com/office/drawing/2014/main" id="{D0290117-4664-EFDE-EEF7-CE608EF98BF4}"/>
                    </a:ext>
                  </a:extLst>
                </p:cNvPr>
                <p:cNvGrpSpPr/>
                <p:nvPr/>
              </p:nvGrpSpPr>
              <p:grpSpPr>
                <a:xfrm>
                  <a:off x="3348" y="3735"/>
                  <a:ext cx="91" cy="27"/>
                  <a:chOff x="3348" y="3735"/>
                  <a:chExt cx="91" cy="27"/>
                </a:xfrm>
              </p:grpSpPr>
              <p:sp>
                <p:nvSpPr>
                  <p:cNvPr id="1111" name="Freeform 4006">
                    <a:extLst>
                      <a:ext uri="{FF2B5EF4-FFF2-40B4-BE49-F238E27FC236}">
                        <a16:creationId xmlns:a16="http://schemas.microsoft.com/office/drawing/2014/main" id="{B2DCF2AF-E770-156E-4F00-832616BD601E}"/>
                      </a:ext>
                    </a:extLst>
                  </p:cNvPr>
                  <p:cNvSpPr/>
                  <p:nvPr/>
                </p:nvSpPr>
                <p:spPr bwMode="auto">
                  <a:xfrm>
                    <a:off x="3348" y="3735"/>
                    <a:ext cx="91" cy="27"/>
                  </a:xfrm>
                  <a:custGeom>
                    <a:avLst/>
                    <a:gdLst>
                      <a:gd name="T0" fmla="*/ 0 w 91"/>
                      <a:gd name="T1" fmla="*/ 3749 h 27"/>
                      <a:gd name="T2" fmla="*/ 78 w 91"/>
                      <a:gd name="T3" fmla="*/ 3735 h 27"/>
                      <a:gd name="T4" fmla="*/ 85 w 91"/>
                      <a:gd name="T5" fmla="*/ 3735 h 27"/>
                      <a:gd name="T6" fmla="*/ 91 w 91"/>
                      <a:gd name="T7" fmla="*/ 3740 h 27"/>
                      <a:gd name="T8" fmla="*/ 91 w 91"/>
                      <a:gd name="T9" fmla="*/ 3747 h 27"/>
                      <a:gd name="T10" fmla="*/ 91 w 91"/>
                      <a:gd name="T11" fmla="*/ 3754 h 27"/>
                      <a:gd name="T12" fmla="*/ 86 w 91"/>
                      <a:gd name="T13" fmla="*/ 3760 h 27"/>
                      <a:gd name="T14" fmla="*/ 79 w 91"/>
                      <a:gd name="T15" fmla="*/ 3760 h 27"/>
                      <a:gd name="T16" fmla="*/ 13 w 91"/>
                      <a:gd name="T17" fmla="*/ 3761 h 27"/>
                      <a:gd name="T18" fmla="*/ 6 w 91"/>
                      <a:gd name="T19" fmla="*/ 3762 h 27"/>
                      <a:gd name="T20" fmla="*/ 0 w 91"/>
                      <a:gd name="T21" fmla="*/ 3756 h 27"/>
                      <a:gd name="T22" fmla="*/ 0 w 91"/>
                      <a:gd name="T23" fmla="*/ 3749 h 2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1" h="27">
                        <a:moveTo>
                          <a:pt x="0" y="14"/>
                        </a:moveTo>
                        <a:lnTo>
                          <a:pt x="78" y="0"/>
                        </a:lnTo>
                        <a:lnTo>
                          <a:pt x="85" y="0"/>
                        </a:lnTo>
                        <a:lnTo>
                          <a:pt x="91" y="5"/>
                        </a:lnTo>
                        <a:lnTo>
                          <a:pt x="91" y="12"/>
                        </a:lnTo>
                        <a:lnTo>
                          <a:pt x="91" y="19"/>
                        </a:lnTo>
                        <a:lnTo>
                          <a:pt x="86" y="25"/>
                        </a:lnTo>
                        <a:lnTo>
                          <a:pt x="79" y="25"/>
                        </a:lnTo>
                        <a:lnTo>
                          <a:pt x="13" y="26"/>
                        </a:lnTo>
                        <a:lnTo>
                          <a:pt x="6" y="27"/>
                        </a:lnTo>
                        <a:lnTo>
                          <a:pt x="0" y="21"/>
                        </a:lnTo>
                        <a:lnTo>
                          <a:pt x="0" y="14"/>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48" name="Group 4007">
                  <a:extLst>
                    <a:ext uri="{FF2B5EF4-FFF2-40B4-BE49-F238E27FC236}">
                      <a16:creationId xmlns:a16="http://schemas.microsoft.com/office/drawing/2014/main" id="{FE8CF9B3-0353-B240-7726-314A43C75168}"/>
                    </a:ext>
                  </a:extLst>
                </p:cNvPr>
                <p:cNvGrpSpPr/>
                <p:nvPr/>
              </p:nvGrpSpPr>
              <p:grpSpPr>
                <a:xfrm>
                  <a:off x="3347" y="3630"/>
                  <a:ext cx="246" cy="169"/>
                  <a:chOff x="3347" y="3630"/>
                  <a:chExt cx="246" cy="169"/>
                </a:xfrm>
              </p:grpSpPr>
              <p:sp>
                <p:nvSpPr>
                  <p:cNvPr id="1109" name="Freeform 4008">
                    <a:extLst>
                      <a:ext uri="{FF2B5EF4-FFF2-40B4-BE49-F238E27FC236}">
                        <a16:creationId xmlns:a16="http://schemas.microsoft.com/office/drawing/2014/main" id="{841E16A5-E05E-54AB-A2E5-50A0B7560CF5}"/>
                      </a:ext>
                    </a:extLst>
                  </p:cNvPr>
                  <p:cNvSpPr/>
                  <p:nvPr/>
                </p:nvSpPr>
                <p:spPr bwMode="auto">
                  <a:xfrm>
                    <a:off x="3347" y="3630"/>
                    <a:ext cx="246" cy="169"/>
                  </a:xfrm>
                  <a:custGeom>
                    <a:avLst/>
                    <a:gdLst>
                      <a:gd name="T0" fmla="*/ 236 w 246"/>
                      <a:gd name="T1" fmla="*/ 3630 h 169"/>
                      <a:gd name="T2" fmla="*/ 228 w 246"/>
                      <a:gd name="T3" fmla="*/ 3630 h 169"/>
                      <a:gd name="T4" fmla="*/ 88 w 246"/>
                      <a:gd name="T5" fmla="*/ 3771 h 169"/>
                      <a:gd name="T6" fmla="*/ 85 w 246"/>
                      <a:gd name="T7" fmla="*/ 3773 h 169"/>
                      <a:gd name="T8" fmla="*/ 73 w 246"/>
                      <a:gd name="T9" fmla="*/ 3774 h 169"/>
                      <a:gd name="T10" fmla="*/ 5 w 246"/>
                      <a:gd name="T11" fmla="*/ 3774 h 169"/>
                      <a:gd name="T12" fmla="*/ 0 w 246"/>
                      <a:gd name="T13" fmla="*/ 3780 h 169"/>
                      <a:gd name="T14" fmla="*/ 0 w 246"/>
                      <a:gd name="T15" fmla="*/ 3794 h 169"/>
                      <a:gd name="T16" fmla="*/ 6 w 246"/>
                      <a:gd name="T17" fmla="*/ 3799 h 169"/>
                      <a:gd name="T18" fmla="*/ 69 w 246"/>
                      <a:gd name="T19" fmla="*/ 3799 h 169"/>
                      <a:gd name="T20" fmla="*/ 81 w 246"/>
                      <a:gd name="T21" fmla="*/ 3798 h 169"/>
                      <a:gd name="T22" fmla="*/ 93 w 246"/>
                      <a:gd name="T23" fmla="*/ 3797 h 169"/>
                      <a:gd name="T24" fmla="*/ 102 w 246"/>
                      <a:gd name="T25" fmla="*/ 3793 h 169"/>
                      <a:gd name="T26" fmla="*/ 246 w 246"/>
                      <a:gd name="T27" fmla="*/ 3648 h 169"/>
                      <a:gd name="T28" fmla="*/ 246 w 246"/>
                      <a:gd name="T29" fmla="*/ 3640 h 169"/>
                      <a:gd name="T30" fmla="*/ 241 w 246"/>
                      <a:gd name="T31" fmla="*/ 3635 h 169"/>
                      <a:gd name="T32" fmla="*/ 236 w 246"/>
                      <a:gd name="T33" fmla="*/ 3630 h 16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46" h="169">
                        <a:moveTo>
                          <a:pt x="236" y="0"/>
                        </a:moveTo>
                        <a:lnTo>
                          <a:pt x="228" y="0"/>
                        </a:lnTo>
                        <a:lnTo>
                          <a:pt x="88" y="141"/>
                        </a:lnTo>
                        <a:lnTo>
                          <a:pt x="85" y="143"/>
                        </a:lnTo>
                        <a:lnTo>
                          <a:pt x="73" y="144"/>
                        </a:lnTo>
                        <a:lnTo>
                          <a:pt x="5" y="144"/>
                        </a:lnTo>
                        <a:lnTo>
                          <a:pt x="0" y="150"/>
                        </a:lnTo>
                        <a:lnTo>
                          <a:pt x="0" y="164"/>
                        </a:lnTo>
                        <a:lnTo>
                          <a:pt x="6" y="169"/>
                        </a:lnTo>
                        <a:lnTo>
                          <a:pt x="69" y="169"/>
                        </a:lnTo>
                        <a:lnTo>
                          <a:pt x="81" y="168"/>
                        </a:lnTo>
                        <a:lnTo>
                          <a:pt x="93" y="167"/>
                        </a:lnTo>
                        <a:lnTo>
                          <a:pt x="102" y="163"/>
                        </a:lnTo>
                        <a:lnTo>
                          <a:pt x="246" y="18"/>
                        </a:lnTo>
                        <a:lnTo>
                          <a:pt x="246" y="10"/>
                        </a:lnTo>
                        <a:lnTo>
                          <a:pt x="241" y="5"/>
                        </a:lnTo>
                        <a:lnTo>
                          <a:pt x="236" y="0"/>
                        </a:lnTo>
                      </a:path>
                    </a:pathLst>
                  </a:custGeom>
                  <a:solidFill>
                    <a:srgbClr val="FFD9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10" name="Picture 4009">
                    <a:extLst>
                      <a:ext uri="{FF2B5EF4-FFF2-40B4-BE49-F238E27FC236}">
                        <a16:creationId xmlns:a16="http://schemas.microsoft.com/office/drawing/2014/main" id="{180F0BE3-6D91-9E67-C173-18F8C6C01847}"/>
                      </a:ext>
                    </a:extLst>
                  </p:cNvPr>
                  <p:cNvPicPr>
                    <a:picLocks noChangeAspect="1" noChangeArrowheads="1"/>
                  </p:cNvPicPr>
                  <p:nvPr/>
                </p:nvPicPr>
                <p:blipFill>
                  <a:blip r:embed="rId31">
                    <a:extLst>
                      <a:ext uri="{28A0092B-C50C-407E-A947-70E740481C1C}">
                        <a14:useLocalDpi xmlns:a14="http://schemas.microsoft.com/office/drawing/2010/main" val="0"/>
                      </a:ext>
                    </a:extLst>
                  </a:blip>
                  <a:stretch>
                    <a:fillRect/>
                  </a:stretch>
                </p:blipFill>
                <p:spPr bwMode="auto">
                  <a:xfrm>
                    <a:off x="3347" y="3630"/>
                    <a:ext cx="246" cy="16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49" name="Group 4010">
                  <a:extLst>
                    <a:ext uri="{FF2B5EF4-FFF2-40B4-BE49-F238E27FC236}">
                      <a16:creationId xmlns:a16="http://schemas.microsoft.com/office/drawing/2014/main" id="{FA9F7693-0923-6DA2-0688-84F48AD99200}"/>
                    </a:ext>
                  </a:extLst>
                </p:cNvPr>
                <p:cNvGrpSpPr/>
                <p:nvPr/>
              </p:nvGrpSpPr>
              <p:grpSpPr>
                <a:xfrm>
                  <a:off x="3347" y="3630"/>
                  <a:ext cx="246" cy="169"/>
                  <a:chOff x="3347" y="3630"/>
                  <a:chExt cx="246" cy="169"/>
                </a:xfrm>
              </p:grpSpPr>
              <p:sp>
                <p:nvSpPr>
                  <p:cNvPr id="1108" name="Freeform 4011">
                    <a:extLst>
                      <a:ext uri="{FF2B5EF4-FFF2-40B4-BE49-F238E27FC236}">
                        <a16:creationId xmlns:a16="http://schemas.microsoft.com/office/drawing/2014/main" id="{74E016FF-E755-0799-8611-EC3A7310556F}"/>
                      </a:ext>
                    </a:extLst>
                  </p:cNvPr>
                  <p:cNvSpPr/>
                  <p:nvPr/>
                </p:nvSpPr>
                <p:spPr bwMode="auto">
                  <a:xfrm>
                    <a:off x="3347" y="3630"/>
                    <a:ext cx="246" cy="169"/>
                  </a:xfrm>
                  <a:custGeom>
                    <a:avLst/>
                    <a:gdLst>
                      <a:gd name="T0" fmla="*/ 0 w 246"/>
                      <a:gd name="T1" fmla="*/ 3787 h 169"/>
                      <a:gd name="T2" fmla="*/ 0 w 246"/>
                      <a:gd name="T3" fmla="*/ 3780 h 169"/>
                      <a:gd name="T4" fmla="*/ 5 w 246"/>
                      <a:gd name="T5" fmla="*/ 3774 h 169"/>
                      <a:gd name="T6" fmla="*/ 12 w 246"/>
                      <a:gd name="T7" fmla="*/ 3774 h 169"/>
                      <a:gd name="T8" fmla="*/ 29 w 246"/>
                      <a:gd name="T9" fmla="*/ 3774 h 169"/>
                      <a:gd name="T10" fmla="*/ 52 w 246"/>
                      <a:gd name="T11" fmla="*/ 3774 h 169"/>
                      <a:gd name="T12" fmla="*/ 223 w 246"/>
                      <a:gd name="T13" fmla="*/ 3635 h 169"/>
                      <a:gd name="T14" fmla="*/ 228 w 246"/>
                      <a:gd name="T15" fmla="*/ 3630 h 169"/>
                      <a:gd name="T16" fmla="*/ 236 w 246"/>
                      <a:gd name="T17" fmla="*/ 3630 h 169"/>
                      <a:gd name="T18" fmla="*/ 241 w 246"/>
                      <a:gd name="T19" fmla="*/ 3635 h 169"/>
                      <a:gd name="T20" fmla="*/ 246 w 246"/>
                      <a:gd name="T21" fmla="*/ 3640 h 169"/>
                      <a:gd name="T22" fmla="*/ 246 w 246"/>
                      <a:gd name="T23" fmla="*/ 3648 h 169"/>
                      <a:gd name="T24" fmla="*/ 241 w 246"/>
                      <a:gd name="T25" fmla="*/ 3653 h 169"/>
                      <a:gd name="T26" fmla="*/ 111 w 246"/>
                      <a:gd name="T27" fmla="*/ 3784 h 169"/>
                      <a:gd name="T28" fmla="*/ 102 w 246"/>
                      <a:gd name="T29" fmla="*/ 3793 h 169"/>
                      <a:gd name="T30" fmla="*/ 13 w 246"/>
                      <a:gd name="T31" fmla="*/ 3799 h 169"/>
                      <a:gd name="T32" fmla="*/ 6 w 246"/>
                      <a:gd name="T33" fmla="*/ 3799 h 169"/>
                      <a:gd name="T34" fmla="*/ 0 w 246"/>
                      <a:gd name="T35" fmla="*/ 3794 h 169"/>
                      <a:gd name="T36" fmla="*/ 0 w 246"/>
                      <a:gd name="T37" fmla="*/ 3787 h 16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46" h="169">
                        <a:moveTo>
                          <a:pt x="0" y="157"/>
                        </a:moveTo>
                        <a:lnTo>
                          <a:pt x="0" y="150"/>
                        </a:lnTo>
                        <a:lnTo>
                          <a:pt x="5" y="144"/>
                        </a:lnTo>
                        <a:lnTo>
                          <a:pt x="12" y="144"/>
                        </a:lnTo>
                        <a:lnTo>
                          <a:pt x="29" y="144"/>
                        </a:lnTo>
                        <a:lnTo>
                          <a:pt x="52" y="144"/>
                        </a:lnTo>
                        <a:lnTo>
                          <a:pt x="223" y="5"/>
                        </a:lnTo>
                        <a:lnTo>
                          <a:pt x="228" y="0"/>
                        </a:lnTo>
                        <a:lnTo>
                          <a:pt x="236" y="0"/>
                        </a:lnTo>
                        <a:lnTo>
                          <a:pt x="241" y="5"/>
                        </a:lnTo>
                        <a:lnTo>
                          <a:pt x="246" y="10"/>
                        </a:lnTo>
                        <a:lnTo>
                          <a:pt x="246" y="18"/>
                        </a:lnTo>
                        <a:lnTo>
                          <a:pt x="241" y="23"/>
                        </a:lnTo>
                        <a:lnTo>
                          <a:pt x="111" y="154"/>
                        </a:lnTo>
                        <a:lnTo>
                          <a:pt x="102" y="163"/>
                        </a:lnTo>
                        <a:lnTo>
                          <a:pt x="13" y="169"/>
                        </a:lnTo>
                        <a:lnTo>
                          <a:pt x="6" y="169"/>
                        </a:lnTo>
                        <a:lnTo>
                          <a:pt x="0" y="164"/>
                        </a:lnTo>
                        <a:lnTo>
                          <a:pt x="0" y="157"/>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50" name="Group 4012">
                  <a:extLst>
                    <a:ext uri="{FF2B5EF4-FFF2-40B4-BE49-F238E27FC236}">
                      <a16:creationId xmlns:a16="http://schemas.microsoft.com/office/drawing/2014/main" id="{41D40DD0-2D39-D97F-0A27-887271402B3C}"/>
                    </a:ext>
                  </a:extLst>
                </p:cNvPr>
                <p:cNvGrpSpPr/>
                <p:nvPr/>
              </p:nvGrpSpPr>
              <p:grpSpPr>
                <a:xfrm>
                  <a:off x="5712" y="1820"/>
                  <a:ext cx="121" cy="128"/>
                  <a:chOff x="5712" y="1820"/>
                  <a:chExt cx="121" cy="128"/>
                </a:xfrm>
              </p:grpSpPr>
              <p:sp>
                <p:nvSpPr>
                  <p:cNvPr id="1106" name="Freeform 4013">
                    <a:extLst>
                      <a:ext uri="{FF2B5EF4-FFF2-40B4-BE49-F238E27FC236}">
                        <a16:creationId xmlns:a16="http://schemas.microsoft.com/office/drawing/2014/main" id="{8453E4AD-4DE3-B519-E874-1BBBF56B570E}"/>
                      </a:ext>
                    </a:extLst>
                  </p:cNvPr>
                  <p:cNvSpPr/>
                  <p:nvPr/>
                </p:nvSpPr>
                <p:spPr bwMode="auto">
                  <a:xfrm>
                    <a:off x="5712" y="1820"/>
                    <a:ext cx="121" cy="128"/>
                  </a:xfrm>
                  <a:custGeom>
                    <a:avLst/>
                    <a:gdLst>
                      <a:gd name="T0" fmla="*/ 75 w 121"/>
                      <a:gd name="T1" fmla="*/ 1820 h 128"/>
                      <a:gd name="T2" fmla="*/ 72 w 121"/>
                      <a:gd name="T3" fmla="*/ 1823 h 128"/>
                      <a:gd name="T4" fmla="*/ 60 w 121"/>
                      <a:gd name="T5" fmla="*/ 1830 h 128"/>
                      <a:gd name="T6" fmla="*/ 52 w 121"/>
                      <a:gd name="T7" fmla="*/ 1835 h 128"/>
                      <a:gd name="T8" fmla="*/ 32 w 121"/>
                      <a:gd name="T9" fmla="*/ 1846 h 128"/>
                      <a:gd name="T10" fmla="*/ 21 w 121"/>
                      <a:gd name="T11" fmla="*/ 1852 h 128"/>
                      <a:gd name="T12" fmla="*/ 6 w 121"/>
                      <a:gd name="T13" fmla="*/ 1862 h 128"/>
                      <a:gd name="T14" fmla="*/ 3 w 121"/>
                      <a:gd name="T15" fmla="*/ 1865 h 128"/>
                      <a:gd name="T16" fmla="*/ 0 w 121"/>
                      <a:gd name="T17" fmla="*/ 1873 h 128"/>
                      <a:gd name="T18" fmla="*/ 1 w 121"/>
                      <a:gd name="T19" fmla="*/ 1876 h 128"/>
                      <a:gd name="T20" fmla="*/ 5 w 121"/>
                      <a:gd name="T21" fmla="*/ 1886 h 128"/>
                      <a:gd name="T22" fmla="*/ 10 w 121"/>
                      <a:gd name="T23" fmla="*/ 1892 h 128"/>
                      <a:gd name="T24" fmla="*/ 23 w 121"/>
                      <a:gd name="T25" fmla="*/ 1915 h 128"/>
                      <a:gd name="T26" fmla="*/ 28 w 121"/>
                      <a:gd name="T27" fmla="*/ 1924 h 128"/>
                      <a:gd name="T28" fmla="*/ 41 w 121"/>
                      <a:gd name="T29" fmla="*/ 1938 h 128"/>
                      <a:gd name="T30" fmla="*/ 57 w 121"/>
                      <a:gd name="T31" fmla="*/ 1946 h 128"/>
                      <a:gd name="T32" fmla="*/ 76 w 121"/>
                      <a:gd name="T33" fmla="*/ 1948 h 128"/>
                      <a:gd name="T34" fmla="*/ 95 w 121"/>
                      <a:gd name="T35" fmla="*/ 1942 h 128"/>
                      <a:gd name="T36" fmla="*/ 110 w 121"/>
                      <a:gd name="T37" fmla="*/ 1929 h 128"/>
                      <a:gd name="T38" fmla="*/ 119 w 121"/>
                      <a:gd name="T39" fmla="*/ 1912 h 128"/>
                      <a:gd name="T40" fmla="*/ 122 w 121"/>
                      <a:gd name="T41" fmla="*/ 1894 h 128"/>
                      <a:gd name="T42" fmla="*/ 117 w 121"/>
                      <a:gd name="T43" fmla="*/ 1876 h 128"/>
                      <a:gd name="T44" fmla="*/ 110 w 121"/>
                      <a:gd name="T45" fmla="*/ 1864 h 128"/>
                      <a:gd name="T46" fmla="*/ 87 w 121"/>
                      <a:gd name="T47" fmla="*/ 1825 h 128"/>
                      <a:gd name="T48" fmla="*/ 85 w 121"/>
                      <a:gd name="T49" fmla="*/ 1822 h 128"/>
                      <a:gd name="T50" fmla="*/ 75 w 121"/>
                      <a:gd name="T51" fmla="*/ 1820 h 12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20" h="128">
                        <a:moveTo>
                          <a:pt x="75" y="0"/>
                        </a:moveTo>
                        <a:lnTo>
                          <a:pt x="72" y="3"/>
                        </a:lnTo>
                        <a:lnTo>
                          <a:pt x="60" y="10"/>
                        </a:lnTo>
                        <a:lnTo>
                          <a:pt x="52" y="15"/>
                        </a:lnTo>
                        <a:lnTo>
                          <a:pt x="32" y="26"/>
                        </a:lnTo>
                        <a:lnTo>
                          <a:pt x="21" y="32"/>
                        </a:lnTo>
                        <a:lnTo>
                          <a:pt x="6" y="42"/>
                        </a:lnTo>
                        <a:lnTo>
                          <a:pt x="3" y="45"/>
                        </a:lnTo>
                        <a:lnTo>
                          <a:pt x="0" y="53"/>
                        </a:lnTo>
                        <a:lnTo>
                          <a:pt x="1" y="56"/>
                        </a:lnTo>
                        <a:lnTo>
                          <a:pt x="5" y="66"/>
                        </a:lnTo>
                        <a:lnTo>
                          <a:pt x="10" y="72"/>
                        </a:lnTo>
                        <a:lnTo>
                          <a:pt x="23" y="95"/>
                        </a:lnTo>
                        <a:lnTo>
                          <a:pt x="28" y="104"/>
                        </a:lnTo>
                        <a:lnTo>
                          <a:pt x="41" y="118"/>
                        </a:lnTo>
                        <a:lnTo>
                          <a:pt x="57" y="126"/>
                        </a:lnTo>
                        <a:lnTo>
                          <a:pt x="76" y="128"/>
                        </a:lnTo>
                        <a:lnTo>
                          <a:pt x="95" y="122"/>
                        </a:lnTo>
                        <a:lnTo>
                          <a:pt x="110" y="109"/>
                        </a:lnTo>
                        <a:lnTo>
                          <a:pt x="119" y="92"/>
                        </a:lnTo>
                        <a:lnTo>
                          <a:pt x="122" y="74"/>
                        </a:lnTo>
                        <a:lnTo>
                          <a:pt x="117" y="56"/>
                        </a:lnTo>
                        <a:lnTo>
                          <a:pt x="110" y="44"/>
                        </a:lnTo>
                        <a:lnTo>
                          <a:pt x="87" y="5"/>
                        </a:lnTo>
                        <a:lnTo>
                          <a:pt x="85" y="2"/>
                        </a:lnTo>
                        <a:lnTo>
                          <a:pt x="75" y="0"/>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07" name="Picture 4014">
                    <a:extLst>
                      <a:ext uri="{FF2B5EF4-FFF2-40B4-BE49-F238E27FC236}">
                        <a16:creationId xmlns:a16="http://schemas.microsoft.com/office/drawing/2014/main" id="{DE053D77-46B8-5D18-669A-8AA5B5C74B6E}"/>
                      </a:ext>
                    </a:extLst>
                  </p:cNvPr>
                  <p:cNvPicPr>
                    <a:picLocks noChangeAspect="1" noChangeArrowheads="1"/>
                  </p:cNvPicPr>
                  <p:nvPr/>
                </p:nvPicPr>
                <p:blipFill>
                  <a:blip r:embed="rId32">
                    <a:extLst>
                      <a:ext uri="{28A0092B-C50C-407E-A947-70E740481C1C}">
                        <a14:useLocalDpi xmlns:a14="http://schemas.microsoft.com/office/drawing/2010/main" val="0"/>
                      </a:ext>
                    </a:extLst>
                  </a:blip>
                  <a:stretch>
                    <a:fillRect/>
                  </a:stretch>
                </p:blipFill>
                <p:spPr bwMode="auto">
                  <a:xfrm>
                    <a:off x="5712" y="1820"/>
                    <a:ext cx="121" cy="12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51" name="Group 4015">
                  <a:extLst>
                    <a:ext uri="{FF2B5EF4-FFF2-40B4-BE49-F238E27FC236}">
                      <a16:creationId xmlns:a16="http://schemas.microsoft.com/office/drawing/2014/main" id="{ABCCF958-678B-ED90-42D5-E7F047A244F7}"/>
                    </a:ext>
                  </a:extLst>
                </p:cNvPr>
                <p:cNvGrpSpPr/>
                <p:nvPr/>
              </p:nvGrpSpPr>
              <p:grpSpPr>
                <a:xfrm>
                  <a:off x="5712" y="1820"/>
                  <a:ext cx="121" cy="128"/>
                  <a:chOff x="5712" y="1820"/>
                  <a:chExt cx="121" cy="128"/>
                </a:xfrm>
              </p:grpSpPr>
              <p:sp>
                <p:nvSpPr>
                  <p:cNvPr id="1105" name="Freeform 4016">
                    <a:extLst>
                      <a:ext uri="{FF2B5EF4-FFF2-40B4-BE49-F238E27FC236}">
                        <a16:creationId xmlns:a16="http://schemas.microsoft.com/office/drawing/2014/main" id="{27EDA72F-5198-0AA8-9CA2-C971F8C8EB7A}"/>
                      </a:ext>
                    </a:extLst>
                  </p:cNvPr>
                  <p:cNvSpPr/>
                  <p:nvPr/>
                </p:nvSpPr>
                <p:spPr bwMode="auto">
                  <a:xfrm>
                    <a:off x="5712" y="1820"/>
                    <a:ext cx="121" cy="128"/>
                  </a:xfrm>
                  <a:custGeom>
                    <a:avLst/>
                    <a:gdLst>
                      <a:gd name="T0" fmla="*/ 1 w 121"/>
                      <a:gd name="T1" fmla="*/ 1869 h 128"/>
                      <a:gd name="T2" fmla="*/ 0 w 121"/>
                      <a:gd name="T3" fmla="*/ 1873 h 128"/>
                      <a:gd name="T4" fmla="*/ 1 w 121"/>
                      <a:gd name="T5" fmla="*/ 1876 h 128"/>
                      <a:gd name="T6" fmla="*/ 2 w 121"/>
                      <a:gd name="T7" fmla="*/ 1879 h 128"/>
                      <a:gd name="T8" fmla="*/ 5 w 121"/>
                      <a:gd name="T9" fmla="*/ 1886 h 128"/>
                      <a:gd name="T10" fmla="*/ 10 w 121"/>
                      <a:gd name="T11" fmla="*/ 1892 h 128"/>
                      <a:gd name="T12" fmla="*/ 13 w 121"/>
                      <a:gd name="T13" fmla="*/ 1898 h 128"/>
                      <a:gd name="T14" fmla="*/ 18 w 121"/>
                      <a:gd name="T15" fmla="*/ 1907 h 128"/>
                      <a:gd name="T16" fmla="*/ 23 w 121"/>
                      <a:gd name="T17" fmla="*/ 1915 h 128"/>
                      <a:gd name="T18" fmla="*/ 28 w 121"/>
                      <a:gd name="T19" fmla="*/ 1924 h 128"/>
                      <a:gd name="T20" fmla="*/ 41 w 121"/>
                      <a:gd name="T21" fmla="*/ 1938 h 128"/>
                      <a:gd name="T22" fmla="*/ 57 w 121"/>
                      <a:gd name="T23" fmla="*/ 1946 h 128"/>
                      <a:gd name="T24" fmla="*/ 76 w 121"/>
                      <a:gd name="T25" fmla="*/ 1948 h 128"/>
                      <a:gd name="T26" fmla="*/ 95 w 121"/>
                      <a:gd name="T27" fmla="*/ 1942 h 128"/>
                      <a:gd name="T28" fmla="*/ 110 w 121"/>
                      <a:gd name="T29" fmla="*/ 1929 h 128"/>
                      <a:gd name="T30" fmla="*/ 119 w 121"/>
                      <a:gd name="T31" fmla="*/ 1912 h 128"/>
                      <a:gd name="T32" fmla="*/ 122 w 121"/>
                      <a:gd name="T33" fmla="*/ 1894 h 128"/>
                      <a:gd name="T34" fmla="*/ 117 w 121"/>
                      <a:gd name="T35" fmla="*/ 1876 h 128"/>
                      <a:gd name="T36" fmla="*/ 110 w 121"/>
                      <a:gd name="T37" fmla="*/ 1864 h 128"/>
                      <a:gd name="T38" fmla="*/ 105 w 121"/>
                      <a:gd name="T39" fmla="*/ 1856 h 128"/>
                      <a:gd name="T40" fmla="*/ 101 w 121"/>
                      <a:gd name="T41" fmla="*/ 1847 h 128"/>
                      <a:gd name="T42" fmla="*/ 97 w 121"/>
                      <a:gd name="T43" fmla="*/ 1841 h 128"/>
                      <a:gd name="T44" fmla="*/ 93 w 121"/>
                      <a:gd name="T45" fmla="*/ 1835 h 128"/>
                      <a:gd name="T46" fmla="*/ 90 w 121"/>
                      <a:gd name="T47" fmla="*/ 1829 h 128"/>
                      <a:gd name="T48" fmla="*/ 87 w 121"/>
                      <a:gd name="T49" fmla="*/ 1825 h 128"/>
                      <a:gd name="T50" fmla="*/ 85 w 121"/>
                      <a:gd name="T51" fmla="*/ 1822 h 128"/>
                      <a:gd name="T52" fmla="*/ 80 w 121"/>
                      <a:gd name="T53" fmla="*/ 1821 h 128"/>
                      <a:gd name="T54" fmla="*/ 75 w 121"/>
                      <a:gd name="T55" fmla="*/ 1820 h 128"/>
                      <a:gd name="T56" fmla="*/ 72 w 121"/>
                      <a:gd name="T57" fmla="*/ 1823 h 128"/>
                      <a:gd name="T58" fmla="*/ 68 w 121"/>
                      <a:gd name="T59" fmla="*/ 1825 h 128"/>
                      <a:gd name="T60" fmla="*/ 60 w 121"/>
                      <a:gd name="T61" fmla="*/ 1830 h 128"/>
                      <a:gd name="T62" fmla="*/ 52 w 121"/>
                      <a:gd name="T63" fmla="*/ 1835 h 128"/>
                      <a:gd name="T64" fmla="*/ 44 w 121"/>
                      <a:gd name="T65" fmla="*/ 1840 h 128"/>
                      <a:gd name="T66" fmla="*/ 32 w 121"/>
                      <a:gd name="T67" fmla="*/ 1846 h 128"/>
                      <a:gd name="T68" fmla="*/ 21 w 121"/>
                      <a:gd name="T69" fmla="*/ 1852 h 128"/>
                      <a:gd name="T70" fmla="*/ 10 w 121"/>
                      <a:gd name="T71" fmla="*/ 1859 h 128"/>
                      <a:gd name="T72" fmla="*/ 6 w 121"/>
                      <a:gd name="T73" fmla="*/ 1862 h 128"/>
                      <a:gd name="T74" fmla="*/ 3 w 121"/>
                      <a:gd name="T75" fmla="*/ 1865 h 128"/>
                      <a:gd name="T76" fmla="*/ 1 w 121"/>
                      <a:gd name="T77" fmla="*/ 1869 h 12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20" h="128">
                        <a:moveTo>
                          <a:pt x="1" y="49"/>
                        </a:moveTo>
                        <a:lnTo>
                          <a:pt x="0" y="53"/>
                        </a:lnTo>
                        <a:lnTo>
                          <a:pt x="1" y="56"/>
                        </a:lnTo>
                        <a:lnTo>
                          <a:pt x="2" y="59"/>
                        </a:lnTo>
                        <a:lnTo>
                          <a:pt x="5" y="66"/>
                        </a:lnTo>
                        <a:lnTo>
                          <a:pt x="10" y="72"/>
                        </a:lnTo>
                        <a:lnTo>
                          <a:pt x="13" y="78"/>
                        </a:lnTo>
                        <a:lnTo>
                          <a:pt x="18" y="87"/>
                        </a:lnTo>
                        <a:lnTo>
                          <a:pt x="23" y="95"/>
                        </a:lnTo>
                        <a:lnTo>
                          <a:pt x="28" y="104"/>
                        </a:lnTo>
                        <a:lnTo>
                          <a:pt x="41" y="118"/>
                        </a:lnTo>
                        <a:lnTo>
                          <a:pt x="57" y="126"/>
                        </a:lnTo>
                        <a:lnTo>
                          <a:pt x="76" y="128"/>
                        </a:lnTo>
                        <a:lnTo>
                          <a:pt x="95" y="122"/>
                        </a:lnTo>
                        <a:lnTo>
                          <a:pt x="110" y="109"/>
                        </a:lnTo>
                        <a:lnTo>
                          <a:pt x="119" y="92"/>
                        </a:lnTo>
                        <a:lnTo>
                          <a:pt x="122" y="74"/>
                        </a:lnTo>
                        <a:lnTo>
                          <a:pt x="117" y="56"/>
                        </a:lnTo>
                        <a:lnTo>
                          <a:pt x="110" y="44"/>
                        </a:lnTo>
                        <a:lnTo>
                          <a:pt x="105" y="36"/>
                        </a:lnTo>
                        <a:lnTo>
                          <a:pt x="101" y="27"/>
                        </a:lnTo>
                        <a:lnTo>
                          <a:pt x="97" y="21"/>
                        </a:lnTo>
                        <a:lnTo>
                          <a:pt x="93" y="15"/>
                        </a:lnTo>
                        <a:lnTo>
                          <a:pt x="90" y="9"/>
                        </a:lnTo>
                        <a:lnTo>
                          <a:pt x="87" y="5"/>
                        </a:lnTo>
                        <a:lnTo>
                          <a:pt x="85" y="2"/>
                        </a:lnTo>
                        <a:lnTo>
                          <a:pt x="80" y="1"/>
                        </a:lnTo>
                        <a:lnTo>
                          <a:pt x="75" y="0"/>
                        </a:lnTo>
                        <a:lnTo>
                          <a:pt x="72" y="3"/>
                        </a:lnTo>
                        <a:lnTo>
                          <a:pt x="68" y="5"/>
                        </a:lnTo>
                        <a:lnTo>
                          <a:pt x="60" y="10"/>
                        </a:lnTo>
                        <a:lnTo>
                          <a:pt x="52" y="15"/>
                        </a:lnTo>
                        <a:lnTo>
                          <a:pt x="44" y="20"/>
                        </a:lnTo>
                        <a:lnTo>
                          <a:pt x="32" y="26"/>
                        </a:lnTo>
                        <a:lnTo>
                          <a:pt x="21" y="32"/>
                        </a:lnTo>
                        <a:lnTo>
                          <a:pt x="10" y="39"/>
                        </a:lnTo>
                        <a:lnTo>
                          <a:pt x="6" y="42"/>
                        </a:lnTo>
                        <a:lnTo>
                          <a:pt x="3" y="45"/>
                        </a:lnTo>
                        <a:lnTo>
                          <a:pt x="1" y="49"/>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52" name="Group 4017">
                  <a:extLst>
                    <a:ext uri="{FF2B5EF4-FFF2-40B4-BE49-F238E27FC236}">
                      <a16:creationId xmlns:a16="http://schemas.microsoft.com/office/drawing/2014/main" id="{4F04D746-7962-927B-6CDE-421EC9C6E680}"/>
                    </a:ext>
                  </a:extLst>
                </p:cNvPr>
                <p:cNvGrpSpPr/>
                <p:nvPr/>
              </p:nvGrpSpPr>
              <p:grpSpPr>
                <a:xfrm>
                  <a:off x="5515" y="1652"/>
                  <a:ext cx="286" cy="480"/>
                  <a:chOff x="5515" y="1652"/>
                  <a:chExt cx="286" cy="480"/>
                </a:xfrm>
              </p:grpSpPr>
              <p:sp>
                <p:nvSpPr>
                  <p:cNvPr id="1101" name="Freeform 4018">
                    <a:extLst>
                      <a:ext uri="{FF2B5EF4-FFF2-40B4-BE49-F238E27FC236}">
                        <a16:creationId xmlns:a16="http://schemas.microsoft.com/office/drawing/2014/main" id="{81AE32CA-6F4A-DDB1-8B0C-FF00AA105CB0}"/>
                      </a:ext>
                    </a:extLst>
                  </p:cNvPr>
                  <p:cNvSpPr/>
                  <p:nvPr/>
                </p:nvSpPr>
                <p:spPr bwMode="auto">
                  <a:xfrm>
                    <a:off x="5515" y="1652"/>
                    <a:ext cx="286" cy="480"/>
                  </a:xfrm>
                  <a:custGeom>
                    <a:avLst/>
                    <a:gdLst>
                      <a:gd name="T0" fmla="*/ 46 w 286"/>
                      <a:gd name="T1" fmla="*/ 1717 h 480"/>
                      <a:gd name="T2" fmla="*/ 31 w 286"/>
                      <a:gd name="T3" fmla="*/ 1719 h 480"/>
                      <a:gd name="T4" fmla="*/ 17 w 286"/>
                      <a:gd name="T5" fmla="*/ 1729 h 480"/>
                      <a:gd name="T6" fmla="*/ 4 w 286"/>
                      <a:gd name="T7" fmla="*/ 1752 h 480"/>
                      <a:gd name="T8" fmla="*/ 2 w 286"/>
                      <a:gd name="T9" fmla="*/ 1771 h 480"/>
                      <a:gd name="T10" fmla="*/ 9 w 286"/>
                      <a:gd name="T11" fmla="*/ 1790 h 480"/>
                      <a:gd name="T12" fmla="*/ 198 w 286"/>
                      <a:gd name="T13" fmla="*/ 2113 h 480"/>
                      <a:gd name="T14" fmla="*/ 212 w 286"/>
                      <a:gd name="T15" fmla="*/ 2126 h 480"/>
                      <a:gd name="T16" fmla="*/ 229 w 286"/>
                      <a:gd name="T17" fmla="*/ 2132 h 480"/>
                      <a:gd name="T18" fmla="*/ 248 w 286"/>
                      <a:gd name="T19" fmla="*/ 2132 h 480"/>
                      <a:gd name="T20" fmla="*/ 267 w 286"/>
                      <a:gd name="T21" fmla="*/ 2125 h 480"/>
                      <a:gd name="T22" fmla="*/ 280 w 286"/>
                      <a:gd name="T23" fmla="*/ 2111 h 480"/>
                      <a:gd name="T24" fmla="*/ 288 w 286"/>
                      <a:gd name="T25" fmla="*/ 2094 h 480"/>
                      <a:gd name="T26" fmla="*/ 288 w 286"/>
                      <a:gd name="T27" fmla="*/ 2075 h 480"/>
                      <a:gd name="T28" fmla="*/ 282 w 286"/>
                      <a:gd name="T29" fmla="*/ 2057 h 480"/>
                      <a:gd name="T30" fmla="*/ 231 w 286"/>
                      <a:gd name="T31" fmla="*/ 1970 h 480"/>
                      <a:gd name="T32" fmla="*/ 217 w 286"/>
                      <a:gd name="T33" fmla="*/ 1946 h 480"/>
                      <a:gd name="T34" fmla="*/ 186 w 286"/>
                      <a:gd name="T35" fmla="*/ 1890 h 480"/>
                      <a:gd name="T36" fmla="*/ 179 w 286"/>
                      <a:gd name="T37" fmla="*/ 1873 h 480"/>
                      <a:gd name="T38" fmla="*/ 180 w 286"/>
                      <a:gd name="T39" fmla="*/ 1864 h 480"/>
                      <a:gd name="T40" fmla="*/ 194 w 286"/>
                      <a:gd name="T41" fmla="*/ 1852 h 480"/>
                      <a:gd name="T42" fmla="*/ 211 w 286"/>
                      <a:gd name="T43" fmla="*/ 1841 h 480"/>
                      <a:gd name="T44" fmla="*/ 249 w 286"/>
                      <a:gd name="T45" fmla="*/ 1819 h 480"/>
                      <a:gd name="T46" fmla="*/ 264 w 286"/>
                      <a:gd name="T47" fmla="*/ 1807 h 480"/>
                      <a:gd name="T48" fmla="*/ 268 w 286"/>
                      <a:gd name="T49" fmla="*/ 1792 h 480"/>
                      <a:gd name="T50" fmla="*/ 263 w 286"/>
                      <a:gd name="T51" fmla="*/ 1783 h 480"/>
                      <a:gd name="T52" fmla="*/ 239 w 286"/>
                      <a:gd name="T53" fmla="*/ 1743 h 480"/>
                      <a:gd name="T54" fmla="*/ 71 w 286"/>
                      <a:gd name="T55" fmla="*/ 1743 h 480"/>
                      <a:gd name="T56" fmla="*/ 56 w 286"/>
                      <a:gd name="T57" fmla="*/ 1739 h 480"/>
                      <a:gd name="T58" fmla="*/ 47 w 286"/>
                      <a:gd name="T59" fmla="*/ 1730 h 480"/>
                      <a:gd name="T60" fmla="*/ 40 w 286"/>
                      <a:gd name="T61" fmla="*/ 1719 h 480"/>
                      <a:gd name="T62" fmla="*/ 46 w 286"/>
                      <a:gd name="T63" fmla="*/ 1717 h 48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86" h="480">
                        <a:moveTo>
                          <a:pt x="46" y="65"/>
                        </a:moveTo>
                        <a:lnTo>
                          <a:pt x="31" y="67"/>
                        </a:lnTo>
                        <a:lnTo>
                          <a:pt x="17" y="77"/>
                        </a:lnTo>
                        <a:lnTo>
                          <a:pt x="4" y="100"/>
                        </a:lnTo>
                        <a:lnTo>
                          <a:pt x="2" y="119"/>
                        </a:lnTo>
                        <a:lnTo>
                          <a:pt x="9" y="138"/>
                        </a:lnTo>
                        <a:lnTo>
                          <a:pt x="198" y="461"/>
                        </a:lnTo>
                        <a:lnTo>
                          <a:pt x="212" y="474"/>
                        </a:lnTo>
                        <a:lnTo>
                          <a:pt x="229" y="480"/>
                        </a:lnTo>
                        <a:lnTo>
                          <a:pt x="248" y="480"/>
                        </a:lnTo>
                        <a:lnTo>
                          <a:pt x="267" y="473"/>
                        </a:lnTo>
                        <a:lnTo>
                          <a:pt x="280" y="459"/>
                        </a:lnTo>
                        <a:lnTo>
                          <a:pt x="288" y="442"/>
                        </a:lnTo>
                        <a:lnTo>
                          <a:pt x="288" y="423"/>
                        </a:lnTo>
                        <a:lnTo>
                          <a:pt x="282" y="405"/>
                        </a:lnTo>
                        <a:lnTo>
                          <a:pt x="231" y="318"/>
                        </a:lnTo>
                        <a:lnTo>
                          <a:pt x="217" y="294"/>
                        </a:lnTo>
                        <a:lnTo>
                          <a:pt x="186" y="238"/>
                        </a:lnTo>
                        <a:lnTo>
                          <a:pt x="179" y="221"/>
                        </a:lnTo>
                        <a:lnTo>
                          <a:pt x="180" y="212"/>
                        </a:lnTo>
                        <a:lnTo>
                          <a:pt x="194" y="200"/>
                        </a:lnTo>
                        <a:lnTo>
                          <a:pt x="211" y="189"/>
                        </a:lnTo>
                        <a:lnTo>
                          <a:pt x="249" y="167"/>
                        </a:lnTo>
                        <a:lnTo>
                          <a:pt x="264" y="155"/>
                        </a:lnTo>
                        <a:lnTo>
                          <a:pt x="268" y="140"/>
                        </a:lnTo>
                        <a:lnTo>
                          <a:pt x="263" y="131"/>
                        </a:lnTo>
                        <a:lnTo>
                          <a:pt x="239" y="91"/>
                        </a:lnTo>
                        <a:lnTo>
                          <a:pt x="71" y="91"/>
                        </a:lnTo>
                        <a:lnTo>
                          <a:pt x="56" y="87"/>
                        </a:lnTo>
                        <a:lnTo>
                          <a:pt x="47" y="78"/>
                        </a:lnTo>
                        <a:lnTo>
                          <a:pt x="40" y="67"/>
                        </a:lnTo>
                        <a:lnTo>
                          <a:pt x="46" y="65"/>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102" name="Freeform 4019">
                    <a:extLst>
                      <a:ext uri="{FF2B5EF4-FFF2-40B4-BE49-F238E27FC236}">
                        <a16:creationId xmlns:a16="http://schemas.microsoft.com/office/drawing/2014/main" id="{7DBC9C37-92BA-B059-C909-866FB853C48C}"/>
                      </a:ext>
                    </a:extLst>
                  </p:cNvPr>
                  <p:cNvSpPr/>
                  <p:nvPr/>
                </p:nvSpPr>
                <p:spPr bwMode="auto">
                  <a:xfrm>
                    <a:off x="5515" y="1652"/>
                    <a:ext cx="286" cy="480"/>
                  </a:xfrm>
                  <a:custGeom>
                    <a:avLst/>
                    <a:gdLst>
                      <a:gd name="T0" fmla="*/ 195 w 286"/>
                      <a:gd name="T1" fmla="*/ 1670 h 480"/>
                      <a:gd name="T2" fmla="*/ 124 w 286"/>
                      <a:gd name="T3" fmla="*/ 1670 h 480"/>
                      <a:gd name="T4" fmla="*/ 133 w 286"/>
                      <a:gd name="T5" fmla="*/ 1690 h 480"/>
                      <a:gd name="T6" fmla="*/ 130 w 286"/>
                      <a:gd name="T7" fmla="*/ 1705 h 480"/>
                      <a:gd name="T8" fmla="*/ 118 w 286"/>
                      <a:gd name="T9" fmla="*/ 1722 h 480"/>
                      <a:gd name="T10" fmla="*/ 93 w 286"/>
                      <a:gd name="T11" fmla="*/ 1740 h 480"/>
                      <a:gd name="T12" fmla="*/ 71 w 286"/>
                      <a:gd name="T13" fmla="*/ 1743 h 480"/>
                      <a:gd name="T14" fmla="*/ 239 w 286"/>
                      <a:gd name="T15" fmla="*/ 1743 h 480"/>
                      <a:gd name="T16" fmla="*/ 229 w 286"/>
                      <a:gd name="T17" fmla="*/ 1726 h 480"/>
                      <a:gd name="T18" fmla="*/ 216 w 286"/>
                      <a:gd name="T19" fmla="*/ 1704 h 480"/>
                      <a:gd name="T20" fmla="*/ 204 w 286"/>
                      <a:gd name="T21" fmla="*/ 1684 h 480"/>
                      <a:gd name="T22" fmla="*/ 195 w 286"/>
                      <a:gd name="T23" fmla="*/ 1670 h 48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6" h="480">
                        <a:moveTo>
                          <a:pt x="195" y="18"/>
                        </a:moveTo>
                        <a:lnTo>
                          <a:pt x="124" y="18"/>
                        </a:lnTo>
                        <a:lnTo>
                          <a:pt x="133" y="38"/>
                        </a:lnTo>
                        <a:lnTo>
                          <a:pt x="130" y="53"/>
                        </a:lnTo>
                        <a:lnTo>
                          <a:pt x="118" y="70"/>
                        </a:lnTo>
                        <a:lnTo>
                          <a:pt x="93" y="88"/>
                        </a:lnTo>
                        <a:lnTo>
                          <a:pt x="71" y="91"/>
                        </a:lnTo>
                        <a:lnTo>
                          <a:pt x="239" y="91"/>
                        </a:lnTo>
                        <a:lnTo>
                          <a:pt x="229" y="74"/>
                        </a:lnTo>
                        <a:lnTo>
                          <a:pt x="216" y="52"/>
                        </a:lnTo>
                        <a:lnTo>
                          <a:pt x="204" y="32"/>
                        </a:lnTo>
                        <a:lnTo>
                          <a:pt x="195" y="18"/>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103" name="Freeform 4020">
                    <a:extLst>
                      <a:ext uri="{FF2B5EF4-FFF2-40B4-BE49-F238E27FC236}">
                        <a16:creationId xmlns:a16="http://schemas.microsoft.com/office/drawing/2014/main" id="{4D279DE2-C47E-DA35-9E54-E3714508CBE7}"/>
                      </a:ext>
                    </a:extLst>
                  </p:cNvPr>
                  <p:cNvSpPr/>
                  <p:nvPr/>
                </p:nvSpPr>
                <p:spPr bwMode="auto">
                  <a:xfrm>
                    <a:off x="5515" y="1652"/>
                    <a:ext cx="286" cy="480"/>
                  </a:xfrm>
                  <a:custGeom>
                    <a:avLst/>
                    <a:gdLst>
                      <a:gd name="T0" fmla="*/ 157 w 286"/>
                      <a:gd name="T1" fmla="*/ 1652 h 480"/>
                      <a:gd name="T2" fmla="*/ 144 w 286"/>
                      <a:gd name="T3" fmla="*/ 1652 h 480"/>
                      <a:gd name="T4" fmla="*/ 131 w 286"/>
                      <a:gd name="T5" fmla="*/ 1656 h 480"/>
                      <a:gd name="T6" fmla="*/ 123 w 286"/>
                      <a:gd name="T7" fmla="*/ 1668 h 480"/>
                      <a:gd name="T8" fmla="*/ 119 w 286"/>
                      <a:gd name="T9" fmla="*/ 1674 h 480"/>
                      <a:gd name="T10" fmla="*/ 124 w 286"/>
                      <a:gd name="T11" fmla="*/ 1670 h 480"/>
                      <a:gd name="T12" fmla="*/ 195 w 286"/>
                      <a:gd name="T13" fmla="*/ 1670 h 480"/>
                      <a:gd name="T14" fmla="*/ 194 w 286"/>
                      <a:gd name="T15" fmla="*/ 1668 h 480"/>
                      <a:gd name="T16" fmla="*/ 177 w 286"/>
                      <a:gd name="T17" fmla="*/ 1656 h 480"/>
                      <a:gd name="T18" fmla="*/ 157 w 286"/>
                      <a:gd name="T19" fmla="*/ 1652 h 48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86" h="480">
                        <a:moveTo>
                          <a:pt x="157" y="0"/>
                        </a:moveTo>
                        <a:lnTo>
                          <a:pt x="144" y="0"/>
                        </a:lnTo>
                        <a:lnTo>
                          <a:pt x="131" y="4"/>
                        </a:lnTo>
                        <a:lnTo>
                          <a:pt x="123" y="16"/>
                        </a:lnTo>
                        <a:lnTo>
                          <a:pt x="119" y="22"/>
                        </a:lnTo>
                        <a:lnTo>
                          <a:pt x="124" y="18"/>
                        </a:lnTo>
                        <a:lnTo>
                          <a:pt x="195" y="18"/>
                        </a:lnTo>
                        <a:lnTo>
                          <a:pt x="194" y="16"/>
                        </a:lnTo>
                        <a:lnTo>
                          <a:pt x="177" y="4"/>
                        </a:lnTo>
                        <a:lnTo>
                          <a:pt x="157" y="0"/>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104" name="Picture 4021">
                    <a:extLst>
                      <a:ext uri="{FF2B5EF4-FFF2-40B4-BE49-F238E27FC236}">
                        <a16:creationId xmlns:a16="http://schemas.microsoft.com/office/drawing/2014/main" id="{6554838E-6797-B0C7-8FC3-0A342E4E00AC}"/>
                      </a:ext>
                    </a:extLst>
                  </p:cNvPr>
                  <p:cNvPicPr>
                    <a:picLocks noChangeAspect="1" noChangeArrowheads="1"/>
                  </p:cNvPicPr>
                  <p:nvPr/>
                </p:nvPicPr>
                <p:blipFill>
                  <a:blip r:embed="rId33">
                    <a:extLst>
                      <a:ext uri="{28A0092B-C50C-407E-A947-70E740481C1C}">
                        <a14:useLocalDpi xmlns:a14="http://schemas.microsoft.com/office/drawing/2010/main" val="0"/>
                      </a:ext>
                    </a:extLst>
                  </a:blip>
                  <a:stretch>
                    <a:fillRect/>
                  </a:stretch>
                </p:blipFill>
                <p:spPr bwMode="auto">
                  <a:xfrm>
                    <a:off x="5515" y="1652"/>
                    <a:ext cx="286" cy="4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53" name="Group 4022">
                  <a:extLst>
                    <a:ext uri="{FF2B5EF4-FFF2-40B4-BE49-F238E27FC236}">
                      <a16:creationId xmlns:a16="http://schemas.microsoft.com/office/drawing/2014/main" id="{E9A24AC1-3D5F-1A59-09D4-B3E7AC3A3956}"/>
                    </a:ext>
                  </a:extLst>
                </p:cNvPr>
                <p:cNvGrpSpPr/>
                <p:nvPr/>
              </p:nvGrpSpPr>
              <p:grpSpPr>
                <a:xfrm>
                  <a:off x="5515" y="1652"/>
                  <a:ext cx="286" cy="480"/>
                  <a:chOff x="5515" y="1652"/>
                  <a:chExt cx="286" cy="480"/>
                </a:xfrm>
              </p:grpSpPr>
              <p:sp>
                <p:nvSpPr>
                  <p:cNvPr id="1100" name="Freeform 4023">
                    <a:extLst>
                      <a:ext uri="{FF2B5EF4-FFF2-40B4-BE49-F238E27FC236}">
                        <a16:creationId xmlns:a16="http://schemas.microsoft.com/office/drawing/2014/main" id="{C1DEE69E-3637-9B90-43E8-37D0DD4D6624}"/>
                      </a:ext>
                    </a:extLst>
                  </p:cNvPr>
                  <p:cNvSpPr/>
                  <p:nvPr/>
                </p:nvSpPr>
                <p:spPr bwMode="auto">
                  <a:xfrm>
                    <a:off x="5515" y="1652"/>
                    <a:ext cx="286" cy="480"/>
                  </a:xfrm>
                  <a:custGeom>
                    <a:avLst/>
                    <a:gdLst>
                      <a:gd name="T0" fmla="*/ 6 w 286"/>
                      <a:gd name="T1" fmla="*/ 1789 h 480"/>
                      <a:gd name="T2" fmla="*/ 0 w 286"/>
                      <a:gd name="T3" fmla="*/ 1771 h 480"/>
                      <a:gd name="T4" fmla="*/ 1 w 286"/>
                      <a:gd name="T5" fmla="*/ 1751 h 480"/>
                      <a:gd name="T6" fmla="*/ 14 w 286"/>
                      <a:gd name="T7" fmla="*/ 1729 h 480"/>
                      <a:gd name="T8" fmla="*/ 29 w 286"/>
                      <a:gd name="T9" fmla="*/ 1718 h 480"/>
                      <a:gd name="T10" fmla="*/ 44 w 286"/>
                      <a:gd name="T11" fmla="*/ 1717 h 480"/>
                      <a:gd name="T12" fmla="*/ 38 w 286"/>
                      <a:gd name="T13" fmla="*/ 1719 h 480"/>
                      <a:gd name="T14" fmla="*/ 44 w 286"/>
                      <a:gd name="T15" fmla="*/ 1730 h 480"/>
                      <a:gd name="T16" fmla="*/ 53 w 286"/>
                      <a:gd name="T17" fmla="*/ 1738 h 480"/>
                      <a:gd name="T18" fmla="*/ 69 w 286"/>
                      <a:gd name="T19" fmla="*/ 1743 h 480"/>
                      <a:gd name="T20" fmla="*/ 90 w 286"/>
                      <a:gd name="T21" fmla="*/ 1740 h 480"/>
                      <a:gd name="T22" fmla="*/ 115 w 286"/>
                      <a:gd name="T23" fmla="*/ 1722 h 480"/>
                      <a:gd name="T24" fmla="*/ 128 w 286"/>
                      <a:gd name="T25" fmla="*/ 1705 h 480"/>
                      <a:gd name="T26" fmla="*/ 130 w 286"/>
                      <a:gd name="T27" fmla="*/ 1690 h 480"/>
                      <a:gd name="T28" fmla="*/ 122 w 286"/>
                      <a:gd name="T29" fmla="*/ 1670 h 480"/>
                      <a:gd name="T30" fmla="*/ 116 w 286"/>
                      <a:gd name="T31" fmla="*/ 1674 h 480"/>
                      <a:gd name="T32" fmla="*/ 121 w 286"/>
                      <a:gd name="T33" fmla="*/ 1667 h 480"/>
                      <a:gd name="T34" fmla="*/ 128 w 286"/>
                      <a:gd name="T35" fmla="*/ 1656 h 480"/>
                      <a:gd name="T36" fmla="*/ 142 w 286"/>
                      <a:gd name="T37" fmla="*/ 1652 h 480"/>
                      <a:gd name="T38" fmla="*/ 154 w 286"/>
                      <a:gd name="T39" fmla="*/ 1652 h 480"/>
                      <a:gd name="T40" fmla="*/ 175 w 286"/>
                      <a:gd name="T41" fmla="*/ 1656 h 480"/>
                      <a:gd name="T42" fmla="*/ 213 w 286"/>
                      <a:gd name="T43" fmla="*/ 1704 h 480"/>
                      <a:gd name="T44" fmla="*/ 251 w 286"/>
                      <a:gd name="T45" fmla="*/ 1768 h 480"/>
                      <a:gd name="T46" fmla="*/ 265 w 286"/>
                      <a:gd name="T47" fmla="*/ 1791 h 480"/>
                      <a:gd name="T48" fmla="*/ 262 w 286"/>
                      <a:gd name="T49" fmla="*/ 1806 h 480"/>
                      <a:gd name="T50" fmla="*/ 246 w 286"/>
                      <a:gd name="T51" fmla="*/ 1819 h 480"/>
                      <a:gd name="T52" fmla="*/ 229 w 286"/>
                      <a:gd name="T53" fmla="*/ 1829 h 480"/>
                      <a:gd name="T54" fmla="*/ 208 w 286"/>
                      <a:gd name="T55" fmla="*/ 1841 h 480"/>
                      <a:gd name="T56" fmla="*/ 191 w 286"/>
                      <a:gd name="T57" fmla="*/ 1852 h 480"/>
                      <a:gd name="T58" fmla="*/ 177 w 286"/>
                      <a:gd name="T59" fmla="*/ 1864 h 480"/>
                      <a:gd name="T60" fmla="*/ 176 w 286"/>
                      <a:gd name="T61" fmla="*/ 1873 h 480"/>
                      <a:gd name="T62" fmla="*/ 180 w 286"/>
                      <a:gd name="T63" fmla="*/ 1883 h 480"/>
                      <a:gd name="T64" fmla="*/ 214 w 286"/>
                      <a:gd name="T65" fmla="*/ 1945 h 480"/>
                      <a:gd name="T66" fmla="*/ 256 w 286"/>
                      <a:gd name="T67" fmla="*/ 2017 h 480"/>
                      <a:gd name="T68" fmla="*/ 279 w 286"/>
                      <a:gd name="T69" fmla="*/ 2057 h 480"/>
                      <a:gd name="T70" fmla="*/ 286 w 286"/>
                      <a:gd name="T71" fmla="*/ 2075 h 480"/>
                      <a:gd name="T72" fmla="*/ 245 w 286"/>
                      <a:gd name="T73" fmla="*/ 2132 h 480"/>
                      <a:gd name="T74" fmla="*/ 226 w 286"/>
                      <a:gd name="T75" fmla="*/ 2132 h 480"/>
                      <a:gd name="T76" fmla="*/ 209 w 286"/>
                      <a:gd name="T77" fmla="*/ 2125 h 480"/>
                      <a:gd name="T78" fmla="*/ 195 w 286"/>
                      <a:gd name="T79" fmla="*/ 2113 h 480"/>
                      <a:gd name="T80" fmla="*/ 6 w 286"/>
                      <a:gd name="T81" fmla="*/ 1790 h 4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86" h="480">
                        <a:moveTo>
                          <a:pt x="6" y="137"/>
                        </a:moveTo>
                        <a:lnTo>
                          <a:pt x="0" y="119"/>
                        </a:lnTo>
                        <a:lnTo>
                          <a:pt x="1" y="99"/>
                        </a:lnTo>
                        <a:lnTo>
                          <a:pt x="14" y="77"/>
                        </a:lnTo>
                        <a:lnTo>
                          <a:pt x="29" y="66"/>
                        </a:lnTo>
                        <a:lnTo>
                          <a:pt x="44" y="65"/>
                        </a:lnTo>
                        <a:lnTo>
                          <a:pt x="38" y="67"/>
                        </a:lnTo>
                        <a:lnTo>
                          <a:pt x="44" y="78"/>
                        </a:lnTo>
                        <a:lnTo>
                          <a:pt x="53" y="86"/>
                        </a:lnTo>
                        <a:lnTo>
                          <a:pt x="69" y="91"/>
                        </a:lnTo>
                        <a:lnTo>
                          <a:pt x="90" y="88"/>
                        </a:lnTo>
                        <a:lnTo>
                          <a:pt x="115" y="70"/>
                        </a:lnTo>
                        <a:lnTo>
                          <a:pt x="128" y="53"/>
                        </a:lnTo>
                        <a:lnTo>
                          <a:pt x="130" y="38"/>
                        </a:lnTo>
                        <a:lnTo>
                          <a:pt x="122" y="18"/>
                        </a:lnTo>
                        <a:lnTo>
                          <a:pt x="116" y="22"/>
                        </a:lnTo>
                        <a:lnTo>
                          <a:pt x="121" y="15"/>
                        </a:lnTo>
                        <a:lnTo>
                          <a:pt x="128" y="4"/>
                        </a:lnTo>
                        <a:lnTo>
                          <a:pt x="142" y="0"/>
                        </a:lnTo>
                        <a:lnTo>
                          <a:pt x="154" y="0"/>
                        </a:lnTo>
                        <a:lnTo>
                          <a:pt x="175" y="4"/>
                        </a:lnTo>
                        <a:lnTo>
                          <a:pt x="213" y="52"/>
                        </a:lnTo>
                        <a:lnTo>
                          <a:pt x="251" y="116"/>
                        </a:lnTo>
                        <a:lnTo>
                          <a:pt x="265" y="139"/>
                        </a:lnTo>
                        <a:lnTo>
                          <a:pt x="262" y="154"/>
                        </a:lnTo>
                        <a:lnTo>
                          <a:pt x="246" y="167"/>
                        </a:lnTo>
                        <a:lnTo>
                          <a:pt x="229" y="177"/>
                        </a:lnTo>
                        <a:lnTo>
                          <a:pt x="208" y="189"/>
                        </a:lnTo>
                        <a:lnTo>
                          <a:pt x="191" y="200"/>
                        </a:lnTo>
                        <a:lnTo>
                          <a:pt x="177" y="212"/>
                        </a:lnTo>
                        <a:lnTo>
                          <a:pt x="176" y="221"/>
                        </a:lnTo>
                        <a:lnTo>
                          <a:pt x="180" y="231"/>
                        </a:lnTo>
                        <a:lnTo>
                          <a:pt x="214" y="293"/>
                        </a:lnTo>
                        <a:lnTo>
                          <a:pt x="256" y="365"/>
                        </a:lnTo>
                        <a:lnTo>
                          <a:pt x="279" y="405"/>
                        </a:lnTo>
                        <a:lnTo>
                          <a:pt x="286" y="423"/>
                        </a:lnTo>
                        <a:lnTo>
                          <a:pt x="245" y="480"/>
                        </a:lnTo>
                        <a:lnTo>
                          <a:pt x="226" y="480"/>
                        </a:lnTo>
                        <a:lnTo>
                          <a:pt x="209" y="473"/>
                        </a:lnTo>
                        <a:lnTo>
                          <a:pt x="195" y="461"/>
                        </a:lnTo>
                        <a:lnTo>
                          <a:pt x="6" y="138"/>
                        </a:lnTo>
                        <a:lnTo>
                          <a:pt x="6" y="137"/>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54" name="Group 4024">
                  <a:extLst>
                    <a:ext uri="{FF2B5EF4-FFF2-40B4-BE49-F238E27FC236}">
                      <a16:creationId xmlns:a16="http://schemas.microsoft.com/office/drawing/2014/main" id="{DDC4E007-98C6-63DB-7682-DBD41B4D0ECD}"/>
                    </a:ext>
                  </a:extLst>
                </p:cNvPr>
                <p:cNvGrpSpPr/>
                <p:nvPr/>
              </p:nvGrpSpPr>
              <p:grpSpPr>
                <a:xfrm>
                  <a:off x="5336" y="1465"/>
                  <a:ext cx="91" cy="46"/>
                  <a:chOff x="5336" y="1465"/>
                  <a:chExt cx="91" cy="46"/>
                </a:xfrm>
              </p:grpSpPr>
              <p:sp>
                <p:nvSpPr>
                  <p:cNvPr id="1098" name="Freeform 4025">
                    <a:extLst>
                      <a:ext uri="{FF2B5EF4-FFF2-40B4-BE49-F238E27FC236}">
                        <a16:creationId xmlns:a16="http://schemas.microsoft.com/office/drawing/2014/main" id="{43872170-1D3F-8253-4ABF-F3440233F263}"/>
                      </a:ext>
                    </a:extLst>
                  </p:cNvPr>
                  <p:cNvSpPr/>
                  <p:nvPr/>
                </p:nvSpPr>
                <p:spPr bwMode="auto">
                  <a:xfrm>
                    <a:off x="5339" y="1488"/>
                    <a:ext cx="85" cy="2"/>
                  </a:xfrm>
                  <a:custGeom>
                    <a:avLst/>
                    <a:gdLst>
                      <a:gd name="T0" fmla="*/ 3 w 85"/>
                      <a:gd name="T1" fmla="*/ 0 h 2"/>
                      <a:gd name="T2" fmla="*/ 88 w 85"/>
                      <a:gd name="T3" fmla="*/ 0 h 2"/>
                      <a:gd name="T4" fmla="*/ 0 60000 65536"/>
                      <a:gd name="T5" fmla="*/ 0 60000 65536"/>
                    </a:gdLst>
                    <a:ahLst/>
                    <a:cxnLst>
                      <a:cxn ang="T4">
                        <a:pos x="T0" y="T1"/>
                      </a:cxn>
                      <a:cxn ang="T5">
                        <a:pos x="T2" y="T3"/>
                      </a:cxn>
                    </a:cxnLst>
                    <a:rect l="0" t="0" r="r" b="b"/>
                    <a:pathLst>
                      <a:path w="85" h="2">
                        <a:moveTo>
                          <a:pt x="3" y="0"/>
                        </a:moveTo>
                        <a:lnTo>
                          <a:pt x="88" y="0"/>
                        </a:lnTo>
                      </a:path>
                    </a:pathLst>
                  </a:custGeom>
                  <a:noFill/>
                  <a:ln w="30290">
                    <a:solidFill>
                      <a:srgbClr val="FFD99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99" name="Picture 4026">
                    <a:extLst>
                      <a:ext uri="{FF2B5EF4-FFF2-40B4-BE49-F238E27FC236}">
                        <a16:creationId xmlns:a16="http://schemas.microsoft.com/office/drawing/2014/main" id="{A73C768D-4D93-3A4E-F65F-F15D09AA6F9B}"/>
                      </a:ext>
                    </a:extLst>
                  </p:cNvPr>
                  <p:cNvPicPr>
                    <a:picLocks noChangeAspect="1" noChangeArrowheads="1"/>
                  </p:cNvPicPr>
                  <p:nvPr/>
                </p:nvPicPr>
                <p:blipFill>
                  <a:blip r:embed="rId34">
                    <a:extLst>
                      <a:ext uri="{28A0092B-C50C-407E-A947-70E740481C1C}">
                        <a14:useLocalDpi xmlns:a14="http://schemas.microsoft.com/office/drawing/2010/main" val="0"/>
                      </a:ext>
                    </a:extLst>
                  </a:blip>
                  <a:stretch>
                    <a:fillRect/>
                  </a:stretch>
                </p:blipFill>
                <p:spPr bwMode="auto">
                  <a:xfrm>
                    <a:off x="5336" y="1465"/>
                    <a:ext cx="91" cy="4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55" name="Group 4027">
                  <a:extLst>
                    <a:ext uri="{FF2B5EF4-FFF2-40B4-BE49-F238E27FC236}">
                      <a16:creationId xmlns:a16="http://schemas.microsoft.com/office/drawing/2014/main" id="{75EA04DF-D4B2-A1B7-BE14-38DF34D797D1}"/>
                    </a:ext>
                  </a:extLst>
                </p:cNvPr>
                <p:cNvGrpSpPr/>
                <p:nvPr/>
              </p:nvGrpSpPr>
              <p:grpSpPr>
                <a:xfrm>
                  <a:off x="5336" y="1465"/>
                  <a:ext cx="91" cy="46"/>
                  <a:chOff x="5336" y="1465"/>
                  <a:chExt cx="91" cy="46"/>
                </a:xfrm>
              </p:grpSpPr>
              <p:sp>
                <p:nvSpPr>
                  <p:cNvPr id="1097" name="Freeform 4028">
                    <a:extLst>
                      <a:ext uri="{FF2B5EF4-FFF2-40B4-BE49-F238E27FC236}">
                        <a16:creationId xmlns:a16="http://schemas.microsoft.com/office/drawing/2014/main" id="{CD27A78E-BC0D-A908-D460-8A29D7828D78}"/>
                      </a:ext>
                    </a:extLst>
                  </p:cNvPr>
                  <p:cNvSpPr/>
                  <p:nvPr/>
                </p:nvSpPr>
                <p:spPr bwMode="auto">
                  <a:xfrm>
                    <a:off x="5336" y="1465"/>
                    <a:ext cx="91" cy="46"/>
                  </a:xfrm>
                  <a:custGeom>
                    <a:avLst/>
                    <a:gdLst>
                      <a:gd name="T0" fmla="*/ 1 w 91"/>
                      <a:gd name="T1" fmla="*/ 1476 h 46"/>
                      <a:gd name="T2" fmla="*/ 0 w 91"/>
                      <a:gd name="T3" fmla="*/ 1482 h 46"/>
                      <a:gd name="T4" fmla="*/ 4 w 91"/>
                      <a:gd name="T5" fmla="*/ 1489 h 46"/>
                      <a:gd name="T6" fmla="*/ 10 w 91"/>
                      <a:gd name="T7" fmla="*/ 1491 h 46"/>
                      <a:gd name="T8" fmla="*/ 74 w 91"/>
                      <a:gd name="T9" fmla="*/ 1509 h 46"/>
                      <a:gd name="T10" fmla="*/ 80 w 91"/>
                      <a:gd name="T11" fmla="*/ 1511 h 46"/>
                      <a:gd name="T12" fmla="*/ 87 w 91"/>
                      <a:gd name="T13" fmla="*/ 1507 h 46"/>
                      <a:gd name="T14" fmla="*/ 89 w 91"/>
                      <a:gd name="T15" fmla="*/ 1500 h 46"/>
                      <a:gd name="T16" fmla="*/ 91 w 91"/>
                      <a:gd name="T17" fmla="*/ 1494 h 46"/>
                      <a:gd name="T18" fmla="*/ 87 w 91"/>
                      <a:gd name="T19" fmla="*/ 1487 h 46"/>
                      <a:gd name="T20" fmla="*/ 80 w 91"/>
                      <a:gd name="T21" fmla="*/ 1485 h 46"/>
                      <a:gd name="T22" fmla="*/ 17 w 91"/>
                      <a:gd name="T23" fmla="*/ 1467 h 46"/>
                      <a:gd name="T24" fmla="*/ 10 w 91"/>
                      <a:gd name="T25" fmla="*/ 1465 h 46"/>
                      <a:gd name="T26" fmla="*/ 3 w 91"/>
                      <a:gd name="T27" fmla="*/ 1469 h 46"/>
                      <a:gd name="T28" fmla="*/ 1 w 91"/>
                      <a:gd name="T29" fmla="*/ 1476 h 4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1" h="46">
                        <a:moveTo>
                          <a:pt x="1" y="11"/>
                        </a:moveTo>
                        <a:lnTo>
                          <a:pt x="0" y="17"/>
                        </a:lnTo>
                        <a:lnTo>
                          <a:pt x="4" y="24"/>
                        </a:lnTo>
                        <a:lnTo>
                          <a:pt x="10" y="26"/>
                        </a:lnTo>
                        <a:lnTo>
                          <a:pt x="74" y="44"/>
                        </a:lnTo>
                        <a:lnTo>
                          <a:pt x="80" y="46"/>
                        </a:lnTo>
                        <a:lnTo>
                          <a:pt x="87" y="42"/>
                        </a:lnTo>
                        <a:lnTo>
                          <a:pt x="89" y="35"/>
                        </a:lnTo>
                        <a:lnTo>
                          <a:pt x="91" y="29"/>
                        </a:lnTo>
                        <a:lnTo>
                          <a:pt x="87" y="22"/>
                        </a:lnTo>
                        <a:lnTo>
                          <a:pt x="80" y="20"/>
                        </a:lnTo>
                        <a:lnTo>
                          <a:pt x="17" y="2"/>
                        </a:lnTo>
                        <a:lnTo>
                          <a:pt x="10" y="0"/>
                        </a:lnTo>
                        <a:lnTo>
                          <a:pt x="3" y="4"/>
                        </a:lnTo>
                        <a:lnTo>
                          <a:pt x="1" y="11"/>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56" name="Group 4029">
                  <a:extLst>
                    <a:ext uri="{FF2B5EF4-FFF2-40B4-BE49-F238E27FC236}">
                      <a16:creationId xmlns:a16="http://schemas.microsoft.com/office/drawing/2014/main" id="{75B45BC8-96F9-917F-4A94-228FA123D0C8}"/>
                    </a:ext>
                  </a:extLst>
                </p:cNvPr>
                <p:cNvGrpSpPr/>
                <p:nvPr/>
              </p:nvGrpSpPr>
              <p:grpSpPr>
                <a:xfrm>
                  <a:off x="5341" y="1426"/>
                  <a:ext cx="206" cy="221"/>
                  <a:chOff x="5341" y="1426"/>
                  <a:chExt cx="206" cy="221"/>
                </a:xfrm>
              </p:grpSpPr>
              <p:sp>
                <p:nvSpPr>
                  <p:cNvPr id="1095" name="Freeform 4030">
                    <a:extLst>
                      <a:ext uri="{FF2B5EF4-FFF2-40B4-BE49-F238E27FC236}">
                        <a16:creationId xmlns:a16="http://schemas.microsoft.com/office/drawing/2014/main" id="{6B595098-30DC-7056-A475-5A9C48153E6D}"/>
                      </a:ext>
                    </a:extLst>
                  </p:cNvPr>
                  <p:cNvSpPr/>
                  <p:nvPr/>
                </p:nvSpPr>
                <p:spPr bwMode="auto">
                  <a:xfrm>
                    <a:off x="5341" y="1426"/>
                    <a:ext cx="206" cy="221"/>
                  </a:xfrm>
                  <a:custGeom>
                    <a:avLst/>
                    <a:gdLst>
                      <a:gd name="T0" fmla="*/ 11 w 206"/>
                      <a:gd name="T1" fmla="*/ 1426 h 221"/>
                      <a:gd name="T2" fmla="*/ 4 w 206"/>
                      <a:gd name="T3" fmla="*/ 1430 h 221"/>
                      <a:gd name="T4" fmla="*/ 2 w 206"/>
                      <a:gd name="T5" fmla="*/ 1437 h 221"/>
                      <a:gd name="T6" fmla="*/ 0 w 206"/>
                      <a:gd name="T7" fmla="*/ 1444 h 221"/>
                      <a:gd name="T8" fmla="*/ 4 w 206"/>
                      <a:gd name="T9" fmla="*/ 1451 h 221"/>
                      <a:gd name="T10" fmla="*/ 70 w 206"/>
                      <a:gd name="T11" fmla="*/ 1468 h 221"/>
                      <a:gd name="T12" fmla="*/ 81 w 206"/>
                      <a:gd name="T13" fmla="*/ 1471 h 221"/>
                      <a:gd name="T14" fmla="*/ 84 w 206"/>
                      <a:gd name="T15" fmla="*/ 1474 h 221"/>
                      <a:gd name="T16" fmla="*/ 185 w 206"/>
                      <a:gd name="T17" fmla="*/ 1645 h 221"/>
                      <a:gd name="T18" fmla="*/ 192 w 206"/>
                      <a:gd name="T19" fmla="*/ 1647 h 221"/>
                      <a:gd name="T20" fmla="*/ 204 w 206"/>
                      <a:gd name="T21" fmla="*/ 1640 h 221"/>
                      <a:gd name="T22" fmla="*/ 206 w 206"/>
                      <a:gd name="T23" fmla="*/ 1633 h 221"/>
                      <a:gd name="T24" fmla="*/ 203 w 206"/>
                      <a:gd name="T25" fmla="*/ 1627 h 221"/>
                      <a:gd name="T26" fmla="*/ 109 w 206"/>
                      <a:gd name="T27" fmla="*/ 1468 h 221"/>
                      <a:gd name="T28" fmla="*/ 102 w 206"/>
                      <a:gd name="T29" fmla="*/ 1456 h 221"/>
                      <a:gd name="T30" fmla="*/ 95 w 206"/>
                      <a:gd name="T31" fmla="*/ 1450 h 221"/>
                      <a:gd name="T32" fmla="*/ 83 w 206"/>
                      <a:gd name="T33" fmla="*/ 1446 h 221"/>
                      <a:gd name="T34" fmla="*/ 72 w 206"/>
                      <a:gd name="T35" fmla="*/ 1442 h 221"/>
                      <a:gd name="T36" fmla="*/ 11 w 206"/>
                      <a:gd name="T37" fmla="*/ 1426 h 2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06" h="221">
                        <a:moveTo>
                          <a:pt x="11" y="0"/>
                        </a:moveTo>
                        <a:lnTo>
                          <a:pt x="4" y="4"/>
                        </a:lnTo>
                        <a:lnTo>
                          <a:pt x="2" y="11"/>
                        </a:lnTo>
                        <a:lnTo>
                          <a:pt x="0" y="18"/>
                        </a:lnTo>
                        <a:lnTo>
                          <a:pt x="4" y="25"/>
                        </a:lnTo>
                        <a:lnTo>
                          <a:pt x="70" y="42"/>
                        </a:lnTo>
                        <a:lnTo>
                          <a:pt x="81" y="45"/>
                        </a:lnTo>
                        <a:lnTo>
                          <a:pt x="84" y="48"/>
                        </a:lnTo>
                        <a:lnTo>
                          <a:pt x="185" y="219"/>
                        </a:lnTo>
                        <a:lnTo>
                          <a:pt x="192" y="221"/>
                        </a:lnTo>
                        <a:lnTo>
                          <a:pt x="204" y="214"/>
                        </a:lnTo>
                        <a:lnTo>
                          <a:pt x="206" y="207"/>
                        </a:lnTo>
                        <a:lnTo>
                          <a:pt x="203" y="201"/>
                        </a:lnTo>
                        <a:lnTo>
                          <a:pt x="109" y="42"/>
                        </a:lnTo>
                        <a:lnTo>
                          <a:pt x="102" y="30"/>
                        </a:lnTo>
                        <a:lnTo>
                          <a:pt x="95" y="24"/>
                        </a:lnTo>
                        <a:lnTo>
                          <a:pt x="83" y="20"/>
                        </a:lnTo>
                        <a:lnTo>
                          <a:pt x="72" y="16"/>
                        </a:lnTo>
                        <a:lnTo>
                          <a:pt x="11" y="0"/>
                        </a:lnTo>
                      </a:path>
                    </a:pathLst>
                  </a:custGeom>
                  <a:solidFill>
                    <a:srgbClr val="FFD9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96" name="Picture 4031">
                    <a:extLst>
                      <a:ext uri="{FF2B5EF4-FFF2-40B4-BE49-F238E27FC236}">
                        <a16:creationId xmlns:a16="http://schemas.microsoft.com/office/drawing/2014/main" id="{06CF8110-BDD8-E28C-19C6-4D11EA84308C}"/>
                      </a:ext>
                    </a:extLst>
                  </p:cNvPr>
                  <p:cNvPicPr>
                    <a:picLocks noChangeAspect="1" noChangeArrowheads="1"/>
                  </p:cNvPicPr>
                  <p:nvPr/>
                </p:nvPicPr>
                <p:blipFill>
                  <a:blip r:embed="rId35">
                    <a:extLst>
                      <a:ext uri="{28A0092B-C50C-407E-A947-70E740481C1C}">
                        <a14:useLocalDpi xmlns:a14="http://schemas.microsoft.com/office/drawing/2010/main" val="0"/>
                      </a:ext>
                    </a:extLst>
                  </a:blip>
                  <a:stretch>
                    <a:fillRect/>
                  </a:stretch>
                </p:blipFill>
                <p:spPr bwMode="auto">
                  <a:xfrm>
                    <a:off x="5341" y="1426"/>
                    <a:ext cx="206" cy="22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57" name="Group 4032">
                  <a:extLst>
                    <a:ext uri="{FF2B5EF4-FFF2-40B4-BE49-F238E27FC236}">
                      <a16:creationId xmlns:a16="http://schemas.microsoft.com/office/drawing/2014/main" id="{17BFD7F4-4732-2232-29D3-B5B7A486086B}"/>
                    </a:ext>
                  </a:extLst>
                </p:cNvPr>
                <p:cNvGrpSpPr/>
                <p:nvPr/>
              </p:nvGrpSpPr>
              <p:grpSpPr>
                <a:xfrm>
                  <a:off x="5341" y="1426"/>
                  <a:ext cx="206" cy="221"/>
                  <a:chOff x="5341" y="1426"/>
                  <a:chExt cx="206" cy="221"/>
                </a:xfrm>
              </p:grpSpPr>
              <p:sp>
                <p:nvSpPr>
                  <p:cNvPr id="1094" name="Freeform 4033">
                    <a:extLst>
                      <a:ext uri="{FF2B5EF4-FFF2-40B4-BE49-F238E27FC236}">
                        <a16:creationId xmlns:a16="http://schemas.microsoft.com/office/drawing/2014/main" id="{9E34433F-6F2B-C331-AD30-07CECD737B75}"/>
                      </a:ext>
                    </a:extLst>
                  </p:cNvPr>
                  <p:cNvSpPr/>
                  <p:nvPr/>
                </p:nvSpPr>
                <p:spPr bwMode="auto">
                  <a:xfrm>
                    <a:off x="5341" y="1426"/>
                    <a:ext cx="206" cy="221"/>
                  </a:xfrm>
                  <a:custGeom>
                    <a:avLst/>
                    <a:gdLst>
                      <a:gd name="T0" fmla="*/ 2 w 206"/>
                      <a:gd name="T1" fmla="*/ 1437 h 221"/>
                      <a:gd name="T2" fmla="*/ 49 w 206"/>
                      <a:gd name="T3" fmla="*/ 1462 h 221"/>
                      <a:gd name="T4" fmla="*/ 70 w 206"/>
                      <a:gd name="T5" fmla="*/ 1468 h 221"/>
                      <a:gd name="T6" fmla="*/ 81 w 206"/>
                      <a:gd name="T7" fmla="*/ 1471 h 221"/>
                      <a:gd name="T8" fmla="*/ 84 w 206"/>
                      <a:gd name="T9" fmla="*/ 1474 h 221"/>
                      <a:gd name="T10" fmla="*/ 88 w 206"/>
                      <a:gd name="T11" fmla="*/ 1480 h 221"/>
                      <a:gd name="T12" fmla="*/ 181 w 206"/>
                      <a:gd name="T13" fmla="*/ 1639 h 221"/>
                      <a:gd name="T14" fmla="*/ 185 w 206"/>
                      <a:gd name="T15" fmla="*/ 1645 h 221"/>
                      <a:gd name="T16" fmla="*/ 192 w 206"/>
                      <a:gd name="T17" fmla="*/ 1647 h 221"/>
                      <a:gd name="T18" fmla="*/ 198 w 206"/>
                      <a:gd name="T19" fmla="*/ 1644 h 221"/>
                      <a:gd name="T20" fmla="*/ 204 w 206"/>
                      <a:gd name="T21" fmla="*/ 1640 h 221"/>
                      <a:gd name="T22" fmla="*/ 206 w 206"/>
                      <a:gd name="T23" fmla="*/ 1633 h 221"/>
                      <a:gd name="T24" fmla="*/ 203 w 206"/>
                      <a:gd name="T25" fmla="*/ 1627 h 221"/>
                      <a:gd name="T26" fmla="*/ 109 w 206"/>
                      <a:gd name="T27" fmla="*/ 1468 h 221"/>
                      <a:gd name="T28" fmla="*/ 102 w 206"/>
                      <a:gd name="T29" fmla="*/ 1456 h 221"/>
                      <a:gd name="T30" fmla="*/ 18 w 206"/>
                      <a:gd name="T31" fmla="*/ 1428 h 221"/>
                      <a:gd name="T32" fmla="*/ 11 w 206"/>
                      <a:gd name="T33" fmla="*/ 1426 h 221"/>
                      <a:gd name="T34" fmla="*/ 4 w 206"/>
                      <a:gd name="T35" fmla="*/ 1430 h 221"/>
                      <a:gd name="T36" fmla="*/ 2 w 206"/>
                      <a:gd name="T37" fmla="*/ 1437 h 22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06" h="221">
                        <a:moveTo>
                          <a:pt x="2" y="11"/>
                        </a:moveTo>
                        <a:lnTo>
                          <a:pt x="49" y="36"/>
                        </a:lnTo>
                        <a:lnTo>
                          <a:pt x="70" y="42"/>
                        </a:lnTo>
                        <a:lnTo>
                          <a:pt x="81" y="45"/>
                        </a:lnTo>
                        <a:lnTo>
                          <a:pt x="84" y="48"/>
                        </a:lnTo>
                        <a:lnTo>
                          <a:pt x="88" y="54"/>
                        </a:lnTo>
                        <a:lnTo>
                          <a:pt x="181" y="213"/>
                        </a:lnTo>
                        <a:lnTo>
                          <a:pt x="185" y="219"/>
                        </a:lnTo>
                        <a:lnTo>
                          <a:pt x="192" y="221"/>
                        </a:lnTo>
                        <a:lnTo>
                          <a:pt x="198" y="218"/>
                        </a:lnTo>
                        <a:lnTo>
                          <a:pt x="204" y="214"/>
                        </a:lnTo>
                        <a:lnTo>
                          <a:pt x="206" y="207"/>
                        </a:lnTo>
                        <a:lnTo>
                          <a:pt x="203" y="201"/>
                        </a:lnTo>
                        <a:lnTo>
                          <a:pt x="109" y="42"/>
                        </a:lnTo>
                        <a:lnTo>
                          <a:pt x="102" y="30"/>
                        </a:lnTo>
                        <a:lnTo>
                          <a:pt x="18" y="2"/>
                        </a:lnTo>
                        <a:lnTo>
                          <a:pt x="11" y="0"/>
                        </a:lnTo>
                        <a:lnTo>
                          <a:pt x="4" y="4"/>
                        </a:lnTo>
                        <a:lnTo>
                          <a:pt x="2" y="11"/>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58" name="Group 4034">
                  <a:extLst>
                    <a:ext uri="{FF2B5EF4-FFF2-40B4-BE49-F238E27FC236}">
                      <a16:creationId xmlns:a16="http://schemas.microsoft.com/office/drawing/2014/main" id="{44FA7E61-2548-58E6-AC60-CAC3502E0834}"/>
                    </a:ext>
                  </a:extLst>
                </p:cNvPr>
                <p:cNvGrpSpPr/>
                <p:nvPr/>
              </p:nvGrpSpPr>
              <p:grpSpPr>
                <a:xfrm>
                  <a:off x="5491" y="1362"/>
                  <a:ext cx="43" cy="92"/>
                  <a:chOff x="5491" y="1362"/>
                  <a:chExt cx="43" cy="92"/>
                </a:xfrm>
              </p:grpSpPr>
              <p:sp>
                <p:nvSpPr>
                  <p:cNvPr id="1092" name="Freeform 4035">
                    <a:extLst>
                      <a:ext uri="{FF2B5EF4-FFF2-40B4-BE49-F238E27FC236}">
                        <a16:creationId xmlns:a16="http://schemas.microsoft.com/office/drawing/2014/main" id="{BA412C40-400C-7867-6D4F-A19E890F9F15}"/>
                      </a:ext>
                    </a:extLst>
                  </p:cNvPr>
                  <p:cNvSpPr/>
                  <p:nvPr/>
                </p:nvSpPr>
                <p:spPr bwMode="auto">
                  <a:xfrm>
                    <a:off x="5513" y="1365"/>
                    <a:ext cx="2" cy="87"/>
                  </a:xfrm>
                  <a:custGeom>
                    <a:avLst/>
                    <a:gdLst>
                      <a:gd name="T0" fmla="*/ 0 w 2"/>
                      <a:gd name="T1" fmla="*/ 1367 h 87"/>
                      <a:gd name="T2" fmla="*/ 0 w 2"/>
                      <a:gd name="T3" fmla="*/ 1454 h 87"/>
                      <a:gd name="T4" fmla="*/ 0 60000 65536"/>
                      <a:gd name="T5" fmla="*/ 0 60000 65536"/>
                    </a:gdLst>
                    <a:ahLst/>
                    <a:cxnLst>
                      <a:cxn ang="T4">
                        <a:pos x="T0" y="T1"/>
                      </a:cxn>
                      <a:cxn ang="T5">
                        <a:pos x="T2" y="T3"/>
                      </a:cxn>
                    </a:cxnLst>
                    <a:rect l="0" t="0" r="r" b="b"/>
                    <a:pathLst>
                      <a:path w="2" h="87">
                        <a:moveTo>
                          <a:pt x="0" y="2"/>
                        </a:moveTo>
                        <a:lnTo>
                          <a:pt x="0" y="89"/>
                        </a:lnTo>
                      </a:path>
                    </a:pathLst>
                  </a:custGeom>
                  <a:noFill/>
                  <a:ln w="28384">
                    <a:solidFill>
                      <a:srgbClr val="FFD99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93" name="Picture 4036">
                    <a:extLst>
                      <a:ext uri="{FF2B5EF4-FFF2-40B4-BE49-F238E27FC236}">
                        <a16:creationId xmlns:a16="http://schemas.microsoft.com/office/drawing/2014/main" id="{1AF96CE1-033D-EE91-F9C2-FC52A66F33A9}"/>
                      </a:ext>
                    </a:extLst>
                  </p:cNvPr>
                  <p:cNvPicPr>
                    <a:picLocks noChangeAspect="1" noChangeArrowheads="1"/>
                  </p:cNvPicPr>
                  <p:nvPr/>
                </p:nvPicPr>
                <p:blipFill>
                  <a:blip r:embed="rId36">
                    <a:extLst>
                      <a:ext uri="{28A0092B-C50C-407E-A947-70E740481C1C}">
                        <a14:useLocalDpi xmlns:a14="http://schemas.microsoft.com/office/drawing/2010/main" val="0"/>
                      </a:ext>
                    </a:extLst>
                  </a:blip>
                  <a:stretch>
                    <a:fillRect/>
                  </a:stretch>
                </p:blipFill>
                <p:spPr bwMode="auto">
                  <a:xfrm>
                    <a:off x="5491" y="1362"/>
                    <a:ext cx="43" cy="9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59" name="Group 4037">
                  <a:extLst>
                    <a:ext uri="{FF2B5EF4-FFF2-40B4-BE49-F238E27FC236}">
                      <a16:creationId xmlns:a16="http://schemas.microsoft.com/office/drawing/2014/main" id="{A88712A6-3D04-A8D1-A8CC-F006CE05D567}"/>
                    </a:ext>
                  </a:extLst>
                </p:cNvPr>
                <p:cNvGrpSpPr/>
                <p:nvPr/>
              </p:nvGrpSpPr>
              <p:grpSpPr>
                <a:xfrm>
                  <a:off x="5491" y="1362"/>
                  <a:ext cx="43" cy="92"/>
                  <a:chOff x="5491" y="1362"/>
                  <a:chExt cx="43" cy="92"/>
                </a:xfrm>
              </p:grpSpPr>
              <p:sp>
                <p:nvSpPr>
                  <p:cNvPr id="1091" name="Freeform 4038">
                    <a:extLst>
                      <a:ext uri="{FF2B5EF4-FFF2-40B4-BE49-F238E27FC236}">
                        <a16:creationId xmlns:a16="http://schemas.microsoft.com/office/drawing/2014/main" id="{5994A383-8EF8-BAE4-D60A-F9EDCF923325}"/>
                      </a:ext>
                    </a:extLst>
                  </p:cNvPr>
                  <p:cNvSpPr/>
                  <p:nvPr/>
                </p:nvSpPr>
                <p:spPr bwMode="auto">
                  <a:xfrm>
                    <a:off x="5491" y="1362"/>
                    <a:ext cx="43" cy="92"/>
                  </a:xfrm>
                  <a:custGeom>
                    <a:avLst/>
                    <a:gdLst>
                      <a:gd name="T0" fmla="*/ 32 w 43"/>
                      <a:gd name="T1" fmla="*/ 1364 h 92"/>
                      <a:gd name="T2" fmla="*/ 39 w 43"/>
                      <a:gd name="T3" fmla="*/ 1366 h 92"/>
                      <a:gd name="T4" fmla="*/ 43 w 43"/>
                      <a:gd name="T5" fmla="*/ 1372 h 92"/>
                      <a:gd name="T6" fmla="*/ 42 w 43"/>
                      <a:gd name="T7" fmla="*/ 1379 h 92"/>
                      <a:gd name="T8" fmla="*/ 26 w 43"/>
                      <a:gd name="T9" fmla="*/ 1443 h 92"/>
                      <a:gd name="T10" fmla="*/ 25 w 43"/>
                      <a:gd name="T11" fmla="*/ 1450 h 92"/>
                      <a:gd name="T12" fmla="*/ 18 w 43"/>
                      <a:gd name="T13" fmla="*/ 1454 h 92"/>
                      <a:gd name="T14" fmla="*/ 11 w 43"/>
                      <a:gd name="T15" fmla="*/ 1453 h 92"/>
                      <a:gd name="T16" fmla="*/ 5 w 43"/>
                      <a:gd name="T17" fmla="*/ 1451 h 92"/>
                      <a:gd name="T18" fmla="*/ 0 w 43"/>
                      <a:gd name="T19" fmla="*/ 1444 h 92"/>
                      <a:gd name="T20" fmla="*/ 2 w 43"/>
                      <a:gd name="T21" fmla="*/ 1438 h 92"/>
                      <a:gd name="T22" fmla="*/ 17 w 43"/>
                      <a:gd name="T23" fmla="*/ 1373 h 92"/>
                      <a:gd name="T24" fmla="*/ 19 w 43"/>
                      <a:gd name="T25" fmla="*/ 1367 h 92"/>
                      <a:gd name="T26" fmla="*/ 26 w 43"/>
                      <a:gd name="T27" fmla="*/ 1362 h 92"/>
                      <a:gd name="T28" fmla="*/ 32 w 43"/>
                      <a:gd name="T29" fmla="*/ 1364 h 9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3" h="92">
                        <a:moveTo>
                          <a:pt x="32" y="2"/>
                        </a:moveTo>
                        <a:lnTo>
                          <a:pt x="39" y="4"/>
                        </a:lnTo>
                        <a:lnTo>
                          <a:pt x="43" y="10"/>
                        </a:lnTo>
                        <a:lnTo>
                          <a:pt x="42" y="17"/>
                        </a:lnTo>
                        <a:lnTo>
                          <a:pt x="26" y="81"/>
                        </a:lnTo>
                        <a:lnTo>
                          <a:pt x="25" y="88"/>
                        </a:lnTo>
                        <a:lnTo>
                          <a:pt x="18" y="92"/>
                        </a:lnTo>
                        <a:lnTo>
                          <a:pt x="11" y="91"/>
                        </a:lnTo>
                        <a:lnTo>
                          <a:pt x="5" y="89"/>
                        </a:lnTo>
                        <a:lnTo>
                          <a:pt x="0" y="82"/>
                        </a:lnTo>
                        <a:lnTo>
                          <a:pt x="2" y="76"/>
                        </a:lnTo>
                        <a:lnTo>
                          <a:pt x="17" y="11"/>
                        </a:lnTo>
                        <a:lnTo>
                          <a:pt x="19" y="5"/>
                        </a:lnTo>
                        <a:lnTo>
                          <a:pt x="26" y="0"/>
                        </a:lnTo>
                        <a:lnTo>
                          <a:pt x="32" y="2"/>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60" name="Group 4039">
                  <a:extLst>
                    <a:ext uri="{FF2B5EF4-FFF2-40B4-BE49-F238E27FC236}">
                      <a16:creationId xmlns:a16="http://schemas.microsoft.com/office/drawing/2014/main" id="{5FA44B60-C0F4-6B12-96D3-D6583AB67E2B}"/>
                    </a:ext>
                  </a:extLst>
                </p:cNvPr>
                <p:cNvGrpSpPr/>
                <p:nvPr/>
              </p:nvGrpSpPr>
              <p:grpSpPr>
                <a:xfrm>
                  <a:off x="5453" y="1352"/>
                  <a:ext cx="127" cy="277"/>
                  <a:chOff x="5453" y="1352"/>
                  <a:chExt cx="127" cy="277"/>
                </a:xfrm>
              </p:grpSpPr>
              <p:sp>
                <p:nvSpPr>
                  <p:cNvPr id="1089" name="Freeform 4040">
                    <a:extLst>
                      <a:ext uri="{FF2B5EF4-FFF2-40B4-BE49-F238E27FC236}">
                        <a16:creationId xmlns:a16="http://schemas.microsoft.com/office/drawing/2014/main" id="{AFBD9E14-E766-0D4C-9476-EF3AEC15E1CF}"/>
                      </a:ext>
                    </a:extLst>
                  </p:cNvPr>
                  <p:cNvSpPr/>
                  <p:nvPr/>
                </p:nvSpPr>
                <p:spPr bwMode="auto">
                  <a:xfrm>
                    <a:off x="5453" y="1352"/>
                    <a:ext cx="127" cy="277"/>
                  </a:xfrm>
                  <a:custGeom>
                    <a:avLst/>
                    <a:gdLst>
                      <a:gd name="T0" fmla="*/ 27 w 127"/>
                      <a:gd name="T1" fmla="*/ 1352 h 277"/>
                      <a:gd name="T2" fmla="*/ 5 w 127"/>
                      <a:gd name="T3" fmla="*/ 1417 h 277"/>
                      <a:gd name="T4" fmla="*/ 0 w 127"/>
                      <a:gd name="T5" fmla="*/ 1441 h 277"/>
                      <a:gd name="T6" fmla="*/ 2 w 127"/>
                      <a:gd name="T7" fmla="*/ 1450 h 277"/>
                      <a:gd name="T8" fmla="*/ 106 w 127"/>
                      <a:gd name="T9" fmla="*/ 1627 h 277"/>
                      <a:gd name="T10" fmla="*/ 114 w 127"/>
                      <a:gd name="T11" fmla="*/ 1629 h 277"/>
                      <a:gd name="T12" fmla="*/ 126 w 127"/>
                      <a:gd name="T13" fmla="*/ 1622 h 277"/>
                      <a:gd name="T14" fmla="*/ 128 w 127"/>
                      <a:gd name="T15" fmla="*/ 1614 h 277"/>
                      <a:gd name="T16" fmla="*/ 124 w 127"/>
                      <a:gd name="T17" fmla="*/ 1608 h 277"/>
                      <a:gd name="T18" fmla="*/ 31 w 127"/>
                      <a:gd name="T19" fmla="*/ 1449 h 277"/>
                      <a:gd name="T20" fmla="*/ 27 w 127"/>
                      <a:gd name="T21" fmla="*/ 1443 h 277"/>
                      <a:gd name="T22" fmla="*/ 26 w 127"/>
                      <a:gd name="T23" fmla="*/ 1439 h 277"/>
                      <a:gd name="T24" fmla="*/ 28 w 127"/>
                      <a:gd name="T25" fmla="*/ 1428 h 277"/>
                      <a:gd name="T26" fmla="*/ 33 w 127"/>
                      <a:gd name="T27" fmla="*/ 1407 h 277"/>
                      <a:gd name="T28" fmla="*/ 39 w 127"/>
                      <a:gd name="T29" fmla="*/ 1384 h 277"/>
                      <a:gd name="T30" fmla="*/ 43 w 127"/>
                      <a:gd name="T31" fmla="*/ 1368 h 277"/>
                      <a:gd name="T32" fmla="*/ 45 w 127"/>
                      <a:gd name="T33" fmla="*/ 1362 h 277"/>
                      <a:gd name="T34" fmla="*/ 41 w 127"/>
                      <a:gd name="T35" fmla="*/ 1355 h 277"/>
                      <a:gd name="T36" fmla="*/ 27 w 127"/>
                      <a:gd name="T37" fmla="*/ 1352 h 2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27" h="277">
                        <a:moveTo>
                          <a:pt x="27" y="0"/>
                        </a:moveTo>
                        <a:lnTo>
                          <a:pt x="5" y="65"/>
                        </a:lnTo>
                        <a:lnTo>
                          <a:pt x="0" y="89"/>
                        </a:lnTo>
                        <a:lnTo>
                          <a:pt x="2" y="98"/>
                        </a:lnTo>
                        <a:lnTo>
                          <a:pt x="106" y="275"/>
                        </a:lnTo>
                        <a:lnTo>
                          <a:pt x="114" y="277"/>
                        </a:lnTo>
                        <a:lnTo>
                          <a:pt x="126" y="270"/>
                        </a:lnTo>
                        <a:lnTo>
                          <a:pt x="128" y="262"/>
                        </a:lnTo>
                        <a:lnTo>
                          <a:pt x="124" y="256"/>
                        </a:lnTo>
                        <a:lnTo>
                          <a:pt x="31" y="97"/>
                        </a:lnTo>
                        <a:lnTo>
                          <a:pt x="27" y="91"/>
                        </a:lnTo>
                        <a:lnTo>
                          <a:pt x="26" y="87"/>
                        </a:lnTo>
                        <a:lnTo>
                          <a:pt x="28" y="76"/>
                        </a:lnTo>
                        <a:lnTo>
                          <a:pt x="33" y="55"/>
                        </a:lnTo>
                        <a:lnTo>
                          <a:pt x="39" y="32"/>
                        </a:lnTo>
                        <a:lnTo>
                          <a:pt x="43" y="16"/>
                        </a:lnTo>
                        <a:lnTo>
                          <a:pt x="45" y="10"/>
                        </a:lnTo>
                        <a:lnTo>
                          <a:pt x="41" y="3"/>
                        </a:lnTo>
                        <a:lnTo>
                          <a:pt x="27" y="0"/>
                        </a:lnTo>
                      </a:path>
                    </a:pathLst>
                  </a:custGeom>
                  <a:solidFill>
                    <a:srgbClr val="FFD9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90" name="Picture 4041">
                    <a:extLst>
                      <a:ext uri="{FF2B5EF4-FFF2-40B4-BE49-F238E27FC236}">
                        <a16:creationId xmlns:a16="http://schemas.microsoft.com/office/drawing/2014/main" id="{12B916F8-F805-DCE7-9C6A-9AF6988637E3}"/>
                      </a:ext>
                    </a:extLst>
                  </p:cNvPr>
                  <p:cNvPicPr>
                    <a:picLocks noChangeAspect="1" noChangeArrowheads="1"/>
                  </p:cNvPicPr>
                  <p:nvPr/>
                </p:nvPicPr>
                <p:blipFill>
                  <a:blip r:embed="rId37">
                    <a:extLst>
                      <a:ext uri="{28A0092B-C50C-407E-A947-70E740481C1C}">
                        <a14:useLocalDpi xmlns:a14="http://schemas.microsoft.com/office/drawing/2010/main" val="0"/>
                      </a:ext>
                    </a:extLst>
                  </a:blip>
                  <a:stretch>
                    <a:fillRect/>
                  </a:stretch>
                </p:blipFill>
                <p:spPr bwMode="auto">
                  <a:xfrm>
                    <a:off x="5453" y="1352"/>
                    <a:ext cx="127" cy="27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61" name="Group 4042">
                  <a:extLst>
                    <a:ext uri="{FF2B5EF4-FFF2-40B4-BE49-F238E27FC236}">
                      <a16:creationId xmlns:a16="http://schemas.microsoft.com/office/drawing/2014/main" id="{7AFDCCCA-31A0-C44F-DC51-705649B0A537}"/>
                    </a:ext>
                  </a:extLst>
                </p:cNvPr>
                <p:cNvGrpSpPr/>
                <p:nvPr/>
              </p:nvGrpSpPr>
              <p:grpSpPr>
                <a:xfrm>
                  <a:off x="5453" y="1352"/>
                  <a:ext cx="127" cy="277"/>
                  <a:chOff x="5453" y="1352"/>
                  <a:chExt cx="127" cy="277"/>
                </a:xfrm>
              </p:grpSpPr>
              <p:sp>
                <p:nvSpPr>
                  <p:cNvPr id="1088" name="Freeform 4043">
                    <a:extLst>
                      <a:ext uri="{FF2B5EF4-FFF2-40B4-BE49-F238E27FC236}">
                        <a16:creationId xmlns:a16="http://schemas.microsoft.com/office/drawing/2014/main" id="{78040AE3-D11F-E6EA-C823-5C198C902F33}"/>
                      </a:ext>
                    </a:extLst>
                  </p:cNvPr>
                  <p:cNvSpPr/>
                  <p:nvPr/>
                </p:nvSpPr>
                <p:spPr bwMode="auto">
                  <a:xfrm>
                    <a:off x="5453" y="1352"/>
                    <a:ext cx="127" cy="277"/>
                  </a:xfrm>
                  <a:custGeom>
                    <a:avLst/>
                    <a:gdLst>
                      <a:gd name="T0" fmla="*/ 34 w 127"/>
                      <a:gd name="T1" fmla="*/ 1353 h 277"/>
                      <a:gd name="T2" fmla="*/ 41 w 127"/>
                      <a:gd name="T3" fmla="*/ 1355 h 277"/>
                      <a:gd name="T4" fmla="*/ 45 w 127"/>
                      <a:gd name="T5" fmla="*/ 1362 h 277"/>
                      <a:gd name="T6" fmla="*/ 43 w 127"/>
                      <a:gd name="T7" fmla="*/ 1368 h 277"/>
                      <a:gd name="T8" fmla="*/ 39 w 127"/>
                      <a:gd name="T9" fmla="*/ 1384 h 277"/>
                      <a:gd name="T10" fmla="*/ 33 w 127"/>
                      <a:gd name="T11" fmla="*/ 1407 h 277"/>
                      <a:gd name="T12" fmla="*/ 28 w 127"/>
                      <a:gd name="T13" fmla="*/ 1428 h 277"/>
                      <a:gd name="T14" fmla="*/ 26 w 127"/>
                      <a:gd name="T15" fmla="*/ 1439 h 277"/>
                      <a:gd name="T16" fmla="*/ 27 w 127"/>
                      <a:gd name="T17" fmla="*/ 1443 h 277"/>
                      <a:gd name="T18" fmla="*/ 31 w 127"/>
                      <a:gd name="T19" fmla="*/ 1449 h 277"/>
                      <a:gd name="T20" fmla="*/ 124 w 127"/>
                      <a:gd name="T21" fmla="*/ 1608 h 277"/>
                      <a:gd name="T22" fmla="*/ 128 w 127"/>
                      <a:gd name="T23" fmla="*/ 1614 h 277"/>
                      <a:gd name="T24" fmla="*/ 126 w 127"/>
                      <a:gd name="T25" fmla="*/ 1622 h 277"/>
                      <a:gd name="T26" fmla="*/ 120 w 127"/>
                      <a:gd name="T27" fmla="*/ 1625 h 277"/>
                      <a:gd name="T28" fmla="*/ 114 w 127"/>
                      <a:gd name="T29" fmla="*/ 1629 h 277"/>
                      <a:gd name="T30" fmla="*/ 106 w 127"/>
                      <a:gd name="T31" fmla="*/ 1627 h 277"/>
                      <a:gd name="T32" fmla="*/ 103 w 127"/>
                      <a:gd name="T33" fmla="*/ 1621 h 277"/>
                      <a:gd name="T34" fmla="*/ 9 w 127"/>
                      <a:gd name="T35" fmla="*/ 1462 h 277"/>
                      <a:gd name="T36" fmla="*/ 2 w 127"/>
                      <a:gd name="T37" fmla="*/ 1450 h 277"/>
                      <a:gd name="T38" fmla="*/ 19 w 127"/>
                      <a:gd name="T39" fmla="*/ 1363 h 277"/>
                      <a:gd name="T40" fmla="*/ 27 w 127"/>
                      <a:gd name="T41" fmla="*/ 1352 h 277"/>
                      <a:gd name="T42" fmla="*/ 34 w 127"/>
                      <a:gd name="T43" fmla="*/ 1353 h 2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27" h="277">
                        <a:moveTo>
                          <a:pt x="34" y="1"/>
                        </a:moveTo>
                        <a:lnTo>
                          <a:pt x="41" y="3"/>
                        </a:lnTo>
                        <a:lnTo>
                          <a:pt x="45" y="10"/>
                        </a:lnTo>
                        <a:lnTo>
                          <a:pt x="43" y="16"/>
                        </a:lnTo>
                        <a:lnTo>
                          <a:pt x="39" y="32"/>
                        </a:lnTo>
                        <a:lnTo>
                          <a:pt x="33" y="55"/>
                        </a:lnTo>
                        <a:lnTo>
                          <a:pt x="28" y="76"/>
                        </a:lnTo>
                        <a:lnTo>
                          <a:pt x="26" y="87"/>
                        </a:lnTo>
                        <a:lnTo>
                          <a:pt x="27" y="91"/>
                        </a:lnTo>
                        <a:lnTo>
                          <a:pt x="31" y="97"/>
                        </a:lnTo>
                        <a:lnTo>
                          <a:pt x="124" y="256"/>
                        </a:lnTo>
                        <a:lnTo>
                          <a:pt x="128" y="262"/>
                        </a:lnTo>
                        <a:lnTo>
                          <a:pt x="126" y="270"/>
                        </a:lnTo>
                        <a:lnTo>
                          <a:pt x="120" y="273"/>
                        </a:lnTo>
                        <a:lnTo>
                          <a:pt x="114" y="277"/>
                        </a:lnTo>
                        <a:lnTo>
                          <a:pt x="106" y="275"/>
                        </a:lnTo>
                        <a:lnTo>
                          <a:pt x="103" y="269"/>
                        </a:lnTo>
                        <a:lnTo>
                          <a:pt x="9" y="110"/>
                        </a:lnTo>
                        <a:lnTo>
                          <a:pt x="2" y="98"/>
                        </a:lnTo>
                        <a:lnTo>
                          <a:pt x="19" y="11"/>
                        </a:lnTo>
                        <a:lnTo>
                          <a:pt x="27" y="0"/>
                        </a:lnTo>
                        <a:lnTo>
                          <a:pt x="34" y="1"/>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62" name="Group 4044">
                  <a:extLst>
                    <a:ext uri="{FF2B5EF4-FFF2-40B4-BE49-F238E27FC236}">
                      <a16:creationId xmlns:a16="http://schemas.microsoft.com/office/drawing/2014/main" id="{B59ECB75-BA60-06D3-74C8-0703B7D8860A}"/>
                    </a:ext>
                  </a:extLst>
                </p:cNvPr>
                <p:cNvGrpSpPr/>
                <p:nvPr/>
              </p:nvGrpSpPr>
              <p:grpSpPr>
                <a:xfrm>
                  <a:off x="3052" y="4196"/>
                  <a:ext cx="114" cy="102"/>
                  <a:chOff x="3052" y="4196"/>
                  <a:chExt cx="114" cy="102"/>
                </a:xfrm>
              </p:grpSpPr>
              <p:sp>
                <p:nvSpPr>
                  <p:cNvPr id="1086" name="Freeform 4045">
                    <a:extLst>
                      <a:ext uri="{FF2B5EF4-FFF2-40B4-BE49-F238E27FC236}">
                        <a16:creationId xmlns:a16="http://schemas.microsoft.com/office/drawing/2014/main" id="{9BA03A10-FF53-C0C9-EEC1-A5B430F0A86E}"/>
                      </a:ext>
                    </a:extLst>
                  </p:cNvPr>
                  <p:cNvSpPr/>
                  <p:nvPr/>
                </p:nvSpPr>
                <p:spPr bwMode="auto">
                  <a:xfrm>
                    <a:off x="3052" y="4196"/>
                    <a:ext cx="114" cy="102"/>
                  </a:xfrm>
                  <a:custGeom>
                    <a:avLst/>
                    <a:gdLst>
                      <a:gd name="T0" fmla="*/ 94 w 114"/>
                      <a:gd name="T1" fmla="*/ 4196 h 102"/>
                      <a:gd name="T2" fmla="*/ 86 w 114"/>
                      <a:gd name="T3" fmla="*/ 4196 h 102"/>
                      <a:gd name="T4" fmla="*/ 50 w 114"/>
                      <a:gd name="T5" fmla="*/ 4196 h 102"/>
                      <a:gd name="T6" fmla="*/ 28 w 114"/>
                      <a:gd name="T7" fmla="*/ 4201 h 102"/>
                      <a:gd name="T8" fmla="*/ 11 w 114"/>
                      <a:gd name="T9" fmla="*/ 4215 h 102"/>
                      <a:gd name="T10" fmla="*/ 2 w 114"/>
                      <a:gd name="T11" fmla="*/ 4234 h 102"/>
                      <a:gd name="T12" fmla="*/ 5 w 114"/>
                      <a:gd name="T13" fmla="*/ 4261 h 102"/>
                      <a:gd name="T14" fmla="*/ 15 w 114"/>
                      <a:gd name="T15" fmla="*/ 4280 h 102"/>
                      <a:gd name="T16" fmla="*/ 30 w 114"/>
                      <a:gd name="T17" fmla="*/ 4293 h 102"/>
                      <a:gd name="T18" fmla="*/ 49 w 114"/>
                      <a:gd name="T19" fmla="*/ 4297 h 102"/>
                      <a:gd name="T20" fmla="*/ 105 w 114"/>
                      <a:gd name="T21" fmla="*/ 4297 h 102"/>
                      <a:gd name="T22" fmla="*/ 109 w 114"/>
                      <a:gd name="T23" fmla="*/ 4297 h 102"/>
                      <a:gd name="T24" fmla="*/ 116 w 114"/>
                      <a:gd name="T25" fmla="*/ 4289 h 102"/>
                      <a:gd name="T26" fmla="*/ 115 w 114"/>
                      <a:gd name="T27" fmla="*/ 4285 h 102"/>
                      <a:gd name="T28" fmla="*/ 115 w 114"/>
                      <a:gd name="T29" fmla="*/ 4234 h 102"/>
                      <a:gd name="T30" fmla="*/ 105 w 114"/>
                      <a:gd name="T31" fmla="*/ 4196 h 102"/>
                      <a:gd name="T32" fmla="*/ 94 w 114"/>
                      <a:gd name="T33" fmla="*/ 4196 h 10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4" h="102">
                        <a:moveTo>
                          <a:pt x="94" y="0"/>
                        </a:moveTo>
                        <a:lnTo>
                          <a:pt x="86" y="0"/>
                        </a:lnTo>
                        <a:lnTo>
                          <a:pt x="50" y="0"/>
                        </a:lnTo>
                        <a:lnTo>
                          <a:pt x="28" y="5"/>
                        </a:lnTo>
                        <a:lnTo>
                          <a:pt x="11" y="19"/>
                        </a:lnTo>
                        <a:lnTo>
                          <a:pt x="2" y="38"/>
                        </a:lnTo>
                        <a:lnTo>
                          <a:pt x="5" y="65"/>
                        </a:lnTo>
                        <a:lnTo>
                          <a:pt x="15" y="84"/>
                        </a:lnTo>
                        <a:lnTo>
                          <a:pt x="30" y="97"/>
                        </a:lnTo>
                        <a:lnTo>
                          <a:pt x="49" y="101"/>
                        </a:lnTo>
                        <a:lnTo>
                          <a:pt x="105" y="101"/>
                        </a:lnTo>
                        <a:lnTo>
                          <a:pt x="109" y="101"/>
                        </a:lnTo>
                        <a:lnTo>
                          <a:pt x="116" y="93"/>
                        </a:lnTo>
                        <a:lnTo>
                          <a:pt x="115" y="89"/>
                        </a:lnTo>
                        <a:lnTo>
                          <a:pt x="115" y="38"/>
                        </a:lnTo>
                        <a:lnTo>
                          <a:pt x="105" y="0"/>
                        </a:lnTo>
                        <a:lnTo>
                          <a:pt x="94" y="0"/>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87" name="Picture 4046">
                    <a:extLst>
                      <a:ext uri="{FF2B5EF4-FFF2-40B4-BE49-F238E27FC236}">
                        <a16:creationId xmlns:a16="http://schemas.microsoft.com/office/drawing/2014/main" id="{FACCEAF5-BEE3-31E9-BC77-5C8B54AFD0F9}"/>
                      </a:ext>
                    </a:extLst>
                  </p:cNvPr>
                  <p:cNvPicPr>
                    <a:picLocks noChangeAspect="1" noChangeArrowheads="1"/>
                  </p:cNvPicPr>
                  <p:nvPr/>
                </p:nvPicPr>
                <p:blipFill>
                  <a:blip r:embed="rId38">
                    <a:extLst>
                      <a:ext uri="{28A0092B-C50C-407E-A947-70E740481C1C}">
                        <a14:useLocalDpi xmlns:a14="http://schemas.microsoft.com/office/drawing/2010/main" val="0"/>
                      </a:ext>
                    </a:extLst>
                  </a:blip>
                  <a:stretch>
                    <a:fillRect/>
                  </a:stretch>
                </p:blipFill>
                <p:spPr bwMode="auto">
                  <a:xfrm>
                    <a:off x="3052" y="4196"/>
                    <a:ext cx="114" cy="10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63" name="Group 4047">
                  <a:extLst>
                    <a:ext uri="{FF2B5EF4-FFF2-40B4-BE49-F238E27FC236}">
                      <a16:creationId xmlns:a16="http://schemas.microsoft.com/office/drawing/2014/main" id="{3540D2EE-BC75-178B-2C04-CFFCB0681AF2}"/>
                    </a:ext>
                  </a:extLst>
                </p:cNvPr>
                <p:cNvGrpSpPr/>
                <p:nvPr/>
              </p:nvGrpSpPr>
              <p:grpSpPr>
                <a:xfrm>
                  <a:off x="3052" y="4196"/>
                  <a:ext cx="114" cy="102"/>
                  <a:chOff x="3052" y="4196"/>
                  <a:chExt cx="114" cy="102"/>
                </a:xfrm>
              </p:grpSpPr>
              <p:sp>
                <p:nvSpPr>
                  <p:cNvPr id="1085" name="Freeform 4048">
                    <a:extLst>
                      <a:ext uri="{FF2B5EF4-FFF2-40B4-BE49-F238E27FC236}">
                        <a16:creationId xmlns:a16="http://schemas.microsoft.com/office/drawing/2014/main" id="{CFD57A97-46ED-C22A-C614-23DA52DE97EB}"/>
                      </a:ext>
                    </a:extLst>
                  </p:cNvPr>
                  <p:cNvSpPr/>
                  <p:nvPr/>
                </p:nvSpPr>
                <p:spPr bwMode="auto">
                  <a:xfrm>
                    <a:off x="3052" y="4196"/>
                    <a:ext cx="114" cy="102"/>
                  </a:xfrm>
                  <a:custGeom>
                    <a:avLst/>
                    <a:gdLst>
                      <a:gd name="T0" fmla="*/ 108 w 114"/>
                      <a:gd name="T1" fmla="*/ 4200 h 102"/>
                      <a:gd name="T2" fmla="*/ 106 w 114"/>
                      <a:gd name="T3" fmla="*/ 4198 h 102"/>
                      <a:gd name="T4" fmla="*/ 103 w 114"/>
                      <a:gd name="T5" fmla="*/ 4196 h 102"/>
                      <a:gd name="T6" fmla="*/ 99 w 114"/>
                      <a:gd name="T7" fmla="*/ 4196 h 102"/>
                      <a:gd name="T8" fmla="*/ 92 w 114"/>
                      <a:gd name="T9" fmla="*/ 4196 h 102"/>
                      <a:gd name="T10" fmla="*/ 85 w 114"/>
                      <a:gd name="T11" fmla="*/ 4196 h 102"/>
                      <a:gd name="T12" fmla="*/ 78 w 114"/>
                      <a:gd name="T13" fmla="*/ 4196 h 102"/>
                      <a:gd name="T14" fmla="*/ 68 w 114"/>
                      <a:gd name="T15" fmla="*/ 4196 h 102"/>
                      <a:gd name="T16" fmla="*/ 58 w 114"/>
                      <a:gd name="T17" fmla="*/ 4196 h 102"/>
                      <a:gd name="T18" fmla="*/ 48 w 114"/>
                      <a:gd name="T19" fmla="*/ 4196 h 102"/>
                      <a:gd name="T20" fmla="*/ 27 w 114"/>
                      <a:gd name="T21" fmla="*/ 4201 h 102"/>
                      <a:gd name="T22" fmla="*/ 10 w 114"/>
                      <a:gd name="T23" fmla="*/ 4215 h 102"/>
                      <a:gd name="T24" fmla="*/ 0 w 114"/>
                      <a:gd name="T25" fmla="*/ 4234 h 102"/>
                      <a:gd name="T26" fmla="*/ 3 w 114"/>
                      <a:gd name="T27" fmla="*/ 4261 h 102"/>
                      <a:gd name="T28" fmla="*/ 13 w 114"/>
                      <a:gd name="T29" fmla="*/ 4280 h 102"/>
                      <a:gd name="T30" fmla="*/ 28 w 114"/>
                      <a:gd name="T31" fmla="*/ 4293 h 102"/>
                      <a:gd name="T32" fmla="*/ 47 w 114"/>
                      <a:gd name="T33" fmla="*/ 4297 h 102"/>
                      <a:gd name="T34" fmla="*/ 77 w 114"/>
                      <a:gd name="T35" fmla="*/ 4297 h 102"/>
                      <a:gd name="T36" fmla="*/ 85 w 114"/>
                      <a:gd name="T37" fmla="*/ 4297 h 102"/>
                      <a:gd name="T38" fmla="*/ 92 w 114"/>
                      <a:gd name="T39" fmla="*/ 4297 h 102"/>
                      <a:gd name="T40" fmla="*/ 99 w 114"/>
                      <a:gd name="T41" fmla="*/ 4297 h 102"/>
                      <a:gd name="T42" fmla="*/ 104 w 114"/>
                      <a:gd name="T43" fmla="*/ 4297 h 102"/>
                      <a:gd name="T44" fmla="*/ 108 w 114"/>
                      <a:gd name="T45" fmla="*/ 4297 h 102"/>
                      <a:gd name="T46" fmla="*/ 111 w 114"/>
                      <a:gd name="T47" fmla="*/ 4293 h 102"/>
                      <a:gd name="T48" fmla="*/ 114 w 114"/>
                      <a:gd name="T49" fmla="*/ 4289 h 102"/>
                      <a:gd name="T50" fmla="*/ 113 w 114"/>
                      <a:gd name="T51" fmla="*/ 4285 h 102"/>
                      <a:gd name="T52" fmla="*/ 113 w 114"/>
                      <a:gd name="T53" fmla="*/ 4280 h 102"/>
                      <a:gd name="T54" fmla="*/ 113 w 114"/>
                      <a:gd name="T55" fmla="*/ 4271 h 102"/>
                      <a:gd name="T56" fmla="*/ 113 w 114"/>
                      <a:gd name="T57" fmla="*/ 4261 h 102"/>
                      <a:gd name="T58" fmla="*/ 113 w 114"/>
                      <a:gd name="T59" fmla="*/ 4252 h 102"/>
                      <a:gd name="T60" fmla="*/ 113 w 114"/>
                      <a:gd name="T61" fmla="*/ 4239 h 102"/>
                      <a:gd name="T62" fmla="*/ 113 w 114"/>
                      <a:gd name="T63" fmla="*/ 4226 h 102"/>
                      <a:gd name="T64" fmla="*/ 113 w 114"/>
                      <a:gd name="T65" fmla="*/ 4212 h 102"/>
                      <a:gd name="T66" fmla="*/ 113 w 114"/>
                      <a:gd name="T67" fmla="*/ 4208 h 102"/>
                      <a:gd name="T68" fmla="*/ 111 w 114"/>
                      <a:gd name="T69" fmla="*/ 4203 h 102"/>
                      <a:gd name="T70" fmla="*/ 108 w 114"/>
                      <a:gd name="T71" fmla="*/ 4200 h 1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14" h="102">
                        <a:moveTo>
                          <a:pt x="108" y="4"/>
                        </a:moveTo>
                        <a:lnTo>
                          <a:pt x="106" y="2"/>
                        </a:lnTo>
                        <a:lnTo>
                          <a:pt x="103" y="0"/>
                        </a:lnTo>
                        <a:lnTo>
                          <a:pt x="99" y="0"/>
                        </a:lnTo>
                        <a:lnTo>
                          <a:pt x="92" y="0"/>
                        </a:lnTo>
                        <a:lnTo>
                          <a:pt x="85" y="0"/>
                        </a:lnTo>
                        <a:lnTo>
                          <a:pt x="78" y="0"/>
                        </a:lnTo>
                        <a:lnTo>
                          <a:pt x="68" y="0"/>
                        </a:lnTo>
                        <a:lnTo>
                          <a:pt x="58" y="0"/>
                        </a:lnTo>
                        <a:lnTo>
                          <a:pt x="48" y="0"/>
                        </a:lnTo>
                        <a:lnTo>
                          <a:pt x="27" y="5"/>
                        </a:lnTo>
                        <a:lnTo>
                          <a:pt x="10" y="19"/>
                        </a:lnTo>
                        <a:lnTo>
                          <a:pt x="0" y="38"/>
                        </a:lnTo>
                        <a:lnTo>
                          <a:pt x="3" y="65"/>
                        </a:lnTo>
                        <a:lnTo>
                          <a:pt x="13" y="84"/>
                        </a:lnTo>
                        <a:lnTo>
                          <a:pt x="28" y="97"/>
                        </a:lnTo>
                        <a:lnTo>
                          <a:pt x="47" y="101"/>
                        </a:lnTo>
                        <a:lnTo>
                          <a:pt x="77" y="101"/>
                        </a:lnTo>
                        <a:lnTo>
                          <a:pt x="85" y="101"/>
                        </a:lnTo>
                        <a:lnTo>
                          <a:pt x="92" y="101"/>
                        </a:lnTo>
                        <a:lnTo>
                          <a:pt x="99" y="101"/>
                        </a:lnTo>
                        <a:lnTo>
                          <a:pt x="104" y="101"/>
                        </a:lnTo>
                        <a:lnTo>
                          <a:pt x="108" y="101"/>
                        </a:lnTo>
                        <a:lnTo>
                          <a:pt x="111" y="97"/>
                        </a:lnTo>
                        <a:lnTo>
                          <a:pt x="114" y="93"/>
                        </a:lnTo>
                        <a:lnTo>
                          <a:pt x="113" y="89"/>
                        </a:lnTo>
                        <a:lnTo>
                          <a:pt x="113" y="84"/>
                        </a:lnTo>
                        <a:lnTo>
                          <a:pt x="113" y="75"/>
                        </a:lnTo>
                        <a:lnTo>
                          <a:pt x="113" y="65"/>
                        </a:lnTo>
                        <a:lnTo>
                          <a:pt x="113" y="56"/>
                        </a:lnTo>
                        <a:lnTo>
                          <a:pt x="113" y="43"/>
                        </a:lnTo>
                        <a:lnTo>
                          <a:pt x="113" y="30"/>
                        </a:lnTo>
                        <a:lnTo>
                          <a:pt x="113" y="16"/>
                        </a:lnTo>
                        <a:lnTo>
                          <a:pt x="113" y="12"/>
                        </a:lnTo>
                        <a:lnTo>
                          <a:pt x="111" y="7"/>
                        </a:lnTo>
                        <a:lnTo>
                          <a:pt x="108" y="4"/>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64" name="Group 4049">
                  <a:extLst>
                    <a:ext uri="{FF2B5EF4-FFF2-40B4-BE49-F238E27FC236}">
                      <a16:creationId xmlns:a16="http://schemas.microsoft.com/office/drawing/2014/main" id="{DF6B0050-654D-35AA-5367-48D9EF7CF8CC}"/>
                    </a:ext>
                  </a:extLst>
                </p:cNvPr>
                <p:cNvGrpSpPr/>
                <p:nvPr/>
              </p:nvGrpSpPr>
              <p:grpSpPr>
                <a:xfrm>
                  <a:off x="2909" y="4075"/>
                  <a:ext cx="471" cy="222"/>
                  <a:chOff x="2909" y="4075"/>
                  <a:chExt cx="471" cy="222"/>
                </a:xfrm>
              </p:grpSpPr>
              <p:sp>
                <p:nvSpPr>
                  <p:cNvPr id="1081" name="Freeform 4050">
                    <a:extLst>
                      <a:ext uri="{FF2B5EF4-FFF2-40B4-BE49-F238E27FC236}">
                        <a16:creationId xmlns:a16="http://schemas.microsoft.com/office/drawing/2014/main" id="{B06F79B1-963A-AB89-87C3-60F2329767A7}"/>
                      </a:ext>
                    </a:extLst>
                  </p:cNvPr>
                  <p:cNvSpPr/>
                  <p:nvPr/>
                </p:nvSpPr>
                <p:spPr bwMode="auto">
                  <a:xfrm>
                    <a:off x="2909" y="4075"/>
                    <a:ext cx="471" cy="222"/>
                  </a:xfrm>
                  <a:custGeom>
                    <a:avLst/>
                    <a:gdLst>
                      <a:gd name="T0" fmla="*/ 48 w 471"/>
                      <a:gd name="T1" fmla="*/ 4075 h 222"/>
                      <a:gd name="T2" fmla="*/ 29 w 471"/>
                      <a:gd name="T3" fmla="*/ 4080 h 222"/>
                      <a:gd name="T4" fmla="*/ 14 w 471"/>
                      <a:gd name="T5" fmla="*/ 4092 h 222"/>
                      <a:gd name="T6" fmla="*/ 4 w 471"/>
                      <a:gd name="T7" fmla="*/ 4112 h 222"/>
                      <a:gd name="T8" fmla="*/ 2 w 471"/>
                      <a:gd name="T9" fmla="*/ 4138 h 222"/>
                      <a:gd name="T10" fmla="*/ 12 w 471"/>
                      <a:gd name="T11" fmla="*/ 4157 h 222"/>
                      <a:gd name="T12" fmla="*/ 29 w 471"/>
                      <a:gd name="T13" fmla="*/ 4171 h 222"/>
                      <a:gd name="T14" fmla="*/ 50 w 471"/>
                      <a:gd name="T15" fmla="*/ 4176 h 222"/>
                      <a:gd name="T16" fmla="*/ 228 w 471"/>
                      <a:gd name="T17" fmla="*/ 4177 h 222"/>
                      <a:gd name="T18" fmla="*/ 243 w 471"/>
                      <a:gd name="T19" fmla="*/ 4177 h 222"/>
                      <a:gd name="T20" fmla="*/ 273 w 471"/>
                      <a:gd name="T21" fmla="*/ 4261 h 222"/>
                      <a:gd name="T22" fmla="*/ 274 w 471"/>
                      <a:gd name="T23" fmla="*/ 4282 h 222"/>
                      <a:gd name="T24" fmla="*/ 287 w 471"/>
                      <a:gd name="T25" fmla="*/ 4297 h 222"/>
                      <a:gd name="T26" fmla="*/ 389 w 471"/>
                      <a:gd name="T27" fmla="*/ 4297 h 222"/>
                      <a:gd name="T28" fmla="*/ 412 w 471"/>
                      <a:gd name="T29" fmla="*/ 4296 h 222"/>
                      <a:gd name="T30" fmla="*/ 469 w 471"/>
                      <a:gd name="T31" fmla="*/ 4261 h 222"/>
                      <a:gd name="T32" fmla="*/ 473 w 471"/>
                      <a:gd name="T33" fmla="*/ 4247 h 222"/>
                      <a:gd name="T34" fmla="*/ 466 w 471"/>
                      <a:gd name="T35" fmla="*/ 4235 h 222"/>
                      <a:gd name="T36" fmla="*/ 464 w 471"/>
                      <a:gd name="T37" fmla="*/ 4235 h 222"/>
                      <a:gd name="T38" fmla="*/ 449 w 471"/>
                      <a:gd name="T39" fmla="*/ 4234 h 222"/>
                      <a:gd name="T40" fmla="*/ 439 w 471"/>
                      <a:gd name="T41" fmla="*/ 4230 h 222"/>
                      <a:gd name="T42" fmla="*/ 430 w 471"/>
                      <a:gd name="T43" fmla="*/ 4218 h 222"/>
                      <a:gd name="T44" fmla="*/ 424 w 471"/>
                      <a:gd name="T45" fmla="*/ 4195 h 222"/>
                      <a:gd name="T46" fmla="*/ 424 w 471"/>
                      <a:gd name="T47" fmla="*/ 4159 h 222"/>
                      <a:gd name="T48" fmla="*/ 437 w 471"/>
                      <a:gd name="T49" fmla="*/ 4143 h 222"/>
                      <a:gd name="T50" fmla="*/ 452 w 471"/>
                      <a:gd name="T51" fmla="*/ 4137 h 222"/>
                      <a:gd name="T52" fmla="*/ 466 w 471"/>
                      <a:gd name="T53" fmla="*/ 4137 h 222"/>
                      <a:gd name="T54" fmla="*/ 469 w 471"/>
                      <a:gd name="T55" fmla="*/ 4129 h 222"/>
                      <a:gd name="T56" fmla="*/ 467 w 471"/>
                      <a:gd name="T57" fmla="*/ 4112 h 222"/>
                      <a:gd name="T58" fmla="*/ 456 w 471"/>
                      <a:gd name="T59" fmla="*/ 4091 h 222"/>
                      <a:gd name="T60" fmla="*/ 440 w 471"/>
                      <a:gd name="T61" fmla="*/ 4079 h 222"/>
                      <a:gd name="T62" fmla="*/ 419 w 471"/>
                      <a:gd name="T63" fmla="*/ 4075 h 222"/>
                      <a:gd name="T64" fmla="*/ 48 w 471"/>
                      <a:gd name="T65" fmla="*/ 4075 h 222"/>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471" h="221">
                        <a:moveTo>
                          <a:pt x="48" y="0"/>
                        </a:moveTo>
                        <a:lnTo>
                          <a:pt x="29" y="5"/>
                        </a:lnTo>
                        <a:lnTo>
                          <a:pt x="14" y="17"/>
                        </a:lnTo>
                        <a:lnTo>
                          <a:pt x="4" y="37"/>
                        </a:lnTo>
                        <a:lnTo>
                          <a:pt x="2" y="63"/>
                        </a:lnTo>
                        <a:lnTo>
                          <a:pt x="12" y="82"/>
                        </a:lnTo>
                        <a:lnTo>
                          <a:pt x="29" y="96"/>
                        </a:lnTo>
                        <a:lnTo>
                          <a:pt x="50" y="101"/>
                        </a:lnTo>
                        <a:lnTo>
                          <a:pt x="228" y="102"/>
                        </a:lnTo>
                        <a:lnTo>
                          <a:pt x="243" y="102"/>
                        </a:lnTo>
                        <a:lnTo>
                          <a:pt x="273" y="186"/>
                        </a:lnTo>
                        <a:lnTo>
                          <a:pt x="274" y="207"/>
                        </a:lnTo>
                        <a:lnTo>
                          <a:pt x="287" y="222"/>
                        </a:lnTo>
                        <a:lnTo>
                          <a:pt x="389" y="222"/>
                        </a:lnTo>
                        <a:lnTo>
                          <a:pt x="412" y="221"/>
                        </a:lnTo>
                        <a:lnTo>
                          <a:pt x="469" y="186"/>
                        </a:lnTo>
                        <a:lnTo>
                          <a:pt x="473" y="172"/>
                        </a:lnTo>
                        <a:lnTo>
                          <a:pt x="466" y="160"/>
                        </a:lnTo>
                        <a:lnTo>
                          <a:pt x="464" y="160"/>
                        </a:lnTo>
                        <a:lnTo>
                          <a:pt x="449" y="159"/>
                        </a:lnTo>
                        <a:lnTo>
                          <a:pt x="439" y="155"/>
                        </a:lnTo>
                        <a:lnTo>
                          <a:pt x="430" y="143"/>
                        </a:lnTo>
                        <a:lnTo>
                          <a:pt x="424" y="120"/>
                        </a:lnTo>
                        <a:lnTo>
                          <a:pt x="424" y="84"/>
                        </a:lnTo>
                        <a:lnTo>
                          <a:pt x="437" y="68"/>
                        </a:lnTo>
                        <a:lnTo>
                          <a:pt x="452" y="62"/>
                        </a:lnTo>
                        <a:lnTo>
                          <a:pt x="466" y="62"/>
                        </a:lnTo>
                        <a:lnTo>
                          <a:pt x="469" y="54"/>
                        </a:lnTo>
                        <a:lnTo>
                          <a:pt x="467" y="37"/>
                        </a:lnTo>
                        <a:lnTo>
                          <a:pt x="456" y="16"/>
                        </a:lnTo>
                        <a:lnTo>
                          <a:pt x="440" y="4"/>
                        </a:lnTo>
                        <a:lnTo>
                          <a:pt x="419" y="0"/>
                        </a:lnTo>
                        <a:lnTo>
                          <a:pt x="48" y="0"/>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082" name="Freeform 4051">
                    <a:extLst>
                      <a:ext uri="{FF2B5EF4-FFF2-40B4-BE49-F238E27FC236}">
                        <a16:creationId xmlns:a16="http://schemas.microsoft.com/office/drawing/2014/main" id="{C11DDB89-51B3-9C95-33BB-165FC06EB671}"/>
                      </a:ext>
                    </a:extLst>
                  </p:cNvPr>
                  <p:cNvSpPr/>
                  <p:nvPr/>
                </p:nvSpPr>
                <p:spPr bwMode="auto">
                  <a:xfrm>
                    <a:off x="2909" y="4075"/>
                    <a:ext cx="471" cy="222"/>
                  </a:xfrm>
                  <a:custGeom>
                    <a:avLst/>
                    <a:gdLst>
                      <a:gd name="T0" fmla="*/ 463 w 471"/>
                      <a:gd name="T1" fmla="*/ 4228 h 222"/>
                      <a:gd name="T2" fmla="*/ 464 w 471"/>
                      <a:gd name="T3" fmla="*/ 4235 h 222"/>
                      <a:gd name="T4" fmla="*/ 466 w 471"/>
                      <a:gd name="T5" fmla="*/ 4235 h 222"/>
                      <a:gd name="T6" fmla="*/ 463 w 471"/>
                      <a:gd name="T7" fmla="*/ 4228 h 22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71" h="221">
                        <a:moveTo>
                          <a:pt x="463" y="153"/>
                        </a:moveTo>
                        <a:lnTo>
                          <a:pt x="464" y="160"/>
                        </a:lnTo>
                        <a:lnTo>
                          <a:pt x="466" y="160"/>
                        </a:lnTo>
                        <a:lnTo>
                          <a:pt x="463" y="153"/>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083" name="Freeform 4052">
                    <a:extLst>
                      <a:ext uri="{FF2B5EF4-FFF2-40B4-BE49-F238E27FC236}">
                        <a16:creationId xmlns:a16="http://schemas.microsoft.com/office/drawing/2014/main" id="{547EF461-D027-7526-AA3E-9C597850E9ED}"/>
                      </a:ext>
                    </a:extLst>
                  </p:cNvPr>
                  <p:cNvSpPr/>
                  <p:nvPr/>
                </p:nvSpPr>
                <p:spPr bwMode="auto">
                  <a:xfrm>
                    <a:off x="2909" y="4075"/>
                    <a:ext cx="471" cy="222"/>
                  </a:xfrm>
                  <a:custGeom>
                    <a:avLst/>
                    <a:gdLst>
                      <a:gd name="T0" fmla="*/ 466 w 471"/>
                      <a:gd name="T1" fmla="*/ 4137 h 222"/>
                      <a:gd name="T2" fmla="*/ 452 w 471"/>
                      <a:gd name="T3" fmla="*/ 4137 h 222"/>
                      <a:gd name="T4" fmla="*/ 464 w 471"/>
                      <a:gd name="T5" fmla="*/ 4137 h 222"/>
                      <a:gd name="T6" fmla="*/ 463 w 471"/>
                      <a:gd name="T7" fmla="*/ 4144 h 222"/>
                      <a:gd name="T8" fmla="*/ 466 w 471"/>
                      <a:gd name="T9" fmla="*/ 4137 h 2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1" h="221">
                        <a:moveTo>
                          <a:pt x="466" y="62"/>
                        </a:moveTo>
                        <a:lnTo>
                          <a:pt x="452" y="62"/>
                        </a:lnTo>
                        <a:lnTo>
                          <a:pt x="464" y="62"/>
                        </a:lnTo>
                        <a:lnTo>
                          <a:pt x="463" y="69"/>
                        </a:lnTo>
                        <a:lnTo>
                          <a:pt x="466" y="62"/>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84" name="Picture 4053">
                    <a:extLst>
                      <a:ext uri="{FF2B5EF4-FFF2-40B4-BE49-F238E27FC236}">
                        <a16:creationId xmlns:a16="http://schemas.microsoft.com/office/drawing/2014/main" id="{CCB6E9F8-0F6A-7475-CB80-F7FA2C146394}"/>
                      </a:ext>
                    </a:extLst>
                  </p:cNvPr>
                  <p:cNvPicPr>
                    <a:picLocks noChangeAspect="1" noChangeArrowheads="1"/>
                  </p:cNvPicPr>
                  <p:nvPr/>
                </p:nvPicPr>
                <p:blipFill>
                  <a:blip r:embed="rId39">
                    <a:extLst>
                      <a:ext uri="{28A0092B-C50C-407E-A947-70E740481C1C}">
                        <a14:useLocalDpi xmlns:a14="http://schemas.microsoft.com/office/drawing/2010/main" val="0"/>
                      </a:ext>
                    </a:extLst>
                  </a:blip>
                  <a:stretch>
                    <a:fillRect/>
                  </a:stretch>
                </p:blipFill>
                <p:spPr bwMode="auto">
                  <a:xfrm>
                    <a:off x="2909" y="4075"/>
                    <a:ext cx="471" cy="22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65" name="Group 4054">
                  <a:extLst>
                    <a:ext uri="{FF2B5EF4-FFF2-40B4-BE49-F238E27FC236}">
                      <a16:creationId xmlns:a16="http://schemas.microsoft.com/office/drawing/2014/main" id="{E61C1972-5043-A87F-0F1A-72077634672E}"/>
                    </a:ext>
                  </a:extLst>
                </p:cNvPr>
                <p:cNvGrpSpPr/>
                <p:nvPr/>
              </p:nvGrpSpPr>
              <p:grpSpPr>
                <a:xfrm>
                  <a:off x="2909" y="4075"/>
                  <a:ext cx="471" cy="223"/>
                  <a:chOff x="2909" y="4075"/>
                  <a:chExt cx="471" cy="223"/>
                </a:xfrm>
              </p:grpSpPr>
              <p:sp>
                <p:nvSpPr>
                  <p:cNvPr id="1080" name="Freeform 4055">
                    <a:extLst>
                      <a:ext uri="{FF2B5EF4-FFF2-40B4-BE49-F238E27FC236}">
                        <a16:creationId xmlns:a16="http://schemas.microsoft.com/office/drawing/2014/main" id="{7FF065EC-3FB9-9809-443F-53BE8C4D233A}"/>
                      </a:ext>
                    </a:extLst>
                  </p:cNvPr>
                  <p:cNvSpPr/>
                  <p:nvPr/>
                </p:nvSpPr>
                <p:spPr bwMode="auto">
                  <a:xfrm>
                    <a:off x="2909" y="4075"/>
                    <a:ext cx="471" cy="223"/>
                  </a:xfrm>
                  <a:custGeom>
                    <a:avLst/>
                    <a:gdLst>
                      <a:gd name="T0" fmla="*/ 417 w 471"/>
                      <a:gd name="T1" fmla="*/ 4075 h 223"/>
                      <a:gd name="T2" fmla="*/ 438 w 471"/>
                      <a:gd name="T3" fmla="*/ 4079 h 223"/>
                      <a:gd name="T4" fmla="*/ 455 w 471"/>
                      <a:gd name="T5" fmla="*/ 4091 h 223"/>
                      <a:gd name="T6" fmla="*/ 466 w 471"/>
                      <a:gd name="T7" fmla="*/ 4112 h 223"/>
                      <a:gd name="T8" fmla="*/ 468 w 471"/>
                      <a:gd name="T9" fmla="*/ 4129 h 223"/>
                      <a:gd name="T10" fmla="*/ 462 w 471"/>
                      <a:gd name="T11" fmla="*/ 4144 h 223"/>
                      <a:gd name="T12" fmla="*/ 462 w 471"/>
                      <a:gd name="T13" fmla="*/ 4137 h 223"/>
                      <a:gd name="T14" fmla="*/ 450 w 471"/>
                      <a:gd name="T15" fmla="*/ 4137 h 223"/>
                      <a:gd name="T16" fmla="*/ 436 w 471"/>
                      <a:gd name="T17" fmla="*/ 4143 h 223"/>
                      <a:gd name="T18" fmla="*/ 422 w 471"/>
                      <a:gd name="T19" fmla="*/ 4159 h 223"/>
                      <a:gd name="T20" fmla="*/ 422 w 471"/>
                      <a:gd name="T21" fmla="*/ 4195 h 223"/>
                      <a:gd name="T22" fmla="*/ 428 w 471"/>
                      <a:gd name="T23" fmla="*/ 4218 h 223"/>
                      <a:gd name="T24" fmla="*/ 438 w 471"/>
                      <a:gd name="T25" fmla="*/ 4230 h 223"/>
                      <a:gd name="T26" fmla="*/ 448 w 471"/>
                      <a:gd name="T27" fmla="*/ 4234 h 223"/>
                      <a:gd name="T28" fmla="*/ 462 w 471"/>
                      <a:gd name="T29" fmla="*/ 4235 h 223"/>
                      <a:gd name="T30" fmla="*/ 462 w 471"/>
                      <a:gd name="T31" fmla="*/ 4228 h 223"/>
                      <a:gd name="T32" fmla="*/ 465 w 471"/>
                      <a:gd name="T33" fmla="*/ 4235 h 223"/>
                      <a:gd name="T34" fmla="*/ 471 w 471"/>
                      <a:gd name="T35" fmla="*/ 4247 h 223"/>
                      <a:gd name="T36" fmla="*/ 468 w 471"/>
                      <a:gd name="T37" fmla="*/ 4261 h 223"/>
                      <a:gd name="T38" fmla="*/ 461 w 471"/>
                      <a:gd name="T39" fmla="*/ 4272 h 223"/>
                      <a:gd name="T40" fmla="*/ 387 w 471"/>
                      <a:gd name="T41" fmla="*/ 4297 h 223"/>
                      <a:gd name="T42" fmla="*/ 313 w 471"/>
                      <a:gd name="T43" fmla="*/ 4297 h 223"/>
                      <a:gd name="T44" fmla="*/ 295 w 471"/>
                      <a:gd name="T45" fmla="*/ 4297 h 223"/>
                      <a:gd name="T46" fmla="*/ 285 w 471"/>
                      <a:gd name="T47" fmla="*/ 4297 h 223"/>
                      <a:gd name="T48" fmla="*/ 273 w 471"/>
                      <a:gd name="T49" fmla="*/ 4282 h 223"/>
                      <a:gd name="T50" fmla="*/ 271 w 471"/>
                      <a:gd name="T51" fmla="*/ 4260 h 223"/>
                      <a:gd name="T52" fmla="*/ 271 w 471"/>
                      <a:gd name="T53" fmla="*/ 4242 h 223"/>
                      <a:gd name="T54" fmla="*/ 271 w 471"/>
                      <a:gd name="T55" fmla="*/ 4218 h 223"/>
                      <a:gd name="T56" fmla="*/ 226 w 471"/>
                      <a:gd name="T57" fmla="*/ 4177 h 223"/>
                      <a:gd name="T58" fmla="*/ 149 w 471"/>
                      <a:gd name="T59" fmla="*/ 4176 h 223"/>
                      <a:gd name="T60" fmla="*/ 73 w 471"/>
                      <a:gd name="T61" fmla="*/ 4176 h 223"/>
                      <a:gd name="T62" fmla="*/ 57 w 471"/>
                      <a:gd name="T63" fmla="*/ 4176 h 223"/>
                      <a:gd name="T64" fmla="*/ 49 w 471"/>
                      <a:gd name="T65" fmla="*/ 4176 h 223"/>
                      <a:gd name="T66" fmla="*/ 27 w 471"/>
                      <a:gd name="T67" fmla="*/ 4171 h 223"/>
                      <a:gd name="T68" fmla="*/ 10 w 471"/>
                      <a:gd name="T69" fmla="*/ 4157 h 223"/>
                      <a:gd name="T70" fmla="*/ 0 w 471"/>
                      <a:gd name="T71" fmla="*/ 4138 h 223"/>
                      <a:gd name="T72" fmla="*/ 3 w 471"/>
                      <a:gd name="T73" fmla="*/ 4112 h 223"/>
                      <a:gd name="T74" fmla="*/ 13 w 471"/>
                      <a:gd name="T75" fmla="*/ 4092 h 223"/>
                      <a:gd name="T76" fmla="*/ 28 w 471"/>
                      <a:gd name="T77" fmla="*/ 4079 h 223"/>
                      <a:gd name="T78" fmla="*/ 47 w 471"/>
                      <a:gd name="T79" fmla="*/ 4075 h 223"/>
                      <a:gd name="T80" fmla="*/ 417 w 471"/>
                      <a:gd name="T81" fmla="*/ 4075 h 223"/>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471" h="223">
                        <a:moveTo>
                          <a:pt x="417" y="0"/>
                        </a:moveTo>
                        <a:lnTo>
                          <a:pt x="438" y="4"/>
                        </a:lnTo>
                        <a:lnTo>
                          <a:pt x="455" y="16"/>
                        </a:lnTo>
                        <a:lnTo>
                          <a:pt x="466" y="37"/>
                        </a:lnTo>
                        <a:lnTo>
                          <a:pt x="468" y="54"/>
                        </a:lnTo>
                        <a:lnTo>
                          <a:pt x="462" y="69"/>
                        </a:lnTo>
                        <a:lnTo>
                          <a:pt x="462" y="62"/>
                        </a:lnTo>
                        <a:lnTo>
                          <a:pt x="450" y="62"/>
                        </a:lnTo>
                        <a:lnTo>
                          <a:pt x="436" y="68"/>
                        </a:lnTo>
                        <a:lnTo>
                          <a:pt x="422" y="84"/>
                        </a:lnTo>
                        <a:lnTo>
                          <a:pt x="422" y="120"/>
                        </a:lnTo>
                        <a:lnTo>
                          <a:pt x="428" y="143"/>
                        </a:lnTo>
                        <a:lnTo>
                          <a:pt x="438" y="155"/>
                        </a:lnTo>
                        <a:lnTo>
                          <a:pt x="448" y="159"/>
                        </a:lnTo>
                        <a:lnTo>
                          <a:pt x="462" y="160"/>
                        </a:lnTo>
                        <a:lnTo>
                          <a:pt x="462" y="153"/>
                        </a:lnTo>
                        <a:lnTo>
                          <a:pt x="465" y="160"/>
                        </a:lnTo>
                        <a:lnTo>
                          <a:pt x="471" y="172"/>
                        </a:lnTo>
                        <a:lnTo>
                          <a:pt x="468" y="186"/>
                        </a:lnTo>
                        <a:lnTo>
                          <a:pt x="461" y="197"/>
                        </a:lnTo>
                        <a:lnTo>
                          <a:pt x="387" y="222"/>
                        </a:lnTo>
                        <a:lnTo>
                          <a:pt x="313" y="222"/>
                        </a:lnTo>
                        <a:lnTo>
                          <a:pt x="295" y="222"/>
                        </a:lnTo>
                        <a:lnTo>
                          <a:pt x="285" y="222"/>
                        </a:lnTo>
                        <a:lnTo>
                          <a:pt x="273" y="207"/>
                        </a:lnTo>
                        <a:lnTo>
                          <a:pt x="271" y="185"/>
                        </a:lnTo>
                        <a:lnTo>
                          <a:pt x="271" y="167"/>
                        </a:lnTo>
                        <a:lnTo>
                          <a:pt x="271" y="143"/>
                        </a:lnTo>
                        <a:lnTo>
                          <a:pt x="226" y="102"/>
                        </a:lnTo>
                        <a:lnTo>
                          <a:pt x="149" y="101"/>
                        </a:lnTo>
                        <a:lnTo>
                          <a:pt x="73" y="101"/>
                        </a:lnTo>
                        <a:lnTo>
                          <a:pt x="57" y="101"/>
                        </a:lnTo>
                        <a:lnTo>
                          <a:pt x="49" y="101"/>
                        </a:lnTo>
                        <a:lnTo>
                          <a:pt x="27" y="96"/>
                        </a:lnTo>
                        <a:lnTo>
                          <a:pt x="10" y="82"/>
                        </a:lnTo>
                        <a:lnTo>
                          <a:pt x="0" y="63"/>
                        </a:lnTo>
                        <a:lnTo>
                          <a:pt x="3" y="37"/>
                        </a:lnTo>
                        <a:lnTo>
                          <a:pt x="13" y="17"/>
                        </a:lnTo>
                        <a:lnTo>
                          <a:pt x="28" y="4"/>
                        </a:lnTo>
                        <a:lnTo>
                          <a:pt x="47" y="0"/>
                        </a:lnTo>
                        <a:lnTo>
                          <a:pt x="417" y="0"/>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66" name="Group 4056">
                  <a:extLst>
                    <a:ext uri="{FF2B5EF4-FFF2-40B4-BE49-F238E27FC236}">
                      <a16:creationId xmlns:a16="http://schemas.microsoft.com/office/drawing/2014/main" id="{9EEADA42-12FF-A8B6-7A7D-81227074E0DA}"/>
                    </a:ext>
                  </a:extLst>
                </p:cNvPr>
                <p:cNvGrpSpPr/>
                <p:nvPr/>
              </p:nvGrpSpPr>
              <p:grpSpPr>
                <a:xfrm>
                  <a:off x="3529" y="4073"/>
                  <a:ext cx="75" cy="73"/>
                  <a:chOff x="3529" y="4073"/>
                  <a:chExt cx="75" cy="73"/>
                </a:xfrm>
              </p:grpSpPr>
              <p:sp>
                <p:nvSpPr>
                  <p:cNvPr id="1078" name="Freeform 4057">
                    <a:extLst>
                      <a:ext uri="{FF2B5EF4-FFF2-40B4-BE49-F238E27FC236}">
                        <a16:creationId xmlns:a16="http://schemas.microsoft.com/office/drawing/2014/main" id="{33C14810-4F65-AF5E-48A0-015857FD7933}"/>
                      </a:ext>
                    </a:extLst>
                  </p:cNvPr>
                  <p:cNvSpPr/>
                  <p:nvPr/>
                </p:nvSpPr>
                <p:spPr bwMode="auto">
                  <a:xfrm>
                    <a:off x="3529" y="4073"/>
                    <a:ext cx="75" cy="73"/>
                  </a:xfrm>
                  <a:custGeom>
                    <a:avLst/>
                    <a:gdLst>
                      <a:gd name="T0" fmla="*/ 20 w 75"/>
                      <a:gd name="T1" fmla="*/ 4109 h 73"/>
                      <a:gd name="T2" fmla="*/ 56 w 75"/>
                      <a:gd name="T3" fmla="*/ 4109 h 73"/>
                      <a:gd name="T4" fmla="*/ 0 60000 65536"/>
                      <a:gd name="T5" fmla="*/ 0 60000 65536"/>
                    </a:gdLst>
                    <a:ahLst/>
                    <a:cxnLst>
                      <a:cxn ang="T4">
                        <a:pos x="T0" y="T1"/>
                      </a:cxn>
                      <a:cxn ang="T5">
                        <a:pos x="T2" y="T3"/>
                      </a:cxn>
                    </a:cxnLst>
                    <a:rect l="0" t="0" r="r" b="b"/>
                    <a:pathLst>
                      <a:path w="75" h="73">
                        <a:moveTo>
                          <a:pt x="20" y="36"/>
                        </a:moveTo>
                        <a:lnTo>
                          <a:pt x="56" y="36"/>
                        </a:lnTo>
                      </a:path>
                    </a:pathLst>
                  </a:custGeom>
                  <a:noFill/>
                  <a:ln w="47892">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79" name="Picture 4058">
                    <a:extLst>
                      <a:ext uri="{FF2B5EF4-FFF2-40B4-BE49-F238E27FC236}">
                        <a16:creationId xmlns:a16="http://schemas.microsoft.com/office/drawing/2014/main" id="{9BCC77D3-786F-90BA-5554-54580FA6BBD1}"/>
                      </a:ext>
                    </a:extLst>
                  </p:cNvPr>
                  <p:cNvPicPr>
                    <a:picLocks noChangeAspect="1" noChangeArrowheads="1"/>
                  </p:cNvPicPr>
                  <p:nvPr/>
                </p:nvPicPr>
                <p:blipFill>
                  <a:blip r:embed="rId40">
                    <a:extLst>
                      <a:ext uri="{28A0092B-C50C-407E-A947-70E740481C1C}">
                        <a14:useLocalDpi xmlns:a14="http://schemas.microsoft.com/office/drawing/2010/main" val="0"/>
                      </a:ext>
                    </a:extLst>
                  </a:blip>
                  <a:stretch>
                    <a:fillRect/>
                  </a:stretch>
                </p:blipFill>
                <p:spPr bwMode="auto">
                  <a:xfrm>
                    <a:off x="3529" y="4073"/>
                    <a:ext cx="75" cy="7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67" name="Group 4059">
                  <a:extLst>
                    <a:ext uri="{FF2B5EF4-FFF2-40B4-BE49-F238E27FC236}">
                      <a16:creationId xmlns:a16="http://schemas.microsoft.com/office/drawing/2014/main" id="{CF064736-D60B-E59F-4E47-7E9D7E6DFC13}"/>
                    </a:ext>
                  </a:extLst>
                </p:cNvPr>
                <p:cNvGrpSpPr/>
                <p:nvPr/>
              </p:nvGrpSpPr>
              <p:grpSpPr>
                <a:xfrm>
                  <a:off x="3529" y="4073"/>
                  <a:ext cx="75" cy="73"/>
                  <a:chOff x="3529" y="4073"/>
                  <a:chExt cx="75" cy="73"/>
                </a:xfrm>
              </p:grpSpPr>
              <p:sp>
                <p:nvSpPr>
                  <p:cNvPr id="1077" name="Freeform 4060">
                    <a:extLst>
                      <a:ext uri="{FF2B5EF4-FFF2-40B4-BE49-F238E27FC236}">
                        <a16:creationId xmlns:a16="http://schemas.microsoft.com/office/drawing/2014/main" id="{B77E8C65-EF71-0B14-5FF3-C33535DD5A17}"/>
                      </a:ext>
                    </a:extLst>
                  </p:cNvPr>
                  <p:cNvSpPr/>
                  <p:nvPr/>
                </p:nvSpPr>
                <p:spPr bwMode="auto">
                  <a:xfrm>
                    <a:off x="3529" y="4073"/>
                    <a:ext cx="75" cy="73"/>
                  </a:xfrm>
                  <a:custGeom>
                    <a:avLst/>
                    <a:gdLst>
                      <a:gd name="T0" fmla="*/ 71 w 75"/>
                      <a:gd name="T1" fmla="*/ 4078 h 73"/>
                      <a:gd name="T2" fmla="*/ 66 w 75"/>
                      <a:gd name="T3" fmla="*/ 4073 h 73"/>
                      <a:gd name="T4" fmla="*/ 58 w 75"/>
                      <a:gd name="T5" fmla="*/ 4073 h 73"/>
                      <a:gd name="T6" fmla="*/ 53 w 75"/>
                      <a:gd name="T7" fmla="*/ 4077 h 73"/>
                      <a:gd name="T8" fmla="*/ 6 w 75"/>
                      <a:gd name="T9" fmla="*/ 4123 h 73"/>
                      <a:gd name="T10" fmla="*/ 0 w 75"/>
                      <a:gd name="T11" fmla="*/ 4128 h 73"/>
                      <a:gd name="T12" fmla="*/ 0 w 75"/>
                      <a:gd name="T13" fmla="*/ 4136 h 73"/>
                      <a:gd name="T14" fmla="*/ 5 w 75"/>
                      <a:gd name="T15" fmla="*/ 4141 h 73"/>
                      <a:gd name="T16" fmla="*/ 10 w 75"/>
                      <a:gd name="T17" fmla="*/ 4146 h 73"/>
                      <a:gd name="T18" fmla="*/ 18 w 75"/>
                      <a:gd name="T19" fmla="*/ 4146 h 73"/>
                      <a:gd name="T20" fmla="*/ 23 w 75"/>
                      <a:gd name="T21" fmla="*/ 4141 h 73"/>
                      <a:gd name="T22" fmla="*/ 70 w 75"/>
                      <a:gd name="T23" fmla="*/ 4095 h 73"/>
                      <a:gd name="T24" fmla="*/ 75 w 75"/>
                      <a:gd name="T25" fmla="*/ 4090 h 73"/>
                      <a:gd name="T26" fmla="*/ 75 w 75"/>
                      <a:gd name="T27" fmla="*/ 4083 h 73"/>
                      <a:gd name="T28" fmla="*/ 71 w 75"/>
                      <a:gd name="T29" fmla="*/ 4078 h 7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5" h="73">
                        <a:moveTo>
                          <a:pt x="71" y="5"/>
                        </a:moveTo>
                        <a:lnTo>
                          <a:pt x="66" y="0"/>
                        </a:lnTo>
                        <a:lnTo>
                          <a:pt x="58" y="0"/>
                        </a:lnTo>
                        <a:lnTo>
                          <a:pt x="53" y="4"/>
                        </a:lnTo>
                        <a:lnTo>
                          <a:pt x="6" y="50"/>
                        </a:lnTo>
                        <a:lnTo>
                          <a:pt x="0" y="55"/>
                        </a:lnTo>
                        <a:lnTo>
                          <a:pt x="0" y="63"/>
                        </a:lnTo>
                        <a:lnTo>
                          <a:pt x="5" y="68"/>
                        </a:lnTo>
                        <a:lnTo>
                          <a:pt x="10" y="73"/>
                        </a:lnTo>
                        <a:lnTo>
                          <a:pt x="18" y="73"/>
                        </a:lnTo>
                        <a:lnTo>
                          <a:pt x="23" y="68"/>
                        </a:lnTo>
                        <a:lnTo>
                          <a:pt x="70" y="22"/>
                        </a:lnTo>
                        <a:lnTo>
                          <a:pt x="75" y="17"/>
                        </a:lnTo>
                        <a:lnTo>
                          <a:pt x="75" y="10"/>
                        </a:lnTo>
                        <a:lnTo>
                          <a:pt x="71" y="5"/>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68" name="Group 4061">
                  <a:extLst>
                    <a:ext uri="{FF2B5EF4-FFF2-40B4-BE49-F238E27FC236}">
                      <a16:creationId xmlns:a16="http://schemas.microsoft.com/office/drawing/2014/main" id="{3CA8B979-73B6-076D-8A9B-D0886CB4EC75}"/>
                    </a:ext>
                  </a:extLst>
                </p:cNvPr>
                <p:cNvGrpSpPr/>
                <p:nvPr/>
              </p:nvGrpSpPr>
              <p:grpSpPr>
                <a:xfrm>
                  <a:off x="3353" y="4097"/>
                  <a:ext cx="282" cy="83"/>
                  <a:chOff x="3353" y="4097"/>
                  <a:chExt cx="282" cy="83"/>
                </a:xfrm>
              </p:grpSpPr>
              <p:sp>
                <p:nvSpPr>
                  <p:cNvPr id="1075" name="Freeform 4062">
                    <a:extLst>
                      <a:ext uri="{FF2B5EF4-FFF2-40B4-BE49-F238E27FC236}">
                        <a16:creationId xmlns:a16="http://schemas.microsoft.com/office/drawing/2014/main" id="{49AF11C2-6EE9-8AB0-3355-D48895169227}"/>
                      </a:ext>
                    </a:extLst>
                  </p:cNvPr>
                  <p:cNvSpPr/>
                  <p:nvPr/>
                </p:nvSpPr>
                <p:spPr bwMode="auto">
                  <a:xfrm>
                    <a:off x="3576" y="4138"/>
                    <a:ext cx="36" cy="2"/>
                  </a:xfrm>
                  <a:custGeom>
                    <a:avLst/>
                    <a:gdLst>
                      <a:gd name="T0" fmla="*/ 223 w 36"/>
                      <a:gd name="T1" fmla="*/ 0 h 2"/>
                      <a:gd name="T2" fmla="*/ 259 w 36"/>
                      <a:gd name="T3" fmla="*/ 0 h 2"/>
                      <a:gd name="T4" fmla="*/ 0 60000 65536"/>
                      <a:gd name="T5" fmla="*/ 0 60000 65536"/>
                    </a:gdLst>
                    <a:ahLst/>
                    <a:cxnLst>
                      <a:cxn ang="T4">
                        <a:pos x="T0" y="T1"/>
                      </a:cxn>
                      <a:cxn ang="T5">
                        <a:pos x="T2" y="T3"/>
                      </a:cxn>
                    </a:cxnLst>
                    <a:rect l="0" t="0" r="r" b="b"/>
                    <a:pathLst>
                      <a:path w="36" h="2">
                        <a:moveTo>
                          <a:pt x="223" y="0"/>
                        </a:moveTo>
                        <a:lnTo>
                          <a:pt x="259" y="0"/>
                        </a:lnTo>
                      </a:path>
                    </a:pathLst>
                  </a:custGeom>
                  <a:noFill/>
                  <a:ln w="53810">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76" name="Picture 4063">
                    <a:extLst>
                      <a:ext uri="{FF2B5EF4-FFF2-40B4-BE49-F238E27FC236}">
                        <a16:creationId xmlns:a16="http://schemas.microsoft.com/office/drawing/2014/main" id="{F43B6EDC-635A-39C3-AEC3-CF2761064071}"/>
                      </a:ext>
                    </a:extLst>
                  </p:cNvPr>
                  <p:cNvPicPr>
                    <a:picLocks noChangeAspect="1" noChangeArrowheads="1"/>
                  </p:cNvPicPr>
                  <p:nvPr/>
                </p:nvPicPr>
                <p:blipFill>
                  <a:blip r:embed="rId41">
                    <a:extLst>
                      <a:ext uri="{28A0092B-C50C-407E-A947-70E740481C1C}">
                        <a14:useLocalDpi xmlns:a14="http://schemas.microsoft.com/office/drawing/2010/main" val="0"/>
                      </a:ext>
                    </a:extLst>
                  </a:blip>
                  <a:stretch>
                    <a:fillRect/>
                  </a:stretch>
                </p:blipFill>
                <p:spPr bwMode="auto">
                  <a:xfrm>
                    <a:off x="3353" y="4097"/>
                    <a:ext cx="282" cy="8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69" name="Group 4064">
                  <a:extLst>
                    <a:ext uri="{FF2B5EF4-FFF2-40B4-BE49-F238E27FC236}">
                      <a16:creationId xmlns:a16="http://schemas.microsoft.com/office/drawing/2014/main" id="{02798AD3-058B-6C37-213D-921BF47517FC}"/>
                    </a:ext>
                  </a:extLst>
                </p:cNvPr>
                <p:cNvGrpSpPr/>
                <p:nvPr/>
              </p:nvGrpSpPr>
              <p:grpSpPr>
                <a:xfrm>
                  <a:off x="3353" y="4097"/>
                  <a:ext cx="282" cy="83"/>
                  <a:chOff x="3353" y="4097"/>
                  <a:chExt cx="282" cy="83"/>
                </a:xfrm>
              </p:grpSpPr>
              <p:sp>
                <p:nvSpPr>
                  <p:cNvPr id="1074" name="Freeform 4065">
                    <a:extLst>
                      <a:ext uri="{FF2B5EF4-FFF2-40B4-BE49-F238E27FC236}">
                        <a16:creationId xmlns:a16="http://schemas.microsoft.com/office/drawing/2014/main" id="{595EC7EC-1E9B-7009-99CF-C4D8C25A58F5}"/>
                      </a:ext>
                    </a:extLst>
                  </p:cNvPr>
                  <p:cNvSpPr/>
                  <p:nvPr/>
                </p:nvSpPr>
                <p:spPr bwMode="auto">
                  <a:xfrm>
                    <a:off x="3353" y="4097"/>
                    <a:ext cx="282" cy="83"/>
                  </a:xfrm>
                  <a:custGeom>
                    <a:avLst/>
                    <a:gdLst>
                      <a:gd name="T0" fmla="*/ 277 w 282"/>
                      <a:gd name="T1" fmla="*/ 4102 h 83"/>
                      <a:gd name="T2" fmla="*/ 272 w 282"/>
                      <a:gd name="T3" fmla="*/ 4097 h 83"/>
                      <a:gd name="T4" fmla="*/ 264 w 282"/>
                      <a:gd name="T5" fmla="*/ 4097 h 83"/>
                      <a:gd name="T6" fmla="*/ 260 w 282"/>
                      <a:gd name="T7" fmla="*/ 4102 h 83"/>
                      <a:gd name="T8" fmla="*/ 248 w 282"/>
                      <a:gd name="T9" fmla="*/ 4113 h 83"/>
                      <a:gd name="T10" fmla="*/ 232 w 282"/>
                      <a:gd name="T11" fmla="*/ 4130 h 83"/>
                      <a:gd name="T12" fmla="*/ 216 w 282"/>
                      <a:gd name="T13" fmla="*/ 4145 h 83"/>
                      <a:gd name="T14" fmla="*/ 208 w 282"/>
                      <a:gd name="T15" fmla="*/ 4153 h 83"/>
                      <a:gd name="T16" fmla="*/ 204 w 282"/>
                      <a:gd name="T17" fmla="*/ 4154 h 83"/>
                      <a:gd name="T18" fmla="*/ 197 w 282"/>
                      <a:gd name="T19" fmla="*/ 4154 h 83"/>
                      <a:gd name="T20" fmla="*/ 12 w 282"/>
                      <a:gd name="T21" fmla="*/ 4155 h 83"/>
                      <a:gd name="T22" fmla="*/ 5 w 282"/>
                      <a:gd name="T23" fmla="*/ 4155 h 83"/>
                      <a:gd name="T24" fmla="*/ 0 w 282"/>
                      <a:gd name="T25" fmla="*/ 4160 h 83"/>
                      <a:gd name="T26" fmla="*/ 0 w 282"/>
                      <a:gd name="T27" fmla="*/ 4167 h 83"/>
                      <a:gd name="T28" fmla="*/ 0 w 282"/>
                      <a:gd name="T29" fmla="*/ 4174 h 83"/>
                      <a:gd name="T30" fmla="*/ 5 w 282"/>
                      <a:gd name="T31" fmla="*/ 4180 h 83"/>
                      <a:gd name="T32" fmla="*/ 12 w 282"/>
                      <a:gd name="T33" fmla="*/ 4180 h 83"/>
                      <a:gd name="T34" fmla="*/ 197 w 282"/>
                      <a:gd name="T35" fmla="*/ 4179 h 83"/>
                      <a:gd name="T36" fmla="*/ 210 w 282"/>
                      <a:gd name="T37" fmla="*/ 4179 h 83"/>
                      <a:gd name="T38" fmla="*/ 277 w 282"/>
                      <a:gd name="T39" fmla="*/ 4120 h 83"/>
                      <a:gd name="T40" fmla="*/ 282 w 282"/>
                      <a:gd name="T41" fmla="*/ 4115 h 83"/>
                      <a:gd name="T42" fmla="*/ 282 w 282"/>
                      <a:gd name="T43" fmla="*/ 4107 h 83"/>
                      <a:gd name="T44" fmla="*/ 277 w 282"/>
                      <a:gd name="T45" fmla="*/ 4102 h 83"/>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82" h="83">
                        <a:moveTo>
                          <a:pt x="277" y="5"/>
                        </a:moveTo>
                        <a:lnTo>
                          <a:pt x="272" y="0"/>
                        </a:lnTo>
                        <a:lnTo>
                          <a:pt x="264" y="0"/>
                        </a:lnTo>
                        <a:lnTo>
                          <a:pt x="260" y="5"/>
                        </a:lnTo>
                        <a:lnTo>
                          <a:pt x="248" y="16"/>
                        </a:lnTo>
                        <a:lnTo>
                          <a:pt x="232" y="33"/>
                        </a:lnTo>
                        <a:lnTo>
                          <a:pt x="216" y="48"/>
                        </a:lnTo>
                        <a:lnTo>
                          <a:pt x="208" y="56"/>
                        </a:lnTo>
                        <a:lnTo>
                          <a:pt x="204" y="57"/>
                        </a:lnTo>
                        <a:lnTo>
                          <a:pt x="197" y="57"/>
                        </a:lnTo>
                        <a:lnTo>
                          <a:pt x="12" y="58"/>
                        </a:lnTo>
                        <a:lnTo>
                          <a:pt x="5" y="58"/>
                        </a:lnTo>
                        <a:lnTo>
                          <a:pt x="0" y="63"/>
                        </a:lnTo>
                        <a:lnTo>
                          <a:pt x="0" y="70"/>
                        </a:lnTo>
                        <a:lnTo>
                          <a:pt x="0" y="77"/>
                        </a:lnTo>
                        <a:lnTo>
                          <a:pt x="5" y="83"/>
                        </a:lnTo>
                        <a:lnTo>
                          <a:pt x="12" y="83"/>
                        </a:lnTo>
                        <a:lnTo>
                          <a:pt x="197" y="82"/>
                        </a:lnTo>
                        <a:lnTo>
                          <a:pt x="210" y="82"/>
                        </a:lnTo>
                        <a:lnTo>
                          <a:pt x="277" y="23"/>
                        </a:lnTo>
                        <a:lnTo>
                          <a:pt x="282" y="18"/>
                        </a:lnTo>
                        <a:lnTo>
                          <a:pt x="282" y="10"/>
                        </a:lnTo>
                        <a:lnTo>
                          <a:pt x="277" y="5"/>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70" name="Group 4066">
                  <a:extLst>
                    <a:ext uri="{FF2B5EF4-FFF2-40B4-BE49-F238E27FC236}">
                      <a16:creationId xmlns:a16="http://schemas.microsoft.com/office/drawing/2014/main" id="{C3FF3795-34F2-3EE2-3B81-A5194413AC51}"/>
                    </a:ext>
                  </a:extLst>
                </p:cNvPr>
                <p:cNvGrpSpPr/>
                <p:nvPr/>
              </p:nvGrpSpPr>
              <p:grpSpPr>
                <a:xfrm>
                  <a:off x="3532" y="4226"/>
                  <a:ext cx="75" cy="73"/>
                  <a:chOff x="3532" y="4226"/>
                  <a:chExt cx="75" cy="73"/>
                </a:xfrm>
              </p:grpSpPr>
              <p:sp>
                <p:nvSpPr>
                  <p:cNvPr id="1072" name="Freeform 4067">
                    <a:extLst>
                      <a:ext uri="{FF2B5EF4-FFF2-40B4-BE49-F238E27FC236}">
                        <a16:creationId xmlns:a16="http://schemas.microsoft.com/office/drawing/2014/main" id="{2B97A469-8EBD-19B0-0333-83AE5DFD173A}"/>
                      </a:ext>
                    </a:extLst>
                  </p:cNvPr>
                  <p:cNvSpPr/>
                  <p:nvPr/>
                </p:nvSpPr>
                <p:spPr bwMode="auto">
                  <a:xfrm>
                    <a:off x="3532" y="4226"/>
                    <a:ext cx="75" cy="73"/>
                  </a:xfrm>
                  <a:custGeom>
                    <a:avLst/>
                    <a:gdLst>
                      <a:gd name="T0" fmla="*/ 19 w 75"/>
                      <a:gd name="T1" fmla="*/ 4263 h 73"/>
                      <a:gd name="T2" fmla="*/ 56 w 75"/>
                      <a:gd name="T3" fmla="*/ 4263 h 73"/>
                      <a:gd name="T4" fmla="*/ 0 60000 65536"/>
                      <a:gd name="T5" fmla="*/ 0 60000 65536"/>
                    </a:gdLst>
                    <a:ahLst/>
                    <a:cxnLst>
                      <a:cxn ang="T4">
                        <a:pos x="T0" y="T1"/>
                      </a:cxn>
                      <a:cxn ang="T5">
                        <a:pos x="T2" y="T3"/>
                      </a:cxn>
                    </a:cxnLst>
                    <a:rect l="0" t="0" r="r" b="b"/>
                    <a:pathLst>
                      <a:path w="75" h="73">
                        <a:moveTo>
                          <a:pt x="19" y="37"/>
                        </a:moveTo>
                        <a:lnTo>
                          <a:pt x="56" y="37"/>
                        </a:lnTo>
                      </a:path>
                    </a:pathLst>
                  </a:custGeom>
                  <a:noFill/>
                  <a:ln w="47650">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73" name="Picture 4068">
                    <a:extLst>
                      <a:ext uri="{FF2B5EF4-FFF2-40B4-BE49-F238E27FC236}">
                        <a16:creationId xmlns:a16="http://schemas.microsoft.com/office/drawing/2014/main" id="{DAF88734-DC62-7866-1059-4F0E59326C2D}"/>
                      </a:ext>
                    </a:extLst>
                  </p:cNvPr>
                  <p:cNvPicPr>
                    <a:picLocks noChangeAspect="1" noChangeArrowheads="1"/>
                  </p:cNvPicPr>
                  <p:nvPr/>
                </p:nvPicPr>
                <p:blipFill>
                  <a:blip r:embed="rId42">
                    <a:extLst>
                      <a:ext uri="{28A0092B-C50C-407E-A947-70E740481C1C}">
                        <a14:useLocalDpi xmlns:a14="http://schemas.microsoft.com/office/drawing/2010/main" val="0"/>
                      </a:ext>
                    </a:extLst>
                  </a:blip>
                  <a:stretch>
                    <a:fillRect/>
                  </a:stretch>
                </p:blipFill>
                <p:spPr bwMode="auto">
                  <a:xfrm>
                    <a:off x="3532" y="4226"/>
                    <a:ext cx="75" cy="7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71" name="Group 4069">
                  <a:extLst>
                    <a:ext uri="{FF2B5EF4-FFF2-40B4-BE49-F238E27FC236}">
                      <a16:creationId xmlns:a16="http://schemas.microsoft.com/office/drawing/2014/main" id="{327BACE9-7423-C4D4-F78E-89F627ED91CE}"/>
                    </a:ext>
                  </a:extLst>
                </p:cNvPr>
                <p:cNvGrpSpPr/>
                <p:nvPr/>
              </p:nvGrpSpPr>
              <p:grpSpPr>
                <a:xfrm>
                  <a:off x="3532" y="4226"/>
                  <a:ext cx="75" cy="73"/>
                  <a:chOff x="3532" y="4226"/>
                  <a:chExt cx="75" cy="73"/>
                </a:xfrm>
              </p:grpSpPr>
              <p:sp>
                <p:nvSpPr>
                  <p:cNvPr id="1071" name="Freeform 4070">
                    <a:extLst>
                      <a:ext uri="{FF2B5EF4-FFF2-40B4-BE49-F238E27FC236}">
                        <a16:creationId xmlns:a16="http://schemas.microsoft.com/office/drawing/2014/main" id="{C33D1528-FAC1-8CBE-C754-285A6F0D8A0A}"/>
                      </a:ext>
                    </a:extLst>
                  </p:cNvPr>
                  <p:cNvSpPr/>
                  <p:nvPr/>
                </p:nvSpPr>
                <p:spPr bwMode="auto">
                  <a:xfrm>
                    <a:off x="3532" y="4226"/>
                    <a:ext cx="75" cy="73"/>
                  </a:xfrm>
                  <a:custGeom>
                    <a:avLst/>
                    <a:gdLst>
                      <a:gd name="T0" fmla="*/ 70 w 75"/>
                      <a:gd name="T1" fmla="*/ 4294 h 73"/>
                      <a:gd name="T2" fmla="*/ 66 w 75"/>
                      <a:gd name="T3" fmla="*/ 4299 h 73"/>
                      <a:gd name="T4" fmla="*/ 58 w 75"/>
                      <a:gd name="T5" fmla="*/ 4299 h 73"/>
                      <a:gd name="T6" fmla="*/ 53 w 75"/>
                      <a:gd name="T7" fmla="*/ 4295 h 73"/>
                      <a:gd name="T8" fmla="*/ 5 w 75"/>
                      <a:gd name="T9" fmla="*/ 4249 h 73"/>
                      <a:gd name="T10" fmla="*/ 0 w 75"/>
                      <a:gd name="T11" fmla="*/ 4244 h 73"/>
                      <a:gd name="T12" fmla="*/ 0 w 75"/>
                      <a:gd name="T13" fmla="*/ 4237 h 73"/>
                      <a:gd name="T14" fmla="*/ 4 w 75"/>
                      <a:gd name="T15" fmla="*/ 4232 h 73"/>
                      <a:gd name="T16" fmla="*/ 9 w 75"/>
                      <a:gd name="T17" fmla="*/ 4227 h 73"/>
                      <a:gd name="T18" fmla="*/ 17 w 75"/>
                      <a:gd name="T19" fmla="*/ 4226 h 73"/>
                      <a:gd name="T20" fmla="*/ 22 w 75"/>
                      <a:gd name="T21" fmla="*/ 4231 h 73"/>
                      <a:gd name="T22" fmla="*/ 70 w 75"/>
                      <a:gd name="T23" fmla="*/ 4277 h 73"/>
                      <a:gd name="T24" fmla="*/ 75 w 75"/>
                      <a:gd name="T25" fmla="*/ 4281 h 73"/>
                      <a:gd name="T26" fmla="*/ 75 w 75"/>
                      <a:gd name="T27" fmla="*/ 4289 h 73"/>
                      <a:gd name="T28" fmla="*/ 70 w 75"/>
                      <a:gd name="T29" fmla="*/ 4294 h 7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5" h="73">
                        <a:moveTo>
                          <a:pt x="70" y="68"/>
                        </a:moveTo>
                        <a:lnTo>
                          <a:pt x="66" y="73"/>
                        </a:lnTo>
                        <a:lnTo>
                          <a:pt x="58" y="73"/>
                        </a:lnTo>
                        <a:lnTo>
                          <a:pt x="53" y="69"/>
                        </a:lnTo>
                        <a:lnTo>
                          <a:pt x="5" y="23"/>
                        </a:lnTo>
                        <a:lnTo>
                          <a:pt x="0" y="18"/>
                        </a:lnTo>
                        <a:lnTo>
                          <a:pt x="0" y="11"/>
                        </a:lnTo>
                        <a:lnTo>
                          <a:pt x="4" y="6"/>
                        </a:lnTo>
                        <a:lnTo>
                          <a:pt x="9" y="1"/>
                        </a:lnTo>
                        <a:lnTo>
                          <a:pt x="17" y="0"/>
                        </a:lnTo>
                        <a:lnTo>
                          <a:pt x="22" y="5"/>
                        </a:lnTo>
                        <a:lnTo>
                          <a:pt x="70" y="51"/>
                        </a:lnTo>
                        <a:lnTo>
                          <a:pt x="75" y="55"/>
                        </a:lnTo>
                        <a:lnTo>
                          <a:pt x="75" y="63"/>
                        </a:lnTo>
                        <a:lnTo>
                          <a:pt x="70" y="68"/>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72" name="Group 4071">
                  <a:extLst>
                    <a:ext uri="{FF2B5EF4-FFF2-40B4-BE49-F238E27FC236}">
                      <a16:creationId xmlns:a16="http://schemas.microsoft.com/office/drawing/2014/main" id="{1CBA1311-11C3-F1A6-5AD8-CFD30A6283BC}"/>
                    </a:ext>
                  </a:extLst>
                </p:cNvPr>
                <p:cNvGrpSpPr/>
                <p:nvPr/>
              </p:nvGrpSpPr>
              <p:grpSpPr>
                <a:xfrm>
                  <a:off x="3352" y="4192"/>
                  <a:ext cx="283" cy="82"/>
                  <a:chOff x="3352" y="4192"/>
                  <a:chExt cx="283" cy="82"/>
                </a:xfrm>
              </p:grpSpPr>
              <p:sp>
                <p:nvSpPr>
                  <p:cNvPr id="1069" name="Freeform 4072">
                    <a:extLst>
                      <a:ext uri="{FF2B5EF4-FFF2-40B4-BE49-F238E27FC236}">
                        <a16:creationId xmlns:a16="http://schemas.microsoft.com/office/drawing/2014/main" id="{FD2CC528-0071-F5B7-0218-A8FF6EFBB887}"/>
                      </a:ext>
                    </a:extLst>
                  </p:cNvPr>
                  <p:cNvSpPr/>
                  <p:nvPr/>
                </p:nvSpPr>
                <p:spPr bwMode="auto">
                  <a:xfrm>
                    <a:off x="3576" y="4233"/>
                    <a:ext cx="36" cy="2"/>
                  </a:xfrm>
                  <a:custGeom>
                    <a:avLst/>
                    <a:gdLst>
                      <a:gd name="T0" fmla="*/ 223 w 36"/>
                      <a:gd name="T1" fmla="*/ 0 h 2"/>
                      <a:gd name="T2" fmla="*/ 259 w 36"/>
                      <a:gd name="T3" fmla="*/ 0 h 2"/>
                      <a:gd name="T4" fmla="*/ 0 60000 65536"/>
                      <a:gd name="T5" fmla="*/ 0 60000 65536"/>
                    </a:gdLst>
                    <a:ahLst/>
                    <a:cxnLst>
                      <a:cxn ang="T4">
                        <a:pos x="T0" y="T1"/>
                      </a:cxn>
                      <a:cxn ang="T5">
                        <a:pos x="T2" y="T3"/>
                      </a:cxn>
                    </a:cxnLst>
                    <a:rect l="0" t="0" r="r" b="b"/>
                    <a:pathLst>
                      <a:path w="36" h="2">
                        <a:moveTo>
                          <a:pt x="223" y="0"/>
                        </a:moveTo>
                        <a:lnTo>
                          <a:pt x="259" y="0"/>
                        </a:lnTo>
                      </a:path>
                    </a:pathLst>
                  </a:custGeom>
                  <a:noFill/>
                  <a:ln w="53048">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70" name="Picture 4073">
                    <a:extLst>
                      <a:ext uri="{FF2B5EF4-FFF2-40B4-BE49-F238E27FC236}">
                        <a16:creationId xmlns:a16="http://schemas.microsoft.com/office/drawing/2014/main" id="{44BB73CA-3D79-5BE4-750F-B76CBA13F688}"/>
                      </a:ext>
                    </a:extLst>
                  </p:cNvPr>
                  <p:cNvPicPr>
                    <a:picLocks noChangeAspect="1" noChangeArrowheads="1"/>
                  </p:cNvPicPr>
                  <p:nvPr/>
                </p:nvPicPr>
                <p:blipFill>
                  <a:blip r:embed="rId43">
                    <a:extLst>
                      <a:ext uri="{28A0092B-C50C-407E-A947-70E740481C1C}">
                        <a14:useLocalDpi xmlns:a14="http://schemas.microsoft.com/office/drawing/2010/main" val="0"/>
                      </a:ext>
                    </a:extLst>
                  </a:blip>
                  <a:stretch>
                    <a:fillRect/>
                  </a:stretch>
                </p:blipFill>
                <p:spPr bwMode="auto">
                  <a:xfrm>
                    <a:off x="3352" y="4192"/>
                    <a:ext cx="283" cy="8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73" name="Group 4074">
                  <a:extLst>
                    <a:ext uri="{FF2B5EF4-FFF2-40B4-BE49-F238E27FC236}">
                      <a16:creationId xmlns:a16="http://schemas.microsoft.com/office/drawing/2014/main" id="{F49B45E0-200C-BBE2-B7E4-4540C0417DED}"/>
                    </a:ext>
                  </a:extLst>
                </p:cNvPr>
                <p:cNvGrpSpPr/>
                <p:nvPr/>
              </p:nvGrpSpPr>
              <p:grpSpPr>
                <a:xfrm>
                  <a:off x="3352" y="4192"/>
                  <a:ext cx="283" cy="82"/>
                  <a:chOff x="3352" y="4192"/>
                  <a:chExt cx="283" cy="82"/>
                </a:xfrm>
              </p:grpSpPr>
              <p:sp>
                <p:nvSpPr>
                  <p:cNvPr id="1068" name="Freeform 4075">
                    <a:extLst>
                      <a:ext uri="{FF2B5EF4-FFF2-40B4-BE49-F238E27FC236}">
                        <a16:creationId xmlns:a16="http://schemas.microsoft.com/office/drawing/2014/main" id="{60BBA8CA-5974-1D93-57B6-F9C5213ED567}"/>
                      </a:ext>
                    </a:extLst>
                  </p:cNvPr>
                  <p:cNvSpPr/>
                  <p:nvPr/>
                </p:nvSpPr>
                <p:spPr bwMode="auto">
                  <a:xfrm>
                    <a:off x="3352" y="4192"/>
                    <a:ext cx="283" cy="82"/>
                  </a:xfrm>
                  <a:custGeom>
                    <a:avLst/>
                    <a:gdLst>
                      <a:gd name="T0" fmla="*/ 278 w 283"/>
                      <a:gd name="T1" fmla="*/ 4269 h 82"/>
                      <a:gd name="T2" fmla="*/ 273 w 283"/>
                      <a:gd name="T3" fmla="*/ 4273 h 82"/>
                      <a:gd name="T4" fmla="*/ 265 w 283"/>
                      <a:gd name="T5" fmla="*/ 4274 h 82"/>
                      <a:gd name="T6" fmla="*/ 260 w 283"/>
                      <a:gd name="T7" fmla="*/ 4269 h 82"/>
                      <a:gd name="T8" fmla="*/ 248 w 283"/>
                      <a:gd name="T9" fmla="*/ 4257 h 82"/>
                      <a:gd name="T10" fmla="*/ 232 w 283"/>
                      <a:gd name="T11" fmla="*/ 4241 h 82"/>
                      <a:gd name="T12" fmla="*/ 216 w 283"/>
                      <a:gd name="T13" fmla="*/ 4226 h 82"/>
                      <a:gd name="T14" fmla="*/ 208 w 283"/>
                      <a:gd name="T15" fmla="*/ 4218 h 82"/>
                      <a:gd name="T16" fmla="*/ 204 w 283"/>
                      <a:gd name="T17" fmla="*/ 4217 h 82"/>
                      <a:gd name="T18" fmla="*/ 197 w 283"/>
                      <a:gd name="T19" fmla="*/ 4217 h 82"/>
                      <a:gd name="T20" fmla="*/ 12 w 283"/>
                      <a:gd name="T21" fmla="*/ 4218 h 82"/>
                      <a:gd name="T22" fmla="*/ 6 w 283"/>
                      <a:gd name="T23" fmla="*/ 4218 h 82"/>
                      <a:gd name="T24" fmla="*/ 0 w 283"/>
                      <a:gd name="T25" fmla="*/ 4212 h 82"/>
                      <a:gd name="T26" fmla="*/ 0 w 283"/>
                      <a:gd name="T27" fmla="*/ 4205 h 82"/>
                      <a:gd name="T28" fmla="*/ 0 w 283"/>
                      <a:gd name="T29" fmla="*/ 4199 h 82"/>
                      <a:gd name="T30" fmla="*/ 6 w 283"/>
                      <a:gd name="T31" fmla="*/ 4193 h 82"/>
                      <a:gd name="T32" fmla="*/ 12 w 283"/>
                      <a:gd name="T33" fmla="*/ 4193 h 82"/>
                      <a:gd name="T34" fmla="*/ 197 w 283"/>
                      <a:gd name="T35" fmla="*/ 4192 h 82"/>
                      <a:gd name="T36" fmla="*/ 210 w 283"/>
                      <a:gd name="T37" fmla="*/ 4192 h 82"/>
                      <a:gd name="T38" fmla="*/ 220 w 283"/>
                      <a:gd name="T39" fmla="*/ 4195 h 82"/>
                      <a:gd name="T40" fmla="*/ 278 w 283"/>
                      <a:gd name="T41" fmla="*/ 4251 h 82"/>
                      <a:gd name="T42" fmla="*/ 283 w 283"/>
                      <a:gd name="T43" fmla="*/ 4264 h 82"/>
                      <a:gd name="T44" fmla="*/ 278 w 283"/>
                      <a:gd name="T45" fmla="*/ 4269 h 8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283" h="82">
                        <a:moveTo>
                          <a:pt x="278" y="77"/>
                        </a:moveTo>
                        <a:lnTo>
                          <a:pt x="273" y="81"/>
                        </a:lnTo>
                        <a:lnTo>
                          <a:pt x="265" y="82"/>
                        </a:lnTo>
                        <a:lnTo>
                          <a:pt x="260" y="77"/>
                        </a:lnTo>
                        <a:lnTo>
                          <a:pt x="248" y="65"/>
                        </a:lnTo>
                        <a:lnTo>
                          <a:pt x="232" y="49"/>
                        </a:lnTo>
                        <a:lnTo>
                          <a:pt x="216" y="34"/>
                        </a:lnTo>
                        <a:lnTo>
                          <a:pt x="208" y="26"/>
                        </a:lnTo>
                        <a:lnTo>
                          <a:pt x="204" y="25"/>
                        </a:lnTo>
                        <a:lnTo>
                          <a:pt x="197" y="25"/>
                        </a:lnTo>
                        <a:lnTo>
                          <a:pt x="12" y="26"/>
                        </a:lnTo>
                        <a:lnTo>
                          <a:pt x="6" y="26"/>
                        </a:lnTo>
                        <a:lnTo>
                          <a:pt x="0" y="20"/>
                        </a:lnTo>
                        <a:lnTo>
                          <a:pt x="0" y="13"/>
                        </a:lnTo>
                        <a:lnTo>
                          <a:pt x="0" y="7"/>
                        </a:lnTo>
                        <a:lnTo>
                          <a:pt x="6" y="1"/>
                        </a:lnTo>
                        <a:lnTo>
                          <a:pt x="12" y="1"/>
                        </a:lnTo>
                        <a:lnTo>
                          <a:pt x="197" y="0"/>
                        </a:lnTo>
                        <a:lnTo>
                          <a:pt x="210" y="0"/>
                        </a:lnTo>
                        <a:lnTo>
                          <a:pt x="220" y="3"/>
                        </a:lnTo>
                        <a:lnTo>
                          <a:pt x="278" y="59"/>
                        </a:lnTo>
                        <a:lnTo>
                          <a:pt x="283" y="72"/>
                        </a:lnTo>
                        <a:lnTo>
                          <a:pt x="278" y="77"/>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74" name="Group 4076">
                  <a:extLst>
                    <a:ext uri="{FF2B5EF4-FFF2-40B4-BE49-F238E27FC236}">
                      <a16:creationId xmlns:a16="http://schemas.microsoft.com/office/drawing/2014/main" id="{1E6FAA23-A496-6BF8-EA74-FADC4565898D}"/>
                    </a:ext>
                  </a:extLst>
                </p:cNvPr>
                <p:cNvGrpSpPr/>
                <p:nvPr/>
              </p:nvGrpSpPr>
              <p:grpSpPr>
                <a:xfrm>
                  <a:off x="5035" y="1781"/>
                  <a:ext cx="121" cy="125"/>
                  <a:chOff x="5035" y="1781"/>
                  <a:chExt cx="121" cy="125"/>
                </a:xfrm>
              </p:grpSpPr>
              <p:sp>
                <p:nvSpPr>
                  <p:cNvPr id="1066" name="Freeform 4077">
                    <a:extLst>
                      <a:ext uri="{FF2B5EF4-FFF2-40B4-BE49-F238E27FC236}">
                        <a16:creationId xmlns:a16="http://schemas.microsoft.com/office/drawing/2014/main" id="{54068ACC-4D2A-4E2D-DA58-1FE041B7001C}"/>
                      </a:ext>
                    </a:extLst>
                  </p:cNvPr>
                  <p:cNvSpPr/>
                  <p:nvPr/>
                </p:nvSpPr>
                <p:spPr bwMode="auto">
                  <a:xfrm>
                    <a:off x="5035" y="1781"/>
                    <a:ext cx="121" cy="125"/>
                  </a:xfrm>
                  <a:custGeom>
                    <a:avLst/>
                    <a:gdLst>
                      <a:gd name="T0" fmla="*/ 45 w 121"/>
                      <a:gd name="T1" fmla="*/ 1781 h 125"/>
                      <a:gd name="T2" fmla="*/ 38 w 121"/>
                      <a:gd name="T3" fmla="*/ 1783 h 125"/>
                      <a:gd name="T4" fmla="*/ 35 w 121"/>
                      <a:gd name="T5" fmla="*/ 1785 h 125"/>
                      <a:gd name="T6" fmla="*/ 30 w 121"/>
                      <a:gd name="T7" fmla="*/ 1795 h 125"/>
                      <a:gd name="T8" fmla="*/ 27 w 121"/>
                      <a:gd name="T9" fmla="*/ 1802 h 125"/>
                      <a:gd name="T10" fmla="*/ 20 w 121"/>
                      <a:gd name="T11" fmla="*/ 1817 h 125"/>
                      <a:gd name="T12" fmla="*/ 16 w 121"/>
                      <a:gd name="T13" fmla="*/ 1826 h 125"/>
                      <a:gd name="T14" fmla="*/ 12 w 121"/>
                      <a:gd name="T15" fmla="*/ 1835 h 125"/>
                      <a:gd name="T16" fmla="*/ 7 w 121"/>
                      <a:gd name="T17" fmla="*/ 1854 h 125"/>
                      <a:gd name="T18" fmla="*/ 10 w 121"/>
                      <a:gd name="T19" fmla="*/ 1872 h 125"/>
                      <a:gd name="T20" fmla="*/ 20 w 121"/>
                      <a:gd name="T21" fmla="*/ 1888 h 125"/>
                      <a:gd name="T22" fmla="*/ 35 w 121"/>
                      <a:gd name="T23" fmla="*/ 1900 h 125"/>
                      <a:gd name="T24" fmla="*/ 55 w 121"/>
                      <a:gd name="T25" fmla="*/ 1905 h 125"/>
                      <a:gd name="T26" fmla="*/ 74 w 121"/>
                      <a:gd name="T27" fmla="*/ 1903 h 125"/>
                      <a:gd name="T28" fmla="*/ 119 w 121"/>
                      <a:gd name="T29" fmla="*/ 1844 h 125"/>
                      <a:gd name="T30" fmla="*/ 128 w 121"/>
                      <a:gd name="T31" fmla="*/ 1823 h 125"/>
                      <a:gd name="T32" fmla="*/ 126 w 121"/>
                      <a:gd name="T33" fmla="*/ 1819 h 125"/>
                      <a:gd name="T34" fmla="*/ 124 w 121"/>
                      <a:gd name="T35" fmla="*/ 1814 h 125"/>
                      <a:gd name="T36" fmla="*/ 120 w 121"/>
                      <a:gd name="T37" fmla="*/ 1814 h 125"/>
                      <a:gd name="T38" fmla="*/ 107 w 121"/>
                      <a:gd name="T39" fmla="*/ 1808 h 125"/>
                      <a:gd name="T40" fmla="*/ 98 w 121"/>
                      <a:gd name="T41" fmla="*/ 1804 h 125"/>
                      <a:gd name="T42" fmla="*/ 78 w 121"/>
                      <a:gd name="T43" fmla="*/ 1794 h 125"/>
                      <a:gd name="T44" fmla="*/ 66 w 121"/>
                      <a:gd name="T45" fmla="*/ 1788 h 125"/>
                      <a:gd name="T46" fmla="*/ 49 w 121"/>
                      <a:gd name="T47" fmla="*/ 1781 h 125"/>
                      <a:gd name="T48" fmla="*/ 45 w 121"/>
                      <a:gd name="T49" fmla="*/ 1781 h 12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0" h="125">
                        <a:moveTo>
                          <a:pt x="45" y="0"/>
                        </a:moveTo>
                        <a:lnTo>
                          <a:pt x="38" y="2"/>
                        </a:lnTo>
                        <a:lnTo>
                          <a:pt x="35" y="4"/>
                        </a:lnTo>
                        <a:lnTo>
                          <a:pt x="30" y="14"/>
                        </a:lnTo>
                        <a:lnTo>
                          <a:pt x="27" y="21"/>
                        </a:lnTo>
                        <a:lnTo>
                          <a:pt x="20" y="36"/>
                        </a:lnTo>
                        <a:lnTo>
                          <a:pt x="16" y="45"/>
                        </a:lnTo>
                        <a:lnTo>
                          <a:pt x="12" y="54"/>
                        </a:lnTo>
                        <a:lnTo>
                          <a:pt x="7" y="73"/>
                        </a:lnTo>
                        <a:lnTo>
                          <a:pt x="10" y="91"/>
                        </a:lnTo>
                        <a:lnTo>
                          <a:pt x="20" y="107"/>
                        </a:lnTo>
                        <a:lnTo>
                          <a:pt x="35" y="119"/>
                        </a:lnTo>
                        <a:lnTo>
                          <a:pt x="55" y="124"/>
                        </a:lnTo>
                        <a:lnTo>
                          <a:pt x="74" y="122"/>
                        </a:lnTo>
                        <a:lnTo>
                          <a:pt x="119" y="63"/>
                        </a:lnTo>
                        <a:lnTo>
                          <a:pt x="128" y="42"/>
                        </a:lnTo>
                        <a:lnTo>
                          <a:pt x="126" y="38"/>
                        </a:lnTo>
                        <a:lnTo>
                          <a:pt x="124" y="33"/>
                        </a:lnTo>
                        <a:lnTo>
                          <a:pt x="120" y="33"/>
                        </a:lnTo>
                        <a:lnTo>
                          <a:pt x="107" y="27"/>
                        </a:lnTo>
                        <a:lnTo>
                          <a:pt x="98" y="23"/>
                        </a:lnTo>
                        <a:lnTo>
                          <a:pt x="78" y="13"/>
                        </a:lnTo>
                        <a:lnTo>
                          <a:pt x="66" y="7"/>
                        </a:lnTo>
                        <a:lnTo>
                          <a:pt x="49" y="0"/>
                        </a:lnTo>
                        <a:lnTo>
                          <a:pt x="45" y="0"/>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67" name="Picture 4078">
                    <a:extLst>
                      <a:ext uri="{FF2B5EF4-FFF2-40B4-BE49-F238E27FC236}">
                        <a16:creationId xmlns:a16="http://schemas.microsoft.com/office/drawing/2014/main" id="{4DBFF791-AC20-5116-E225-DE62C13BC907}"/>
                      </a:ext>
                    </a:extLst>
                  </p:cNvPr>
                  <p:cNvPicPr>
                    <a:picLocks noChangeAspect="1" noChangeArrowheads="1"/>
                  </p:cNvPicPr>
                  <p:nvPr/>
                </p:nvPicPr>
                <p:blipFill>
                  <a:blip r:embed="rId44">
                    <a:extLst>
                      <a:ext uri="{28A0092B-C50C-407E-A947-70E740481C1C}">
                        <a14:useLocalDpi xmlns:a14="http://schemas.microsoft.com/office/drawing/2010/main" val="0"/>
                      </a:ext>
                    </a:extLst>
                  </a:blip>
                  <a:stretch>
                    <a:fillRect/>
                  </a:stretch>
                </p:blipFill>
                <p:spPr bwMode="auto">
                  <a:xfrm>
                    <a:off x="5035" y="1781"/>
                    <a:ext cx="121" cy="1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75" name="Group 4079">
                  <a:extLst>
                    <a:ext uri="{FF2B5EF4-FFF2-40B4-BE49-F238E27FC236}">
                      <a16:creationId xmlns:a16="http://schemas.microsoft.com/office/drawing/2014/main" id="{D8715E85-B667-B73E-7E59-10E149A6F09C}"/>
                    </a:ext>
                  </a:extLst>
                </p:cNvPr>
                <p:cNvGrpSpPr/>
                <p:nvPr/>
              </p:nvGrpSpPr>
              <p:grpSpPr>
                <a:xfrm>
                  <a:off x="5035" y="1781"/>
                  <a:ext cx="121" cy="125"/>
                  <a:chOff x="5035" y="1781"/>
                  <a:chExt cx="121" cy="125"/>
                </a:xfrm>
              </p:grpSpPr>
              <p:sp>
                <p:nvSpPr>
                  <p:cNvPr id="1065" name="Freeform 4080">
                    <a:extLst>
                      <a:ext uri="{FF2B5EF4-FFF2-40B4-BE49-F238E27FC236}">
                        <a16:creationId xmlns:a16="http://schemas.microsoft.com/office/drawing/2014/main" id="{41D84FCD-577A-5E9A-74DD-87203E40B962}"/>
                      </a:ext>
                    </a:extLst>
                  </p:cNvPr>
                  <p:cNvSpPr/>
                  <p:nvPr/>
                </p:nvSpPr>
                <p:spPr bwMode="auto">
                  <a:xfrm>
                    <a:off x="5035" y="1781"/>
                    <a:ext cx="121" cy="125"/>
                  </a:xfrm>
                  <a:custGeom>
                    <a:avLst/>
                    <a:gdLst>
                      <a:gd name="T0" fmla="*/ 34 w 121"/>
                      <a:gd name="T1" fmla="*/ 1782 h 125"/>
                      <a:gd name="T2" fmla="*/ 20 w 121"/>
                      <a:gd name="T3" fmla="*/ 1802 h 125"/>
                      <a:gd name="T4" fmla="*/ 17 w 121"/>
                      <a:gd name="T5" fmla="*/ 1808 h 125"/>
                      <a:gd name="T6" fmla="*/ 13 w 121"/>
                      <a:gd name="T7" fmla="*/ 1817 h 125"/>
                      <a:gd name="T8" fmla="*/ 9 w 121"/>
                      <a:gd name="T9" fmla="*/ 1826 h 125"/>
                      <a:gd name="T10" fmla="*/ 5 w 121"/>
                      <a:gd name="T11" fmla="*/ 1835 h 125"/>
                      <a:gd name="T12" fmla="*/ 0 w 121"/>
                      <a:gd name="T13" fmla="*/ 1854 h 125"/>
                      <a:gd name="T14" fmla="*/ 3 w 121"/>
                      <a:gd name="T15" fmla="*/ 1872 h 125"/>
                      <a:gd name="T16" fmla="*/ 13 w 121"/>
                      <a:gd name="T17" fmla="*/ 1888 h 125"/>
                      <a:gd name="T18" fmla="*/ 28 w 121"/>
                      <a:gd name="T19" fmla="*/ 1900 h 125"/>
                      <a:gd name="T20" fmla="*/ 48 w 121"/>
                      <a:gd name="T21" fmla="*/ 1905 h 125"/>
                      <a:gd name="T22" fmla="*/ 67 w 121"/>
                      <a:gd name="T23" fmla="*/ 1903 h 125"/>
                      <a:gd name="T24" fmla="*/ 109 w 121"/>
                      <a:gd name="T25" fmla="*/ 1851 h 125"/>
                      <a:gd name="T26" fmla="*/ 115 w 121"/>
                      <a:gd name="T27" fmla="*/ 1838 h 125"/>
                      <a:gd name="T28" fmla="*/ 118 w 121"/>
                      <a:gd name="T29" fmla="*/ 1831 h 125"/>
                      <a:gd name="T30" fmla="*/ 120 w 121"/>
                      <a:gd name="T31" fmla="*/ 1827 h 125"/>
                      <a:gd name="T32" fmla="*/ 121 w 121"/>
                      <a:gd name="T33" fmla="*/ 1823 h 125"/>
                      <a:gd name="T34" fmla="*/ 119 w 121"/>
                      <a:gd name="T35" fmla="*/ 1819 h 125"/>
                      <a:gd name="T36" fmla="*/ 117 w 121"/>
                      <a:gd name="T37" fmla="*/ 1814 h 125"/>
                      <a:gd name="T38" fmla="*/ 113 w 121"/>
                      <a:gd name="T39" fmla="*/ 1814 h 125"/>
                      <a:gd name="T40" fmla="*/ 108 w 121"/>
                      <a:gd name="T41" fmla="*/ 1812 h 125"/>
                      <a:gd name="T42" fmla="*/ 100 w 121"/>
                      <a:gd name="T43" fmla="*/ 1808 h 125"/>
                      <a:gd name="T44" fmla="*/ 91 w 121"/>
                      <a:gd name="T45" fmla="*/ 1804 h 125"/>
                      <a:gd name="T46" fmla="*/ 83 w 121"/>
                      <a:gd name="T47" fmla="*/ 1800 h 125"/>
                      <a:gd name="T48" fmla="*/ 71 w 121"/>
                      <a:gd name="T49" fmla="*/ 1794 h 125"/>
                      <a:gd name="T50" fmla="*/ 59 w 121"/>
                      <a:gd name="T51" fmla="*/ 1788 h 125"/>
                      <a:gd name="T52" fmla="*/ 47 w 121"/>
                      <a:gd name="T53" fmla="*/ 1783 h 125"/>
                      <a:gd name="T54" fmla="*/ 42 w 121"/>
                      <a:gd name="T55" fmla="*/ 1781 h 125"/>
                      <a:gd name="T56" fmla="*/ 38 w 121"/>
                      <a:gd name="T57" fmla="*/ 1781 h 125"/>
                      <a:gd name="T58" fmla="*/ 34 w 121"/>
                      <a:gd name="T59" fmla="*/ 1782 h 12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20" h="125">
                        <a:moveTo>
                          <a:pt x="34" y="1"/>
                        </a:moveTo>
                        <a:lnTo>
                          <a:pt x="20" y="21"/>
                        </a:lnTo>
                        <a:lnTo>
                          <a:pt x="17" y="27"/>
                        </a:lnTo>
                        <a:lnTo>
                          <a:pt x="13" y="36"/>
                        </a:lnTo>
                        <a:lnTo>
                          <a:pt x="9" y="45"/>
                        </a:lnTo>
                        <a:lnTo>
                          <a:pt x="5" y="54"/>
                        </a:lnTo>
                        <a:lnTo>
                          <a:pt x="0" y="73"/>
                        </a:lnTo>
                        <a:lnTo>
                          <a:pt x="3" y="91"/>
                        </a:lnTo>
                        <a:lnTo>
                          <a:pt x="13" y="107"/>
                        </a:lnTo>
                        <a:lnTo>
                          <a:pt x="28" y="119"/>
                        </a:lnTo>
                        <a:lnTo>
                          <a:pt x="48" y="124"/>
                        </a:lnTo>
                        <a:lnTo>
                          <a:pt x="67" y="122"/>
                        </a:lnTo>
                        <a:lnTo>
                          <a:pt x="109" y="70"/>
                        </a:lnTo>
                        <a:lnTo>
                          <a:pt x="115" y="57"/>
                        </a:lnTo>
                        <a:lnTo>
                          <a:pt x="118" y="50"/>
                        </a:lnTo>
                        <a:lnTo>
                          <a:pt x="120" y="46"/>
                        </a:lnTo>
                        <a:lnTo>
                          <a:pt x="121" y="42"/>
                        </a:lnTo>
                        <a:lnTo>
                          <a:pt x="119" y="38"/>
                        </a:lnTo>
                        <a:lnTo>
                          <a:pt x="117" y="33"/>
                        </a:lnTo>
                        <a:lnTo>
                          <a:pt x="113" y="33"/>
                        </a:lnTo>
                        <a:lnTo>
                          <a:pt x="108" y="31"/>
                        </a:lnTo>
                        <a:lnTo>
                          <a:pt x="100" y="27"/>
                        </a:lnTo>
                        <a:lnTo>
                          <a:pt x="91" y="23"/>
                        </a:lnTo>
                        <a:lnTo>
                          <a:pt x="83" y="19"/>
                        </a:lnTo>
                        <a:lnTo>
                          <a:pt x="71" y="13"/>
                        </a:lnTo>
                        <a:lnTo>
                          <a:pt x="59" y="7"/>
                        </a:lnTo>
                        <a:lnTo>
                          <a:pt x="47" y="2"/>
                        </a:lnTo>
                        <a:lnTo>
                          <a:pt x="42" y="0"/>
                        </a:lnTo>
                        <a:lnTo>
                          <a:pt x="38" y="0"/>
                        </a:lnTo>
                        <a:lnTo>
                          <a:pt x="34" y="1"/>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76" name="Group 4081">
                  <a:extLst>
                    <a:ext uri="{FF2B5EF4-FFF2-40B4-BE49-F238E27FC236}">
                      <a16:creationId xmlns:a16="http://schemas.microsoft.com/office/drawing/2014/main" id="{9832A770-F378-4370-0F58-779B111D7726}"/>
                    </a:ext>
                  </a:extLst>
                </p:cNvPr>
                <p:cNvGrpSpPr/>
                <p:nvPr/>
              </p:nvGrpSpPr>
              <p:grpSpPr>
                <a:xfrm>
                  <a:off x="4865" y="1551"/>
                  <a:ext cx="366" cy="434"/>
                  <a:chOff x="4865" y="1551"/>
                  <a:chExt cx="366" cy="434"/>
                </a:xfrm>
              </p:grpSpPr>
              <p:sp>
                <p:nvSpPr>
                  <p:cNvPr id="1059" name="Freeform 4082">
                    <a:extLst>
                      <a:ext uri="{FF2B5EF4-FFF2-40B4-BE49-F238E27FC236}">
                        <a16:creationId xmlns:a16="http://schemas.microsoft.com/office/drawing/2014/main" id="{FF174508-308B-C80B-C730-C6A9B1EB6BE2}"/>
                      </a:ext>
                    </a:extLst>
                  </p:cNvPr>
                  <p:cNvSpPr/>
                  <p:nvPr/>
                </p:nvSpPr>
                <p:spPr bwMode="auto">
                  <a:xfrm>
                    <a:off x="4865" y="1551"/>
                    <a:ext cx="366" cy="434"/>
                  </a:xfrm>
                  <a:custGeom>
                    <a:avLst/>
                    <a:gdLst>
                      <a:gd name="T0" fmla="*/ 222 w 366"/>
                      <a:gd name="T1" fmla="*/ 1553 h 434"/>
                      <a:gd name="T2" fmla="*/ 197 w 366"/>
                      <a:gd name="T3" fmla="*/ 1554 h 434"/>
                      <a:gd name="T4" fmla="*/ 179 w 366"/>
                      <a:gd name="T5" fmla="*/ 1564 h 434"/>
                      <a:gd name="T6" fmla="*/ 167 w 366"/>
                      <a:gd name="T7" fmla="*/ 1581 h 434"/>
                      <a:gd name="T8" fmla="*/ 10 w 366"/>
                      <a:gd name="T9" fmla="*/ 1920 h 434"/>
                      <a:gd name="T10" fmla="*/ 7 w 366"/>
                      <a:gd name="T11" fmla="*/ 1938 h 434"/>
                      <a:gd name="T12" fmla="*/ 11 w 366"/>
                      <a:gd name="T13" fmla="*/ 1956 h 434"/>
                      <a:gd name="T14" fmla="*/ 22 w 366"/>
                      <a:gd name="T15" fmla="*/ 1972 h 434"/>
                      <a:gd name="T16" fmla="*/ 39 w 366"/>
                      <a:gd name="T17" fmla="*/ 1983 h 434"/>
                      <a:gd name="T18" fmla="*/ 57 w 366"/>
                      <a:gd name="T19" fmla="*/ 1987 h 434"/>
                      <a:gd name="T20" fmla="*/ 76 w 366"/>
                      <a:gd name="T21" fmla="*/ 1984 h 434"/>
                      <a:gd name="T22" fmla="*/ 92 w 366"/>
                      <a:gd name="T23" fmla="*/ 1974 h 434"/>
                      <a:gd name="T24" fmla="*/ 103 w 366"/>
                      <a:gd name="T25" fmla="*/ 1958 h 434"/>
                      <a:gd name="T26" fmla="*/ 123 w 366"/>
                      <a:gd name="T27" fmla="*/ 1916 h 434"/>
                      <a:gd name="T28" fmla="*/ 146 w 366"/>
                      <a:gd name="T29" fmla="*/ 1867 h 434"/>
                      <a:gd name="T30" fmla="*/ 179 w 366"/>
                      <a:gd name="T31" fmla="*/ 1798 h 434"/>
                      <a:gd name="T32" fmla="*/ 204 w 366"/>
                      <a:gd name="T33" fmla="*/ 1764 h 434"/>
                      <a:gd name="T34" fmla="*/ 327 w 366"/>
                      <a:gd name="T35" fmla="*/ 1764 h 434"/>
                      <a:gd name="T36" fmla="*/ 335 w 366"/>
                      <a:gd name="T37" fmla="*/ 1747 h 434"/>
                      <a:gd name="T38" fmla="*/ 345 w 366"/>
                      <a:gd name="T39" fmla="*/ 1724 h 434"/>
                      <a:gd name="T40" fmla="*/ 356 w 366"/>
                      <a:gd name="T41" fmla="*/ 1700 h 434"/>
                      <a:gd name="T42" fmla="*/ 365 w 366"/>
                      <a:gd name="T43" fmla="*/ 1679 h 434"/>
                      <a:gd name="T44" fmla="*/ 373 w 366"/>
                      <a:gd name="T45" fmla="*/ 1661 h 434"/>
                      <a:gd name="T46" fmla="*/ 372 w 366"/>
                      <a:gd name="T47" fmla="*/ 1642 h 434"/>
                      <a:gd name="T48" fmla="*/ 368 w 366"/>
                      <a:gd name="T49" fmla="*/ 1633 h 434"/>
                      <a:gd name="T50" fmla="*/ 287 w 366"/>
                      <a:gd name="T51" fmla="*/ 1633 h 434"/>
                      <a:gd name="T52" fmla="*/ 261 w 366"/>
                      <a:gd name="T53" fmla="*/ 1625 h 434"/>
                      <a:gd name="T54" fmla="*/ 242 w 366"/>
                      <a:gd name="T55" fmla="*/ 1608 h 434"/>
                      <a:gd name="T56" fmla="*/ 236 w 366"/>
                      <a:gd name="T57" fmla="*/ 1591 h 434"/>
                      <a:gd name="T58" fmla="*/ 237 w 366"/>
                      <a:gd name="T59" fmla="*/ 1578 h 434"/>
                      <a:gd name="T60" fmla="*/ 243 w 366"/>
                      <a:gd name="T61" fmla="*/ 1567 h 434"/>
                      <a:gd name="T62" fmla="*/ 245 w 366"/>
                      <a:gd name="T63" fmla="*/ 1567 h 434"/>
                      <a:gd name="T64" fmla="*/ 238 w 366"/>
                      <a:gd name="T65" fmla="*/ 1559 h 434"/>
                      <a:gd name="T66" fmla="*/ 222 w 366"/>
                      <a:gd name="T67" fmla="*/ 1553 h 43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366" h="433">
                        <a:moveTo>
                          <a:pt x="222" y="2"/>
                        </a:moveTo>
                        <a:lnTo>
                          <a:pt x="197" y="3"/>
                        </a:lnTo>
                        <a:lnTo>
                          <a:pt x="179" y="13"/>
                        </a:lnTo>
                        <a:lnTo>
                          <a:pt x="167" y="30"/>
                        </a:lnTo>
                        <a:lnTo>
                          <a:pt x="10" y="369"/>
                        </a:lnTo>
                        <a:lnTo>
                          <a:pt x="7" y="387"/>
                        </a:lnTo>
                        <a:lnTo>
                          <a:pt x="11" y="405"/>
                        </a:lnTo>
                        <a:lnTo>
                          <a:pt x="22" y="421"/>
                        </a:lnTo>
                        <a:lnTo>
                          <a:pt x="39" y="432"/>
                        </a:lnTo>
                        <a:lnTo>
                          <a:pt x="57" y="436"/>
                        </a:lnTo>
                        <a:lnTo>
                          <a:pt x="76" y="433"/>
                        </a:lnTo>
                        <a:lnTo>
                          <a:pt x="92" y="423"/>
                        </a:lnTo>
                        <a:lnTo>
                          <a:pt x="103" y="407"/>
                        </a:lnTo>
                        <a:lnTo>
                          <a:pt x="123" y="365"/>
                        </a:lnTo>
                        <a:lnTo>
                          <a:pt x="146" y="316"/>
                        </a:lnTo>
                        <a:lnTo>
                          <a:pt x="179" y="247"/>
                        </a:lnTo>
                        <a:lnTo>
                          <a:pt x="204" y="213"/>
                        </a:lnTo>
                        <a:lnTo>
                          <a:pt x="327" y="213"/>
                        </a:lnTo>
                        <a:lnTo>
                          <a:pt x="335" y="196"/>
                        </a:lnTo>
                        <a:lnTo>
                          <a:pt x="345" y="173"/>
                        </a:lnTo>
                        <a:lnTo>
                          <a:pt x="356" y="149"/>
                        </a:lnTo>
                        <a:lnTo>
                          <a:pt x="365" y="128"/>
                        </a:lnTo>
                        <a:lnTo>
                          <a:pt x="373" y="110"/>
                        </a:lnTo>
                        <a:lnTo>
                          <a:pt x="372" y="91"/>
                        </a:lnTo>
                        <a:lnTo>
                          <a:pt x="368" y="82"/>
                        </a:lnTo>
                        <a:lnTo>
                          <a:pt x="287" y="82"/>
                        </a:lnTo>
                        <a:lnTo>
                          <a:pt x="261" y="74"/>
                        </a:lnTo>
                        <a:lnTo>
                          <a:pt x="242" y="57"/>
                        </a:lnTo>
                        <a:lnTo>
                          <a:pt x="236" y="40"/>
                        </a:lnTo>
                        <a:lnTo>
                          <a:pt x="237" y="27"/>
                        </a:lnTo>
                        <a:lnTo>
                          <a:pt x="243" y="16"/>
                        </a:lnTo>
                        <a:lnTo>
                          <a:pt x="245" y="16"/>
                        </a:lnTo>
                        <a:lnTo>
                          <a:pt x="238" y="8"/>
                        </a:lnTo>
                        <a:lnTo>
                          <a:pt x="222" y="2"/>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060" name="Freeform 4083">
                    <a:extLst>
                      <a:ext uri="{FF2B5EF4-FFF2-40B4-BE49-F238E27FC236}">
                        <a16:creationId xmlns:a16="http://schemas.microsoft.com/office/drawing/2014/main" id="{2A082D2D-4D0A-DACD-DCA2-8B97692382AB}"/>
                      </a:ext>
                    </a:extLst>
                  </p:cNvPr>
                  <p:cNvSpPr/>
                  <p:nvPr/>
                </p:nvSpPr>
                <p:spPr bwMode="auto">
                  <a:xfrm>
                    <a:off x="4865" y="1551"/>
                    <a:ext cx="366" cy="434"/>
                  </a:xfrm>
                  <a:custGeom>
                    <a:avLst/>
                    <a:gdLst>
                      <a:gd name="T0" fmla="*/ 327 w 366"/>
                      <a:gd name="T1" fmla="*/ 1764 h 434"/>
                      <a:gd name="T2" fmla="*/ 204 w 366"/>
                      <a:gd name="T3" fmla="*/ 1764 h 434"/>
                      <a:gd name="T4" fmla="*/ 221 w 366"/>
                      <a:gd name="T5" fmla="*/ 1769 h 434"/>
                      <a:gd name="T6" fmla="*/ 240 w 366"/>
                      <a:gd name="T7" fmla="*/ 1776 h 434"/>
                      <a:gd name="T8" fmla="*/ 280 w 366"/>
                      <a:gd name="T9" fmla="*/ 1795 h 434"/>
                      <a:gd name="T10" fmla="*/ 299 w 366"/>
                      <a:gd name="T11" fmla="*/ 1800 h 434"/>
                      <a:gd name="T12" fmla="*/ 313 w 366"/>
                      <a:gd name="T13" fmla="*/ 1794 h 434"/>
                      <a:gd name="T14" fmla="*/ 327 w 366"/>
                      <a:gd name="T15" fmla="*/ 1764 h 43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66" h="433">
                        <a:moveTo>
                          <a:pt x="327" y="213"/>
                        </a:moveTo>
                        <a:lnTo>
                          <a:pt x="204" y="213"/>
                        </a:lnTo>
                        <a:lnTo>
                          <a:pt x="221" y="218"/>
                        </a:lnTo>
                        <a:lnTo>
                          <a:pt x="240" y="225"/>
                        </a:lnTo>
                        <a:lnTo>
                          <a:pt x="280" y="244"/>
                        </a:lnTo>
                        <a:lnTo>
                          <a:pt x="299" y="249"/>
                        </a:lnTo>
                        <a:lnTo>
                          <a:pt x="313" y="243"/>
                        </a:lnTo>
                        <a:lnTo>
                          <a:pt x="327" y="213"/>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061" name="Freeform 4084">
                    <a:extLst>
                      <a:ext uri="{FF2B5EF4-FFF2-40B4-BE49-F238E27FC236}">
                        <a16:creationId xmlns:a16="http://schemas.microsoft.com/office/drawing/2014/main" id="{E08EA9D0-9871-C5A9-D4D0-D41A68FB19CE}"/>
                      </a:ext>
                    </a:extLst>
                  </p:cNvPr>
                  <p:cNvSpPr/>
                  <p:nvPr/>
                </p:nvSpPr>
                <p:spPr bwMode="auto">
                  <a:xfrm>
                    <a:off x="4865" y="1551"/>
                    <a:ext cx="366" cy="434"/>
                  </a:xfrm>
                  <a:custGeom>
                    <a:avLst/>
                    <a:gdLst>
                      <a:gd name="T0" fmla="*/ 346 w 366"/>
                      <a:gd name="T1" fmla="*/ 1605 h 434"/>
                      <a:gd name="T2" fmla="*/ 324 w 366"/>
                      <a:gd name="T3" fmla="*/ 1605 h 434"/>
                      <a:gd name="T4" fmla="*/ 331 w 366"/>
                      <a:gd name="T5" fmla="*/ 1607 h 434"/>
                      <a:gd name="T6" fmla="*/ 320 w 366"/>
                      <a:gd name="T7" fmla="*/ 1626 h 434"/>
                      <a:gd name="T8" fmla="*/ 307 w 366"/>
                      <a:gd name="T9" fmla="*/ 1632 h 434"/>
                      <a:gd name="T10" fmla="*/ 287 w 366"/>
                      <a:gd name="T11" fmla="*/ 1633 h 434"/>
                      <a:gd name="T12" fmla="*/ 368 w 366"/>
                      <a:gd name="T13" fmla="*/ 1633 h 434"/>
                      <a:gd name="T14" fmla="*/ 364 w 366"/>
                      <a:gd name="T15" fmla="*/ 1624 h 434"/>
                      <a:gd name="T16" fmla="*/ 357 w 366"/>
                      <a:gd name="T17" fmla="*/ 1614 h 434"/>
                      <a:gd name="T18" fmla="*/ 346 w 366"/>
                      <a:gd name="T19" fmla="*/ 1605 h 43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366" h="433">
                        <a:moveTo>
                          <a:pt x="346" y="54"/>
                        </a:moveTo>
                        <a:lnTo>
                          <a:pt x="324" y="54"/>
                        </a:lnTo>
                        <a:lnTo>
                          <a:pt x="331" y="56"/>
                        </a:lnTo>
                        <a:lnTo>
                          <a:pt x="320" y="75"/>
                        </a:lnTo>
                        <a:lnTo>
                          <a:pt x="307" y="81"/>
                        </a:lnTo>
                        <a:lnTo>
                          <a:pt x="287" y="82"/>
                        </a:lnTo>
                        <a:lnTo>
                          <a:pt x="368" y="82"/>
                        </a:lnTo>
                        <a:lnTo>
                          <a:pt x="364" y="73"/>
                        </a:lnTo>
                        <a:lnTo>
                          <a:pt x="357" y="63"/>
                        </a:lnTo>
                        <a:lnTo>
                          <a:pt x="346" y="54"/>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062" name="Freeform 4085">
                    <a:extLst>
                      <a:ext uri="{FF2B5EF4-FFF2-40B4-BE49-F238E27FC236}">
                        <a16:creationId xmlns:a16="http://schemas.microsoft.com/office/drawing/2014/main" id="{1AB0BF67-8D80-C66C-6D89-D9C95D788E6C}"/>
                      </a:ext>
                    </a:extLst>
                  </p:cNvPr>
                  <p:cNvSpPr/>
                  <p:nvPr/>
                </p:nvSpPr>
                <p:spPr bwMode="auto">
                  <a:xfrm>
                    <a:off x="4865" y="1551"/>
                    <a:ext cx="366" cy="434"/>
                  </a:xfrm>
                  <a:custGeom>
                    <a:avLst/>
                    <a:gdLst>
                      <a:gd name="T0" fmla="*/ 167 w 366"/>
                      <a:gd name="T1" fmla="*/ 1581 h 434"/>
                      <a:gd name="T2" fmla="*/ 167 w 366"/>
                      <a:gd name="T3" fmla="*/ 1581 h 434"/>
                      <a:gd name="T4" fmla="*/ 0 60000 65536"/>
                      <a:gd name="T5" fmla="*/ 0 60000 65536"/>
                    </a:gdLst>
                    <a:ahLst/>
                    <a:cxnLst>
                      <a:cxn ang="T4">
                        <a:pos x="T0" y="T1"/>
                      </a:cxn>
                      <a:cxn ang="T5">
                        <a:pos x="T2" y="T3"/>
                      </a:cxn>
                    </a:cxnLst>
                    <a:rect l="0" t="0" r="r" b="b"/>
                    <a:pathLst>
                      <a:path w="366" h="433">
                        <a:moveTo>
                          <a:pt x="167" y="30"/>
                        </a:moveTo>
                        <a:lnTo>
                          <a:pt x="167" y="30"/>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063" name="Freeform 4086">
                    <a:extLst>
                      <a:ext uri="{FF2B5EF4-FFF2-40B4-BE49-F238E27FC236}">
                        <a16:creationId xmlns:a16="http://schemas.microsoft.com/office/drawing/2014/main" id="{11584772-4E98-9190-3FF2-70D49766ADEB}"/>
                      </a:ext>
                    </a:extLst>
                  </p:cNvPr>
                  <p:cNvSpPr/>
                  <p:nvPr/>
                </p:nvSpPr>
                <p:spPr bwMode="auto">
                  <a:xfrm>
                    <a:off x="4865" y="1551"/>
                    <a:ext cx="366" cy="434"/>
                  </a:xfrm>
                  <a:custGeom>
                    <a:avLst/>
                    <a:gdLst>
                      <a:gd name="T0" fmla="*/ 245 w 366"/>
                      <a:gd name="T1" fmla="*/ 1567 h 434"/>
                      <a:gd name="T2" fmla="*/ 243 w 366"/>
                      <a:gd name="T3" fmla="*/ 1567 h 434"/>
                      <a:gd name="T4" fmla="*/ 248 w 366"/>
                      <a:gd name="T5" fmla="*/ 1570 h 434"/>
                      <a:gd name="T6" fmla="*/ 245 w 366"/>
                      <a:gd name="T7" fmla="*/ 1567 h 43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6" h="433">
                        <a:moveTo>
                          <a:pt x="245" y="16"/>
                        </a:moveTo>
                        <a:lnTo>
                          <a:pt x="243" y="16"/>
                        </a:lnTo>
                        <a:lnTo>
                          <a:pt x="248" y="19"/>
                        </a:lnTo>
                        <a:lnTo>
                          <a:pt x="245" y="16"/>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64" name="Picture 4087">
                    <a:extLst>
                      <a:ext uri="{FF2B5EF4-FFF2-40B4-BE49-F238E27FC236}">
                        <a16:creationId xmlns:a16="http://schemas.microsoft.com/office/drawing/2014/main" id="{FB4041CB-B065-023A-3452-F8186E1581FB}"/>
                      </a:ext>
                    </a:extLst>
                  </p:cNvPr>
                  <p:cNvPicPr>
                    <a:picLocks noChangeAspect="1" noChangeArrowheads="1"/>
                  </p:cNvPicPr>
                  <p:nvPr/>
                </p:nvPicPr>
                <p:blipFill>
                  <a:blip r:embed="rId45">
                    <a:extLst>
                      <a:ext uri="{28A0092B-C50C-407E-A947-70E740481C1C}">
                        <a14:useLocalDpi xmlns:a14="http://schemas.microsoft.com/office/drawing/2010/main" val="0"/>
                      </a:ext>
                    </a:extLst>
                  </a:blip>
                  <a:stretch>
                    <a:fillRect/>
                  </a:stretch>
                </p:blipFill>
                <p:spPr bwMode="auto">
                  <a:xfrm>
                    <a:off x="4865" y="1551"/>
                    <a:ext cx="366" cy="43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77" name="Group 4088">
                  <a:extLst>
                    <a:ext uri="{FF2B5EF4-FFF2-40B4-BE49-F238E27FC236}">
                      <a16:creationId xmlns:a16="http://schemas.microsoft.com/office/drawing/2014/main" id="{7A4CFAE0-7071-9208-BD64-8A3792C7EFF5}"/>
                    </a:ext>
                  </a:extLst>
                </p:cNvPr>
                <p:cNvGrpSpPr/>
                <p:nvPr/>
              </p:nvGrpSpPr>
              <p:grpSpPr>
                <a:xfrm>
                  <a:off x="4865" y="1551"/>
                  <a:ext cx="366" cy="434"/>
                  <a:chOff x="4865" y="1551"/>
                  <a:chExt cx="366" cy="434"/>
                </a:xfrm>
              </p:grpSpPr>
              <p:sp>
                <p:nvSpPr>
                  <p:cNvPr id="1058" name="Freeform 4089">
                    <a:extLst>
                      <a:ext uri="{FF2B5EF4-FFF2-40B4-BE49-F238E27FC236}">
                        <a16:creationId xmlns:a16="http://schemas.microsoft.com/office/drawing/2014/main" id="{C162E417-5838-5995-8BAF-09BEE8A74B55}"/>
                      </a:ext>
                    </a:extLst>
                  </p:cNvPr>
                  <p:cNvSpPr/>
                  <p:nvPr/>
                </p:nvSpPr>
                <p:spPr bwMode="auto">
                  <a:xfrm>
                    <a:off x="4865" y="1551"/>
                    <a:ext cx="366" cy="434"/>
                  </a:xfrm>
                  <a:custGeom>
                    <a:avLst/>
                    <a:gdLst>
                      <a:gd name="T0" fmla="*/ 160 w 366"/>
                      <a:gd name="T1" fmla="*/ 1578 h 434"/>
                      <a:gd name="T2" fmla="*/ 172 w 366"/>
                      <a:gd name="T3" fmla="*/ 1562 h 434"/>
                      <a:gd name="T4" fmla="*/ 190 w 366"/>
                      <a:gd name="T5" fmla="*/ 1552 h 434"/>
                      <a:gd name="T6" fmla="*/ 215 w 366"/>
                      <a:gd name="T7" fmla="*/ 1551 h 434"/>
                      <a:gd name="T8" fmla="*/ 231 w 366"/>
                      <a:gd name="T9" fmla="*/ 1557 h 434"/>
                      <a:gd name="T10" fmla="*/ 241 w 366"/>
                      <a:gd name="T11" fmla="*/ 1568 h 434"/>
                      <a:gd name="T12" fmla="*/ 235 w 366"/>
                      <a:gd name="T13" fmla="*/ 1564 h 434"/>
                      <a:gd name="T14" fmla="*/ 230 w 366"/>
                      <a:gd name="T15" fmla="*/ 1575 h 434"/>
                      <a:gd name="T16" fmla="*/ 229 w 366"/>
                      <a:gd name="T17" fmla="*/ 1589 h 434"/>
                      <a:gd name="T18" fmla="*/ 235 w 366"/>
                      <a:gd name="T19" fmla="*/ 1606 h 434"/>
                      <a:gd name="T20" fmla="*/ 254 w 366"/>
                      <a:gd name="T21" fmla="*/ 1622 h 434"/>
                      <a:gd name="T22" fmla="*/ 280 w 366"/>
                      <a:gd name="T23" fmla="*/ 1631 h 434"/>
                      <a:gd name="T24" fmla="*/ 299 w 366"/>
                      <a:gd name="T25" fmla="*/ 1630 h 434"/>
                      <a:gd name="T26" fmla="*/ 312 w 366"/>
                      <a:gd name="T27" fmla="*/ 1624 h 434"/>
                      <a:gd name="T28" fmla="*/ 324 w 366"/>
                      <a:gd name="T29" fmla="*/ 1605 h 434"/>
                      <a:gd name="T30" fmla="*/ 317 w 366"/>
                      <a:gd name="T31" fmla="*/ 1603 h 434"/>
                      <a:gd name="T32" fmla="*/ 325 w 366"/>
                      <a:gd name="T33" fmla="*/ 1603 h 434"/>
                      <a:gd name="T34" fmla="*/ 366 w 366"/>
                      <a:gd name="T35" fmla="*/ 1659 h 434"/>
                      <a:gd name="T36" fmla="*/ 358 w 366"/>
                      <a:gd name="T37" fmla="*/ 1676 h 434"/>
                      <a:gd name="T38" fmla="*/ 328 w 366"/>
                      <a:gd name="T39" fmla="*/ 1744 h 434"/>
                      <a:gd name="T40" fmla="*/ 292 w 366"/>
                      <a:gd name="T41" fmla="*/ 1798 h 434"/>
                      <a:gd name="T42" fmla="*/ 272 w 366"/>
                      <a:gd name="T43" fmla="*/ 1792 h 434"/>
                      <a:gd name="T44" fmla="*/ 254 w 366"/>
                      <a:gd name="T45" fmla="*/ 1784 h 434"/>
                      <a:gd name="T46" fmla="*/ 233 w 366"/>
                      <a:gd name="T47" fmla="*/ 1774 h 434"/>
                      <a:gd name="T48" fmla="*/ 214 w 366"/>
                      <a:gd name="T49" fmla="*/ 1766 h 434"/>
                      <a:gd name="T50" fmla="*/ 197 w 366"/>
                      <a:gd name="T51" fmla="*/ 1761 h 434"/>
                      <a:gd name="T52" fmla="*/ 189 w 366"/>
                      <a:gd name="T53" fmla="*/ 1766 h 434"/>
                      <a:gd name="T54" fmla="*/ 151 w 366"/>
                      <a:gd name="T55" fmla="*/ 1839 h 434"/>
                      <a:gd name="T56" fmla="*/ 116 w 366"/>
                      <a:gd name="T57" fmla="*/ 1914 h 434"/>
                      <a:gd name="T58" fmla="*/ 96 w 366"/>
                      <a:gd name="T59" fmla="*/ 1955 h 434"/>
                      <a:gd name="T60" fmla="*/ 85 w 366"/>
                      <a:gd name="T61" fmla="*/ 1971 h 434"/>
                      <a:gd name="T62" fmla="*/ 69 w 366"/>
                      <a:gd name="T63" fmla="*/ 1981 h 434"/>
                      <a:gd name="T64" fmla="*/ 50 w 366"/>
                      <a:gd name="T65" fmla="*/ 1985 h 434"/>
                      <a:gd name="T66" fmla="*/ 31 w 366"/>
                      <a:gd name="T67" fmla="*/ 1981 h 434"/>
                      <a:gd name="T68" fmla="*/ 15 w 366"/>
                      <a:gd name="T69" fmla="*/ 1969 h 434"/>
                      <a:gd name="T70" fmla="*/ 4 w 366"/>
                      <a:gd name="T71" fmla="*/ 1954 h 434"/>
                      <a:gd name="T72" fmla="*/ 0 w 366"/>
                      <a:gd name="T73" fmla="*/ 1936 h 434"/>
                      <a:gd name="T74" fmla="*/ 3 w 366"/>
                      <a:gd name="T75" fmla="*/ 1917 h 434"/>
                      <a:gd name="T76" fmla="*/ 160 w 366"/>
                      <a:gd name="T77" fmla="*/ 1578 h 43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66" h="433">
                        <a:moveTo>
                          <a:pt x="160" y="27"/>
                        </a:moveTo>
                        <a:lnTo>
                          <a:pt x="172" y="11"/>
                        </a:lnTo>
                        <a:lnTo>
                          <a:pt x="190" y="1"/>
                        </a:lnTo>
                        <a:lnTo>
                          <a:pt x="215" y="0"/>
                        </a:lnTo>
                        <a:lnTo>
                          <a:pt x="231" y="6"/>
                        </a:lnTo>
                        <a:lnTo>
                          <a:pt x="241" y="17"/>
                        </a:lnTo>
                        <a:lnTo>
                          <a:pt x="235" y="13"/>
                        </a:lnTo>
                        <a:lnTo>
                          <a:pt x="230" y="24"/>
                        </a:lnTo>
                        <a:lnTo>
                          <a:pt x="229" y="38"/>
                        </a:lnTo>
                        <a:lnTo>
                          <a:pt x="235" y="55"/>
                        </a:lnTo>
                        <a:lnTo>
                          <a:pt x="254" y="71"/>
                        </a:lnTo>
                        <a:lnTo>
                          <a:pt x="280" y="80"/>
                        </a:lnTo>
                        <a:lnTo>
                          <a:pt x="299" y="79"/>
                        </a:lnTo>
                        <a:lnTo>
                          <a:pt x="312" y="73"/>
                        </a:lnTo>
                        <a:lnTo>
                          <a:pt x="324" y="54"/>
                        </a:lnTo>
                        <a:lnTo>
                          <a:pt x="317" y="52"/>
                        </a:lnTo>
                        <a:lnTo>
                          <a:pt x="325" y="52"/>
                        </a:lnTo>
                        <a:lnTo>
                          <a:pt x="366" y="108"/>
                        </a:lnTo>
                        <a:lnTo>
                          <a:pt x="358" y="125"/>
                        </a:lnTo>
                        <a:lnTo>
                          <a:pt x="328" y="193"/>
                        </a:lnTo>
                        <a:lnTo>
                          <a:pt x="292" y="247"/>
                        </a:lnTo>
                        <a:lnTo>
                          <a:pt x="272" y="241"/>
                        </a:lnTo>
                        <a:lnTo>
                          <a:pt x="254" y="233"/>
                        </a:lnTo>
                        <a:lnTo>
                          <a:pt x="233" y="223"/>
                        </a:lnTo>
                        <a:lnTo>
                          <a:pt x="214" y="215"/>
                        </a:lnTo>
                        <a:lnTo>
                          <a:pt x="197" y="210"/>
                        </a:lnTo>
                        <a:lnTo>
                          <a:pt x="189" y="215"/>
                        </a:lnTo>
                        <a:lnTo>
                          <a:pt x="151" y="288"/>
                        </a:lnTo>
                        <a:lnTo>
                          <a:pt x="116" y="363"/>
                        </a:lnTo>
                        <a:lnTo>
                          <a:pt x="96" y="404"/>
                        </a:lnTo>
                        <a:lnTo>
                          <a:pt x="85" y="420"/>
                        </a:lnTo>
                        <a:lnTo>
                          <a:pt x="69" y="430"/>
                        </a:lnTo>
                        <a:lnTo>
                          <a:pt x="50" y="434"/>
                        </a:lnTo>
                        <a:lnTo>
                          <a:pt x="31" y="430"/>
                        </a:lnTo>
                        <a:lnTo>
                          <a:pt x="15" y="418"/>
                        </a:lnTo>
                        <a:lnTo>
                          <a:pt x="4" y="403"/>
                        </a:lnTo>
                        <a:lnTo>
                          <a:pt x="0" y="385"/>
                        </a:lnTo>
                        <a:lnTo>
                          <a:pt x="3" y="366"/>
                        </a:lnTo>
                        <a:lnTo>
                          <a:pt x="160" y="27"/>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78" name="Group 4090">
                  <a:extLst>
                    <a:ext uri="{FF2B5EF4-FFF2-40B4-BE49-F238E27FC236}">
                      <a16:creationId xmlns:a16="http://schemas.microsoft.com/office/drawing/2014/main" id="{9A22FB34-99D1-5FF1-6432-2D18B0546E38}"/>
                    </a:ext>
                  </a:extLst>
                </p:cNvPr>
                <p:cNvGrpSpPr/>
                <p:nvPr/>
              </p:nvGrpSpPr>
              <p:grpSpPr>
                <a:xfrm>
                  <a:off x="5181" y="1237"/>
                  <a:ext cx="50" cy="90"/>
                  <a:chOff x="5181" y="1237"/>
                  <a:chExt cx="50" cy="90"/>
                </a:xfrm>
              </p:grpSpPr>
              <p:sp>
                <p:nvSpPr>
                  <p:cNvPr id="1056" name="Freeform 4091">
                    <a:extLst>
                      <a:ext uri="{FF2B5EF4-FFF2-40B4-BE49-F238E27FC236}">
                        <a16:creationId xmlns:a16="http://schemas.microsoft.com/office/drawing/2014/main" id="{88FAF2E5-9AA2-A749-8DBD-7B3F2BC947AC}"/>
                      </a:ext>
                    </a:extLst>
                  </p:cNvPr>
                  <p:cNvSpPr/>
                  <p:nvPr/>
                </p:nvSpPr>
                <p:spPr bwMode="auto">
                  <a:xfrm>
                    <a:off x="5205" y="1244"/>
                    <a:ext cx="2" cy="76"/>
                  </a:xfrm>
                  <a:custGeom>
                    <a:avLst/>
                    <a:gdLst>
                      <a:gd name="T0" fmla="*/ 0 w 2"/>
                      <a:gd name="T1" fmla="*/ 1251 h 76"/>
                      <a:gd name="T2" fmla="*/ 0 w 2"/>
                      <a:gd name="T3" fmla="*/ 1327 h 76"/>
                      <a:gd name="T4" fmla="*/ 0 60000 65536"/>
                      <a:gd name="T5" fmla="*/ 0 60000 65536"/>
                    </a:gdLst>
                    <a:ahLst/>
                    <a:cxnLst>
                      <a:cxn ang="T4">
                        <a:pos x="T0" y="T1"/>
                      </a:cxn>
                      <a:cxn ang="T5">
                        <a:pos x="T2" y="T3"/>
                      </a:cxn>
                    </a:cxnLst>
                    <a:rect l="0" t="0" r="r" b="b"/>
                    <a:pathLst>
                      <a:path w="2" h="76">
                        <a:moveTo>
                          <a:pt x="0" y="7"/>
                        </a:moveTo>
                        <a:lnTo>
                          <a:pt x="0" y="83"/>
                        </a:lnTo>
                      </a:path>
                    </a:pathLst>
                  </a:custGeom>
                  <a:noFill/>
                  <a:ln w="32918">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57" name="Picture 4092">
                    <a:extLst>
                      <a:ext uri="{FF2B5EF4-FFF2-40B4-BE49-F238E27FC236}">
                        <a16:creationId xmlns:a16="http://schemas.microsoft.com/office/drawing/2014/main" id="{448387B6-D6AB-8907-AB19-3C59785B1EBF}"/>
                      </a:ext>
                    </a:extLst>
                  </p:cNvPr>
                  <p:cNvPicPr>
                    <a:picLocks noChangeAspect="1" noChangeArrowheads="1"/>
                  </p:cNvPicPr>
                  <p:nvPr/>
                </p:nvPicPr>
                <p:blipFill>
                  <a:blip r:embed="rId46">
                    <a:extLst>
                      <a:ext uri="{28A0092B-C50C-407E-A947-70E740481C1C}">
                        <a14:useLocalDpi xmlns:a14="http://schemas.microsoft.com/office/drawing/2010/main" val="0"/>
                      </a:ext>
                    </a:extLst>
                  </a:blip>
                  <a:stretch>
                    <a:fillRect/>
                  </a:stretch>
                </p:blipFill>
                <p:spPr bwMode="auto">
                  <a:xfrm>
                    <a:off x="5181" y="1237"/>
                    <a:ext cx="50" cy="9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79" name="Group 4093">
                  <a:extLst>
                    <a:ext uri="{FF2B5EF4-FFF2-40B4-BE49-F238E27FC236}">
                      <a16:creationId xmlns:a16="http://schemas.microsoft.com/office/drawing/2014/main" id="{2F61C495-839D-DBC3-B1AC-C986BF7A86FC}"/>
                    </a:ext>
                  </a:extLst>
                </p:cNvPr>
                <p:cNvGrpSpPr/>
                <p:nvPr/>
              </p:nvGrpSpPr>
              <p:grpSpPr>
                <a:xfrm>
                  <a:off x="5181" y="1237"/>
                  <a:ext cx="50" cy="90"/>
                  <a:chOff x="5181" y="1237"/>
                  <a:chExt cx="50" cy="90"/>
                </a:xfrm>
              </p:grpSpPr>
              <p:sp>
                <p:nvSpPr>
                  <p:cNvPr id="1055" name="Freeform 4094">
                    <a:extLst>
                      <a:ext uri="{FF2B5EF4-FFF2-40B4-BE49-F238E27FC236}">
                        <a16:creationId xmlns:a16="http://schemas.microsoft.com/office/drawing/2014/main" id="{7EF2725F-CA8C-BF61-A1D2-5F9F51C6FF15}"/>
                      </a:ext>
                    </a:extLst>
                  </p:cNvPr>
                  <p:cNvSpPr/>
                  <p:nvPr/>
                </p:nvSpPr>
                <p:spPr bwMode="auto">
                  <a:xfrm>
                    <a:off x="5181" y="1237"/>
                    <a:ext cx="50" cy="90"/>
                  </a:xfrm>
                  <a:custGeom>
                    <a:avLst/>
                    <a:gdLst>
                      <a:gd name="T0" fmla="*/ 9 w 50"/>
                      <a:gd name="T1" fmla="*/ 1239 h 90"/>
                      <a:gd name="T2" fmla="*/ 3 w 50"/>
                      <a:gd name="T3" fmla="*/ 1241 h 90"/>
                      <a:gd name="T4" fmla="*/ 0 w 50"/>
                      <a:gd name="T5" fmla="*/ 1249 h 90"/>
                      <a:gd name="T6" fmla="*/ 2 w 50"/>
                      <a:gd name="T7" fmla="*/ 1255 h 90"/>
                      <a:gd name="T8" fmla="*/ 23 w 50"/>
                      <a:gd name="T9" fmla="*/ 1317 h 90"/>
                      <a:gd name="T10" fmla="*/ 26 w 50"/>
                      <a:gd name="T11" fmla="*/ 1324 h 90"/>
                      <a:gd name="T12" fmla="*/ 33 w 50"/>
                      <a:gd name="T13" fmla="*/ 1327 h 90"/>
                      <a:gd name="T14" fmla="*/ 39 w 50"/>
                      <a:gd name="T15" fmla="*/ 1325 h 90"/>
                      <a:gd name="T16" fmla="*/ 46 w 50"/>
                      <a:gd name="T17" fmla="*/ 1323 h 90"/>
                      <a:gd name="T18" fmla="*/ 49 w 50"/>
                      <a:gd name="T19" fmla="*/ 1316 h 90"/>
                      <a:gd name="T20" fmla="*/ 47 w 50"/>
                      <a:gd name="T21" fmla="*/ 1309 h 90"/>
                      <a:gd name="T22" fmla="*/ 25 w 50"/>
                      <a:gd name="T23" fmla="*/ 1247 h 90"/>
                      <a:gd name="T24" fmla="*/ 23 w 50"/>
                      <a:gd name="T25" fmla="*/ 1240 h 90"/>
                      <a:gd name="T26" fmla="*/ 16 w 50"/>
                      <a:gd name="T27" fmla="*/ 1237 h 90"/>
                      <a:gd name="T28" fmla="*/ 9 w 50"/>
                      <a:gd name="T29" fmla="*/ 1239 h 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0" h="90">
                        <a:moveTo>
                          <a:pt x="9" y="2"/>
                        </a:moveTo>
                        <a:lnTo>
                          <a:pt x="3" y="4"/>
                        </a:lnTo>
                        <a:lnTo>
                          <a:pt x="0" y="12"/>
                        </a:lnTo>
                        <a:lnTo>
                          <a:pt x="2" y="18"/>
                        </a:lnTo>
                        <a:lnTo>
                          <a:pt x="23" y="80"/>
                        </a:lnTo>
                        <a:lnTo>
                          <a:pt x="26" y="87"/>
                        </a:lnTo>
                        <a:lnTo>
                          <a:pt x="33" y="90"/>
                        </a:lnTo>
                        <a:lnTo>
                          <a:pt x="39" y="88"/>
                        </a:lnTo>
                        <a:lnTo>
                          <a:pt x="46" y="86"/>
                        </a:lnTo>
                        <a:lnTo>
                          <a:pt x="49" y="79"/>
                        </a:lnTo>
                        <a:lnTo>
                          <a:pt x="47" y="72"/>
                        </a:lnTo>
                        <a:lnTo>
                          <a:pt x="25" y="10"/>
                        </a:lnTo>
                        <a:lnTo>
                          <a:pt x="23" y="3"/>
                        </a:lnTo>
                        <a:lnTo>
                          <a:pt x="16" y="0"/>
                        </a:lnTo>
                        <a:lnTo>
                          <a:pt x="9" y="2"/>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80" name="Group 4095">
                  <a:extLst>
                    <a:ext uri="{FF2B5EF4-FFF2-40B4-BE49-F238E27FC236}">
                      <a16:creationId xmlns:a16="http://schemas.microsoft.com/office/drawing/2014/main" id="{8BD1859D-EC2E-8CB8-EEFD-1643A292E5E7}"/>
                    </a:ext>
                  </a:extLst>
                </p:cNvPr>
                <p:cNvGrpSpPr/>
                <p:nvPr/>
              </p:nvGrpSpPr>
              <p:grpSpPr>
                <a:xfrm>
                  <a:off x="5159" y="1219"/>
                  <a:ext cx="109" cy="284"/>
                  <a:chOff x="5159" y="1219"/>
                  <a:chExt cx="109" cy="284"/>
                </a:xfrm>
              </p:grpSpPr>
              <p:sp>
                <p:nvSpPr>
                  <p:cNvPr id="1053" name="Freeform 4096">
                    <a:extLst>
                      <a:ext uri="{FF2B5EF4-FFF2-40B4-BE49-F238E27FC236}">
                        <a16:creationId xmlns:a16="http://schemas.microsoft.com/office/drawing/2014/main" id="{519D5BF9-27C7-1E75-D535-0DBE10C44736}"/>
                      </a:ext>
                    </a:extLst>
                  </p:cNvPr>
                  <p:cNvSpPr/>
                  <p:nvPr/>
                </p:nvSpPr>
                <p:spPr bwMode="auto">
                  <a:xfrm>
                    <a:off x="5159" y="1219"/>
                    <a:ext cx="109" cy="284"/>
                  </a:xfrm>
                  <a:custGeom>
                    <a:avLst/>
                    <a:gdLst>
                      <a:gd name="T0" fmla="*/ 73 w 109"/>
                      <a:gd name="T1" fmla="*/ 1219 h 284"/>
                      <a:gd name="T2" fmla="*/ 60 w 109"/>
                      <a:gd name="T3" fmla="*/ 1224 h 284"/>
                      <a:gd name="T4" fmla="*/ 57 w 109"/>
                      <a:gd name="T5" fmla="*/ 1231 h 284"/>
                      <a:gd name="T6" fmla="*/ 65 w 109"/>
                      <a:gd name="T7" fmla="*/ 1253 h 284"/>
                      <a:gd name="T8" fmla="*/ 73 w 109"/>
                      <a:gd name="T9" fmla="*/ 1275 h 284"/>
                      <a:gd name="T10" fmla="*/ 80 w 109"/>
                      <a:gd name="T11" fmla="*/ 1295 h 284"/>
                      <a:gd name="T12" fmla="*/ 83 w 109"/>
                      <a:gd name="T13" fmla="*/ 1306 h 284"/>
                      <a:gd name="T14" fmla="*/ 83 w 109"/>
                      <a:gd name="T15" fmla="*/ 1310 h 284"/>
                      <a:gd name="T16" fmla="*/ 3 w 109"/>
                      <a:gd name="T17" fmla="*/ 1484 h 284"/>
                      <a:gd name="T18" fmla="*/ 0 w 109"/>
                      <a:gd name="T19" fmla="*/ 1491 h 284"/>
                      <a:gd name="T20" fmla="*/ 3 w 109"/>
                      <a:gd name="T21" fmla="*/ 1498 h 284"/>
                      <a:gd name="T22" fmla="*/ 15 w 109"/>
                      <a:gd name="T23" fmla="*/ 1504 h 284"/>
                      <a:gd name="T24" fmla="*/ 23 w 109"/>
                      <a:gd name="T25" fmla="*/ 1501 h 284"/>
                      <a:gd name="T26" fmla="*/ 25 w 109"/>
                      <a:gd name="T27" fmla="*/ 1495 h 284"/>
                      <a:gd name="T28" fmla="*/ 102 w 109"/>
                      <a:gd name="T29" fmla="*/ 1327 h 284"/>
                      <a:gd name="T30" fmla="*/ 108 w 109"/>
                      <a:gd name="T31" fmla="*/ 1315 h 284"/>
                      <a:gd name="T32" fmla="*/ 109 w 109"/>
                      <a:gd name="T33" fmla="*/ 1305 h 284"/>
                      <a:gd name="T34" fmla="*/ 106 w 109"/>
                      <a:gd name="T35" fmla="*/ 1293 h 284"/>
                      <a:gd name="T36" fmla="*/ 102 w 109"/>
                      <a:gd name="T37" fmla="*/ 1282 h 284"/>
                      <a:gd name="T38" fmla="*/ 80 w 109"/>
                      <a:gd name="T39" fmla="*/ 1223 h 284"/>
                      <a:gd name="T40" fmla="*/ 73 w 109"/>
                      <a:gd name="T41" fmla="*/ 1219 h 28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09" h="284">
                        <a:moveTo>
                          <a:pt x="73" y="0"/>
                        </a:moveTo>
                        <a:lnTo>
                          <a:pt x="60" y="5"/>
                        </a:lnTo>
                        <a:lnTo>
                          <a:pt x="57" y="12"/>
                        </a:lnTo>
                        <a:lnTo>
                          <a:pt x="65" y="34"/>
                        </a:lnTo>
                        <a:lnTo>
                          <a:pt x="73" y="56"/>
                        </a:lnTo>
                        <a:lnTo>
                          <a:pt x="80" y="76"/>
                        </a:lnTo>
                        <a:lnTo>
                          <a:pt x="83" y="87"/>
                        </a:lnTo>
                        <a:lnTo>
                          <a:pt x="83" y="91"/>
                        </a:lnTo>
                        <a:lnTo>
                          <a:pt x="3" y="265"/>
                        </a:lnTo>
                        <a:lnTo>
                          <a:pt x="0" y="272"/>
                        </a:lnTo>
                        <a:lnTo>
                          <a:pt x="3" y="279"/>
                        </a:lnTo>
                        <a:lnTo>
                          <a:pt x="15" y="285"/>
                        </a:lnTo>
                        <a:lnTo>
                          <a:pt x="23" y="282"/>
                        </a:lnTo>
                        <a:lnTo>
                          <a:pt x="25" y="276"/>
                        </a:lnTo>
                        <a:lnTo>
                          <a:pt x="102" y="108"/>
                        </a:lnTo>
                        <a:lnTo>
                          <a:pt x="108" y="96"/>
                        </a:lnTo>
                        <a:lnTo>
                          <a:pt x="109" y="86"/>
                        </a:lnTo>
                        <a:lnTo>
                          <a:pt x="106" y="74"/>
                        </a:lnTo>
                        <a:lnTo>
                          <a:pt x="102" y="63"/>
                        </a:lnTo>
                        <a:lnTo>
                          <a:pt x="80" y="4"/>
                        </a:lnTo>
                        <a:lnTo>
                          <a:pt x="73" y="0"/>
                        </a:lnTo>
                      </a:path>
                    </a:pathLst>
                  </a:custGeom>
                  <a:solidFill>
                    <a:srgbClr val="91C4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54" name="Picture 4097">
                    <a:extLst>
                      <a:ext uri="{FF2B5EF4-FFF2-40B4-BE49-F238E27FC236}">
                        <a16:creationId xmlns:a16="http://schemas.microsoft.com/office/drawing/2014/main" id="{3C133A08-A654-021D-186A-DE04E582CE03}"/>
                      </a:ext>
                    </a:extLst>
                  </p:cNvPr>
                  <p:cNvPicPr>
                    <a:picLocks noChangeAspect="1" noChangeArrowheads="1"/>
                  </p:cNvPicPr>
                  <p:nvPr/>
                </p:nvPicPr>
                <p:blipFill>
                  <a:blip r:embed="rId47">
                    <a:extLst>
                      <a:ext uri="{28A0092B-C50C-407E-A947-70E740481C1C}">
                        <a14:useLocalDpi xmlns:a14="http://schemas.microsoft.com/office/drawing/2010/main" val="0"/>
                      </a:ext>
                    </a:extLst>
                  </a:blip>
                  <a:stretch>
                    <a:fillRect/>
                  </a:stretch>
                </p:blipFill>
                <p:spPr bwMode="auto">
                  <a:xfrm>
                    <a:off x="5159" y="1219"/>
                    <a:ext cx="109" cy="28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81" name="Group 4098">
                  <a:extLst>
                    <a:ext uri="{FF2B5EF4-FFF2-40B4-BE49-F238E27FC236}">
                      <a16:creationId xmlns:a16="http://schemas.microsoft.com/office/drawing/2014/main" id="{A0C9AEC3-4D6B-F650-12A0-63D6FE900BB6}"/>
                    </a:ext>
                  </a:extLst>
                </p:cNvPr>
                <p:cNvGrpSpPr/>
                <p:nvPr/>
              </p:nvGrpSpPr>
              <p:grpSpPr>
                <a:xfrm>
                  <a:off x="5159" y="1219"/>
                  <a:ext cx="109" cy="284"/>
                  <a:chOff x="5159" y="1219"/>
                  <a:chExt cx="109" cy="284"/>
                </a:xfrm>
              </p:grpSpPr>
              <p:sp>
                <p:nvSpPr>
                  <p:cNvPr id="1052" name="Freeform 4099">
                    <a:extLst>
                      <a:ext uri="{FF2B5EF4-FFF2-40B4-BE49-F238E27FC236}">
                        <a16:creationId xmlns:a16="http://schemas.microsoft.com/office/drawing/2014/main" id="{151544EC-E0D8-3006-E21E-61942144223A}"/>
                      </a:ext>
                    </a:extLst>
                  </p:cNvPr>
                  <p:cNvSpPr/>
                  <p:nvPr/>
                </p:nvSpPr>
                <p:spPr bwMode="auto">
                  <a:xfrm>
                    <a:off x="5159" y="1219"/>
                    <a:ext cx="109" cy="284"/>
                  </a:xfrm>
                  <a:custGeom>
                    <a:avLst/>
                    <a:gdLst>
                      <a:gd name="T0" fmla="*/ 66 w 109"/>
                      <a:gd name="T1" fmla="*/ 1222 h 284"/>
                      <a:gd name="T2" fmla="*/ 60 w 109"/>
                      <a:gd name="T3" fmla="*/ 1224 h 284"/>
                      <a:gd name="T4" fmla="*/ 57 w 109"/>
                      <a:gd name="T5" fmla="*/ 1231 h 284"/>
                      <a:gd name="T6" fmla="*/ 59 w 109"/>
                      <a:gd name="T7" fmla="*/ 1238 h 284"/>
                      <a:gd name="T8" fmla="*/ 65 w 109"/>
                      <a:gd name="T9" fmla="*/ 1253 h 284"/>
                      <a:gd name="T10" fmla="*/ 73 w 109"/>
                      <a:gd name="T11" fmla="*/ 1275 h 284"/>
                      <a:gd name="T12" fmla="*/ 80 w 109"/>
                      <a:gd name="T13" fmla="*/ 1295 h 284"/>
                      <a:gd name="T14" fmla="*/ 83 w 109"/>
                      <a:gd name="T15" fmla="*/ 1306 h 284"/>
                      <a:gd name="T16" fmla="*/ 83 w 109"/>
                      <a:gd name="T17" fmla="*/ 1310 h 284"/>
                      <a:gd name="T18" fmla="*/ 80 w 109"/>
                      <a:gd name="T19" fmla="*/ 1317 h 284"/>
                      <a:gd name="T20" fmla="*/ 3 w 109"/>
                      <a:gd name="T21" fmla="*/ 1484 h 284"/>
                      <a:gd name="T22" fmla="*/ 0 w 109"/>
                      <a:gd name="T23" fmla="*/ 1491 h 284"/>
                      <a:gd name="T24" fmla="*/ 3 w 109"/>
                      <a:gd name="T25" fmla="*/ 1498 h 284"/>
                      <a:gd name="T26" fmla="*/ 9 w 109"/>
                      <a:gd name="T27" fmla="*/ 1501 h 284"/>
                      <a:gd name="T28" fmla="*/ 15 w 109"/>
                      <a:gd name="T29" fmla="*/ 1504 h 284"/>
                      <a:gd name="T30" fmla="*/ 23 w 109"/>
                      <a:gd name="T31" fmla="*/ 1501 h 284"/>
                      <a:gd name="T32" fmla="*/ 25 w 109"/>
                      <a:gd name="T33" fmla="*/ 1495 h 284"/>
                      <a:gd name="T34" fmla="*/ 102 w 109"/>
                      <a:gd name="T35" fmla="*/ 1327 h 284"/>
                      <a:gd name="T36" fmla="*/ 108 w 109"/>
                      <a:gd name="T37" fmla="*/ 1315 h 284"/>
                      <a:gd name="T38" fmla="*/ 83 w 109"/>
                      <a:gd name="T39" fmla="*/ 1229 h 284"/>
                      <a:gd name="T40" fmla="*/ 80 w 109"/>
                      <a:gd name="T41" fmla="*/ 1223 h 284"/>
                      <a:gd name="T42" fmla="*/ 73 w 109"/>
                      <a:gd name="T43" fmla="*/ 1219 h 284"/>
                      <a:gd name="T44" fmla="*/ 66 w 109"/>
                      <a:gd name="T45" fmla="*/ 1222 h 28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09" h="284">
                        <a:moveTo>
                          <a:pt x="66" y="3"/>
                        </a:moveTo>
                        <a:lnTo>
                          <a:pt x="60" y="5"/>
                        </a:lnTo>
                        <a:lnTo>
                          <a:pt x="57" y="12"/>
                        </a:lnTo>
                        <a:lnTo>
                          <a:pt x="59" y="19"/>
                        </a:lnTo>
                        <a:lnTo>
                          <a:pt x="65" y="34"/>
                        </a:lnTo>
                        <a:lnTo>
                          <a:pt x="73" y="56"/>
                        </a:lnTo>
                        <a:lnTo>
                          <a:pt x="80" y="76"/>
                        </a:lnTo>
                        <a:lnTo>
                          <a:pt x="83" y="87"/>
                        </a:lnTo>
                        <a:lnTo>
                          <a:pt x="83" y="91"/>
                        </a:lnTo>
                        <a:lnTo>
                          <a:pt x="80" y="98"/>
                        </a:lnTo>
                        <a:lnTo>
                          <a:pt x="3" y="265"/>
                        </a:lnTo>
                        <a:lnTo>
                          <a:pt x="0" y="272"/>
                        </a:lnTo>
                        <a:lnTo>
                          <a:pt x="3" y="279"/>
                        </a:lnTo>
                        <a:lnTo>
                          <a:pt x="9" y="282"/>
                        </a:lnTo>
                        <a:lnTo>
                          <a:pt x="15" y="285"/>
                        </a:lnTo>
                        <a:lnTo>
                          <a:pt x="23" y="282"/>
                        </a:lnTo>
                        <a:lnTo>
                          <a:pt x="25" y="276"/>
                        </a:lnTo>
                        <a:lnTo>
                          <a:pt x="102" y="108"/>
                        </a:lnTo>
                        <a:lnTo>
                          <a:pt x="108" y="96"/>
                        </a:lnTo>
                        <a:lnTo>
                          <a:pt x="83" y="10"/>
                        </a:lnTo>
                        <a:lnTo>
                          <a:pt x="80" y="4"/>
                        </a:lnTo>
                        <a:lnTo>
                          <a:pt x="73" y="0"/>
                        </a:lnTo>
                        <a:lnTo>
                          <a:pt x="66" y="3"/>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82" name="Group 4100">
                  <a:extLst>
                    <a:ext uri="{FF2B5EF4-FFF2-40B4-BE49-F238E27FC236}">
                      <a16:creationId xmlns:a16="http://schemas.microsoft.com/office/drawing/2014/main" id="{18D97F88-52B8-DF9E-C1FA-07728BC1C277}"/>
                    </a:ext>
                  </a:extLst>
                </p:cNvPr>
                <p:cNvGrpSpPr/>
                <p:nvPr/>
              </p:nvGrpSpPr>
              <p:grpSpPr>
                <a:xfrm>
                  <a:off x="5306" y="1323"/>
                  <a:ext cx="90" cy="53"/>
                  <a:chOff x="5306" y="1323"/>
                  <a:chExt cx="90" cy="53"/>
                </a:xfrm>
              </p:grpSpPr>
              <p:sp>
                <p:nvSpPr>
                  <p:cNvPr id="1050" name="Freeform 4101">
                    <a:extLst>
                      <a:ext uri="{FF2B5EF4-FFF2-40B4-BE49-F238E27FC236}">
                        <a16:creationId xmlns:a16="http://schemas.microsoft.com/office/drawing/2014/main" id="{1FAA2351-B52E-2689-1D13-2AA802B5748C}"/>
                      </a:ext>
                    </a:extLst>
                  </p:cNvPr>
                  <p:cNvSpPr/>
                  <p:nvPr/>
                </p:nvSpPr>
                <p:spPr bwMode="auto">
                  <a:xfrm>
                    <a:off x="5317" y="1349"/>
                    <a:ext cx="68" cy="2"/>
                  </a:xfrm>
                  <a:custGeom>
                    <a:avLst/>
                    <a:gdLst>
                      <a:gd name="T0" fmla="*/ 10 w 68"/>
                      <a:gd name="T1" fmla="*/ 0 h 2"/>
                      <a:gd name="T2" fmla="*/ 79 w 68"/>
                      <a:gd name="T3" fmla="*/ 0 h 2"/>
                      <a:gd name="T4" fmla="*/ 0 60000 65536"/>
                      <a:gd name="T5" fmla="*/ 0 60000 65536"/>
                    </a:gdLst>
                    <a:ahLst/>
                    <a:cxnLst>
                      <a:cxn ang="T4">
                        <a:pos x="T0" y="T1"/>
                      </a:cxn>
                      <a:cxn ang="T5">
                        <a:pos x="T2" y="T3"/>
                      </a:cxn>
                    </a:cxnLst>
                    <a:rect l="0" t="0" r="r" b="b"/>
                    <a:pathLst>
                      <a:path w="68" h="2">
                        <a:moveTo>
                          <a:pt x="10" y="0"/>
                        </a:moveTo>
                        <a:lnTo>
                          <a:pt x="79" y="0"/>
                        </a:lnTo>
                      </a:path>
                    </a:pathLst>
                  </a:custGeom>
                  <a:noFill/>
                  <a:ln w="34684">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51" name="Picture 4102">
                    <a:extLst>
                      <a:ext uri="{FF2B5EF4-FFF2-40B4-BE49-F238E27FC236}">
                        <a16:creationId xmlns:a16="http://schemas.microsoft.com/office/drawing/2014/main" id="{BE4CBBB0-F416-CB0A-2062-F497ABD83BEF}"/>
                      </a:ext>
                    </a:extLst>
                  </p:cNvPr>
                  <p:cNvPicPr>
                    <a:picLocks noChangeAspect="1" noChangeArrowheads="1"/>
                  </p:cNvPicPr>
                  <p:nvPr/>
                </p:nvPicPr>
                <p:blipFill>
                  <a:blip r:embed="rId48">
                    <a:extLst>
                      <a:ext uri="{28A0092B-C50C-407E-A947-70E740481C1C}">
                        <a14:useLocalDpi xmlns:a14="http://schemas.microsoft.com/office/drawing/2010/main" val="0"/>
                      </a:ext>
                    </a:extLst>
                  </a:blip>
                  <a:stretch>
                    <a:fillRect/>
                  </a:stretch>
                </p:blipFill>
                <p:spPr bwMode="auto">
                  <a:xfrm>
                    <a:off x="5306" y="1323"/>
                    <a:ext cx="90" cy="5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83" name="Group 4103">
                  <a:extLst>
                    <a:ext uri="{FF2B5EF4-FFF2-40B4-BE49-F238E27FC236}">
                      <a16:creationId xmlns:a16="http://schemas.microsoft.com/office/drawing/2014/main" id="{D9236994-434C-FFFB-2CFB-63A537B5DD92}"/>
                    </a:ext>
                  </a:extLst>
                </p:cNvPr>
                <p:cNvGrpSpPr/>
                <p:nvPr/>
              </p:nvGrpSpPr>
              <p:grpSpPr>
                <a:xfrm>
                  <a:off x="5306" y="1323"/>
                  <a:ext cx="90" cy="53"/>
                  <a:chOff x="5306" y="1323"/>
                  <a:chExt cx="90" cy="53"/>
                </a:xfrm>
              </p:grpSpPr>
              <p:sp>
                <p:nvSpPr>
                  <p:cNvPr id="1049" name="Freeform 4104">
                    <a:extLst>
                      <a:ext uri="{FF2B5EF4-FFF2-40B4-BE49-F238E27FC236}">
                        <a16:creationId xmlns:a16="http://schemas.microsoft.com/office/drawing/2014/main" id="{7363F51B-0D89-2854-41EA-1295D2D76F43}"/>
                      </a:ext>
                    </a:extLst>
                  </p:cNvPr>
                  <p:cNvSpPr/>
                  <p:nvPr/>
                </p:nvSpPr>
                <p:spPr bwMode="auto">
                  <a:xfrm>
                    <a:off x="5306" y="1323"/>
                    <a:ext cx="90" cy="53"/>
                  </a:xfrm>
                  <a:custGeom>
                    <a:avLst/>
                    <a:gdLst>
                      <a:gd name="T0" fmla="*/ 87 w 90"/>
                      <a:gd name="T1" fmla="*/ 1333 h 53"/>
                      <a:gd name="T2" fmla="*/ 19 w 90"/>
                      <a:gd name="T3" fmla="*/ 1373 h 53"/>
                      <a:gd name="T4" fmla="*/ 12 w 90"/>
                      <a:gd name="T5" fmla="*/ 1376 h 53"/>
                      <a:gd name="T6" fmla="*/ 5 w 90"/>
                      <a:gd name="T7" fmla="*/ 1373 h 53"/>
                      <a:gd name="T8" fmla="*/ 2 w 90"/>
                      <a:gd name="T9" fmla="*/ 1366 h 53"/>
                      <a:gd name="T10" fmla="*/ 0 w 90"/>
                      <a:gd name="T11" fmla="*/ 1360 h 53"/>
                      <a:gd name="T12" fmla="*/ 3 w 90"/>
                      <a:gd name="T13" fmla="*/ 1352 h 53"/>
                      <a:gd name="T14" fmla="*/ 10 w 90"/>
                      <a:gd name="T15" fmla="*/ 1350 h 53"/>
                      <a:gd name="T16" fmla="*/ 71 w 90"/>
                      <a:gd name="T17" fmla="*/ 1326 h 53"/>
                      <a:gd name="T18" fmla="*/ 77 w 90"/>
                      <a:gd name="T19" fmla="*/ 1323 h 53"/>
                      <a:gd name="T20" fmla="*/ 85 w 90"/>
                      <a:gd name="T21" fmla="*/ 1326 h 53"/>
                      <a:gd name="T22" fmla="*/ 87 w 90"/>
                      <a:gd name="T23" fmla="*/ 1333 h 5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0" h="52">
                        <a:moveTo>
                          <a:pt x="87" y="10"/>
                        </a:moveTo>
                        <a:lnTo>
                          <a:pt x="19" y="50"/>
                        </a:lnTo>
                        <a:lnTo>
                          <a:pt x="12" y="53"/>
                        </a:lnTo>
                        <a:lnTo>
                          <a:pt x="5" y="50"/>
                        </a:lnTo>
                        <a:lnTo>
                          <a:pt x="2" y="43"/>
                        </a:lnTo>
                        <a:lnTo>
                          <a:pt x="0" y="37"/>
                        </a:lnTo>
                        <a:lnTo>
                          <a:pt x="3" y="29"/>
                        </a:lnTo>
                        <a:lnTo>
                          <a:pt x="10" y="27"/>
                        </a:lnTo>
                        <a:lnTo>
                          <a:pt x="71" y="3"/>
                        </a:lnTo>
                        <a:lnTo>
                          <a:pt x="77" y="0"/>
                        </a:lnTo>
                        <a:lnTo>
                          <a:pt x="85" y="3"/>
                        </a:lnTo>
                        <a:lnTo>
                          <a:pt x="87" y="10"/>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84" name="Group 4105">
                  <a:extLst>
                    <a:ext uri="{FF2B5EF4-FFF2-40B4-BE49-F238E27FC236}">
                      <a16:creationId xmlns:a16="http://schemas.microsoft.com/office/drawing/2014/main" id="{FABDC570-8981-EDEA-14E7-E9ADB1542A0C}"/>
                    </a:ext>
                  </a:extLst>
                </p:cNvPr>
                <p:cNvGrpSpPr/>
                <p:nvPr/>
              </p:nvGrpSpPr>
              <p:grpSpPr>
                <a:xfrm>
                  <a:off x="5193" y="1282"/>
                  <a:ext cx="186" cy="238"/>
                  <a:chOff x="5193" y="1282"/>
                  <a:chExt cx="186" cy="238"/>
                </a:xfrm>
              </p:grpSpPr>
              <p:sp>
                <p:nvSpPr>
                  <p:cNvPr id="1047" name="Freeform 4106">
                    <a:extLst>
                      <a:ext uri="{FF2B5EF4-FFF2-40B4-BE49-F238E27FC236}">
                        <a16:creationId xmlns:a16="http://schemas.microsoft.com/office/drawing/2014/main" id="{24308ED5-3C63-3132-DF74-8B98A874E42A}"/>
                      </a:ext>
                    </a:extLst>
                  </p:cNvPr>
                  <p:cNvSpPr/>
                  <p:nvPr/>
                </p:nvSpPr>
                <p:spPr bwMode="auto">
                  <a:xfrm>
                    <a:off x="5193" y="1282"/>
                    <a:ext cx="186" cy="238"/>
                  </a:xfrm>
                  <a:custGeom>
                    <a:avLst/>
                    <a:gdLst>
                      <a:gd name="T0" fmla="*/ 174 w 186"/>
                      <a:gd name="T1" fmla="*/ 1282 h 238"/>
                      <a:gd name="T2" fmla="*/ 115 w 186"/>
                      <a:gd name="T3" fmla="*/ 1305 h 238"/>
                      <a:gd name="T4" fmla="*/ 0 w 186"/>
                      <a:gd name="T5" fmla="*/ 1507 h 238"/>
                      <a:gd name="T6" fmla="*/ 3 w 186"/>
                      <a:gd name="T7" fmla="*/ 1515 h 238"/>
                      <a:gd name="T8" fmla="*/ 16 w 186"/>
                      <a:gd name="T9" fmla="*/ 1521 h 238"/>
                      <a:gd name="T10" fmla="*/ 23 w 186"/>
                      <a:gd name="T11" fmla="*/ 1518 h 238"/>
                      <a:gd name="T12" fmla="*/ 26 w 186"/>
                      <a:gd name="T13" fmla="*/ 1512 h 238"/>
                      <a:gd name="T14" fmla="*/ 106 w 186"/>
                      <a:gd name="T15" fmla="*/ 1337 h 238"/>
                      <a:gd name="T16" fmla="*/ 108 w 186"/>
                      <a:gd name="T17" fmla="*/ 1334 h 238"/>
                      <a:gd name="T18" fmla="*/ 119 w 186"/>
                      <a:gd name="T19" fmla="*/ 1330 h 238"/>
                      <a:gd name="T20" fmla="*/ 183 w 186"/>
                      <a:gd name="T21" fmla="*/ 1306 h 238"/>
                      <a:gd name="T22" fmla="*/ 186 w 186"/>
                      <a:gd name="T23" fmla="*/ 1299 h 238"/>
                      <a:gd name="T24" fmla="*/ 183 w 186"/>
                      <a:gd name="T25" fmla="*/ 1292 h 238"/>
                      <a:gd name="T26" fmla="*/ 181 w 186"/>
                      <a:gd name="T27" fmla="*/ 1286 h 238"/>
                      <a:gd name="T28" fmla="*/ 174 w 186"/>
                      <a:gd name="T29" fmla="*/ 1282 h 23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86" h="238">
                        <a:moveTo>
                          <a:pt x="174" y="0"/>
                        </a:moveTo>
                        <a:lnTo>
                          <a:pt x="115" y="23"/>
                        </a:lnTo>
                        <a:lnTo>
                          <a:pt x="0" y="225"/>
                        </a:lnTo>
                        <a:lnTo>
                          <a:pt x="3" y="233"/>
                        </a:lnTo>
                        <a:lnTo>
                          <a:pt x="16" y="239"/>
                        </a:lnTo>
                        <a:lnTo>
                          <a:pt x="23" y="236"/>
                        </a:lnTo>
                        <a:lnTo>
                          <a:pt x="26" y="230"/>
                        </a:lnTo>
                        <a:lnTo>
                          <a:pt x="106" y="55"/>
                        </a:lnTo>
                        <a:lnTo>
                          <a:pt x="108" y="52"/>
                        </a:lnTo>
                        <a:lnTo>
                          <a:pt x="119" y="48"/>
                        </a:lnTo>
                        <a:lnTo>
                          <a:pt x="183" y="24"/>
                        </a:lnTo>
                        <a:lnTo>
                          <a:pt x="186" y="17"/>
                        </a:lnTo>
                        <a:lnTo>
                          <a:pt x="183" y="10"/>
                        </a:lnTo>
                        <a:lnTo>
                          <a:pt x="181" y="4"/>
                        </a:lnTo>
                        <a:lnTo>
                          <a:pt x="174" y="0"/>
                        </a:lnTo>
                      </a:path>
                    </a:pathLst>
                  </a:custGeom>
                  <a:solidFill>
                    <a:srgbClr val="91C4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48" name="Picture 4107">
                    <a:extLst>
                      <a:ext uri="{FF2B5EF4-FFF2-40B4-BE49-F238E27FC236}">
                        <a16:creationId xmlns:a16="http://schemas.microsoft.com/office/drawing/2014/main" id="{686413B7-539D-43ED-6A8A-5636911ECFD9}"/>
                      </a:ext>
                    </a:extLst>
                  </p:cNvPr>
                  <p:cNvPicPr>
                    <a:picLocks noChangeAspect="1" noChangeArrowheads="1"/>
                  </p:cNvPicPr>
                  <p:nvPr/>
                </p:nvPicPr>
                <p:blipFill>
                  <a:blip r:embed="rId49">
                    <a:extLst>
                      <a:ext uri="{28A0092B-C50C-407E-A947-70E740481C1C}">
                        <a14:useLocalDpi xmlns:a14="http://schemas.microsoft.com/office/drawing/2010/main" val="0"/>
                      </a:ext>
                    </a:extLst>
                  </a:blip>
                  <a:stretch>
                    <a:fillRect/>
                  </a:stretch>
                </p:blipFill>
                <p:spPr bwMode="auto">
                  <a:xfrm>
                    <a:off x="5193" y="1282"/>
                    <a:ext cx="186" cy="23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85" name="Group 4108">
                  <a:extLst>
                    <a:ext uri="{FF2B5EF4-FFF2-40B4-BE49-F238E27FC236}">
                      <a16:creationId xmlns:a16="http://schemas.microsoft.com/office/drawing/2014/main" id="{4D89121C-0003-C89C-1C2D-037232AAFB51}"/>
                    </a:ext>
                  </a:extLst>
                </p:cNvPr>
                <p:cNvGrpSpPr/>
                <p:nvPr/>
              </p:nvGrpSpPr>
              <p:grpSpPr>
                <a:xfrm>
                  <a:off x="5193" y="1282"/>
                  <a:ext cx="186" cy="238"/>
                  <a:chOff x="5193" y="1282"/>
                  <a:chExt cx="186" cy="238"/>
                </a:xfrm>
              </p:grpSpPr>
              <p:sp>
                <p:nvSpPr>
                  <p:cNvPr id="1046" name="Freeform 4109">
                    <a:extLst>
                      <a:ext uri="{FF2B5EF4-FFF2-40B4-BE49-F238E27FC236}">
                        <a16:creationId xmlns:a16="http://schemas.microsoft.com/office/drawing/2014/main" id="{7485047B-3E78-26EF-10D5-3E0CD50B7B81}"/>
                      </a:ext>
                    </a:extLst>
                  </p:cNvPr>
                  <p:cNvSpPr/>
                  <p:nvPr/>
                </p:nvSpPr>
                <p:spPr bwMode="auto">
                  <a:xfrm>
                    <a:off x="5193" y="1282"/>
                    <a:ext cx="186" cy="238"/>
                  </a:xfrm>
                  <a:custGeom>
                    <a:avLst/>
                    <a:gdLst>
                      <a:gd name="T0" fmla="*/ 183 w 186"/>
                      <a:gd name="T1" fmla="*/ 1292 h 238"/>
                      <a:gd name="T2" fmla="*/ 139 w 186"/>
                      <a:gd name="T3" fmla="*/ 1322 h 238"/>
                      <a:gd name="T4" fmla="*/ 119 w 186"/>
                      <a:gd name="T5" fmla="*/ 1330 h 238"/>
                      <a:gd name="T6" fmla="*/ 26 w 186"/>
                      <a:gd name="T7" fmla="*/ 1512 h 238"/>
                      <a:gd name="T8" fmla="*/ 23 w 186"/>
                      <a:gd name="T9" fmla="*/ 1518 h 238"/>
                      <a:gd name="T10" fmla="*/ 16 w 186"/>
                      <a:gd name="T11" fmla="*/ 1521 h 238"/>
                      <a:gd name="T12" fmla="*/ 9 w 186"/>
                      <a:gd name="T13" fmla="*/ 1518 h 238"/>
                      <a:gd name="T14" fmla="*/ 3 w 186"/>
                      <a:gd name="T15" fmla="*/ 1515 h 238"/>
                      <a:gd name="T16" fmla="*/ 0 w 186"/>
                      <a:gd name="T17" fmla="*/ 1507 h 238"/>
                      <a:gd name="T18" fmla="*/ 80 w 186"/>
                      <a:gd name="T19" fmla="*/ 1333 h 238"/>
                      <a:gd name="T20" fmla="*/ 136 w 186"/>
                      <a:gd name="T21" fmla="*/ 1296 h 238"/>
                      <a:gd name="T22" fmla="*/ 167 w 186"/>
                      <a:gd name="T23" fmla="*/ 1285 h 238"/>
                      <a:gd name="T24" fmla="*/ 174 w 186"/>
                      <a:gd name="T25" fmla="*/ 1282 h 238"/>
                      <a:gd name="T26" fmla="*/ 181 w 186"/>
                      <a:gd name="T27" fmla="*/ 1286 h 238"/>
                      <a:gd name="T28" fmla="*/ 183 w 186"/>
                      <a:gd name="T29" fmla="*/ 1292 h 23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86" h="238">
                        <a:moveTo>
                          <a:pt x="183" y="10"/>
                        </a:moveTo>
                        <a:lnTo>
                          <a:pt x="139" y="40"/>
                        </a:lnTo>
                        <a:lnTo>
                          <a:pt x="119" y="48"/>
                        </a:lnTo>
                        <a:lnTo>
                          <a:pt x="26" y="230"/>
                        </a:lnTo>
                        <a:lnTo>
                          <a:pt x="23" y="236"/>
                        </a:lnTo>
                        <a:lnTo>
                          <a:pt x="16" y="239"/>
                        </a:lnTo>
                        <a:lnTo>
                          <a:pt x="9" y="236"/>
                        </a:lnTo>
                        <a:lnTo>
                          <a:pt x="3" y="233"/>
                        </a:lnTo>
                        <a:lnTo>
                          <a:pt x="0" y="225"/>
                        </a:lnTo>
                        <a:lnTo>
                          <a:pt x="80" y="51"/>
                        </a:lnTo>
                        <a:lnTo>
                          <a:pt x="136" y="14"/>
                        </a:lnTo>
                        <a:lnTo>
                          <a:pt x="167" y="3"/>
                        </a:lnTo>
                        <a:lnTo>
                          <a:pt x="174" y="0"/>
                        </a:lnTo>
                        <a:lnTo>
                          <a:pt x="181" y="4"/>
                        </a:lnTo>
                        <a:lnTo>
                          <a:pt x="183" y="10"/>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86" name="Group 4110">
                  <a:extLst>
                    <a:ext uri="{FF2B5EF4-FFF2-40B4-BE49-F238E27FC236}">
                      <a16:creationId xmlns:a16="http://schemas.microsoft.com/office/drawing/2014/main" id="{77219469-4E0B-9465-6E15-79F2BBB139BC}"/>
                    </a:ext>
                  </a:extLst>
                </p:cNvPr>
                <p:cNvGrpSpPr/>
                <p:nvPr/>
              </p:nvGrpSpPr>
              <p:grpSpPr>
                <a:xfrm>
                  <a:off x="4995" y="618"/>
                  <a:ext cx="92" cy="32"/>
                  <a:chOff x="4995" y="618"/>
                  <a:chExt cx="92" cy="32"/>
                </a:xfrm>
              </p:grpSpPr>
              <p:sp>
                <p:nvSpPr>
                  <p:cNvPr id="1044" name="Freeform 4111">
                    <a:extLst>
                      <a:ext uri="{FF2B5EF4-FFF2-40B4-BE49-F238E27FC236}">
                        <a16:creationId xmlns:a16="http://schemas.microsoft.com/office/drawing/2014/main" id="{EA2F4246-A7A3-CDB4-73AD-3D52CBFA7FC8}"/>
                      </a:ext>
                    </a:extLst>
                  </p:cNvPr>
                  <p:cNvSpPr/>
                  <p:nvPr/>
                </p:nvSpPr>
                <p:spPr bwMode="auto">
                  <a:xfrm>
                    <a:off x="4995" y="633"/>
                    <a:ext cx="91" cy="2"/>
                  </a:xfrm>
                  <a:custGeom>
                    <a:avLst/>
                    <a:gdLst>
                      <a:gd name="T0" fmla="*/ 0 w 91"/>
                      <a:gd name="T1" fmla="*/ 0 h 2"/>
                      <a:gd name="T2" fmla="*/ 91 w 91"/>
                      <a:gd name="T3" fmla="*/ 0 h 2"/>
                      <a:gd name="T4" fmla="*/ 0 60000 65536"/>
                      <a:gd name="T5" fmla="*/ 0 60000 65536"/>
                    </a:gdLst>
                    <a:ahLst/>
                    <a:cxnLst>
                      <a:cxn ang="T4">
                        <a:pos x="T0" y="T1"/>
                      </a:cxn>
                      <a:cxn ang="T5">
                        <a:pos x="T2" y="T3"/>
                      </a:cxn>
                    </a:cxnLst>
                    <a:rect l="0" t="0" r="r" b="b"/>
                    <a:pathLst>
                      <a:path w="91" h="2">
                        <a:moveTo>
                          <a:pt x="0" y="0"/>
                        </a:moveTo>
                        <a:lnTo>
                          <a:pt x="91" y="0"/>
                        </a:lnTo>
                      </a:path>
                    </a:pathLst>
                  </a:custGeom>
                  <a:noFill/>
                  <a:ln w="21361">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45" name="Picture 4112">
                    <a:extLst>
                      <a:ext uri="{FF2B5EF4-FFF2-40B4-BE49-F238E27FC236}">
                        <a16:creationId xmlns:a16="http://schemas.microsoft.com/office/drawing/2014/main" id="{356900D2-AB5F-EBD4-B4F0-B50BF0751270}"/>
                      </a:ext>
                    </a:extLst>
                  </p:cNvPr>
                  <p:cNvPicPr>
                    <a:picLocks noChangeAspect="1" noChangeArrowheads="1"/>
                  </p:cNvPicPr>
                  <p:nvPr/>
                </p:nvPicPr>
                <p:blipFill>
                  <a:blip r:embed="rId50">
                    <a:extLst>
                      <a:ext uri="{28A0092B-C50C-407E-A947-70E740481C1C}">
                        <a14:useLocalDpi xmlns:a14="http://schemas.microsoft.com/office/drawing/2010/main" val="0"/>
                      </a:ext>
                    </a:extLst>
                  </a:blip>
                  <a:stretch>
                    <a:fillRect/>
                  </a:stretch>
                </p:blipFill>
                <p:spPr bwMode="auto">
                  <a:xfrm>
                    <a:off x="4995" y="618"/>
                    <a:ext cx="92" cy="3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87" name="Group 4113">
                  <a:extLst>
                    <a:ext uri="{FF2B5EF4-FFF2-40B4-BE49-F238E27FC236}">
                      <a16:creationId xmlns:a16="http://schemas.microsoft.com/office/drawing/2014/main" id="{91359924-4BA4-262E-A7AA-9E845955383D}"/>
                    </a:ext>
                  </a:extLst>
                </p:cNvPr>
                <p:cNvGrpSpPr/>
                <p:nvPr/>
              </p:nvGrpSpPr>
              <p:grpSpPr>
                <a:xfrm>
                  <a:off x="4995" y="618"/>
                  <a:ext cx="92" cy="32"/>
                  <a:chOff x="4995" y="618"/>
                  <a:chExt cx="92" cy="32"/>
                </a:xfrm>
              </p:grpSpPr>
              <p:sp>
                <p:nvSpPr>
                  <p:cNvPr id="1043" name="Freeform 4114">
                    <a:extLst>
                      <a:ext uri="{FF2B5EF4-FFF2-40B4-BE49-F238E27FC236}">
                        <a16:creationId xmlns:a16="http://schemas.microsoft.com/office/drawing/2014/main" id="{48FAFDF8-AACB-E54E-A29B-049F2EE2D15A}"/>
                      </a:ext>
                    </a:extLst>
                  </p:cNvPr>
                  <p:cNvSpPr/>
                  <p:nvPr/>
                </p:nvSpPr>
                <p:spPr bwMode="auto">
                  <a:xfrm>
                    <a:off x="4995" y="618"/>
                    <a:ext cx="92" cy="32"/>
                  </a:xfrm>
                  <a:custGeom>
                    <a:avLst/>
                    <a:gdLst>
                      <a:gd name="T0" fmla="*/ 0 w 92"/>
                      <a:gd name="T1" fmla="*/ 630 h 32"/>
                      <a:gd name="T2" fmla="*/ 0 w 92"/>
                      <a:gd name="T3" fmla="*/ 637 h 32"/>
                      <a:gd name="T4" fmla="*/ 5 w 92"/>
                      <a:gd name="T5" fmla="*/ 643 h 32"/>
                      <a:gd name="T6" fmla="*/ 12 w 92"/>
                      <a:gd name="T7" fmla="*/ 643 h 32"/>
                      <a:gd name="T8" fmla="*/ 77 w 92"/>
                      <a:gd name="T9" fmla="*/ 649 h 32"/>
                      <a:gd name="T10" fmla="*/ 84 w 92"/>
                      <a:gd name="T11" fmla="*/ 649 h 32"/>
                      <a:gd name="T12" fmla="*/ 90 w 92"/>
                      <a:gd name="T13" fmla="*/ 644 h 32"/>
                      <a:gd name="T14" fmla="*/ 91 w 92"/>
                      <a:gd name="T15" fmla="*/ 637 h 32"/>
                      <a:gd name="T16" fmla="*/ 91 w 92"/>
                      <a:gd name="T17" fmla="*/ 630 h 32"/>
                      <a:gd name="T18" fmla="*/ 86 w 92"/>
                      <a:gd name="T19" fmla="*/ 624 h 32"/>
                      <a:gd name="T20" fmla="*/ 79 w 92"/>
                      <a:gd name="T21" fmla="*/ 624 h 32"/>
                      <a:gd name="T22" fmla="*/ 14 w 92"/>
                      <a:gd name="T23" fmla="*/ 618 h 32"/>
                      <a:gd name="T24" fmla="*/ 7 w 92"/>
                      <a:gd name="T25" fmla="*/ 618 h 32"/>
                      <a:gd name="T26" fmla="*/ 1 w 92"/>
                      <a:gd name="T27" fmla="*/ 623 h 32"/>
                      <a:gd name="T28" fmla="*/ 0 w 92"/>
                      <a:gd name="T29" fmla="*/ 630 h 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2" h="32">
                        <a:moveTo>
                          <a:pt x="0" y="12"/>
                        </a:moveTo>
                        <a:lnTo>
                          <a:pt x="0" y="19"/>
                        </a:lnTo>
                        <a:lnTo>
                          <a:pt x="5" y="25"/>
                        </a:lnTo>
                        <a:lnTo>
                          <a:pt x="12" y="25"/>
                        </a:lnTo>
                        <a:lnTo>
                          <a:pt x="77" y="31"/>
                        </a:lnTo>
                        <a:lnTo>
                          <a:pt x="84" y="31"/>
                        </a:lnTo>
                        <a:lnTo>
                          <a:pt x="90" y="26"/>
                        </a:lnTo>
                        <a:lnTo>
                          <a:pt x="91" y="19"/>
                        </a:lnTo>
                        <a:lnTo>
                          <a:pt x="91" y="12"/>
                        </a:lnTo>
                        <a:lnTo>
                          <a:pt x="86" y="6"/>
                        </a:lnTo>
                        <a:lnTo>
                          <a:pt x="79" y="6"/>
                        </a:lnTo>
                        <a:lnTo>
                          <a:pt x="14" y="0"/>
                        </a:lnTo>
                        <a:lnTo>
                          <a:pt x="7" y="0"/>
                        </a:lnTo>
                        <a:lnTo>
                          <a:pt x="1" y="5"/>
                        </a:lnTo>
                        <a:lnTo>
                          <a:pt x="0" y="12"/>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88" name="Group 4115">
                  <a:extLst>
                    <a:ext uri="{FF2B5EF4-FFF2-40B4-BE49-F238E27FC236}">
                      <a16:creationId xmlns:a16="http://schemas.microsoft.com/office/drawing/2014/main" id="{1433C3D6-F20F-7E10-A58C-2DD82826E392}"/>
                    </a:ext>
                  </a:extLst>
                </p:cNvPr>
                <p:cNvGrpSpPr/>
                <p:nvPr/>
              </p:nvGrpSpPr>
              <p:grpSpPr>
                <a:xfrm>
                  <a:off x="4993" y="578"/>
                  <a:ext cx="238" cy="183"/>
                  <a:chOff x="4993" y="578"/>
                  <a:chExt cx="238" cy="183"/>
                </a:xfrm>
              </p:grpSpPr>
              <p:sp>
                <p:nvSpPr>
                  <p:cNvPr id="1041" name="Freeform 4116">
                    <a:extLst>
                      <a:ext uri="{FF2B5EF4-FFF2-40B4-BE49-F238E27FC236}">
                        <a16:creationId xmlns:a16="http://schemas.microsoft.com/office/drawing/2014/main" id="{3261CF19-1C0D-9EFC-7476-55DB8D95C803}"/>
                      </a:ext>
                    </a:extLst>
                  </p:cNvPr>
                  <p:cNvSpPr/>
                  <p:nvPr/>
                </p:nvSpPr>
                <p:spPr bwMode="auto">
                  <a:xfrm>
                    <a:off x="4993" y="578"/>
                    <a:ext cx="238" cy="183"/>
                  </a:xfrm>
                  <a:custGeom>
                    <a:avLst/>
                    <a:gdLst>
                      <a:gd name="T0" fmla="*/ 7 w 238"/>
                      <a:gd name="T1" fmla="*/ 578 h 183"/>
                      <a:gd name="T2" fmla="*/ 1 w 238"/>
                      <a:gd name="T3" fmla="*/ 584 h 183"/>
                      <a:gd name="T4" fmla="*/ 0 w 238"/>
                      <a:gd name="T5" fmla="*/ 598 h 183"/>
                      <a:gd name="T6" fmla="*/ 5 w 238"/>
                      <a:gd name="T7" fmla="*/ 603 h 183"/>
                      <a:gd name="T8" fmla="*/ 73 w 238"/>
                      <a:gd name="T9" fmla="*/ 608 h 183"/>
                      <a:gd name="T10" fmla="*/ 84 w 238"/>
                      <a:gd name="T11" fmla="*/ 610 h 183"/>
                      <a:gd name="T12" fmla="*/ 88 w 238"/>
                      <a:gd name="T13" fmla="*/ 611 h 183"/>
                      <a:gd name="T14" fmla="*/ 214 w 238"/>
                      <a:gd name="T15" fmla="*/ 755 h 183"/>
                      <a:gd name="T16" fmla="*/ 219 w 238"/>
                      <a:gd name="T17" fmla="*/ 761 h 183"/>
                      <a:gd name="T18" fmla="*/ 227 w 238"/>
                      <a:gd name="T19" fmla="*/ 761 h 183"/>
                      <a:gd name="T20" fmla="*/ 237 w 238"/>
                      <a:gd name="T21" fmla="*/ 752 h 183"/>
                      <a:gd name="T22" fmla="*/ 238 w 238"/>
                      <a:gd name="T23" fmla="*/ 744 h 183"/>
                      <a:gd name="T24" fmla="*/ 233 w 238"/>
                      <a:gd name="T25" fmla="*/ 739 h 183"/>
                      <a:gd name="T26" fmla="*/ 102 w 238"/>
                      <a:gd name="T27" fmla="*/ 590 h 183"/>
                      <a:gd name="T28" fmla="*/ 94 w 238"/>
                      <a:gd name="T29" fmla="*/ 586 h 183"/>
                      <a:gd name="T30" fmla="*/ 82 w 238"/>
                      <a:gd name="T31" fmla="*/ 584 h 183"/>
                      <a:gd name="T32" fmla="*/ 70 w 238"/>
                      <a:gd name="T33" fmla="*/ 583 h 183"/>
                      <a:gd name="T34" fmla="*/ 7 w 238"/>
                      <a:gd name="T35" fmla="*/ 578 h 18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38" h="183">
                        <a:moveTo>
                          <a:pt x="7" y="0"/>
                        </a:moveTo>
                        <a:lnTo>
                          <a:pt x="1" y="6"/>
                        </a:lnTo>
                        <a:lnTo>
                          <a:pt x="0" y="20"/>
                        </a:lnTo>
                        <a:lnTo>
                          <a:pt x="5" y="25"/>
                        </a:lnTo>
                        <a:lnTo>
                          <a:pt x="73" y="30"/>
                        </a:lnTo>
                        <a:lnTo>
                          <a:pt x="84" y="32"/>
                        </a:lnTo>
                        <a:lnTo>
                          <a:pt x="88" y="33"/>
                        </a:lnTo>
                        <a:lnTo>
                          <a:pt x="214" y="177"/>
                        </a:lnTo>
                        <a:lnTo>
                          <a:pt x="219" y="183"/>
                        </a:lnTo>
                        <a:lnTo>
                          <a:pt x="227" y="183"/>
                        </a:lnTo>
                        <a:lnTo>
                          <a:pt x="237" y="174"/>
                        </a:lnTo>
                        <a:lnTo>
                          <a:pt x="238" y="166"/>
                        </a:lnTo>
                        <a:lnTo>
                          <a:pt x="233" y="161"/>
                        </a:lnTo>
                        <a:lnTo>
                          <a:pt x="102" y="12"/>
                        </a:lnTo>
                        <a:lnTo>
                          <a:pt x="94" y="8"/>
                        </a:lnTo>
                        <a:lnTo>
                          <a:pt x="82" y="6"/>
                        </a:lnTo>
                        <a:lnTo>
                          <a:pt x="70" y="5"/>
                        </a:lnTo>
                        <a:lnTo>
                          <a:pt x="7" y="0"/>
                        </a:lnTo>
                      </a:path>
                    </a:pathLst>
                  </a:custGeom>
                  <a:solidFill>
                    <a:srgbClr val="91C4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42" name="Picture 4117">
                    <a:extLst>
                      <a:ext uri="{FF2B5EF4-FFF2-40B4-BE49-F238E27FC236}">
                        <a16:creationId xmlns:a16="http://schemas.microsoft.com/office/drawing/2014/main" id="{AF284577-C334-E144-518C-1EF8E5EA2230}"/>
                      </a:ext>
                    </a:extLst>
                  </p:cNvPr>
                  <p:cNvPicPr>
                    <a:picLocks noChangeAspect="1" noChangeArrowheads="1"/>
                  </p:cNvPicPr>
                  <p:nvPr/>
                </p:nvPicPr>
                <p:blipFill>
                  <a:blip r:embed="rId51">
                    <a:extLst>
                      <a:ext uri="{28A0092B-C50C-407E-A947-70E740481C1C}">
                        <a14:useLocalDpi xmlns:a14="http://schemas.microsoft.com/office/drawing/2010/main" val="0"/>
                      </a:ext>
                    </a:extLst>
                  </a:blip>
                  <a:stretch>
                    <a:fillRect/>
                  </a:stretch>
                </p:blipFill>
                <p:spPr bwMode="auto">
                  <a:xfrm>
                    <a:off x="4993" y="578"/>
                    <a:ext cx="238" cy="18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89" name="Group 4118">
                  <a:extLst>
                    <a:ext uri="{FF2B5EF4-FFF2-40B4-BE49-F238E27FC236}">
                      <a16:creationId xmlns:a16="http://schemas.microsoft.com/office/drawing/2014/main" id="{138BACBA-D10A-4F90-5BB3-50E3784D3CF8}"/>
                    </a:ext>
                  </a:extLst>
                </p:cNvPr>
                <p:cNvGrpSpPr/>
                <p:nvPr/>
              </p:nvGrpSpPr>
              <p:grpSpPr>
                <a:xfrm>
                  <a:off x="4993" y="578"/>
                  <a:ext cx="238" cy="183"/>
                  <a:chOff x="4993" y="578"/>
                  <a:chExt cx="238" cy="183"/>
                </a:xfrm>
              </p:grpSpPr>
              <p:sp>
                <p:nvSpPr>
                  <p:cNvPr id="1040" name="Freeform 4119">
                    <a:extLst>
                      <a:ext uri="{FF2B5EF4-FFF2-40B4-BE49-F238E27FC236}">
                        <a16:creationId xmlns:a16="http://schemas.microsoft.com/office/drawing/2014/main" id="{7843B814-8229-6CC1-4513-8B21D3F9AEF3}"/>
                      </a:ext>
                    </a:extLst>
                  </p:cNvPr>
                  <p:cNvSpPr/>
                  <p:nvPr/>
                </p:nvSpPr>
                <p:spPr bwMode="auto">
                  <a:xfrm>
                    <a:off x="4993" y="578"/>
                    <a:ext cx="238" cy="183"/>
                  </a:xfrm>
                  <a:custGeom>
                    <a:avLst/>
                    <a:gdLst>
                      <a:gd name="T0" fmla="*/ 0 w 238"/>
                      <a:gd name="T1" fmla="*/ 591 h 183"/>
                      <a:gd name="T2" fmla="*/ 51 w 238"/>
                      <a:gd name="T3" fmla="*/ 607 h 183"/>
                      <a:gd name="T4" fmla="*/ 73 w 238"/>
                      <a:gd name="T5" fmla="*/ 608 h 183"/>
                      <a:gd name="T6" fmla="*/ 84 w 238"/>
                      <a:gd name="T7" fmla="*/ 610 h 183"/>
                      <a:gd name="T8" fmla="*/ 88 w 238"/>
                      <a:gd name="T9" fmla="*/ 611 h 183"/>
                      <a:gd name="T10" fmla="*/ 92 w 238"/>
                      <a:gd name="T11" fmla="*/ 617 h 183"/>
                      <a:gd name="T12" fmla="*/ 214 w 238"/>
                      <a:gd name="T13" fmla="*/ 755 h 183"/>
                      <a:gd name="T14" fmla="*/ 219 w 238"/>
                      <a:gd name="T15" fmla="*/ 761 h 183"/>
                      <a:gd name="T16" fmla="*/ 227 w 238"/>
                      <a:gd name="T17" fmla="*/ 761 h 183"/>
                      <a:gd name="T18" fmla="*/ 232 w 238"/>
                      <a:gd name="T19" fmla="*/ 757 h 183"/>
                      <a:gd name="T20" fmla="*/ 237 w 238"/>
                      <a:gd name="T21" fmla="*/ 752 h 183"/>
                      <a:gd name="T22" fmla="*/ 238 w 238"/>
                      <a:gd name="T23" fmla="*/ 744 h 183"/>
                      <a:gd name="T24" fmla="*/ 233 w 238"/>
                      <a:gd name="T25" fmla="*/ 739 h 183"/>
                      <a:gd name="T26" fmla="*/ 111 w 238"/>
                      <a:gd name="T27" fmla="*/ 600 h 183"/>
                      <a:gd name="T28" fmla="*/ 102 w 238"/>
                      <a:gd name="T29" fmla="*/ 590 h 183"/>
                      <a:gd name="T30" fmla="*/ 14 w 238"/>
                      <a:gd name="T31" fmla="*/ 579 h 183"/>
                      <a:gd name="T32" fmla="*/ 7 w 238"/>
                      <a:gd name="T33" fmla="*/ 578 h 183"/>
                      <a:gd name="T34" fmla="*/ 1 w 238"/>
                      <a:gd name="T35" fmla="*/ 584 h 183"/>
                      <a:gd name="T36" fmla="*/ 0 w 238"/>
                      <a:gd name="T37" fmla="*/ 591 h 18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38" h="183">
                        <a:moveTo>
                          <a:pt x="0" y="13"/>
                        </a:moveTo>
                        <a:lnTo>
                          <a:pt x="51" y="29"/>
                        </a:lnTo>
                        <a:lnTo>
                          <a:pt x="73" y="30"/>
                        </a:lnTo>
                        <a:lnTo>
                          <a:pt x="84" y="32"/>
                        </a:lnTo>
                        <a:lnTo>
                          <a:pt x="88" y="33"/>
                        </a:lnTo>
                        <a:lnTo>
                          <a:pt x="92" y="39"/>
                        </a:lnTo>
                        <a:lnTo>
                          <a:pt x="214" y="177"/>
                        </a:lnTo>
                        <a:lnTo>
                          <a:pt x="219" y="183"/>
                        </a:lnTo>
                        <a:lnTo>
                          <a:pt x="227" y="183"/>
                        </a:lnTo>
                        <a:lnTo>
                          <a:pt x="232" y="179"/>
                        </a:lnTo>
                        <a:lnTo>
                          <a:pt x="237" y="174"/>
                        </a:lnTo>
                        <a:lnTo>
                          <a:pt x="238" y="166"/>
                        </a:lnTo>
                        <a:lnTo>
                          <a:pt x="233" y="161"/>
                        </a:lnTo>
                        <a:lnTo>
                          <a:pt x="111" y="22"/>
                        </a:lnTo>
                        <a:lnTo>
                          <a:pt x="102" y="12"/>
                        </a:lnTo>
                        <a:lnTo>
                          <a:pt x="14" y="1"/>
                        </a:lnTo>
                        <a:lnTo>
                          <a:pt x="7" y="0"/>
                        </a:lnTo>
                        <a:lnTo>
                          <a:pt x="1" y="6"/>
                        </a:lnTo>
                        <a:lnTo>
                          <a:pt x="0" y="13"/>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90" name="Group 4120">
                  <a:extLst>
                    <a:ext uri="{FF2B5EF4-FFF2-40B4-BE49-F238E27FC236}">
                      <a16:creationId xmlns:a16="http://schemas.microsoft.com/office/drawing/2014/main" id="{CFC62317-CDB1-C5EE-84FE-9D6F4B34789B}"/>
                    </a:ext>
                  </a:extLst>
                </p:cNvPr>
                <p:cNvGrpSpPr/>
                <p:nvPr/>
              </p:nvGrpSpPr>
              <p:grpSpPr>
                <a:xfrm>
                  <a:off x="5147" y="482"/>
                  <a:ext cx="28" cy="91"/>
                  <a:chOff x="5147" y="482"/>
                  <a:chExt cx="28" cy="91"/>
                </a:xfrm>
              </p:grpSpPr>
              <p:sp>
                <p:nvSpPr>
                  <p:cNvPr id="1038" name="Freeform 4121">
                    <a:extLst>
                      <a:ext uri="{FF2B5EF4-FFF2-40B4-BE49-F238E27FC236}">
                        <a16:creationId xmlns:a16="http://schemas.microsoft.com/office/drawing/2014/main" id="{FCD9090D-5512-4456-2DEF-CEA55ACB6911}"/>
                      </a:ext>
                    </a:extLst>
                  </p:cNvPr>
                  <p:cNvSpPr/>
                  <p:nvPr/>
                </p:nvSpPr>
                <p:spPr bwMode="auto">
                  <a:xfrm>
                    <a:off x="5161" y="482"/>
                    <a:ext cx="2" cy="91"/>
                  </a:xfrm>
                  <a:custGeom>
                    <a:avLst/>
                    <a:gdLst>
                      <a:gd name="T0" fmla="*/ 0 w 2"/>
                      <a:gd name="T1" fmla="*/ 483 h 91"/>
                      <a:gd name="T2" fmla="*/ 0 w 2"/>
                      <a:gd name="T3" fmla="*/ 574 h 91"/>
                      <a:gd name="T4" fmla="*/ 0 60000 65536"/>
                      <a:gd name="T5" fmla="*/ 0 60000 65536"/>
                    </a:gdLst>
                    <a:ahLst/>
                    <a:cxnLst>
                      <a:cxn ang="T4">
                        <a:pos x="T0" y="T1"/>
                      </a:cxn>
                      <a:cxn ang="T5">
                        <a:pos x="T2" y="T3"/>
                      </a:cxn>
                    </a:cxnLst>
                    <a:rect l="0" t="0" r="r" b="b"/>
                    <a:pathLst>
                      <a:path w="2" h="91">
                        <a:moveTo>
                          <a:pt x="0" y="1"/>
                        </a:moveTo>
                        <a:lnTo>
                          <a:pt x="0" y="92"/>
                        </a:lnTo>
                      </a:path>
                    </a:pathLst>
                  </a:custGeom>
                  <a:noFill/>
                  <a:ln w="19279">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39" name="Picture 4122">
                    <a:extLst>
                      <a:ext uri="{FF2B5EF4-FFF2-40B4-BE49-F238E27FC236}">
                        <a16:creationId xmlns:a16="http://schemas.microsoft.com/office/drawing/2014/main" id="{5430C9E9-B0C2-BEC4-0631-6C9DA2C7E1AA}"/>
                      </a:ext>
                    </a:extLst>
                  </p:cNvPr>
                  <p:cNvPicPr>
                    <a:picLocks noChangeAspect="1" noChangeArrowheads="1"/>
                  </p:cNvPicPr>
                  <p:nvPr/>
                </p:nvPicPr>
                <p:blipFill>
                  <a:blip r:embed="rId20">
                    <a:extLst>
                      <a:ext uri="{28A0092B-C50C-407E-A947-70E740481C1C}">
                        <a14:useLocalDpi xmlns:a14="http://schemas.microsoft.com/office/drawing/2010/main" val="0"/>
                      </a:ext>
                    </a:extLst>
                  </a:blip>
                  <a:stretch>
                    <a:fillRect/>
                  </a:stretch>
                </p:blipFill>
                <p:spPr bwMode="auto">
                  <a:xfrm>
                    <a:off x="5147" y="482"/>
                    <a:ext cx="28" cy="9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91" name="Group 4123">
                  <a:extLst>
                    <a:ext uri="{FF2B5EF4-FFF2-40B4-BE49-F238E27FC236}">
                      <a16:creationId xmlns:a16="http://schemas.microsoft.com/office/drawing/2014/main" id="{0D608168-10B2-3C6B-D93B-95DF6A97D67D}"/>
                    </a:ext>
                  </a:extLst>
                </p:cNvPr>
                <p:cNvGrpSpPr/>
                <p:nvPr/>
              </p:nvGrpSpPr>
              <p:grpSpPr>
                <a:xfrm>
                  <a:off x="5147" y="482"/>
                  <a:ext cx="28" cy="91"/>
                  <a:chOff x="5147" y="482"/>
                  <a:chExt cx="28" cy="91"/>
                </a:xfrm>
              </p:grpSpPr>
              <p:sp>
                <p:nvSpPr>
                  <p:cNvPr id="1037" name="Freeform 4124">
                    <a:extLst>
                      <a:ext uri="{FF2B5EF4-FFF2-40B4-BE49-F238E27FC236}">
                        <a16:creationId xmlns:a16="http://schemas.microsoft.com/office/drawing/2014/main" id="{A8C5DB51-1FA1-44E5-3D87-0EA9307C0700}"/>
                      </a:ext>
                    </a:extLst>
                  </p:cNvPr>
                  <p:cNvSpPr/>
                  <p:nvPr/>
                </p:nvSpPr>
                <p:spPr bwMode="auto">
                  <a:xfrm>
                    <a:off x="5147" y="482"/>
                    <a:ext cx="28" cy="91"/>
                  </a:xfrm>
                  <a:custGeom>
                    <a:avLst/>
                    <a:gdLst>
                      <a:gd name="T0" fmla="*/ 16 w 28"/>
                      <a:gd name="T1" fmla="*/ 482 h 91"/>
                      <a:gd name="T2" fmla="*/ 23 w 28"/>
                      <a:gd name="T3" fmla="*/ 483 h 91"/>
                      <a:gd name="T4" fmla="*/ 28 w 28"/>
                      <a:gd name="T5" fmla="*/ 489 h 91"/>
                      <a:gd name="T6" fmla="*/ 28 w 28"/>
                      <a:gd name="T7" fmla="*/ 496 h 91"/>
                      <a:gd name="T8" fmla="*/ 25 w 28"/>
                      <a:gd name="T9" fmla="*/ 561 h 91"/>
                      <a:gd name="T10" fmla="*/ 25 w 28"/>
                      <a:gd name="T11" fmla="*/ 568 h 91"/>
                      <a:gd name="T12" fmla="*/ 19 w 28"/>
                      <a:gd name="T13" fmla="*/ 574 h 91"/>
                      <a:gd name="T14" fmla="*/ 12 w 28"/>
                      <a:gd name="T15" fmla="*/ 573 h 91"/>
                      <a:gd name="T16" fmla="*/ 5 w 28"/>
                      <a:gd name="T17" fmla="*/ 573 h 91"/>
                      <a:gd name="T18" fmla="*/ 0 w 28"/>
                      <a:gd name="T19" fmla="*/ 567 h 91"/>
                      <a:gd name="T20" fmla="*/ 0 w 28"/>
                      <a:gd name="T21" fmla="*/ 560 h 91"/>
                      <a:gd name="T22" fmla="*/ 3 w 28"/>
                      <a:gd name="T23" fmla="*/ 494 h 91"/>
                      <a:gd name="T24" fmla="*/ 3 w 28"/>
                      <a:gd name="T25" fmla="*/ 487 h 91"/>
                      <a:gd name="T26" fmla="*/ 9 w 28"/>
                      <a:gd name="T27" fmla="*/ 482 h 91"/>
                      <a:gd name="T28" fmla="*/ 16 w 28"/>
                      <a:gd name="T29" fmla="*/ 482 h 9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8" h="91">
                        <a:moveTo>
                          <a:pt x="16" y="0"/>
                        </a:moveTo>
                        <a:lnTo>
                          <a:pt x="23" y="1"/>
                        </a:lnTo>
                        <a:lnTo>
                          <a:pt x="28" y="7"/>
                        </a:lnTo>
                        <a:lnTo>
                          <a:pt x="28" y="14"/>
                        </a:lnTo>
                        <a:lnTo>
                          <a:pt x="25" y="79"/>
                        </a:lnTo>
                        <a:lnTo>
                          <a:pt x="25" y="86"/>
                        </a:lnTo>
                        <a:lnTo>
                          <a:pt x="19" y="92"/>
                        </a:lnTo>
                        <a:lnTo>
                          <a:pt x="12" y="91"/>
                        </a:lnTo>
                        <a:lnTo>
                          <a:pt x="5" y="91"/>
                        </a:lnTo>
                        <a:lnTo>
                          <a:pt x="0" y="85"/>
                        </a:lnTo>
                        <a:lnTo>
                          <a:pt x="0" y="78"/>
                        </a:lnTo>
                        <a:lnTo>
                          <a:pt x="3" y="12"/>
                        </a:lnTo>
                        <a:lnTo>
                          <a:pt x="3" y="5"/>
                        </a:lnTo>
                        <a:lnTo>
                          <a:pt x="9" y="0"/>
                        </a:lnTo>
                        <a:lnTo>
                          <a:pt x="16" y="0"/>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92" name="Group 4125">
                  <a:extLst>
                    <a:ext uri="{FF2B5EF4-FFF2-40B4-BE49-F238E27FC236}">
                      <a16:creationId xmlns:a16="http://schemas.microsoft.com/office/drawing/2014/main" id="{47DFB1D4-AC44-BDAB-EEC7-0F7DB4B85D1A}"/>
                    </a:ext>
                  </a:extLst>
                </p:cNvPr>
                <p:cNvGrpSpPr/>
                <p:nvPr/>
              </p:nvGrpSpPr>
              <p:grpSpPr>
                <a:xfrm>
                  <a:off x="5102" y="481"/>
                  <a:ext cx="158" cy="256"/>
                  <a:chOff x="5102" y="481"/>
                  <a:chExt cx="158" cy="256"/>
                </a:xfrm>
              </p:grpSpPr>
              <p:sp>
                <p:nvSpPr>
                  <p:cNvPr id="1035" name="Freeform 4126">
                    <a:extLst>
                      <a:ext uri="{FF2B5EF4-FFF2-40B4-BE49-F238E27FC236}">
                        <a16:creationId xmlns:a16="http://schemas.microsoft.com/office/drawing/2014/main" id="{786116C1-085A-39BF-587C-74FF14314B15}"/>
                      </a:ext>
                    </a:extLst>
                  </p:cNvPr>
                  <p:cNvSpPr/>
                  <p:nvPr/>
                </p:nvSpPr>
                <p:spPr bwMode="auto">
                  <a:xfrm>
                    <a:off x="5102" y="481"/>
                    <a:ext cx="158" cy="256"/>
                  </a:xfrm>
                  <a:custGeom>
                    <a:avLst/>
                    <a:gdLst>
                      <a:gd name="T0" fmla="*/ 10 w 158"/>
                      <a:gd name="T1" fmla="*/ 481 h 256"/>
                      <a:gd name="T2" fmla="*/ 1 w 158"/>
                      <a:gd name="T3" fmla="*/ 549 h 256"/>
                      <a:gd name="T4" fmla="*/ 0 w 158"/>
                      <a:gd name="T5" fmla="*/ 573 h 256"/>
                      <a:gd name="T6" fmla="*/ 4 w 158"/>
                      <a:gd name="T7" fmla="*/ 582 h 256"/>
                      <a:gd name="T8" fmla="*/ 139 w 158"/>
                      <a:gd name="T9" fmla="*/ 736 h 256"/>
                      <a:gd name="T10" fmla="*/ 147 w 158"/>
                      <a:gd name="T11" fmla="*/ 736 h 256"/>
                      <a:gd name="T12" fmla="*/ 153 w 158"/>
                      <a:gd name="T13" fmla="*/ 732 h 256"/>
                      <a:gd name="T14" fmla="*/ 158 w 158"/>
                      <a:gd name="T15" fmla="*/ 727 h 256"/>
                      <a:gd name="T16" fmla="*/ 158 w 158"/>
                      <a:gd name="T17" fmla="*/ 719 h 256"/>
                      <a:gd name="T18" fmla="*/ 154 w 158"/>
                      <a:gd name="T19" fmla="*/ 714 h 256"/>
                      <a:gd name="T20" fmla="*/ 27 w 158"/>
                      <a:gd name="T21" fmla="*/ 570 h 256"/>
                      <a:gd name="T22" fmla="*/ 25 w 158"/>
                      <a:gd name="T23" fmla="*/ 567 h 256"/>
                      <a:gd name="T24" fmla="*/ 25 w 158"/>
                      <a:gd name="T25" fmla="*/ 556 h 256"/>
                      <a:gd name="T26" fmla="*/ 27 w 158"/>
                      <a:gd name="T27" fmla="*/ 534 h 256"/>
                      <a:gd name="T28" fmla="*/ 29 w 158"/>
                      <a:gd name="T29" fmla="*/ 487 h 256"/>
                      <a:gd name="T30" fmla="*/ 24 w 158"/>
                      <a:gd name="T31" fmla="*/ 482 h 256"/>
                      <a:gd name="T32" fmla="*/ 10 w 158"/>
                      <a:gd name="T33" fmla="*/ 481 h 25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58" h="256">
                        <a:moveTo>
                          <a:pt x="10" y="0"/>
                        </a:moveTo>
                        <a:lnTo>
                          <a:pt x="1" y="68"/>
                        </a:lnTo>
                        <a:lnTo>
                          <a:pt x="0" y="92"/>
                        </a:lnTo>
                        <a:lnTo>
                          <a:pt x="4" y="101"/>
                        </a:lnTo>
                        <a:lnTo>
                          <a:pt x="139" y="255"/>
                        </a:lnTo>
                        <a:lnTo>
                          <a:pt x="147" y="255"/>
                        </a:lnTo>
                        <a:lnTo>
                          <a:pt x="153" y="251"/>
                        </a:lnTo>
                        <a:lnTo>
                          <a:pt x="158" y="246"/>
                        </a:lnTo>
                        <a:lnTo>
                          <a:pt x="158" y="238"/>
                        </a:lnTo>
                        <a:lnTo>
                          <a:pt x="154" y="233"/>
                        </a:lnTo>
                        <a:lnTo>
                          <a:pt x="27" y="89"/>
                        </a:lnTo>
                        <a:lnTo>
                          <a:pt x="25" y="86"/>
                        </a:lnTo>
                        <a:lnTo>
                          <a:pt x="25" y="75"/>
                        </a:lnTo>
                        <a:lnTo>
                          <a:pt x="27" y="53"/>
                        </a:lnTo>
                        <a:lnTo>
                          <a:pt x="29" y="6"/>
                        </a:lnTo>
                        <a:lnTo>
                          <a:pt x="24" y="1"/>
                        </a:lnTo>
                        <a:lnTo>
                          <a:pt x="10" y="0"/>
                        </a:lnTo>
                      </a:path>
                    </a:pathLst>
                  </a:custGeom>
                  <a:solidFill>
                    <a:srgbClr val="91C4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36" name="Picture 4127">
                    <a:extLst>
                      <a:ext uri="{FF2B5EF4-FFF2-40B4-BE49-F238E27FC236}">
                        <a16:creationId xmlns:a16="http://schemas.microsoft.com/office/drawing/2014/main" id="{4F450F85-0391-38DB-211B-D754123911C9}"/>
                      </a:ext>
                    </a:extLst>
                  </p:cNvPr>
                  <p:cNvPicPr>
                    <a:picLocks noChangeAspect="1" noChangeArrowheads="1"/>
                  </p:cNvPicPr>
                  <p:nvPr/>
                </p:nvPicPr>
                <p:blipFill>
                  <a:blip r:embed="rId52">
                    <a:extLst>
                      <a:ext uri="{28A0092B-C50C-407E-A947-70E740481C1C}">
                        <a14:useLocalDpi xmlns:a14="http://schemas.microsoft.com/office/drawing/2010/main" val="0"/>
                      </a:ext>
                    </a:extLst>
                  </a:blip>
                  <a:stretch>
                    <a:fillRect/>
                  </a:stretch>
                </p:blipFill>
                <p:spPr bwMode="auto">
                  <a:xfrm>
                    <a:off x="5102" y="481"/>
                    <a:ext cx="158" cy="25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93" name="Group 4128">
                  <a:extLst>
                    <a:ext uri="{FF2B5EF4-FFF2-40B4-BE49-F238E27FC236}">
                      <a16:creationId xmlns:a16="http://schemas.microsoft.com/office/drawing/2014/main" id="{94D99F6D-B2B0-563D-6D7D-148567C47E70}"/>
                    </a:ext>
                  </a:extLst>
                </p:cNvPr>
                <p:cNvGrpSpPr/>
                <p:nvPr/>
              </p:nvGrpSpPr>
              <p:grpSpPr>
                <a:xfrm>
                  <a:off x="5102" y="481"/>
                  <a:ext cx="158" cy="256"/>
                  <a:chOff x="5102" y="481"/>
                  <a:chExt cx="158" cy="256"/>
                </a:xfrm>
              </p:grpSpPr>
              <p:sp>
                <p:nvSpPr>
                  <p:cNvPr id="1034" name="Freeform 4129">
                    <a:extLst>
                      <a:ext uri="{FF2B5EF4-FFF2-40B4-BE49-F238E27FC236}">
                        <a16:creationId xmlns:a16="http://schemas.microsoft.com/office/drawing/2014/main" id="{411B9150-C5B3-BBB5-EE96-02B9615C2AD1}"/>
                      </a:ext>
                    </a:extLst>
                  </p:cNvPr>
                  <p:cNvSpPr/>
                  <p:nvPr/>
                </p:nvSpPr>
                <p:spPr bwMode="auto">
                  <a:xfrm>
                    <a:off x="5102" y="481"/>
                    <a:ext cx="158" cy="256"/>
                  </a:xfrm>
                  <a:custGeom>
                    <a:avLst/>
                    <a:gdLst>
                      <a:gd name="T0" fmla="*/ 17 w 158"/>
                      <a:gd name="T1" fmla="*/ 481 h 256"/>
                      <a:gd name="T2" fmla="*/ 24 w 158"/>
                      <a:gd name="T3" fmla="*/ 482 h 256"/>
                      <a:gd name="T4" fmla="*/ 29 w 158"/>
                      <a:gd name="T5" fmla="*/ 487 h 256"/>
                      <a:gd name="T6" fmla="*/ 29 w 158"/>
                      <a:gd name="T7" fmla="*/ 494 h 256"/>
                      <a:gd name="T8" fmla="*/ 28 w 158"/>
                      <a:gd name="T9" fmla="*/ 511 h 256"/>
                      <a:gd name="T10" fmla="*/ 26 w 158"/>
                      <a:gd name="T11" fmla="*/ 534 h 256"/>
                      <a:gd name="T12" fmla="*/ 25 w 158"/>
                      <a:gd name="T13" fmla="*/ 556 h 256"/>
                      <a:gd name="T14" fmla="*/ 25 w 158"/>
                      <a:gd name="T15" fmla="*/ 567 h 256"/>
                      <a:gd name="T16" fmla="*/ 27 w 158"/>
                      <a:gd name="T17" fmla="*/ 570 h 256"/>
                      <a:gd name="T18" fmla="*/ 32 w 158"/>
                      <a:gd name="T19" fmla="*/ 576 h 256"/>
                      <a:gd name="T20" fmla="*/ 153 w 158"/>
                      <a:gd name="T21" fmla="*/ 714 h 256"/>
                      <a:gd name="T22" fmla="*/ 158 w 158"/>
                      <a:gd name="T23" fmla="*/ 719 h 256"/>
                      <a:gd name="T24" fmla="*/ 158 w 158"/>
                      <a:gd name="T25" fmla="*/ 727 h 256"/>
                      <a:gd name="T26" fmla="*/ 152 w 158"/>
                      <a:gd name="T27" fmla="*/ 732 h 256"/>
                      <a:gd name="T28" fmla="*/ 147 w 158"/>
                      <a:gd name="T29" fmla="*/ 736 h 256"/>
                      <a:gd name="T30" fmla="*/ 139 w 158"/>
                      <a:gd name="T31" fmla="*/ 736 h 256"/>
                      <a:gd name="T32" fmla="*/ 13 w 158"/>
                      <a:gd name="T33" fmla="*/ 592 h 256"/>
                      <a:gd name="T34" fmla="*/ 0 w 158"/>
                      <a:gd name="T35" fmla="*/ 561 h 256"/>
                      <a:gd name="T36" fmla="*/ 0 w 158"/>
                      <a:gd name="T37" fmla="*/ 549 h 256"/>
                      <a:gd name="T38" fmla="*/ 2 w 158"/>
                      <a:gd name="T39" fmla="*/ 526 h 256"/>
                      <a:gd name="T40" fmla="*/ 4 w 158"/>
                      <a:gd name="T41" fmla="*/ 493 h 256"/>
                      <a:gd name="T42" fmla="*/ 4 w 158"/>
                      <a:gd name="T43" fmla="*/ 486 h 256"/>
                      <a:gd name="T44" fmla="*/ 10 w 158"/>
                      <a:gd name="T45" fmla="*/ 481 h 256"/>
                      <a:gd name="T46" fmla="*/ 17 w 158"/>
                      <a:gd name="T47" fmla="*/ 481 h 25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58" h="256">
                        <a:moveTo>
                          <a:pt x="17" y="0"/>
                        </a:moveTo>
                        <a:lnTo>
                          <a:pt x="24" y="1"/>
                        </a:lnTo>
                        <a:lnTo>
                          <a:pt x="29" y="6"/>
                        </a:lnTo>
                        <a:lnTo>
                          <a:pt x="29" y="13"/>
                        </a:lnTo>
                        <a:lnTo>
                          <a:pt x="28" y="30"/>
                        </a:lnTo>
                        <a:lnTo>
                          <a:pt x="26" y="53"/>
                        </a:lnTo>
                        <a:lnTo>
                          <a:pt x="25" y="75"/>
                        </a:lnTo>
                        <a:lnTo>
                          <a:pt x="25" y="86"/>
                        </a:lnTo>
                        <a:lnTo>
                          <a:pt x="27" y="89"/>
                        </a:lnTo>
                        <a:lnTo>
                          <a:pt x="32" y="95"/>
                        </a:lnTo>
                        <a:lnTo>
                          <a:pt x="153" y="233"/>
                        </a:lnTo>
                        <a:lnTo>
                          <a:pt x="158" y="238"/>
                        </a:lnTo>
                        <a:lnTo>
                          <a:pt x="158" y="246"/>
                        </a:lnTo>
                        <a:lnTo>
                          <a:pt x="152" y="251"/>
                        </a:lnTo>
                        <a:lnTo>
                          <a:pt x="147" y="255"/>
                        </a:lnTo>
                        <a:lnTo>
                          <a:pt x="139" y="255"/>
                        </a:lnTo>
                        <a:lnTo>
                          <a:pt x="13" y="111"/>
                        </a:lnTo>
                        <a:lnTo>
                          <a:pt x="0" y="80"/>
                        </a:lnTo>
                        <a:lnTo>
                          <a:pt x="0" y="68"/>
                        </a:lnTo>
                        <a:lnTo>
                          <a:pt x="2" y="45"/>
                        </a:lnTo>
                        <a:lnTo>
                          <a:pt x="4" y="12"/>
                        </a:lnTo>
                        <a:lnTo>
                          <a:pt x="4" y="5"/>
                        </a:lnTo>
                        <a:lnTo>
                          <a:pt x="10" y="0"/>
                        </a:lnTo>
                        <a:lnTo>
                          <a:pt x="17" y="0"/>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94" name="Group 4130">
                  <a:extLst>
                    <a:ext uri="{FF2B5EF4-FFF2-40B4-BE49-F238E27FC236}">
                      <a16:creationId xmlns:a16="http://schemas.microsoft.com/office/drawing/2014/main" id="{92F7F366-7A50-9318-9CB1-8A360F84B1BC}"/>
                    </a:ext>
                  </a:extLst>
                </p:cNvPr>
                <p:cNvGrpSpPr/>
                <p:nvPr/>
              </p:nvGrpSpPr>
              <p:grpSpPr>
                <a:xfrm>
                  <a:off x="2250" y="948"/>
                  <a:ext cx="80" cy="69"/>
                  <a:chOff x="2250" y="948"/>
                  <a:chExt cx="80" cy="69"/>
                </a:xfrm>
              </p:grpSpPr>
              <p:sp>
                <p:nvSpPr>
                  <p:cNvPr id="1032" name="Freeform 4131">
                    <a:extLst>
                      <a:ext uri="{FF2B5EF4-FFF2-40B4-BE49-F238E27FC236}">
                        <a16:creationId xmlns:a16="http://schemas.microsoft.com/office/drawing/2014/main" id="{66638D39-3FC0-E839-944C-6F072BF32549}"/>
                      </a:ext>
                    </a:extLst>
                  </p:cNvPr>
                  <p:cNvSpPr/>
                  <p:nvPr/>
                </p:nvSpPr>
                <p:spPr bwMode="auto">
                  <a:xfrm>
                    <a:off x="2270" y="982"/>
                    <a:ext cx="41" cy="2"/>
                  </a:xfrm>
                  <a:custGeom>
                    <a:avLst/>
                    <a:gdLst>
                      <a:gd name="T0" fmla="*/ 20 w 41"/>
                      <a:gd name="T1" fmla="*/ 0 h 2"/>
                      <a:gd name="T2" fmla="*/ 61 w 41"/>
                      <a:gd name="T3" fmla="*/ 0 h 2"/>
                      <a:gd name="T4" fmla="*/ 0 60000 65536"/>
                      <a:gd name="T5" fmla="*/ 0 60000 65536"/>
                    </a:gdLst>
                    <a:ahLst/>
                    <a:cxnLst>
                      <a:cxn ang="T4">
                        <a:pos x="T0" y="T1"/>
                      </a:cxn>
                      <a:cxn ang="T5">
                        <a:pos x="T2" y="T3"/>
                      </a:cxn>
                    </a:cxnLst>
                    <a:rect l="0" t="0" r="r" b="b"/>
                    <a:pathLst>
                      <a:path w="41" h="2">
                        <a:moveTo>
                          <a:pt x="20" y="0"/>
                        </a:moveTo>
                        <a:lnTo>
                          <a:pt x="61" y="0"/>
                        </a:lnTo>
                      </a:path>
                    </a:pathLst>
                  </a:custGeom>
                  <a:noFill/>
                  <a:ln w="44882">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33" name="Picture 4132">
                    <a:extLst>
                      <a:ext uri="{FF2B5EF4-FFF2-40B4-BE49-F238E27FC236}">
                        <a16:creationId xmlns:a16="http://schemas.microsoft.com/office/drawing/2014/main" id="{7B321D1F-44BC-571E-853E-C7D7B1D7565E}"/>
                      </a:ext>
                    </a:extLst>
                  </p:cNvPr>
                  <p:cNvPicPr>
                    <a:picLocks noChangeAspect="1" noChangeArrowheads="1"/>
                  </p:cNvPicPr>
                  <p:nvPr/>
                </p:nvPicPr>
                <p:blipFill>
                  <a:blip r:embed="rId53">
                    <a:extLst>
                      <a:ext uri="{28A0092B-C50C-407E-A947-70E740481C1C}">
                        <a14:useLocalDpi xmlns:a14="http://schemas.microsoft.com/office/drawing/2010/main" val="0"/>
                      </a:ext>
                    </a:extLst>
                  </a:blip>
                  <a:stretch>
                    <a:fillRect/>
                  </a:stretch>
                </p:blipFill>
                <p:spPr bwMode="auto">
                  <a:xfrm>
                    <a:off x="2250" y="948"/>
                    <a:ext cx="80" cy="6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95" name="Group 4133">
                  <a:extLst>
                    <a:ext uri="{FF2B5EF4-FFF2-40B4-BE49-F238E27FC236}">
                      <a16:creationId xmlns:a16="http://schemas.microsoft.com/office/drawing/2014/main" id="{EFE204B4-F347-3092-B857-22A98CB50785}"/>
                    </a:ext>
                  </a:extLst>
                </p:cNvPr>
                <p:cNvGrpSpPr/>
                <p:nvPr/>
              </p:nvGrpSpPr>
              <p:grpSpPr>
                <a:xfrm>
                  <a:off x="2250" y="948"/>
                  <a:ext cx="80" cy="69"/>
                  <a:chOff x="2250" y="948"/>
                  <a:chExt cx="80" cy="69"/>
                </a:xfrm>
              </p:grpSpPr>
              <p:sp>
                <p:nvSpPr>
                  <p:cNvPr id="1031" name="Freeform 4134">
                    <a:extLst>
                      <a:ext uri="{FF2B5EF4-FFF2-40B4-BE49-F238E27FC236}">
                        <a16:creationId xmlns:a16="http://schemas.microsoft.com/office/drawing/2014/main" id="{78A16C03-8877-3595-4BCC-68B8534CF172}"/>
                      </a:ext>
                    </a:extLst>
                  </p:cNvPr>
                  <p:cNvSpPr/>
                  <p:nvPr/>
                </p:nvSpPr>
                <p:spPr bwMode="auto">
                  <a:xfrm>
                    <a:off x="2250" y="948"/>
                    <a:ext cx="80" cy="69"/>
                  </a:xfrm>
                  <a:custGeom>
                    <a:avLst/>
                    <a:gdLst>
                      <a:gd name="T0" fmla="*/ 77 w 80"/>
                      <a:gd name="T1" fmla="*/ 1010 h 69"/>
                      <a:gd name="T2" fmla="*/ 81 w 80"/>
                      <a:gd name="T3" fmla="*/ 1005 h 69"/>
                      <a:gd name="T4" fmla="*/ 80 w 80"/>
                      <a:gd name="T5" fmla="*/ 997 h 69"/>
                      <a:gd name="T6" fmla="*/ 74 w 80"/>
                      <a:gd name="T7" fmla="*/ 993 h 69"/>
                      <a:gd name="T8" fmla="*/ 22 w 80"/>
                      <a:gd name="T9" fmla="*/ 952 h 69"/>
                      <a:gd name="T10" fmla="*/ 17 w 80"/>
                      <a:gd name="T11" fmla="*/ 948 h 69"/>
                      <a:gd name="T12" fmla="*/ 9 w 80"/>
                      <a:gd name="T13" fmla="*/ 949 h 69"/>
                      <a:gd name="T14" fmla="*/ 5 w 80"/>
                      <a:gd name="T15" fmla="*/ 955 h 69"/>
                      <a:gd name="T16" fmla="*/ 0 w 80"/>
                      <a:gd name="T17" fmla="*/ 960 h 69"/>
                      <a:gd name="T18" fmla="*/ 1 w 80"/>
                      <a:gd name="T19" fmla="*/ 968 h 69"/>
                      <a:gd name="T20" fmla="*/ 7 w 80"/>
                      <a:gd name="T21" fmla="*/ 972 h 69"/>
                      <a:gd name="T22" fmla="*/ 59 w 80"/>
                      <a:gd name="T23" fmla="*/ 1012 h 69"/>
                      <a:gd name="T24" fmla="*/ 65 w 80"/>
                      <a:gd name="T25" fmla="*/ 1017 h 69"/>
                      <a:gd name="T26" fmla="*/ 72 w 80"/>
                      <a:gd name="T27" fmla="*/ 1016 h 69"/>
                      <a:gd name="T28" fmla="*/ 77 w 80"/>
                      <a:gd name="T29" fmla="*/ 1010 h 6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0" h="69">
                        <a:moveTo>
                          <a:pt x="77" y="62"/>
                        </a:moveTo>
                        <a:lnTo>
                          <a:pt x="81" y="57"/>
                        </a:lnTo>
                        <a:lnTo>
                          <a:pt x="80" y="49"/>
                        </a:lnTo>
                        <a:lnTo>
                          <a:pt x="74" y="45"/>
                        </a:lnTo>
                        <a:lnTo>
                          <a:pt x="22" y="4"/>
                        </a:lnTo>
                        <a:lnTo>
                          <a:pt x="17" y="0"/>
                        </a:lnTo>
                        <a:lnTo>
                          <a:pt x="9" y="1"/>
                        </a:lnTo>
                        <a:lnTo>
                          <a:pt x="5" y="7"/>
                        </a:lnTo>
                        <a:lnTo>
                          <a:pt x="0" y="12"/>
                        </a:lnTo>
                        <a:lnTo>
                          <a:pt x="1" y="20"/>
                        </a:lnTo>
                        <a:lnTo>
                          <a:pt x="7" y="24"/>
                        </a:lnTo>
                        <a:lnTo>
                          <a:pt x="59" y="64"/>
                        </a:lnTo>
                        <a:lnTo>
                          <a:pt x="65" y="69"/>
                        </a:lnTo>
                        <a:lnTo>
                          <a:pt x="72" y="68"/>
                        </a:lnTo>
                        <a:lnTo>
                          <a:pt x="77" y="62"/>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96" name="Group 4135">
                  <a:extLst>
                    <a:ext uri="{FF2B5EF4-FFF2-40B4-BE49-F238E27FC236}">
                      <a16:creationId xmlns:a16="http://schemas.microsoft.com/office/drawing/2014/main" id="{39CAB022-A78A-313A-6B11-6B5E311B9623}"/>
                    </a:ext>
                  </a:extLst>
                </p:cNvPr>
                <p:cNvGrpSpPr/>
                <p:nvPr/>
              </p:nvGrpSpPr>
              <p:grpSpPr>
                <a:xfrm>
                  <a:off x="2191" y="778"/>
                  <a:ext cx="120" cy="273"/>
                  <a:chOff x="2191" y="778"/>
                  <a:chExt cx="120" cy="273"/>
                </a:xfrm>
              </p:grpSpPr>
              <p:sp>
                <p:nvSpPr>
                  <p:cNvPr id="1029" name="Freeform 4136">
                    <a:extLst>
                      <a:ext uri="{FF2B5EF4-FFF2-40B4-BE49-F238E27FC236}">
                        <a16:creationId xmlns:a16="http://schemas.microsoft.com/office/drawing/2014/main" id="{B3F1DF76-718A-14DD-A6EE-D838F087AC01}"/>
                      </a:ext>
                    </a:extLst>
                  </p:cNvPr>
                  <p:cNvSpPr/>
                  <p:nvPr/>
                </p:nvSpPr>
                <p:spPr bwMode="auto">
                  <a:xfrm>
                    <a:off x="2191" y="778"/>
                    <a:ext cx="120" cy="273"/>
                  </a:xfrm>
                  <a:custGeom>
                    <a:avLst/>
                    <a:gdLst>
                      <a:gd name="T0" fmla="*/ 18 w 120"/>
                      <a:gd name="T1" fmla="*/ 778 h 273"/>
                      <a:gd name="T2" fmla="*/ 5 w 120"/>
                      <a:gd name="T3" fmla="*/ 780 h 273"/>
                      <a:gd name="T4" fmla="*/ 0 w 120"/>
                      <a:gd name="T5" fmla="*/ 786 h 273"/>
                      <a:gd name="T6" fmla="*/ 28 w 120"/>
                      <a:gd name="T7" fmla="*/ 975 h 273"/>
                      <a:gd name="T8" fmla="*/ 30 w 120"/>
                      <a:gd name="T9" fmla="*/ 989 h 273"/>
                      <a:gd name="T10" fmla="*/ 35 w 120"/>
                      <a:gd name="T11" fmla="*/ 997 h 273"/>
                      <a:gd name="T12" fmla="*/ 44 w 120"/>
                      <a:gd name="T13" fmla="*/ 1005 h 273"/>
                      <a:gd name="T14" fmla="*/ 53 w 120"/>
                      <a:gd name="T15" fmla="*/ 1013 h 273"/>
                      <a:gd name="T16" fmla="*/ 104 w 120"/>
                      <a:gd name="T17" fmla="*/ 1050 h 273"/>
                      <a:gd name="T18" fmla="*/ 112 w 120"/>
                      <a:gd name="T19" fmla="*/ 1049 h 273"/>
                      <a:gd name="T20" fmla="*/ 120 w 120"/>
                      <a:gd name="T21" fmla="*/ 1038 h 273"/>
                      <a:gd name="T22" fmla="*/ 119 w 120"/>
                      <a:gd name="T23" fmla="*/ 1031 h 273"/>
                      <a:gd name="T24" fmla="*/ 64 w 120"/>
                      <a:gd name="T25" fmla="*/ 990 h 273"/>
                      <a:gd name="T26" fmla="*/ 56 w 120"/>
                      <a:gd name="T27" fmla="*/ 982 h 273"/>
                      <a:gd name="T28" fmla="*/ 54 w 120"/>
                      <a:gd name="T29" fmla="*/ 979 h 273"/>
                      <a:gd name="T30" fmla="*/ 26 w 120"/>
                      <a:gd name="T31" fmla="*/ 789 h 273"/>
                      <a:gd name="T32" fmla="*/ 25 w 120"/>
                      <a:gd name="T33" fmla="*/ 782 h 273"/>
                      <a:gd name="T34" fmla="*/ 18 w 120"/>
                      <a:gd name="T35" fmla="*/ 778 h 27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0" h="273">
                        <a:moveTo>
                          <a:pt x="18" y="0"/>
                        </a:moveTo>
                        <a:lnTo>
                          <a:pt x="5" y="2"/>
                        </a:lnTo>
                        <a:lnTo>
                          <a:pt x="0" y="8"/>
                        </a:lnTo>
                        <a:lnTo>
                          <a:pt x="28" y="197"/>
                        </a:lnTo>
                        <a:lnTo>
                          <a:pt x="30" y="211"/>
                        </a:lnTo>
                        <a:lnTo>
                          <a:pt x="35" y="219"/>
                        </a:lnTo>
                        <a:lnTo>
                          <a:pt x="44" y="227"/>
                        </a:lnTo>
                        <a:lnTo>
                          <a:pt x="53" y="235"/>
                        </a:lnTo>
                        <a:lnTo>
                          <a:pt x="104" y="272"/>
                        </a:lnTo>
                        <a:lnTo>
                          <a:pt x="112" y="271"/>
                        </a:lnTo>
                        <a:lnTo>
                          <a:pt x="120" y="260"/>
                        </a:lnTo>
                        <a:lnTo>
                          <a:pt x="119" y="253"/>
                        </a:lnTo>
                        <a:lnTo>
                          <a:pt x="64" y="212"/>
                        </a:lnTo>
                        <a:lnTo>
                          <a:pt x="56" y="204"/>
                        </a:lnTo>
                        <a:lnTo>
                          <a:pt x="54" y="201"/>
                        </a:lnTo>
                        <a:lnTo>
                          <a:pt x="26" y="11"/>
                        </a:lnTo>
                        <a:lnTo>
                          <a:pt x="25" y="4"/>
                        </a:lnTo>
                        <a:lnTo>
                          <a:pt x="18" y="0"/>
                        </a:lnTo>
                      </a:path>
                    </a:pathLst>
                  </a:custGeom>
                  <a:solidFill>
                    <a:srgbClr val="91C4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30" name="Picture 4137">
                    <a:extLst>
                      <a:ext uri="{FF2B5EF4-FFF2-40B4-BE49-F238E27FC236}">
                        <a16:creationId xmlns:a16="http://schemas.microsoft.com/office/drawing/2014/main" id="{40BE1D31-977E-AE0E-BDE8-065EFCD49E97}"/>
                      </a:ext>
                    </a:extLst>
                  </p:cNvPr>
                  <p:cNvPicPr>
                    <a:picLocks noChangeAspect="1" noChangeArrowheads="1"/>
                  </p:cNvPicPr>
                  <p:nvPr/>
                </p:nvPicPr>
                <p:blipFill>
                  <a:blip r:embed="rId54">
                    <a:extLst>
                      <a:ext uri="{28A0092B-C50C-407E-A947-70E740481C1C}">
                        <a14:useLocalDpi xmlns:a14="http://schemas.microsoft.com/office/drawing/2010/main" val="0"/>
                      </a:ext>
                    </a:extLst>
                  </a:blip>
                  <a:stretch>
                    <a:fillRect/>
                  </a:stretch>
                </p:blipFill>
                <p:spPr bwMode="auto">
                  <a:xfrm>
                    <a:off x="2191" y="778"/>
                    <a:ext cx="120" cy="27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97" name="Group 4138">
                  <a:extLst>
                    <a:ext uri="{FF2B5EF4-FFF2-40B4-BE49-F238E27FC236}">
                      <a16:creationId xmlns:a16="http://schemas.microsoft.com/office/drawing/2014/main" id="{87C64D26-B371-F418-8105-5A42F86DE004}"/>
                    </a:ext>
                  </a:extLst>
                </p:cNvPr>
                <p:cNvGrpSpPr/>
                <p:nvPr/>
              </p:nvGrpSpPr>
              <p:grpSpPr>
                <a:xfrm>
                  <a:off x="2191" y="778"/>
                  <a:ext cx="120" cy="273"/>
                  <a:chOff x="2191" y="778"/>
                  <a:chExt cx="120" cy="273"/>
                </a:xfrm>
              </p:grpSpPr>
              <p:sp>
                <p:nvSpPr>
                  <p:cNvPr id="1028" name="Freeform 4139">
                    <a:extLst>
                      <a:ext uri="{FF2B5EF4-FFF2-40B4-BE49-F238E27FC236}">
                        <a16:creationId xmlns:a16="http://schemas.microsoft.com/office/drawing/2014/main" id="{1026468F-9990-8FF6-C012-D2FCECD32553}"/>
                      </a:ext>
                    </a:extLst>
                  </p:cNvPr>
                  <p:cNvSpPr/>
                  <p:nvPr/>
                </p:nvSpPr>
                <p:spPr bwMode="auto">
                  <a:xfrm>
                    <a:off x="2191" y="778"/>
                    <a:ext cx="120" cy="273"/>
                  </a:xfrm>
                  <a:custGeom>
                    <a:avLst/>
                    <a:gdLst>
                      <a:gd name="T0" fmla="*/ 116 w 120"/>
                      <a:gd name="T1" fmla="*/ 1044 h 273"/>
                      <a:gd name="T2" fmla="*/ 120 w 120"/>
                      <a:gd name="T3" fmla="*/ 1038 h 273"/>
                      <a:gd name="T4" fmla="*/ 119 w 120"/>
                      <a:gd name="T5" fmla="*/ 1031 h 273"/>
                      <a:gd name="T6" fmla="*/ 114 w 120"/>
                      <a:gd name="T7" fmla="*/ 1026 h 273"/>
                      <a:gd name="T8" fmla="*/ 100 w 120"/>
                      <a:gd name="T9" fmla="*/ 1016 h 273"/>
                      <a:gd name="T10" fmla="*/ 82 w 120"/>
                      <a:gd name="T11" fmla="*/ 1003 h 273"/>
                      <a:gd name="T12" fmla="*/ 64 w 120"/>
                      <a:gd name="T13" fmla="*/ 990 h 273"/>
                      <a:gd name="T14" fmla="*/ 56 w 120"/>
                      <a:gd name="T15" fmla="*/ 982 h 273"/>
                      <a:gd name="T16" fmla="*/ 54 w 120"/>
                      <a:gd name="T17" fmla="*/ 979 h 273"/>
                      <a:gd name="T18" fmla="*/ 53 w 120"/>
                      <a:gd name="T19" fmla="*/ 972 h 273"/>
                      <a:gd name="T20" fmla="*/ 26 w 120"/>
                      <a:gd name="T21" fmla="*/ 789 h 273"/>
                      <a:gd name="T22" fmla="*/ 25 w 120"/>
                      <a:gd name="T23" fmla="*/ 782 h 273"/>
                      <a:gd name="T24" fmla="*/ 18 w 120"/>
                      <a:gd name="T25" fmla="*/ 778 h 273"/>
                      <a:gd name="T26" fmla="*/ 12 w 120"/>
                      <a:gd name="T27" fmla="*/ 779 h 273"/>
                      <a:gd name="T28" fmla="*/ 5 w 120"/>
                      <a:gd name="T29" fmla="*/ 780 h 273"/>
                      <a:gd name="T30" fmla="*/ 0 w 120"/>
                      <a:gd name="T31" fmla="*/ 786 h 273"/>
                      <a:gd name="T32" fmla="*/ 1 w 120"/>
                      <a:gd name="T33" fmla="*/ 793 h 273"/>
                      <a:gd name="T34" fmla="*/ 28 w 120"/>
                      <a:gd name="T35" fmla="*/ 975 h 273"/>
                      <a:gd name="T36" fmla="*/ 72 w 120"/>
                      <a:gd name="T37" fmla="*/ 1026 h 273"/>
                      <a:gd name="T38" fmla="*/ 104 w 120"/>
                      <a:gd name="T39" fmla="*/ 1050 h 273"/>
                      <a:gd name="T40" fmla="*/ 112 w 120"/>
                      <a:gd name="T41" fmla="*/ 1049 h 273"/>
                      <a:gd name="T42" fmla="*/ 116 w 120"/>
                      <a:gd name="T43" fmla="*/ 1044 h 27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20" h="273">
                        <a:moveTo>
                          <a:pt x="116" y="266"/>
                        </a:moveTo>
                        <a:lnTo>
                          <a:pt x="120" y="260"/>
                        </a:lnTo>
                        <a:lnTo>
                          <a:pt x="119" y="253"/>
                        </a:lnTo>
                        <a:lnTo>
                          <a:pt x="114" y="248"/>
                        </a:lnTo>
                        <a:lnTo>
                          <a:pt x="100" y="238"/>
                        </a:lnTo>
                        <a:lnTo>
                          <a:pt x="82" y="225"/>
                        </a:lnTo>
                        <a:lnTo>
                          <a:pt x="64" y="212"/>
                        </a:lnTo>
                        <a:lnTo>
                          <a:pt x="56" y="204"/>
                        </a:lnTo>
                        <a:lnTo>
                          <a:pt x="54" y="201"/>
                        </a:lnTo>
                        <a:lnTo>
                          <a:pt x="53" y="194"/>
                        </a:lnTo>
                        <a:lnTo>
                          <a:pt x="26" y="11"/>
                        </a:lnTo>
                        <a:lnTo>
                          <a:pt x="25" y="4"/>
                        </a:lnTo>
                        <a:lnTo>
                          <a:pt x="18" y="0"/>
                        </a:lnTo>
                        <a:lnTo>
                          <a:pt x="12" y="1"/>
                        </a:lnTo>
                        <a:lnTo>
                          <a:pt x="5" y="2"/>
                        </a:lnTo>
                        <a:lnTo>
                          <a:pt x="0" y="8"/>
                        </a:lnTo>
                        <a:lnTo>
                          <a:pt x="1" y="15"/>
                        </a:lnTo>
                        <a:lnTo>
                          <a:pt x="28" y="197"/>
                        </a:lnTo>
                        <a:lnTo>
                          <a:pt x="72" y="248"/>
                        </a:lnTo>
                        <a:lnTo>
                          <a:pt x="104" y="272"/>
                        </a:lnTo>
                        <a:lnTo>
                          <a:pt x="112" y="271"/>
                        </a:lnTo>
                        <a:lnTo>
                          <a:pt x="116" y="266"/>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798" name="Group 4140">
                  <a:extLst>
                    <a:ext uri="{FF2B5EF4-FFF2-40B4-BE49-F238E27FC236}">
                      <a16:creationId xmlns:a16="http://schemas.microsoft.com/office/drawing/2014/main" id="{7122C5BF-D2B3-5577-C2AF-B825447EEA06}"/>
                    </a:ext>
                  </a:extLst>
                </p:cNvPr>
                <p:cNvGrpSpPr/>
                <p:nvPr/>
              </p:nvGrpSpPr>
              <p:grpSpPr>
                <a:xfrm>
                  <a:off x="2106" y="966"/>
                  <a:ext cx="67" cy="82"/>
                  <a:chOff x="2106" y="966"/>
                  <a:chExt cx="67" cy="82"/>
                </a:xfrm>
              </p:grpSpPr>
              <p:sp>
                <p:nvSpPr>
                  <p:cNvPr id="1026" name="Freeform 4141">
                    <a:extLst>
                      <a:ext uri="{FF2B5EF4-FFF2-40B4-BE49-F238E27FC236}">
                        <a16:creationId xmlns:a16="http://schemas.microsoft.com/office/drawing/2014/main" id="{B6F24392-1A2C-4B74-E67F-50C6B791BC5B}"/>
                      </a:ext>
                    </a:extLst>
                  </p:cNvPr>
                  <p:cNvSpPr/>
                  <p:nvPr/>
                </p:nvSpPr>
                <p:spPr bwMode="auto">
                  <a:xfrm>
                    <a:off x="2106" y="966"/>
                    <a:ext cx="67" cy="82"/>
                  </a:xfrm>
                  <a:custGeom>
                    <a:avLst/>
                    <a:gdLst>
                      <a:gd name="T0" fmla="*/ 33 w 67"/>
                      <a:gd name="T1" fmla="*/ 985 h 82"/>
                      <a:gd name="T2" fmla="*/ 33 w 67"/>
                      <a:gd name="T3" fmla="*/ 1028 h 82"/>
                      <a:gd name="T4" fmla="*/ 0 60000 65536"/>
                      <a:gd name="T5" fmla="*/ 0 60000 65536"/>
                    </a:gdLst>
                    <a:ahLst/>
                    <a:cxnLst>
                      <a:cxn ang="T4">
                        <a:pos x="T0" y="T1"/>
                      </a:cxn>
                      <a:cxn ang="T5">
                        <a:pos x="T2" y="T3"/>
                      </a:cxn>
                    </a:cxnLst>
                    <a:rect l="0" t="0" r="r" b="b"/>
                    <a:pathLst>
                      <a:path w="67" h="82">
                        <a:moveTo>
                          <a:pt x="33" y="19"/>
                        </a:moveTo>
                        <a:lnTo>
                          <a:pt x="33" y="62"/>
                        </a:lnTo>
                      </a:path>
                    </a:pathLst>
                  </a:custGeom>
                  <a:noFill/>
                  <a:ln w="43498">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27" name="Picture 4142">
                    <a:extLst>
                      <a:ext uri="{FF2B5EF4-FFF2-40B4-BE49-F238E27FC236}">
                        <a16:creationId xmlns:a16="http://schemas.microsoft.com/office/drawing/2014/main" id="{E5E5A043-2FDA-D5E1-8896-D6442F4791BB}"/>
                      </a:ext>
                    </a:extLst>
                  </p:cNvPr>
                  <p:cNvPicPr>
                    <a:picLocks noChangeAspect="1" noChangeArrowheads="1"/>
                  </p:cNvPicPr>
                  <p:nvPr/>
                </p:nvPicPr>
                <p:blipFill>
                  <a:blip r:embed="rId55">
                    <a:extLst>
                      <a:ext uri="{28A0092B-C50C-407E-A947-70E740481C1C}">
                        <a14:useLocalDpi xmlns:a14="http://schemas.microsoft.com/office/drawing/2010/main" val="0"/>
                      </a:ext>
                    </a:extLst>
                  </a:blip>
                  <a:stretch>
                    <a:fillRect/>
                  </a:stretch>
                </p:blipFill>
                <p:spPr bwMode="auto">
                  <a:xfrm>
                    <a:off x="2106" y="966"/>
                    <a:ext cx="67" cy="8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99" name="Group 4143">
                  <a:extLst>
                    <a:ext uri="{FF2B5EF4-FFF2-40B4-BE49-F238E27FC236}">
                      <a16:creationId xmlns:a16="http://schemas.microsoft.com/office/drawing/2014/main" id="{6F5F80DB-D2AD-E791-C5AB-28ADB054306D}"/>
                    </a:ext>
                  </a:extLst>
                </p:cNvPr>
                <p:cNvGrpSpPr/>
                <p:nvPr/>
              </p:nvGrpSpPr>
              <p:grpSpPr>
                <a:xfrm>
                  <a:off x="2106" y="966"/>
                  <a:ext cx="67" cy="82"/>
                  <a:chOff x="2106" y="966"/>
                  <a:chExt cx="67" cy="82"/>
                </a:xfrm>
              </p:grpSpPr>
              <p:sp>
                <p:nvSpPr>
                  <p:cNvPr id="1025" name="Freeform 4144">
                    <a:extLst>
                      <a:ext uri="{FF2B5EF4-FFF2-40B4-BE49-F238E27FC236}">
                        <a16:creationId xmlns:a16="http://schemas.microsoft.com/office/drawing/2014/main" id="{B3951568-8828-217C-D5D2-246EEF272130}"/>
                      </a:ext>
                    </a:extLst>
                  </p:cNvPr>
                  <p:cNvSpPr/>
                  <p:nvPr/>
                </p:nvSpPr>
                <p:spPr bwMode="auto">
                  <a:xfrm>
                    <a:off x="2106" y="966"/>
                    <a:ext cx="67" cy="82"/>
                  </a:xfrm>
                  <a:custGeom>
                    <a:avLst/>
                    <a:gdLst>
                      <a:gd name="T0" fmla="*/ 7 w 67"/>
                      <a:gd name="T1" fmla="*/ 1044 h 82"/>
                      <a:gd name="T2" fmla="*/ 1 w 67"/>
                      <a:gd name="T3" fmla="*/ 1040 h 82"/>
                      <a:gd name="T4" fmla="*/ 0 w 67"/>
                      <a:gd name="T5" fmla="*/ 1032 h 82"/>
                      <a:gd name="T6" fmla="*/ 4 w 67"/>
                      <a:gd name="T7" fmla="*/ 1026 h 82"/>
                      <a:gd name="T8" fmla="*/ 42 w 67"/>
                      <a:gd name="T9" fmla="*/ 973 h 82"/>
                      <a:gd name="T10" fmla="*/ 46 w 67"/>
                      <a:gd name="T11" fmla="*/ 967 h 82"/>
                      <a:gd name="T12" fmla="*/ 54 w 67"/>
                      <a:gd name="T13" fmla="*/ 966 h 82"/>
                      <a:gd name="T14" fmla="*/ 59 w 67"/>
                      <a:gd name="T15" fmla="*/ 970 h 82"/>
                      <a:gd name="T16" fmla="*/ 65 w 67"/>
                      <a:gd name="T17" fmla="*/ 974 h 82"/>
                      <a:gd name="T18" fmla="*/ 66 w 67"/>
                      <a:gd name="T19" fmla="*/ 982 h 82"/>
                      <a:gd name="T20" fmla="*/ 62 w 67"/>
                      <a:gd name="T21" fmla="*/ 987 h 82"/>
                      <a:gd name="T22" fmla="*/ 24 w 67"/>
                      <a:gd name="T23" fmla="*/ 1041 h 82"/>
                      <a:gd name="T24" fmla="*/ 20 w 67"/>
                      <a:gd name="T25" fmla="*/ 1047 h 82"/>
                      <a:gd name="T26" fmla="*/ 12 w 67"/>
                      <a:gd name="T27" fmla="*/ 1048 h 82"/>
                      <a:gd name="T28" fmla="*/ 7 w 67"/>
                      <a:gd name="T29" fmla="*/ 1044 h 8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7" h="82">
                        <a:moveTo>
                          <a:pt x="7" y="78"/>
                        </a:moveTo>
                        <a:lnTo>
                          <a:pt x="1" y="74"/>
                        </a:lnTo>
                        <a:lnTo>
                          <a:pt x="0" y="66"/>
                        </a:lnTo>
                        <a:lnTo>
                          <a:pt x="4" y="60"/>
                        </a:lnTo>
                        <a:lnTo>
                          <a:pt x="42" y="7"/>
                        </a:lnTo>
                        <a:lnTo>
                          <a:pt x="46" y="1"/>
                        </a:lnTo>
                        <a:lnTo>
                          <a:pt x="54" y="0"/>
                        </a:lnTo>
                        <a:lnTo>
                          <a:pt x="59" y="4"/>
                        </a:lnTo>
                        <a:lnTo>
                          <a:pt x="65" y="8"/>
                        </a:lnTo>
                        <a:lnTo>
                          <a:pt x="66" y="16"/>
                        </a:lnTo>
                        <a:lnTo>
                          <a:pt x="62" y="21"/>
                        </a:lnTo>
                        <a:lnTo>
                          <a:pt x="24" y="75"/>
                        </a:lnTo>
                        <a:lnTo>
                          <a:pt x="20" y="81"/>
                        </a:lnTo>
                        <a:lnTo>
                          <a:pt x="12" y="82"/>
                        </a:lnTo>
                        <a:lnTo>
                          <a:pt x="7" y="78"/>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00" name="Group 4145">
                  <a:extLst>
                    <a:ext uri="{FF2B5EF4-FFF2-40B4-BE49-F238E27FC236}">
                      <a16:creationId xmlns:a16="http://schemas.microsoft.com/office/drawing/2014/main" id="{7AB7F263-1DDD-081A-5D6A-F54F9F8E816C}"/>
                    </a:ext>
                  </a:extLst>
                </p:cNvPr>
                <p:cNvGrpSpPr/>
                <p:nvPr/>
              </p:nvGrpSpPr>
              <p:grpSpPr>
                <a:xfrm>
                  <a:off x="2135" y="782"/>
                  <a:ext cx="73" cy="289"/>
                  <a:chOff x="2135" y="782"/>
                  <a:chExt cx="73" cy="289"/>
                </a:xfrm>
              </p:grpSpPr>
              <p:sp>
                <p:nvSpPr>
                  <p:cNvPr id="1022" name="Freeform 4146">
                    <a:extLst>
                      <a:ext uri="{FF2B5EF4-FFF2-40B4-BE49-F238E27FC236}">
                        <a16:creationId xmlns:a16="http://schemas.microsoft.com/office/drawing/2014/main" id="{7AAD8BCA-4385-076D-F005-CA6EF0BA7C24}"/>
                      </a:ext>
                    </a:extLst>
                  </p:cNvPr>
                  <p:cNvSpPr/>
                  <p:nvPr/>
                </p:nvSpPr>
                <p:spPr bwMode="auto">
                  <a:xfrm>
                    <a:off x="2172" y="782"/>
                    <a:ext cx="2" cy="266"/>
                  </a:xfrm>
                  <a:custGeom>
                    <a:avLst/>
                    <a:gdLst>
                      <a:gd name="T0" fmla="*/ 0 w 2"/>
                      <a:gd name="T1" fmla="*/ 782 h 266"/>
                      <a:gd name="T2" fmla="*/ 0 w 2"/>
                      <a:gd name="T3" fmla="*/ 915 h 266"/>
                      <a:gd name="T4" fmla="*/ 0 60000 65536"/>
                      <a:gd name="T5" fmla="*/ 0 60000 65536"/>
                    </a:gdLst>
                    <a:ahLst/>
                    <a:cxnLst>
                      <a:cxn ang="T4">
                        <a:pos x="T0" y="T1"/>
                      </a:cxn>
                      <a:cxn ang="T5">
                        <a:pos x="T2" y="T3"/>
                      </a:cxn>
                    </a:cxnLst>
                    <a:rect l="0" t="0" r="r" b="b"/>
                    <a:pathLst>
                      <a:path w="2" h="266">
                        <a:moveTo>
                          <a:pt x="0" y="0"/>
                        </a:moveTo>
                        <a:lnTo>
                          <a:pt x="0" y="133"/>
                        </a:lnTo>
                      </a:path>
                    </a:pathLst>
                  </a:custGeom>
                  <a:noFill/>
                  <a:ln w="47523">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023" name="Freeform 4147">
                    <a:extLst>
                      <a:ext uri="{FF2B5EF4-FFF2-40B4-BE49-F238E27FC236}">
                        <a16:creationId xmlns:a16="http://schemas.microsoft.com/office/drawing/2014/main" id="{1DBCA2F4-CA2F-244E-8AC9-C71D1D69E2C2}"/>
                      </a:ext>
                    </a:extLst>
                  </p:cNvPr>
                  <p:cNvSpPr/>
                  <p:nvPr/>
                </p:nvSpPr>
                <p:spPr bwMode="auto">
                  <a:xfrm>
                    <a:off x="2172" y="782"/>
                    <a:ext cx="2" cy="266"/>
                  </a:xfrm>
                  <a:custGeom>
                    <a:avLst/>
                    <a:gdLst>
                      <a:gd name="T0" fmla="*/ 0 w 2"/>
                      <a:gd name="T1" fmla="*/ 1006 h 266"/>
                      <a:gd name="T2" fmla="*/ 0 w 2"/>
                      <a:gd name="T3" fmla="*/ 1048 h 266"/>
                      <a:gd name="T4" fmla="*/ 0 60000 65536"/>
                      <a:gd name="T5" fmla="*/ 0 60000 65536"/>
                    </a:gdLst>
                    <a:ahLst/>
                    <a:cxnLst>
                      <a:cxn ang="T4">
                        <a:pos x="T0" y="T1"/>
                      </a:cxn>
                      <a:cxn ang="T5">
                        <a:pos x="T2" y="T3"/>
                      </a:cxn>
                    </a:cxnLst>
                    <a:rect l="0" t="0" r="r" b="b"/>
                    <a:pathLst>
                      <a:path w="2" h="266">
                        <a:moveTo>
                          <a:pt x="0" y="224"/>
                        </a:moveTo>
                        <a:lnTo>
                          <a:pt x="0" y="266"/>
                        </a:lnTo>
                      </a:path>
                    </a:pathLst>
                  </a:custGeom>
                  <a:noFill/>
                  <a:ln w="47523">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24" name="Picture 4148">
                    <a:extLst>
                      <a:ext uri="{FF2B5EF4-FFF2-40B4-BE49-F238E27FC236}">
                        <a16:creationId xmlns:a16="http://schemas.microsoft.com/office/drawing/2014/main" id="{2767C0D8-3FAE-D9AD-D86E-389E74C8749F}"/>
                      </a:ext>
                    </a:extLst>
                  </p:cNvPr>
                  <p:cNvPicPr>
                    <a:picLocks noChangeAspect="1" noChangeArrowheads="1"/>
                  </p:cNvPicPr>
                  <p:nvPr/>
                </p:nvPicPr>
                <p:blipFill>
                  <a:blip r:embed="rId56">
                    <a:extLst>
                      <a:ext uri="{28A0092B-C50C-407E-A947-70E740481C1C}">
                        <a14:useLocalDpi xmlns:a14="http://schemas.microsoft.com/office/drawing/2010/main" val="0"/>
                      </a:ext>
                    </a:extLst>
                  </a:blip>
                  <a:stretch>
                    <a:fillRect/>
                  </a:stretch>
                </p:blipFill>
                <p:spPr bwMode="auto">
                  <a:xfrm>
                    <a:off x="2135" y="782"/>
                    <a:ext cx="73" cy="28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01" name="Group 4149">
                  <a:extLst>
                    <a:ext uri="{FF2B5EF4-FFF2-40B4-BE49-F238E27FC236}">
                      <a16:creationId xmlns:a16="http://schemas.microsoft.com/office/drawing/2014/main" id="{BEDB71E9-EBC0-E84A-0545-177FF70DF7E3}"/>
                    </a:ext>
                  </a:extLst>
                </p:cNvPr>
                <p:cNvGrpSpPr/>
                <p:nvPr/>
              </p:nvGrpSpPr>
              <p:grpSpPr>
                <a:xfrm>
                  <a:off x="2135" y="782"/>
                  <a:ext cx="73" cy="289"/>
                  <a:chOff x="2135" y="782"/>
                  <a:chExt cx="73" cy="289"/>
                </a:xfrm>
              </p:grpSpPr>
              <p:sp>
                <p:nvSpPr>
                  <p:cNvPr id="1021" name="Freeform 4150">
                    <a:extLst>
                      <a:ext uri="{FF2B5EF4-FFF2-40B4-BE49-F238E27FC236}">
                        <a16:creationId xmlns:a16="http://schemas.microsoft.com/office/drawing/2014/main" id="{678F8C96-22AB-D98E-254D-B2D770A9BB62}"/>
                      </a:ext>
                    </a:extLst>
                  </p:cNvPr>
                  <p:cNvSpPr/>
                  <p:nvPr/>
                </p:nvSpPr>
                <p:spPr bwMode="auto">
                  <a:xfrm>
                    <a:off x="2135" y="782"/>
                    <a:ext cx="73" cy="289"/>
                  </a:xfrm>
                  <a:custGeom>
                    <a:avLst/>
                    <a:gdLst>
                      <a:gd name="T0" fmla="*/ 7 w 73"/>
                      <a:gd name="T1" fmla="*/ 1067 h 289"/>
                      <a:gd name="T2" fmla="*/ 1 w 73"/>
                      <a:gd name="T3" fmla="*/ 1063 h 289"/>
                      <a:gd name="T4" fmla="*/ 0 w 73"/>
                      <a:gd name="T5" fmla="*/ 1056 h 289"/>
                      <a:gd name="T6" fmla="*/ 4 w 73"/>
                      <a:gd name="T7" fmla="*/ 1050 h 289"/>
                      <a:gd name="T8" fmla="*/ 14 w 73"/>
                      <a:gd name="T9" fmla="*/ 1037 h 289"/>
                      <a:gd name="T10" fmla="*/ 28 w 73"/>
                      <a:gd name="T11" fmla="*/ 1018 h 289"/>
                      <a:gd name="T12" fmla="*/ 41 w 73"/>
                      <a:gd name="T13" fmla="*/ 1001 h 289"/>
                      <a:gd name="T14" fmla="*/ 47 w 73"/>
                      <a:gd name="T15" fmla="*/ 991 h 289"/>
                      <a:gd name="T16" fmla="*/ 47 w 73"/>
                      <a:gd name="T17" fmla="*/ 987 h 289"/>
                      <a:gd name="T18" fmla="*/ 46 w 73"/>
                      <a:gd name="T19" fmla="*/ 980 h 289"/>
                      <a:gd name="T20" fmla="*/ 19 w 73"/>
                      <a:gd name="T21" fmla="*/ 798 h 289"/>
                      <a:gd name="T22" fmla="*/ 18 w 73"/>
                      <a:gd name="T23" fmla="*/ 791 h 289"/>
                      <a:gd name="T24" fmla="*/ 23 w 73"/>
                      <a:gd name="T25" fmla="*/ 784 h 289"/>
                      <a:gd name="T26" fmla="*/ 30 w 73"/>
                      <a:gd name="T27" fmla="*/ 783 h 289"/>
                      <a:gd name="T28" fmla="*/ 36 w 73"/>
                      <a:gd name="T29" fmla="*/ 782 h 289"/>
                      <a:gd name="T30" fmla="*/ 43 w 73"/>
                      <a:gd name="T31" fmla="*/ 787 h 289"/>
                      <a:gd name="T32" fmla="*/ 44 w 73"/>
                      <a:gd name="T33" fmla="*/ 794 h 289"/>
                      <a:gd name="T34" fmla="*/ 71 w 73"/>
                      <a:gd name="T35" fmla="*/ 976 h 289"/>
                      <a:gd name="T36" fmla="*/ 73 w 73"/>
                      <a:gd name="T37" fmla="*/ 990 h 289"/>
                      <a:gd name="T38" fmla="*/ 25 w 73"/>
                      <a:gd name="T39" fmla="*/ 1065 h 289"/>
                      <a:gd name="T40" fmla="*/ 13 w 73"/>
                      <a:gd name="T41" fmla="*/ 1072 h 289"/>
                      <a:gd name="T42" fmla="*/ 7 w 73"/>
                      <a:gd name="T43" fmla="*/ 1067 h 28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73" h="289">
                        <a:moveTo>
                          <a:pt x="7" y="285"/>
                        </a:moveTo>
                        <a:lnTo>
                          <a:pt x="1" y="281"/>
                        </a:lnTo>
                        <a:lnTo>
                          <a:pt x="0" y="274"/>
                        </a:lnTo>
                        <a:lnTo>
                          <a:pt x="4" y="268"/>
                        </a:lnTo>
                        <a:lnTo>
                          <a:pt x="14" y="255"/>
                        </a:lnTo>
                        <a:lnTo>
                          <a:pt x="28" y="236"/>
                        </a:lnTo>
                        <a:lnTo>
                          <a:pt x="41" y="219"/>
                        </a:lnTo>
                        <a:lnTo>
                          <a:pt x="47" y="209"/>
                        </a:lnTo>
                        <a:lnTo>
                          <a:pt x="47" y="205"/>
                        </a:lnTo>
                        <a:lnTo>
                          <a:pt x="46" y="198"/>
                        </a:lnTo>
                        <a:lnTo>
                          <a:pt x="19" y="16"/>
                        </a:lnTo>
                        <a:lnTo>
                          <a:pt x="18" y="9"/>
                        </a:lnTo>
                        <a:lnTo>
                          <a:pt x="23" y="2"/>
                        </a:lnTo>
                        <a:lnTo>
                          <a:pt x="30" y="1"/>
                        </a:lnTo>
                        <a:lnTo>
                          <a:pt x="36" y="0"/>
                        </a:lnTo>
                        <a:lnTo>
                          <a:pt x="43" y="5"/>
                        </a:lnTo>
                        <a:lnTo>
                          <a:pt x="44" y="12"/>
                        </a:lnTo>
                        <a:lnTo>
                          <a:pt x="71" y="194"/>
                        </a:lnTo>
                        <a:lnTo>
                          <a:pt x="73" y="208"/>
                        </a:lnTo>
                        <a:lnTo>
                          <a:pt x="25" y="283"/>
                        </a:lnTo>
                        <a:lnTo>
                          <a:pt x="13" y="290"/>
                        </a:lnTo>
                        <a:lnTo>
                          <a:pt x="7" y="285"/>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02" name="Group 4151">
                  <a:extLst>
                    <a:ext uri="{FF2B5EF4-FFF2-40B4-BE49-F238E27FC236}">
                      <a16:creationId xmlns:a16="http://schemas.microsoft.com/office/drawing/2014/main" id="{3730A255-1F0B-EF4E-F473-38A87C7547F0}"/>
                    </a:ext>
                  </a:extLst>
                </p:cNvPr>
                <p:cNvGrpSpPr/>
                <p:nvPr/>
              </p:nvGrpSpPr>
              <p:grpSpPr>
                <a:xfrm>
                  <a:off x="2255" y="1298"/>
                  <a:ext cx="43" cy="92"/>
                  <a:chOff x="2255" y="1298"/>
                  <a:chExt cx="43" cy="92"/>
                </a:xfrm>
              </p:grpSpPr>
              <p:sp>
                <p:nvSpPr>
                  <p:cNvPr id="1020" name="Freeform 4152">
                    <a:extLst>
                      <a:ext uri="{FF2B5EF4-FFF2-40B4-BE49-F238E27FC236}">
                        <a16:creationId xmlns:a16="http://schemas.microsoft.com/office/drawing/2014/main" id="{2217737D-F92F-BDD5-C2F0-10D5D3465904}"/>
                      </a:ext>
                    </a:extLst>
                  </p:cNvPr>
                  <p:cNvSpPr/>
                  <p:nvPr/>
                </p:nvSpPr>
                <p:spPr bwMode="auto">
                  <a:xfrm>
                    <a:off x="2255" y="1298"/>
                    <a:ext cx="43" cy="92"/>
                  </a:xfrm>
                  <a:custGeom>
                    <a:avLst/>
                    <a:gdLst>
                      <a:gd name="T0" fmla="*/ 11 w 43"/>
                      <a:gd name="T1" fmla="*/ 1300 h 92"/>
                      <a:gd name="T2" fmla="*/ 4 w 43"/>
                      <a:gd name="T3" fmla="*/ 1302 h 92"/>
                      <a:gd name="T4" fmla="*/ 0 w 43"/>
                      <a:gd name="T5" fmla="*/ 1308 h 92"/>
                      <a:gd name="T6" fmla="*/ 2 w 43"/>
                      <a:gd name="T7" fmla="*/ 1315 h 92"/>
                      <a:gd name="T8" fmla="*/ 17 w 43"/>
                      <a:gd name="T9" fmla="*/ 1379 h 92"/>
                      <a:gd name="T10" fmla="*/ 19 w 43"/>
                      <a:gd name="T11" fmla="*/ 1386 h 92"/>
                      <a:gd name="T12" fmla="*/ 26 w 43"/>
                      <a:gd name="T13" fmla="*/ 1390 h 92"/>
                      <a:gd name="T14" fmla="*/ 33 w 43"/>
                      <a:gd name="T15" fmla="*/ 1388 h 92"/>
                      <a:gd name="T16" fmla="*/ 39 w 43"/>
                      <a:gd name="T17" fmla="*/ 1387 h 92"/>
                      <a:gd name="T18" fmla="*/ 43 w 43"/>
                      <a:gd name="T19" fmla="*/ 1380 h 92"/>
                      <a:gd name="T20" fmla="*/ 42 w 43"/>
                      <a:gd name="T21" fmla="*/ 1373 h 92"/>
                      <a:gd name="T22" fmla="*/ 26 w 43"/>
                      <a:gd name="T23" fmla="*/ 1309 h 92"/>
                      <a:gd name="T24" fmla="*/ 25 w 43"/>
                      <a:gd name="T25" fmla="*/ 1303 h 92"/>
                      <a:gd name="T26" fmla="*/ 18 w 43"/>
                      <a:gd name="T27" fmla="*/ 1298 h 92"/>
                      <a:gd name="T28" fmla="*/ 11 w 43"/>
                      <a:gd name="T29" fmla="*/ 1300 h 9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3" h="92">
                        <a:moveTo>
                          <a:pt x="11" y="2"/>
                        </a:moveTo>
                        <a:lnTo>
                          <a:pt x="4" y="4"/>
                        </a:lnTo>
                        <a:lnTo>
                          <a:pt x="0" y="10"/>
                        </a:lnTo>
                        <a:lnTo>
                          <a:pt x="2" y="17"/>
                        </a:lnTo>
                        <a:lnTo>
                          <a:pt x="17" y="81"/>
                        </a:lnTo>
                        <a:lnTo>
                          <a:pt x="19" y="88"/>
                        </a:lnTo>
                        <a:lnTo>
                          <a:pt x="26" y="92"/>
                        </a:lnTo>
                        <a:lnTo>
                          <a:pt x="33" y="90"/>
                        </a:lnTo>
                        <a:lnTo>
                          <a:pt x="39" y="89"/>
                        </a:lnTo>
                        <a:lnTo>
                          <a:pt x="43" y="82"/>
                        </a:lnTo>
                        <a:lnTo>
                          <a:pt x="42" y="75"/>
                        </a:lnTo>
                        <a:lnTo>
                          <a:pt x="26" y="11"/>
                        </a:lnTo>
                        <a:lnTo>
                          <a:pt x="25" y="5"/>
                        </a:lnTo>
                        <a:lnTo>
                          <a:pt x="18" y="0"/>
                        </a:lnTo>
                        <a:lnTo>
                          <a:pt x="11" y="2"/>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03" name="Group 4153">
                  <a:extLst>
                    <a:ext uri="{FF2B5EF4-FFF2-40B4-BE49-F238E27FC236}">
                      <a16:creationId xmlns:a16="http://schemas.microsoft.com/office/drawing/2014/main" id="{6DF2C444-A95F-BACB-B28C-1D3AC01A0897}"/>
                    </a:ext>
                  </a:extLst>
                </p:cNvPr>
                <p:cNvGrpSpPr/>
                <p:nvPr/>
              </p:nvGrpSpPr>
              <p:grpSpPr>
                <a:xfrm>
                  <a:off x="2210" y="1284"/>
                  <a:ext cx="127" cy="277"/>
                  <a:chOff x="2210" y="1284"/>
                  <a:chExt cx="127" cy="277"/>
                </a:xfrm>
              </p:grpSpPr>
              <p:sp>
                <p:nvSpPr>
                  <p:cNvPr id="1018" name="Freeform 4154">
                    <a:extLst>
                      <a:ext uri="{FF2B5EF4-FFF2-40B4-BE49-F238E27FC236}">
                        <a16:creationId xmlns:a16="http://schemas.microsoft.com/office/drawing/2014/main" id="{AB3FB6C7-6149-1321-7893-F2FA2FE3BA9D}"/>
                      </a:ext>
                    </a:extLst>
                  </p:cNvPr>
                  <p:cNvSpPr/>
                  <p:nvPr/>
                </p:nvSpPr>
                <p:spPr bwMode="auto">
                  <a:xfrm>
                    <a:off x="2210" y="1284"/>
                    <a:ext cx="127" cy="277"/>
                  </a:xfrm>
                  <a:custGeom>
                    <a:avLst/>
                    <a:gdLst>
                      <a:gd name="T0" fmla="*/ 99 w 127"/>
                      <a:gd name="T1" fmla="*/ 1284 h 277"/>
                      <a:gd name="T2" fmla="*/ 86 w 127"/>
                      <a:gd name="T3" fmla="*/ 1288 h 277"/>
                      <a:gd name="T4" fmla="*/ 82 w 127"/>
                      <a:gd name="T5" fmla="*/ 1294 h 277"/>
                      <a:gd name="T6" fmla="*/ 88 w 127"/>
                      <a:gd name="T7" fmla="*/ 1317 h 277"/>
                      <a:gd name="T8" fmla="*/ 93 w 127"/>
                      <a:gd name="T9" fmla="*/ 1339 h 277"/>
                      <a:gd name="T10" fmla="*/ 99 w 127"/>
                      <a:gd name="T11" fmla="*/ 1361 h 277"/>
                      <a:gd name="T12" fmla="*/ 101 w 127"/>
                      <a:gd name="T13" fmla="*/ 1372 h 277"/>
                      <a:gd name="T14" fmla="*/ 100 w 127"/>
                      <a:gd name="T15" fmla="*/ 1375 h 277"/>
                      <a:gd name="T16" fmla="*/ 4 w 127"/>
                      <a:gd name="T17" fmla="*/ 1541 h 277"/>
                      <a:gd name="T18" fmla="*/ 0 w 127"/>
                      <a:gd name="T19" fmla="*/ 1547 h 277"/>
                      <a:gd name="T20" fmla="*/ 2 w 127"/>
                      <a:gd name="T21" fmla="*/ 1555 h 277"/>
                      <a:gd name="T22" fmla="*/ 14 w 127"/>
                      <a:gd name="T23" fmla="*/ 1562 h 277"/>
                      <a:gd name="T24" fmla="*/ 22 w 127"/>
                      <a:gd name="T25" fmla="*/ 1560 h 277"/>
                      <a:gd name="T26" fmla="*/ 25 w 127"/>
                      <a:gd name="T27" fmla="*/ 1554 h 277"/>
                      <a:gd name="T28" fmla="*/ 125 w 127"/>
                      <a:gd name="T29" fmla="*/ 1383 h 277"/>
                      <a:gd name="T30" fmla="*/ 127 w 127"/>
                      <a:gd name="T31" fmla="*/ 1373 h 277"/>
                      <a:gd name="T32" fmla="*/ 125 w 127"/>
                      <a:gd name="T33" fmla="*/ 1361 h 277"/>
                      <a:gd name="T34" fmla="*/ 122 w 127"/>
                      <a:gd name="T35" fmla="*/ 1349 h 277"/>
                      <a:gd name="T36" fmla="*/ 116 w 127"/>
                      <a:gd name="T37" fmla="*/ 1327 h 277"/>
                      <a:gd name="T38" fmla="*/ 106 w 127"/>
                      <a:gd name="T39" fmla="*/ 1288 h 277"/>
                      <a:gd name="T40" fmla="*/ 99 w 127"/>
                      <a:gd name="T41" fmla="*/ 1284 h 27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27" h="277">
                        <a:moveTo>
                          <a:pt x="99" y="0"/>
                        </a:moveTo>
                        <a:lnTo>
                          <a:pt x="86" y="4"/>
                        </a:lnTo>
                        <a:lnTo>
                          <a:pt x="82" y="10"/>
                        </a:lnTo>
                        <a:lnTo>
                          <a:pt x="88" y="33"/>
                        </a:lnTo>
                        <a:lnTo>
                          <a:pt x="93" y="55"/>
                        </a:lnTo>
                        <a:lnTo>
                          <a:pt x="99" y="77"/>
                        </a:lnTo>
                        <a:lnTo>
                          <a:pt x="101" y="88"/>
                        </a:lnTo>
                        <a:lnTo>
                          <a:pt x="100" y="91"/>
                        </a:lnTo>
                        <a:lnTo>
                          <a:pt x="4" y="257"/>
                        </a:lnTo>
                        <a:lnTo>
                          <a:pt x="0" y="263"/>
                        </a:lnTo>
                        <a:lnTo>
                          <a:pt x="2" y="271"/>
                        </a:lnTo>
                        <a:lnTo>
                          <a:pt x="14" y="278"/>
                        </a:lnTo>
                        <a:lnTo>
                          <a:pt x="22" y="276"/>
                        </a:lnTo>
                        <a:lnTo>
                          <a:pt x="25" y="270"/>
                        </a:lnTo>
                        <a:lnTo>
                          <a:pt x="125" y="99"/>
                        </a:lnTo>
                        <a:lnTo>
                          <a:pt x="127" y="89"/>
                        </a:lnTo>
                        <a:lnTo>
                          <a:pt x="125" y="77"/>
                        </a:lnTo>
                        <a:lnTo>
                          <a:pt x="122" y="65"/>
                        </a:lnTo>
                        <a:lnTo>
                          <a:pt x="116" y="43"/>
                        </a:lnTo>
                        <a:lnTo>
                          <a:pt x="106" y="4"/>
                        </a:lnTo>
                        <a:lnTo>
                          <a:pt x="99" y="0"/>
                        </a:lnTo>
                      </a:path>
                    </a:pathLst>
                  </a:custGeom>
                  <a:solidFill>
                    <a:srgbClr val="FFD9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19" name="Picture 4155">
                    <a:extLst>
                      <a:ext uri="{FF2B5EF4-FFF2-40B4-BE49-F238E27FC236}">
                        <a16:creationId xmlns:a16="http://schemas.microsoft.com/office/drawing/2014/main" id="{2B04ED4D-C617-308F-F432-24C9A0848E54}"/>
                      </a:ext>
                    </a:extLst>
                  </p:cNvPr>
                  <p:cNvPicPr>
                    <a:picLocks noChangeAspect="1" noChangeArrowheads="1"/>
                  </p:cNvPicPr>
                  <p:nvPr/>
                </p:nvPicPr>
                <p:blipFill>
                  <a:blip r:embed="rId57">
                    <a:extLst>
                      <a:ext uri="{28A0092B-C50C-407E-A947-70E740481C1C}">
                        <a14:useLocalDpi xmlns:a14="http://schemas.microsoft.com/office/drawing/2010/main" val="0"/>
                      </a:ext>
                    </a:extLst>
                  </a:blip>
                  <a:stretch>
                    <a:fillRect/>
                  </a:stretch>
                </p:blipFill>
                <p:spPr bwMode="auto">
                  <a:xfrm>
                    <a:off x="2210" y="1284"/>
                    <a:ext cx="127" cy="27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04" name="Group 4156">
                  <a:extLst>
                    <a:ext uri="{FF2B5EF4-FFF2-40B4-BE49-F238E27FC236}">
                      <a16:creationId xmlns:a16="http://schemas.microsoft.com/office/drawing/2014/main" id="{A471EE29-A995-BB37-CA25-D87A0AD5E084}"/>
                    </a:ext>
                  </a:extLst>
                </p:cNvPr>
                <p:cNvGrpSpPr/>
                <p:nvPr/>
              </p:nvGrpSpPr>
              <p:grpSpPr>
                <a:xfrm>
                  <a:off x="2210" y="1284"/>
                  <a:ext cx="127" cy="277"/>
                  <a:chOff x="2210" y="1284"/>
                  <a:chExt cx="127" cy="277"/>
                </a:xfrm>
              </p:grpSpPr>
              <p:sp>
                <p:nvSpPr>
                  <p:cNvPr id="1017" name="Freeform 4157">
                    <a:extLst>
                      <a:ext uri="{FF2B5EF4-FFF2-40B4-BE49-F238E27FC236}">
                        <a16:creationId xmlns:a16="http://schemas.microsoft.com/office/drawing/2014/main" id="{574D533A-B707-26D3-FDCD-58C7D8D5953E}"/>
                      </a:ext>
                    </a:extLst>
                  </p:cNvPr>
                  <p:cNvSpPr/>
                  <p:nvPr/>
                </p:nvSpPr>
                <p:spPr bwMode="auto">
                  <a:xfrm>
                    <a:off x="2210" y="1284"/>
                    <a:ext cx="127" cy="277"/>
                  </a:xfrm>
                  <a:custGeom>
                    <a:avLst/>
                    <a:gdLst>
                      <a:gd name="T0" fmla="*/ 93 w 127"/>
                      <a:gd name="T1" fmla="*/ 1286 h 277"/>
                      <a:gd name="T2" fmla="*/ 86 w 127"/>
                      <a:gd name="T3" fmla="*/ 1288 h 277"/>
                      <a:gd name="T4" fmla="*/ 82 w 127"/>
                      <a:gd name="T5" fmla="*/ 1294 h 277"/>
                      <a:gd name="T6" fmla="*/ 84 w 127"/>
                      <a:gd name="T7" fmla="*/ 1301 h 277"/>
                      <a:gd name="T8" fmla="*/ 88 w 127"/>
                      <a:gd name="T9" fmla="*/ 1317 h 277"/>
                      <a:gd name="T10" fmla="*/ 93 w 127"/>
                      <a:gd name="T11" fmla="*/ 1339 h 277"/>
                      <a:gd name="T12" fmla="*/ 99 w 127"/>
                      <a:gd name="T13" fmla="*/ 1361 h 277"/>
                      <a:gd name="T14" fmla="*/ 101 w 127"/>
                      <a:gd name="T15" fmla="*/ 1372 h 277"/>
                      <a:gd name="T16" fmla="*/ 100 w 127"/>
                      <a:gd name="T17" fmla="*/ 1375 h 277"/>
                      <a:gd name="T18" fmla="*/ 97 w 127"/>
                      <a:gd name="T19" fmla="*/ 1382 h 277"/>
                      <a:gd name="T20" fmla="*/ 4 w 127"/>
                      <a:gd name="T21" fmla="*/ 1541 h 277"/>
                      <a:gd name="T22" fmla="*/ 0 w 127"/>
                      <a:gd name="T23" fmla="*/ 1547 h 277"/>
                      <a:gd name="T24" fmla="*/ 2 w 127"/>
                      <a:gd name="T25" fmla="*/ 1555 h 277"/>
                      <a:gd name="T26" fmla="*/ 8 w 127"/>
                      <a:gd name="T27" fmla="*/ 1558 h 277"/>
                      <a:gd name="T28" fmla="*/ 14 w 127"/>
                      <a:gd name="T29" fmla="*/ 1562 h 277"/>
                      <a:gd name="T30" fmla="*/ 22 w 127"/>
                      <a:gd name="T31" fmla="*/ 1560 h 277"/>
                      <a:gd name="T32" fmla="*/ 25 w 127"/>
                      <a:gd name="T33" fmla="*/ 1554 h 277"/>
                      <a:gd name="T34" fmla="*/ 118 w 127"/>
                      <a:gd name="T35" fmla="*/ 1394 h 277"/>
                      <a:gd name="T36" fmla="*/ 125 w 127"/>
                      <a:gd name="T37" fmla="*/ 1383 h 277"/>
                      <a:gd name="T38" fmla="*/ 108 w 127"/>
                      <a:gd name="T39" fmla="*/ 1295 h 277"/>
                      <a:gd name="T40" fmla="*/ 99 w 127"/>
                      <a:gd name="T41" fmla="*/ 1284 h 277"/>
                      <a:gd name="T42" fmla="*/ 93 w 127"/>
                      <a:gd name="T43" fmla="*/ 1286 h 2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27" h="277">
                        <a:moveTo>
                          <a:pt x="93" y="2"/>
                        </a:moveTo>
                        <a:lnTo>
                          <a:pt x="86" y="4"/>
                        </a:lnTo>
                        <a:lnTo>
                          <a:pt x="82" y="10"/>
                        </a:lnTo>
                        <a:lnTo>
                          <a:pt x="84" y="17"/>
                        </a:lnTo>
                        <a:lnTo>
                          <a:pt x="88" y="33"/>
                        </a:lnTo>
                        <a:lnTo>
                          <a:pt x="93" y="55"/>
                        </a:lnTo>
                        <a:lnTo>
                          <a:pt x="99" y="77"/>
                        </a:lnTo>
                        <a:lnTo>
                          <a:pt x="101" y="88"/>
                        </a:lnTo>
                        <a:lnTo>
                          <a:pt x="100" y="91"/>
                        </a:lnTo>
                        <a:lnTo>
                          <a:pt x="97" y="98"/>
                        </a:lnTo>
                        <a:lnTo>
                          <a:pt x="4" y="257"/>
                        </a:lnTo>
                        <a:lnTo>
                          <a:pt x="0" y="263"/>
                        </a:lnTo>
                        <a:lnTo>
                          <a:pt x="2" y="271"/>
                        </a:lnTo>
                        <a:lnTo>
                          <a:pt x="8" y="274"/>
                        </a:lnTo>
                        <a:lnTo>
                          <a:pt x="14" y="278"/>
                        </a:lnTo>
                        <a:lnTo>
                          <a:pt x="22" y="276"/>
                        </a:lnTo>
                        <a:lnTo>
                          <a:pt x="25" y="270"/>
                        </a:lnTo>
                        <a:lnTo>
                          <a:pt x="118" y="110"/>
                        </a:lnTo>
                        <a:lnTo>
                          <a:pt x="125" y="99"/>
                        </a:lnTo>
                        <a:lnTo>
                          <a:pt x="108" y="11"/>
                        </a:lnTo>
                        <a:lnTo>
                          <a:pt x="99" y="0"/>
                        </a:lnTo>
                        <a:lnTo>
                          <a:pt x="93" y="2"/>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05" name="Group 4158">
                  <a:extLst>
                    <a:ext uri="{FF2B5EF4-FFF2-40B4-BE49-F238E27FC236}">
                      <a16:creationId xmlns:a16="http://schemas.microsoft.com/office/drawing/2014/main" id="{354D326C-C461-9C9E-14D7-ED8C304B69E6}"/>
                    </a:ext>
                  </a:extLst>
                </p:cNvPr>
                <p:cNvGrpSpPr/>
                <p:nvPr/>
              </p:nvGrpSpPr>
              <p:grpSpPr>
                <a:xfrm>
                  <a:off x="2365" y="1397"/>
                  <a:ext cx="91" cy="46"/>
                  <a:chOff x="2365" y="1397"/>
                  <a:chExt cx="91" cy="46"/>
                </a:xfrm>
              </p:grpSpPr>
              <p:sp>
                <p:nvSpPr>
                  <p:cNvPr id="1015" name="Freeform 4159">
                    <a:extLst>
                      <a:ext uri="{FF2B5EF4-FFF2-40B4-BE49-F238E27FC236}">
                        <a16:creationId xmlns:a16="http://schemas.microsoft.com/office/drawing/2014/main" id="{322E8FDF-3876-215C-A4B4-3098932F6327}"/>
                      </a:ext>
                    </a:extLst>
                  </p:cNvPr>
                  <p:cNvSpPr/>
                  <p:nvPr/>
                </p:nvSpPr>
                <p:spPr bwMode="auto">
                  <a:xfrm>
                    <a:off x="2368" y="1420"/>
                    <a:ext cx="85" cy="2"/>
                  </a:xfrm>
                  <a:custGeom>
                    <a:avLst/>
                    <a:gdLst>
                      <a:gd name="T0" fmla="*/ 3 w 85"/>
                      <a:gd name="T1" fmla="*/ 0 h 2"/>
                      <a:gd name="T2" fmla="*/ 88 w 85"/>
                      <a:gd name="T3" fmla="*/ 0 h 2"/>
                      <a:gd name="T4" fmla="*/ 0 60000 65536"/>
                      <a:gd name="T5" fmla="*/ 0 60000 65536"/>
                    </a:gdLst>
                    <a:ahLst/>
                    <a:cxnLst>
                      <a:cxn ang="T4">
                        <a:pos x="T0" y="T1"/>
                      </a:cxn>
                      <a:cxn ang="T5">
                        <a:pos x="T2" y="T3"/>
                      </a:cxn>
                    </a:cxnLst>
                    <a:rect l="0" t="0" r="r" b="b"/>
                    <a:pathLst>
                      <a:path w="85" h="2">
                        <a:moveTo>
                          <a:pt x="3" y="0"/>
                        </a:moveTo>
                        <a:lnTo>
                          <a:pt x="88" y="0"/>
                        </a:lnTo>
                      </a:path>
                    </a:pathLst>
                  </a:custGeom>
                  <a:noFill/>
                  <a:ln w="30518">
                    <a:solidFill>
                      <a:srgbClr val="FFD99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16" name="Picture 4160">
                    <a:extLst>
                      <a:ext uri="{FF2B5EF4-FFF2-40B4-BE49-F238E27FC236}">
                        <a16:creationId xmlns:a16="http://schemas.microsoft.com/office/drawing/2014/main" id="{04D9B642-648D-101D-6161-9EAC1EF6CAC8}"/>
                      </a:ext>
                    </a:extLst>
                  </p:cNvPr>
                  <p:cNvPicPr>
                    <a:picLocks noChangeAspect="1" noChangeArrowheads="1"/>
                  </p:cNvPicPr>
                  <p:nvPr/>
                </p:nvPicPr>
                <p:blipFill>
                  <a:blip r:embed="rId58">
                    <a:extLst>
                      <a:ext uri="{28A0092B-C50C-407E-A947-70E740481C1C}">
                        <a14:useLocalDpi xmlns:a14="http://schemas.microsoft.com/office/drawing/2010/main" val="0"/>
                      </a:ext>
                    </a:extLst>
                  </a:blip>
                  <a:stretch>
                    <a:fillRect/>
                  </a:stretch>
                </p:blipFill>
                <p:spPr bwMode="auto">
                  <a:xfrm>
                    <a:off x="2365" y="1397"/>
                    <a:ext cx="91" cy="4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06" name="Group 4161">
                  <a:extLst>
                    <a:ext uri="{FF2B5EF4-FFF2-40B4-BE49-F238E27FC236}">
                      <a16:creationId xmlns:a16="http://schemas.microsoft.com/office/drawing/2014/main" id="{D518E4AF-BB8F-8C84-29E6-27F4B7D625A3}"/>
                    </a:ext>
                  </a:extLst>
                </p:cNvPr>
                <p:cNvGrpSpPr/>
                <p:nvPr/>
              </p:nvGrpSpPr>
              <p:grpSpPr>
                <a:xfrm>
                  <a:off x="2365" y="1397"/>
                  <a:ext cx="91" cy="46"/>
                  <a:chOff x="2365" y="1397"/>
                  <a:chExt cx="91" cy="46"/>
                </a:xfrm>
              </p:grpSpPr>
              <p:sp>
                <p:nvSpPr>
                  <p:cNvPr id="1014" name="Freeform 4162">
                    <a:extLst>
                      <a:ext uri="{FF2B5EF4-FFF2-40B4-BE49-F238E27FC236}">
                        <a16:creationId xmlns:a16="http://schemas.microsoft.com/office/drawing/2014/main" id="{EB7257E8-1E53-A8F8-FA9A-03BE37325254}"/>
                      </a:ext>
                    </a:extLst>
                  </p:cNvPr>
                  <p:cNvSpPr/>
                  <p:nvPr/>
                </p:nvSpPr>
                <p:spPr bwMode="auto">
                  <a:xfrm>
                    <a:off x="2365" y="1397"/>
                    <a:ext cx="91" cy="46"/>
                  </a:xfrm>
                  <a:custGeom>
                    <a:avLst/>
                    <a:gdLst>
                      <a:gd name="T0" fmla="*/ 89 w 91"/>
                      <a:gd name="T1" fmla="*/ 1407 h 46"/>
                      <a:gd name="T2" fmla="*/ 17 w 91"/>
                      <a:gd name="T3" fmla="*/ 1441 h 46"/>
                      <a:gd name="T4" fmla="*/ 11 w 91"/>
                      <a:gd name="T5" fmla="*/ 1443 h 46"/>
                      <a:gd name="T6" fmla="*/ 4 w 91"/>
                      <a:gd name="T7" fmla="*/ 1439 h 46"/>
                      <a:gd name="T8" fmla="*/ 2 w 91"/>
                      <a:gd name="T9" fmla="*/ 1432 h 46"/>
                      <a:gd name="T10" fmla="*/ 0 w 91"/>
                      <a:gd name="T11" fmla="*/ 1426 h 46"/>
                      <a:gd name="T12" fmla="*/ 4 w 91"/>
                      <a:gd name="T13" fmla="*/ 1419 h 46"/>
                      <a:gd name="T14" fmla="*/ 10 w 91"/>
                      <a:gd name="T15" fmla="*/ 1417 h 46"/>
                      <a:gd name="T16" fmla="*/ 74 w 91"/>
                      <a:gd name="T17" fmla="*/ 1399 h 46"/>
                      <a:gd name="T18" fmla="*/ 81 w 91"/>
                      <a:gd name="T19" fmla="*/ 1397 h 46"/>
                      <a:gd name="T20" fmla="*/ 87 w 91"/>
                      <a:gd name="T21" fmla="*/ 1401 h 46"/>
                      <a:gd name="T22" fmla="*/ 89 w 91"/>
                      <a:gd name="T23" fmla="*/ 1407 h 4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1" h="46">
                        <a:moveTo>
                          <a:pt x="89" y="10"/>
                        </a:moveTo>
                        <a:lnTo>
                          <a:pt x="17" y="44"/>
                        </a:lnTo>
                        <a:lnTo>
                          <a:pt x="11" y="46"/>
                        </a:lnTo>
                        <a:lnTo>
                          <a:pt x="4" y="42"/>
                        </a:lnTo>
                        <a:lnTo>
                          <a:pt x="2" y="35"/>
                        </a:lnTo>
                        <a:lnTo>
                          <a:pt x="0" y="29"/>
                        </a:lnTo>
                        <a:lnTo>
                          <a:pt x="4" y="22"/>
                        </a:lnTo>
                        <a:lnTo>
                          <a:pt x="10" y="20"/>
                        </a:lnTo>
                        <a:lnTo>
                          <a:pt x="74" y="2"/>
                        </a:lnTo>
                        <a:lnTo>
                          <a:pt x="81" y="0"/>
                        </a:lnTo>
                        <a:lnTo>
                          <a:pt x="87" y="4"/>
                        </a:lnTo>
                        <a:lnTo>
                          <a:pt x="89" y="10"/>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07" name="Group 4163">
                  <a:extLst>
                    <a:ext uri="{FF2B5EF4-FFF2-40B4-BE49-F238E27FC236}">
                      <a16:creationId xmlns:a16="http://schemas.microsoft.com/office/drawing/2014/main" id="{2EBBF811-6340-A7EA-AE0F-856E42853A39}"/>
                    </a:ext>
                  </a:extLst>
                </p:cNvPr>
                <p:cNvGrpSpPr/>
                <p:nvPr/>
              </p:nvGrpSpPr>
              <p:grpSpPr>
                <a:xfrm>
                  <a:off x="2243" y="1360"/>
                  <a:ext cx="205" cy="222"/>
                  <a:chOff x="2243" y="1360"/>
                  <a:chExt cx="205" cy="222"/>
                </a:xfrm>
              </p:grpSpPr>
              <p:sp>
                <p:nvSpPr>
                  <p:cNvPr id="1012" name="Freeform 4164">
                    <a:extLst>
                      <a:ext uri="{FF2B5EF4-FFF2-40B4-BE49-F238E27FC236}">
                        <a16:creationId xmlns:a16="http://schemas.microsoft.com/office/drawing/2014/main" id="{4103DD54-6EA3-5B71-FC4C-D181C9D0E0C3}"/>
                      </a:ext>
                    </a:extLst>
                  </p:cNvPr>
                  <p:cNvSpPr/>
                  <p:nvPr/>
                </p:nvSpPr>
                <p:spPr bwMode="auto">
                  <a:xfrm>
                    <a:off x="2243" y="1360"/>
                    <a:ext cx="205" cy="222"/>
                  </a:xfrm>
                  <a:custGeom>
                    <a:avLst/>
                    <a:gdLst>
                      <a:gd name="T0" fmla="*/ 194 w 205"/>
                      <a:gd name="T1" fmla="*/ 1360 h 222"/>
                      <a:gd name="T2" fmla="*/ 133 w 205"/>
                      <a:gd name="T3" fmla="*/ 1376 h 222"/>
                      <a:gd name="T4" fmla="*/ 3 w 205"/>
                      <a:gd name="T5" fmla="*/ 1561 h 222"/>
                      <a:gd name="T6" fmla="*/ 0 w 205"/>
                      <a:gd name="T7" fmla="*/ 1567 h 222"/>
                      <a:gd name="T8" fmla="*/ 2 w 205"/>
                      <a:gd name="T9" fmla="*/ 1575 h 222"/>
                      <a:gd name="T10" fmla="*/ 8 w 205"/>
                      <a:gd name="T11" fmla="*/ 1578 h 222"/>
                      <a:gd name="T12" fmla="*/ 14 w 205"/>
                      <a:gd name="T13" fmla="*/ 1582 h 222"/>
                      <a:gd name="T14" fmla="*/ 21 w 205"/>
                      <a:gd name="T15" fmla="*/ 1580 h 222"/>
                      <a:gd name="T16" fmla="*/ 122 w 205"/>
                      <a:gd name="T17" fmla="*/ 1408 h 222"/>
                      <a:gd name="T18" fmla="*/ 124 w 205"/>
                      <a:gd name="T19" fmla="*/ 1406 h 222"/>
                      <a:gd name="T20" fmla="*/ 135 w 205"/>
                      <a:gd name="T21" fmla="*/ 1402 h 222"/>
                      <a:gd name="T22" fmla="*/ 201 w 205"/>
                      <a:gd name="T23" fmla="*/ 1384 h 222"/>
                      <a:gd name="T24" fmla="*/ 205 w 205"/>
                      <a:gd name="T25" fmla="*/ 1377 h 222"/>
                      <a:gd name="T26" fmla="*/ 201 w 205"/>
                      <a:gd name="T27" fmla="*/ 1364 h 222"/>
                      <a:gd name="T28" fmla="*/ 194 w 205"/>
                      <a:gd name="T29" fmla="*/ 1360 h 2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05" h="221">
                        <a:moveTo>
                          <a:pt x="194" y="0"/>
                        </a:moveTo>
                        <a:lnTo>
                          <a:pt x="133" y="16"/>
                        </a:lnTo>
                        <a:lnTo>
                          <a:pt x="3" y="201"/>
                        </a:lnTo>
                        <a:lnTo>
                          <a:pt x="0" y="207"/>
                        </a:lnTo>
                        <a:lnTo>
                          <a:pt x="2" y="215"/>
                        </a:lnTo>
                        <a:lnTo>
                          <a:pt x="8" y="218"/>
                        </a:lnTo>
                        <a:lnTo>
                          <a:pt x="14" y="222"/>
                        </a:lnTo>
                        <a:lnTo>
                          <a:pt x="21" y="220"/>
                        </a:lnTo>
                        <a:lnTo>
                          <a:pt x="122" y="48"/>
                        </a:lnTo>
                        <a:lnTo>
                          <a:pt x="124" y="46"/>
                        </a:lnTo>
                        <a:lnTo>
                          <a:pt x="135" y="42"/>
                        </a:lnTo>
                        <a:lnTo>
                          <a:pt x="201" y="24"/>
                        </a:lnTo>
                        <a:lnTo>
                          <a:pt x="205" y="17"/>
                        </a:lnTo>
                        <a:lnTo>
                          <a:pt x="201" y="4"/>
                        </a:lnTo>
                        <a:lnTo>
                          <a:pt x="194" y="0"/>
                        </a:lnTo>
                      </a:path>
                    </a:pathLst>
                  </a:custGeom>
                  <a:solidFill>
                    <a:srgbClr val="FFD9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13" name="Picture 4165">
                    <a:extLst>
                      <a:ext uri="{FF2B5EF4-FFF2-40B4-BE49-F238E27FC236}">
                        <a16:creationId xmlns:a16="http://schemas.microsoft.com/office/drawing/2014/main" id="{BC8E19B6-3358-CCA9-7715-11AA97917988}"/>
                      </a:ext>
                    </a:extLst>
                  </p:cNvPr>
                  <p:cNvPicPr>
                    <a:picLocks noChangeAspect="1" noChangeArrowheads="1"/>
                  </p:cNvPicPr>
                  <p:nvPr/>
                </p:nvPicPr>
                <p:blipFill>
                  <a:blip r:embed="rId59">
                    <a:extLst>
                      <a:ext uri="{28A0092B-C50C-407E-A947-70E740481C1C}">
                        <a14:useLocalDpi xmlns:a14="http://schemas.microsoft.com/office/drawing/2010/main" val="0"/>
                      </a:ext>
                    </a:extLst>
                  </a:blip>
                  <a:stretch>
                    <a:fillRect/>
                  </a:stretch>
                </p:blipFill>
                <p:spPr bwMode="auto">
                  <a:xfrm>
                    <a:off x="2243" y="1360"/>
                    <a:ext cx="205" cy="22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08" name="Group 4166">
                  <a:extLst>
                    <a:ext uri="{FF2B5EF4-FFF2-40B4-BE49-F238E27FC236}">
                      <a16:creationId xmlns:a16="http://schemas.microsoft.com/office/drawing/2014/main" id="{50746466-0223-A188-3073-6F2742AD93BC}"/>
                    </a:ext>
                  </a:extLst>
                </p:cNvPr>
                <p:cNvGrpSpPr/>
                <p:nvPr/>
              </p:nvGrpSpPr>
              <p:grpSpPr>
                <a:xfrm>
                  <a:off x="2243" y="1360"/>
                  <a:ext cx="205" cy="222"/>
                  <a:chOff x="2243" y="1360"/>
                  <a:chExt cx="205" cy="222"/>
                </a:xfrm>
              </p:grpSpPr>
              <p:sp>
                <p:nvSpPr>
                  <p:cNvPr id="1011" name="Freeform 4167">
                    <a:extLst>
                      <a:ext uri="{FF2B5EF4-FFF2-40B4-BE49-F238E27FC236}">
                        <a16:creationId xmlns:a16="http://schemas.microsoft.com/office/drawing/2014/main" id="{EF551626-FC69-8109-0F99-A8BBB3F0A860}"/>
                      </a:ext>
                    </a:extLst>
                  </p:cNvPr>
                  <p:cNvSpPr/>
                  <p:nvPr/>
                </p:nvSpPr>
                <p:spPr bwMode="auto">
                  <a:xfrm>
                    <a:off x="2243" y="1360"/>
                    <a:ext cx="205" cy="222"/>
                  </a:xfrm>
                  <a:custGeom>
                    <a:avLst/>
                    <a:gdLst>
                      <a:gd name="T0" fmla="*/ 203 w 205"/>
                      <a:gd name="T1" fmla="*/ 1371 h 222"/>
                      <a:gd name="T2" fmla="*/ 205 w 205"/>
                      <a:gd name="T3" fmla="*/ 1377 h 222"/>
                      <a:gd name="T4" fmla="*/ 201 w 205"/>
                      <a:gd name="T5" fmla="*/ 1384 h 222"/>
                      <a:gd name="T6" fmla="*/ 194 w 205"/>
                      <a:gd name="T7" fmla="*/ 1386 h 222"/>
                      <a:gd name="T8" fmla="*/ 178 w 205"/>
                      <a:gd name="T9" fmla="*/ 1390 h 222"/>
                      <a:gd name="T10" fmla="*/ 156 w 205"/>
                      <a:gd name="T11" fmla="*/ 1396 h 222"/>
                      <a:gd name="T12" fmla="*/ 25 w 205"/>
                      <a:gd name="T13" fmla="*/ 1574 h 222"/>
                      <a:gd name="T14" fmla="*/ 21 w 205"/>
                      <a:gd name="T15" fmla="*/ 1580 h 222"/>
                      <a:gd name="T16" fmla="*/ 14 w 205"/>
                      <a:gd name="T17" fmla="*/ 1582 h 222"/>
                      <a:gd name="T18" fmla="*/ 8 w 205"/>
                      <a:gd name="T19" fmla="*/ 1578 h 222"/>
                      <a:gd name="T20" fmla="*/ 2 w 205"/>
                      <a:gd name="T21" fmla="*/ 1575 h 222"/>
                      <a:gd name="T22" fmla="*/ 0 w 205"/>
                      <a:gd name="T23" fmla="*/ 1567 h 222"/>
                      <a:gd name="T24" fmla="*/ 3 w 205"/>
                      <a:gd name="T25" fmla="*/ 1561 h 222"/>
                      <a:gd name="T26" fmla="*/ 96 w 205"/>
                      <a:gd name="T27" fmla="*/ 1402 h 222"/>
                      <a:gd name="T28" fmla="*/ 103 w 205"/>
                      <a:gd name="T29" fmla="*/ 1390 h 222"/>
                      <a:gd name="T30" fmla="*/ 187 w 205"/>
                      <a:gd name="T31" fmla="*/ 1362 h 222"/>
                      <a:gd name="T32" fmla="*/ 194 w 205"/>
                      <a:gd name="T33" fmla="*/ 1360 h 222"/>
                      <a:gd name="T34" fmla="*/ 201 w 205"/>
                      <a:gd name="T35" fmla="*/ 1364 h 222"/>
                      <a:gd name="T36" fmla="*/ 203 w 205"/>
                      <a:gd name="T37" fmla="*/ 1371 h 22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05" h="221">
                        <a:moveTo>
                          <a:pt x="203" y="11"/>
                        </a:moveTo>
                        <a:lnTo>
                          <a:pt x="205" y="17"/>
                        </a:lnTo>
                        <a:lnTo>
                          <a:pt x="201" y="24"/>
                        </a:lnTo>
                        <a:lnTo>
                          <a:pt x="194" y="26"/>
                        </a:lnTo>
                        <a:lnTo>
                          <a:pt x="178" y="30"/>
                        </a:lnTo>
                        <a:lnTo>
                          <a:pt x="156" y="36"/>
                        </a:lnTo>
                        <a:lnTo>
                          <a:pt x="25" y="214"/>
                        </a:lnTo>
                        <a:lnTo>
                          <a:pt x="21" y="220"/>
                        </a:lnTo>
                        <a:lnTo>
                          <a:pt x="14" y="222"/>
                        </a:lnTo>
                        <a:lnTo>
                          <a:pt x="8" y="218"/>
                        </a:lnTo>
                        <a:lnTo>
                          <a:pt x="2" y="215"/>
                        </a:lnTo>
                        <a:lnTo>
                          <a:pt x="0" y="207"/>
                        </a:lnTo>
                        <a:lnTo>
                          <a:pt x="3" y="201"/>
                        </a:lnTo>
                        <a:lnTo>
                          <a:pt x="96" y="42"/>
                        </a:lnTo>
                        <a:lnTo>
                          <a:pt x="103" y="30"/>
                        </a:lnTo>
                        <a:lnTo>
                          <a:pt x="187" y="2"/>
                        </a:lnTo>
                        <a:lnTo>
                          <a:pt x="194" y="0"/>
                        </a:lnTo>
                        <a:lnTo>
                          <a:pt x="201" y="4"/>
                        </a:lnTo>
                        <a:lnTo>
                          <a:pt x="203" y="11"/>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09" name="Group 4168">
                  <a:extLst>
                    <a:ext uri="{FF2B5EF4-FFF2-40B4-BE49-F238E27FC236}">
                      <a16:creationId xmlns:a16="http://schemas.microsoft.com/office/drawing/2014/main" id="{627C32DA-74E4-F8A4-0B85-4A84B05B8E2F}"/>
                    </a:ext>
                  </a:extLst>
                </p:cNvPr>
                <p:cNvGrpSpPr/>
                <p:nvPr/>
              </p:nvGrpSpPr>
              <p:grpSpPr>
                <a:xfrm>
                  <a:off x="1864" y="2828"/>
                  <a:ext cx="125" cy="127"/>
                  <a:chOff x="1864" y="2828"/>
                  <a:chExt cx="125" cy="127"/>
                </a:xfrm>
              </p:grpSpPr>
              <p:sp>
                <p:nvSpPr>
                  <p:cNvPr id="1010" name="Freeform 4169">
                    <a:extLst>
                      <a:ext uri="{FF2B5EF4-FFF2-40B4-BE49-F238E27FC236}">
                        <a16:creationId xmlns:a16="http://schemas.microsoft.com/office/drawing/2014/main" id="{A11861C9-BFE5-02F4-DA51-26E1E85D9B6C}"/>
                      </a:ext>
                    </a:extLst>
                  </p:cNvPr>
                  <p:cNvSpPr/>
                  <p:nvPr/>
                </p:nvSpPr>
                <p:spPr bwMode="auto">
                  <a:xfrm>
                    <a:off x="1864" y="2828"/>
                    <a:ext cx="125" cy="127"/>
                  </a:xfrm>
                  <a:custGeom>
                    <a:avLst/>
                    <a:gdLst>
                      <a:gd name="T0" fmla="*/ 125 w 125"/>
                      <a:gd name="T1" fmla="*/ 2888 h 127"/>
                      <a:gd name="T2" fmla="*/ 111 w 125"/>
                      <a:gd name="T3" fmla="*/ 2868 h 127"/>
                      <a:gd name="T4" fmla="*/ 106 w 125"/>
                      <a:gd name="T5" fmla="*/ 2863 h 127"/>
                      <a:gd name="T6" fmla="*/ 99 w 125"/>
                      <a:gd name="T7" fmla="*/ 2856 h 127"/>
                      <a:gd name="T8" fmla="*/ 92 w 125"/>
                      <a:gd name="T9" fmla="*/ 2849 h 127"/>
                      <a:gd name="T10" fmla="*/ 85 w 125"/>
                      <a:gd name="T11" fmla="*/ 2842 h 127"/>
                      <a:gd name="T12" fmla="*/ 69 w 125"/>
                      <a:gd name="T13" fmla="*/ 2831 h 127"/>
                      <a:gd name="T14" fmla="*/ 51 w 125"/>
                      <a:gd name="T15" fmla="*/ 2828 h 127"/>
                      <a:gd name="T16" fmla="*/ 32 w 125"/>
                      <a:gd name="T17" fmla="*/ 2831 h 127"/>
                      <a:gd name="T18" fmla="*/ 15 w 125"/>
                      <a:gd name="T19" fmla="*/ 2842 h 127"/>
                      <a:gd name="T20" fmla="*/ 4 w 125"/>
                      <a:gd name="T21" fmla="*/ 2859 h 127"/>
                      <a:gd name="T22" fmla="*/ 0 w 125"/>
                      <a:gd name="T23" fmla="*/ 2877 h 127"/>
                      <a:gd name="T24" fmla="*/ 3 w 125"/>
                      <a:gd name="T25" fmla="*/ 2896 h 127"/>
                      <a:gd name="T26" fmla="*/ 13 w 125"/>
                      <a:gd name="T27" fmla="*/ 2912 h 127"/>
                      <a:gd name="T28" fmla="*/ 21 w 125"/>
                      <a:gd name="T29" fmla="*/ 2920 h 127"/>
                      <a:gd name="T30" fmla="*/ 28 w 125"/>
                      <a:gd name="T31" fmla="*/ 2927 h 127"/>
                      <a:gd name="T32" fmla="*/ 34 w 125"/>
                      <a:gd name="T33" fmla="*/ 2934 h 127"/>
                      <a:gd name="T34" fmla="*/ 40 w 125"/>
                      <a:gd name="T35" fmla="*/ 2939 h 127"/>
                      <a:gd name="T36" fmla="*/ 45 w 125"/>
                      <a:gd name="T37" fmla="*/ 2944 h 127"/>
                      <a:gd name="T38" fmla="*/ 50 w 125"/>
                      <a:gd name="T39" fmla="*/ 2949 h 127"/>
                      <a:gd name="T40" fmla="*/ 53 w 125"/>
                      <a:gd name="T41" fmla="*/ 2953 h 127"/>
                      <a:gd name="T42" fmla="*/ 56 w 125"/>
                      <a:gd name="T43" fmla="*/ 2955 h 127"/>
                      <a:gd name="T44" fmla="*/ 61 w 125"/>
                      <a:gd name="T45" fmla="*/ 2955 h 127"/>
                      <a:gd name="T46" fmla="*/ 66 w 125"/>
                      <a:gd name="T47" fmla="*/ 2955 h 127"/>
                      <a:gd name="T48" fmla="*/ 68 w 125"/>
                      <a:gd name="T49" fmla="*/ 2951 h 127"/>
                      <a:gd name="T50" fmla="*/ 72 w 125"/>
                      <a:gd name="T51" fmla="*/ 2947 h 127"/>
                      <a:gd name="T52" fmla="*/ 78 w 125"/>
                      <a:gd name="T53" fmla="*/ 2941 h 127"/>
                      <a:gd name="T54" fmla="*/ 85 w 125"/>
                      <a:gd name="T55" fmla="*/ 2934 h 127"/>
                      <a:gd name="T56" fmla="*/ 92 w 125"/>
                      <a:gd name="T57" fmla="*/ 2927 h 127"/>
                      <a:gd name="T58" fmla="*/ 101 w 125"/>
                      <a:gd name="T59" fmla="*/ 2918 h 127"/>
                      <a:gd name="T60" fmla="*/ 111 w 125"/>
                      <a:gd name="T61" fmla="*/ 2909 h 127"/>
                      <a:gd name="T62" fmla="*/ 119 w 125"/>
                      <a:gd name="T63" fmla="*/ 2899 h 127"/>
                      <a:gd name="T64" fmla="*/ 123 w 125"/>
                      <a:gd name="T65" fmla="*/ 2896 h 127"/>
                      <a:gd name="T66" fmla="*/ 125 w 125"/>
                      <a:gd name="T67" fmla="*/ 2892 h 127"/>
                      <a:gd name="T68" fmla="*/ 125 w 125"/>
                      <a:gd name="T69" fmla="*/ 2888 h 1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25" h="127">
                        <a:moveTo>
                          <a:pt x="125" y="60"/>
                        </a:moveTo>
                        <a:lnTo>
                          <a:pt x="111" y="40"/>
                        </a:lnTo>
                        <a:lnTo>
                          <a:pt x="106" y="35"/>
                        </a:lnTo>
                        <a:lnTo>
                          <a:pt x="99" y="28"/>
                        </a:lnTo>
                        <a:lnTo>
                          <a:pt x="92" y="21"/>
                        </a:lnTo>
                        <a:lnTo>
                          <a:pt x="85" y="14"/>
                        </a:lnTo>
                        <a:lnTo>
                          <a:pt x="69" y="3"/>
                        </a:lnTo>
                        <a:lnTo>
                          <a:pt x="51" y="0"/>
                        </a:lnTo>
                        <a:lnTo>
                          <a:pt x="32" y="3"/>
                        </a:lnTo>
                        <a:lnTo>
                          <a:pt x="15" y="14"/>
                        </a:lnTo>
                        <a:lnTo>
                          <a:pt x="4" y="31"/>
                        </a:lnTo>
                        <a:lnTo>
                          <a:pt x="0" y="49"/>
                        </a:lnTo>
                        <a:lnTo>
                          <a:pt x="3" y="68"/>
                        </a:lnTo>
                        <a:lnTo>
                          <a:pt x="13" y="84"/>
                        </a:lnTo>
                        <a:lnTo>
                          <a:pt x="21" y="92"/>
                        </a:lnTo>
                        <a:lnTo>
                          <a:pt x="28" y="99"/>
                        </a:lnTo>
                        <a:lnTo>
                          <a:pt x="34" y="106"/>
                        </a:lnTo>
                        <a:lnTo>
                          <a:pt x="40" y="111"/>
                        </a:lnTo>
                        <a:lnTo>
                          <a:pt x="45" y="116"/>
                        </a:lnTo>
                        <a:lnTo>
                          <a:pt x="50" y="121"/>
                        </a:lnTo>
                        <a:lnTo>
                          <a:pt x="53" y="125"/>
                        </a:lnTo>
                        <a:lnTo>
                          <a:pt x="56" y="127"/>
                        </a:lnTo>
                        <a:lnTo>
                          <a:pt x="61" y="127"/>
                        </a:lnTo>
                        <a:lnTo>
                          <a:pt x="66" y="127"/>
                        </a:lnTo>
                        <a:lnTo>
                          <a:pt x="68" y="123"/>
                        </a:lnTo>
                        <a:lnTo>
                          <a:pt x="72" y="119"/>
                        </a:lnTo>
                        <a:lnTo>
                          <a:pt x="78" y="113"/>
                        </a:lnTo>
                        <a:lnTo>
                          <a:pt x="85" y="106"/>
                        </a:lnTo>
                        <a:lnTo>
                          <a:pt x="92" y="99"/>
                        </a:lnTo>
                        <a:lnTo>
                          <a:pt x="101" y="90"/>
                        </a:lnTo>
                        <a:lnTo>
                          <a:pt x="111" y="81"/>
                        </a:lnTo>
                        <a:lnTo>
                          <a:pt x="119" y="71"/>
                        </a:lnTo>
                        <a:lnTo>
                          <a:pt x="123" y="68"/>
                        </a:lnTo>
                        <a:lnTo>
                          <a:pt x="125" y="64"/>
                        </a:lnTo>
                        <a:lnTo>
                          <a:pt x="125" y="60"/>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10" name="Group 4170">
                  <a:extLst>
                    <a:ext uri="{FF2B5EF4-FFF2-40B4-BE49-F238E27FC236}">
                      <a16:creationId xmlns:a16="http://schemas.microsoft.com/office/drawing/2014/main" id="{6AAE1236-0BA9-E141-DD91-57C031A58D87}"/>
                    </a:ext>
                  </a:extLst>
                </p:cNvPr>
                <p:cNvGrpSpPr/>
                <p:nvPr/>
              </p:nvGrpSpPr>
              <p:grpSpPr>
                <a:xfrm>
                  <a:off x="1848" y="2641"/>
                  <a:ext cx="362" cy="447"/>
                  <a:chOff x="1848" y="2641"/>
                  <a:chExt cx="362" cy="447"/>
                </a:xfrm>
              </p:grpSpPr>
              <p:sp>
                <p:nvSpPr>
                  <p:cNvPr id="1006" name="Freeform 4171">
                    <a:extLst>
                      <a:ext uri="{FF2B5EF4-FFF2-40B4-BE49-F238E27FC236}">
                        <a16:creationId xmlns:a16="http://schemas.microsoft.com/office/drawing/2014/main" id="{3B28C664-ED21-ECB2-8C2B-6C5965A3E9E5}"/>
                      </a:ext>
                    </a:extLst>
                  </p:cNvPr>
                  <p:cNvSpPr/>
                  <p:nvPr/>
                </p:nvSpPr>
                <p:spPr bwMode="auto">
                  <a:xfrm>
                    <a:off x="1848" y="2641"/>
                    <a:ext cx="362" cy="447"/>
                  </a:xfrm>
                  <a:custGeom>
                    <a:avLst/>
                    <a:gdLst>
                      <a:gd name="T0" fmla="*/ 54 w 362"/>
                      <a:gd name="T1" fmla="*/ 2646 h 447"/>
                      <a:gd name="T2" fmla="*/ 35 w 362"/>
                      <a:gd name="T3" fmla="*/ 2650 h 447"/>
                      <a:gd name="T4" fmla="*/ 19 w 362"/>
                      <a:gd name="T5" fmla="*/ 2662 h 447"/>
                      <a:gd name="T6" fmla="*/ 8 w 362"/>
                      <a:gd name="T7" fmla="*/ 2678 h 447"/>
                      <a:gd name="T8" fmla="*/ 5 w 362"/>
                      <a:gd name="T9" fmla="*/ 2697 h 447"/>
                      <a:gd name="T10" fmla="*/ 9 w 362"/>
                      <a:gd name="T11" fmla="*/ 2716 h 447"/>
                      <a:gd name="T12" fmla="*/ 20 w 362"/>
                      <a:gd name="T13" fmla="*/ 2732 h 447"/>
                      <a:gd name="T14" fmla="*/ 129 w 362"/>
                      <a:gd name="T15" fmla="*/ 2842 h 447"/>
                      <a:gd name="T16" fmla="*/ 145 w 362"/>
                      <a:gd name="T17" fmla="*/ 2858 h 447"/>
                      <a:gd name="T18" fmla="*/ 155 w 362"/>
                      <a:gd name="T19" fmla="*/ 2869 h 447"/>
                      <a:gd name="T20" fmla="*/ 160 w 362"/>
                      <a:gd name="T21" fmla="*/ 2875 h 447"/>
                      <a:gd name="T22" fmla="*/ 166 w 362"/>
                      <a:gd name="T23" fmla="*/ 2884 h 447"/>
                      <a:gd name="T24" fmla="*/ 168 w 362"/>
                      <a:gd name="T25" fmla="*/ 2893 h 447"/>
                      <a:gd name="T26" fmla="*/ 156 w 362"/>
                      <a:gd name="T27" fmla="*/ 2909 h 447"/>
                      <a:gd name="T28" fmla="*/ 143 w 362"/>
                      <a:gd name="T29" fmla="*/ 2924 h 447"/>
                      <a:gd name="T30" fmla="*/ 111 w 362"/>
                      <a:gd name="T31" fmla="*/ 2955 h 447"/>
                      <a:gd name="T32" fmla="*/ 100 w 362"/>
                      <a:gd name="T33" fmla="*/ 2971 h 447"/>
                      <a:gd name="T34" fmla="*/ 138 w 362"/>
                      <a:gd name="T35" fmla="*/ 3022 h 447"/>
                      <a:gd name="T36" fmla="*/ 192 w 362"/>
                      <a:gd name="T37" fmla="*/ 3074 h 447"/>
                      <a:gd name="T38" fmla="*/ 224 w 362"/>
                      <a:gd name="T39" fmla="*/ 3093 h 447"/>
                      <a:gd name="T40" fmla="*/ 244 w 362"/>
                      <a:gd name="T41" fmla="*/ 3092 h 447"/>
                      <a:gd name="T42" fmla="*/ 256 w 362"/>
                      <a:gd name="T43" fmla="*/ 3088 h 447"/>
                      <a:gd name="T44" fmla="*/ 268 w 362"/>
                      <a:gd name="T45" fmla="*/ 3081 h 447"/>
                      <a:gd name="T46" fmla="*/ 273 w 362"/>
                      <a:gd name="T47" fmla="*/ 3066 h 447"/>
                      <a:gd name="T48" fmla="*/ 271 w 362"/>
                      <a:gd name="T49" fmla="*/ 3066 h 447"/>
                      <a:gd name="T50" fmla="*/ 262 w 362"/>
                      <a:gd name="T51" fmla="*/ 3057 h 447"/>
                      <a:gd name="T52" fmla="*/ 257 w 362"/>
                      <a:gd name="T53" fmla="*/ 3047 h 447"/>
                      <a:gd name="T54" fmla="*/ 256 w 362"/>
                      <a:gd name="T55" fmla="*/ 3033 h 447"/>
                      <a:gd name="T56" fmla="*/ 264 w 362"/>
                      <a:gd name="T57" fmla="*/ 3014 h 447"/>
                      <a:gd name="T58" fmla="*/ 283 w 362"/>
                      <a:gd name="T59" fmla="*/ 2991 h 447"/>
                      <a:gd name="T60" fmla="*/ 303 w 362"/>
                      <a:gd name="T61" fmla="*/ 2982 h 447"/>
                      <a:gd name="T62" fmla="*/ 359 w 362"/>
                      <a:gd name="T63" fmla="*/ 2982 h 447"/>
                      <a:gd name="T64" fmla="*/ 359 w 362"/>
                      <a:gd name="T65" fmla="*/ 2982 h 447"/>
                      <a:gd name="T66" fmla="*/ 367 w 362"/>
                      <a:gd name="T67" fmla="*/ 2957 h 447"/>
                      <a:gd name="T68" fmla="*/ 363 w 362"/>
                      <a:gd name="T69" fmla="*/ 2938 h 447"/>
                      <a:gd name="T70" fmla="*/ 352 w 362"/>
                      <a:gd name="T71" fmla="*/ 2921 h 447"/>
                      <a:gd name="T72" fmla="*/ 89 w 362"/>
                      <a:gd name="T73" fmla="*/ 2658 h 447"/>
                      <a:gd name="T74" fmla="*/ 73 w 362"/>
                      <a:gd name="T75" fmla="*/ 2649 h 447"/>
                      <a:gd name="T76" fmla="*/ 54 w 362"/>
                      <a:gd name="T77" fmla="*/ 2646 h 447"/>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362" h="447">
                        <a:moveTo>
                          <a:pt x="54" y="5"/>
                        </a:moveTo>
                        <a:lnTo>
                          <a:pt x="35" y="9"/>
                        </a:lnTo>
                        <a:lnTo>
                          <a:pt x="19" y="21"/>
                        </a:lnTo>
                        <a:lnTo>
                          <a:pt x="8" y="37"/>
                        </a:lnTo>
                        <a:lnTo>
                          <a:pt x="5" y="56"/>
                        </a:lnTo>
                        <a:lnTo>
                          <a:pt x="9" y="75"/>
                        </a:lnTo>
                        <a:lnTo>
                          <a:pt x="20" y="91"/>
                        </a:lnTo>
                        <a:lnTo>
                          <a:pt x="129" y="201"/>
                        </a:lnTo>
                        <a:lnTo>
                          <a:pt x="145" y="217"/>
                        </a:lnTo>
                        <a:lnTo>
                          <a:pt x="155" y="228"/>
                        </a:lnTo>
                        <a:lnTo>
                          <a:pt x="160" y="234"/>
                        </a:lnTo>
                        <a:lnTo>
                          <a:pt x="166" y="243"/>
                        </a:lnTo>
                        <a:lnTo>
                          <a:pt x="168" y="252"/>
                        </a:lnTo>
                        <a:lnTo>
                          <a:pt x="156" y="268"/>
                        </a:lnTo>
                        <a:lnTo>
                          <a:pt x="143" y="283"/>
                        </a:lnTo>
                        <a:lnTo>
                          <a:pt x="111" y="314"/>
                        </a:lnTo>
                        <a:lnTo>
                          <a:pt x="100" y="330"/>
                        </a:lnTo>
                        <a:lnTo>
                          <a:pt x="138" y="381"/>
                        </a:lnTo>
                        <a:lnTo>
                          <a:pt x="192" y="433"/>
                        </a:lnTo>
                        <a:lnTo>
                          <a:pt x="224" y="452"/>
                        </a:lnTo>
                        <a:lnTo>
                          <a:pt x="244" y="451"/>
                        </a:lnTo>
                        <a:lnTo>
                          <a:pt x="256" y="447"/>
                        </a:lnTo>
                        <a:lnTo>
                          <a:pt x="268" y="440"/>
                        </a:lnTo>
                        <a:lnTo>
                          <a:pt x="273" y="425"/>
                        </a:lnTo>
                        <a:lnTo>
                          <a:pt x="271" y="425"/>
                        </a:lnTo>
                        <a:lnTo>
                          <a:pt x="262" y="416"/>
                        </a:lnTo>
                        <a:lnTo>
                          <a:pt x="257" y="406"/>
                        </a:lnTo>
                        <a:lnTo>
                          <a:pt x="256" y="392"/>
                        </a:lnTo>
                        <a:lnTo>
                          <a:pt x="264" y="373"/>
                        </a:lnTo>
                        <a:lnTo>
                          <a:pt x="283" y="350"/>
                        </a:lnTo>
                        <a:lnTo>
                          <a:pt x="303" y="341"/>
                        </a:lnTo>
                        <a:lnTo>
                          <a:pt x="359" y="341"/>
                        </a:lnTo>
                        <a:lnTo>
                          <a:pt x="367" y="316"/>
                        </a:lnTo>
                        <a:lnTo>
                          <a:pt x="363" y="297"/>
                        </a:lnTo>
                        <a:lnTo>
                          <a:pt x="352" y="280"/>
                        </a:lnTo>
                        <a:lnTo>
                          <a:pt x="89" y="17"/>
                        </a:lnTo>
                        <a:lnTo>
                          <a:pt x="73" y="8"/>
                        </a:lnTo>
                        <a:lnTo>
                          <a:pt x="54" y="5"/>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007" name="Freeform 4172">
                    <a:extLst>
                      <a:ext uri="{FF2B5EF4-FFF2-40B4-BE49-F238E27FC236}">
                        <a16:creationId xmlns:a16="http://schemas.microsoft.com/office/drawing/2014/main" id="{71E1FA3C-D230-AAC0-950A-15CE6E074F3C}"/>
                      </a:ext>
                    </a:extLst>
                  </p:cNvPr>
                  <p:cNvSpPr/>
                  <p:nvPr/>
                </p:nvSpPr>
                <p:spPr bwMode="auto">
                  <a:xfrm>
                    <a:off x="1848" y="2641"/>
                    <a:ext cx="362" cy="447"/>
                  </a:xfrm>
                  <a:custGeom>
                    <a:avLst/>
                    <a:gdLst>
                      <a:gd name="T0" fmla="*/ 275 w 362"/>
                      <a:gd name="T1" fmla="*/ 3061 h 447"/>
                      <a:gd name="T2" fmla="*/ 271 w 362"/>
                      <a:gd name="T3" fmla="*/ 3066 h 447"/>
                      <a:gd name="T4" fmla="*/ 273 w 362"/>
                      <a:gd name="T5" fmla="*/ 3066 h 447"/>
                      <a:gd name="T6" fmla="*/ 275 w 362"/>
                      <a:gd name="T7" fmla="*/ 3061 h 44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62" h="447">
                        <a:moveTo>
                          <a:pt x="275" y="420"/>
                        </a:moveTo>
                        <a:lnTo>
                          <a:pt x="271" y="425"/>
                        </a:lnTo>
                        <a:lnTo>
                          <a:pt x="273" y="425"/>
                        </a:lnTo>
                        <a:lnTo>
                          <a:pt x="275" y="420"/>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1008" name="Freeform 4173">
                    <a:extLst>
                      <a:ext uri="{FF2B5EF4-FFF2-40B4-BE49-F238E27FC236}">
                        <a16:creationId xmlns:a16="http://schemas.microsoft.com/office/drawing/2014/main" id="{4B93EE58-6849-64F2-1BE8-965558E3A03C}"/>
                      </a:ext>
                    </a:extLst>
                  </p:cNvPr>
                  <p:cNvSpPr/>
                  <p:nvPr/>
                </p:nvSpPr>
                <p:spPr bwMode="auto">
                  <a:xfrm>
                    <a:off x="1848" y="2641"/>
                    <a:ext cx="362" cy="447"/>
                  </a:xfrm>
                  <a:custGeom>
                    <a:avLst/>
                    <a:gdLst>
                      <a:gd name="T0" fmla="*/ 359 w 362"/>
                      <a:gd name="T1" fmla="*/ 2982 h 447"/>
                      <a:gd name="T2" fmla="*/ 303 w 362"/>
                      <a:gd name="T3" fmla="*/ 2982 h 447"/>
                      <a:gd name="T4" fmla="*/ 319 w 362"/>
                      <a:gd name="T5" fmla="*/ 2983 h 447"/>
                      <a:gd name="T6" fmla="*/ 331 w 362"/>
                      <a:gd name="T7" fmla="*/ 2989 h 447"/>
                      <a:gd name="T8" fmla="*/ 339 w 362"/>
                      <a:gd name="T9" fmla="*/ 2997 h 447"/>
                      <a:gd name="T10" fmla="*/ 334 w 362"/>
                      <a:gd name="T11" fmla="*/ 3001 h 447"/>
                      <a:gd name="T12" fmla="*/ 348 w 362"/>
                      <a:gd name="T13" fmla="*/ 2996 h 447"/>
                      <a:gd name="T14" fmla="*/ 359 w 362"/>
                      <a:gd name="T15" fmla="*/ 2982 h 44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62" h="447">
                        <a:moveTo>
                          <a:pt x="359" y="341"/>
                        </a:moveTo>
                        <a:lnTo>
                          <a:pt x="303" y="341"/>
                        </a:lnTo>
                        <a:lnTo>
                          <a:pt x="319" y="342"/>
                        </a:lnTo>
                        <a:lnTo>
                          <a:pt x="331" y="348"/>
                        </a:lnTo>
                        <a:lnTo>
                          <a:pt x="339" y="356"/>
                        </a:lnTo>
                        <a:lnTo>
                          <a:pt x="334" y="360"/>
                        </a:lnTo>
                        <a:lnTo>
                          <a:pt x="348" y="355"/>
                        </a:lnTo>
                        <a:lnTo>
                          <a:pt x="359" y="341"/>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09" name="Picture 4174">
                    <a:extLst>
                      <a:ext uri="{FF2B5EF4-FFF2-40B4-BE49-F238E27FC236}">
                        <a16:creationId xmlns:a16="http://schemas.microsoft.com/office/drawing/2014/main" id="{E15A1513-FA09-C198-4785-97B61E28C41D}"/>
                      </a:ext>
                    </a:extLst>
                  </p:cNvPr>
                  <p:cNvPicPr>
                    <a:picLocks noChangeAspect="1" noChangeArrowheads="1"/>
                  </p:cNvPicPr>
                  <p:nvPr/>
                </p:nvPicPr>
                <p:blipFill>
                  <a:blip r:embed="rId60">
                    <a:extLst>
                      <a:ext uri="{28A0092B-C50C-407E-A947-70E740481C1C}">
                        <a14:useLocalDpi xmlns:a14="http://schemas.microsoft.com/office/drawing/2010/main" val="0"/>
                      </a:ext>
                    </a:extLst>
                  </a:blip>
                  <a:stretch>
                    <a:fillRect/>
                  </a:stretch>
                </p:blipFill>
                <p:spPr bwMode="auto">
                  <a:xfrm>
                    <a:off x="1848" y="2641"/>
                    <a:ext cx="362" cy="44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11" name="Group 4175">
                  <a:extLst>
                    <a:ext uri="{FF2B5EF4-FFF2-40B4-BE49-F238E27FC236}">
                      <a16:creationId xmlns:a16="http://schemas.microsoft.com/office/drawing/2014/main" id="{B1EA6DC1-E372-B6CF-CD12-0DA49CD4A59A}"/>
                    </a:ext>
                  </a:extLst>
                </p:cNvPr>
                <p:cNvGrpSpPr/>
                <p:nvPr/>
              </p:nvGrpSpPr>
              <p:grpSpPr>
                <a:xfrm>
                  <a:off x="1848" y="2641"/>
                  <a:ext cx="362" cy="447"/>
                  <a:chOff x="1848" y="2641"/>
                  <a:chExt cx="362" cy="447"/>
                </a:xfrm>
              </p:grpSpPr>
              <p:sp>
                <p:nvSpPr>
                  <p:cNvPr id="1005" name="Freeform 4176">
                    <a:extLst>
                      <a:ext uri="{FF2B5EF4-FFF2-40B4-BE49-F238E27FC236}">
                        <a16:creationId xmlns:a16="http://schemas.microsoft.com/office/drawing/2014/main" id="{AB6F4095-590C-47AC-5807-3613ABAC793B}"/>
                      </a:ext>
                    </a:extLst>
                  </p:cNvPr>
                  <p:cNvSpPr/>
                  <p:nvPr/>
                </p:nvSpPr>
                <p:spPr bwMode="auto">
                  <a:xfrm>
                    <a:off x="1848" y="2641"/>
                    <a:ext cx="362" cy="447"/>
                  </a:xfrm>
                  <a:custGeom>
                    <a:avLst/>
                    <a:gdLst>
                      <a:gd name="T0" fmla="*/ 347 w 362"/>
                      <a:gd name="T1" fmla="*/ 2916 h 447"/>
                      <a:gd name="T2" fmla="*/ 358 w 362"/>
                      <a:gd name="T3" fmla="*/ 2932 h 447"/>
                      <a:gd name="T4" fmla="*/ 362 w 362"/>
                      <a:gd name="T5" fmla="*/ 2952 h 447"/>
                      <a:gd name="T6" fmla="*/ 354 w 362"/>
                      <a:gd name="T7" fmla="*/ 2977 h 447"/>
                      <a:gd name="T8" fmla="*/ 343 w 362"/>
                      <a:gd name="T9" fmla="*/ 2991 h 447"/>
                      <a:gd name="T10" fmla="*/ 329 w 362"/>
                      <a:gd name="T11" fmla="*/ 2996 h 447"/>
                      <a:gd name="T12" fmla="*/ 335 w 362"/>
                      <a:gd name="T13" fmla="*/ 2992 h 447"/>
                      <a:gd name="T14" fmla="*/ 326 w 362"/>
                      <a:gd name="T15" fmla="*/ 2984 h 447"/>
                      <a:gd name="T16" fmla="*/ 315 w 362"/>
                      <a:gd name="T17" fmla="*/ 2977 h 447"/>
                      <a:gd name="T18" fmla="*/ 298 w 362"/>
                      <a:gd name="T19" fmla="*/ 2977 h 447"/>
                      <a:gd name="T20" fmla="*/ 278 w 362"/>
                      <a:gd name="T21" fmla="*/ 2986 h 447"/>
                      <a:gd name="T22" fmla="*/ 259 w 362"/>
                      <a:gd name="T23" fmla="*/ 3009 h 447"/>
                      <a:gd name="T24" fmla="*/ 251 w 362"/>
                      <a:gd name="T25" fmla="*/ 3028 h 447"/>
                      <a:gd name="T26" fmla="*/ 252 w 362"/>
                      <a:gd name="T27" fmla="*/ 3042 h 447"/>
                      <a:gd name="T28" fmla="*/ 257 w 362"/>
                      <a:gd name="T29" fmla="*/ 3052 h 447"/>
                      <a:gd name="T30" fmla="*/ 266 w 362"/>
                      <a:gd name="T31" fmla="*/ 3061 h 447"/>
                      <a:gd name="T32" fmla="*/ 270 w 362"/>
                      <a:gd name="T33" fmla="*/ 3056 h 447"/>
                      <a:gd name="T34" fmla="*/ 267 w 362"/>
                      <a:gd name="T35" fmla="*/ 3063 h 447"/>
                      <a:gd name="T36" fmla="*/ 263 w 362"/>
                      <a:gd name="T37" fmla="*/ 3076 h 447"/>
                      <a:gd name="T38" fmla="*/ 251 w 362"/>
                      <a:gd name="T39" fmla="*/ 3083 h 447"/>
                      <a:gd name="T40" fmla="*/ 239 w 362"/>
                      <a:gd name="T41" fmla="*/ 3087 h 447"/>
                      <a:gd name="T42" fmla="*/ 219 w 362"/>
                      <a:gd name="T43" fmla="*/ 3088 h 447"/>
                      <a:gd name="T44" fmla="*/ 201 w 362"/>
                      <a:gd name="T45" fmla="*/ 3082 h 447"/>
                      <a:gd name="T46" fmla="*/ 152 w 362"/>
                      <a:gd name="T47" fmla="*/ 3035 h 447"/>
                      <a:gd name="T48" fmla="*/ 104 w 362"/>
                      <a:gd name="T49" fmla="*/ 2988 h 447"/>
                      <a:gd name="T50" fmla="*/ 95 w 362"/>
                      <a:gd name="T51" fmla="*/ 2965 h 447"/>
                      <a:gd name="T52" fmla="*/ 106 w 362"/>
                      <a:gd name="T53" fmla="*/ 2950 h 447"/>
                      <a:gd name="T54" fmla="*/ 121 w 362"/>
                      <a:gd name="T55" fmla="*/ 2935 h 447"/>
                      <a:gd name="T56" fmla="*/ 138 w 362"/>
                      <a:gd name="T57" fmla="*/ 2918 h 447"/>
                      <a:gd name="T58" fmla="*/ 151 w 362"/>
                      <a:gd name="T59" fmla="*/ 2904 h 447"/>
                      <a:gd name="T60" fmla="*/ 163 w 362"/>
                      <a:gd name="T61" fmla="*/ 2888 h 447"/>
                      <a:gd name="T62" fmla="*/ 161 w 362"/>
                      <a:gd name="T63" fmla="*/ 2879 h 447"/>
                      <a:gd name="T64" fmla="*/ 106 w 362"/>
                      <a:gd name="T65" fmla="*/ 2818 h 447"/>
                      <a:gd name="T66" fmla="*/ 48 w 362"/>
                      <a:gd name="T67" fmla="*/ 2759 h 447"/>
                      <a:gd name="T68" fmla="*/ 15 w 362"/>
                      <a:gd name="T69" fmla="*/ 2727 h 447"/>
                      <a:gd name="T70" fmla="*/ 4 w 362"/>
                      <a:gd name="T71" fmla="*/ 2710 h 447"/>
                      <a:gd name="T72" fmla="*/ 0 w 362"/>
                      <a:gd name="T73" fmla="*/ 2692 h 447"/>
                      <a:gd name="T74" fmla="*/ 3 w 362"/>
                      <a:gd name="T75" fmla="*/ 2673 h 447"/>
                      <a:gd name="T76" fmla="*/ 14 w 362"/>
                      <a:gd name="T77" fmla="*/ 2657 h 447"/>
                      <a:gd name="T78" fmla="*/ 31 w 362"/>
                      <a:gd name="T79" fmla="*/ 2645 h 447"/>
                      <a:gd name="T80" fmla="*/ 49 w 362"/>
                      <a:gd name="T81" fmla="*/ 2641 h 447"/>
                      <a:gd name="T82" fmla="*/ 68 w 362"/>
                      <a:gd name="T83" fmla="*/ 2643 h 447"/>
                      <a:gd name="T84" fmla="*/ 84 w 362"/>
                      <a:gd name="T85" fmla="*/ 2653 h 447"/>
                      <a:gd name="T86" fmla="*/ 347 w 362"/>
                      <a:gd name="T87" fmla="*/ 2916 h 44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62" h="447">
                        <a:moveTo>
                          <a:pt x="347" y="275"/>
                        </a:moveTo>
                        <a:lnTo>
                          <a:pt x="358" y="291"/>
                        </a:lnTo>
                        <a:lnTo>
                          <a:pt x="362" y="311"/>
                        </a:lnTo>
                        <a:lnTo>
                          <a:pt x="354" y="336"/>
                        </a:lnTo>
                        <a:lnTo>
                          <a:pt x="343" y="350"/>
                        </a:lnTo>
                        <a:lnTo>
                          <a:pt x="329" y="355"/>
                        </a:lnTo>
                        <a:lnTo>
                          <a:pt x="335" y="351"/>
                        </a:lnTo>
                        <a:lnTo>
                          <a:pt x="326" y="343"/>
                        </a:lnTo>
                        <a:lnTo>
                          <a:pt x="315" y="336"/>
                        </a:lnTo>
                        <a:lnTo>
                          <a:pt x="298" y="336"/>
                        </a:lnTo>
                        <a:lnTo>
                          <a:pt x="278" y="345"/>
                        </a:lnTo>
                        <a:lnTo>
                          <a:pt x="259" y="368"/>
                        </a:lnTo>
                        <a:lnTo>
                          <a:pt x="251" y="387"/>
                        </a:lnTo>
                        <a:lnTo>
                          <a:pt x="252" y="401"/>
                        </a:lnTo>
                        <a:lnTo>
                          <a:pt x="257" y="411"/>
                        </a:lnTo>
                        <a:lnTo>
                          <a:pt x="266" y="420"/>
                        </a:lnTo>
                        <a:lnTo>
                          <a:pt x="270" y="415"/>
                        </a:lnTo>
                        <a:lnTo>
                          <a:pt x="267" y="422"/>
                        </a:lnTo>
                        <a:lnTo>
                          <a:pt x="263" y="435"/>
                        </a:lnTo>
                        <a:lnTo>
                          <a:pt x="251" y="442"/>
                        </a:lnTo>
                        <a:lnTo>
                          <a:pt x="239" y="446"/>
                        </a:lnTo>
                        <a:lnTo>
                          <a:pt x="219" y="447"/>
                        </a:lnTo>
                        <a:lnTo>
                          <a:pt x="201" y="441"/>
                        </a:lnTo>
                        <a:lnTo>
                          <a:pt x="152" y="394"/>
                        </a:lnTo>
                        <a:lnTo>
                          <a:pt x="104" y="347"/>
                        </a:lnTo>
                        <a:lnTo>
                          <a:pt x="95" y="324"/>
                        </a:lnTo>
                        <a:lnTo>
                          <a:pt x="106" y="309"/>
                        </a:lnTo>
                        <a:lnTo>
                          <a:pt x="121" y="294"/>
                        </a:lnTo>
                        <a:lnTo>
                          <a:pt x="138" y="277"/>
                        </a:lnTo>
                        <a:lnTo>
                          <a:pt x="151" y="263"/>
                        </a:lnTo>
                        <a:lnTo>
                          <a:pt x="163" y="247"/>
                        </a:lnTo>
                        <a:lnTo>
                          <a:pt x="161" y="238"/>
                        </a:lnTo>
                        <a:lnTo>
                          <a:pt x="106" y="177"/>
                        </a:lnTo>
                        <a:lnTo>
                          <a:pt x="48" y="118"/>
                        </a:lnTo>
                        <a:lnTo>
                          <a:pt x="15" y="86"/>
                        </a:lnTo>
                        <a:lnTo>
                          <a:pt x="4" y="69"/>
                        </a:lnTo>
                        <a:lnTo>
                          <a:pt x="0" y="51"/>
                        </a:lnTo>
                        <a:lnTo>
                          <a:pt x="3" y="32"/>
                        </a:lnTo>
                        <a:lnTo>
                          <a:pt x="14" y="16"/>
                        </a:lnTo>
                        <a:lnTo>
                          <a:pt x="31" y="4"/>
                        </a:lnTo>
                        <a:lnTo>
                          <a:pt x="49" y="0"/>
                        </a:lnTo>
                        <a:lnTo>
                          <a:pt x="68" y="2"/>
                        </a:lnTo>
                        <a:lnTo>
                          <a:pt x="84" y="12"/>
                        </a:lnTo>
                        <a:lnTo>
                          <a:pt x="347" y="275"/>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12" name="Group 4177">
                  <a:extLst>
                    <a:ext uri="{FF2B5EF4-FFF2-40B4-BE49-F238E27FC236}">
                      <a16:creationId xmlns:a16="http://schemas.microsoft.com/office/drawing/2014/main" id="{D85B8071-DF90-0B59-0F7D-37E3D34B431D}"/>
                    </a:ext>
                  </a:extLst>
                </p:cNvPr>
                <p:cNvGrpSpPr/>
                <p:nvPr/>
              </p:nvGrpSpPr>
              <p:grpSpPr>
                <a:xfrm>
                  <a:off x="3931" y="1691"/>
                  <a:ext cx="32" cy="92"/>
                  <a:chOff x="3931" y="1691"/>
                  <a:chExt cx="32" cy="92"/>
                </a:xfrm>
              </p:grpSpPr>
              <p:sp>
                <p:nvSpPr>
                  <p:cNvPr id="1003" name="Freeform 4178">
                    <a:extLst>
                      <a:ext uri="{FF2B5EF4-FFF2-40B4-BE49-F238E27FC236}">
                        <a16:creationId xmlns:a16="http://schemas.microsoft.com/office/drawing/2014/main" id="{A492DFAE-6308-DBD2-ABB3-BA6D886BA4A1}"/>
                      </a:ext>
                    </a:extLst>
                  </p:cNvPr>
                  <p:cNvSpPr/>
                  <p:nvPr/>
                </p:nvSpPr>
                <p:spPr bwMode="auto">
                  <a:xfrm>
                    <a:off x="3947" y="1691"/>
                    <a:ext cx="2" cy="91"/>
                  </a:xfrm>
                  <a:custGeom>
                    <a:avLst/>
                    <a:gdLst>
                      <a:gd name="T0" fmla="*/ 0 w 2"/>
                      <a:gd name="T1" fmla="*/ 1691 h 91"/>
                      <a:gd name="T2" fmla="*/ 0 w 2"/>
                      <a:gd name="T3" fmla="*/ 1783 h 91"/>
                      <a:gd name="T4" fmla="*/ 0 60000 65536"/>
                      <a:gd name="T5" fmla="*/ 0 60000 65536"/>
                    </a:gdLst>
                    <a:ahLst/>
                    <a:cxnLst>
                      <a:cxn ang="T4">
                        <a:pos x="T0" y="T1"/>
                      </a:cxn>
                      <a:cxn ang="T5">
                        <a:pos x="T2" y="T3"/>
                      </a:cxn>
                    </a:cxnLst>
                    <a:rect l="0" t="0" r="r" b="b"/>
                    <a:pathLst>
                      <a:path w="2" h="91">
                        <a:moveTo>
                          <a:pt x="0" y="0"/>
                        </a:moveTo>
                        <a:lnTo>
                          <a:pt x="0" y="92"/>
                        </a:lnTo>
                      </a:path>
                    </a:pathLst>
                  </a:custGeom>
                  <a:noFill/>
                  <a:ln w="21311">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04" name="Picture 4179">
                    <a:extLst>
                      <a:ext uri="{FF2B5EF4-FFF2-40B4-BE49-F238E27FC236}">
                        <a16:creationId xmlns:a16="http://schemas.microsoft.com/office/drawing/2014/main" id="{EA9CAA9F-6508-6B5A-7BFD-B4B147959F3B}"/>
                      </a:ext>
                    </a:extLst>
                  </p:cNvPr>
                  <p:cNvPicPr>
                    <a:picLocks noChangeAspect="1" noChangeArrowheads="1"/>
                  </p:cNvPicPr>
                  <p:nvPr/>
                </p:nvPicPr>
                <p:blipFill>
                  <a:blip r:embed="rId61">
                    <a:extLst>
                      <a:ext uri="{28A0092B-C50C-407E-A947-70E740481C1C}">
                        <a14:useLocalDpi xmlns:a14="http://schemas.microsoft.com/office/drawing/2010/main" val="0"/>
                      </a:ext>
                    </a:extLst>
                  </a:blip>
                  <a:stretch>
                    <a:fillRect/>
                  </a:stretch>
                </p:blipFill>
                <p:spPr bwMode="auto">
                  <a:xfrm>
                    <a:off x="3931" y="1691"/>
                    <a:ext cx="32" cy="9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13" name="Group 4180">
                  <a:extLst>
                    <a:ext uri="{FF2B5EF4-FFF2-40B4-BE49-F238E27FC236}">
                      <a16:creationId xmlns:a16="http://schemas.microsoft.com/office/drawing/2014/main" id="{CACE4985-3B32-D06E-781A-062684867CDD}"/>
                    </a:ext>
                  </a:extLst>
                </p:cNvPr>
                <p:cNvGrpSpPr/>
                <p:nvPr/>
              </p:nvGrpSpPr>
              <p:grpSpPr>
                <a:xfrm>
                  <a:off x="3931" y="1691"/>
                  <a:ext cx="32" cy="92"/>
                  <a:chOff x="3931" y="1691"/>
                  <a:chExt cx="32" cy="92"/>
                </a:xfrm>
              </p:grpSpPr>
              <p:sp>
                <p:nvSpPr>
                  <p:cNvPr id="1002" name="Freeform 4181">
                    <a:extLst>
                      <a:ext uri="{FF2B5EF4-FFF2-40B4-BE49-F238E27FC236}">
                        <a16:creationId xmlns:a16="http://schemas.microsoft.com/office/drawing/2014/main" id="{803EF9C6-9681-A19C-FEF6-3A10CB74BAAD}"/>
                      </a:ext>
                    </a:extLst>
                  </p:cNvPr>
                  <p:cNvSpPr/>
                  <p:nvPr/>
                </p:nvSpPr>
                <p:spPr bwMode="auto">
                  <a:xfrm>
                    <a:off x="3931" y="1691"/>
                    <a:ext cx="32" cy="92"/>
                  </a:xfrm>
                  <a:custGeom>
                    <a:avLst/>
                    <a:gdLst>
                      <a:gd name="T0" fmla="*/ 20 w 32"/>
                      <a:gd name="T1" fmla="*/ 1691 h 92"/>
                      <a:gd name="T2" fmla="*/ 1 w 32"/>
                      <a:gd name="T3" fmla="*/ 1768 h 92"/>
                      <a:gd name="T4" fmla="*/ 0 w 32"/>
                      <a:gd name="T5" fmla="*/ 1775 h 92"/>
                      <a:gd name="T6" fmla="*/ 6 w 32"/>
                      <a:gd name="T7" fmla="*/ 1781 h 92"/>
                      <a:gd name="T8" fmla="*/ 12 w 32"/>
                      <a:gd name="T9" fmla="*/ 1782 h 92"/>
                      <a:gd name="T10" fmla="*/ 19 w 32"/>
                      <a:gd name="T11" fmla="*/ 1783 h 92"/>
                      <a:gd name="T12" fmla="*/ 25 w 32"/>
                      <a:gd name="T13" fmla="*/ 1777 h 92"/>
                      <a:gd name="T14" fmla="*/ 26 w 32"/>
                      <a:gd name="T15" fmla="*/ 1770 h 92"/>
                      <a:gd name="T16" fmla="*/ 31 w 32"/>
                      <a:gd name="T17" fmla="*/ 1705 h 92"/>
                      <a:gd name="T18" fmla="*/ 32 w 32"/>
                      <a:gd name="T19" fmla="*/ 1698 h 92"/>
                      <a:gd name="T20" fmla="*/ 27 w 32"/>
                      <a:gd name="T21" fmla="*/ 1692 h 92"/>
                      <a:gd name="T22" fmla="*/ 20 w 32"/>
                      <a:gd name="T23" fmla="*/ 1691 h 9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2" h="92">
                        <a:moveTo>
                          <a:pt x="20" y="0"/>
                        </a:moveTo>
                        <a:lnTo>
                          <a:pt x="1" y="77"/>
                        </a:lnTo>
                        <a:lnTo>
                          <a:pt x="0" y="84"/>
                        </a:lnTo>
                        <a:lnTo>
                          <a:pt x="6" y="90"/>
                        </a:lnTo>
                        <a:lnTo>
                          <a:pt x="12" y="91"/>
                        </a:lnTo>
                        <a:lnTo>
                          <a:pt x="19" y="92"/>
                        </a:lnTo>
                        <a:lnTo>
                          <a:pt x="25" y="86"/>
                        </a:lnTo>
                        <a:lnTo>
                          <a:pt x="26" y="79"/>
                        </a:lnTo>
                        <a:lnTo>
                          <a:pt x="31" y="14"/>
                        </a:lnTo>
                        <a:lnTo>
                          <a:pt x="32" y="7"/>
                        </a:lnTo>
                        <a:lnTo>
                          <a:pt x="27" y="1"/>
                        </a:lnTo>
                        <a:lnTo>
                          <a:pt x="20" y="0"/>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14" name="Group 4182">
                  <a:extLst>
                    <a:ext uri="{FF2B5EF4-FFF2-40B4-BE49-F238E27FC236}">
                      <a16:creationId xmlns:a16="http://schemas.microsoft.com/office/drawing/2014/main" id="{0DF6750E-DAF2-1483-F637-ED80B3903419}"/>
                    </a:ext>
                  </a:extLst>
                </p:cNvPr>
                <p:cNvGrpSpPr/>
                <p:nvPr/>
              </p:nvGrpSpPr>
              <p:grpSpPr>
                <a:xfrm>
                  <a:off x="3820" y="1689"/>
                  <a:ext cx="183" cy="238"/>
                  <a:chOff x="3820" y="1689"/>
                  <a:chExt cx="183" cy="238"/>
                </a:xfrm>
              </p:grpSpPr>
              <p:sp>
                <p:nvSpPr>
                  <p:cNvPr id="1000" name="Freeform 4183">
                    <a:extLst>
                      <a:ext uri="{FF2B5EF4-FFF2-40B4-BE49-F238E27FC236}">
                        <a16:creationId xmlns:a16="http://schemas.microsoft.com/office/drawing/2014/main" id="{8BBEE40B-84F7-DB63-08EE-EBACDB6B5F46}"/>
                      </a:ext>
                    </a:extLst>
                  </p:cNvPr>
                  <p:cNvSpPr/>
                  <p:nvPr/>
                </p:nvSpPr>
                <p:spPr bwMode="auto">
                  <a:xfrm>
                    <a:off x="3820" y="1689"/>
                    <a:ext cx="183" cy="238"/>
                  </a:xfrm>
                  <a:custGeom>
                    <a:avLst/>
                    <a:gdLst>
                      <a:gd name="T0" fmla="*/ 163 w 183"/>
                      <a:gd name="T1" fmla="*/ 1689 h 238"/>
                      <a:gd name="T2" fmla="*/ 157 w 183"/>
                      <a:gd name="T3" fmla="*/ 1694 h 238"/>
                      <a:gd name="T4" fmla="*/ 156 w 183"/>
                      <a:gd name="T5" fmla="*/ 1718 h 238"/>
                      <a:gd name="T6" fmla="*/ 154 w 183"/>
                      <a:gd name="T7" fmla="*/ 1741 h 238"/>
                      <a:gd name="T8" fmla="*/ 152 w 183"/>
                      <a:gd name="T9" fmla="*/ 1762 h 238"/>
                      <a:gd name="T10" fmla="*/ 151 w 183"/>
                      <a:gd name="T11" fmla="*/ 1774 h 238"/>
                      <a:gd name="T12" fmla="*/ 149 w 183"/>
                      <a:gd name="T13" fmla="*/ 1777 h 238"/>
                      <a:gd name="T14" fmla="*/ 5 w 183"/>
                      <a:gd name="T15" fmla="*/ 1904 h 238"/>
                      <a:gd name="T16" fmla="*/ 0 w 183"/>
                      <a:gd name="T17" fmla="*/ 1908 h 238"/>
                      <a:gd name="T18" fmla="*/ 0 w 183"/>
                      <a:gd name="T19" fmla="*/ 1916 h 238"/>
                      <a:gd name="T20" fmla="*/ 9 w 183"/>
                      <a:gd name="T21" fmla="*/ 1927 h 238"/>
                      <a:gd name="T22" fmla="*/ 17 w 183"/>
                      <a:gd name="T23" fmla="*/ 1927 h 238"/>
                      <a:gd name="T24" fmla="*/ 170 w 183"/>
                      <a:gd name="T25" fmla="*/ 1792 h 238"/>
                      <a:gd name="T26" fmla="*/ 182 w 183"/>
                      <a:gd name="T27" fmla="*/ 1696 h 238"/>
                      <a:gd name="T28" fmla="*/ 177 w 183"/>
                      <a:gd name="T29" fmla="*/ 1690 h 238"/>
                      <a:gd name="T30" fmla="*/ 163 w 183"/>
                      <a:gd name="T31" fmla="*/ 1689 h 23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3" h="238">
                        <a:moveTo>
                          <a:pt x="163" y="0"/>
                        </a:moveTo>
                        <a:lnTo>
                          <a:pt x="157" y="5"/>
                        </a:lnTo>
                        <a:lnTo>
                          <a:pt x="156" y="29"/>
                        </a:lnTo>
                        <a:lnTo>
                          <a:pt x="154" y="52"/>
                        </a:lnTo>
                        <a:lnTo>
                          <a:pt x="152" y="73"/>
                        </a:lnTo>
                        <a:lnTo>
                          <a:pt x="151" y="85"/>
                        </a:lnTo>
                        <a:lnTo>
                          <a:pt x="149" y="88"/>
                        </a:lnTo>
                        <a:lnTo>
                          <a:pt x="5" y="215"/>
                        </a:lnTo>
                        <a:lnTo>
                          <a:pt x="0" y="219"/>
                        </a:lnTo>
                        <a:lnTo>
                          <a:pt x="0" y="227"/>
                        </a:lnTo>
                        <a:lnTo>
                          <a:pt x="9" y="238"/>
                        </a:lnTo>
                        <a:lnTo>
                          <a:pt x="17" y="238"/>
                        </a:lnTo>
                        <a:lnTo>
                          <a:pt x="170" y="103"/>
                        </a:lnTo>
                        <a:lnTo>
                          <a:pt x="182" y="7"/>
                        </a:lnTo>
                        <a:lnTo>
                          <a:pt x="177" y="1"/>
                        </a:lnTo>
                        <a:lnTo>
                          <a:pt x="163" y="0"/>
                        </a:lnTo>
                      </a:path>
                    </a:pathLst>
                  </a:custGeom>
                  <a:solidFill>
                    <a:srgbClr val="91C4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1001" name="Picture 4184">
                    <a:extLst>
                      <a:ext uri="{FF2B5EF4-FFF2-40B4-BE49-F238E27FC236}">
                        <a16:creationId xmlns:a16="http://schemas.microsoft.com/office/drawing/2014/main" id="{F08CA813-AA86-BCA3-E319-4B447CFAEC8F}"/>
                      </a:ext>
                    </a:extLst>
                  </p:cNvPr>
                  <p:cNvPicPr>
                    <a:picLocks noChangeAspect="1" noChangeArrowheads="1"/>
                  </p:cNvPicPr>
                  <p:nvPr/>
                </p:nvPicPr>
                <p:blipFill>
                  <a:blip r:embed="rId62">
                    <a:extLst>
                      <a:ext uri="{28A0092B-C50C-407E-A947-70E740481C1C}">
                        <a14:useLocalDpi xmlns:a14="http://schemas.microsoft.com/office/drawing/2010/main" val="0"/>
                      </a:ext>
                    </a:extLst>
                  </a:blip>
                  <a:stretch>
                    <a:fillRect/>
                  </a:stretch>
                </p:blipFill>
                <p:spPr bwMode="auto">
                  <a:xfrm>
                    <a:off x="3820" y="1689"/>
                    <a:ext cx="183" cy="23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15" name="Group 4185">
                  <a:extLst>
                    <a:ext uri="{FF2B5EF4-FFF2-40B4-BE49-F238E27FC236}">
                      <a16:creationId xmlns:a16="http://schemas.microsoft.com/office/drawing/2014/main" id="{B1F19CFC-5313-9F17-680A-27BDF5819123}"/>
                    </a:ext>
                  </a:extLst>
                </p:cNvPr>
                <p:cNvGrpSpPr/>
                <p:nvPr/>
              </p:nvGrpSpPr>
              <p:grpSpPr>
                <a:xfrm>
                  <a:off x="3820" y="1689"/>
                  <a:ext cx="183" cy="238"/>
                  <a:chOff x="3820" y="1689"/>
                  <a:chExt cx="183" cy="238"/>
                </a:xfrm>
              </p:grpSpPr>
              <p:sp>
                <p:nvSpPr>
                  <p:cNvPr id="999" name="Freeform 4186">
                    <a:extLst>
                      <a:ext uri="{FF2B5EF4-FFF2-40B4-BE49-F238E27FC236}">
                        <a16:creationId xmlns:a16="http://schemas.microsoft.com/office/drawing/2014/main" id="{32E5C560-C6CC-7528-2814-890B53048A61}"/>
                      </a:ext>
                    </a:extLst>
                  </p:cNvPr>
                  <p:cNvSpPr/>
                  <p:nvPr/>
                </p:nvSpPr>
                <p:spPr bwMode="auto">
                  <a:xfrm>
                    <a:off x="3820" y="1689"/>
                    <a:ext cx="183" cy="238"/>
                  </a:xfrm>
                  <a:custGeom>
                    <a:avLst/>
                    <a:gdLst>
                      <a:gd name="T0" fmla="*/ 170 w 183"/>
                      <a:gd name="T1" fmla="*/ 1690 h 238"/>
                      <a:gd name="T2" fmla="*/ 154 w 183"/>
                      <a:gd name="T3" fmla="*/ 1741 h 238"/>
                      <a:gd name="T4" fmla="*/ 152 w 183"/>
                      <a:gd name="T5" fmla="*/ 1762 h 238"/>
                      <a:gd name="T6" fmla="*/ 5 w 183"/>
                      <a:gd name="T7" fmla="*/ 1904 h 238"/>
                      <a:gd name="T8" fmla="*/ 0 w 183"/>
                      <a:gd name="T9" fmla="*/ 1908 h 238"/>
                      <a:gd name="T10" fmla="*/ 0 w 183"/>
                      <a:gd name="T11" fmla="*/ 1916 h 238"/>
                      <a:gd name="T12" fmla="*/ 4 w 183"/>
                      <a:gd name="T13" fmla="*/ 1921 h 238"/>
                      <a:gd name="T14" fmla="*/ 9 w 183"/>
                      <a:gd name="T15" fmla="*/ 1927 h 238"/>
                      <a:gd name="T16" fmla="*/ 17 w 183"/>
                      <a:gd name="T17" fmla="*/ 1927 h 238"/>
                      <a:gd name="T18" fmla="*/ 22 w 183"/>
                      <a:gd name="T19" fmla="*/ 1922 h 238"/>
                      <a:gd name="T20" fmla="*/ 160 w 183"/>
                      <a:gd name="T21" fmla="*/ 1800 h 238"/>
                      <a:gd name="T22" fmla="*/ 170 w 183"/>
                      <a:gd name="T23" fmla="*/ 1792 h 238"/>
                      <a:gd name="T24" fmla="*/ 182 w 183"/>
                      <a:gd name="T25" fmla="*/ 1703 h 238"/>
                      <a:gd name="T26" fmla="*/ 182 w 183"/>
                      <a:gd name="T27" fmla="*/ 1696 h 238"/>
                      <a:gd name="T28" fmla="*/ 177 w 183"/>
                      <a:gd name="T29" fmla="*/ 1690 h 238"/>
                      <a:gd name="T30" fmla="*/ 170 w 183"/>
                      <a:gd name="T31" fmla="*/ 1690 h 23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3" h="238">
                        <a:moveTo>
                          <a:pt x="170" y="1"/>
                        </a:moveTo>
                        <a:lnTo>
                          <a:pt x="154" y="52"/>
                        </a:lnTo>
                        <a:lnTo>
                          <a:pt x="152" y="73"/>
                        </a:lnTo>
                        <a:lnTo>
                          <a:pt x="5" y="215"/>
                        </a:lnTo>
                        <a:lnTo>
                          <a:pt x="0" y="219"/>
                        </a:lnTo>
                        <a:lnTo>
                          <a:pt x="0" y="227"/>
                        </a:lnTo>
                        <a:lnTo>
                          <a:pt x="4" y="232"/>
                        </a:lnTo>
                        <a:lnTo>
                          <a:pt x="9" y="238"/>
                        </a:lnTo>
                        <a:lnTo>
                          <a:pt x="17" y="238"/>
                        </a:lnTo>
                        <a:lnTo>
                          <a:pt x="22" y="233"/>
                        </a:lnTo>
                        <a:lnTo>
                          <a:pt x="160" y="111"/>
                        </a:lnTo>
                        <a:lnTo>
                          <a:pt x="170" y="103"/>
                        </a:lnTo>
                        <a:lnTo>
                          <a:pt x="182" y="14"/>
                        </a:lnTo>
                        <a:lnTo>
                          <a:pt x="182" y="7"/>
                        </a:lnTo>
                        <a:lnTo>
                          <a:pt x="177" y="1"/>
                        </a:lnTo>
                        <a:lnTo>
                          <a:pt x="170" y="1"/>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16" name="Group 4187">
                  <a:extLst>
                    <a:ext uri="{FF2B5EF4-FFF2-40B4-BE49-F238E27FC236}">
                      <a16:creationId xmlns:a16="http://schemas.microsoft.com/office/drawing/2014/main" id="{E0EF0634-994E-7D54-4100-462A8D9152A3}"/>
                    </a:ext>
                  </a:extLst>
                </p:cNvPr>
                <p:cNvGrpSpPr/>
                <p:nvPr/>
              </p:nvGrpSpPr>
              <p:grpSpPr>
                <a:xfrm>
                  <a:off x="4005" y="1837"/>
                  <a:ext cx="91" cy="28"/>
                  <a:chOff x="4005" y="1837"/>
                  <a:chExt cx="91" cy="28"/>
                </a:xfrm>
              </p:grpSpPr>
              <p:sp>
                <p:nvSpPr>
                  <p:cNvPr id="997" name="Freeform 4188">
                    <a:extLst>
                      <a:ext uri="{FF2B5EF4-FFF2-40B4-BE49-F238E27FC236}">
                        <a16:creationId xmlns:a16="http://schemas.microsoft.com/office/drawing/2014/main" id="{D7F8D8AE-071E-F143-E299-462C1F40F914}"/>
                      </a:ext>
                    </a:extLst>
                  </p:cNvPr>
                  <p:cNvSpPr/>
                  <p:nvPr/>
                </p:nvSpPr>
                <p:spPr bwMode="auto">
                  <a:xfrm>
                    <a:off x="4005" y="1851"/>
                    <a:ext cx="91" cy="2"/>
                  </a:xfrm>
                  <a:custGeom>
                    <a:avLst/>
                    <a:gdLst>
                      <a:gd name="T0" fmla="*/ 0 w 91"/>
                      <a:gd name="T1" fmla="*/ 0 h 2"/>
                      <a:gd name="T2" fmla="*/ 91 w 91"/>
                      <a:gd name="T3" fmla="*/ 0 h 2"/>
                      <a:gd name="T4" fmla="*/ 0 60000 65536"/>
                      <a:gd name="T5" fmla="*/ 0 60000 65536"/>
                    </a:gdLst>
                    <a:ahLst/>
                    <a:cxnLst>
                      <a:cxn ang="T4">
                        <a:pos x="T0" y="T1"/>
                      </a:cxn>
                      <a:cxn ang="T5">
                        <a:pos x="T2" y="T3"/>
                      </a:cxn>
                    </a:cxnLst>
                    <a:rect l="0" t="0" r="r" b="b"/>
                    <a:pathLst>
                      <a:path w="91" h="2">
                        <a:moveTo>
                          <a:pt x="0" y="0"/>
                        </a:moveTo>
                        <a:lnTo>
                          <a:pt x="91" y="0"/>
                        </a:lnTo>
                      </a:path>
                    </a:pathLst>
                  </a:custGeom>
                  <a:noFill/>
                  <a:ln w="19279">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98" name="Picture 4189">
                    <a:extLst>
                      <a:ext uri="{FF2B5EF4-FFF2-40B4-BE49-F238E27FC236}">
                        <a16:creationId xmlns:a16="http://schemas.microsoft.com/office/drawing/2014/main" id="{63D35B65-BB1E-C79B-43EC-4F213D2E3649}"/>
                      </a:ext>
                    </a:extLst>
                  </p:cNvPr>
                  <p:cNvPicPr>
                    <a:picLocks noChangeAspect="1" noChangeArrowheads="1"/>
                  </p:cNvPicPr>
                  <p:nvPr/>
                </p:nvPicPr>
                <p:blipFill>
                  <a:blip r:embed="rId63">
                    <a:extLst>
                      <a:ext uri="{28A0092B-C50C-407E-A947-70E740481C1C}">
                        <a14:useLocalDpi xmlns:a14="http://schemas.microsoft.com/office/drawing/2010/main" val="0"/>
                      </a:ext>
                    </a:extLst>
                  </a:blip>
                  <a:stretch>
                    <a:fillRect/>
                  </a:stretch>
                </p:blipFill>
                <p:spPr bwMode="auto">
                  <a:xfrm>
                    <a:off x="4005" y="1837"/>
                    <a:ext cx="91" cy="2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17" name="Group 4190">
                  <a:extLst>
                    <a:ext uri="{FF2B5EF4-FFF2-40B4-BE49-F238E27FC236}">
                      <a16:creationId xmlns:a16="http://schemas.microsoft.com/office/drawing/2014/main" id="{3F648E6E-C667-1729-E9C2-93AFBB5024AF}"/>
                    </a:ext>
                  </a:extLst>
                </p:cNvPr>
                <p:cNvGrpSpPr/>
                <p:nvPr/>
              </p:nvGrpSpPr>
              <p:grpSpPr>
                <a:xfrm>
                  <a:off x="4005" y="1837"/>
                  <a:ext cx="91" cy="28"/>
                  <a:chOff x="4005" y="1837"/>
                  <a:chExt cx="91" cy="28"/>
                </a:xfrm>
              </p:grpSpPr>
              <p:sp>
                <p:nvSpPr>
                  <p:cNvPr id="996" name="Freeform 4191">
                    <a:extLst>
                      <a:ext uri="{FF2B5EF4-FFF2-40B4-BE49-F238E27FC236}">
                        <a16:creationId xmlns:a16="http://schemas.microsoft.com/office/drawing/2014/main" id="{6F5AF422-B8CC-47BA-B2D9-EC3960FA5601}"/>
                      </a:ext>
                    </a:extLst>
                  </p:cNvPr>
                  <p:cNvSpPr/>
                  <p:nvPr/>
                </p:nvSpPr>
                <p:spPr bwMode="auto">
                  <a:xfrm>
                    <a:off x="4005" y="1837"/>
                    <a:ext cx="91" cy="28"/>
                  </a:xfrm>
                  <a:custGeom>
                    <a:avLst/>
                    <a:gdLst>
                      <a:gd name="T0" fmla="*/ 91 w 91"/>
                      <a:gd name="T1" fmla="*/ 1853 h 28"/>
                      <a:gd name="T2" fmla="*/ 90 w 91"/>
                      <a:gd name="T3" fmla="*/ 1859 h 28"/>
                      <a:gd name="T4" fmla="*/ 85 w 91"/>
                      <a:gd name="T5" fmla="*/ 1865 h 28"/>
                      <a:gd name="T6" fmla="*/ 78 w 91"/>
                      <a:gd name="T7" fmla="*/ 1865 h 28"/>
                      <a:gd name="T8" fmla="*/ 12 w 91"/>
                      <a:gd name="T9" fmla="*/ 1862 h 28"/>
                      <a:gd name="T10" fmla="*/ 5 w 91"/>
                      <a:gd name="T11" fmla="*/ 1862 h 28"/>
                      <a:gd name="T12" fmla="*/ 0 w 91"/>
                      <a:gd name="T13" fmla="*/ 1856 h 28"/>
                      <a:gd name="T14" fmla="*/ 0 w 91"/>
                      <a:gd name="T15" fmla="*/ 1849 h 28"/>
                      <a:gd name="T16" fmla="*/ 0 w 91"/>
                      <a:gd name="T17" fmla="*/ 1842 h 28"/>
                      <a:gd name="T18" fmla="*/ 6 w 91"/>
                      <a:gd name="T19" fmla="*/ 1837 h 28"/>
                      <a:gd name="T20" fmla="*/ 13 w 91"/>
                      <a:gd name="T21" fmla="*/ 1837 h 28"/>
                      <a:gd name="T22" fmla="*/ 79 w 91"/>
                      <a:gd name="T23" fmla="*/ 1840 h 28"/>
                      <a:gd name="T24" fmla="*/ 86 w 91"/>
                      <a:gd name="T25" fmla="*/ 1840 h 28"/>
                      <a:gd name="T26" fmla="*/ 91 w 91"/>
                      <a:gd name="T27" fmla="*/ 1846 h 28"/>
                      <a:gd name="T28" fmla="*/ 91 w 91"/>
                      <a:gd name="T29" fmla="*/ 1853 h 2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1" h="28">
                        <a:moveTo>
                          <a:pt x="91" y="16"/>
                        </a:moveTo>
                        <a:lnTo>
                          <a:pt x="90" y="22"/>
                        </a:lnTo>
                        <a:lnTo>
                          <a:pt x="85" y="28"/>
                        </a:lnTo>
                        <a:lnTo>
                          <a:pt x="78" y="28"/>
                        </a:lnTo>
                        <a:lnTo>
                          <a:pt x="12" y="25"/>
                        </a:lnTo>
                        <a:lnTo>
                          <a:pt x="5" y="25"/>
                        </a:lnTo>
                        <a:lnTo>
                          <a:pt x="0" y="19"/>
                        </a:lnTo>
                        <a:lnTo>
                          <a:pt x="0" y="12"/>
                        </a:lnTo>
                        <a:lnTo>
                          <a:pt x="0" y="5"/>
                        </a:lnTo>
                        <a:lnTo>
                          <a:pt x="6" y="0"/>
                        </a:lnTo>
                        <a:lnTo>
                          <a:pt x="13" y="0"/>
                        </a:lnTo>
                        <a:lnTo>
                          <a:pt x="79" y="3"/>
                        </a:lnTo>
                        <a:lnTo>
                          <a:pt x="86" y="3"/>
                        </a:lnTo>
                        <a:lnTo>
                          <a:pt x="91" y="9"/>
                        </a:lnTo>
                        <a:lnTo>
                          <a:pt x="91" y="16"/>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18" name="Group 4192">
                  <a:extLst>
                    <a:ext uri="{FF2B5EF4-FFF2-40B4-BE49-F238E27FC236}">
                      <a16:creationId xmlns:a16="http://schemas.microsoft.com/office/drawing/2014/main" id="{8A35EB23-1372-46AB-2CA0-FAE56E6C5B2B}"/>
                    </a:ext>
                  </a:extLst>
                </p:cNvPr>
                <p:cNvGrpSpPr/>
                <p:nvPr/>
              </p:nvGrpSpPr>
              <p:grpSpPr>
                <a:xfrm>
                  <a:off x="4014" y="1823"/>
                  <a:ext cx="84" cy="4"/>
                  <a:chOff x="4014" y="1823"/>
                  <a:chExt cx="84" cy="4"/>
                </a:xfrm>
              </p:grpSpPr>
              <p:sp>
                <p:nvSpPr>
                  <p:cNvPr id="994" name="Freeform 4193">
                    <a:extLst>
                      <a:ext uri="{FF2B5EF4-FFF2-40B4-BE49-F238E27FC236}">
                        <a16:creationId xmlns:a16="http://schemas.microsoft.com/office/drawing/2014/main" id="{1C6987F0-03ED-521A-B8E4-5125EFD5CF99}"/>
                      </a:ext>
                    </a:extLst>
                  </p:cNvPr>
                  <p:cNvSpPr/>
                  <p:nvPr/>
                </p:nvSpPr>
                <p:spPr bwMode="auto">
                  <a:xfrm>
                    <a:off x="4014" y="1823"/>
                    <a:ext cx="84" cy="4"/>
                  </a:xfrm>
                  <a:custGeom>
                    <a:avLst/>
                    <a:gdLst>
                      <a:gd name="T0" fmla="*/ 253 w 84"/>
                      <a:gd name="T1" fmla="*/ 1849 h 4"/>
                      <a:gd name="T2" fmla="*/ 169 w 84"/>
                      <a:gd name="T3" fmla="*/ 1849 h 4"/>
                      <a:gd name="T4" fmla="*/ 181 w 84"/>
                      <a:gd name="T5" fmla="*/ 1849 h 4"/>
                      <a:gd name="T6" fmla="*/ 249 w 84"/>
                      <a:gd name="T7" fmla="*/ 1852 h 4"/>
                      <a:gd name="T8" fmla="*/ 253 w 84"/>
                      <a:gd name="T9" fmla="*/ 1849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4" h="4">
                        <a:moveTo>
                          <a:pt x="253" y="26"/>
                        </a:moveTo>
                        <a:lnTo>
                          <a:pt x="169" y="26"/>
                        </a:lnTo>
                        <a:lnTo>
                          <a:pt x="181" y="26"/>
                        </a:lnTo>
                        <a:lnTo>
                          <a:pt x="249" y="29"/>
                        </a:lnTo>
                        <a:lnTo>
                          <a:pt x="253" y="26"/>
                        </a:lnTo>
                      </a:path>
                    </a:pathLst>
                  </a:custGeom>
                  <a:solidFill>
                    <a:srgbClr val="91C4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95" name="Picture 4194">
                    <a:extLst>
                      <a:ext uri="{FF2B5EF4-FFF2-40B4-BE49-F238E27FC236}">
                        <a16:creationId xmlns:a16="http://schemas.microsoft.com/office/drawing/2014/main" id="{3433CBE8-28DC-984F-4730-DAEF28AE7210}"/>
                      </a:ext>
                    </a:extLst>
                  </p:cNvPr>
                  <p:cNvPicPr>
                    <a:picLocks noChangeAspect="1" noChangeArrowheads="1"/>
                  </p:cNvPicPr>
                  <p:nvPr/>
                </p:nvPicPr>
                <p:blipFill>
                  <a:blip r:embed="rId64">
                    <a:extLst>
                      <a:ext uri="{28A0092B-C50C-407E-A947-70E740481C1C}">
                        <a14:useLocalDpi xmlns:a14="http://schemas.microsoft.com/office/drawing/2010/main" val="0"/>
                      </a:ext>
                    </a:extLst>
                  </a:blip>
                  <a:stretch>
                    <a:fillRect/>
                  </a:stretch>
                </p:blipFill>
                <p:spPr bwMode="auto">
                  <a:xfrm>
                    <a:off x="4014" y="1823"/>
                    <a:ext cx="84" cy="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19" name="Group 4195">
                  <a:extLst>
                    <a:ext uri="{FF2B5EF4-FFF2-40B4-BE49-F238E27FC236}">
                      <a16:creationId xmlns:a16="http://schemas.microsoft.com/office/drawing/2014/main" id="{53C52BE9-A516-2C70-DE2B-F9F2D24FE63B}"/>
                    </a:ext>
                  </a:extLst>
                </p:cNvPr>
                <p:cNvGrpSpPr/>
                <p:nvPr/>
              </p:nvGrpSpPr>
              <p:grpSpPr>
                <a:xfrm>
                  <a:off x="3844" y="1798"/>
                  <a:ext cx="256" cy="158"/>
                  <a:chOff x="3844" y="1798"/>
                  <a:chExt cx="256" cy="158"/>
                </a:xfrm>
              </p:grpSpPr>
              <p:sp>
                <p:nvSpPr>
                  <p:cNvPr id="993" name="Freeform 4196">
                    <a:extLst>
                      <a:ext uri="{FF2B5EF4-FFF2-40B4-BE49-F238E27FC236}">
                        <a16:creationId xmlns:a16="http://schemas.microsoft.com/office/drawing/2014/main" id="{72509AE2-E354-D1E2-398C-91CD853543F7}"/>
                      </a:ext>
                    </a:extLst>
                  </p:cNvPr>
                  <p:cNvSpPr/>
                  <p:nvPr/>
                </p:nvSpPr>
                <p:spPr bwMode="auto">
                  <a:xfrm>
                    <a:off x="3844" y="1798"/>
                    <a:ext cx="256" cy="158"/>
                  </a:xfrm>
                  <a:custGeom>
                    <a:avLst/>
                    <a:gdLst>
                      <a:gd name="T0" fmla="*/ 256 w 256"/>
                      <a:gd name="T1" fmla="*/ 1815 h 158"/>
                      <a:gd name="T2" fmla="*/ 255 w 256"/>
                      <a:gd name="T3" fmla="*/ 1822 h 158"/>
                      <a:gd name="T4" fmla="*/ 249 w 256"/>
                      <a:gd name="T5" fmla="*/ 1827 h 158"/>
                      <a:gd name="T6" fmla="*/ 242 w 256"/>
                      <a:gd name="T7" fmla="*/ 1827 h 158"/>
                      <a:gd name="T8" fmla="*/ 226 w 256"/>
                      <a:gd name="T9" fmla="*/ 1826 h 158"/>
                      <a:gd name="T10" fmla="*/ 203 w 256"/>
                      <a:gd name="T11" fmla="*/ 1825 h 158"/>
                      <a:gd name="T12" fmla="*/ 181 w 256"/>
                      <a:gd name="T13" fmla="*/ 1823 h 158"/>
                      <a:gd name="T14" fmla="*/ 170 w 256"/>
                      <a:gd name="T15" fmla="*/ 1823 h 158"/>
                      <a:gd name="T16" fmla="*/ 166 w 256"/>
                      <a:gd name="T17" fmla="*/ 1825 h 158"/>
                      <a:gd name="T18" fmla="*/ 161 w 256"/>
                      <a:gd name="T19" fmla="*/ 1830 h 158"/>
                      <a:gd name="T20" fmla="*/ 22 w 256"/>
                      <a:gd name="T21" fmla="*/ 1952 h 158"/>
                      <a:gd name="T22" fmla="*/ 17 w 256"/>
                      <a:gd name="T23" fmla="*/ 1956 h 158"/>
                      <a:gd name="T24" fmla="*/ 9 w 256"/>
                      <a:gd name="T25" fmla="*/ 1956 h 158"/>
                      <a:gd name="T26" fmla="*/ 5 w 256"/>
                      <a:gd name="T27" fmla="*/ 1951 h 158"/>
                      <a:gd name="T28" fmla="*/ 0 w 256"/>
                      <a:gd name="T29" fmla="*/ 1945 h 158"/>
                      <a:gd name="T30" fmla="*/ 1 w 256"/>
                      <a:gd name="T31" fmla="*/ 1938 h 158"/>
                      <a:gd name="T32" fmla="*/ 6 w 256"/>
                      <a:gd name="T33" fmla="*/ 1933 h 158"/>
                      <a:gd name="T34" fmla="*/ 144 w 256"/>
                      <a:gd name="T35" fmla="*/ 1811 h 158"/>
                      <a:gd name="T36" fmla="*/ 154 w 256"/>
                      <a:gd name="T37" fmla="*/ 1802 h 158"/>
                      <a:gd name="T38" fmla="*/ 163 w 256"/>
                      <a:gd name="T39" fmla="*/ 1798 h 158"/>
                      <a:gd name="T40" fmla="*/ 176 w 256"/>
                      <a:gd name="T41" fmla="*/ 1798 h 158"/>
                      <a:gd name="T42" fmla="*/ 188 w 256"/>
                      <a:gd name="T43" fmla="*/ 1799 h 158"/>
                      <a:gd name="T44" fmla="*/ 210 w 256"/>
                      <a:gd name="T45" fmla="*/ 1800 h 158"/>
                      <a:gd name="T46" fmla="*/ 243 w 256"/>
                      <a:gd name="T47" fmla="*/ 1802 h 158"/>
                      <a:gd name="T48" fmla="*/ 250 w 256"/>
                      <a:gd name="T49" fmla="*/ 1802 h 158"/>
                      <a:gd name="T50" fmla="*/ 256 w 256"/>
                      <a:gd name="T51" fmla="*/ 1808 h 158"/>
                      <a:gd name="T52" fmla="*/ 256 w 256"/>
                      <a:gd name="T53" fmla="*/ 1815 h 15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56" h="158">
                        <a:moveTo>
                          <a:pt x="256" y="17"/>
                        </a:moveTo>
                        <a:lnTo>
                          <a:pt x="255" y="24"/>
                        </a:lnTo>
                        <a:lnTo>
                          <a:pt x="249" y="29"/>
                        </a:lnTo>
                        <a:lnTo>
                          <a:pt x="242" y="29"/>
                        </a:lnTo>
                        <a:lnTo>
                          <a:pt x="226" y="28"/>
                        </a:lnTo>
                        <a:lnTo>
                          <a:pt x="203" y="27"/>
                        </a:lnTo>
                        <a:lnTo>
                          <a:pt x="181" y="25"/>
                        </a:lnTo>
                        <a:lnTo>
                          <a:pt x="170" y="25"/>
                        </a:lnTo>
                        <a:lnTo>
                          <a:pt x="166" y="27"/>
                        </a:lnTo>
                        <a:lnTo>
                          <a:pt x="161" y="32"/>
                        </a:lnTo>
                        <a:lnTo>
                          <a:pt x="22" y="154"/>
                        </a:lnTo>
                        <a:lnTo>
                          <a:pt x="17" y="158"/>
                        </a:lnTo>
                        <a:lnTo>
                          <a:pt x="9" y="158"/>
                        </a:lnTo>
                        <a:lnTo>
                          <a:pt x="5" y="153"/>
                        </a:lnTo>
                        <a:lnTo>
                          <a:pt x="0" y="147"/>
                        </a:lnTo>
                        <a:lnTo>
                          <a:pt x="1" y="140"/>
                        </a:lnTo>
                        <a:lnTo>
                          <a:pt x="6" y="135"/>
                        </a:lnTo>
                        <a:lnTo>
                          <a:pt x="144" y="13"/>
                        </a:lnTo>
                        <a:lnTo>
                          <a:pt x="154" y="4"/>
                        </a:lnTo>
                        <a:lnTo>
                          <a:pt x="163" y="0"/>
                        </a:lnTo>
                        <a:lnTo>
                          <a:pt x="176" y="0"/>
                        </a:lnTo>
                        <a:lnTo>
                          <a:pt x="188" y="1"/>
                        </a:lnTo>
                        <a:lnTo>
                          <a:pt x="210" y="2"/>
                        </a:lnTo>
                        <a:lnTo>
                          <a:pt x="243" y="4"/>
                        </a:lnTo>
                        <a:lnTo>
                          <a:pt x="250" y="4"/>
                        </a:lnTo>
                        <a:lnTo>
                          <a:pt x="256" y="10"/>
                        </a:lnTo>
                        <a:lnTo>
                          <a:pt x="256" y="17"/>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20" name="Group 4197">
                  <a:extLst>
                    <a:ext uri="{FF2B5EF4-FFF2-40B4-BE49-F238E27FC236}">
                      <a16:creationId xmlns:a16="http://schemas.microsoft.com/office/drawing/2014/main" id="{3FC3F2E4-E824-EC7C-FB8A-C9EF2B3391FD}"/>
                    </a:ext>
                  </a:extLst>
                </p:cNvPr>
                <p:cNvGrpSpPr/>
                <p:nvPr/>
              </p:nvGrpSpPr>
              <p:grpSpPr>
                <a:xfrm>
                  <a:off x="3644" y="2095"/>
                  <a:ext cx="127" cy="125"/>
                  <a:chOff x="3644" y="2095"/>
                  <a:chExt cx="127" cy="125"/>
                </a:xfrm>
              </p:grpSpPr>
              <p:sp>
                <p:nvSpPr>
                  <p:cNvPr id="991" name="Freeform 4198">
                    <a:extLst>
                      <a:ext uri="{FF2B5EF4-FFF2-40B4-BE49-F238E27FC236}">
                        <a16:creationId xmlns:a16="http://schemas.microsoft.com/office/drawing/2014/main" id="{23503D3E-67DF-6B72-6554-FCFD25D32C75}"/>
                      </a:ext>
                    </a:extLst>
                  </p:cNvPr>
                  <p:cNvSpPr/>
                  <p:nvPr/>
                </p:nvSpPr>
                <p:spPr bwMode="auto">
                  <a:xfrm>
                    <a:off x="3644" y="2095"/>
                    <a:ext cx="127" cy="125"/>
                  </a:xfrm>
                  <a:custGeom>
                    <a:avLst/>
                    <a:gdLst>
                      <a:gd name="T0" fmla="*/ 61 w 127"/>
                      <a:gd name="T1" fmla="*/ 2095 h 125"/>
                      <a:gd name="T2" fmla="*/ 58 w 127"/>
                      <a:gd name="T3" fmla="*/ 2096 h 125"/>
                      <a:gd name="T4" fmla="*/ 50 w 127"/>
                      <a:gd name="T5" fmla="*/ 2103 h 125"/>
                      <a:gd name="T6" fmla="*/ 45 w 127"/>
                      <a:gd name="T7" fmla="*/ 2109 h 125"/>
                      <a:gd name="T8" fmla="*/ 19 w 127"/>
                      <a:gd name="T9" fmla="*/ 2135 h 125"/>
                      <a:gd name="T10" fmla="*/ 8 w 127"/>
                      <a:gd name="T11" fmla="*/ 2151 h 125"/>
                      <a:gd name="T12" fmla="*/ 5 w 127"/>
                      <a:gd name="T13" fmla="*/ 2169 h 125"/>
                      <a:gd name="T14" fmla="*/ 8 w 127"/>
                      <a:gd name="T15" fmla="*/ 2188 h 125"/>
                      <a:gd name="T16" fmla="*/ 19 w 127"/>
                      <a:gd name="T17" fmla="*/ 2205 h 125"/>
                      <a:gd name="T18" fmla="*/ 36 w 127"/>
                      <a:gd name="T19" fmla="*/ 2216 h 125"/>
                      <a:gd name="T20" fmla="*/ 54 w 127"/>
                      <a:gd name="T21" fmla="*/ 2220 h 125"/>
                      <a:gd name="T22" fmla="*/ 73 w 127"/>
                      <a:gd name="T23" fmla="*/ 2217 h 125"/>
                      <a:gd name="T24" fmla="*/ 89 w 127"/>
                      <a:gd name="T25" fmla="*/ 2207 h 125"/>
                      <a:gd name="T26" fmla="*/ 129 w 127"/>
                      <a:gd name="T27" fmla="*/ 2167 h 125"/>
                      <a:gd name="T28" fmla="*/ 132 w 127"/>
                      <a:gd name="T29" fmla="*/ 2164 h 125"/>
                      <a:gd name="T30" fmla="*/ 131 w 127"/>
                      <a:gd name="T31" fmla="*/ 2154 h 125"/>
                      <a:gd name="T32" fmla="*/ 128 w 127"/>
                      <a:gd name="T33" fmla="*/ 2152 h 125"/>
                      <a:gd name="T34" fmla="*/ 117 w 127"/>
                      <a:gd name="T35" fmla="*/ 2142 h 125"/>
                      <a:gd name="T36" fmla="*/ 111 w 127"/>
                      <a:gd name="T37" fmla="*/ 2135 h 125"/>
                      <a:gd name="T38" fmla="*/ 95 w 127"/>
                      <a:gd name="T39" fmla="*/ 2119 h 125"/>
                      <a:gd name="T40" fmla="*/ 86 w 127"/>
                      <a:gd name="T41" fmla="*/ 2109 h 125"/>
                      <a:gd name="T42" fmla="*/ 76 w 127"/>
                      <a:gd name="T43" fmla="*/ 2100 h 125"/>
                      <a:gd name="T44" fmla="*/ 73 w 127"/>
                      <a:gd name="T45" fmla="*/ 2097 h 125"/>
                      <a:gd name="T46" fmla="*/ 69 w 127"/>
                      <a:gd name="T47" fmla="*/ 2095 h 125"/>
                      <a:gd name="T48" fmla="*/ 61 w 127"/>
                      <a:gd name="T49" fmla="*/ 2095 h 12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27" h="125">
                        <a:moveTo>
                          <a:pt x="61" y="0"/>
                        </a:moveTo>
                        <a:lnTo>
                          <a:pt x="58" y="1"/>
                        </a:lnTo>
                        <a:lnTo>
                          <a:pt x="50" y="8"/>
                        </a:lnTo>
                        <a:lnTo>
                          <a:pt x="45" y="14"/>
                        </a:lnTo>
                        <a:lnTo>
                          <a:pt x="19" y="40"/>
                        </a:lnTo>
                        <a:lnTo>
                          <a:pt x="8" y="56"/>
                        </a:lnTo>
                        <a:lnTo>
                          <a:pt x="5" y="74"/>
                        </a:lnTo>
                        <a:lnTo>
                          <a:pt x="8" y="93"/>
                        </a:lnTo>
                        <a:lnTo>
                          <a:pt x="19" y="110"/>
                        </a:lnTo>
                        <a:lnTo>
                          <a:pt x="36" y="121"/>
                        </a:lnTo>
                        <a:lnTo>
                          <a:pt x="54" y="125"/>
                        </a:lnTo>
                        <a:lnTo>
                          <a:pt x="73" y="122"/>
                        </a:lnTo>
                        <a:lnTo>
                          <a:pt x="89" y="112"/>
                        </a:lnTo>
                        <a:lnTo>
                          <a:pt x="129" y="72"/>
                        </a:lnTo>
                        <a:lnTo>
                          <a:pt x="132" y="69"/>
                        </a:lnTo>
                        <a:lnTo>
                          <a:pt x="131" y="59"/>
                        </a:lnTo>
                        <a:lnTo>
                          <a:pt x="128" y="57"/>
                        </a:lnTo>
                        <a:lnTo>
                          <a:pt x="117" y="47"/>
                        </a:lnTo>
                        <a:lnTo>
                          <a:pt x="111" y="40"/>
                        </a:lnTo>
                        <a:lnTo>
                          <a:pt x="95" y="24"/>
                        </a:lnTo>
                        <a:lnTo>
                          <a:pt x="86" y="14"/>
                        </a:lnTo>
                        <a:lnTo>
                          <a:pt x="76" y="5"/>
                        </a:lnTo>
                        <a:lnTo>
                          <a:pt x="73" y="2"/>
                        </a:lnTo>
                        <a:lnTo>
                          <a:pt x="69" y="0"/>
                        </a:lnTo>
                        <a:lnTo>
                          <a:pt x="61" y="0"/>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92" name="Picture 4199">
                    <a:extLst>
                      <a:ext uri="{FF2B5EF4-FFF2-40B4-BE49-F238E27FC236}">
                        <a16:creationId xmlns:a16="http://schemas.microsoft.com/office/drawing/2014/main" id="{BC5ED6CB-9D50-F50C-3BC3-DAEECC5C7050}"/>
                      </a:ext>
                    </a:extLst>
                  </p:cNvPr>
                  <p:cNvPicPr>
                    <a:picLocks noChangeAspect="1" noChangeArrowheads="1"/>
                  </p:cNvPicPr>
                  <p:nvPr/>
                </p:nvPicPr>
                <p:blipFill>
                  <a:blip r:embed="rId65">
                    <a:extLst>
                      <a:ext uri="{28A0092B-C50C-407E-A947-70E740481C1C}">
                        <a14:useLocalDpi xmlns:a14="http://schemas.microsoft.com/office/drawing/2010/main" val="0"/>
                      </a:ext>
                    </a:extLst>
                  </a:blip>
                  <a:stretch>
                    <a:fillRect/>
                  </a:stretch>
                </p:blipFill>
                <p:spPr bwMode="auto">
                  <a:xfrm>
                    <a:off x="3644" y="2095"/>
                    <a:ext cx="127" cy="1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21" name="Group 4200">
                  <a:extLst>
                    <a:ext uri="{FF2B5EF4-FFF2-40B4-BE49-F238E27FC236}">
                      <a16:creationId xmlns:a16="http://schemas.microsoft.com/office/drawing/2014/main" id="{148F72E8-1A7C-42E8-A21D-184BD2812F94}"/>
                    </a:ext>
                  </a:extLst>
                </p:cNvPr>
                <p:cNvGrpSpPr/>
                <p:nvPr/>
              </p:nvGrpSpPr>
              <p:grpSpPr>
                <a:xfrm>
                  <a:off x="3644" y="2095"/>
                  <a:ext cx="127" cy="125"/>
                  <a:chOff x="3644" y="2095"/>
                  <a:chExt cx="127" cy="125"/>
                </a:xfrm>
              </p:grpSpPr>
              <p:sp>
                <p:nvSpPr>
                  <p:cNvPr id="990" name="Freeform 4201">
                    <a:extLst>
                      <a:ext uri="{FF2B5EF4-FFF2-40B4-BE49-F238E27FC236}">
                        <a16:creationId xmlns:a16="http://schemas.microsoft.com/office/drawing/2014/main" id="{4099A65D-57A7-2EDD-E60F-C3C844470CF4}"/>
                      </a:ext>
                    </a:extLst>
                  </p:cNvPr>
                  <p:cNvSpPr/>
                  <p:nvPr/>
                </p:nvSpPr>
                <p:spPr bwMode="auto">
                  <a:xfrm>
                    <a:off x="3644" y="2095"/>
                    <a:ext cx="127" cy="125"/>
                  </a:xfrm>
                  <a:custGeom>
                    <a:avLst/>
                    <a:gdLst>
                      <a:gd name="T0" fmla="*/ 59 w 127"/>
                      <a:gd name="T1" fmla="*/ 2095 h 125"/>
                      <a:gd name="T2" fmla="*/ 56 w 127"/>
                      <a:gd name="T3" fmla="*/ 2095 h 125"/>
                      <a:gd name="T4" fmla="*/ 53 w 127"/>
                      <a:gd name="T5" fmla="*/ 2096 h 125"/>
                      <a:gd name="T6" fmla="*/ 50 w 127"/>
                      <a:gd name="T7" fmla="*/ 2098 h 125"/>
                      <a:gd name="T8" fmla="*/ 45 w 127"/>
                      <a:gd name="T9" fmla="*/ 2103 h 125"/>
                      <a:gd name="T10" fmla="*/ 40 w 127"/>
                      <a:gd name="T11" fmla="*/ 2109 h 125"/>
                      <a:gd name="T12" fmla="*/ 35 w 127"/>
                      <a:gd name="T13" fmla="*/ 2114 h 125"/>
                      <a:gd name="T14" fmla="*/ 28 w 127"/>
                      <a:gd name="T15" fmla="*/ 2121 h 125"/>
                      <a:gd name="T16" fmla="*/ 21 w 127"/>
                      <a:gd name="T17" fmla="*/ 2128 h 125"/>
                      <a:gd name="T18" fmla="*/ 14 w 127"/>
                      <a:gd name="T19" fmla="*/ 2135 h 125"/>
                      <a:gd name="T20" fmla="*/ 3 w 127"/>
                      <a:gd name="T21" fmla="*/ 2151 h 125"/>
                      <a:gd name="T22" fmla="*/ 0 w 127"/>
                      <a:gd name="T23" fmla="*/ 2169 h 125"/>
                      <a:gd name="T24" fmla="*/ 3 w 127"/>
                      <a:gd name="T25" fmla="*/ 2188 h 125"/>
                      <a:gd name="T26" fmla="*/ 14 w 127"/>
                      <a:gd name="T27" fmla="*/ 2205 h 125"/>
                      <a:gd name="T28" fmla="*/ 31 w 127"/>
                      <a:gd name="T29" fmla="*/ 2216 h 125"/>
                      <a:gd name="T30" fmla="*/ 49 w 127"/>
                      <a:gd name="T31" fmla="*/ 2220 h 125"/>
                      <a:gd name="T32" fmla="*/ 68 w 127"/>
                      <a:gd name="T33" fmla="*/ 2217 h 125"/>
                      <a:gd name="T34" fmla="*/ 84 w 127"/>
                      <a:gd name="T35" fmla="*/ 2207 h 125"/>
                      <a:gd name="T36" fmla="*/ 92 w 127"/>
                      <a:gd name="T37" fmla="*/ 2199 h 125"/>
                      <a:gd name="T38" fmla="*/ 99 w 127"/>
                      <a:gd name="T39" fmla="*/ 2192 h 125"/>
                      <a:gd name="T40" fmla="*/ 106 w 127"/>
                      <a:gd name="T41" fmla="*/ 2185 h 125"/>
                      <a:gd name="T42" fmla="*/ 111 w 127"/>
                      <a:gd name="T43" fmla="*/ 2180 h 125"/>
                      <a:gd name="T44" fmla="*/ 116 w 127"/>
                      <a:gd name="T45" fmla="*/ 2175 h 125"/>
                      <a:gd name="T46" fmla="*/ 121 w 127"/>
                      <a:gd name="T47" fmla="*/ 2170 h 125"/>
                      <a:gd name="T48" fmla="*/ 124 w 127"/>
                      <a:gd name="T49" fmla="*/ 2167 h 125"/>
                      <a:gd name="T50" fmla="*/ 127 w 127"/>
                      <a:gd name="T51" fmla="*/ 2164 h 125"/>
                      <a:gd name="T52" fmla="*/ 127 w 127"/>
                      <a:gd name="T53" fmla="*/ 2159 h 125"/>
                      <a:gd name="T54" fmla="*/ 126 w 127"/>
                      <a:gd name="T55" fmla="*/ 2154 h 125"/>
                      <a:gd name="T56" fmla="*/ 123 w 127"/>
                      <a:gd name="T57" fmla="*/ 2152 h 125"/>
                      <a:gd name="T58" fmla="*/ 119 w 127"/>
                      <a:gd name="T59" fmla="*/ 2148 h 125"/>
                      <a:gd name="T60" fmla="*/ 112 w 127"/>
                      <a:gd name="T61" fmla="*/ 2142 h 125"/>
                      <a:gd name="T62" fmla="*/ 106 w 127"/>
                      <a:gd name="T63" fmla="*/ 2135 h 125"/>
                      <a:gd name="T64" fmla="*/ 99 w 127"/>
                      <a:gd name="T65" fmla="*/ 2128 h 125"/>
                      <a:gd name="T66" fmla="*/ 90 w 127"/>
                      <a:gd name="T67" fmla="*/ 2119 h 125"/>
                      <a:gd name="T68" fmla="*/ 81 w 127"/>
                      <a:gd name="T69" fmla="*/ 2109 h 125"/>
                      <a:gd name="T70" fmla="*/ 71 w 127"/>
                      <a:gd name="T71" fmla="*/ 2100 h 125"/>
                      <a:gd name="T72" fmla="*/ 68 w 127"/>
                      <a:gd name="T73" fmla="*/ 2097 h 125"/>
                      <a:gd name="T74" fmla="*/ 64 w 127"/>
                      <a:gd name="T75" fmla="*/ 2095 h 125"/>
                      <a:gd name="T76" fmla="*/ 59 w 127"/>
                      <a:gd name="T77" fmla="*/ 2095 h 12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27" h="125">
                        <a:moveTo>
                          <a:pt x="59" y="0"/>
                        </a:moveTo>
                        <a:lnTo>
                          <a:pt x="56" y="0"/>
                        </a:lnTo>
                        <a:lnTo>
                          <a:pt x="53" y="1"/>
                        </a:lnTo>
                        <a:lnTo>
                          <a:pt x="50" y="3"/>
                        </a:lnTo>
                        <a:lnTo>
                          <a:pt x="45" y="8"/>
                        </a:lnTo>
                        <a:lnTo>
                          <a:pt x="40" y="14"/>
                        </a:lnTo>
                        <a:lnTo>
                          <a:pt x="35" y="19"/>
                        </a:lnTo>
                        <a:lnTo>
                          <a:pt x="28" y="26"/>
                        </a:lnTo>
                        <a:lnTo>
                          <a:pt x="21" y="33"/>
                        </a:lnTo>
                        <a:lnTo>
                          <a:pt x="14" y="40"/>
                        </a:lnTo>
                        <a:lnTo>
                          <a:pt x="3" y="56"/>
                        </a:lnTo>
                        <a:lnTo>
                          <a:pt x="0" y="74"/>
                        </a:lnTo>
                        <a:lnTo>
                          <a:pt x="3" y="93"/>
                        </a:lnTo>
                        <a:lnTo>
                          <a:pt x="14" y="110"/>
                        </a:lnTo>
                        <a:lnTo>
                          <a:pt x="31" y="121"/>
                        </a:lnTo>
                        <a:lnTo>
                          <a:pt x="49" y="125"/>
                        </a:lnTo>
                        <a:lnTo>
                          <a:pt x="68" y="122"/>
                        </a:lnTo>
                        <a:lnTo>
                          <a:pt x="84" y="112"/>
                        </a:lnTo>
                        <a:lnTo>
                          <a:pt x="92" y="104"/>
                        </a:lnTo>
                        <a:lnTo>
                          <a:pt x="99" y="97"/>
                        </a:lnTo>
                        <a:lnTo>
                          <a:pt x="106" y="90"/>
                        </a:lnTo>
                        <a:lnTo>
                          <a:pt x="111" y="85"/>
                        </a:lnTo>
                        <a:lnTo>
                          <a:pt x="116" y="80"/>
                        </a:lnTo>
                        <a:lnTo>
                          <a:pt x="121" y="75"/>
                        </a:lnTo>
                        <a:lnTo>
                          <a:pt x="124" y="72"/>
                        </a:lnTo>
                        <a:lnTo>
                          <a:pt x="127" y="69"/>
                        </a:lnTo>
                        <a:lnTo>
                          <a:pt x="127" y="64"/>
                        </a:lnTo>
                        <a:lnTo>
                          <a:pt x="126" y="59"/>
                        </a:lnTo>
                        <a:lnTo>
                          <a:pt x="123" y="57"/>
                        </a:lnTo>
                        <a:lnTo>
                          <a:pt x="119" y="53"/>
                        </a:lnTo>
                        <a:lnTo>
                          <a:pt x="112" y="47"/>
                        </a:lnTo>
                        <a:lnTo>
                          <a:pt x="106" y="40"/>
                        </a:lnTo>
                        <a:lnTo>
                          <a:pt x="99" y="33"/>
                        </a:lnTo>
                        <a:lnTo>
                          <a:pt x="90" y="24"/>
                        </a:lnTo>
                        <a:lnTo>
                          <a:pt x="81" y="14"/>
                        </a:lnTo>
                        <a:lnTo>
                          <a:pt x="71" y="5"/>
                        </a:lnTo>
                        <a:lnTo>
                          <a:pt x="68" y="2"/>
                        </a:lnTo>
                        <a:lnTo>
                          <a:pt x="64" y="0"/>
                        </a:lnTo>
                        <a:lnTo>
                          <a:pt x="59" y="0"/>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22" name="Group 4202">
                  <a:extLst>
                    <a:ext uri="{FF2B5EF4-FFF2-40B4-BE49-F238E27FC236}">
                      <a16:creationId xmlns:a16="http://schemas.microsoft.com/office/drawing/2014/main" id="{A4C4BA95-A4B7-EEE8-71AF-5B5745CA239D}"/>
                    </a:ext>
                  </a:extLst>
                </p:cNvPr>
                <p:cNvGrpSpPr/>
                <p:nvPr/>
              </p:nvGrpSpPr>
              <p:grpSpPr>
                <a:xfrm>
                  <a:off x="3457" y="1874"/>
                  <a:ext cx="447" cy="362"/>
                  <a:chOff x="3457" y="1874"/>
                  <a:chExt cx="447" cy="362"/>
                </a:xfrm>
              </p:grpSpPr>
              <p:sp>
                <p:nvSpPr>
                  <p:cNvPr id="984" name="Freeform 4203">
                    <a:extLst>
                      <a:ext uri="{FF2B5EF4-FFF2-40B4-BE49-F238E27FC236}">
                        <a16:creationId xmlns:a16="http://schemas.microsoft.com/office/drawing/2014/main" id="{778C7E04-DE3D-F9AC-10E9-C403F7B8D0F6}"/>
                      </a:ext>
                    </a:extLst>
                  </p:cNvPr>
                  <p:cNvSpPr/>
                  <p:nvPr/>
                </p:nvSpPr>
                <p:spPr bwMode="auto">
                  <a:xfrm>
                    <a:off x="3457" y="1874"/>
                    <a:ext cx="447" cy="362"/>
                  </a:xfrm>
                  <a:custGeom>
                    <a:avLst/>
                    <a:gdLst>
                      <a:gd name="T0" fmla="*/ 315 w 447"/>
                      <a:gd name="T1" fmla="*/ 1877 h 362"/>
                      <a:gd name="T2" fmla="*/ 296 w 447"/>
                      <a:gd name="T3" fmla="*/ 1881 h 362"/>
                      <a:gd name="T4" fmla="*/ 280 w 447"/>
                      <a:gd name="T5" fmla="*/ 1892 h 362"/>
                      <a:gd name="T6" fmla="*/ 17 w 447"/>
                      <a:gd name="T7" fmla="*/ 2155 h 362"/>
                      <a:gd name="T8" fmla="*/ 7 w 447"/>
                      <a:gd name="T9" fmla="*/ 2171 h 362"/>
                      <a:gd name="T10" fmla="*/ 5 w 447"/>
                      <a:gd name="T11" fmla="*/ 2190 h 362"/>
                      <a:gd name="T12" fmla="*/ 9 w 447"/>
                      <a:gd name="T13" fmla="*/ 2208 h 362"/>
                      <a:gd name="T14" fmla="*/ 21 w 447"/>
                      <a:gd name="T15" fmla="*/ 2225 h 362"/>
                      <a:gd name="T16" fmla="*/ 37 w 447"/>
                      <a:gd name="T17" fmla="*/ 2235 h 362"/>
                      <a:gd name="T18" fmla="*/ 56 w 447"/>
                      <a:gd name="T19" fmla="*/ 2239 h 362"/>
                      <a:gd name="T20" fmla="*/ 74 w 447"/>
                      <a:gd name="T21" fmla="*/ 2235 h 362"/>
                      <a:gd name="T22" fmla="*/ 91 w 447"/>
                      <a:gd name="T23" fmla="*/ 2224 h 362"/>
                      <a:gd name="T24" fmla="*/ 182 w 447"/>
                      <a:gd name="T25" fmla="*/ 2133 h 362"/>
                      <a:gd name="T26" fmla="*/ 217 w 447"/>
                      <a:gd name="T27" fmla="*/ 2099 h 362"/>
                      <a:gd name="T28" fmla="*/ 228 w 447"/>
                      <a:gd name="T29" fmla="*/ 2088 h 362"/>
                      <a:gd name="T30" fmla="*/ 234 w 447"/>
                      <a:gd name="T31" fmla="*/ 2084 h 362"/>
                      <a:gd name="T32" fmla="*/ 243 w 447"/>
                      <a:gd name="T33" fmla="*/ 2077 h 362"/>
                      <a:gd name="T34" fmla="*/ 252 w 447"/>
                      <a:gd name="T35" fmla="*/ 2076 h 362"/>
                      <a:gd name="T36" fmla="*/ 410 w 447"/>
                      <a:gd name="T37" fmla="*/ 2076 h 362"/>
                      <a:gd name="T38" fmla="*/ 417 w 447"/>
                      <a:gd name="T39" fmla="*/ 2069 h 362"/>
                      <a:gd name="T40" fmla="*/ 433 w 447"/>
                      <a:gd name="T41" fmla="*/ 2052 h 362"/>
                      <a:gd name="T42" fmla="*/ 446 w 447"/>
                      <a:gd name="T43" fmla="*/ 2038 h 362"/>
                      <a:gd name="T44" fmla="*/ 452 w 447"/>
                      <a:gd name="T45" fmla="*/ 2020 h 362"/>
                      <a:gd name="T46" fmla="*/ 450 w 447"/>
                      <a:gd name="T47" fmla="*/ 2000 h 362"/>
                      <a:gd name="T48" fmla="*/ 447 w 447"/>
                      <a:gd name="T49" fmla="*/ 1988 h 362"/>
                      <a:gd name="T50" fmla="*/ 447 w 447"/>
                      <a:gd name="T51" fmla="*/ 1988 h 362"/>
                      <a:gd name="T52" fmla="*/ 392 w 447"/>
                      <a:gd name="T53" fmla="*/ 1988 h 362"/>
                      <a:gd name="T54" fmla="*/ 373 w 447"/>
                      <a:gd name="T55" fmla="*/ 1980 h 362"/>
                      <a:gd name="T56" fmla="*/ 350 w 447"/>
                      <a:gd name="T57" fmla="*/ 1961 h 362"/>
                      <a:gd name="T58" fmla="*/ 341 w 447"/>
                      <a:gd name="T59" fmla="*/ 1941 h 362"/>
                      <a:gd name="T60" fmla="*/ 341 w 447"/>
                      <a:gd name="T61" fmla="*/ 1924 h 362"/>
                      <a:gd name="T62" fmla="*/ 347 w 447"/>
                      <a:gd name="T63" fmla="*/ 1913 h 362"/>
                      <a:gd name="T64" fmla="*/ 356 w 447"/>
                      <a:gd name="T65" fmla="*/ 1904 h 362"/>
                      <a:gd name="T66" fmla="*/ 358 w 447"/>
                      <a:gd name="T67" fmla="*/ 1904 h 362"/>
                      <a:gd name="T68" fmla="*/ 354 w 447"/>
                      <a:gd name="T69" fmla="*/ 1895 h 362"/>
                      <a:gd name="T70" fmla="*/ 341 w 447"/>
                      <a:gd name="T71" fmla="*/ 1884 h 362"/>
                      <a:gd name="T72" fmla="*/ 315 w 447"/>
                      <a:gd name="T73" fmla="*/ 1877 h 36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47" h="362">
                        <a:moveTo>
                          <a:pt x="315" y="3"/>
                        </a:moveTo>
                        <a:lnTo>
                          <a:pt x="296" y="7"/>
                        </a:lnTo>
                        <a:lnTo>
                          <a:pt x="280" y="18"/>
                        </a:lnTo>
                        <a:lnTo>
                          <a:pt x="17" y="281"/>
                        </a:lnTo>
                        <a:lnTo>
                          <a:pt x="7" y="297"/>
                        </a:lnTo>
                        <a:lnTo>
                          <a:pt x="5" y="316"/>
                        </a:lnTo>
                        <a:lnTo>
                          <a:pt x="9" y="334"/>
                        </a:lnTo>
                        <a:lnTo>
                          <a:pt x="21" y="351"/>
                        </a:lnTo>
                        <a:lnTo>
                          <a:pt x="37" y="361"/>
                        </a:lnTo>
                        <a:lnTo>
                          <a:pt x="56" y="365"/>
                        </a:lnTo>
                        <a:lnTo>
                          <a:pt x="74" y="361"/>
                        </a:lnTo>
                        <a:lnTo>
                          <a:pt x="91" y="350"/>
                        </a:lnTo>
                        <a:lnTo>
                          <a:pt x="182" y="259"/>
                        </a:lnTo>
                        <a:lnTo>
                          <a:pt x="217" y="225"/>
                        </a:lnTo>
                        <a:lnTo>
                          <a:pt x="228" y="214"/>
                        </a:lnTo>
                        <a:lnTo>
                          <a:pt x="234" y="210"/>
                        </a:lnTo>
                        <a:lnTo>
                          <a:pt x="243" y="203"/>
                        </a:lnTo>
                        <a:lnTo>
                          <a:pt x="252" y="202"/>
                        </a:lnTo>
                        <a:lnTo>
                          <a:pt x="410" y="202"/>
                        </a:lnTo>
                        <a:lnTo>
                          <a:pt x="417" y="195"/>
                        </a:lnTo>
                        <a:lnTo>
                          <a:pt x="433" y="178"/>
                        </a:lnTo>
                        <a:lnTo>
                          <a:pt x="446" y="164"/>
                        </a:lnTo>
                        <a:lnTo>
                          <a:pt x="452" y="146"/>
                        </a:lnTo>
                        <a:lnTo>
                          <a:pt x="450" y="126"/>
                        </a:lnTo>
                        <a:lnTo>
                          <a:pt x="447" y="114"/>
                        </a:lnTo>
                        <a:lnTo>
                          <a:pt x="392" y="114"/>
                        </a:lnTo>
                        <a:lnTo>
                          <a:pt x="373" y="106"/>
                        </a:lnTo>
                        <a:lnTo>
                          <a:pt x="350" y="87"/>
                        </a:lnTo>
                        <a:lnTo>
                          <a:pt x="341" y="67"/>
                        </a:lnTo>
                        <a:lnTo>
                          <a:pt x="341" y="50"/>
                        </a:lnTo>
                        <a:lnTo>
                          <a:pt x="347" y="39"/>
                        </a:lnTo>
                        <a:lnTo>
                          <a:pt x="356" y="30"/>
                        </a:lnTo>
                        <a:lnTo>
                          <a:pt x="358" y="30"/>
                        </a:lnTo>
                        <a:lnTo>
                          <a:pt x="354" y="21"/>
                        </a:lnTo>
                        <a:lnTo>
                          <a:pt x="341" y="10"/>
                        </a:lnTo>
                        <a:lnTo>
                          <a:pt x="315" y="3"/>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985" name="Freeform 4204">
                    <a:extLst>
                      <a:ext uri="{FF2B5EF4-FFF2-40B4-BE49-F238E27FC236}">
                        <a16:creationId xmlns:a16="http://schemas.microsoft.com/office/drawing/2014/main" id="{7623ADDC-8B61-7AF8-21D0-C6A45DA76132}"/>
                      </a:ext>
                    </a:extLst>
                  </p:cNvPr>
                  <p:cNvSpPr/>
                  <p:nvPr/>
                </p:nvSpPr>
                <p:spPr bwMode="auto">
                  <a:xfrm>
                    <a:off x="3457" y="1874"/>
                    <a:ext cx="447" cy="362"/>
                  </a:xfrm>
                  <a:custGeom>
                    <a:avLst/>
                    <a:gdLst>
                      <a:gd name="T0" fmla="*/ 410 w 447"/>
                      <a:gd name="T1" fmla="*/ 2076 h 362"/>
                      <a:gd name="T2" fmla="*/ 252 w 447"/>
                      <a:gd name="T3" fmla="*/ 2076 h 362"/>
                      <a:gd name="T4" fmla="*/ 268 w 447"/>
                      <a:gd name="T5" fmla="*/ 2087 h 362"/>
                      <a:gd name="T6" fmla="*/ 282 w 447"/>
                      <a:gd name="T7" fmla="*/ 2101 h 362"/>
                      <a:gd name="T8" fmla="*/ 314 w 447"/>
                      <a:gd name="T9" fmla="*/ 2133 h 362"/>
                      <a:gd name="T10" fmla="*/ 329 w 447"/>
                      <a:gd name="T11" fmla="*/ 2143 h 362"/>
                      <a:gd name="T12" fmla="*/ 344 w 447"/>
                      <a:gd name="T13" fmla="*/ 2142 h 362"/>
                      <a:gd name="T14" fmla="*/ 381 w 447"/>
                      <a:gd name="T15" fmla="*/ 2105 h 362"/>
                      <a:gd name="T16" fmla="*/ 399 w 447"/>
                      <a:gd name="T17" fmla="*/ 2087 h 362"/>
                      <a:gd name="T18" fmla="*/ 410 w 447"/>
                      <a:gd name="T19" fmla="*/ 2076 h 36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7" h="362">
                        <a:moveTo>
                          <a:pt x="410" y="202"/>
                        </a:moveTo>
                        <a:lnTo>
                          <a:pt x="252" y="202"/>
                        </a:lnTo>
                        <a:lnTo>
                          <a:pt x="268" y="213"/>
                        </a:lnTo>
                        <a:lnTo>
                          <a:pt x="282" y="227"/>
                        </a:lnTo>
                        <a:lnTo>
                          <a:pt x="314" y="259"/>
                        </a:lnTo>
                        <a:lnTo>
                          <a:pt x="329" y="269"/>
                        </a:lnTo>
                        <a:lnTo>
                          <a:pt x="344" y="268"/>
                        </a:lnTo>
                        <a:lnTo>
                          <a:pt x="381" y="231"/>
                        </a:lnTo>
                        <a:lnTo>
                          <a:pt x="399" y="213"/>
                        </a:lnTo>
                        <a:lnTo>
                          <a:pt x="410" y="202"/>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986" name="Freeform 4205">
                    <a:extLst>
                      <a:ext uri="{FF2B5EF4-FFF2-40B4-BE49-F238E27FC236}">
                        <a16:creationId xmlns:a16="http://schemas.microsoft.com/office/drawing/2014/main" id="{4A098F62-4526-B2CA-AEC6-D4B073D96FA2}"/>
                      </a:ext>
                    </a:extLst>
                  </p:cNvPr>
                  <p:cNvSpPr/>
                  <p:nvPr/>
                </p:nvSpPr>
                <p:spPr bwMode="auto">
                  <a:xfrm>
                    <a:off x="3457" y="1874"/>
                    <a:ext cx="447" cy="362"/>
                  </a:xfrm>
                  <a:custGeom>
                    <a:avLst/>
                    <a:gdLst>
                      <a:gd name="T0" fmla="*/ 420 w 447"/>
                      <a:gd name="T1" fmla="*/ 1969 h 362"/>
                      <a:gd name="T2" fmla="*/ 425 w 447"/>
                      <a:gd name="T3" fmla="*/ 1973 h 362"/>
                      <a:gd name="T4" fmla="*/ 416 w 447"/>
                      <a:gd name="T5" fmla="*/ 1982 h 362"/>
                      <a:gd name="T6" fmla="*/ 406 w 447"/>
                      <a:gd name="T7" fmla="*/ 1987 h 362"/>
                      <a:gd name="T8" fmla="*/ 392 w 447"/>
                      <a:gd name="T9" fmla="*/ 1988 h 362"/>
                      <a:gd name="T10" fmla="*/ 447 w 447"/>
                      <a:gd name="T11" fmla="*/ 1988 h 362"/>
                      <a:gd name="T12" fmla="*/ 440 w 447"/>
                      <a:gd name="T13" fmla="*/ 1976 h 362"/>
                      <a:gd name="T14" fmla="*/ 420 w 447"/>
                      <a:gd name="T15" fmla="*/ 1969 h 36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47" h="362">
                        <a:moveTo>
                          <a:pt x="420" y="95"/>
                        </a:moveTo>
                        <a:lnTo>
                          <a:pt x="425" y="99"/>
                        </a:lnTo>
                        <a:lnTo>
                          <a:pt x="416" y="108"/>
                        </a:lnTo>
                        <a:lnTo>
                          <a:pt x="406" y="113"/>
                        </a:lnTo>
                        <a:lnTo>
                          <a:pt x="392" y="114"/>
                        </a:lnTo>
                        <a:lnTo>
                          <a:pt x="447" y="114"/>
                        </a:lnTo>
                        <a:lnTo>
                          <a:pt x="440" y="102"/>
                        </a:lnTo>
                        <a:lnTo>
                          <a:pt x="420" y="95"/>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987" name="Freeform 4206">
                    <a:extLst>
                      <a:ext uri="{FF2B5EF4-FFF2-40B4-BE49-F238E27FC236}">
                        <a16:creationId xmlns:a16="http://schemas.microsoft.com/office/drawing/2014/main" id="{BE1D4863-E338-4171-CD70-F6E68CCBCA25}"/>
                      </a:ext>
                    </a:extLst>
                  </p:cNvPr>
                  <p:cNvSpPr/>
                  <p:nvPr/>
                </p:nvSpPr>
                <p:spPr bwMode="auto">
                  <a:xfrm>
                    <a:off x="3457" y="1874"/>
                    <a:ext cx="447" cy="362"/>
                  </a:xfrm>
                  <a:custGeom>
                    <a:avLst/>
                    <a:gdLst>
                      <a:gd name="T0" fmla="*/ 358 w 447"/>
                      <a:gd name="T1" fmla="*/ 1904 h 362"/>
                      <a:gd name="T2" fmla="*/ 356 w 447"/>
                      <a:gd name="T3" fmla="*/ 1904 h 362"/>
                      <a:gd name="T4" fmla="*/ 360 w 447"/>
                      <a:gd name="T5" fmla="*/ 1909 h 362"/>
                      <a:gd name="T6" fmla="*/ 358 w 447"/>
                      <a:gd name="T7" fmla="*/ 1904 h 36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47" h="362">
                        <a:moveTo>
                          <a:pt x="358" y="30"/>
                        </a:moveTo>
                        <a:lnTo>
                          <a:pt x="356" y="30"/>
                        </a:lnTo>
                        <a:lnTo>
                          <a:pt x="360" y="35"/>
                        </a:lnTo>
                        <a:lnTo>
                          <a:pt x="358" y="30"/>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988" name="Freeform 4207">
                    <a:extLst>
                      <a:ext uri="{FF2B5EF4-FFF2-40B4-BE49-F238E27FC236}">
                        <a16:creationId xmlns:a16="http://schemas.microsoft.com/office/drawing/2014/main" id="{1381B5C5-26A1-A6E0-9B27-095C9F7BA71C}"/>
                      </a:ext>
                    </a:extLst>
                  </p:cNvPr>
                  <p:cNvSpPr/>
                  <p:nvPr/>
                </p:nvSpPr>
                <p:spPr bwMode="auto">
                  <a:xfrm>
                    <a:off x="3457" y="1874"/>
                    <a:ext cx="447" cy="362"/>
                  </a:xfrm>
                  <a:custGeom>
                    <a:avLst/>
                    <a:gdLst>
                      <a:gd name="T0" fmla="*/ 280 w 447"/>
                      <a:gd name="T1" fmla="*/ 1892 h 362"/>
                      <a:gd name="T2" fmla="*/ 280 w 447"/>
                      <a:gd name="T3" fmla="*/ 1892 h 362"/>
                      <a:gd name="T4" fmla="*/ 0 60000 65536"/>
                      <a:gd name="T5" fmla="*/ 0 60000 65536"/>
                    </a:gdLst>
                    <a:ahLst/>
                    <a:cxnLst>
                      <a:cxn ang="T4">
                        <a:pos x="T0" y="T1"/>
                      </a:cxn>
                      <a:cxn ang="T5">
                        <a:pos x="T2" y="T3"/>
                      </a:cxn>
                    </a:cxnLst>
                    <a:rect l="0" t="0" r="r" b="b"/>
                    <a:pathLst>
                      <a:path w="447" h="362">
                        <a:moveTo>
                          <a:pt x="280" y="18"/>
                        </a:moveTo>
                        <a:lnTo>
                          <a:pt x="280" y="18"/>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89" name="Picture 4208">
                    <a:extLst>
                      <a:ext uri="{FF2B5EF4-FFF2-40B4-BE49-F238E27FC236}">
                        <a16:creationId xmlns:a16="http://schemas.microsoft.com/office/drawing/2014/main" id="{F2121F83-3465-2837-4F16-876183CC3A03}"/>
                      </a:ext>
                    </a:extLst>
                  </p:cNvPr>
                  <p:cNvPicPr>
                    <a:picLocks noChangeAspect="1" noChangeArrowheads="1"/>
                  </p:cNvPicPr>
                  <p:nvPr/>
                </p:nvPicPr>
                <p:blipFill>
                  <a:blip r:embed="rId66">
                    <a:extLst>
                      <a:ext uri="{28A0092B-C50C-407E-A947-70E740481C1C}">
                        <a14:useLocalDpi xmlns:a14="http://schemas.microsoft.com/office/drawing/2010/main" val="0"/>
                      </a:ext>
                    </a:extLst>
                  </a:blip>
                  <a:stretch>
                    <a:fillRect/>
                  </a:stretch>
                </p:blipFill>
                <p:spPr bwMode="auto">
                  <a:xfrm>
                    <a:off x="3457" y="1874"/>
                    <a:ext cx="447" cy="36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23" name="Group 4209">
                  <a:extLst>
                    <a:ext uri="{FF2B5EF4-FFF2-40B4-BE49-F238E27FC236}">
                      <a16:creationId xmlns:a16="http://schemas.microsoft.com/office/drawing/2014/main" id="{6A7C95D1-A69E-50FB-0E9C-5A367F9CC8FC}"/>
                    </a:ext>
                  </a:extLst>
                </p:cNvPr>
                <p:cNvGrpSpPr/>
                <p:nvPr/>
              </p:nvGrpSpPr>
              <p:grpSpPr>
                <a:xfrm>
                  <a:off x="3457" y="1874"/>
                  <a:ext cx="447" cy="362"/>
                  <a:chOff x="3457" y="1874"/>
                  <a:chExt cx="447" cy="362"/>
                </a:xfrm>
              </p:grpSpPr>
              <p:sp>
                <p:nvSpPr>
                  <p:cNvPr id="983" name="Freeform 4210">
                    <a:extLst>
                      <a:ext uri="{FF2B5EF4-FFF2-40B4-BE49-F238E27FC236}">
                        <a16:creationId xmlns:a16="http://schemas.microsoft.com/office/drawing/2014/main" id="{E8ACA4FA-86E5-2EC3-425C-424BAC3B5ABE}"/>
                      </a:ext>
                    </a:extLst>
                  </p:cNvPr>
                  <p:cNvSpPr/>
                  <p:nvPr/>
                </p:nvSpPr>
                <p:spPr bwMode="auto">
                  <a:xfrm>
                    <a:off x="3457" y="1874"/>
                    <a:ext cx="447" cy="362"/>
                  </a:xfrm>
                  <a:custGeom>
                    <a:avLst/>
                    <a:gdLst>
                      <a:gd name="T0" fmla="*/ 275 w 447"/>
                      <a:gd name="T1" fmla="*/ 1889 h 362"/>
                      <a:gd name="T2" fmla="*/ 291 w 447"/>
                      <a:gd name="T3" fmla="*/ 1878 h 362"/>
                      <a:gd name="T4" fmla="*/ 310 w 447"/>
                      <a:gd name="T5" fmla="*/ 1874 h 362"/>
                      <a:gd name="T6" fmla="*/ 335 w 447"/>
                      <a:gd name="T7" fmla="*/ 1881 h 362"/>
                      <a:gd name="T8" fmla="*/ 349 w 447"/>
                      <a:gd name="T9" fmla="*/ 1893 h 362"/>
                      <a:gd name="T10" fmla="*/ 355 w 447"/>
                      <a:gd name="T11" fmla="*/ 1906 h 362"/>
                      <a:gd name="T12" fmla="*/ 351 w 447"/>
                      <a:gd name="T13" fmla="*/ 1901 h 362"/>
                      <a:gd name="T14" fmla="*/ 342 w 447"/>
                      <a:gd name="T15" fmla="*/ 1910 h 362"/>
                      <a:gd name="T16" fmla="*/ 336 w 447"/>
                      <a:gd name="T17" fmla="*/ 1921 h 362"/>
                      <a:gd name="T18" fmla="*/ 336 w 447"/>
                      <a:gd name="T19" fmla="*/ 1938 h 362"/>
                      <a:gd name="T20" fmla="*/ 345 w 447"/>
                      <a:gd name="T21" fmla="*/ 1958 h 362"/>
                      <a:gd name="T22" fmla="*/ 368 w 447"/>
                      <a:gd name="T23" fmla="*/ 1977 h 362"/>
                      <a:gd name="T24" fmla="*/ 386 w 447"/>
                      <a:gd name="T25" fmla="*/ 1985 h 362"/>
                      <a:gd name="T26" fmla="*/ 401 w 447"/>
                      <a:gd name="T27" fmla="*/ 1984 h 362"/>
                      <a:gd name="T28" fmla="*/ 411 w 447"/>
                      <a:gd name="T29" fmla="*/ 1979 h 362"/>
                      <a:gd name="T30" fmla="*/ 420 w 447"/>
                      <a:gd name="T31" fmla="*/ 1970 h 362"/>
                      <a:gd name="T32" fmla="*/ 415 w 447"/>
                      <a:gd name="T33" fmla="*/ 1966 h 362"/>
                      <a:gd name="T34" fmla="*/ 422 w 447"/>
                      <a:gd name="T35" fmla="*/ 1969 h 362"/>
                      <a:gd name="T36" fmla="*/ 435 w 447"/>
                      <a:gd name="T37" fmla="*/ 1973 h 362"/>
                      <a:gd name="T38" fmla="*/ 442 w 447"/>
                      <a:gd name="T39" fmla="*/ 1985 h 362"/>
                      <a:gd name="T40" fmla="*/ 445 w 447"/>
                      <a:gd name="T41" fmla="*/ 1997 h 362"/>
                      <a:gd name="T42" fmla="*/ 447 w 447"/>
                      <a:gd name="T43" fmla="*/ 2017 h 362"/>
                      <a:gd name="T44" fmla="*/ 441 w 447"/>
                      <a:gd name="T45" fmla="*/ 2035 h 362"/>
                      <a:gd name="T46" fmla="*/ 394 w 447"/>
                      <a:gd name="T47" fmla="*/ 2084 h 362"/>
                      <a:gd name="T48" fmla="*/ 347 w 447"/>
                      <a:gd name="T49" fmla="*/ 2132 h 362"/>
                      <a:gd name="T50" fmla="*/ 324 w 447"/>
                      <a:gd name="T51" fmla="*/ 2140 h 362"/>
                      <a:gd name="T52" fmla="*/ 309 w 447"/>
                      <a:gd name="T53" fmla="*/ 2130 h 362"/>
                      <a:gd name="T54" fmla="*/ 294 w 447"/>
                      <a:gd name="T55" fmla="*/ 2115 h 362"/>
                      <a:gd name="T56" fmla="*/ 277 w 447"/>
                      <a:gd name="T57" fmla="*/ 2098 h 362"/>
                      <a:gd name="T58" fmla="*/ 263 w 447"/>
                      <a:gd name="T59" fmla="*/ 2085 h 362"/>
                      <a:gd name="T60" fmla="*/ 247 w 447"/>
                      <a:gd name="T61" fmla="*/ 2073 h 362"/>
                      <a:gd name="T62" fmla="*/ 238 w 447"/>
                      <a:gd name="T63" fmla="*/ 2075 h 362"/>
                      <a:gd name="T64" fmla="*/ 177 w 447"/>
                      <a:gd name="T65" fmla="*/ 2130 h 362"/>
                      <a:gd name="T66" fmla="*/ 118 w 447"/>
                      <a:gd name="T67" fmla="*/ 2188 h 362"/>
                      <a:gd name="T68" fmla="*/ 86 w 447"/>
                      <a:gd name="T69" fmla="*/ 2221 h 362"/>
                      <a:gd name="T70" fmla="*/ 69 w 447"/>
                      <a:gd name="T71" fmla="*/ 2232 h 362"/>
                      <a:gd name="T72" fmla="*/ 51 w 447"/>
                      <a:gd name="T73" fmla="*/ 2236 h 362"/>
                      <a:gd name="T74" fmla="*/ 32 w 447"/>
                      <a:gd name="T75" fmla="*/ 2232 h 362"/>
                      <a:gd name="T76" fmla="*/ 15 w 447"/>
                      <a:gd name="T77" fmla="*/ 2222 h 362"/>
                      <a:gd name="T78" fmla="*/ 4 w 447"/>
                      <a:gd name="T79" fmla="*/ 2205 h 362"/>
                      <a:gd name="T80" fmla="*/ 0 w 447"/>
                      <a:gd name="T81" fmla="*/ 2187 h 362"/>
                      <a:gd name="T82" fmla="*/ 2 w 447"/>
                      <a:gd name="T83" fmla="*/ 2168 h 362"/>
                      <a:gd name="T84" fmla="*/ 12 w 447"/>
                      <a:gd name="T85" fmla="*/ 2152 h 362"/>
                      <a:gd name="T86" fmla="*/ 275 w 447"/>
                      <a:gd name="T87" fmla="*/ 1889 h 3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447" h="362">
                        <a:moveTo>
                          <a:pt x="275" y="15"/>
                        </a:moveTo>
                        <a:lnTo>
                          <a:pt x="291" y="4"/>
                        </a:lnTo>
                        <a:lnTo>
                          <a:pt x="310" y="0"/>
                        </a:lnTo>
                        <a:lnTo>
                          <a:pt x="335" y="7"/>
                        </a:lnTo>
                        <a:lnTo>
                          <a:pt x="349" y="19"/>
                        </a:lnTo>
                        <a:lnTo>
                          <a:pt x="355" y="32"/>
                        </a:lnTo>
                        <a:lnTo>
                          <a:pt x="351" y="27"/>
                        </a:lnTo>
                        <a:lnTo>
                          <a:pt x="342" y="36"/>
                        </a:lnTo>
                        <a:lnTo>
                          <a:pt x="336" y="47"/>
                        </a:lnTo>
                        <a:lnTo>
                          <a:pt x="336" y="64"/>
                        </a:lnTo>
                        <a:lnTo>
                          <a:pt x="345" y="84"/>
                        </a:lnTo>
                        <a:lnTo>
                          <a:pt x="368" y="103"/>
                        </a:lnTo>
                        <a:lnTo>
                          <a:pt x="386" y="111"/>
                        </a:lnTo>
                        <a:lnTo>
                          <a:pt x="401" y="110"/>
                        </a:lnTo>
                        <a:lnTo>
                          <a:pt x="411" y="105"/>
                        </a:lnTo>
                        <a:lnTo>
                          <a:pt x="420" y="96"/>
                        </a:lnTo>
                        <a:lnTo>
                          <a:pt x="415" y="92"/>
                        </a:lnTo>
                        <a:lnTo>
                          <a:pt x="422" y="95"/>
                        </a:lnTo>
                        <a:lnTo>
                          <a:pt x="435" y="99"/>
                        </a:lnTo>
                        <a:lnTo>
                          <a:pt x="442" y="111"/>
                        </a:lnTo>
                        <a:lnTo>
                          <a:pt x="445" y="123"/>
                        </a:lnTo>
                        <a:lnTo>
                          <a:pt x="447" y="143"/>
                        </a:lnTo>
                        <a:lnTo>
                          <a:pt x="441" y="161"/>
                        </a:lnTo>
                        <a:lnTo>
                          <a:pt x="394" y="210"/>
                        </a:lnTo>
                        <a:lnTo>
                          <a:pt x="347" y="258"/>
                        </a:lnTo>
                        <a:lnTo>
                          <a:pt x="324" y="266"/>
                        </a:lnTo>
                        <a:lnTo>
                          <a:pt x="309" y="256"/>
                        </a:lnTo>
                        <a:lnTo>
                          <a:pt x="294" y="241"/>
                        </a:lnTo>
                        <a:lnTo>
                          <a:pt x="277" y="224"/>
                        </a:lnTo>
                        <a:lnTo>
                          <a:pt x="263" y="211"/>
                        </a:lnTo>
                        <a:lnTo>
                          <a:pt x="247" y="199"/>
                        </a:lnTo>
                        <a:lnTo>
                          <a:pt x="238" y="201"/>
                        </a:lnTo>
                        <a:lnTo>
                          <a:pt x="177" y="256"/>
                        </a:lnTo>
                        <a:lnTo>
                          <a:pt x="118" y="314"/>
                        </a:lnTo>
                        <a:lnTo>
                          <a:pt x="86" y="347"/>
                        </a:lnTo>
                        <a:lnTo>
                          <a:pt x="69" y="358"/>
                        </a:lnTo>
                        <a:lnTo>
                          <a:pt x="51" y="362"/>
                        </a:lnTo>
                        <a:lnTo>
                          <a:pt x="32" y="358"/>
                        </a:lnTo>
                        <a:lnTo>
                          <a:pt x="15" y="348"/>
                        </a:lnTo>
                        <a:lnTo>
                          <a:pt x="4" y="331"/>
                        </a:lnTo>
                        <a:lnTo>
                          <a:pt x="0" y="313"/>
                        </a:lnTo>
                        <a:lnTo>
                          <a:pt x="2" y="294"/>
                        </a:lnTo>
                        <a:lnTo>
                          <a:pt x="12" y="278"/>
                        </a:lnTo>
                        <a:lnTo>
                          <a:pt x="275" y="15"/>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24" name="Group 4211">
                  <a:extLst>
                    <a:ext uri="{FF2B5EF4-FFF2-40B4-BE49-F238E27FC236}">
                      <a16:creationId xmlns:a16="http://schemas.microsoft.com/office/drawing/2014/main" id="{D70C713E-AB92-1A90-1C47-6EDBD8543444}"/>
                    </a:ext>
                  </a:extLst>
                </p:cNvPr>
                <p:cNvGrpSpPr/>
                <p:nvPr/>
              </p:nvGrpSpPr>
              <p:grpSpPr>
                <a:xfrm>
                  <a:off x="4276" y="1707"/>
                  <a:ext cx="59" cy="87"/>
                  <a:chOff x="4276" y="1707"/>
                  <a:chExt cx="59" cy="87"/>
                </a:xfrm>
              </p:grpSpPr>
              <p:sp>
                <p:nvSpPr>
                  <p:cNvPr id="981" name="Freeform 4212">
                    <a:extLst>
                      <a:ext uri="{FF2B5EF4-FFF2-40B4-BE49-F238E27FC236}">
                        <a16:creationId xmlns:a16="http://schemas.microsoft.com/office/drawing/2014/main" id="{28667340-4A2E-07C9-678C-69B9F947E356}"/>
                      </a:ext>
                    </a:extLst>
                  </p:cNvPr>
                  <p:cNvSpPr/>
                  <p:nvPr/>
                </p:nvSpPr>
                <p:spPr bwMode="auto">
                  <a:xfrm>
                    <a:off x="4276" y="1707"/>
                    <a:ext cx="59" cy="87"/>
                  </a:xfrm>
                  <a:custGeom>
                    <a:avLst/>
                    <a:gdLst>
                      <a:gd name="T0" fmla="*/ 29 w 59"/>
                      <a:gd name="T1" fmla="*/ 1723 h 87"/>
                      <a:gd name="T2" fmla="*/ 29 w 59"/>
                      <a:gd name="T3" fmla="*/ 1778 h 87"/>
                      <a:gd name="T4" fmla="*/ 0 60000 65536"/>
                      <a:gd name="T5" fmla="*/ 0 60000 65536"/>
                    </a:gdLst>
                    <a:ahLst/>
                    <a:cxnLst>
                      <a:cxn ang="T4">
                        <a:pos x="T0" y="T1"/>
                      </a:cxn>
                      <a:cxn ang="T5">
                        <a:pos x="T2" y="T3"/>
                      </a:cxn>
                    </a:cxnLst>
                    <a:rect l="0" t="0" r="r" b="b"/>
                    <a:pathLst>
                      <a:path w="59" h="87">
                        <a:moveTo>
                          <a:pt x="29" y="16"/>
                        </a:moveTo>
                        <a:lnTo>
                          <a:pt x="29" y="71"/>
                        </a:lnTo>
                      </a:path>
                    </a:pathLst>
                  </a:custGeom>
                  <a:noFill/>
                  <a:ln w="38519">
                    <a:solidFill>
                      <a:srgbClr val="FFD99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82" name="Picture 4213">
                    <a:extLst>
                      <a:ext uri="{FF2B5EF4-FFF2-40B4-BE49-F238E27FC236}">
                        <a16:creationId xmlns:a16="http://schemas.microsoft.com/office/drawing/2014/main" id="{C4CF4911-8D97-F38C-819D-8F3A984BD97F}"/>
                      </a:ext>
                    </a:extLst>
                  </p:cNvPr>
                  <p:cNvPicPr>
                    <a:picLocks noChangeAspect="1" noChangeArrowheads="1"/>
                  </p:cNvPicPr>
                  <p:nvPr/>
                </p:nvPicPr>
                <p:blipFill>
                  <a:blip r:embed="rId67">
                    <a:extLst>
                      <a:ext uri="{28A0092B-C50C-407E-A947-70E740481C1C}">
                        <a14:useLocalDpi xmlns:a14="http://schemas.microsoft.com/office/drawing/2010/main" val="0"/>
                      </a:ext>
                    </a:extLst>
                  </a:blip>
                  <a:stretch>
                    <a:fillRect/>
                  </a:stretch>
                </p:blipFill>
                <p:spPr bwMode="auto">
                  <a:xfrm>
                    <a:off x="4276" y="1707"/>
                    <a:ext cx="59" cy="8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25" name="Group 4214">
                  <a:extLst>
                    <a:ext uri="{FF2B5EF4-FFF2-40B4-BE49-F238E27FC236}">
                      <a16:creationId xmlns:a16="http://schemas.microsoft.com/office/drawing/2014/main" id="{7354342B-810A-D109-35B1-50D64926A6EF}"/>
                    </a:ext>
                  </a:extLst>
                </p:cNvPr>
                <p:cNvGrpSpPr/>
                <p:nvPr/>
              </p:nvGrpSpPr>
              <p:grpSpPr>
                <a:xfrm>
                  <a:off x="4276" y="1707"/>
                  <a:ext cx="59" cy="87"/>
                  <a:chOff x="4276" y="1707"/>
                  <a:chExt cx="59" cy="87"/>
                </a:xfrm>
              </p:grpSpPr>
              <p:sp>
                <p:nvSpPr>
                  <p:cNvPr id="980" name="Freeform 4215">
                    <a:extLst>
                      <a:ext uri="{FF2B5EF4-FFF2-40B4-BE49-F238E27FC236}">
                        <a16:creationId xmlns:a16="http://schemas.microsoft.com/office/drawing/2014/main" id="{B1945D59-5197-601A-7273-C7B845080B9B}"/>
                      </a:ext>
                    </a:extLst>
                  </p:cNvPr>
                  <p:cNvSpPr/>
                  <p:nvPr/>
                </p:nvSpPr>
                <p:spPr bwMode="auto">
                  <a:xfrm>
                    <a:off x="4276" y="1707"/>
                    <a:ext cx="59" cy="87"/>
                  </a:xfrm>
                  <a:custGeom>
                    <a:avLst/>
                    <a:gdLst>
                      <a:gd name="T0" fmla="*/ 50 w 59"/>
                      <a:gd name="T1" fmla="*/ 1710 h 87"/>
                      <a:gd name="T2" fmla="*/ 56 w 59"/>
                      <a:gd name="T3" fmla="*/ 1713 h 87"/>
                      <a:gd name="T4" fmla="*/ 58 w 59"/>
                      <a:gd name="T5" fmla="*/ 1721 h 87"/>
                      <a:gd name="T6" fmla="*/ 55 w 59"/>
                      <a:gd name="T7" fmla="*/ 1727 h 87"/>
                      <a:gd name="T8" fmla="*/ 25 w 59"/>
                      <a:gd name="T9" fmla="*/ 1785 h 87"/>
                      <a:gd name="T10" fmla="*/ 22 w 59"/>
                      <a:gd name="T11" fmla="*/ 1792 h 87"/>
                      <a:gd name="T12" fmla="*/ 14 w 59"/>
                      <a:gd name="T13" fmla="*/ 1794 h 87"/>
                      <a:gd name="T14" fmla="*/ 8 w 59"/>
                      <a:gd name="T15" fmla="*/ 1791 h 87"/>
                      <a:gd name="T16" fmla="*/ 2 w 59"/>
                      <a:gd name="T17" fmla="*/ 1788 h 87"/>
                      <a:gd name="T18" fmla="*/ 0 w 59"/>
                      <a:gd name="T19" fmla="*/ 1780 h 87"/>
                      <a:gd name="T20" fmla="*/ 3 w 59"/>
                      <a:gd name="T21" fmla="*/ 1774 h 87"/>
                      <a:gd name="T22" fmla="*/ 33 w 59"/>
                      <a:gd name="T23" fmla="*/ 1715 h 87"/>
                      <a:gd name="T24" fmla="*/ 36 w 59"/>
                      <a:gd name="T25" fmla="*/ 1709 h 87"/>
                      <a:gd name="T26" fmla="*/ 44 w 59"/>
                      <a:gd name="T27" fmla="*/ 1707 h 87"/>
                      <a:gd name="T28" fmla="*/ 50 w 59"/>
                      <a:gd name="T29" fmla="*/ 1710 h 8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59" h="87">
                        <a:moveTo>
                          <a:pt x="50" y="3"/>
                        </a:moveTo>
                        <a:lnTo>
                          <a:pt x="56" y="6"/>
                        </a:lnTo>
                        <a:lnTo>
                          <a:pt x="58" y="14"/>
                        </a:lnTo>
                        <a:lnTo>
                          <a:pt x="55" y="20"/>
                        </a:lnTo>
                        <a:lnTo>
                          <a:pt x="25" y="78"/>
                        </a:lnTo>
                        <a:lnTo>
                          <a:pt x="22" y="85"/>
                        </a:lnTo>
                        <a:lnTo>
                          <a:pt x="14" y="87"/>
                        </a:lnTo>
                        <a:lnTo>
                          <a:pt x="8" y="84"/>
                        </a:lnTo>
                        <a:lnTo>
                          <a:pt x="2" y="81"/>
                        </a:lnTo>
                        <a:lnTo>
                          <a:pt x="0" y="73"/>
                        </a:lnTo>
                        <a:lnTo>
                          <a:pt x="3" y="67"/>
                        </a:lnTo>
                        <a:lnTo>
                          <a:pt x="33" y="8"/>
                        </a:lnTo>
                        <a:lnTo>
                          <a:pt x="36" y="2"/>
                        </a:lnTo>
                        <a:lnTo>
                          <a:pt x="44" y="0"/>
                        </a:lnTo>
                        <a:lnTo>
                          <a:pt x="50" y="3"/>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26" name="Group 4216">
                  <a:extLst>
                    <a:ext uri="{FF2B5EF4-FFF2-40B4-BE49-F238E27FC236}">
                      <a16:creationId xmlns:a16="http://schemas.microsoft.com/office/drawing/2014/main" id="{70AEACC8-EF9F-4520-39DE-A72B8CBE2084}"/>
                    </a:ext>
                  </a:extLst>
                </p:cNvPr>
                <p:cNvGrpSpPr/>
                <p:nvPr/>
              </p:nvGrpSpPr>
              <p:grpSpPr>
                <a:xfrm>
                  <a:off x="4239" y="1685"/>
                  <a:ext cx="83" cy="290"/>
                  <a:chOff x="4239" y="1685"/>
                  <a:chExt cx="83" cy="290"/>
                </a:xfrm>
              </p:grpSpPr>
              <p:sp>
                <p:nvSpPr>
                  <p:cNvPr id="977" name="Freeform 4217">
                    <a:extLst>
                      <a:ext uri="{FF2B5EF4-FFF2-40B4-BE49-F238E27FC236}">
                        <a16:creationId xmlns:a16="http://schemas.microsoft.com/office/drawing/2014/main" id="{DFD4EDEA-2030-DA9E-46D7-321A81C46045}"/>
                      </a:ext>
                    </a:extLst>
                  </p:cNvPr>
                  <p:cNvSpPr/>
                  <p:nvPr/>
                </p:nvSpPr>
                <p:spPr bwMode="auto">
                  <a:xfrm>
                    <a:off x="4281" y="1687"/>
                    <a:ext cx="2" cy="226"/>
                  </a:xfrm>
                  <a:custGeom>
                    <a:avLst/>
                    <a:gdLst>
                      <a:gd name="T0" fmla="*/ 0 w 2"/>
                      <a:gd name="T1" fmla="*/ 1689 h 226"/>
                      <a:gd name="T2" fmla="*/ 0 w 2"/>
                      <a:gd name="T3" fmla="*/ 1741 h 226"/>
                      <a:gd name="T4" fmla="*/ 0 60000 65536"/>
                      <a:gd name="T5" fmla="*/ 0 60000 65536"/>
                    </a:gdLst>
                    <a:ahLst/>
                    <a:cxnLst>
                      <a:cxn ang="T4">
                        <a:pos x="T0" y="T1"/>
                      </a:cxn>
                      <a:cxn ang="T5">
                        <a:pos x="T2" y="T3"/>
                      </a:cxn>
                    </a:cxnLst>
                    <a:rect l="0" t="0" r="r" b="b"/>
                    <a:pathLst>
                      <a:path w="2" h="226">
                        <a:moveTo>
                          <a:pt x="0" y="2"/>
                        </a:moveTo>
                        <a:lnTo>
                          <a:pt x="0" y="54"/>
                        </a:lnTo>
                      </a:path>
                    </a:pathLst>
                  </a:custGeom>
                  <a:noFill/>
                  <a:ln w="53784">
                    <a:solidFill>
                      <a:srgbClr val="FFD99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978" name="Freeform 4218">
                    <a:extLst>
                      <a:ext uri="{FF2B5EF4-FFF2-40B4-BE49-F238E27FC236}">
                        <a16:creationId xmlns:a16="http://schemas.microsoft.com/office/drawing/2014/main" id="{1AEA0048-407D-699E-0081-5A9BA6ABA5D4}"/>
                      </a:ext>
                    </a:extLst>
                  </p:cNvPr>
                  <p:cNvSpPr/>
                  <p:nvPr/>
                </p:nvSpPr>
                <p:spPr bwMode="auto">
                  <a:xfrm>
                    <a:off x="4281" y="1687"/>
                    <a:ext cx="2" cy="226"/>
                  </a:xfrm>
                  <a:custGeom>
                    <a:avLst/>
                    <a:gdLst>
                      <a:gd name="T0" fmla="*/ 0 w 2"/>
                      <a:gd name="T1" fmla="*/ 1827 h 226"/>
                      <a:gd name="T2" fmla="*/ 0 w 2"/>
                      <a:gd name="T3" fmla="*/ 1915 h 226"/>
                      <a:gd name="T4" fmla="*/ 0 60000 65536"/>
                      <a:gd name="T5" fmla="*/ 0 60000 65536"/>
                    </a:gdLst>
                    <a:ahLst/>
                    <a:cxnLst>
                      <a:cxn ang="T4">
                        <a:pos x="T0" y="T1"/>
                      </a:cxn>
                      <a:cxn ang="T5">
                        <a:pos x="T2" y="T3"/>
                      </a:cxn>
                    </a:cxnLst>
                    <a:rect l="0" t="0" r="r" b="b"/>
                    <a:pathLst>
                      <a:path w="2" h="226">
                        <a:moveTo>
                          <a:pt x="0" y="140"/>
                        </a:moveTo>
                        <a:lnTo>
                          <a:pt x="0" y="228"/>
                        </a:lnTo>
                      </a:path>
                    </a:pathLst>
                  </a:custGeom>
                  <a:noFill/>
                  <a:ln w="53784">
                    <a:solidFill>
                      <a:srgbClr val="FFD99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79" name="Picture 4219">
                    <a:extLst>
                      <a:ext uri="{FF2B5EF4-FFF2-40B4-BE49-F238E27FC236}">
                        <a16:creationId xmlns:a16="http://schemas.microsoft.com/office/drawing/2014/main" id="{FF4C355C-5745-9667-BE5D-EB2EBA1F8271}"/>
                      </a:ext>
                    </a:extLst>
                  </p:cNvPr>
                  <p:cNvPicPr>
                    <a:picLocks noChangeAspect="1" noChangeArrowheads="1"/>
                  </p:cNvPicPr>
                  <p:nvPr/>
                </p:nvPicPr>
                <p:blipFill>
                  <a:blip r:embed="rId68">
                    <a:extLst>
                      <a:ext uri="{28A0092B-C50C-407E-A947-70E740481C1C}">
                        <a14:useLocalDpi xmlns:a14="http://schemas.microsoft.com/office/drawing/2010/main" val="0"/>
                      </a:ext>
                    </a:extLst>
                  </a:blip>
                  <a:stretch>
                    <a:fillRect/>
                  </a:stretch>
                </p:blipFill>
                <p:spPr bwMode="auto">
                  <a:xfrm>
                    <a:off x="4239" y="1685"/>
                    <a:ext cx="83" cy="29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27" name="Group 4220">
                  <a:extLst>
                    <a:ext uri="{FF2B5EF4-FFF2-40B4-BE49-F238E27FC236}">
                      <a16:creationId xmlns:a16="http://schemas.microsoft.com/office/drawing/2014/main" id="{7F52B69B-0357-CA7A-3E40-2FDF2BD81C57}"/>
                    </a:ext>
                  </a:extLst>
                </p:cNvPr>
                <p:cNvGrpSpPr/>
                <p:nvPr/>
              </p:nvGrpSpPr>
              <p:grpSpPr>
                <a:xfrm>
                  <a:off x="4239" y="1685"/>
                  <a:ext cx="83" cy="290"/>
                  <a:chOff x="4239" y="1685"/>
                  <a:chExt cx="83" cy="290"/>
                </a:xfrm>
              </p:grpSpPr>
              <p:sp>
                <p:nvSpPr>
                  <p:cNvPr id="976" name="Freeform 4221">
                    <a:extLst>
                      <a:ext uri="{FF2B5EF4-FFF2-40B4-BE49-F238E27FC236}">
                        <a16:creationId xmlns:a16="http://schemas.microsoft.com/office/drawing/2014/main" id="{05CF6E11-937F-B3F9-96A7-B35FF81662E4}"/>
                      </a:ext>
                    </a:extLst>
                  </p:cNvPr>
                  <p:cNvSpPr/>
                  <p:nvPr/>
                </p:nvSpPr>
                <p:spPr bwMode="auto">
                  <a:xfrm>
                    <a:off x="4239" y="1685"/>
                    <a:ext cx="83" cy="290"/>
                  </a:xfrm>
                  <a:custGeom>
                    <a:avLst/>
                    <a:gdLst>
                      <a:gd name="T0" fmla="*/ 55 w 83"/>
                      <a:gd name="T1" fmla="*/ 1688 h 290"/>
                      <a:gd name="T2" fmla="*/ 61 w 83"/>
                      <a:gd name="T3" fmla="*/ 1691 h 290"/>
                      <a:gd name="T4" fmla="*/ 63 w 83"/>
                      <a:gd name="T5" fmla="*/ 1698 h 290"/>
                      <a:gd name="T6" fmla="*/ 60 w 83"/>
                      <a:gd name="T7" fmla="*/ 1705 h 290"/>
                      <a:gd name="T8" fmla="*/ 52 w 83"/>
                      <a:gd name="T9" fmla="*/ 1719 h 290"/>
                      <a:gd name="T10" fmla="*/ 41 w 83"/>
                      <a:gd name="T11" fmla="*/ 1740 h 290"/>
                      <a:gd name="T12" fmla="*/ 31 w 83"/>
                      <a:gd name="T13" fmla="*/ 1759 h 290"/>
                      <a:gd name="T14" fmla="*/ 26 w 83"/>
                      <a:gd name="T15" fmla="*/ 1769 h 290"/>
                      <a:gd name="T16" fmla="*/ 26 w 83"/>
                      <a:gd name="T17" fmla="*/ 1773 h 290"/>
                      <a:gd name="T18" fmla="*/ 28 w 83"/>
                      <a:gd name="T19" fmla="*/ 1780 h 290"/>
                      <a:gd name="T20" fmla="*/ 81 w 83"/>
                      <a:gd name="T21" fmla="*/ 1957 h 290"/>
                      <a:gd name="T22" fmla="*/ 83 w 83"/>
                      <a:gd name="T23" fmla="*/ 1963 h 290"/>
                      <a:gd name="T24" fmla="*/ 79 w 83"/>
                      <a:gd name="T25" fmla="*/ 1970 h 290"/>
                      <a:gd name="T26" fmla="*/ 73 w 83"/>
                      <a:gd name="T27" fmla="*/ 1972 h 290"/>
                      <a:gd name="T28" fmla="*/ 66 w 83"/>
                      <a:gd name="T29" fmla="*/ 1974 h 290"/>
                      <a:gd name="T30" fmla="*/ 59 w 83"/>
                      <a:gd name="T31" fmla="*/ 1970 h 290"/>
                      <a:gd name="T32" fmla="*/ 57 w 83"/>
                      <a:gd name="T33" fmla="*/ 1964 h 290"/>
                      <a:gd name="T34" fmla="*/ 4 w 83"/>
                      <a:gd name="T35" fmla="*/ 1787 h 290"/>
                      <a:gd name="T36" fmla="*/ 0 w 83"/>
                      <a:gd name="T37" fmla="*/ 1774 h 290"/>
                      <a:gd name="T38" fmla="*/ 1 w 83"/>
                      <a:gd name="T39" fmla="*/ 1764 h 290"/>
                      <a:gd name="T40" fmla="*/ 6 w 83"/>
                      <a:gd name="T41" fmla="*/ 1753 h 290"/>
                      <a:gd name="T42" fmla="*/ 11 w 83"/>
                      <a:gd name="T43" fmla="*/ 1743 h 290"/>
                      <a:gd name="T44" fmla="*/ 22 w 83"/>
                      <a:gd name="T45" fmla="*/ 1722 h 290"/>
                      <a:gd name="T46" fmla="*/ 38 w 83"/>
                      <a:gd name="T47" fmla="*/ 1693 h 290"/>
                      <a:gd name="T48" fmla="*/ 41 w 83"/>
                      <a:gd name="T49" fmla="*/ 1687 h 290"/>
                      <a:gd name="T50" fmla="*/ 48 w 83"/>
                      <a:gd name="T51" fmla="*/ 1685 h 290"/>
                      <a:gd name="T52" fmla="*/ 55 w 83"/>
                      <a:gd name="T53" fmla="*/ 1688 h 29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83" h="290">
                        <a:moveTo>
                          <a:pt x="55" y="3"/>
                        </a:moveTo>
                        <a:lnTo>
                          <a:pt x="61" y="6"/>
                        </a:lnTo>
                        <a:lnTo>
                          <a:pt x="63" y="13"/>
                        </a:lnTo>
                        <a:lnTo>
                          <a:pt x="60" y="20"/>
                        </a:lnTo>
                        <a:lnTo>
                          <a:pt x="52" y="34"/>
                        </a:lnTo>
                        <a:lnTo>
                          <a:pt x="41" y="55"/>
                        </a:lnTo>
                        <a:lnTo>
                          <a:pt x="31" y="74"/>
                        </a:lnTo>
                        <a:lnTo>
                          <a:pt x="26" y="84"/>
                        </a:lnTo>
                        <a:lnTo>
                          <a:pt x="26" y="88"/>
                        </a:lnTo>
                        <a:lnTo>
                          <a:pt x="28" y="95"/>
                        </a:lnTo>
                        <a:lnTo>
                          <a:pt x="81" y="272"/>
                        </a:lnTo>
                        <a:lnTo>
                          <a:pt x="83" y="278"/>
                        </a:lnTo>
                        <a:lnTo>
                          <a:pt x="79" y="285"/>
                        </a:lnTo>
                        <a:lnTo>
                          <a:pt x="73" y="287"/>
                        </a:lnTo>
                        <a:lnTo>
                          <a:pt x="66" y="289"/>
                        </a:lnTo>
                        <a:lnTo>
                          <a:pt x="59" y="285"/>
                        </a:lnTo>
                        <a:lnTo>
                          <a:pt x="57" y="279"/>
                        </a:lnTo>
                        <a:lnTo>
                          <a:pt x="4" y="102"/>
                        </a:lnTo>
                        <a:lnTo>
                          <a:pt x="0" y="89"/>
                        </a:lnTo>
                        <a:lnTo>
                          <a:pt x="1" y="79"/>
                        </a:lnTo>
                        <a:lnTo>
                          <a:pt x="6" y="68"/>
                        </a:lnTo>
                        <a:lnTo>
                          <a:pt x="11" y="58"/>
                        </a:lnTo>
                        <a:lnTo>
                          <a:pt x="22" y="37"/>
                        </a:lnTo>
                        <a:lnTo>
                          <a:pt x="38" y="8"/>
                        </a:lnTo>
                        <a:lnTo>
                          <a:pt x="41" y="2"/>
                        </a:lnTo>
                        <a:lnTo>
                          <a:pt x="48" y="0"/>
                        </a:lnTo>
                        <a:lnTo>
                          <a:pt x="55" y="3"/>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28" name="Group 4222">
                  <a:extLst>
                    <a:ext uri="{FF2B5EF4-FFF2-40B4-BE49-F238E27FC236}">
                      <a16:creationId xmlns:a16="http://schemas.microsoft.com/office/drawing/2014/main" id="{E53F660F-6AD0-B0C7-B891-6EEE620F61B3}"/>
                    </a:ext>
                  </a:extLst>
                </p:cNvPr>
                <p:cNvGrpSpPr/>
                <p:nvPr/>
              </p:nvGrpSpPr>
              <p:grpSpPr>
                <a:xfrm>
                  <a:off x="4114" y="1762"/>
                  <a:ext cx="86" cy="61"/>
                  <a:chOff x="4114" y="1762"/>
                  <a:chExt cx="86" cy="61"/>
                </a:xfrm>
              </p:grpSpPr>
              <p:sp>
                <p:nvSpPr>
                  <p:cNvPr id="974" name="Freeform 4223">
                    <a:extLst>
                      <a:ext uri="{FF2B5EF4-FFF2-40B4-BE49-F238E27FC236}">
                        <a16:creationId xmlns:a16="http://schemas.microsoft.com/office/drawing/2014/main" id="{6FDF8A64-AFF3-E81B-57B8-BCF6024745C7}"/>
                      </a:ext>
                    </a:extLst>
                  </p:cNvPr>
                  <p:cNvSpPr/>
                  <p:nvPr/>
                </p:nvSpPr>
                <p:spPr bwMode="auto">
                  <a:xfrm>
                    <a:off x="4132" y="1793"/>
                    <a:ext cx="51" cy="2"/>
                  </a:xfrm>
                  <a:custGeom>
                    <a:avLst/>
                    <a:gdLst>
                      <a:gd name="T0" fmla="*/ 17 w 51"/>
                      <a:gd name="T1" fmla="*/ 0 h 2"/>
                      <a:gd name="T2" fmla="*/ 68 w 51"/>
                      <a:gd name="T3" fmla="*/ 0 h 2"/>
                      <a:gd name="T4" fmla="*/ 0 60000 65536"/>
                      <a:gd name="T5" fmla="*/ 0 60000 65536"/>
                    </a:gdLst>
                    <a:ahLst/>
                    <a:cxnLst>
                      <a:cxn ang="T4">
                        <a:pos x="T0" y="T1"/>
                      </a:cxn>
                      <a:cxn ang="T5">
                        <a:pos x="T2" y="T3"/>
                      </a:cxn>
                    </a:cxnLst>
                    <a:rect l="0" t="0" r="r" b="b"/>
                    <a:pathLst>
                      <a:path w="51" h="2">
                        <a:moveTo>
                          <a:pt x="17" y="0"/>
                        </a:moveTo>
                        <a:lnTo>
                          <a:pt x="68" y="0"/>
                        </a:lnTo>
                      </a:path>
                    </a:pathLst>
                  </a:custGeom>
                  <a:noFill/>
                  <a:ln w="40107">
                    <a:solidFill>
                      <a:srgbClr val="FFD99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75" name="Picture 4224">
                    <a:extLst>
                      <a:ext uri="{FF2B5EF4-FFF2-40B4-BE49-F238E27FC236}">
                        <a16:creationId xmlns:a16="http://schemas.microsoft.com/office/drawing/2014/main" id="{DE28AA33-4F2D-56BC-4C5C-31BEDFC9ADE6}"/>
                      </a:ext>
                    </a:extLst>
                  </p:cNvPr>
                  <p:cNvPicPr>
                    <a:picLocks noChangeAspect="1" noChangeArrowheads="1"/>
                  </p:cNvPicPr>
                  <p:nvPr/>
                </p:nvPicPr>
                <p:blipFill>
                  <a:blip r:embed="rId69">
                    <a:extLst>
                      <a:ext uri="{28A0092B-C50C-407E-A947-70E740481C1C}">
                        <a14:useLocalDpi xmlns:a14="http://schemas.microsoft.com/office/drawing/2010/main" val="0"/>
                      </a:ext>
                    </a:extLst>
                  </a:blip>
                  <a:stretch>
                    <a:fillRect/>
                  </a:stretch>
                </p:blipFill>
                <p:spPr bwMode="auto">
                  <a:xfrm>
                    <a:off x="4114" y="1762"/>
                    <a:ext cx="86" cy="6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29" name="Group 4225">
                  <a:extLst>
                    <a:ext uri="{FF2B5EF4-FFF2-40B4-BE49-F238E27FC236}">
                      <a16:creationId xmlns:a16="http://schemas.microsoft.com/office/drawing/2014/main" id="{909A008B-AE35-9859-27C5-95A77C37857E}"/>
                    </a:ext>
                  </a:extLst>
                </p:cNvPr>
                <p:cNvGrpSpPr/>
                <p:nvPr/>
              </p:nvGrpSpPr>
              <p:grpSpPr>
                <a:xfrm>
                  <a:off x="4114" y="1762"/>
                  <a:ext cx="86" cy="61"/>
                  <a:chOff x="4114" y="1762"/>
                  <a:chExt cx="86" cy="61"/>
                </a:xfrm>
              </p:grpSpPr>
              <p:sp>
                <p:nvSpPr>
                  <p:cNvPr id="973" name="Freeform 4226">
                    <a:extLst>
                      <a:ext uri="{FF2B5EF4-FFF2-40B4-BE49-F238E27FC236}">
                        <a16:creationId xmlns:a16="http://schemas.microsoft.com/office/drawing/2014/main" id="{7604BA0D-D2FA-DC6D-FBC2-29DA3925DF7D}"/>
                      </a:ext>
                    </a:extLst>
                  </p:cNvPr>
                  <p:cNvSpPr/>
                  <p:nvPr/>
                </p:nvSpPr>
                <p:spPr bwMode="auto">
                  <a:xfrm>
                    <a:off x="4114" y="1762"/>
                    <a:ext cx="86" cy="61"/>
                  </a:xfrm>
                  <a:custGeom>
                    <a:avLst/>
                    <a:gdLst>
                      <a:gd name="T0" fmla="*/ 4 w 86"/>
                      <a:gd name="T1" fmla="*/ 1770 h 61"/>
                      <a:gd name="T2" fmla="*/ 0 w 86"/>
                      <a:gd name="T3" fmla="*/ 1776 h 61"/>
                      <a:gd name="T4" fmla="*/ 2 w 86"/>
                      <a:gd name="T5" fmla="*/ 1784 h 61"/>
                      <a:gd name="T6" fmla="*/ 8 w 86"/>
                      <a:gd name="T7" fmla="*/ 1787 h 61"/>
                      <a:gd name="T8" fmla="*/ 66 w 86"/>
                      <a:gd name="T9" fmla="*/ 1820 h 61"/>
                      <a:gd name="T10" fmla="*/ 72 w 86"/>
                      <a:gd name="T11" fmla="*/ 1823 h 61"/>
                      <a:gd name="T12" fmla="*/ 79 w 86"/>
                      <a:gd name="T13" fmla="*/ 1821 h 61"/>
                      <a:gd name="T14" fmla="*/ 83 w 86"/>
                      <a:gd name="T15" fmla="*/ 1815 h 61"/>
                      <a:gd name="T16" fmla="*/ 86 w 86"/>
                      <a:gd name="T17" fmla="*/ 1809 h 61"/>
                      <a:gd name="T18" fmla="*/ 84 w 86"/>
                      <a:gd name="T19" fmla="*/ 1801 h 61"/>
                      <a:gd name="T20" fmla="*/ 78 w 86"/>
                      <a:gd name="T21" fmla="*/ 1798 h 61"/>
                      <a:gd name="T22" fmla="*/ 21 w 86"/>
                      <a:gd name="T23" fmla="*/ 1766 h 61"/>
                      <a:gd name="T24" fmla="*/ 15 w 86"/>
                      <a:gd name="T25" fmla="*/ 1762 h 61"/>
                      <a:gd name="T26" fmla="*/ 7 w 86"/>
                      <a:gd name="T27" fmla="*/ 1764 h 61"/>
                      <a:gd name="T28" fmla="*/ 4 w 86"/>
                      <a:gd name="T29" fmla="*/ 1770 h 6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6" h="61">
                        <a:moveTo>
                          <a:pt x="4" y="8"/>
                        </a:moveTo>
                        <a:lnTo>
                          <a:pt x="0" y="14"/>
                        </a:lnTo>
                        <a:lnTo>
                          <a:pt x="2" y="22"/>
                        </a:lnTo>
                        <a:lnTo>
                          <a:pt x="8" y="25"/>
                        </a:lnTo>
                        <a:lnTo>
                          <a:pt x="66" y="58"/>
                        </a:lnTo>
                        <a:lnTo>
                          <a:pt x="72" y="61"/>
                        </a:lnTo>
                        <a:lnTo>
                          <a:pt x="79" y="59"/>
                        </a:lnTo>
                        <a:lnTo>
                          <a:pt x="83" y="53"/>
                        </a:lnTo>
                        <a:lnTo>
                          <a:pt x="86" y="47"/>
                        </a:lnTo>
                        <a:lnTo>
                          <a:pt x="84" y="39"/>
                        </a:lnTo>
                        <a:lnTo>
                          <a:pt x="78" y="36"/>
                        </a:lnTo>
                        <a:lnTo>
                          <a:pt x="21" y="4"/>
                        </a:lnTo>
                        <a:lnTo>
                          <a:pt x="15" y="0"/>
                        </a:lnTo>
                        <a:lnTo>
                          <a:pt x="7" y="2"/>
                        </a:lnTo>
                        <a:lnTo>
                          <a:pt x="4" y="8"/>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30" name="Group 4227">
                  <a:extLst>
                    <a:ext uri="{FF2B5EF4-FFF2-40B4-BE49-F238E27FC236}">
                      <a16:creationId xmlns:a16="http://schemas.microsoft.com/office/drawing/2014/main" id="{FE813637-D5A1-C4B5-5B32-173D96581FB4}"/>
                    </a:ext>
                  </a:extLst>
                </p:cNvPr>
                <p:cNvGrpSpPr/>
                <p:nvPr/>
              </p:nvGrpSpPr>
              <p:grpSpPr>
                <a:xfrm>
                  <a:off x="4131" y="1728"/>
                  <a:ext cx="155" cy="258"/>
                  <a:chOff x="4131" y="1728"/>
                  <a:chExt cx="155" cy="258"/>
                </a:xfrm>
              </p:grpSpPr>
              <p:sp>
                <p:nvSpPr>
                  <p:cNvPr id="971" name="Freeform 4228">
                    <a:extLst>
                      <a:ext uri="{FF2B5EF4-FFF2-40B4-BE49-F238E27FC236}">
                        <a16:creationId xmlns:a16="http://schemas.microsoft.com/office/drawing/2014/main" id="{725D6B9C-A7D9-AE17-E621-9E02B91EB66E}"/>
                      </a:ext>
                    </a:extLst>
                  </p:cNvPr>
                  <p:cNvSpPr/>
                  <p:nvPr/>
                </p:nvSpPr>
                <p:spPr bwMode="auto">
                  <a:xfrm>
                    <a:off x="4131" y="1728"/>
                    <a:ext cx="155" cy="258"/>
                  </a:xfrm>
                  <a:custGeom>
                    <a:avLst/>
                    <a:gdLst>
                      <a:gd name="T0" fmla="*/ 14 w 155"/>
                      <a:gd name="T1" fmla="*/ 1728 h 258"/>
                      <a:gd name="T2" fmla="*/ 7 w 155"/>
                      <a:gd name="T3" fmla="*/ 1730 h 258"/>
                      <a:gd name="T4" fmla="*/ 3 w 155"/>
                      <a:gd name="T5" fmla="*/ 1736 h 258"/>
                      <a:gd name="T6" fmla="*/ 0 w 155"/>
                      <a:gd name="T7" fmla="*/ 1742 h 258"/>
                      <a:gd name="T8" fmla="*/ 2 w 155"/>
                      <a:gd name="T9" fmla="*/ 1750 h 258"/>
                      <a:gd name="T10" fmla="*/ 62 w 155"/>
                      <a:gd name="T11" fmla="*/ 1783 h 258"/>
                      <a:gd name="T12" fmla="*/ 72 w 155"/>
                      <a:gd name="T13" fmla="*/ 1789 h 258"/>
                      <a:gd name="T14" fmla="*/ 74 w 155"/>
                      <a:gd name="T15" fmla="*/ 1792 h 258"/>
                      <a:gd name="T16" fmla="*/ 131 w 155"/>
                      <a:gd name="T17" fmla="*/ 1982 h 258"/>
                      <a:gd name="T18" fmla="*/ 138 w 155"/>
                      <a:gd name="T19" fmla="*/ 1986 h 258"/>
                      <a:gd name="T20" fmla="*/ 144 w 155"/>
                      <a:gd name="T21" fmla="*/ 1984 h 258"/>
                      <a:gd name="T22" fmla="*/ 151 w 155"/>
                      <a:gd name="T23" fmla="*/ 1982 h 258"/>
                      <a:gd name="T24" fmla="*/ 155 w 155"/>
                      <a:gd name="T25" fmla="*/ 1975 h 258"/>
                      <a:gd name="T26" fmla="*/ 96 w 155"/>
                      <a:gd name="T27" fmla="*/ 1779 h 258"/>
                      <a:gd name="T28" fmla="*/ 70 w 155"/>
                      <a:gd name="T29" fmla="*/ 1758 h 258"/>
                      <a:gd name="T30" fmla="*/ 14 w 155"/>
                      <a:gd name="T31" fmla="*/ 1728 h 25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55" h="258">
                        <a:moveTo>
                          <a:pt x="14" y="0"/>
                        </a:moveTo>
                        <a:lnTo>
                          <a:pt x="7" y="2"/>
                        </a:lnTo>
                        <a:lnTo>
                          <a:pt x="3" y="8"/>
                        </a:lnTo>
                        <a:lnTo>
                          <a:pt x="0" y="14"/>
                        </a:lnTo>
                        <a:lnTo>
                          <a:pt x="2" y="22"/>
                        </a:lnTo>
                        <a:lnTo>
                          <a:pt x="62" y="55"/>
                        </a:lnTo>
                        <a:lnTo>
                          <a:pt x="72" y="61"/>
                        </a:lnTo>
                        <a:lnTo>
                          <a:pt x="74" y="64"/>
                        </a:lnTo>
                        <a:lnTo>
                          <a:pt x="131" y="254"/>
                        </a:lnTo>
                        <a:lnTo>
                          <a:pt x="138" y="258"/>
                        </a:lnTo>
                        <a:lnTo>
                          <a:pt x="144" y="256"/>
                        </a:lnTo>
                        <a:lnTo>
                          <a:pt x="151" y="254"/>
                        </a:lnTo>
                        <a:lnTo>
                          <a:pt x="155" y="247"/>
                        </a:lnTo>
                        <a:lnTo>
                          <a:pt x="96" y="51"/>
                        </a:lnTo>
                        <a:lnTo>
                          <a:pt x="70" y="30"/>
                        </a:lnTo>
                        <a:lnTo>
                          <a:pt x="14" y="0"/>
                        </a:lnTo>
                      </a:path>
                    </a:pathLst>
                  </a:custGeom>
                  <a:solidFill>
                    <a:srgbClr val="FFD99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72" name="Picture 4229">
                    <a:extLst>
                      <a:ext uri="{FF2B5EF4-FFF2-40B4-BE49-F238E27FC236}">
                        <a16:creationId xmlns:a16="http://schemas.microsoft.com/office/drawing/2014/main" id="{529A030E-3532-97AF-311C-31EC70DB6BB8}"/>
                      </a:ext>
                    </a:extLst>
                  </p:cNvPr>
                  <p:cNvPicPr>
                    <a:picLocks noChangeAspect="1" noChangeArrowheads="1"/>
                  </p:cNvPicPr>
                  <p:nvPr/>
                </p:nvPicPr>
                <p:blipFill>
                  <a:blip r:embed="rId70">
                    <a:extLst>
                      <a:ext uri="{28A0092B-C50C-407E-A947-70E740481C1C}">
                        <a14:useLocalDpi xmlns:a14="http://schemas.microsoft.com/office/drawing/2010/main" val="0"/>
                      </a:ext>
                    </a:extLst>
                  </a:blip>
                  <a:stretch>
                    <a:fillRect/>
                  </a:stretch>
                </p:blipFill>
                <p:spPr bwMode="auto">
                  <a:xfrm>
                    <a:off x="4131" y="1728"/>
                    <a:ext cx="155" cy="25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31" name="Group 4230">
                  <a:extLst>
                    <a:ext uri="{FF2B5EF4-FFF2-40B4-BE49-F238E27FC236}">
                      <a16:creationId xmlns:a16="http://schemas.microsoft.com/office/drawing/2014/main" id="{76A4EC4F-2106-CC40-32AE-EBDDB651EB0A}"/>
                    </a:ext>
                  </a:extLst>
                </p:cNvPr>
                <p:cNvGrpSpPr/>
                <p:nvPr/>
              </p:nvGrpSpPr>
              <p:grpSpPr>
                <a:xfrm>
                  <a:off x="4131" y="1728"/>
                  <a:ext cx="155" cy="258"/>
                  <a:chOff x="4131" y="1728"/>
                  <a:chExt cx="155" cy="258"/>
                </a:xfrm>
              </p:grpSpPr>
              <p:sp>
                <p:nvSpPr>
                  <p:cNvPr id="970" name="Freeform 4231">
                    <a:extLst>
                      <a:ext uri="{FF2B5EF4-FFF2-40B4-BE49-F238E27FC236}">
                        <a16:creationId xmlns:a16="http://schemas.microsoft.com/office/drawing/2014/main" id="{72BE2EAA-9AFF-151C-4A21-5DED652FF71F}"/>
                      </a:ext>
                    </a:extLst>
                  </p:cNvPr>
                  <p:cNvSpPr/>
                  <p:nvPr/>
                </p:nvSpPr>
                <p:spPr bwMode="auto">
                  <a:xfrm>
                    <a:off x="4131" y="1728"/>
                    <a:ext cx="155" cy="258"/>
                  </a:xfrm>
                  <a:custGeom>
                    <a:avLst/>
                    <a:gdLst>
                      <a:gd name="T0" fmla="*/ 3 w 155"/>
                      <a:gd name="T1" fmla="*/ 1736 h 258"/>
                      <a:gd name="T2" fmla="*/ 0 w 155"/>
                      <a:gd name="T3" fmla="*/ 1742 h 258"/>
                      <a:gd name="T4" fmla="*/ 2 w 155"/>
                      <a:gd name="T5" fmla="*/ 1750 h 258"/>
                      <a:gd name="T6" fmla="*/ 8 w 155"/>
                      <a:gd name="T7" fmla="*/ 1753 h 258"/>
                      <a:gd name="T8" fmla="*/ 23 w 155"/>
                      <a:gd name="T9" fmla="*/ 1761 h 258"/>
                      <a:gd name="T10" fmla="*/ 76 w 155"/>
                      <a:gd name="T11" fmla="*/ 1799 h 258"/>
                      <a:gd name="T12" fmla="*/ 129 w 155"/>
                      <a:gd name="T13" fmla="*/ 1976 h 258"/>
                      <a:gd name="T14" fmla="*/ 131 w 155"/>
                      <a:gd name="T15" fmla="*/ 1982 h 258"/>
                      <a:gd name="T16" fmla="*/ 138 w 155"/>
                      <a:gd name="T17" fmla="*/ 1986 h 258"/>
                      <a:gd name="T18" fmla="*/ 144 w 155"/>
                      <a:gd name="T19" fmla="*/ 1984 h 258"/>
                      <a:gd name="T20" fmla="*/ 151 w 155"/>
                      <a:gd name="T21" fmla="*/ 1982 h 258"/>
                      <a:gd name="T22" fmla="*/ 155 w 155"/>
                      <a:gd name="T23" fmla="*/ 1975 h 258"/>
                      <a:gd name="T24" fmla="*/ 153 w 155"/>
                      <a:gd name="T25" fmla="*/ 1968 h 258"/>
                      <a:gd name="T26" fmla="*/ 100 w 155"/>
                      <a:gd name="T27" fmla="*/ 1792 h 258"/>
                      <a:gd name="T28" fmla="*/ 96 w 155"/>
                      <a:gd name="T29" fmla="*/ 1779 h 258"/>
                      <a:gd name="T30" fmla="*/ 20 w 155"/>
                      <a:gd name="T31" fmla="*/ 1732 h 258"/>
                      <a:gd name="T32" fmla="*/ 14 w 155"/>
                      <a:gd name="T33" fmla="*/ 1728 h 258"/>
                      <a:gd name="T34" fmla="*/ 7 w 155"/>
                      <a:gd name="T35" fmla="*/ 1730 h 258"/>
                      <a:gd name="T36" fmla="*/ 3 w 155"/>
                      <a:gd name="T37" fmla="*/ 1736 h 25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155" h="258">
                        <a:moveTo>
                          <a:pt x="3" y="8"/>
                        </a:moveTo>
                        <a:lnTo>
                          <a:pt x="0" y="14"/>
                        </a:lnTo>
                        <a:lnTo>
                          <a:pt x="2" y="22"/>
                        </a:lnTo>
                        <a:lnTo>
                          <a:pt x="8" y="25"/>
                        </a:lnTo>
                        <a:lnTo>
                          <a:pt x="23" y="33"/>
                        </a:lnTo>
                        <a:lnTo>
                          <a:pt x="76" y="71"/>
                        </a:lnTo>
                        <a:lnTo>
                          <a:pt x="129" y="248"/>
                        </a:lnTo>
                        <a:lnTo>
                          <a:pt x="131" y="254"/>
                        </a:lnTo>
                        <a:lnTo>
                          <a:pt x="138" y="258"/>
                        </a:lnTo>
                        <a:lnTo>
                          <a:pt x="144" y="256"/>
                        </a:lnTo>
                        <a:lnTo>
                          <a:pt x="151" y="254"/>
                        </a:lnTo>
                        <a:lnTo>
                          <a:pt x="155" y="247"/>
                        </a:lnTo>
                        <a:lnTo>
                          <a:pt x="153" y="240"/>
                        </a:lnTo>
                        <a:lnTo>
                          <a:pt x="100" y="64"/>
                        </a:lnTo>
                        <a:lnTo>
                          <a:pt x="96" y="51"/>
                        </a:lnTo>
                        <a:lnTo>
                          <a:pt x="20" y="4"/>
                        </a:lnTo>
                        <a:lnTo>
                          <a:pt x="14" y="0"/>
                        </a:lnTo>
                        <a:lnTo>
                          <a:pt x="7" y="2"/>
                        </a:lnTo>
                        <a:lnTo>
                          <a:pt x="3" y="8"/>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32" name="Group 4232">
                  <a:extLst>
                    <a:ext uri="{FF2B5EF4-FFF2-40B4-BE49-F238E27FC236}">
                      <a16:creationId xmlns:a16="http://schemas.microsoft.com/office/drawing/2014/main" id="{5B865651-C2C9-683E-DD1C-D12745AA6C1C}"/>
                    </a:ext>
                  </a:extLst>
                </p:cNvPr>
                <p:cNvGrpSpPr/>
                <p:nvPr/>
              </p:nvGrpSpPr>
              <p:grpSpPr>
                <a:xfrm>
                  <a:off x="4229" y="2181"/>
                  <a:ext cx="112" cy="117"/>
                  <a:chOff x="4229" y="2181"/>
                  <a:chExt cx="112" cy="117"/>
                </a:xfrm>
              </p:grpSpPr>
              <p:sp>
                <p:nvSpPr>
                  <p:cNvPr id="967" name="Freeform 4233">
                    <a:extLst>
                      <a:ext uri="{FF2B5EF4-FFF2-40B4-BE49-F238E27FC236}">
                        <a16:creationId xmlns:a16="http://schemas.microsoft.com/office/drawing/2014/main" id="{B1B0EA7C-030D-5A78-BCAC-ED86094F63E2}"/>
                      </a:ext>
                    </a:extLst>
                  </p:cNvPr>
                  <p:cNvSpPr/>
                  <p:nvPr/>
                </p:nvSpPr>
                <p:spPr bwMode="auto">
                  <a:xfrm>
                    <a:off x="4229" y="2181"/>
                    <a:ext cx="112" cy="117"/>
                  </a:xfrm>
                  <a:custGeom>
                    <a:avLst/>
                    <a:gdLst>
                      <a:gd name="T0" fmla="*/ 6 w 112"/>
                      <a:gd name="T1" fmla="*/ 2198 h 117"/>
                      <a:gd name="T2" fmla="*/ 0 w 112"/>
                      <a:gd name="T3" fmla="*/ 2206 h 117"/>
                      <a:gd name="T4" fmla="*/ 0 w 112"/>
                      <a:gd name="T5" fmla="*/ 2210 h 117"/>
                      <a:gd name="T6" fmla="*/ 1 w 112"/>
                      <a:gd name="T7" fmla="*/ 2215 h 117"/>
                      <a:gd name="T8" fmla="*/ 3 w 112"/>
                      <a:gd name="T9" fmla="*/ 2222 h 117"/>
                      <a:gd name="T10" fmla="*/ 28 w 112"/>
                      <a:gd name="T11" fmla="*/ 2289 h 117"/>
                      <a:gd name="T12" fmla="*/ 65 w 112"/>
                      <a:gd name="T13" fmla="*/ 2298 h 117"/>
                      <a:gd name="T14" fmla="*/ 90 w 112"/>
                      <a:gd name="T15" fmla="*/ 2293 h 117"/>
                      <a:gd name="T16" fmla="*/ 104 w 112"/>
                      <a:gd name="T17" fmla="*/ 2279 h 117"/>
                      <a:gd name="T18" fmla="*/ 112 w 112"/>
                      <a:gd name="T19" fmla="*/ 2261 h 117"/>
                      <a:gd name="T20" fmla="*/ 111 w 112"/>
                      <a:gd name="T21" fmla="*/ 2241 h 117"/>
                      <a:gd name="T22" fmla="*/ 107 w 112"/>
                      <a:gd name="T23" fmla="*/ 2222 h 117"/>
                      <a:gd name="T24" fmla="*/ 103 w 112"/>
                      <a:gd name="T25" fmla="*/ 2205 h 117"/>
                      <a:gd name="T26" fmla="*/ 102 w 112"/>
                      <a:gd name="T27" fmla="*/ 2198 h 117"/>
                      <a:gd name="T28" fmla="*/ 10 w 112"/>
                      <a:gd name="T29" fmla="*/ 2198 h 117"/>
                      <a:gd name="T30" fmla="*/ 6 w 112"/>
                      <a:gd name="T31" fmla="*/ 2198 h 1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12" h="117">
                        <a:moveTo>
                          <a:pt x="6" y="17"/>
                        </a:moveTo>
                        <a:lnTo>
                          <a:pt x="0" y="25"/>
                        </a:lnTo>
                        <a:lnTo>
                          <a:pt x="0" y="29"/>
                        </a:lnTo>
                        <a:lnTo>
                          <a:pt x="1" y="34"/>
                        </a:lnTo>
                        <a:lnTo>
                          <a:pt x="3" y="41"/>
                        </a:lnTo>
                        <a:lnTo>
                          <a:pt x="28" y="108"/>
                        </a:lnTo>
                        <a:lnTo>
                          <a:pt x="65" y="117"/>
                        </a:lnTo>
                        <a:lnTo>
                          <a:pt x="90" y="112"/>
                        </a:lnTo>
                        <a:lnTo>
                          <a:pt x="104" y="98"/>
                        </a:lnTo>
                        <a:lnTo>
                          <a:pt x="112" y="80"/>
                        </a:lnTo>
                        <a:lnTo>
                          <a:pt x="111" y="60"/>
                        </a:lnTo>
                        <a:lnTo>
                          <a:pt x="107" y="41"/>
                        </a:lnTo>
                        <a:lnTo>
                          <a:pt x="103" y="24"/>
                        </a:lnTo>
                        <a:lnTo>
                          <a:pt x="102" y="17"/>
                        </a:lnTo>
                        <a:lnTo>
                          <a:pt x="10" y="17"/>
                        </a:lnTo>
                        <a:lnTo>
                          <a:pt x="6" y="17"/>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968" name="Freeform 4234">
                    <a:extLst>
                      <a:ext uri="{FF2B5EF4-FFF2-40B4-BE49-F238E27FC236}">
                        <a16:creationId xmlns:a16="http://schemas.microsoft.com/office/drawing/2014/main" id="{B4C1E3D4-63B4-BA75-E9C3-689C47888C27}"/>
                      </a:ext>
                    </a:extLst>
                  </p:cNvPr>
                  <p:cNvSpPr/>
                  <p:nvPr/>
                </p:nvSpPr>
                <p:spPr bwMode="auto">
                  <a:xfrm>
                    <a:off x="4229" y="2181"/>
                    <a:ext cx="112" cy="117"/>
                  </a:xfrm>
                  <a:custGeom>
                    <a:avLst/>
                    <a:gdLst>
                      <a:gd name="T0" fmla="*/ 85 w 112"/>
                      <a:gd name="T1" fmla="*/ 2181 h 117"/>
                      <a:gd name="T2" fmla="*/ 68 w 112"/>
                      <a:gd name="T3" fmla="*/ 2184 h 117"/>
                      <a:gd name="T4" fmla="*/ 55 w 112"/>
                      <a:gd name="T5" fmla="*/ 2188 h 117"/>
                      <a:gd name="T6" fmla="*/ 24 w 112"/>
                      <a:gd name="T7" fmla="*/ 2195 h 117"/>
                      <a:gd name="T8" fmla="*/ 10 w 112"/>
                      <a:gd name="T9" fmla="*/ 2198 h 117"/>
                      <a:gd name="T10" fmla="*/ 102 w 112"/>
                      <a:gd name="T11" fmla="*/ 2198 h 117"/>
                      <a:gd name="T12" fmla="*/ 100 w 112"/>
                      <a:gd name="T13" fmla="*/ 2191 h 117"/>
                      <a:gd name="T14" fmla="*/ 99 w 112"/>
                      <a:gd name="T15" fmla="*/ 2188 h 117"/>
                      <a:gd name="T16" fmla="*/ 96 w 112"/>
                      <a:gd name="T17" fmla="*/ 2185 h 117"/>
                      <a:gd name="T18" fmla="*/ 90 w 112"/>
                      <a:gd name="T19" fmla="*/ 2181 h 117"/>
                      <a:gd name="T20" fmla="*/ 85 w 112"/>
                      <a:gd name="T21" fmla="*/ 2181 h 1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2" h="117">
                        <a:moveTo>
                          <a:pt x="85" y="0"/>
                        </a:moveTo>
                        <a:lnTo>
                          <a:pt x="68" y="3"/>
                        </a:lnTo>
                        <a:lnTo>
                          <a:pt x="55" y="7"/>
                        </a:lnTo>
                        <a:lnTo>
                          <a:pt x="24" y="14"/>
                        </a:lnTo>
                        <a:lnTo>
                          <a:pt x="10" y="17"/>
                        </a:lnTo>
                        <a:lnTo>
                          <a:pt x="102" y="17"/>
                        </a:lnTo>
                        <a:lnTo>
                          <a:pt x="100" y="10"/>
                        </a:lnTo>
                        <a:lnTo>
                          <a:pt x="99" y="7"/>
                        </a:lnTo>
                        <a:lnTo>
                          <a:pt x="96" y="4"/>
                        </a:lnTo>
                        <a:lnTo>
                          <a:pt x="90" y="0"/>
                        </a:lnTo>
                        <a:lnTo>
                          <a:pt x="85" y="0"/>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69" name="Picture 4235">
                    <a:extLst>
                      <a:ext uri="{FF2B5EF4-FFF2-40B4-BE49-F238E27FC236}">
                        <a16:creationId xmlns:a16="http://schemas.microsoft.com/office/drawing/2014/main" id="{57079006-D17C-B5CA-AF42-99B604DC08E6}"/>
                      </a:ext>
                    </a:extLst>
                  </p:cNvPr>
                  <p:cNvPicPr>
                    <a:picLocks noChangeAspect="1" noChangeArrowheads="1"/>
                  </p:cNvPicPr>
                  <p:nvPr/>
                </p:nvPicPr>
                <p:blipFill>
                  <a:blip r:embed="rId71">
                    <a:extLst>
                      <a:ext uri="{28A0092B-C50C-407E-A947-70E740481C1C}">
                        <a14:useLocalDpi xmlns:a14="http://schemas.microsoft.com/office/drawing/2010/main" val="0"/>
                      </a:ext>
                    </a:extLst>
                  </a:blip>
                  <a:stretch>
                    <a:fillRect/>
                  </a:stretch>
                </p:blipFill>
                <p:spPr bwMode="auto">
                  <a:xfrm>
                    <a:off x="4229" y="2181"/>
                    <a:ext cx="112" cy="11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33" name="Group 4236">
                  <a:extLst>
                    <a:ext uri="{FF2B5EF4-FFF2-40B4-BE49-F238E27FC236}">
                      <a16:creationId xmlns:a16="http://schemas.microsoft.com/office/drawing/2014/main" id="{3B80011B-8964-EAC5-4A63-2A9CE694DBD6}"/>
                    </a:ext>
                  </a:extLst>
                </p:cNvPr>
                <p:cNvGrpSpPr/>
                <p:nvPr/>
              </p:nvGrpSpPr>
              <p:grpSpPr>
                <a:xfrm>
                  <a:off x="4229" y="2181"/>
                  <a:ext cx="112" cy="117"/>
                  <a:chOff x="4229" y="2181"/>
                  <a:chExt cx="112" cy="117"/>
                </a:xfrm>
              </p:grpSpPr>
              <p:sp>
                <p:nvSpPr>
                  <p:cNvPr id="966" name="Freeform 4237">
                    <a:extLst>
                      <a:ext uri="{FF2B5EF4-FFF2-40B4-BE49-F238E27FC236}">
                        <a16:creationId xmlns:a16="http://schemas.microsoft.com/office/drawing/2014/main" id="{99401466-4ACF-BB74-E013-24B619037524}"/>
                      </a:ext>
                    </a:extLst>
                  </p:cNvPr>
                  <p:cNvSpPr/>
                  <p:nvPr/>
                </p:nvSpPr>
                <p:spPr bwMode="auto">
                  <a:xfrm>
                    <a:off x="4229" y="2181"/>
                    <a:ext cx="112" cy="117"/>
                  </a:xfrm>
                  <a:custGeom>
                    <a:avLst/>
                    <a:gdLst>
                      <a:gd name="T0" fmla="*/ 93 w 112"/>
                      <a:gd name="T1" fmla="*/ 2184 h 117"/>
                      <a:gd name="T2" fmla="*/ 103 w 112"/>
                      <a:gd name="T3" fmla="*/ 2205 h 117"/>
                      <a:gd name="T4" fmla="*/ 105 w 112"/>
                      <a:gd name="T5" fmla="*/ 2212 h 117"/>
                      <a:gd name="T6" fmla="*/ 107 w 112"/>
                      <a:gd name="T7" fmla="*/ 2222 h 117"/>
                      <a:gd name="T8" fmla="*/ 109 w 112"/>
                      <a:gd name="T9" fmla="*/ 2232 h 117"/>
                      <a:gd name="T10" fmla="*/ 111 w 112"/>
                      <a:gd name="T11" fmla="*/ 2241 h 117"/>
                      <a:gd name="T12" fmla="*/ 112 w 112"/>
                      <a:gd name="T13" fmla="*/ 2261 h 117"/>
                      <a:gd name="T14" fmla="*/ 104 w 112"/>
                      <a:gd name="T15" fmla="*/ 2279 h 117"/>
                      <a:gd name="T16" fmla="*/ 90 w 112"/>
                      <a:gd name="T17" fmla="*/ 2293 h 117"/>
                      <a:gd name="T18" fmla="*/ 65 w 112"/>
                      <a:gd name="T19" fmla="*/ 2298 h 117"/>
                      <a:gd name="T20" fmla="*/ 44 w 112"/>
                      <a:gd name="T21" fmla="*/ 2296 h 117"/>
                      <a:gd name="T22" fmla="*/ 6 w 112"/>
                      <a:gd name="T23" fmla="*/ 2237 h 117"/>
                      <a:gd name="T24" fmla="*/ 4 w 112"/>
                      <a:gd name="T25" fmla="*/ 2229 h 117"/>
                      <a:gd name="T26" fmla="*/ 3 w 112"/>
                      <a:gd name="T27" fmla="*/ 2222 h 117"/>
                      <a:gd name="T28" fmla="*/ 1 w 112"/>
                      <a:gd name="T29" fmla="*/ 2215 h 117"/>
                      <a:gd name="T30" fmla="*/ 0 w 112"/>
                      <a:gd name="T31" fmla="*/ 2210 h 117"/>
                      <a:gd name="T32" fmla="*/ 0 w 112"/>
                      <a:gd name="T33" fmla="*/ 2206 h 117"/>
                      <a:gd name="T34" fmla="*/ 2 w 112"/>
                      <a:gd name="T35" fmla="*/ 2202 h 117"/>
                      <a:gd name="T36" fmla="*/ 6 w 112"/>
                      <a:gd name="T37" fmla="*/ 2198 h 117"/>
                      <a:gd name="T38" fmla="*/ 10 w 112"/>
                      <a:gd name="T39" fmla="*/ 2198 h 117"/>
                      <a:gd name="T40" fmla="*/ 15 w 112"/>
                      <a:gd name="T41" fmla="*/ 2197 h 117"/>
                      <a:gd name="T42" fmla="*/ 24 w 112"/>
                      <a:gd name="T43" fmla="*/ 2195 h 117"/>
                      <a:gd name="T44" fmla="*/ 33 w 112"/>
                      <a:gd name="T45" fmla="*/ 2193 h 117"/>
                      <a:gd name="T46" fmla="*/ 42 w 112"/>
                      <a:gd name="T47" fmla="*/ 2191 h 117"/>
                      <a:gd name="T48" fmla="*/ 55 w 112"/>
                      <a:gd name="T49" fmla="*/ 2188 h 117"/>
                      <a:gd name="T50" fmla="*/ 68 w 112"/>
                      <a:gd name="T51" fmla="*/ 2184 h 117"/>
                      <a:gd name="T52" fmla="*/ 81 w 112"/>
                      <a:gd name="T53" fmla="*/ 2182 h 117"/>
                      <a:gd name="T54" fmla="*/ 85 w 112"/>
                      <a:gd name="T55" fmla="*/ 2181 h 117"/>
                      <a:gd name="T56" fmla="*/ 90 w 112"/>
                      <a:gd name="T57" fmla="*/ 2181 h 117"/>
                      <a:gd name="T58" fmla="*/ 93 w 112"/>
                      <a:gd name="T59" fmla="*/ 2184 h 11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112" h="117">
                        <a:moveTo>
                          <a:pt x="93" y="3"/>
                        </a:moveTo>
                        <a:lnTo>
                          <a:pt x="103" y="24"/>
                        </a:lnTo>
                        <a:lnTo>
                          <a:pt x="105" y="31"/>
                        </a:lnTo>
                        <a:lnTo>
                          <a:pt x="107" y="41"/>
                        </a:lnTo>
                        <a:lnTo>
                          <a:pt x="109" y="51"/>
                        </a:lnTo>
                        <a:lnTo>
                          <a:pt x="111" y="60"/>
                        </a:lnTo>
                        <a:lnTo>
                          <a:pt x="112" y="80"/>
                        </a:lnTo>
                        <a:lnTo>
                          <a:pt x="104" y="98"/>
                        </a:lnTo>
                        <a:lnTo>
                          <a:pt x="90" y="112"/>
                        </a:lnTo>
                        <a:lnTo>
                          <a:pt x="65" y="117"/>
                        </a:lnTo>
                        <a:lnTo>
                          <a:pt x="44" y="115"/>
                        </a:lnTo>
                        <a:lnTo>
                          <a:pt x="6" y="56"/>
                        </a:lnTo>
                        <a:lnTo>
                          <a:pt x="4" y="48"/>
                        </a:lnTo>
                        <a:lnTo>
                          <a:pt x="3" y="41"/>
                        </a:lnTo>
                        <a:lnTo>
                          <a:pt x="1" y="34"/>
                        </a:lnTo>
                        <a:lnTo>
                          <a:pt x="0" y="29"/>
                        </a:lnTo>
                        <a:lnTo>
                          <a:pt x="0" y="25"/>
                        </a:lnTo>
                        <a:lnTo>
                          <a:pt x="2" y="21"/>
                        </a:lnTo>
                        <a:lnTo>
                          <a:pt x="6" y="17"/>
                        </a:lnTo>
                        <a:lnTo>
                          <a:pt x="10" y="17"/>
                        </a:lnTo>
                        <a:lnTo>
                          <a:pt x="15" y="16"/>
                        </a:lnTo>
                        <a:lnTo>
                          <a:pt x="24" y="14"/>
                        </a:lnTo>
                        <a:lnTo>
                          <a:pt x="33" y="12"/>
                        </a:lnTo>
                        <a:lnTo>
                          <a:pt x="42" y="10"/>
                        </a:lnTo>
                        <a:lnTo>
                          <a:pt x="55" y="7"/>
                        </a:lnTo>
                        <a:lnTo>
                          <a:pt x="68" y="3"/>
                        </a:lnTo>
                        <a:lnTo>
                          <a:pt x="81" y="1"/>
                        </a:lnTo>
                        <a:lnTo>
                          <a:pt x="85" y="0"/>
                        </a:lnTo>
                        <a:lnTo>
                          <a:pt x="90" y="0"/>
                        </a:lnTo>
                        <a:lnTo>
                          <a:pt x="93" y="3"/>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34" name="Group 4238">
                  <a:extLst>
                    <a:ext uri="{FF2B5EF4-FFF2-40B4-BE49-F238E27FC236}">
                      <a16:creationId xmlns:a16="http://schemas.microsoft.com/office/drawing/2014/main" id="{1E0857DE-2596-03B1-6E2A-31FBC172F773}"/>
                    </a:ext>
                  </a:extLst>
                </p:cNvPr>
                <p:cNvGrpSpPr/>
                <p:nvPr/>
              </p:nvGrpSpPr>
              <p:grpSpPr>
                <a:xfrm>
                  <a:off x="4189" y="1955"/>
                  <a:ext cx="303" cy="459"/>
                  <a:chOff x="4189" y="1955"/>
                  <a:chExt cx="303" cy="459"/>
                </a:xfrm>
              </p:grpSpPr>
              <p:sp>
                <p:nvSpPr>
                  <p:cNvPr id="960" name="Freeform 4239">
                    <a:extLst>
                      <a:ext uri="{FF2B5EF4-FFF2-40B4-BE49-F238E27FC236}">
                        <a16:creationId xmlns:a16="http://schemas.microsoft.com/office/drawing/2014/main" id="{EC8B2971-D6B5-F45B-CF24-08B382689FE0}"/>
                      </a:ext>
                    </a:extLst>
                  </p:cNvPr>
                  <p:cNvSpPr/>
                  <p:nvPr/>
                </p:nvSpPr>
                <p:spPr bwMode="auto">
                  <a:xfrm>
                    <a:off x="4189" y="1955"/>
                    <a:ext cx="303" cy="459"/>
                  </a:xfrm>
                  <a:custGeom>
                    <a:avLst/>
                    <a:gdLst>
                      <a:gd name="T0" fmla="*/ 260 w 303"/>
                      <a:gd name="T1" fmla="*/ 2167 h 459"/>
                      <a:gd name="T2" fmla="*/ 148 w 303"/>
                      <a:gd name="T3" fmla="*/ 2167 h 459"/>
                      <a:gd name="T4" fmla="*/ 154 w 303"/>
                      <a:gd name="T5" fmla="*/ 2173 h 459"/>
                      <a:gd name="T6" fmla="*/ 159 w 303"/>
                      <a:gd name="T7" fmla="*/ 2183 h 459"/>
                      <a:gd name="T8" fmla="*/ 177 w 303"/>
                      <a:gd name="T9" fmla="*/ 2252 h 459"/>
                      <a:gd name="T10" fmla="*/ 196 w 303"/>
                      <a:gd name="T11" fmla="*/ 2333 h 459"/>
                      <a:gd name="T12" fmla="*/ 206 w 303"/>
                      <a:gd name="T13" fmla="*/ 2378 h 459"/>
                      <a:gd name="T14" fmla="*/ 215 w 303"/>
                      <a:gd name="T15" fmla="*/ 2396 h 459"/>
                      <a:gd name="T16" fmla="*/ 229 w 303"/>
                      <a:gd name="T17" fmla="*/ 2410 h 459"/>
                      <a:gd name="T18" fmla="*/ 248 w 303"/>
                      <a:gd name="T19" fmla="*/ 2416 h 459"/>
                      <a:gd name="T20" fmla="*/ 274 w 303"/>
                      <a:gd name="T21" fmla="*/ 2409 h 459"/>
                      <a:gd name="T22" fmla="*/ 292 w 303"/>
                      <a:gd name="T23" fmla="*/ 2398 h 459"/>
                      <a:gd name="T24" fmla="*/ 302 w 303"/>
                      <a:gd name="T25" fmla="*/ 2383 h 459"/>
                      <a:gd name="T26" fmla="*/ 306 w 303"/>
                      <a:gd name="T27" fmla="*/ 2366 h 459"/>
                      <a:gd name="T28" fmla="*/ 260 w 303"/>
                      <a:gd name="T29" fmla="*/ 2167 h 45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03" h="459">
                        <a:moveTo>
                          <a:pt x="260" y="212"/>
                        </a:moveTo>
                        <a:lnTo>
                          <a:pt x="148" y="212"/>
                        </a:lnTo>
                        <a:lnTo>
                          <a:pt x="154" y="218"/>
                        </a:lnTo>
                        <a:lnTo>
                          <a:pt x="159" y="228"/>
                        </a:lnTo>
                        <a:lnTo>
                          <a:pt x="177" y="297"/>
                        </a:lnTo>
                        <a:lnTo>
                          <a:pt x="196" y="378"/>
                        </a:lnTo>
                        <a:lnTo>
                          <a:pt x="206" y="423"/>
                        </a:lnTo>
                        <a:lnTo>
                          <a:pt x="215" y="441"/>
                        </a:lnTo>
                        <a:lnTo>
                          <a:pt x="229" y="455"/>
                        </a:lnTo>
                        <a:lnTo>
                          <a:pt x="248" y="461"/>
                        </a:lnTo>
                        <a:lnTo>
                          <a:pt x="274" y="454"/>
                        </a:lnTo>
                        <a:lnTo>
                          <a:pt x="292" y="443"/>
                        </a:lnTo>
                        <a:lnTo>
                          <a:pt x="302" y="428"/>
                        </a:lnTo>
                        <a:lnTo>
                          <a:pt x="306" y="411"/>
                        </a:lnTo>
                        <a:lnTo>
                          <a:pt x="260" y="212"/>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961" name="Freeform 4240">
                    <a:extLst>
                      <a:ext uri="{FF2B5EF4-FFF2-40B4-BE49-F238E27FC236}">
                        <a16:creationId xmlns:a16="http://schemas.microsoft.com/office/drawing/2014/main" id="{968A2E25-D4EB-4BCE-50AC-716373B6BACA}"/>
                      </a:ext>
                    </a:extLst>
                  </p:cNvPr>
                  <p:cNvSpPr/>
                  <p:nvPr/>
                </p:nvSpPr>
                <p:spPr bwMode="auto">
                  <a:xfrm>
                    <a:off x="4189" y="1955"/>
                    <a:ext cx="303" cy="459"/>
                  </a:xfrm>
                  <a:custGeom>
                    <a:avLst/>
                    <a:gdLst>
                      <a:gd name="T0" fmla="*/ 41 w 303"/>
                      <a:gd name="T1" fmla="*/ 1983 h 459"/>
                      <a:gd name="T2" fmla="*/ 28 w 303"/>
                      <a:gd name="T3" fmla="*/ 1989 h 459"/>
                      <a:gd name="T4" fmla="*/ 19 w 303"/>
                      <a:gd name="T5" fmla="*/ 1998 h 459"/>
                      <a:gd name="T6" fmla="*/ 8 w 303"/>
                      <a:gd name="T7" fmla="*/ 2014 h 459"/>
                      <a:gd name="T8" fmla="*/ 3 w 303"/>
                      <a:gd name="T9" fmla="*/ 2033 h 459"/>
                      <a:gd name="T10" fmla="*/ 7 w 303"/>
                      <a:gd name="T11" fmla="*/ 2051 h 459"/>
                      <a:gd name="T12" fmla="*/ 23 w 303"/>
                      <a:gd name="T13" fmla="*/ 2124 h 459"/>
                      <a:gd name="T14" fmla="*/ 49 w 303"/>
                      <a:gd name="T15" fmla="*/ 2184 h 459"/>
                      <a:gd name="T16" fmla="*/ 70 w 303"/>
                      <a:gd name="T17" fmla="*/ 2181 h 459"/>
                      <a:gd name="T18" fmla="*/ 112 w 303"/>
                      <a:gd name="T19" fmla="*/ 2172 h 459"/>
                      <a:gd name="T20" fmla="*/ 131 w 303"/>
                      <a:gd name="T21" fmla="*/ 2168 h 459"/>
                      <a:gd name="T22" fmla="*/ 148 w 303"/>
                      <a:gd name="T23" fmla="*/ 2167 h 459"/>
                      <a:gd name="T24" fmla="*/ 260 w 303"/>
                      <a:gd name="T25" fmla="*/ 2167 h 459"/>
                      <a:gd name="T26" fmla="*/ 227 w 303"/>
                      <a:gd name="T27" fmla="*/ 2022 h 459"/>
                      <a:gd name="T28" fmla="*/ 89 w 303"/>
                      <a:gd name="T29" fmla="*/ 2022 h 459"/>
                      <a:gd name="T30" fmla="*/ 71 w 303"/>
                      <a:gd name="T31" fmla="*/ 2016 h 459"/>
                      <a:gd name="T32" fmla="*/ 60 w 303"/>
                      <a:gd name="T33" fmla="*/ 2006 h 459"/>
                      <a:gd name="T34" fmla="*/ 55 w 303"/>
                      <a:gd name="T35" fmla="*/ 1988 h 459"/>
                      <a:gd name="T36" fmla="*/ 62 w 303"/>
                      <a:gd name="T37" fmla="*/ 1988 h 459"/>
                      <a:gd name="T38" fmla="*/ 41 w 303"/>
                      <a:gd name="T39" fmla="*/ 1983 h 45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03" h="459">
                        <a:moveTo>
                          <a:pt x="41" y="28"/>
                        </a:moveTo>
                        <a:lnTo>
                          <a:pt x="28" y="34"/>
                        </a:lnTo>
                        <a:lnTo>
                          <a:pt x="19" y="43"/>
                        </a:lnTo>
                        <a:lnTo>
                          <a:pt x="8" y="59"/>
                        </a:lnTo>
                        <a:lnTo>
                          <a:pt x="3" y="78"/>
                        </a:lnTo>
                        <a:lnTo>
                          <a:pt x="7" y="96"/>
                        </a:lnTo>
                        <a:lnTo>
                          <a:pt x="23" y="169"/>
                        </a:lnTo>
                        <a:lnTo>
                          <a:pt x="49" y="229"/>
                        </a:lnTo>
                        <a:lnTo>
                          <a:pt x="70" y="226"/>
                        </a:lnTo>
                        <a:lnTo>
                          <a:pt x="112" y="217"/>
                        </a:lnTo>
                        <a:lnTo>
                          <a:pt x="131" y="213"/>
                        </a:lnTo>
                        <a:lnTo>
                          <a:pt x="148" y="212"/>
                        </a:lnTo>
                        <a:lnTo>
                          <a:pt x="260" y="212"/>
                        </a:lnTo>
                        <a:lnTo>
                          <a:pt x="227" y="67"/>
                        </a:lnTo>
                        <a:lnTo>
                          <a:pt x="89" y="67"/>
                        </a:lnTo>
                        <a:lnTo>
                          <a:pt x="71" y="61"/>
                        </a:lnTo>
                        <a:lnTo>
                          <a:pt x="60" y="51"/>
                        </a:lnTo>
                        <a:lnTo>
                          <a:pt x="55" y="33"/>
                        </a:lnTo>
                        <a:lnTo>
                          <a:pt x="62" y="33"/>
                        </a:lnTo>
                        <a:lnTo>
                          <a:pt x="41" y="28"/>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962" name="Freeform 4241">
                    <a:extLst>
                      <a:ext uri="{FF2B5EF4-FFF2-40B4-BE49-F238E27FC236}">
                        <a16:creationId xmlns:a16="http://schemas.microsoft.com/office/drawing/2014/main" id="{7AB83745-79C9-8BB2-0514-0022DAC7F59E}"/>
                      </a:ext>
                    </a:extLst>
                  </p:cNvPr>
                  <p:cNvSpPr/>
                  <p:nvPr/>
                </p:nvSpPr>
                <p:spPr bwMode="auto">
                  <a:xfrm>
                    <a:off x="4189" y="1955"/>
                    <a:ext cx="303" cy="459"/>
                  </a:xfrm>
                  <a:custGeom>
                    <a:avLst/>
                    <a:gdLst>
                      <a:gd name="T0" fmla="*/ 200 w 303"/>
                      <a:gd name="T1" fmla="*/ 1966 h 459"/>
                      <a:gd name="T2" fmla="*/ 150 w 303"/>
                      <a:gd name="T3" fmla="*/ 1966 h 459"/>
                      <a:gd name="T4" fmla="*/ 153 w 303"/>
                      <a:gd name="T5" fmla="*/ 1978 h 459"/>
                      <a:gd name="T6" fmla="*/ 151 w 303"/>
                      <a:gd name="T7" fmla="*/ 1992 h 459"/>
                      <a:gd name="T8" fmla="*/ 140 w 303"/>
                      <a:gd name="T9" fmla="*/ 2008 h 459"/>
                      <a:gd name="T10" fmla="*/ 117 w 303"/>
                      <a:gd name="T11" fmla="*/ 2020 h 459"/>
                      <a:gd name="T12" fmla="*/ 89 w 303"/>
                      <a:gd name="T13" fmla="*/ 2022 h 459"/>
                      <a:gd name="T14" fmla="*/ 227 w 303"/>
                      <a:gd name="T15" fmla="*/ 2022 h 459"/>
                      <a:gd name="T16" fmla="*/ 221 w 303"/>
                      <a:gd name="T17" fmla="*/ 1996 h 459"/>
                      <a:gd name="T18" fmla="*/ 212 w 303"/>
                      <a:gd name="T19" fmla="*/ 1977 h 459"/>
                      <a:gd name="T20" fmla="*/ 200 w 303"/>
                      <a:gd name="T21" fmla="*/ 1966 h 45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03" h="459">
                        <a:moveTo>
                          <a:pt x="200" y="11"/>
                        </a:moveTo>
                        <a:lnTo>
                          <a:pt x="150" y="11"/>
                        </a:lnTo>
                        <a:lnTo>
                          <a:pt x="153" y="23"/>
                        </a:lnTo>
                        <a:lnTo>
                          <a:pt x="151" y="37"/>
                        </a:lnTo>
                        <a:lnTo>
                          <a:pt x="140" y="53"/>
                        </a:lnTo>
                        <a:lnTo>
                          <a:pt x="117" y="65"/>
                        </a:lnTo>
                        <a:lnTo>
                          <a:pt x="89" y="67"/>
                        </a:lnTo>
                        <a:lnTo>
                          <a:pt x="227" y="67"/>
                        </a:lnTo>
                        <a:lnTo>
                          <a:pt x="221" y="41"/>
                        </a:lnTo>
                        <a:lnTo>
                          <a:pt x="212" y="22"/>
                        </a:lnTo>
                        <a:lnTo>
                          <a:pt x="200" y="11"/>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963" name="Freeform 4242">
                    <a:extLst>
                      <a:ext uri="{FF2B5EF4-FFF2-40B4-BE49-F238E27FC236}">
                        <a16:creationId xmlns:a16="http://schemas.microsoft.com/office/drawing/2014/main" id="{A002AAF9-C12E-EFC2-4D1F-7774B1B69CA9}"/>
                      </a:ext>
                    </a:extLst>
                  </p:cNvPr>
                  <p:cNvSpPr/>
                  <p:nvPr/>
                </p:nvSpPr>
                <p:spPr bwMode="auto">
                  <a:xfrm>
                    <a:off x="4189" y="1955"/>
                    <a:ext cx="303" cy="459"/>
                  </a:xfrm>
                  <a:custGeom>
                    <a:avLst/>
                    <a:gdLst>
                      <a:gd name="T0" fmla="*/ 221 w 303"/>
                      <a:gd name="T1" fmla="*/ 1996 h 459"/>
                      <a:gd name="T2" fmla="*/ 221 w 303"/>
                      <a:gd name="T3" fmla="*/ 1996 h 459"/>
                      <a:gd name="T4" fmla="*/ 0 60000 65536"/>
                      <a:gd name="T5" fmla="*/ 0 60000 65536"/>
                    </a:gdLst>
                    <a:ahLst/>
                    <a:cxnLst>
                      <a:cxn ang="T4">
                        <a:pos x="T0" y="T1"/>
                      </a:cxn>
                      <a:cxn ang="T5">
                        <a:pos x="T2" y="T3"/>
                      </a:cxn>
                    </a:cxnLst>
                    <a:rect l="0" t="0" r="r" b="b"/>
                    <a:pathLst>
                      <a:path w="303" h="459">
                        <a:moveTo>
                          <a:pt x="221" y="41"/>
                        </a:moveTo>
                        <a:lnTo>
                          <a:pt x="221" y="41"/>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964" name="Freeform 4243">
                    <a:extLst>
                      <a:ext uri="{FF2B5EF4-FFF2-40B4-BE49-F238E27FC236}">
                        <a16:creationId xmlns:a16="http://schemas.microsoft.com/office/drawing/2014/main" id="{A045E7EC-CCFC-A20A-EA64-284F30F24A7D}"/>
                      </a:ext>
                    </a:extLst>
                  </p:cNvPr>
                  <p:cNvSpPr/>
                  <p:nvPr/>
                </p:nvSpPr>
                <p:spPr bwMode="auto">
                  <a:xfrm>
                    <a:off x="4189" y="1955"/>
                    <a:ext cx="303" cy="459"/>
                  </a:xfrm>
                  <a:custGeom>
                    <a:avLst/>
                    <a:gdLst>
                      <a:gd name="T0" fmla="*/ 173 w 303"/>
                      <a:gd name="T1" fmla="*/ 1957 h 459"/>
                      <a:gd name="T2" fmla="*/ 156 w 303"/>
                      <a:gd name="T3" fmla="*/ 1959 h 459"/>
                      <a:gd name="T4" fmla="*/ 144 w 303"/>
                      <a:gd name="T5" fmla="*/ 1968 h 459"/>
                      <a:gd name="T6" fmla="*/ 150 w 303"/>
                      <a:gd name="T7" fmla="*/ 1966 h 459"/>
                      <a:gd name="T8" fmla="*/ 200 w 303"/>
                      <a:gd name="T9" fmla="*/ 1966 h 459"/>
                      <a:gd name="T10" fmla="*/ 197 w 303"/>
                      <a:gd name="T11" fmla="*/ 1963 h 459"/>
                      <a:gd name="T12" fmla="*/ 173 w 303"/>
                      <a:gd name="T13" fmla="*/ 1957 h 45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03" h="459">
                        <a:moveTo>
                          <a:pt x="173" y="2"/>
                        </a:moveTo>
                        <a:lnTo>
                          <a:pt x="156" y="4"/>
                        </a:lnTo>
                        <a:lnTo>
                          <a:pt x="144" y="13"/>
                        </a:lnTo>
                        <a:lnTo>
                          <a:pt x="150" y="11"/>
                        </a:lnTo>
                        <a:lnTo>
                          <a:pt x="200" y="11"/>
                        </a:lnTo>
                        <a:lnTo>
                          <a:pt x="197" y="8"/>
                        </a:lnTo>
                        <a:lnTo>
                          <a:pt x="173" y="2"/>
                        </a:lnTo>
                      </a:path>
                    </a:pathLst>
                  </a:custGeom>
                  <a:solidFill>
                    <a:srgbClr val="8D84B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65" name="Picture 4244">
                    <a:extLst>
                      <a:ext uri="{FF2B5EF4-FFF2-40B4-BE49-F238E27FC236}">
                        <a16:creationId xmlns:a16="http://schemas.microsoft.com/office/drawing/2014/main" id="{632B2960-6E30-C2A6-3883-10470119B27B}"/>
                      </a:ext>
                    </a:extLst>
                  </p:cNvPr>
                  <p:cNvPicPr>
                    <a:picLocks noChangeAspect="1" noChangeArrowheads="1"/>
                  </p:cNvPicPr>
                  <p:nvPr/>
                </p:nvPicPr>
                <p:blipFill>
                  <a:blip r:embed="rId72">
                    <a:extLst>
                      <a:ext uri="{28A0092B-C50C-407E-A947-70E740481C1C}">
                        <a14:useLocalDpi xmlns:a14="http://schemas.microsoft.com/office/drawing/2010/main" val="0"/>
                      </a:ext>
                    </a:extLst>
                  </a:blip>
                  <a:stretch>
                    <a:fillRect/>
                  </a:stretch>
                </p:blipFill>
                <p:spPr bwMode="auto">
                  <a:xfrm>
                    <a:off x="4189" y="1955"/>
                    <a:ext cx="303" cy="45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35" name="Group 4245">
                  <a:extLst>
                    <a:ext uri="{FF2B5EF4-FFF2-40B4-BE49-F238E27FC236}">
                      <a16:creationId xmlns:a16="http://schemas.microsoft.com/office/drawing/2014/main" id="{471F9B48-8581-0C06-B3B6-C9A3B3C3FC7D}"/>
                    </a:ext>
                  </a:extLst>
                </p:cNvPr>
                <p:cNvGrpSpPr/>
                <p:nvPr/>
              </p:nvGrpSpPr>
              <p:grpSpPr>
                <a:xfrm>
                  <a:off x="4189" y="1955"/>
                  <a:ext cx="303" cy="459"/>
                  <a:chOff x="4189" y="1955"/>
                  <a:chExt cx="303" cy="459"/>
                </a:xfrm>
              </p:grpSpPr>
              <p:sp>
                <p:nvSpPr>
                  <p:cNvPr id="959" name="Freeform 4246">
                    <a:extLst>
                      <a:ext uri="{FF2B5EF4-FFF2-40B4-BE49-F238E27FC236}">
                        <a16:creationId xmlns:a16="http://schemas.microsoft.com/office/drawing/2014/main" id="{7E84330F-B07B-7C5B-2F36-1C16A2027F58}"/>
                      </a:ext>
                    </a:extLst>
                  </p:cNvPr>
                  <p:cNvSpPr/>
                  <p:nvPr/>
                </p:nvSpPr>
                <p:spPr bwMode="auto">
                  <a:xfrm>
                    <a:off x="4189" y="1955"/>
                    <a:ext cx="303" cy="459"/>
                  </a:xfrm>
                  <a:custGeom>
                    <a:avLst/>
                    <a:gdLst>
                      <a:gd name="T0" fmla="*/ 218 w 303"/>
                      <a:gd name="T1" fmla="*/ 1993 h 459"/>
                      <a:gd name="T2" fmla="*/ 209 w 303"/>
                      <a:gd name="T3" fmla="*/ 1974 h 459"/>
                      <a:gd name="T4" fmla="*/ 194 w 303"/>
                      <a:gd name="T5" fmla="*/ 1961 h 459"/>
                      <a:gd name="T6" fmla="*/ 171 w 303"/>
                      <a:gd name="T7" fmla="*/ 1955 h 459"/>
                      <a:gd name="T8" fmla="*/ 154 w 303"/>
                      <a:gd name="T9" fmla="*/ 1957 h 459"/>
                      <a:gd name="T10" fmla="*/ 141 w 303"/>
                      <a:gd name="T11" fmla="*/ 1966 h 459"/>
                      <a:gd name="T12" fmla="*/ 147 w 303"/>
                      <a:gd name="T13" fmla="*/ 1964 h 459"/>
                      <a:gd name="T14" fmla="*/ 150 w 303"/>
                      <a:gd name="T15" fmla="*/ 1976 h 459"/>
                      <a:gd name="T16" fmla="*/ 149 w 303"/>
                      <a:gd name="T17" fmla="*/ 1990 h 459"/>
                      <a:gd name="T18" fmla="*/ 138 w 303"/>
                      <a:gd name="T19" fmla="*/ 2006 h 459"/>
                      <a:gd name="T20" fmla="*/ 114 w 303"/>
                      <a:gd name="T21" fmla="*/ 2018 h 459"/>
                      <a:gd name="T22" fmla="*/ 87 w 303"/>
                      <a:gd name="T23" fmla="*/ 2020 h 459"/>
                      <a:gd name="T24" fmla="*/ 68 w 303"/>
                      <a:gd name="T25" fmla="*/ 2014 h 459"/>
                      <a:gd name="T26" fmla="*/ 57 w 303"/>
                      <a:gd name="T27" fmla="*/ 2003 h 459"/>
                      <a:gd name="T28" fmla="*/ 52 w 303"/>
                      <a:gd name="T29" fmla="*/ 1986 h 459"/>
                      <a:gd name="T30" fmla="*/ 59 w 303"/>
                      <a:gd name="T31" fmla="*/ 1985 h 459"/>
                      <a:gd name="T32" fmla="*/ 51 w 303"/>
                      <a:gd name="T33" fmla="*/ 1983 h 459"/>
                      <a:gd name="T34" fmla="*/ 0 w 303"/>
                      <a:gd name="T35" fmla="*/ 2030 h 459"/>
                      <a:gd name="T36" fmla="*/ 4 w 303"/>
                      <a:gd name="T37" fmla="*/ 2049 h 459"/>
                      <a:gd name="T38" fmla="*/ 20 w 303"/>
                      <a:gd name="T39" fmla="*/ 2122 h 459"/>
                      <a:gd name="T40" fmla="*/ 46 w 303"/>
                      <a:gd name="T41" fmla="*/ 2181 h 459"/>
                      <a:gd name="T42" fmla="*/ 67 w 303"/>
                      <a:gd name="T43" fmla="*/ 2179 h 459"/>
                      <a:gd name="T44" fmla="*/ 86 w 303"/>
                      <a:gd name="T45" fmla="*/ 2175 h 459"/>
                      <a:gd name="T46" fmla="*/ 109 w 303"/>
                      <a:gd name="T47" fmla="*/ 2169 h 459"/>
                      <a:gd name="T48" fmla="*/ 128 w 303"/>
                      <a:gd name="T49" fmla="*/ 2166 h 459"/>
                      <a:gd name="T50" fmla="*/ 145 w 303"/>
                      <a:gd name="T51" fmla="*/ 2165 h 459"/>
                      <a:gd name="T52" fmla="*/ 152 w 303"/>
                      <a:gd name="T53" fmla="*/ 2171 h 459"/>
                      <a:gd name="T54" fmla="*/ 174 w 303"/>
                      <a:gd name="T55" fmla="*/ 2250 h 459"/>
                      <a:gd name="T56" fmla="*/ 193 w 303"/>
                      <a:gd name="T57" fmla="*/ 2330 h 459"/>
                      <a:gd name="T58" fmla="*/ 203 w 303"/>
                      <a:gd name="T59" fmla="*/ 2375 h 459"/>
                      <a:gd name="T60" fmla="*/ 212 w 303"/>
                      <a:gd name="T61" fmla="*/ 2394 h 459"/>
                      <a:gd name="T62" fmla="*/ 226 w 303"/>
                      <a:gd name="T63" fmla="*/ 2407 h 459"/>
                      <a:gd name="T64" fmla="*/ 245 w 303"/>
                      <a:gd name="T65" fmla="*/ 2414 h 459"/>
                      <a:gd name="T66" fmla="*/ 271 w 303"/>
                      <a:gd name="T67" fmla="*/ 2407 h 459"/>
                      <a:gd name="T68" fmla="*/ 289 w 303"/>
                      <a:gd name="T69" fmla="*/ 2395 h 459"/>
                      <a:gd name="T70" fmla="*/ 300 w 303"/>
                      <a:gd name="T71" fmla="*/ 2380 h 459"/>
                      <a:gd name="T72" fmla="*/ 303 w 303"/>
                      <a:gd name="T73" fmla="*/ 2364 h 459"/>
                      <a:gd name="T74" fmla="*/ 218 w 303"/>
                      <a:gd name="T75" fmla="*/ 1993 h 45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303" h="459">
                        <a:moveTo>
                          <a:pt x="218" y="38"/>
                        </a:moveTo>
                        <a:lnTo>
                          <a:pt x="209" y="19"/>
                        </a:lnTo>
                        <a:lnTo>
                          <a:pt x="194" y="6"/>
                        </a:lnTo>
                        <a:lnTo>
                          <a:pt x="171" y="0"/>
                        </a:lnTo>
                        <a:lnTo>
                          <a:pt x="154" y="2"/>
                        </a:lnTo>
                        <a:lnTo>
                          <a:pt x="141" y="11"/>
                        </a:lnTo>
                        <a:lnTo>
                          <a:pt x="147" y="9"/>
                        </a:lnTo>
                        <a:lnTo>
                          <a:pt x="150" y="21"/>
                        </a:lnTo>
                        <a:lnTo>
                          <a:pt x="149" y="35"/>
                        </a:lnTo>
                        <a:lnTo>
                          <a:pt x="138" y="51"/>
                        </a:lnTo>
                        <a:lnTo>
                          <a:pt x="114" y="63"/>
                        </a:lnTo>
                        <a:lnTo>
                          <a:pt x="87" y="65"/>
                        </a:lnTo>
                        <a:lnTo>
                          <a:pt x="68" y="59"/>
                        </a:lnTo>
                        <a:lnTo>
                          <a:pt x="57" y="48"/>
                        </a:lnTo>
                        <a:lnTo>
                          <a:pt x="52" y="31"/>
                        </a:lnTo>
                        <a:lnTo>
                          <a:pt x="59" y="30"/>
                        </a:lnTo>
                        <a:lnTo>
                          <a:pt x="51" y="28"/>
                        </a:lnTo>
                        <a:lnTo>
                          <a:pt x="0" y="75"/>
                        </a:lnTo>
                        <a:lnTo>
                          <a:pt x="4" y="94"/>
                        </a:lnTo>
                        <a:lnTo>
                          <a:pt x="20" y="167"/>
                        </a:lnTo>
                        <a:lnTo>
                          <a:pt x="46" y="226"/>
                        </a:lnTo>
                        <a:lnTo>
                          <a:pt x="67" y="224"/>
                        </a:lnTo>
                        <a:lnTo>
                          <a:pt x="86" y="220"/>
                        </a:lnTo>
                        <a:lnTo>
                          <a:pt x="109" y="214"/>
                        </a:lnTo>
                        <a:lnTo>
                          <a:pt x="128" y="211"/>
                        </a:lnTo>
                        <a:lnTo>
                          <a:pt x="145" y="210"/>
                        </a:lnTo>
                        <a:lnTo>
                          <a:pt x="152" y="216"/>
                        </a:lnTo>
                        <a:lnTo>
                          <a:pt x="174" y="295"/>
                        </a:lnTo>
                        <a:lnTo>
                          <a:pt x="193" y="375"/>
                        </a:lnTo>
                        <a:lnTo>
                          <a:pt x="203" y="420"/>
                        </a:lnTo>
                        <a:lnTo>
                          <a:pt x="212" y="439"/>
                        </a:lnTo>
                        <a:lnTo>
                          <a:pt x="226" y="452"/>
                        </a:lnTo>
                        <a:lnTo>
                          <a:pt x="245" y="459"/>
                        </a:lnTo>
                        <a:lnTo>
                          <a:pt x="271" y="452"/>
                        </a:lnTo>
                        <a:lnTo>
                          <a:pt x="289" y="440"/>
                        </a:lnTo>
                        <a:lnTo>
                          <a:pt x="300" y="425"/>
                        </a:lnTo>
                        <a:lnTo>
                          <a:pt x="303" y="409"/>
                        </a:lnTo>
                        <a:lnTo>
                          <a:pt x="218" y="38"/>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36" name="Group 4267">
                  <a:extLst>
                    <a:ext uri="{FF2B5EF4-FFF2-40B4-BE49-F238E27FC236}">
                      <a16:creationId xmlns:a16="http://schemas.microsoft.com/office/drawing/2014/main" id="{9B3730C3-F78D-BC62-8643-78CDE1163427}"/>
                    </a:ext>
                  </a:extLst>
                </p:cNvPr>
                <p:cNvGrpSpPr/>
                <p:nvPr/>
              </p:nvGrpSpPr>
              <p:grpSpPr>
                <a:xfrm>
                  <a:off x="2533" y="3634"/>
                  <a:ext cx="310" cy="175"/>
                  <a:chOff x="2533" y="3634"/>
                  <a:chExt cx="310" cy="175"/>
                </a:xfrm>
              </p:grpSpPr>
              <p:sp>
                <p:nvSpPr>
                  <p:cNvPr id="958" name="Freeform 4268">
                    <a:extLst>
                      <a:ext uri="{FF2B5EF4-FFF2-40B4-BE49-F238E27FC236}">
                        <a16:creationId xmlns:a16="http://schemas.microsoft.com/office/drawing/2014/main" id="{88F9D505-B091-EC0A-D471-9A6003DD1921}"/>
                      </a:ext>
                    </a:extLst>
                  </p:cNvPr>
                  <p:cNvSpPr/>
                  <p:nvPr/>
                </p:nvSpPr>
                <p:spPr bwMode="auto">
                  <a:xfrm>
                    <a:off x="2533" y="3634"/>
                    <a:ext cx="310" cy="175"/>
                  </a:xfrm>
                  <a:custGeom>
                    <a:avLst/>
                    <a:gdLst>
                      <a:gd name="T0" fmla="*/ 0 w 310"/>
                      <a:gd name="T1" fmla="*/ 3634 h 175"/>
                      <a:gd name="T2" fmla="*/ 41 w 310"/>
                      <a:gd name="T3" fmla="*/ 3707 h 175"/>
                      <a:gd name="T4" fmla="*/ 86 w 310"/>
                      <a:gd name="T5" fmla="*/ 3768 h 175"/>
                      <a:gd name="T6" fmla="*/ 138 w 310"/>
                      <a:gd name="T7" fmla="*/ 3798 h 175"/>
                      <a:gd name="T8" fmla="*/ 219 w 310"/>
                      <a:gd name="T9" fmla="*/ 3808 h 175"/>
                      <a:gd name="T10" fmla="*/ 277 w 310"/>
                      <a:gd name="T11" fmla="*/ 3809 h 175"/>
                      <a:gd name="T12" fmla="*/ 310 w 310"/>
                      <a:gd name="T13" fmla="*/ 3809 h 1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0" h="175">
                        <a:moveTo>
                          <a:pt x="0" y="0"/>
                        </a:moveTo>
                        <a:lnTo>
                          <a:pt x="41" y="73"/>
                        </a:lnTo>
                        <a:lnTo>
                          <a:pt x="86" y="134"/>
                        </a:lnTo>
                        <a:lnTo>
                          <a:pt x="138" y="164"/>
                        </a:lnTo>
                        <a:lnTo>
                          <a:pt x="219" y="174"/>
                        </a:lnTo>
                        <a:lnTo>
                          <a:pt x="277" y="175"/>
                        </a:lnTo>
                        <a:lnTo>
                          <a:pt x="310" y="175"/>
                        </a:lnTo>
                      </a:path>
                    </a:pathLst>
                  </a:custGeom>
                  <a:noFill/>
                  <a:ln w="12700">
                    <a:solidFill>
                      <a:srgbClr val="3D505A"/>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37" name="Group 4269">
                  <a:extLst>
                    <a:ext uri="{FF2B5EF4-FFF2-40B4-BE49-F238E27FC236}">
                      <a16:creationId xmlns:a16="http://schemas.microsoft.com/office/drawing/2014/main" id="{C92A142A-9E03-14A5-DC6E-54BCF42E69B5}"/>
                    </a:ext>
                  </a:extLst>
                </p:cNvPr>
                <p:cNvGrpSpPr/>
                <p:nvPr/>
              </p:nvGrpSpPr>
              <p:grpSpPr>
                <a:xfrm>
                  <a:off x="2827" y="3772"/>
                  <a:ext cx="88" cy="74"/>
                  <a:chOff x="2827" y="3772"/>
                  <a:chExt cx="88" cy="74"/>
                </a:xfrm>
              </p:grpSpPr>
              <p:sp>
                <p:nvSpPr>
                  <p:cNvPr id="957" name="Freeform 4270">
                    <a:extLst>
                      <a:ext uri="{FF2B5EF4-FFF2-40B4-BE49-F238E27FC236}">
                        <a16:creationId xmlns:a16="http://schemas.microsoft.com/office/drawing/2014/main" id="{658F0845-3F49-5956-6656-3FB6E09FE6A5}"/>
                      </a:ext>
                    </a:extLst>
                  </p:cNvPr>
                  <p:cNvSpPr/>
                  <p:nvPr/>
                </p:nvSpPr>
                <p:spPr bwMode="auto">
                  <a:xfrm>
                    <a:off x="2827" y="3772"/>
                    <a:ext cx="88" cy="74"/>
                  </a:xfrm>
                  <a:custGeom>
                    <a:avLst/>
                    <a:gdLst>
                      <a:gd name="T0" fmla="*/ 0 w 88"/>
                      <a:gd name="T1" fmla="*/ 3772 h 74"/>
                      <a:gd name="T2" fmla="*/ 16 w 88"/>
                      <a:gd name="T3" fmla="*/ 3809 h 74"/>
                      <a:gd name="T4" fmla="*/ 0 w 88"/>
                      <a:gd name="T5" fmla="*/ 3846 h 74"/>
                      <a:gd name="T6" fmla="*/ 88 w 88"/>
                      <a:gd name="T7" fmla="*/ 3809 h 74"/>
                      <a:gd name="T8" fmla="*/ 0 w 88"/>
                      <a:gd name="T9" fmla="*/ 3772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 h="74">
                        <a:moveTo>
                          <a:pt x="0" y="0"/>
                        </a:moveTo>
                        <a:lnTo>
                          <a:pt x="16" y="37"/>
                        </a:lnTo>
                        <a:lnTo>
                          <a:pt x="0" y="74"/>
                        </a:lnTo>
                        <a:lnTo>
                          <a:pt x="88" y="37"/>
                        </a:lnTo>
                        <a:lnTo>
                          <a:pt x="0" y="0"/>
                        </a:lnTo>
                      </a:path>
                    </a:pathLst>
                  </a:custGeom>
                  <a:solidFill>
                    <a:srgbClr val="3D505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38" name="Group 4271">
                  <a:extLst>
                    <a:ext uri="{FF2B5EF4-FFF2-40B4-BE49-F238E27FC236}">
                      <a16:creationId xmlns:a16="http://schemas.microsoft.com/office/drawing/2014/main" id="{1B6AE0A6-45CD-8968-C1AC-0590610CE56B}"/>
                    </a:ext>
                  </a:extLst>
                </p:cNvPr>
                <p:cNvGrpSpPr/>
                <p:nvPr/>
              </p:nvGrpSpPr>
              <p:grpSpPr>
                <a:xfrm>
                  <a:off x="5344" y="3946"/>
                  <a:ext cx="202" cy="2"/>
                  <a:chOff x="5344" y="3946"/>
                  <a:chExt cx="202" cy="2"/>
                </a:xfrm>
              </p:grpSpPr>
              <p:sp>
                <p:nvSpPr>
                  <p:cNvPr id="956" name="Freeform 4272">
                    <a:extLst>
                      <a:ext uri="{FF2B5EF4-FFF2-40B4-BE49-F238E27FC236}">
                        <a16:creationId xmlns:a16="http://schemas.microsoft.com/office/drawing/2014/main" id="{927E1F6A-246F-86C5-690B-5E6988276650}"/>
                      </a:ext>
                    </a:extLst>
                  </p:cNvPr>
                  <p:cNvSpPr/>
                  <p:nvPr/>
                </p:nvSpPr>
                <p:spPr bwMode="auto">
                  <a:xfrm>
                    <a:off x="5344" y="3946"/>
                    <a:ext cx="202" cy="2"/>
                  </a:xfrm>
                  <a:custGeom>
                    <a:avLst/>
                    <a:gdLst>
                      <a:gd name="T0" fmla="*/ 0 w 202"/>
                      <a:gd name="T1" fmla="*/ 0 h 2"/>
                      <a:gd name="T2" fmla="*/ 202 w 202"/>
                      <a:gd name="T3" fmla="*/ 0 h 2"/>
                      <a:gd name="T4" fmla="*/ 0 60000 65536"/>
                      <a:gd name="T5" fmla="*/ 0 60000 65536"/>
                    </a:gdLst>
                    <a:ahLst/>
                    <a:cxnLst>
                      <a:cxn ang="T4">
                        <a:pos x="T0" y="T1"/>
                      </a:cxn>
                      <a:cxn ang="T5">
                        <a:pos x="T2" y="T3"/>
                      </a:cxn>
                    </a:cxnLst>
                    <a:rect l="0" t="0" r="r" b="b"/>
                    <a:pathLst>
                      <a:path w="201" h="2">
                        <a:moveTo>
                          <a:pt x="0" y="0"/>
                        </a:moveTo>
                        <a:lnTo>
                          <a:pt x="202" y="0"/>
                        </a:lnTo>
                      </a:path>
                    </a:pathLst>
                  </a:custGeom>
                  <a:noFill/>
                  <a:ln w="12700">
                    <a:solidFill>
                      <a:srgbClr val="3D505A"/>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39" name="Group 4273">
                  <a:extLst>
                    <a:ext uri="{FF2B5EF4-FFF2-40B4-BE49-F238E27FC236}">
                      <a16:creationId xmlns:a16="http://schemas.microsoft.com/office/drawing/2014/main" id="{E0710629-1EBE-7063-F0E2-49D35ED12CA2}"/>
                    </a:ext>
                  </a:extLst>
                </p:cNvPr>
                <p:cNvGrpSpPr/>
                <p:nvPr/>
              </p:nvGrpSpPr>
              <p:grpSpPr>
                <a:xfrm>
                  <a:off x="5518" y="3909"/>
                  <a:ext cx="88" cy="74"/>
                  <a:chOff x="5518" y="3909"/>
                  <a:chExt cx="88" cy="74"/>
                </a:xfrm>
              </p:grpSpPr>
              <p:sp>
                <p:nvSpPr>
                  <p:cNvPr id="955" name="Freeform 4274">
                    <a:extLst>
                      <a:ext uri="{FF2B5EF4-FFF2-40B4-BE49-F238E27FC236}">
                        <a16:creationId xmlns:a16="http://schemas.microsoft.com/office/drawing/2014/main" id="{3BA3F7E2-CF82-2787-BAAE-B2D1814669B4}"/>
                      </a:ext>
                    </a:extLst>
                  </p:cNvPr>
                  <p:cNvSpPr/>
                  <p:nvPr/>
                </p:nvSpPr>
                <p:spPr bwMode="auto">
                  <a:xfrm>
                    <a:off x="5518" y="3909"/>
                    <a:ext cx="88" cy="74"/>
                  </a:xfrm>
                  <a:custGeom>
                    <a:avLst/>
                    <a:gdLst>
                      <a:gd name="T0" fmla="*/ 0 w 88"/>
                      <a:gd name="T1" fmla="*/ 3909 h 74"/>
                      <a:gd name="T2" fmla="*/ 16 w 88"/>
                      <a:gd name="T3" fmla="*/ 3946 h 74"/>
                      <a:gd name="T4" fmla="*/ 0 w 88"/>
                      <a:gd name="T5" fmla="*/ 3983 h 74"/>
                      <a:gd name="T6" fmla="*/ 88 w 88"/>
                      <a:gd name="T7" fmla="*/ 3946 h 74"/>
                      <a:gd name="T8" fmla="*/ 0 w 88"/>
                      <a:gd name="T9" fmla="*/ 3909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 h="74">
                        <a:moveTo>
                          <a:pt x="0" y="0"/>
                        </a:moveTo>
                        <a:lnTo>
                          <a:pt x="16" y="37"/>
                        </a:lnTo>
                        <a:lnTo>
                          <a:pt x="0" y="74"/>
                        </a:lnTo>
                        <a:lnTo>
                          <a:pt x="88" y="37"/>
                        </a:lnTo>
                        <a:lnTo>
                          <a:pt x="0" y="0"/>
                        </a:lnTo>
                      </a:path>
                    </a:pathLst>
                  </a:custGeom>
                  <a:solidFill>
                    <a:srgbClr val="3D505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40" name="Group 4275">
                  <a:extLst>
                    <a:ext uri="{FF2B5EF4-FFF2-40B4-BE49-F238E27FC236}">
                      <a16:creationId xmlns:a16="http://schemas.microsoft.com/office/drawing/2014/main" id="{539444AD-7EE4-2D60-B9B4-A5627C4B498C}"/>
                    </a:ext>
                  </a:extLst>
                </p:cNvPr>
                <p:cNvGrpSpPr/>
                <p:nvPr/>
              </p:nvGrpSpPr>
              <p:grpSpPr>
                <a:xfrm>
                  <a:off x="3982" y="3946"/>
                  <a:ext cx="202" cy="2"/>
                  <a:chOff x="3982" y="3946"/>
                  <a:chExt cx="202" cy="2"/>
                </a:xfrm>
              </p:grpSpPr>
              <p:sp>
                <p:nvSpPr>
                  <p:cNvPr id="954" name="Freeform 4276">
                    <a:extLst>
                      <a:ext uri="{FF2B5EF4-FFF2-40B4-BE49-F238E27FC236}">
                        <a16:creationId xmlns:a16="http://schemas.microsoft.com/office/drawing/2014/main" id="{8C0C5523-1573-718C-C84F-D85A6C81F18A}"/>
                      </a:ext>
                    </a:extLst>
                  </p:cNvPr>
                  <p:cNvSpPr/>
                  <p:nvPr/>
                </p:nvSpPr>
                <p:spPr bwMode="auto">
                  <a:xfrm>
                    <a:off x="3982" y="3946"/>
                    <a:ext cx="202" cy="2"/>
                  </a:xfrm>
                  <a:custGeom>
                    <a:avLst/>
                    <a:gdLst>
                      <a:gd name="T0" fmla="*/ 0 w 202"/>
                      <a:gd name="T1" fmla="*/ 0 h 2"/>
                      <a:gd name="T2" fmla="*/ 202 w 202"/>
                      <a:gd name="T3" fmla="*/ 0 h 2"/>
                      <a:gd name="T4" fmla="*/ 0 60000 65536"/>
                      <a:gd name="T5" fmla="*/ 0 60000 65536"/>
                    </a:gdLst>
                    <a:ahLst/>
                    <a:cxnLst>
                      <a:cxn ang="T4">
                        <a:pos x="T0" y="T1"/>
                      </a:cxn>
                      <a:cxn ang="T5">
                        <a:pos x="T2" y="T3"/>
                      </a:cxn>
                    </a:cxnLst>
                    <a:rect l="0" t="0" r="r" b="b"/>
                    <a:pathLst>
                      <a:path w="201" h="2">
                        <a:moveTo>
                          <a:pt x="0" y="0"/>
                        </a:moveTo>
                        <a:lnTo>
                          <a:pt x="202" y="0"/>
                        </a:lnTo>
                      </a:path>
                    </a:pathLst>
                  </a:custGeom>
                  <a:noFill/>
                  <a:ln w="12700">
                    <a:solidFill>
                      <a:srgbClr val="3D505A"/>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41" name="Group 4277">
                  <a:extLst>
                    <a:ext uri="{FF2B5EF4-FFF2-40B4-BE49-F238E27FC236}">
                      <a16:creationId xmlns:a16="http://schemas.microsoft.com/office/drawing/2014/main" id="{C9365239-CC0D-AEFF-A2AA-5633CE1D424B}"/>
                    </a:ext>
                  </a:extLst>
                </p:cNvPr>
                <p:cNvGrpSpPr/>
                <p:nvPr/>
              </p:nvGrpSpPr>
              <p:grpSpPr>
                <a:xfrm>
                  <a:off x="4156" y="3909"/>
                  <a:ext cx="88" cy="74"/>
                  <a:chOff x="4156" y="3909"/>
                  <a:chExt cx="88" cy="74"/>
                </a:xfrm>
              </p:grpSpPr>
              <p:sp>
                <p:nvSpPr>
                  <p:cNvPr id="953" name="Freeform 4278">
                    <a:extLst>
                      <a:ext uri="{FF2B5EF4-FFF2-40B4-BE49-F238E27FC236}">
                        <a16:creationId xmlns:a16="http://schemas.microsoft.com/office/drawing/2014/main" id="{3174A2B0-DEBD-F55C-C3F7-36DBD4DA4112}"/>
                      </a:ext>
                    </a:extLst>
                  </p:cNvPr>
                  <p:cNvSpPr/>
                  <p:nvPr/>
                </p:nvSpPr>
                <p:spPr bwMode="auto">
                  <a:xfrm>
                    <a:off x="4156" y="3909"/>
                    <a:ext cx="88" cy="74"/>
                  </a:xfrm>
                  <a:custGeom>
                    <a:avLst/>
                    <a:gdLst>
                      <a:gd name="T0" fmla="*/ 0 w 88"/>
                      <a:gd name="T1" fmla="*/ 3909 h 74"/>
                      <a:gd name="T2" fmla="*/ 15 w 88"/>
                      <a:gd name="T3" fmla="*/ 3946 h 74"/>
                      <a:gd name="T4" fmla="*/ 0 w 88"/>
                      <a:gd name="T5" fmla="*/ 3983 h 74"/>
                      <a:gd name="T6" fmla="*/ 87 w 88"/>
                      <a:gd name="T7" fmla="*/ 3946 h 74"/>
                      <a:gd name="T8" fmla="*/ 0 w 88"/>
                      <a:gd name="T9" fmla="*/ 3909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 h="74">
                        <a:moveTo>
                          <a:pt x="0" y="0"/>
                        </a:moveTo>
                        <a:lnTo>
                          <a:pt x="15" y="37"/>
                        </a:lnTo>
                        <a:lnTo>
                          <a:pt x="0" y="74"/>
                        </a:lnTo>
                        <a:lnTo>
                          <a:pt x="87" y="37"/>
                        </a:lnTo>
                        <a:lnTo>
                          <a:pt x="0" y="0"/>
                        </a:lnTo>
                      </a:path>
                    </a:pathLst>
                  </a:custGeom>
                  <a:solidFill>
                    <a:srgbClr val="3D505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42" name="Group 4279">
                  <a:extLst>
                    <a:ext uri="{FF2B5EF4-FFF2-40B4-BE49-F238E27FC236}">
                      <a16:creationId xmlns:a16="http://schemas.microsoft.com/office/drawing/2014/main" id="{3ECACF94-2451-2B09-4A9C-08A6EBC27573}"/>
                    </a:ext>
                  </a:extLst>
                </p:cNvPr>
                <p:cNvGrpSpPr/>
                <p:nvPr/>
              </p:nvGrpSpPr>
              <p:grpSpPr>
                <a:xfrm>
                  <a:off x="4564" y="2106"/>
                  <a:ext cx="519" cy="166"/>
                  <a:chOff x="4564" y="2106"/>
                  <a:chExt cx="519" cy="166"/>
                </a:xfrm>
              </p:grpSpPr>
              <p:sp>
                <p:nvSpPr>
                  <p:cNvPr id="952" name="Freeform 4280">
                    <a:extLst>
                      <a:ext uri="{FF2B5EF4-FFF2-40B4-BE49-F238E27FC236}">
                        <a16:creationId xmlns:a16="http://schemas.microsoft.com/office/drawing/2014/main" id="{397CC2DD-29F3-D921-E4DD-2AE5C565C2D9}"/>
                      </a:ext>
                    </a:extLst>
                  </p:cNvPr>
                  <p:cNvSpPr/>
                  <p:nvPr/>
                </p:nvSpPr>
                <p:spPr bwMode="auto">
                  <a:xfrm>
                    <a:off x="4564" y="2106"/>
                    <a:ext cx="519" cy="166"/>
                  </a:xfrm>
                  <a:custGeom>
                    <a:avLst/>
                    <a:gdLst>
                      <a:gd name="T0" fmla="*/ 0 w 519"/>
                      <a:gd name="T1" fmla="*/ 2157 h 166"/>
                      <a:gd name="T2" fmla="*/ 84 w 519"/>
                      <a:gd name="T3" fmla="*/ 2200 h 166"/>
                      <a:gd name="T4" fmla="*/ 152 w 519"/>
                      <a:gd name="T5" fmla="*/ 2234 h 166"/>
                      <a:gd name="T6" fmla="*/ 208 w 519"/>
                      <a:gd name="T7" fmla="*/ 2257 h 166"/>
                      <a:gd name="T8" fmla="*/ 275 w 519"/>
                      <a:gd name="T9" fmla="*/ 2272 h 166"/>
                      <a:gd name="T10" fmla="*/ 295 w 519"/>
                      <a:gd name="T11" fmla="*/ 2271 h 166"/>
                      <a:gd name="T12" fmla="*/ 372 w 519"/>
                      <a:gd name="T13" fmla="*/ 2241 h 166"/>
                      <a:gd name="T14" fmla="*/ 436 w 519"/>
                      <a:gd name="T15" fmla="*/ 2187 h 166"/>
                      <a:gd name="T16" fmla="*/ 489 w 519"/>
                      <a:gd name="T17" fmla="*/ 2136 h 166"/>
                      <a:gd name="T18" fmla="*/ 519 w 519"/>
                      <a:gd name="T19" fmla="*/ 2106 h 16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19" h="166">
                        <a:moveTo>
                          <a:pt x="0" y="51"/>
                        </a:moveTo>
                        <a:lnTo>
                          <a:pt x="84" y="94"/>
                        </a:lnTo>
                        <a:lnTo>
                          <a:pt x="152" y="128"/>
                        </a:lnTo>
                        <a:lnTo>
                          <a:pt x="208" y="151"/>
                        </a:lnTo>
                        <a:lnTo>
                          <a:pt x="275" y="166"/>
                        </a:lnTo>
                        <a:lnTo>
                          <a:pt x="295" y="165"/>
                        </a:lnTo>
                        <a:lnTo>
                          <a:pt x="372" y="135"/>
                        </a:lnTo>
                        <a:lnTo>
                          <a:pt x="436" y="81"/>
                        </a:lnTo>
                        <a:lnTo>
                          <a:pt x="489" y="30"/>
                        </a:lnTo>
                        <a:lnTo>
                          <a:pt x="519" y="0"/>
                        </a:lnTo>
                      </a:path>
                    </a:pathLst>
                  </a:custGeom>
                  <a:noFill/>
                  <a:ln w="12700">
                    <a:solidFill>
                      <a:srgbClr val="3D505A"/>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43" name="Group 4281">
                  <a:extLst>
                    <a:ext uri="{FF2B5EF4-FFF2-40B4-BE49-F238E27FC236}">
                      <a16:creationId xmlns:a16="http://schemas.microsoft.com/office/drawing/2014/main" id="{1CD86201-7B4D-C5DF-5B89-0D0BE2AE7B73}"/>
                    </a:ext>
                  </a:extLst>
                </p:cNvPr>
                <p:cNvGrpSpPr/>
                <p:nvPr/>
              </p:nvGrpSpPr>
              <p:grpSpPr>
                <a:xfrm>
                  <a:off x="5037" y="2064"/>
                  <a:ext cx="88" cy="88"/>
                  <a:chOff x="5037" y="2064"/>
                  <a:chExt cx="88" cy="88"/>
                </a:xfrm>
              </p:grpSpPr>
              <p:sp>
                <p:nvSpPr>
                  <p:cNvPr id="951" name="Freeform 4282">
                    <a:extLst>
                      <a:ext uri="{FF2B5EF4-FFF2-40B4-BE49-F238E27FC236}">
                        <a16:creationId xmlns:a16="http://schemas.microsoft.com/office/drawing/2014/main" id="{BF2E7932-7C40-BC6A-9748-0E1E9A290605}"/>
                      </a:ext>
                    </a:extLst>
                  </p:cNvPr>
                  <p:cNvSpPr/>
                  <p:nvPr/>
                </p:nvSpPr>
                <p:spPr bwMode="auto">
                  <a:xfrm>
                    <a:off x="5037" y="2064"/>
                    <a:ext cx="88" cy="88"/>
                  </a:xfrm>
                  <a:custGeom>
                    <a:avLst/>
                    <a:gdLst>
                      <a:gd name="T0" fmla="*/ 88 w 88"/>
                      <a:gd name="T1" fmla="*/ 2064 h 88"/>
                      <a:gd name="T2" fmla="*/ 0 w 88"/>
                      <a:gd name="T3" fmla="*/ 2100 h 88"/>
                      <a:gd name="T4" fmla="*/ 37 w 88"/>
                      <a:gd name="T5" fmla="*/ 2115 h 88"/>
                      <a:gd name="T6" fmla="*/ 52 w 88"/>
                      <a:gd name="T7" fmla="*/ 2152 h 88"/>
                      <a:gd name="T8" fmla="*/ 88 w 88"/>
                      <a:gd name="T9" fmla="*/ 2064 h 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8" h="88">
                        <a:moveTo>
                          <a:pt x="88" y="0"/>
                        </a:moveTo>
                        <a:lnTo>
                          <a:pt x="0" y="36"/>
                        </a:lnTo>
                        <a:lnTo>
                          <a:pt x="37" y="51"/>
                        </a:lnTo>
                        <a:lnTo>
                          <a:pt x="52" y="88"/>
                        </a:lnTo>
                        <a:lnTo>
                          <a:pt x="88" y="0"/>
                        </a:lnTo>
                      </a:path>
                    </a:pathLst>
                  </a:custGeom>
                  <a:solidFill>
                    <a:srgbClr val="3D505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44" name="Group 4283">
                  <a:extLst>
                    <a:ext uri="{FF2B5EF4-FFF2-40B4-BE49-F238E27FC236}">
                      <a16:creationId xmlns:a16="http://schemas.microsoft.com/office/drawing/2014/main" id="{11A739C1-37AB-4EAC-64F6-0F88851C5E74}"/>
                    </a:ext>
                  </a:extLst>
                </p:cNvPr>
                <p:cNvGrpSpPr/>
                <p:nvPr/>
              </p:nvGrpSpPr>
              <p:grpSpPr>
                <a:xfrm>
                  <a:off x="3702" y="4201"/>
                  <a:ext cx="180" cy="99"/>
                  <a:chOff x="3702" y="4201"/>
                  <a:chExt cx="180" cy="99"/>
                </a:xfrm>
              </p:grpSpPr>
              <p:sp>
                <p:nvSpPr>
                  <p:cNvPr id="949" name="Freeform 4284">
                    <a:extLst>
                      <a:ext uri="{FF2B5EF4-FFF2-40B4-BE49-F238E27FC236}">
                        <a16:creationId xmlns:a16="http://schemas.microsoft.com/office/drawing/2014/main" id="{5A4F80DA-824F-C3F2-864A-4E11B9B76887}"/>
                      </a:ext>
                    </a:extLst>
                  </p:cNvPr>
                  <p:cNvSpPr/>
                  <p:nvPr/>
                </p:nvSpPr>
                <p:spPr bwMode="auto">
                  <a:xfrm>
                    <a:off x="3702" y="4201"/>
                    <a:ext cx="180" cy="99"/>
                  </a:xfrm>
                  <a:custGeom>
                    <a:avLst/>
                    <a:gdLst>
                      <a:gd name="T0" fmla="*/ 97 w 180"/>
                      <a:gd name="T1" fmla="*/ 4201 h 99"/>
                      <a:gd name="T2" fmla="*/ 23 w 180"/>
                      <a:gd name="T3" fmla="*/ 4218 h 99"/>
                      <a:gd name="T4" fmla="*/ 1 w 180"/>
                      <a:gd name="T5" fmla="*/ 4244 h 99"/>
                      <a:gd name="T6" fmla="*/ 5 w 180"/>
                      <a:gd name="T7" fmla="*/ 4262 h 99"/>
                      <a:gd name="T8" fmla="*/ 55 w 180"/>
                      <a:gd name="T9" fmla="*/ 4296 h 99"/>
                      <a:gd name="T10" fmla="*/ 91 w 180"/>
                      <a:gd name="T11" fmla="*/ 4300 h 99"/>
                      <a:gd name="T12" fmla="*/ 118 w 180"/>
                      <a:gd name="T13" fmla="*/ 4298 h 99"/>
                      <a:gd name="T14" fmla="*/ 143 w 180"/>
                      <a:gd name="T15" fmla="*/ 4291 h 99"/>
                      <a:gd name="T16" fmla="*/ 162 w 180"/>
                      <a:gd name="T17" fmla="*/ 4281 h 99"/>
                      <a:gd name="T18" fmla="*/ 175 w 180"/>
                      <a:gd name="T19" fmla="*/ 4268 h 99"/>
                      <a:gd name="T20" fmla="*/ 181 w 180"/>
                      <a:gd name="T21" fmla="*/ 4253 h 99"/>
                      <a:gd name="T22" fmla="*/ 177 w 180"/>
                      <a:gd name="T23" fmla="*/ 4237 h 99"/>
                      <a:gd name="T24" fmla="*/ 165 w 180"/>
                      <a:gd name="T25" fmla="*/ 4223 h 99"/>
                      <a:gd name="T26" fmla="*/ 147 w 180"/>
                      <a:gd name="T27" fmla="*/ 4212 h 99"/>
                      <a:gd name="T28" fmla="*/ 124 w 180"/>
                      <a:gd name="T29" fmla="*/ 4204 h 99"/>
                      <a:gd name="T30" fmla="*/ 97 w 180"/>
                      <a:gd name="T31" fmla="*/ 4201 h 9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0" h="99">
                        <a:moveTo>
                          <a:pt x="97" y="0"/>
                        </a:moveTo>
                        <a:lnTo>
                          <a:pt x="23" y="17"/>
                        </a:lnTo>
                        <a:lnTo>
                          <a:pt x="1" y="43"/>
                        </a:lnTo>
                        <a:lnTo>
                          <a:pt x="5" y="61"/>
                        </a:lnTo>
                        <a:lnTo>
                          <a:pt x="55" y="95"/>
                        </a:lnTo>
                        <a:lnTo>
                          <a:pt x="91" y="99"/>
                        </a:lnTo>
                        <a:lnTo>
                          <a:pt x="118" y="97"/>
                        </a:lnTo>
                        <a:lnTo>
                          <a:pt x="143" y="90"/>
                        </a:lnTo>
                        <a:lnTo>
                          <a:pt x="162" y="80"/>
                        </a:lnTo>
                        <a:lnTo>
                          <a:pt x="175" y="67"/>
                        </a:lnTo>
                        <a:lnTo>
                          <a:pt x="181" y="52"/>
                        </a:lnTo>
                        <a:lnTo>
                          <a:pt x="177" y="36"/>
                        </a:lnTo>
                        <a:lnTo>
                          <a:pt x="165" y="22"/>
                        </a:lnTo>
                        <a:lnTo>
                          <a:pt x="147" y="11"/>
                        </a:lnTo>
                        <a:lnTo>
                          <a:pt x="124" y="3"/>
                        </a:lnTo>
                        <a:lnTo>
                          <a:pt x="97" y="0"/>
                        </a:lnTo>
                      </a:path>
                    </a:pathLst>
                  </a:custGeom>
                  <a:solidFill>
                    <a:srgbClr val="EE98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50" name="Picture 4285">
                    <a:extLst>
                      <a:ext uri="{FF2B5EF4-FFF2-40B4-BE49-F238E27FC236}">
                        <a16:creationId xmlns:a16="http://schemas.microsoft.com/office/drawing/2014/main" id="{A8CCB26B-5583-A861-0B29-2F2D9A7C8FBA}"/>
                      </a:ext>
                    </a:extLst>
                  </p:cNvPr>
                  <p:cNvPicPr>
                    <a:picLocks noChangeAspect="1" noChangeArrowheads="1"/>
                  </p:cNvPicPr>
                  <p:nvPr/>
                </p:nvPicPr>
                <p:blipFill>
                  <a:blip r:embed="rId73">
                    <a:extLst>
                      <a:ext uri="{28A0092B-C50C-407E-A947-70E740481C1C}">
                        <a14:useLocalDpi xmlns:a14="http://schemas.microsoft.com/office/drawing/2010/main" val="0"/>
                      </a:ext>
                    </a:extLst>
                  </a:blip>
                  <a:stretch>
                    <a:fillRect/>
                  </a:stretch>
                </p:blipFill>
                <p:spPr bwMode="auto">
                  <a:xfrm>
                    <a:off x="3702" y="4201"/>
                    <a:ext cx="180" cy="9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45" name="Group 4286">
                  <a:extLst>
                    <a:ext uri="{FF2B5EF4-FFF2-40B4-BE49-F238E27FC236}">
                      <a16:creationId xmlns:a16="http://schemas.microsoft.com/office/drawing/2014/main" id="{D4149BEC-346A-253A-81D3-33D90EE868D3}"/>
                    </a:ext>
                  </a:extLst>
                </p:cNvPr>
                <p:cNvGrpSpPr/>
                <p:nvPr/>
              </p:nvGrpSpPr>
              <p:grpSpPr>
                <a:xfrm>
                  <a:off x="3702" y="4201"/>
                  <a:ext cx="180" cy="99"/>
                  <a:chOff x="3702" y="4201"/>
                  <a:chExt cx="180" cy="99"/>
                </a:xfrm>
              </p:grpSpPr>
              <p:sp>
                <p:nvSpPr>
                  <p:cNvPr id="948" name="Freeform 4287">
                    <a:extLst>
                      <a:ext uri="{FF2B5EF4-FFF2-40B4-BE49-F238E27FC236}">
                        <a16:creationId xmlns:a16="http://schemas.microsoft.com/office/drawing/2014/main" id="{70393BFF-2D2B-FB96-E476-49BE23DA002E}"/>
                      </a:ext>
                    </a:extLst>
                  </p:cNvPr>
                  <p:cNvSpPr/>
                  <p:nvPr/>
                </p:nvSpPr>
                <p:spPr bwMode="auto">
                  <a:xfrm>
                    <a:off x="3702" y="4201"/>
                    <a:ext cx="180" cy="99"/>
                  </a:xfrm>
                  <a:custGeom>
                    <a:avLst/>
                    <a:gdLst>
                      <a:gd name="T0" fmla="*/ 90 w 180"/>
                      <a:gd name="T1" fmla="*/ 4300 h 99"/>
                      <a:gd name="T2" fmla="*/ 161 w 180"/>
                      <a:gd name="T3" fmla="*/ 4281 h 99"/>
                      <a:gd name="T4" fmla="*/ 180 w 180"/>
                      <a:gd name="T5" fmla="*/ 4253 h 99"/>
                      <a:gd name="T6" fmla="*/ 176 w 180"/>
                      <a:gd name="T7" fmla="*/ 4237 h 99"/>
                      <a:gd name="T8" fmla="*/ 164 w 180"/>
                      <a:gd name="T9" fmla="*/ 4223 h 99"/>
                      <a:gd name="T10" fmla="*/ 146 w 180"/>
                      <a:gd name="T11" fmla="*/ 4212 h 99"/>
                      <a:gd name="T12" fmla="*/ 123 w 180"/>
                      <a:gd name="T13" fmla="*/ 4204 h 99"/>
                      <a:gd name="T14" fmla="*/ 96 w 180"/>
                      <a:gd name="T15" fmla="*/ 4201 h 99"/>
                      <a:gd name="T16" fmla="*/ 67 w 180"/>
                      <a:gd name="T17" fmla="*/ 4203 h 99"/>
                      <a:gd name="T18" fmla="*/ 42 w 180"/>
                      <a:gd name="T19" fmla="*/ 4209 h 99"/>
                      <a:gd name="T20" fmla="*/ 22 w 180"/>
                      <a:gd name="T21" fmla="*/ 4218 h 99"/>
                      <a:gd name="T22" fmla="*/ 8 w 180"/>
                      <a:gd name="T23" fmla="*/ 4230 h 99"/>
                      <a:gd name="T24" fmla="*/ 0 w 180"/>
                      <a:gd name="T25" fmla="*/ 4244 h 99"/>
                      <a:gd name="T26" fmla="*/ 4 w 180"/>
                      <a:gd name="T27" fmla="*/ 4262 h 99"/>
                      <a:gd name="T28" fmla="*/ 54 w 180"/>
                      <a:gd name="T29" fmla="*/ 4296 h 99"/>
                      <a:gd name="T30" fmla="*/ 90 w 180"/>
                      <a:gd name="T31" fmla="*/ 4300 h 9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0" h="99">
                        <a:moveTo>
                          <a:pt x="90" y="99"/>
                        </a:moveTo>
                        <a:lnTo>
                          <a:pt x="161" y="80"/>
                        </a:lnTo>
                        <a:lnTo>
                          <a:pt x="180" y="52"/>
                        </a:lnTo>
                        <a:lnTo>
                          <a:pt x="176" y="36"/>
                        </a:lnTo>
                        <a:lnTo>
                          <a:pt x="164" y="22"/>
                        </a:lnTo>
                        <a:lnTo>
                          <a:pt x="146" y="11"/>
                        </a:lnTo>
                        <a:lnTo>
                          <a:pt x="123" y="3"/>
                        </a:lnTo>
                        <a:lnTo>
                          <a:pt x="96" y="0"/>
                        </a:lnTo>
                        <a:lnTo>
                          <a:pt x="67" y="2"/>
                        </a:lnTo>
                        <a:lnTo>
                          <a:pt x="42" y="8"/>
                        </a:lnTo>
                        <a:lnTo>
                          <a:pt x="22" y="17"/>
                        </a:lnTo>
                        <a:lnTo>
                          <a:pt x="8" y="29"/>
                        </a:lnTo>
                        <a:lnTo>
                          <a:pt x="0" y="43"/>
                        </a:lnTo>
                        <a:lnTo>
                          <a:pt x="4" y="61"/>
                        </a:lnTo>
                        <a:lnTo>
                          <a:pt x="54" y="95"/>
                        </a:lnTo>
                        <a:lnTo>
                          <a:pt x="90" y="99"/>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46" name="Group 4288">
                  <a:extLst>
                    <a:ext uri="{FF2B5EF4-FFF2-40B4-BE49-F238E27FC236}">
                      <a16:creationId xmlns:a16="http://schemas.microsoft.com/office/drawing/2014/main" id="{743621C6-C439-7CBA-202A-1E68543C9357}"/>
                    </a:ext>
                  </a:extLst>
                </p:cNvPr>
                <p:cNvGrpSpPr/>
                <p:nvPr/>
              </p:nvGrpSpPr>
              <p:grpSpPr>
                <a:xfrm>
                  <a:off x="3508" y="4380"/>
                  <a:ext cx="178" cy="104"/>
                  <a:chOff x="3508" y="4380"/>
                  <a:chExt cx="178" cy="104"/>
                </a:xfrm>
              </p:grpSpPr>
              <p:sp>
                <p:nvSpPr>
                  <p:cNvPr id="946" name="Freeform 4289">
                    <a:extLst>
                      <a:ext uri="{FF2B5EF4-FFF2-40B4-BE49-F238E27FC236}">
                        <a16:creationId xmlns:a16="http://schemas.microsoft.com/office/drawing/2014/main" id="{754B7212-0AC4-D4A0-A330-8F0976F7F043}"/>
                      </a:ext>
                    </a:extLst>
                  </p:cNvPr>
                  <p:cNvSpPr/>
                  <p:nvPr/>
                </p:nvSpPr>
                <p:spPr bwMode="auto">
                  <a:xfrm>
                    <a:off x="3508" y="4380"/>
                    <a:ext cx="178" cy="104"/>
                  </a:xfrm>
                  <a:custGeom>
                    <a:avLst/>
                    <a:gdLst>
                      <a:gd name="T0" fmla="*/ 127 w 178"/>
                      <a:gd name="T1" fmla="*/ 4388 h 104"/>
                      <a:gd name="T2" fmla="*/ 50 w 178"/>
                      <a:gd name="T3" fmla="*/ 4405 h 104"/>
                      <a:gd name="T4" fmla="*/ 6 w 178"/>
                      <a:gd name="T5" fmla="*/ 4453 h 104"/>
                      <a:gd name="T6" fmla="*/ 12 w 178"/>
                      <a:gd name="T7" fmla="*/ 4469 h 104"/>
                      <a:gd name="T8" fmla="*/ 25 w 178"/>
                      <a:gd name="T9" fmla="*/ 4481 h 104"/>
                      <a:gd name="T10" fmla="*/ 42 w 178"/>
                      <a:gd name="T11" fmla="*/ 4488 h 104"/>
                      <a:gd name="T12" fmla="*/ 63 w 178"/>
                      <a:gd name="T13" fmla="*/ 4492 h 104"/>
                      <a:gd name="T14" fmla="*/ 87 w 178"/>
                      <a:gd name="T15" fmla="*/ 4492 h 104"/>
                      <a:gd name="T16" fmla="*/ 151 w 178"/>
                      <a:gd name="T17" fmla="*/ 4470 h 104"/>
                      <a:gd name="T18" fmla="*/ 183 w 178"/>
                      <a:gd name="T19" fmla="*/ 4429 h 104"/>
                      <a:gd name="T20" fmla="*/ 177 w 178"/>
                      <a:gd name="T21" fmla="*/ 4413 h 104"/>
                      <a:gd name="T22" fmla="*/ 164 w 178"/>
                      <a:gd name="T23" fmla="*/ 4400 h 104"/>
                      <a:gd name="T24" fmla="*/ 147 w 178"/>
                      <a:gd name="T25" fmla="*/ 4392 h 104"/>
                      <a:gd name="T26" fmla="*/ 127 w 178"/>
                      <a:gd name="T27" fmla="*/ 4388 h 1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78" h="104">
                        <a:moveTo>
                          <a:pt x="127" y="8"/>
                        </a:moveTo>
                        <a:lnTo>
                          <a:pt x="50" y="25"/>
                        </a:lnTo>
                        <a:lnTo>
                          <a:pt x="6" y="73"/>
                        </a:lnTo>
                        <a:lnTo>
                          <a:pt x="12" y="89"/>
                        </a:lnTo>
                        <a:lnTo>
                          <a:pt x="25" y="101"/>
                        </a:lnTo>
                        <a:lnTo>
                          <a:pt x="42" y="108"/>
                        </a:lnTo>
                        <a:lnTo>
                          <a:pt x="63" y="112"/>
                        </a:lnTo>
                        <a:lnTo>
                          <a:pt x="87" y="112"/>
                        </a:lnTo>
                        <a:lnTo>
                          <a:pt x="151" y="90"/>
                        </a:lnTo>
                        <a:lnTo>
                          <a:pt x="183" y="49"/>
                        </a:lnTo>
                        <a:lnTo>
                          <a:pt x="177" y="33"/>
                        </a:lnTo>
                        <a:lnTo>
                          <a:pt x="164" y="20"/>
                        </a:lnTo>
                        <a:lnTo>
                          <a:pt x="147" y="12"/>
                        </a:lnTo>
                        <a:lnTo>
                          <a:pt x="127" y="8"/>
                        </a:lnTo>
                      </a:path>
                    </a:pathLst>
                  </a:custGeom>
                  <a:solidFill>
                    <a:srgbClr val="EE98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47" name="Picture 4290">
                    <a:extLst>
                      <a:ext uri="{FF2B5EF4-FFF2-40B4-BE49-F238E27FC236}">
                        <a16:creationId xmlns:a16="http://schemas.microsoft.com/office/drawing/2014/main" id="{39221142-2E64-41AC-184C-B939952A2B7D}"/>
                      </a:ext>
                    </a:extLst>
                  </p:cNvPr>
                  <p:cNvPicPr>
                    <a:picLocks noChangeAspect="1" noChangeArrowheads="1"/>
                  </p:cNvPicPr>
                  <p:nvPr/>
                </p:nvPicPr>
                <p:blipFill>
                  <a:blip r:embed="rId74">
                    <a:extLst>
                      <a:ext uri="{28A0092B-C50C-407E-A947-70E740481C1C}">
                        <a14:useLocalDpi xmlns:a14="http://schemas.microsoft.com/office/drawing/2010/main" val="0"/>
                      </a:ext>
                    </a:extLst>
                  </a:blip>
                  <a:stretch>
                    <a:fillRect/>
                  </a:stretch>
                </p:blipFill>
                <p:spPr bwMode="auto">
                  <a:xfrm>
                    <a:off x="3508" y="4380"/>
                    <a:ext cx="178" cy="10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47" name="Group 4291">
                  <a:extLst>
                    <a:ext uri="{FF2B5EF4-FFF2-40B4-BE49-F238E27FC236}">
                      <a16:creationId xmlns:a16="http://schemas.microsoft.com/office/drawing/2014/main" id="{869C634C-B39D-68E6-BCF9-0CAC4EBE4BA9}"/>
                    </a:ext>
                  </a:extLst>
                </p:cNvPr>
                <p:cNvGrpSpPr/>
                <p:nvPr/>
              </p:nvGrpSpPr>
              <p:grpSpPr>
                <a:xfrm>
                  <a:off x="3508" y="4380"/>
                  <a:ext cx="178" cy="104"/>
                  <a:chOff x="3508" y="4380"/>
                  <a:chExt cx="178" cy="104"/>
                </a:xfrm>
              </p:grpSpPr>
              <p:sp>
                <p:nvSpPr>
                  <p:cNvPr id="945" name="Freeform 4292">
                    <a:extLst>
                      <a:ext uri="{FF2B5EF4-FFF2-40B4-BE49-F238E27FC236}">
                        <a16:creationId xmlns:a16="http://schemas.microsoft.com/office/drawing/2014/main" id="{774474E9-5AB4-74EB-5471-8B4841EB232B}"/>
                      </a:ext>
                    </a:extLst>
                  </p:cNvPr>
                  <p:cNvSpPr/>
                  <p:nvPr/>
                </p:nvSpPr>
                <p:spPr bwMode="auto">
                  <a:xfrm>
                    <a:off x="3508" y="4380"/>
                    <a:ext cx="178" cy="104"/>
                  </a:xfrm>
                  <a:custGeom>
                    <a:avLst/>
                    <a:gdLst>
                      <a:gd name="T0" fmla="*/ 100 w 178"/>
                      <a:gd name="T1" fmla="*/ 4481 h 104"/>
                      <a:gd name="T2" fmla="*/ 162 w 178"/>
                      <a:gd name="T3" fmla="*/ 4450 h 104"/>
                      <a:gd name="T4" fmla="*/ 178 w 178"/>
                      <a:gd name="T5" fmla="*/ 4421 h 104"/>
                      <a:gd name="T6" fmla="*/ 171 w 178"/>
                      <a:gd name="T7" fmla="*/ 4405 h 104"/>
                      <a:gd name="T8" fmla="*/ 159 w 178"/>
                      <a:gd name="T9" fmla="*/ 4393 h 104"/>
                      <a:gd name="T10" fmla="*/ 142 w 178"/>
                      <a:gd name="T11" fmla="*/ 4384 h 104"/>
                      <a:gd name="T12" fmla="*/ 121 w 178"/>
                      <a:gd name="T13" fmla="*/ 4380 h 104"/>
                      <a:gd name="T14" fmla="*/ 98 w 178"/>
                      <a:gd name="T15" fmla="*/ 4381 h 104"/>
                      <a:gd name="T16" fmla="*/ 26 w 178"/>
                      <a:gd name="T17" fmla="*/ 4409 h 104"/>
                      <a:gd name="T18" fmla="*/ 0 w 178"/>
                      <a:gd name="T19" fmla="*/ 4446 h 104"/>
                      <a:gd name="T20" fmla="*/ 7 w 178"/>
                      <a:gd name="T21" fmla="*/ 4461 h 104"/>
                      <a:gd name="T22" fmla="*/ 19 w 178"/>
                      <a:gd name="T23" fmla="*/ 4473 h 104"/>
                      <a:gd name="T24" fmla="*/ 37 w 178"/>
                      <a:gd name="T25" fmla="*/ 4481 h 104"/>
                      <a:gd name="T26" fmla="*/ 58 w 178"/>
                      <a:gd name="T27" fmla="*/ 4484 h 104"/>
                      <a:gd name="T28" fmla="*/ 81 w 178"/>
                      <a:gd name="T29" fmla="*/ 4484 h 104"/>
                      <a:gd name="T30" fmla="*/ 100 w 178"/>
                      <a:gd name="T31" fmla="*/ 4481 h 10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78" h="104">
                        <a:moveTo>
                          <a:pt x="100" y="101"/>
                        </a:moveTo>
                        <a:lnTo>
                          <a:pt x="162" y="70"/>
                        </a:lnTo>
                        <a:lnTo>
                          <a:pt x="178" y="41"/>
                        </a:lnTo>
                        <a:lnTo>
                          <a:pt x="171" y="25"/>
                        </a:lnTo>
                        <a:lnTo>
                          <a:pt x="159" y="13"/>
                        </a:lnTo>
                        <a:lnTo>
                          <a:pt x="142" y="4"/>
                        </a:lnTo>
                        <a:lnTo>
                          <a:pt x="121" y="0"/>
                        </a:lnTo>
                        <a:lnTo>
                          <a:pt x="98" y="1"/>
                        </a:lnTo>
                        <a:lnTo>
                          <a:pt x="26" y="29"/>
                        </a:lnTo>
                        <a:lnTo>
                          <a:pt x="0" y="66"/>
                        </a:lnTo>
                        <a:lnTo>
                          <a:pt x="7" y="81"/>
                        </a:lnTo>
                        <a:lnTo>
                          <a:pt x="19" y="93"/>
                        </a:lnTo>
                        <a:lnTo>
                          <a:pt x="37" y="101"/>
                        </a:lnTo>
                        <a:lnTo>
                          <a:pt x="58" y="104"/>
                        </a:lnTo>
                        <a:lnTo>
                          <a:pt x="81" y="104"/>
                        </a:lnTo>
                        <a:lnTo>
                          <a:pt x="100" y="101"/>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48" name="Group 4293">
                  <a:extLst>
                    <a:ext uri="{FF2B5EF4-FFF2-40B4-BE49-F238E27FC236}">
                      <a16:creationId xmlns:a16="http://schemas.microsoft.com/office/drawing/2014/main" id="{DC605D8C-9E2B-569F-C6EA-9CF52EE6F0B6}"/>
                    </a:ext>
                  </a:extLst>
                </p:cNvPr>
                <p:cNvGrpSpPr/>
                <p:nvPr/>
              </p:nvGrpSpPr>
              <p:grpSpPr>
                <a:xfrm>
                  <a:off x="4817" y="3891"/>
                  <a:ext cx="153" cy="136"/>
                  <a:chOff x="4817" y="3891"/>
                  <a:chExt cx="153" cy="136"/>
                </a:xfrm>
              </p:grpSpPr>
              <p:sp>
                <p:nvSpPr>
                  <p:cNvPr id="943" name="Freeform 4294">
                    <a:extLst>
                      <a:ext uri="{FF2B5EF4-FFF2-40B4-BE49-F238E27FC236}">
                        <a16:creationId xmlns:a16="http://schemas.microsoft.com/office/drawing/2014/main" id="{5F3308CF-EAE3-50E4-C0B1-2F83A9FC9E4E}"/>
                      </a:ext>
                    </a:extLst>
                  </p:cNvPr>
                  <p:cNvSpPr/>
                  <p:nvPr/>
                </p:nvSpPr>
                <p:spPr bwMode="auto">
                  <a:xfrm>
                    <a:off x="4817" y="3891"/>
                    <a:ext cx="153" cy="136"/>
                  </a:xfrm>
                  <a:custGeom>
                    <a:avLst/>
                    <a:gdLst>
                      <a:gd name="T0" fmla="*/ 133 w 153"/>
                      <a:gd name="T1" fmla="*/ 3900 h 136"/>
                      <a:gd name="T2" fmla="*/ 54 w 153"/>
                      <a:gd name="T3" fmla="*/ 3935 h 136"/>
                      <a:gd name="T4" fmla="*/ 15 w 153"/>
                      <a:gd name="T5" fmla="*/ 3986 h 136"/>
                      <a:gd name="T6" fmla="*/ 12 w 153"/>
                      <a:gd name="T7" fmla="*/ 4001 h 136"/>
                      <a:gd name="T8" fmla="*/ 12 w 153"/>
                      <a:gd name="T9" fmla="*/ 4013 h 136"/>
                      <a:gd name="T10" fmla="*/ 16 w 153"/>
                      <a:gd name="T11" fmla="*/ 4024 h 136"/>
                      <a:gd name="T12" fmla="*/ 28 w 153"/>
                      <a:gd name="T13" fmla="*/ 4033 h 136"/>
                      <a:gd name="T14" fmla="*/ 42 w 153"/>
                      <a:gd name="T15" fmla="*/ 4037 h 136"/>
                      <a:gd name="T16" fmla="*/ 60 w 153"/>
                      <a:gd name="T17" fmla="*/ 4036 h 136"/>
                      <a:gd name="T18" fmla="*/ 119 w 153"/>
                      <a:gd name="T19" fmla="*/ 4008 h 136"/>
                      <a:gd name="T20" fmla="*/ 160 w 153"/>
                      <a:gd name="T21" fmla="*/ 3957 h 136"/>
                      <a:gd name="T22" fmla="*/ 165 w 153"/>
                      <a:gd name="T23" fmla="*/ 3940 h 136"/>
                      <a:gd name="T24" fmla="*/ 165 w 153"/>
                      <a:gd name="T25" fmla="*/ 3925 h 136"/>
                      <a:gd name="T26" fmla="*/ 159 w 153"/>
                      <a:gd name="T27" fmla="*/ 3913 h 136"/>
                      <a:gd name="T28" fmla="*/ 148 w 153"/>
                      <a:gd name="T29" fmla="*/ 3904 h 136"/>
                      <a:gd name="T30" fmla="*/ 133 w 153"/>
                      <a:gd name="T31" fmla="*/ 3900 h 1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53" h="136">
                        <a:moveTo>
                          <a:pt x="133" y="9"/>
                        </a:moveTo>
                        <a:lnTo>
                          <a:pt x="54" y="44"/>
                        </a:lnTo>
                        <a:lnTo>
                          <a:pt x="15" y="95"/>
                        </a:lnTo>
                        <a:lnTo>
                          <a:pt x="12" y="110"/>
                        </a:lnTo>
                        <a:lnTo>
                          <a:pt x="12" y="122"/>
                        </a:lnTo>
                        <a:lnTo>
                          <a:pt x="16" y="133"/>
                        </a:lnTo>
                        <a:lnTo>
                          <a:pt x="28" y="142"/>
                        </a:lnTo>
                        <a:lnTo>
                          <a:pt x="42" y="146"/>
                        </a:lnTo>
                        <a:lnTo>
                          <a:pt x="60" y="145"/>
                        </a:lnTo>
                        <a:lnTo>
                          <a:pt x="119" y="117"/>
                        </a:lnTo>
                        <a:lnTo>
                          <a:pt x="160" y="66"/>
                        </a:lnTo>
                        <a:lnTo>
                          <a:pt x="165" y="49"/>
                        </a:lnTo>
                        <a:lnTo>
                          <a:pt x="165" y="34"/>
                        </a:lnTo>
                        <a:lnTo>
                          <a:pt x="159" y="22"/>
                        </a:lnTo>
                        <a:lnTo>
                          <a:pt x="148" y="13"/>
                        </a:lnTo>
                        <a:lnTo>
                          <a:pt x="133" y="9"/>
                        </a:lnTo>
                      </a:path>
                    </a:pathLst>
                  </a:custGeom>
                  <a:solidFill>
                    <a:srgbClr val="EE98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44" name="Picture 4295">
                    <a:extLst>
                      <a:ext uri="{FF2B5EF4-FFF2-40B4-BE49-F238E27FC236}">
                        <a16:creationId xmlns:a16="http://schemas.microsoft.com/office/drawing/2014/main" id="{03964CCC-3DED-F0F5-DB13-96FC268D7531}"/>
                      </a:ext>
                    </a:extLst>
                  </p:cNvPr>
                  <p:cNvPicPr>
                    <a:picLocks noChangeAspect="1" noChangeArrowheads="1"/>
                  </p:cNvPicPr>
                  <p:nvPr/>
                </p:nvPicPr>
                <p:blipFill>
                  <a:blip r:embed="rId75">
                    <a:extLst>
                      <a:ext uri="{28A0092B-C50C-407E-A947-70E740481C1C}">
                        <a14:useLocalDpi xmlns:a14="http://schemas.microsoft.com/office/drawing/2010/main" val="0"/>
                      </a:ext>
                    </a:extLst>
                  </a:blip>
                  <a:stretch>
                    <a:fillRect/>
                  </a:stretch>
                </p:blipFill>
                <p:spPr bwMode="auto">
                  <a:xfrm>
                    <a:off x="4817" y="3891"/>
                    <a:ext cx="153" cy="13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49" name="Group 4296">
                  <a:extLst>
                    <a:ext uri="{FF2B5EF4-FFF2-40B4-BE49-F238E27FC236}">
                      <a16:creationId xmlns:a16="http://schemas.microsoft.com/office/drawing/2014/main" id="{BEA98077-3EB0-B53E-4731-79CC1DD3D11A}"/>
                    </a:ext>
                  </a:extLst>
                </p:cNvPr>
                <p:cNvGrpSpPr/>
                <p:nvPr/>
              </p:nvGrpSpPr>
              <p:grpSpPr>
                <a:xfrm>
                  <a:off x="4817" y="3891"/>
                  <a:ext cx="153" cy="136"/>
                  <a:chOff x="4817" y="3891"/>
                  <a:chExt cx="153" cy="136"/>
                </a:xfrm>
              </p:grpSpPr>
              <p:sp>
                <p:nvSpPr>
                  <p:cNvPr id="942" name="Freeform 4297">
                    <a:extLst>
                      <a:ext uri="{FF2B5EF4-FFF2-40B4-BE49-F238E27FC236}">
                        <a16:creationId xmlns:a16="http://schemas.microsoft.com/office/drawing/2014/main" id="{394F34E3-E2B0-A29A-3B0F-F839ABE5511A}"/>
                      </a:ext>
                    </a:extLst>
                  </p:cNvPr>
                  <p:cNvSpPr/>
                  <p:nvPr/>
                </p:nvSpPr>
                <p:spPr bwMode="auto">
                  <a:xfrm>
                    <a:off x="4817" y="3891"/>
                    <a:ext cx="153" cy="136"/>
                  </a:xfrm>
                  <a:custGeom>
                    <a:avLst/>
                    <a:gdLst>
                      <a:gd name="T0" fmla="*/ 108 w 153"/>
                      <a:gd name="T1" fmla="*/ 3998 h 136"/>
                      <a:gd name="T2" fmla="*/ 125 w 153"/>
                      <a:gd name="T3" fmla="*/ 3982 h 136"/>
                      <a:gd name="T4" fmla="*/ 139 w 153"/>
                      <a:gd name="T5" fmla="*/ 3964 h 136"/>
                      <a:gd name="T6" fmla="*/ 149 w 153"/>
                      <a:gd name="T7" fmla="*/ 3947 h 136"/>
                      <a:gd name="T8" fmla="*/ 153 w 153"/>
                      <a:gd name="T9" fmla="*/ 3930 h 136"/>
                      <a:gd name="T10" fmla="*/ 153 w 153"/>
                      <a:gd name="T11" fmla="*/ 3915 h 136"/>
                      <a:gd name="T12" fmla="*/ 148 w 153"/>
                      <a:gd name="T13" fmla="*/ 3903 h 136"/>
                      <a:gd name="T14" fmla="*/ 137 w 153"/>
                      <a:gd name="T15" fmla="*/ 3894 h 136"/>
                      <a:gd name="T16" fmla="*/ 122 w 153"/>
                      <a:gd name="T17" fmla="*/ 3891 h 136"/>
                      <a:gd name="T18" fmla="*/ 104 w 153"/>
                      <a:gd name="T19" fmla="*/ 3892 h 136"/>
                      <a:gd name="T20" fmla="*/ 43 w 153"/>
                      <a:gd name="T21" fmla="*/ 3926 h 136"/>
                      <a:gd name="T22" fmla="*/ 4 w 153"/>
                      <a:gd name="T23" fmla="*/ 3977 h 136"/>
                      <a:gd name="T24" fmla="*/ 0 w 153"/>
                      <a:gd name="T25" fmla="*/ 3991 h 136"/>
                      <a:gd name="T26" fmla="*/ 1 w 153"/>
                      <a:gd name="T27" fmla="*/ 4004 h 136"/>
                      <a:gd name="T28" fmla="*/ 5 w 153"/>
                      <a:gd name="T29" fmla="*/ 4014 h 136"/>
                      <a:gd name="T30" fmla="*/ 16 w 153"/>
                      <a:gd name="T31" fmla="*/ 4023 h 136"/>
                      <a:gd name="T32" fmla="*/ 31 w 153"/>
                      <a:gd name="T33" fmla="*/ 4027 h 136"/>
                      <a:gd name="T34" fmla="*/ 49 w 153"/>
                      <a:gd name="T35" fmla="*/ 4026 h 136"/>
                      <a:gd name="T36" fmla="*/ 68 w 153"/>
                      <a:gd name="T37" fmla="*/ 4021 h 136"/>
                      <a:gd name="T38" fmla="*/ 88 w 153"/>
                      <a:gd name="T39" fmla="*/ 4011 h 136"/>
                      <a:gd name="T40" fmla="*/ 108 w 153"/>
                      <a:gd name="T41" fmla="*/ 3998 h 1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53" h="136">
                        <a:moveTo>
                          <a:pt x="108" y="107"/>
                        </a:moveTo>
                        <a:lnTo>
                          <a:pt x="125" y="91"/>
                        </a:lnTo>
                        <a:lnTo>
                          <a:pt x="139" y="73"/>
                        </a:lnTo>
                        <a:lnTo>
                          <a:pt x="149" y="56"/>
                        </a:lnTo>
                        <a:lnTo>
                          <a:pt x="153" y="39"/>
                        </a:lnTo>
                        <a:lnTo>
                          <a:pt x="153" y="24"/>
                        </a:lnTo>
                        <a:lnTo>
                          <a:pt x="148" y="12"/>
                        </a:lnTo>
                        <a:lnTo>
                          <a:pt x="137" y="3"/>
                        </a:lnTo>
                        <a:lnTo>
                          <a:pt x="122" y="0"/>
                        </a:lnTo>
                        <a:lnTo>
                          <a:pt x="104" y="1"/>
                        </a:lnTo>
                        <a:lnTo>
                          <a:pt x="43" y="35"/>
                        </a:lnTo>
                        <a:lnTo>
                          <a:pt x="4" y="86"/>
                        </a:lnTo>
                        <a:lnTo>
                          <a:pt x="0" y="100"/>
                        </a:lnTo>
                        <a:lnTo>
                          <a:pt x="1" y="113"/>
                        </a:lnTo>
                        <a:lnTo>
                          <a:pt x="5" y="123"/>
                        </a:lnTo>
                        <a:lnTo>
                          <a:pt x="16" y="132"/>
                        </a:lnTo>
                        <a:lnTo>
                          <a:pt x="31" y="136"/>
                        </a:lnTo>
                        <a:lnTo>
                          <a:pt x="49" y="135"/>
                        </a:lnTo>
                        <a:lnTo>
                          <a:pt x="68" y="130"/>
                        </a:lnTo>
                        <a:lnTo>
                          <a:pt x="88" y="120"/>
                        </a:lnTo>
                        <a:lnTo>
                          <a:pt x="108" y="107"/>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50" name="Group 4298">
                  <a:extLst>
                    <a:ext uri="{FF2B5EF4-FFF2-40B4-BE49-F238E27FC236}">
                      <a16:creationId xmlns:a16="http://schemas.microsoft.com/office/drawing/2014/main" id="{989A6EBE-1023-0543-0BA4-4E580D0734CB}"/>
                    </a:ext>
                  </a:extLst>
                </p:cNvPr>
                <p:cNvGrpSpPr/>
                <p:nvPr/>
              </p:nvGrpSpPr>
              <p:grpSpPr>
                <a:xfrm>
                  <a:off x="4576" y="3860"/>
                  <a:ext cx="180" cy="99"/>
                  <a:chOff x="4576" y="3860"/>
                  <a:chExt cx="180" cy="99"/>
                </a:xfrm>
              </p:grpSpPr>
              <p:sp>
                <p:nvSpPr>
                  <p:cNvPr id="940" name="Freeform 4299">
                    <a:extLst>
                      <a:ext uri="{FF2B5EF4-FFF2-40B4-BE49-F238E27FC236}">
                        <a16:creationId xmlns:a16="http://schemas.microsoft.com/office/drawing/2014/main" id="{64DA019A-3456-D0A3-5288-6B8DB1919F9B}"/>
                      </a:ext>
                    </a:extLst>
                  </p:cNvPr>
                  <p:cNvSpPr/>
                  <p:nvPr/>
                </p:nvSpPr>
                <p:spPr bwMode="auto">
                  <a:xfrm>
                    <a:off x="4576" y="3860"/>
                    <a:ext cx="180" cy="99"/>
                  </a:xfrm>
                  <a:custGeom>
                    <a:avLst/>
                    <a:gdLst>
                      <a:gd name="T0" fmla="*/ 97 w 180"/>
                      <a:gd name="T1" fmla="*/ 3860 h 99"/>
                      <a:gd name="T2" fmla="*/ 22 w 180"/>
                      <a:gd name="T3" fmla="*/ 3877 h 99"/>
                      <a:gd name="T4" fmla="*/ 1 w 180"/>
                      <a:gd name="T5" fmla="*/ 3903 h 99"/>
                      <a:gd name="T6" fmla="*/ 4 w 180"/>
                      <a:gd name="T7" fmla="*/ 3920 h 99"/>
                      <a:gd name="T8" fmla="*/ 55 w 180"/>
                      <a:gd name="T9" fmla="*/ 3955 h 99"/>
                      <a:gd name="T10" fmla="*/ 90 w 180"/>
                      <a:gd name="T11" fmla="*/ 3959 h 99"/>
                      <a:gd name="T12" fmla="*/ 118 w 180"/>
                      <a:gd name="T13" fmla="*/ 3957 h 99"/>
                      <a:gd name="T14" fmla="*/ 142 w 180"/>
                      <a:gd name="T15" fmla="*/ 3950 h 99"/>
                      <a:gd name="T16" fmla="*/ 162 w 180"/>
                      <a:gd name="T17" fmla="*/ 3940 h 99"/>
                      <a:gd name="T18" fmla="*/ 175 w 180"/>
                      <a:gd name="T19" fmla="*/ 3927 h 99"/>
                      <a:gd name="T20" fmla="*/ 181 w 180"/>
                      <a:gd name="T21" fmla="*/ 3912 h 99"/>
                      <a:gd name="T22" fmla="*/ 177 w 180"/>
                      <a:gd name="T23" fmla="*/ 3896 h 99"/>
                      <a:gd name="T24" fmla="*/ 165 w 180"/>
                      <a:gd name="T25" fmla="*/ 3882 h 99"/>
                      <a:gd name="T26" fmla="*/ 147 w 180"/>
                      <a:gd name="T27" fmla="*/ 3871 h 99"/>
                      <a:gd name="T28" fmla="*/ 124 w 180"/>
                      <a:gd name="T29" fmla="*/ 3863 h 99"/>
                      <a:gd name="T30" fmla="*/ 97 w 180"/>
                      <a:gd name="T31" fmla="*/ 3860 h 9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0" h="99">
                        <a:moveTo>
                          <a:pt x="97" y="0"/>
                        </a:moveTo>
                        <a:lnTo>
                          <a:pt x="22" y="17"/>
                        </a:lnTo>
                        <a:lnTo>
                          <a:pt x="1" y="43"/>
                        </a:lnTo>
                        <a:lnTo>
                          <a:pt x="4" y="60"/>
                        </a:lnTo>
                        <a:lnTo>
                          <a:pt x="55" y="95"/>
                        </a:lnTo>
                        <a:lnTo>
                          <a:pt x="90" y="99"/>
                        </a:lnTo>
                        <a:lnTo>
                          <a:pt x="118" y="97"/>
                        </a:lnTo>
                        <a:lnTo>
                          <a:pt x="142" y="90"/>
                        </a:lnTo>
                        <a:lnTo>
                          <a:pt x="162" y="80"/>
                        </a:lnTo>
                        <a:lnTo>
                          <a:pt x="175" y="67"/>
                        </a:lnTo>
                        <a:lnTo>
                          <a:pt x="181" y="52"/>
                        </a:lnTo>
                        <a:lnTo>
                          <a:pt x="177" y="36"/>
                        </a:lnTo>
                        <a:lnTo>
                          <a:pt x="165" y="22"/>
                        </a:lnTo>
                        <a:lnTo>
                          <a:pt x="147" y="11"/>
                        </a:lnTo>
                        <a:lnTo>
                          <a:pt x="124" y="3"/>
                        </a:lnTo>
                        <a:lnTo>
                          <a:pt x="97" y="0"/>
                        </a:lnTo>
                      </a:path>
                    </a:pathLst>
                  </a:custGeom>
                  <a:solidFill>
                    <a:srgbClr val="EE985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41" name="Picture 4300">
                    <a:extLst>
                      <a:ext uri="{FF2B5EF4-FFF2-40B4-BE49-F238E27FC236}">
                        <a16:creationId xmlns:a16="http://schemas.microsoft.com/office/drawing/2014/main" id="{CED4E949-10BC-F592-8EF2-5EB070B044D6}"/>
                      </a:ext>
                    </a:extLst>
                  </p:cNvPr>
                  <p:cNvPicPr>
                    <a:picLocks noChangeAspect="1" noChangeArrowheads="1"/>
                  </p:cNvPicPr>
                  <p:nvPr/>
                </p:nvPicPr>
                <p:blipFill>
                  <a:blip r:embed="rId76">
                    <a:extLst>
                      <a:ext uri="{28A0092B-C50C-407E-A947-70E740481C1C}">
                        <a14:useLocalDpi xmlns:a14="http://schemas.microsoft.com/office/drawing/2010/main" val="0"/>
                      </a:ext>
                    </a:extLst>
                  </a:blip>
                  <a:stretch>
                    <a:fillRect/>
                  </a:stretch>
                </p:blipFill>
                <p:spPr bwMode="auto">
                  <a:xfrm>
                    <a:off x="4576" y="3860"/>
                    <a:ext cx="180" cy="9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51" name="Group 4301">
                  <a:extLst>
                    <a:ext uri="{FF2B5EF4-FFF2-40B4-BE49-F238E27FC236}">
                      <a16:creationId xmlns:a16="http://schemas.microsoft.com/office/drawing/2014/main" id="{C7ECF7B3-5946-E8F9-C605-906A10D50AE4}"/>
                    </a:ext>
                  </a:extLst>
                </p:cNvPr>
                <p:cNvGrpSpPr/>
                <p:nvPr/>
              </p:nvGrpSpPr>
              <p:grpSpPr>
                <a:xfrm>
                  <a:off x="4576" y="3860"/>
                  <a:ext cx="180" cy="99"/>
                  <a:chOff x="4576" y="3860"/>
                  <a:chExt cx="180" cy="99"/>
                </a:xfrm>
              </p:grpSpPr>
              <p:sp>
                <p:nvSpPr>
                  <p:cNvPr id="939" name="Freeform 4302">
                    <a:extLst>
                      <a:ext uri="{FF2B5EF4-FFF2-40B4-BE49-F238E27FC236}">
                        <a16:creationId xmlns:a16="http://schemas.microsoft.com/office/drawing/2014/main" id="{31247CE3-4555-8055-A47E-FB7FB7D00CFD}"/>
                      </a:ext>
                    </a:extLst>
                  </p:cNvPr>
                  <p:cNvSpPr/>
                  <p:nvPr/>
                </p:nvSpPr>
                <p:spPr bwMode="auto">
                  <a:xfrm>
                    <a:off x="4576" y="3860"/>
                    <a:ext cx="180" cy="99"/>
                  </a:xfrm>
                  <a:custGeom>
                    <a:avLst/>
                    <a:gdLst>
                      <a:gd name="T0" fmla="*/ 90 w 180"/>
                      <a:gd name="T1" fmla="*/ 3959 h 99"/>
                      <a:gd name="T2" fmla="*/ 161 w 180"/>
                      <a:gd name="T3" fmla="*/ 3940 h 99"/>
                      <a:gd name="T4" fmla="*/ 180 w 180"/>
                      <a:gd name="T5" fmla="*/ 3912 h 99"/>
                      <a:gd name="T6" fmla="*/ 176 w 180"/>
                      <a:gd name="T7" fmla="*/ 3896 h 99"/>
                      <a:gd name="T8" fmla="*/ 164 w 180"/>
                      <a:gd name="T9" fmla="*/ 3882 h 99"/>
                      <a:gd name="T10" fmla="*/ 146 w 180"/>
                      <a:gd name="T11" fmla="*/ 3871 h 99"/>
                      <a:gd name="T12" fmla="*/ 123 w 180"/>
                      <a:gd name="T13" fmla="*/ 3863 h 99"/>
                      <a:gd name="T14" fmla="*/ 96 w 180"/>
                      <a:gd name="T15" fmla="*/ 3860 h 99"/>
                      <a:gd name="T16" fmla="*/ 67 w 180"/>
                      <a:gd name="T17" fmla="*/ 3862 h 99"/>
                      <a:gd name="T18" fmla="*/ 42 w 180"/>
                      <a:gd name="T19" fmla="*/ 3868 h 99"/>
                      <a:gd name="T20" fmla="*/ 21 w 180"/>
                      <a:gd name="T21" fmla="*/ 3877 h 99"/>
                      <a:gd name="T22" fmla="*/ 7 w 180"/>
                      <a:gd name="T23" fmla="*/ 3889 h 99"/>
                      <a:gd name="T24" fmla="*/ 0 w 180"/>
                      <a:gd name="T25" fmla="*/ 3903 h 99"/>
                      <a:gd name="T26" fmla="*/ 4 w 180"/>
                      <a:gd name="T27" fmla="*/ 3920 h 99"/>
                      <a:gd name="T28" fmla="*/ 54 w 180"/>
                      <a:gd name="T29" fmla="*/ 3955 h 99"/>
                      <a:gd name="T30" fmla="*/ 90 w 180"/>
                      <a:gd name="T31" fmla="*/ 3959 h 9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80" h="99">
                        <a:moveTo>
                          <a:pt x="90" y="99"/>
                        </a:moveTo>
                        <a:lnTo>
                          <a:pt x="161" y="80"/>
                        </a:lnTo>
                        <a:lnTo>
                          <a:pt x="180" y="52"/>
                        </a:lnTo>
                        <a:lnTo>
                          <a:pt x="176" y="36"/>
                        </a:lnTo>
                        <a:lnTo>
                          <a:pt x="164" y="22"/>
                        </a:lnTo>
                        <a:lnTo>
                          <a:pt x="146" y="11"/>
                        </a:lnTo>
                        <a:lnTo>
                          <a:pt x="123" y="3"/>
                        </a:lnTo>
                        <a:lnTo>
                          <a:pt x="96" y="0"/>
                        </a:lnTo>
                        <a:lnTo>
                          <a:pt x="67" y="2"/>
                        </a:lnTo>
                        <a:lnTo>
                          <a:pt x="42" y="8"/>
                        </a:lnTo>
                        <a:lnTo>
                          <a:pt x="21" y="17"/>
                        </a:lnTo>
                        <a:lnTo>
                          <a:pt x="7" y="29"/>
                        </a:lnTo>
                        <a:lnTo>
                          <a:pt x="0" y="43"/>
                        </a:lnTo>
                        <a:lnTo>
                          <a:pt x="4" y="60"/>
                        </a:lnTo>
                        <a:lnTo>
                          <a:pt x="54" y="95"/>
                        </a:lnTo>
                        <a:lnTo>
                          <a:pt x="90" y="99"/>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52" name="Group 4303">
                  <a:extLst>
                    <a:ext uri="{FF2B5EF4-FFF2-40B4-BE49-F238E27FC236}">
                      <a16:creationId xmlns:a16="http://schemas.microsoft.com/office/drawing/2014/main" id="{A2762115-C0FF-E505-A2DE-9A5D3EFE6571}"/>
                    </a:ext>
                  </a:extLst>
                </p:cNvPr>
                <p:cNvGrpSpPr/>
                <p:nvPr/>
              </p:nvGrpSpPr>
              <p:grpSpPr>
                <a:xfrm>
                  <a:off x="6215" y="3904"/>
                  <a:ext cx="2" cy="2"/>
                  <a:chOff x="6215" y="3904"/>
                  <a:chExt cx="2" cy="2"/>
                </a:xfrm>
              </p:grpSpPr>
              <p:sp>
                <p:nvSpPr>
                  <p:cNvPr id="938" name="Freeform 4304">
                    <a:extLst>
                      <a:ext uri="{FF2B5EF4-FFF2-40B4-BE49-F238E27FC236}">
                        <a16:creationId xmlns:a16="http://schemas.microsoft.com/office/drawing/2014/main" id="{6E380D70-5052-53F4-1B5B-DA8112C473F6}"/>
                      </a:ext>
                    </a:extLst>
                  </p:cNvPr>
                  <p:cNvSpPr/>
                  <p:nvPr/>
                </p:nvSpPr>
                <p:spPr bwMode="auto">
                  <a:xfrm>
                    <a:off x="6215" y="3904"/>
                    <a:ext cx="2" cy="2"/>
                  </a:xfrm>
                  <a:custGeom>
                    <a:avLst/>
                    <a:gdLst>
                      <a:gd name="T0" fmla="*/ 0 w 2"/>
                      <a:gd name="T1" fmla="*/ 0 h 2"/>
                      <a:gd name="T2" fmla="*/ 0 w 2"/>
                      <a:gd name="T3" fmla="*/ 0 h 2"/>
                      <a:gd name="T4" fmla="*/ 0 60000 65536"/>
                      <a:gd name="T5" fmla="*/ 0 60000 65536"/>
                    </a:gdLst>
                    <a:ahLst/>
                    <a:cxnLst>
                      <a:cxn ang="T4">
                        <a:pos x="T0" y="T1"/>
                      </a:cxn>
                      <a:cxn ang="T5">
                        <a:pos x="T2" y="T3"/>
                      </a:cxn>
                    </a:cxnLst>
                    <a:rect l="0" t="0" r="r" b="b"/>
                    <a:pathLst>
                      <a:path w="2" h="2">
                        <a:moveTo>
                          <a:pt x="0" y="0"/>
                        </a:moveTo>
                        <a:lnTo>
                          <a:pt x="1" y="0"/>
                        </a:lnTo>
                      </a:path>
                    </a:pathLst>
                  </a:custGeom>
                  <a:noFill/>
                  <a:ln w="1448">
                    <a:solidFill>
                      <a:srgbClr val="EE985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53" name="Group 4305">
                  <a:extLst>
                    <a:ext uri="{FF2B5EF4-FFF2-40B4-BE49-F238E27FC236}">
                      <a16:creationId xmlns:a16="http://schemas.microsoft.com/office/drawing/2014/main" id="{1CCD73B4-7265-D5CD-637F-D931405FC712}"/>
                    </a:ext>
                  </a:extLst>
                </p:cNvPr>
                <p:cNvGrpSpPr/>
                <p:nvPr/>
              </p:nvGrpSpPr>
              <p:grpSpPr>
                <a:xfrm>
                  <a:off x="6215" y="3904"/>
                  <a:ext cx="2" cy="2"/>
                  <a:chOff x="6215" y="3904"/>
                  <a:chExt cx="2" cy="2"/>
                </a:xfrm>
              </p:grpSpPr>
              <p:sp>
                <p:nvSpPr>
                  <p:cNvPr id="937" name="Freeform 4306">
                    <a:extLst>
                      <a:ext uri="{FF2B5EF4-FFF2-40B4-BE49-F238E27FC236}">
                        <a16:creationId xmlns:a16="http://schemas.microsoft.com/office/drawing/2014/main" id="{9572485E-A063-642C-8CF4-A9DC94BD14F4}"/>
                      </a:ext>
                    </a:extLst>
                  </p:cNvPr>
                  <p:cNvSpPr/>
                  <p:nvPr/>
                </p:nvSpPr>
                <p:spPr bwMode="auto">
                  <a:xfrm>
                    <a:off x="6215" y="3904"/>
                    <a:ext cx="2" cy="2"/>
                  </a:xfrm>
                  <a:custGeom>
                    <a:avLst/>
                    <a:gdLst>
                      <a:gd name="T0" fmla="*/ 0 w 2"/>
                      <a:gd name="T1" fmla="*/ 0 h 2"/>
                      <a:gd name="T2" fmla="*/ 0 w 2"/>
                      <a:gd name="T3" fmla="*/ 0 h 2"/>
                      <a:gd name="T4" fmla="*/ 0 w 2"/>
                      <a:gd name="T5" fmla="*/ 0 h 2"/>
                      <a:gd name="T6" fmla="*/ 0 w 2"/>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2">
                        <a:moveTo>
                          <a:pt x="1" y="0"/>
                        </a:moveTo>
                        <a:lnTo>
                          <a:pt x="0" y="0"/>
                        </a:lnTo>
                        <a:lnTo>
                          <a:pt x="1"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54" name="Group 4307">
                  <a:extLst>
                    <a:ext uri="{FF2B5EF4-FFF2-40B4-BE49-F238E27FC236}">
                      <a16:creationId xmlns:a16="http://schemas.microsoft.com/office/drawing/2014/main" id="{29FCF6A3-3E35-BB7F-1A4C-831CDC9EEC7E}"/>
                    </a:ext>
                  </a:extLst>
                </p:cNvPr>
                <p:cNvGrpSpPr/>
                <p:nvPr/>
              </p:nvGrpSpPr>
              <p:grpSpPr>
                <a:xfrm>
                  <a:off x="6215" y="3904"/>
                  <a:ext cx="2" cy="2"/>
                  <a:chOff x="6215" y="3904"/>
                  <a:chExt cx="2" cy="2"/>
                </a:xfrm>
              </p:grpSpPr>
              <p:sp>
                <p:nvSpPr>
                  <p:cNvPr id="936" name="Freeform 4308">
                    <a:extLst>
                      <a:ext uri="{FF2B5EF4-FFF2-40B4-BE49-F238E27FC236}">
                        <a16:creationId xmlns:a16="http://schemas.microsoft.com/office/drawing/2014/main" id="{B85E4871-B80C-53AA-A607-D10BD1901013}"/>
                      </a:ext>
                    </a:extLst>
                  </p:cNvPr>
                  <p:cNvSpPr/>
                  <p:nvPr/>
                </p:nvSpPr>
                <p:spPr bwMode="auto">
                  <a:xfrm>
                    <a:off x="6215" y="3904"/>
                    <a:ext cx="2" cy="2"/>
                  </a:xfrm>
                  <a:custGeom>
                    <a:avLst/>
                    <a:gdLst>
                      <a:gd name="T0" fmla="*/ 0 w 2"/>
                      <a:gd name="T1" fmla="*/ 0 h 2"/>
                      <a:gd name="T2" fmla="*/ 0 w 2"/>
                      <a:gd name="T3" fmla="*/ 0 h 2"/>
                      <a:gd name="T4" fmla="*/ 0 w 2"/>
                      <a:gd name="T5" fmla="*/ 0 h 2"/>
                      <a:gd name="T6" fmla="*/ 0 w 2"/>
                      <a:gd name="T7" fmla="*/ 0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2">
                        <a:moveTo>
                          <a:pt x="1" y="0"/>
                        </a:moveTo>
                        <a:lnTo>
                          <a:pt x="1" y="0"/>
                        </a:lnTo>
                        <a:lnTo>
                          <a:pt x="0" y="0"/>
                        </a:lnTo>
                        <a:lnTo>
                          <a:pt x="1" y="0"/>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55" name="Group 4309">
                  <a:extLst>
                    <a:ext uri="{FF2B5EF4-FFF2-40B4-BE49-F238E27FC236}">
                      <a16:creationId xmlns:a16="http://schemas.microsoft.com/office/drawing/2014/main" id="{6C9CC689-2597-8E03-08C3-D9A04F07F6DF}"/>
                    </a:ext>
                  </a:extLst>
                </p:cNvPr>
                <p:cNvGrpSpPr/>
                <p:nvPr/>
              </p:nvGrpSpPr>
              <p:grpSpPr>
                <a:xfrm>
                  <a:off x="6141" y="3796"/>
                  <a:ext cx="76" cy="46"/>
                  <a:chOff x="6141" y="3796"/>
                  <a:chExt cx="76" cy="46"/>
                </a:xfrm>
              </p:grpSpPr>
              <p:sp>
                <p:nvSpPr>
                  <p:cNvPr id="934" name="Freeform 4310">
                    <a:extLst>
                      <a:ext uri="{FF2B5EF4-FFF2-40B4-BE49-F238E27FC236}">
                        <a16:creationId xmlns:a16="http://schemas.microsoft.com/office/drawing/2014/main" id="{230FE732-C59F-EE55-5532-926557EAE486}"/>
                      </a:ext>
                    </a:extLst>
                  </p:cNvPr>
                  <p:cNvSpPr/>
                  <p:nvPr/>
                </p:nvSpPr>
                <p:spPr bwMode="auto">
                  <a:xfrm>
                    <a:off x="6141" y="3796"/>
                    <a:ext cx="76" cy="46"/>
                  </a:xfrm>
                  <a:custGeom>
                    <a:avLst/>
                    <a:gdLst>
                      <a:gd name="T0" fmla="*/ 17 w 76"/>
                      <a:gd name="T1" fmla="*/ 3819 h 46"/>
                      <a:gd name="T2" fmla="*/ 59 w 76"/>
                      <a:gd name="T3" fmla="*/ 3819 h 46"/>
                      <a:gd name="T4" fmla="*/ 0 60000 65536"/>
                      <a:gd name="T5" fmla="*/ 0 60000 65536"/>
                    </a:gdLst>
                    <a:ahLst/>
                    <a:cxnLst>
                      <a:cxn ang="T4">
                        <a:pos x="T0" y="T1"/>
                      </a:cxn>
                      <a:cxn ang="T5">
                        <a:pos x="T2" y="T3"/>
                      </a:cxn>
                    </a:cxnLst>
                    <a:rect l="0" t="0" r="r" b="b"/>
                    <a:pathLst>
                      <a:path w="76" h="46">
                        <a:moveTo>
                          <a:pt x="17" y="23"/>
                        </a:moveTo>
                        <a:lnTo>
                          <a:pt x="59" y="23"/>
                        </a:lnTo>
                      </a:path>
                    </a:pathLst>
                  </a:custGeom>
                  <a:noFill/>
                  <a:ln w="30721">
                    <a:solidFill>
                      <a:srgbClr val="EE985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35" name="Picture 4311">
                    <a:extLst>
                      <a:ext uri="{FF2B5EF4-FFF2-40B4-BE49-F238E27FC236}">
                        <a16:creationId xmlns:a16="http://schemas.microsoft.com/office/drawing/2014/main" id="{FFBC0747-884C-04F7-8AB9-2ECCBD9AE24D}"/>
                      </a:ext>
                    </a:extLst>
                  </p:cNvPr>
                  <p:cNvPicPr>
                    <a:picLocks noChangeAspect="1" noChangeArrowheads="1"/>
                  </p:cNvPicPr>
                  <p:nvPr/>
                </p:nvPicPr>
                <p:blipFill>
                  <a:blip r:embed="rId77">
                    <a:extLst>
                      <a:ext uri="{28A0092B-C50C-407E-A947-70E740481C1C}">
                        <a14:useLocalDpi xmlns:a14="http://schemas.microsoft.com/office/drawing/2010/main" val="0"/>
                      </a:ext>
                    </a:extLst>
                  </a:blip>
                  <a:stretch>
                    <a:fillRect/>
                  </a:stretch>
                </p:blipFill>
                <p:spPr bwMode="auto">
                  <a:xfrm>
                    <a:off x="6141" y="3796"/>
                    <a:ext cx="76" cy="4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56" name="Group 4312">
                  <a:extLst>
                    <a:ext uri="{FF2B5EF4-FFF2-40B4-BE49-F238E27FC236}">
                      <a16:creationId xmlns:a16="http://schemas.microsoft.com/office/drawing/2014/main" id="{14F0365A-51B6-08D4-3E1D-35DF14CBEE17}"/>
                    </a:ext>
                  </a:extLst>
                </p:cNvPr>
                <p:cNvGrpSpPr/>
                <p:nvPr/>
              </p:nvGrpSpPr>
              <p:grpSpPr>
                <a:xfrm>
                  <a:off x="6141" y="3796"/>
                  <a:ext cx="76" cy="46"/>
                  <a:chOff x="6141" y="3796"/>
                  <a:chExt cx="76" cy="46"/>
                </a:xfrm>
              </p:grpSpPr>
              <p:sp>
                <p:nvSpPr>
                  <p:cNvPr id="933" name="Freeform 4313">
                    <a:extLst>
                      <a:ext uri="{FF2B5EF4-FFF2-40B4-BE49-F238E27FC236}">
                        <a16:creationId xmlns:a16="http://schemas.microsoft.com/office/drawing/2014/main" id="{E8FF0DE6-95C0-86EE-8490-BC67B2D68A16}"/>
                      </a:ext>
                    </a:extLst>
                  </p:cNvPr>
                  <p:cNvSpPr/>
                  <p:nvPr/>
                </p:nvSpPr>
                <p:spPr bwMode="auto">
                  <a:xfrm>
                    <a:off x="6141" y="3796"/>
                    <a:ext cx="76" cy="46"/>
                  </a:xfrm>
                  <a:custGeom>
                    <a:avLst/>
                    <a:gdLst>
                      <a:gd name="T0" fmla="*/ 35 w 76"/>
                      <a:gd name="T1" fmla="*/ 3842 h 46"/>
                      <a:gd name="T2" fmla="*/ 76 w 76"/>
                      <a:gd name="T3" fmla="*/ 3802 h 46"/>
                      <a:gd name="T4" fmla="*/ 57 w 76"/>
                      <a:gd name="T5" fmla="*/ 3798 h 46"/>
                      <a:gd name="T6" fmla="*/ 37 w 76"/>
                      <a:gd name="T7" fmla="*/ 3796 h 46"/>
                      <a:gd name="T8" fmla="*/ 19 w 76"/>
                      <a:gd name="T9" fmla="*/ 3796 h 46"/>
                      <a:gd name="T10" fmla="*/ 9 w 76"/>
                      <a:gd name="T11" fmla="*/ 3797 h 46"/>
                      <a:gd name="T12" fmla="*/ 0 w 76"/>
                      <a:gd name="T13" fmla="*/ 3798 h 46"/>
                      <a:gd name="T14" fmla="*/ 35 w 76"/>
                      <a:gd name="T15" fmla="*/ 3842 h 46"/>
                      <a:gd name="T16" fmla="*/ 35 w 76"/>
                      <a:gd name="T17" fmla="*/ 3842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6" h="46">
                        <a:moveTo>
                          <a:pt x="35" y="46"/>
                        </a:moveTo>
                        <a:lnTo>
                          <a:pt x="76" y="6"/>
                        </a:lnTo>
                        <a:lnTo>
                          <a:pt x="57" y="2"/>
                        </a:lnTo>
                        <a:lnTo>
                          <a:pt x="37" y="0"/>
                        </a:lnTo>
                        <a:lnTo>
                          <a:pt x="19" y="0"/>
                        </a:lnTo>
                        <a:lnTo>
                          <a:pt x="9" y="1"/>
                        </a:lnTo>
                        <a:lnTo>
                          <a:pt x="0" y="2"/>
                        </a:lnTo>
                        <a:lnTo>
                          <a:pt x="35" y="46"/>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57" name="Group 4314">
                  <a:extLst>
                    <a:ext uri="{FF2B5EF4-FFF2-40B4-BE49-F238E27FC236}">
                      <a16:creationId xmlns:a16="http://schemas.microsoft.com/office/drawing/2014/main" id="{1B355961-0EDE-D471-EB37-BBD5D24C9B04}"/>
                    </a:ext>
                  </a:extLst>
                </p:cNvPr>
                <p:cNvGrpSpPr/>
                <p:nvPr/>
              </p:nvGrpSpPr>
              <p:grpSpPr>
                <a:xfrm>
                  <a:off x="6276" y="3785"/>
                  <a:ext cx="91" cy="34"/>
                  <a:chOff x="6276" y="3785"/>
                  <a:chExt cx="91" cy="34"/>
                </a:xfrm>
              </p:grpSpPr>
              <p:sp>
                <p:nvSpPr>
                  <p:cNvPr id="931" name="Freeform 4315">
                    <a:extLst>
                      <a:ext uri="{FF2B5EF4-FFF2-40B4-BE49-F238E27FC236}">
                        <a16:creationId xmlns:a16="http://schemas.microsoft.com/office/drawing/2014/main" id="{D260F8FA-1BBB-AA3F-B978-2FC83AAC3B13}"/>
                      </a:ext>
                    </a:extLst>
                  </p:cNvPr>
                  <p:cNvSpPr/>
                  <p:nvPr/>
                </p:nvSpPr>
                <p:spPr bwMode="auto">
                  <a:xfrm>
                    <a:off x="6310" y="3799"/>
                    <a:ext cx="48" cy="2"/>
                  </a:xfrm>
                  <a:custGeom>
                    <a:avLst/>
                    <a:gdLst>
                      <a:gd name="T0" fmla="*/ 35 w 48"/>
                      <a:gd name="T1" fmla="*/ 0 h 2"/>
                      <a:gd name="T2" fmla="*/ 83 w 48"/>
                      <a:gd name="T3" fmla="*/ 0 h 2"/>
                      <a:gd name="T4" fmla="*/ 0 60000 65536"/>
                      <a:gd name="T5" fmla="*/ 0 60000 65536"/>
                    </a:gdLst>
                    <a:ahLst/>
                    <a:cxnLst>
                      <a:cxn ang="T4">
                        <a:pos x="T0" y="T1"/>
                      </a:cxn>
                      <a:cxn ang="T5">
                        <a:pos x="T2" y="T3"/>
                      </a:cxn>
                    </a:cxnLst>
                    <a:rect l="0" t="0" r="r" b="b"/>
                    <a:pathLst>
                      <a:path w="48" h="2">
                        <a:moveTo>
                          <a:pt x="35" y="0"/>
                        </a:moveTo>
                        <a:lnTo>
                          <a:pt x="83" y="0"/>
                        </a:lnTo>
                      </a:path>
                    </a:pathLst>
                  </a:custGeom>
                  <a:noFill/>
                  <a:ln w="26886">
                    <a:solidFill>
                      <a:srgbClr val="EE985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32" name="Picture 4316">
                    <a:extLst>
                      <a:ext uri="{FF2B5EF4-FFF2-40B4-BE49-F238E27FC236}">
                        <a16:creationId xmlns:a16="http://schemas.microsoft.com/office/drawing/2014/main" id="{0C4B8EC6-0CA2-4ECE-0D4D-BD528A416602}"/>
                      </a:ext>
                    </a:extLst>
                  </p:cNvPr>
                  <p:cNvPicPr>
                    <a:picLocks noChangeAspect="1" noChangeArrowheads="1"/>
                  </p:cNvPicPr>
                  <p:nvPr/>
                </p:nvPicPr>
                <p:blipFill>
                  <a:blip r:embed="rId78">
                    <a:extLst>
                      <a:ext uri="{28A0092B-C50C-407E-A947-70E740481C1C}">
                        <a14:useLocalDpi xmlns:a14="http://schemas.microsoft.com/office/drawing/2010/main" val="0"/>
                      </a:ext>
                    </a:extLst>
                  </a:blip>
                  <a:stretch>
                    <a:fillRect/>
                  </a:stretch>
                </p:blipFill>
                <p:spPr bwMode="auto">
                  <a:xfrm>
                    <a:off x="6276" y="3785"/>
                    <a:ext cx="91" cy="3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58" name="Group 4317">
                  <a:extLst>
                    <a:ext uri="{FF2B5EF4-FFF2-40B4-BE49-F238E27FC236}">
                      <a16:creationId xmlns:a16="http://schemas.microsoft.com/office/drawing/2014/main" id="{DEB051A6-C5B8-7AED-A56F-F3BEA148F872}"/>
                    </a:ext>
                  </a:extLst>
                </p:cNvPr>
                <p:cNvGrpSpPr/>
                <p:nvPr/>
              </p:nvGrpSpPr>
              <p:grpSpPr>
                <a:xfrm>
                  <a:off x="6276" y="3785"/>
                  <a:ext cx="91" cy="34"/>
                  <a:chOff x="6276" y="3785"/>
                  <a:chExt cx="91" cy="34"/>
                </a:xfrm>
              </p:grpSpPr>
              <p:sp>
                <p:nvSpPr>
                  <p:cNvPr id="930" name="Freeform 4318">
                    <a:extLst>
                      <a:ext uri="{FF2B5EF4-FFF2-40B4-BE49-F238E27FC236}">
                        <a16:creationId xmlns:a16="http://schemas.microsoft.com/office/drawing/2014/main" id="{50F2F9C5-1257-AF3D-ED5A-FD3D09B553C4}"/>
                      </a:ext>
                    </a:extLst>
                  </p:cNvPr>
                  <p:cNvSpPr/>
                  <p:nvPr/>
                </p:nvSpPr>
                <p:spPr bwMode="auto">
                  <a:xfrm>
                    <a:off x="6276" y="3785"/>
                    <a:ext cx="91" cy="34"/>
                  </a:xfrm>
                  <a:custGeom>
                    <a:avLst/>
                    <a:gdLst>
                      <a:gd name="T0" fmla="*/ 91 w 91"/>
                      <a:gd name="T1" fmla="*/ 3806 h 34"/>
                      <a:gd name="T2" fmla="*/ 77 w 91"/>
                      <a:gd name="T3" fmla="*/ 3794 h 34"/>
                      <a:gd name="T4" fmla="*/ 59 w 91"/>
                      <a:gd name="T5" fmla="*/ 3785 h 34"/>
                      <a:gd name="T6" fmla="*/ 0 w 91"/>
                      <a:gd name="T7" fmla="*/ 3819 h 34"/>
                      <a:gd name="T8" fmla="*/ 91 w 91"/>
                      <a:gd name="T9" fmla="*/ 3806 h 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1" h="34">
                        <a:moveTo>
                          <a:pt x="91" y="21"/>
                        </a:moveTo>
                        <a:lnTo>
                          <a:pt x="77" y="9"/>
                        </a:lnTo>
                        <a:lnTo>
                          <a:pt x="59" y="0"/>
                        </a:lnTo>
                        <a:lnTo>
                          <a:pt x="0" y="34"/>
                        </a:lnTo>
                        <a:lnTo>
                          <a:pt x="91" y="21"/>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59" name="Group 4319">
                  <a:extLst>
                    <a:ext uri="{FF2B5EF4-FFF2-40B4-BE49-F238E27FC236}">
                      <a16:creationId xmlns:a16="http://schemas.microsoft.com/office/drawing/2014/main" id="{8CD644D5-495F-8436-8ED4-93075452A4D6}"/>
                    </a:ext>
                  </a:extLst>
                </p:cNvPr>
                <p:cNvGrpSpPr/>
                <p:nvPr/>
              </p:nvGrpSpPr>
              <p:grpSpPr>
                <a:xfrm>
                  <a:off x="6148" y="3904"/>
                  <a:ext cx="68" cy="39"/>
                  <a:chOff x="6148" y="3904"/>
                  <a:chExt cx="68" cy="39"/>
                </a:xfrm>
              </p:grpSpPr>
              <p:sp>
                <p:nvSpPr>
                  <p:cNvPr id="928" name="Freeform 4320">
                    <a:extLst>
                      <a:ext uri="{FF2B5EF4-FFF2-40B4-BE49-F238E27FC236}">
                        <a16:creationId xmlns:a16="http://schemas.microsoft.com/office/drawing/2014/main" id="{A79F6F1C-C4D1-A7BD-9730-A188F2AE5819}"/>
                      </a:ext>
                    </a:extLst>
                  </p:cNvPr>
                  <p:cNvSpPr/>
                  <p:nvPr/>
                </p:nvSpPr>
                <p:spPr bwMode="auto">
                  <a:xfrm>
                    <a:off x="6148" y="3904"/>
                    <a:ext cx="68" cy="39"/>
                  </a:xfrm>
                  <a:custGeom>
                    <a:avLst/>
                    <a:gdLst>
                      <a:gd name="T0" fmla="*/ 9 w 68"/>
                      <a:gd name="T1" fmla="*/ 3923 h 39"/>
                      <a:gd name="T2" fmla="*/ 48 w 68"/>
                      <a:gd name="T3" fmla="*/ 3923 h 39"/>
                      <a:gd name="T4" fmla="*/ 0 60000 65536"/>
                      <a:gd name="T5" fmla="*/ 0 60000 65536"/>
                    </a:gdLst>
                    <a:ahLst/>
                    <a:cxnLst>
                      <a:cxn ang="T4">
                        <a:pos x="T0" y="T1"/>
                      </a:cxn>
                      <a:cxn ang="T5">
                        <a:pos x="T2" y="T3"/>
                      </a:cxn>
                    </a:cxnLst>
                    <a:rect l="0" t="0" r="r" b="b"/>
                    <a:pathLst>
                      <a:path w="68" h="39">
                        <a:moveTo>
                          <a:pt x="9" y="19"/>
                        </a:moveTo>
                        <a:lnTo>
                          <a:pt x="48" y="19"/>
                        </a:lnTo>
                      </a:path>
                    </a:pathLst>
                  </a:custGeom>
                  <a:noFill/>
                  <a:ln w="26060">
                    <a:solidFill>
                      <a:srgbClr val="EE985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29" name="Picture 4321">
                    <a:extLst>
                      <a:ext uri="{FF2B5EF4-FFF2-40B4-BE49-F238E27FC236}">
                        <a16:creationId xmlns:a16="http://schemas.microsoft.com/office/drawing/2014/main" id="{E38CE26A-A567-1EC1-CF57-B9D90FDCB052}"/>
                      </a:ext>
                    </a:extLst>
                  </p:cNvPr>
                  <p:cNvPicPr>
                    <a:picLocks noChangeAspect="1" noChangeArrowheads="1"/>
                  </p:cNvPicPr>
                  <p:nvPr/>
                </p:nvPicPr>
                <p:blipFill>
                  <a:blip r:embed="rId79">
                    <a:extLst>
                      <a:ext uri="{28A0092B-C50C-407E-A947-70E740481C1C}">
                        <a14:useLocalDpi xmlns:a14="http://schemas.microsoft.com/office/drawing/2010/main" val="0"/>
                      </a:ext>
                    </a:extLst>
                  </a:blip>
                  <a:stretch>
                    <a:fillRect/>
                  </a:stretch>
                </p:blipFill>
                <p:spPr bwMode="auto">
                  <a:xfrm>
                    <a:off x="6148" y="3904"/>
                    <a:ext cx="68" cy="3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60" name="Group 4322">
                  <a:extLst>
                    <a:ext uri="{FF2B5EF4-FFF2-40B4-BE49-F238E27FC236}">
                      <a16:creationId xmlns:a16="http://schemas.microsoft.com/office/drawing/2014/main" id="{FA5DA9C0-3294-E31F-04F6-5BA7E9390253}"/>
                    </a:ext>
                  </a:extLst>
                </p:cNvPr>
                <p:cNvGrpSpPr/>
                <p:nvPr/>
              </p:nvGrpSpPr>
              <p:grpSpPr>
                <a:xfrm>
                  <a:off x="6148" y="3904"/>
                  <a:ext cx="68" cy="39"/>
                  <a:chOff x="6148" y="3904"/>
                  <a:chExt cx="68" cy="39"/>
                </a:xfrm>
              </p:grpSpPr>
              <p:sp>
                <p:nvSpPr>
                  <p:cNvPr id="927" name="Freeform 4323">
                    <a:extLst>
                      <a:ext uri="{FF2B5EF4-FFF2-40B4-BE49-F238E27FC236}">
                        <a16:creationId xmlns:a16="http://schemas.microsoft.com/office/drawing/2014/main" id="{B91C58D7-B4E1-58BA-E916-E71A77958D7E}"/>
                      </a:ext>
                    </a:extLst>
                  </p:cNvPr>
                  <p:cNvSpPr/>
                  <p:nvPr/>
                </p:nvSpPr>
                <p:spPr bwMode="auto">
                  <a:xfrm>
                    <a:off x="6148" y="3904"/>
                    <a:ext cx="68" cy="39"/>
                  </a:xfrm>
                  <a:custGeom>
                    <a:avLst/>
                    <a:gdLst>
                      <a:gd name="T0" fmla="*/ 0 w 68"/>
                      <a:gd name="T1" fmla="*/ 3913 h 39"/>
                      <a:gd name="T2" fmla="*/ 29 w 68"/>
                      <a:gd name="T3" fmla="*/ 3943 h 39"/>
                      <a:gd name="T4" fmla="*/ 68 w 68"/>
                      <a:gd name="T5" fmla="*/ 3904 h 39"/>
                      <a:gd name="T6" fmla="*/ 67 w 68"/>
                      <a:gd name="T7" fmla="*/ 3904 h 39"/>
                      <a:gd name="T8" fmla="*/ 0 w 68"/>
                      <a:gd name="T9" fmla="*/ 3913 h 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39">
                        <a:moveTo>
                          <a:pt x="0" y="9"/>
                        </a:moveTo>
                        <a:lnTo>
                          <a:pt x="29" y="39"/>
                        </a:lnTo>
                        <a:lnTo>
                          <a:pt x="68" y="0"/>
                        </a:lnTo>
                        <a:lnTo>
                          <a:pt x="67" y="0"/>
                        </a:lnTo>
                        <a:lnTo>
                          <a:pt x="0" y="9"/>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61" name="Group 4324">
                  <a:extLst>
                    <a:ext uri="{FF2B5EF4-FFF2-40B4-BE49-F238E27FC236}">
                      <a16:creationId xmlns:a16="http://schemas.microsoft.com/office/drawing/2014/main" id="{46FACFC3-4802-3817-B464-BD71D5DE1980}"/>
                    </a:ext>
                  </a:extLst>
                </p:cNvPr>
                <p:cNvGrpSpPr/>
                <p:nvPr/>
              </p:nvGrpSpPr>
              <p:grpSpPr>
                <a:xfrm>
                  <a:off x="5886" y="3939"/>
                  <a:ext cx="48" cy="63"/>
                  <a:chOff x="5886" y="3939"/>
                  <a:chExt cx="48" cy="63"/>
                </a:xfrm>
              </p:grpSpPr>
              <p:sp>
                <p:nvSpPr>
                  <p:cNvPr id="925" name="Freeform 4325">
                    <a:extLst>
                      <a:ext uri="{FF2B5EF4-FFF2-40B4-BE49-F238E27FC236}">
                        <a16:creationId xmlns:a16="http://schemas.microsoft.com/office/drawing/2014/main" id="{FE2A6FEC-2EF4-1E26-F9EB-FCEAF7CD0F3D}"/>
                      </a:ext>
                    </a:extLst>
                  </p:cNvPr>
                  <p:cNvSpPr/>
                  <p:nvPr/>
                </p:nvSpPr>
                <p:spPr bwMode="auto">
                  <a:xfrm>
                    <a:off x="5886" y="3939"/>
                    <a:ext cx="48" cy="63"/>
                  </a:xfrm>
                  <a:custGeom>
                    <a:avLst/>
                    <a:gdLst>
                      <a:gd name="T0" fmla="*/ 3 w 48"/>
                      <a:gd name="T1" fmla="*/ 3971 h 63"/>
                      <a:gd name="T2" fmla="*/ 34 w 48"/>
                      <a:gd name="T3" fmla="*/ 3971 h 63"/>
                      <a:gd name="T4" fmla="*/ 0 60000 65536"/>
                      <a:gd name="T5" fmla="*/ 0 60000 65536"/>
                    </a:gdLst>
                    <a:ahLst/>
                    <a:cxnLst>
                      <a:cxn ang="T4">
                        <a:pos x="T0" y="T1"/>
                      </a:cxn>
                      <a:cxn ang="T5">
                        <a:pos x="T2" y="T3"/>
                      </a:cxn>
                    </a:cxnLst>
                    <a:rect l="0" t="0" r="r" b="b"/>
                    <a:pathLst>
                      <a:path w="48" h="62">
                        <a:moveTo>
                          <a:pt x="3" y="32"/>
                        </a:moveTo>
                        <a:lnTo>
                          <a:pt x="34" y="32"/>
                        </a:lnTo>
                      </a:path>
                    </a:pathLst>
                  </a:custGeom>
                  <a:noFill/>
                  <a:ln w="41288">
                    <a:solidFill>
                      <a:srgbClr val="EE985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26" name="Picture 4326">
                    <a:extLst>
                      <a:ext uri="{FF2B5EF4-FFF2-40B4-BE49-F238E27FC236}">
                        <a16:creationId xmlns:a16="http://schemas.microsoft.com/office/drawing/2014/main" id="{3EED700E-B204-9414-F2E4-B7D52DD42CAC}"/>
                      </a:ext>
                    </a:extLst>
                  </p:cNvPr>
                  <p:cNvPicPr>
                    <a:picLocks noChangeAspect="1" noChangeArrowheads="1"/>
                  </p:cNvPicPr>
                  <p:nvPr/>
                </p:nvPicPr>
                <p:blipFill>
                  <a:blip r:embed="rId80">
                    <a:extLst>
                      <a:ext uri="{28A0092B-C50C-407E-A947-70E740481C1C}">
                        <a14:useLocalDpi xmlns:a14="http://schemas.microsoft.com/office/drawing/2010/main" val="0"/>
                      </a:ext>
                    </a:extLst>
                  </a:blip>
                  <a:stretch>
                    <a:fillRect/>
                  </a:stretch>
                </p:blipFill>
                <p:spPr bwMode="auto">
                  <a:xfrm>
                    <a:off x="5886" y="3939"/>
                    <a:ext cx="48" cy="6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62" name="Group 4327">
                  <a:extLst>
                    <a:ext uri="{FF2B5EF4-FFF2-40B4-BE49-F238E27FC236}">
                      <a16:creationId xmlns:a16="http://schemas.microsoft.com/office/drawing/2014/main" id="{EADFB58D-7107-84B7-6A4C-F79F5A177F9F}"/>
                    </a:ext>
                  </a:extLst>
                </p:cNvPr>
                <p:cNvGrpSpPr/>
                <p:nvPr/>
              </p:nvGrpSpPr>
              <p:grpSpPr>
                <a:xfrm>
                  <a:off x="5886" y="3939"/>
                  <a:ext cx="48" cy="63"/>
                  <a:chOff x="5886" y="3939"/>
                  <a:chExt cx="48" cy="63"/>
                </a:xfrm>
              </p:grpSpPr>
              <p:sp>
                <p:nvSpPr>
                  <p:cNvPr id="924" name="Freeform 4328">
                    <a:extLst>
                      <a:ext uri="{FF2B5EF4-FFF2-40B4-BE49-F238E27FC236}">
                        <a16:creationId xmlns:a16="http://schemas.microsoft.com/office/drawing/2014/main" id="{8D22FB7B-6ED8-AFC7-B8AB-6F6FA496F2E3}"/>
                      </a:ext>
                    </a:extLst>
                  </p:cNvPr>
                  <p:cNvSpPr/>
                  <p:nvPr/>
                </p:nvSpPr>
                <p:spPr bwMode="auto">
                  <a:xfrm>
                    <a:off x="5886" y="3939"/>
                    <a:ext cx="48" cy="63"/>
                  </a:xfrm>
                  <a:custGeom>
                    <a:avLst/>
                    <a:gdLst>
                      <a:gd name="T0" fmla="*/ 21 w 48"/>
                      <a:gd name="T1" fmla="*/ 3939 h 63"/>
                      <a:gd name="T2" fmla="*/ 0 w 48"/>
                      <a:gd name="T3" fmla="*/ 3975 h 63"/>
                      <a:gd name="T4" fmla="*/ 48 w 48"/>
                      <a:gd name="T5" fmla="*/ 4002 h 63"/>
                      <a:gd name="T6" fmla="*/ 48 w 48"/>
                      <a:gd name="T7" fmla="*/ 4002 h 63"/>
                      <a:gd name="T8" fmla="*/ 21 w 48"/>
                      <a:gd name="T9" fmla="*/ 3939 h 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62">
                        <a:moveTo>
                          <a:pt x="21" y="0"/>
                        </a:moveTo>
                        <a:lnTo>
                          <a:pt x="0" y="36"/>
                        </a:lnTo>
                        <a:lnTo>
                          <a:pt x="48" y="63"/>
                        </a:lnTo>
                        <a:lnTo>
                          <a:pt x="21" y="0"/>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63" name="Group 4329">
                  <a:extLst>
                    <a:ext uri="{FF2B5EF4-FFF2-40B4-BE49-F238E27FC236}">
                      <a16:creationId xmlns:a16="http://schemas.microsoft.com/office/drawing/2014/main" id="{F161D80F-59EC-BB7E-4741-AA52A26D770E}"/>
                    </a:ext>
                  </a:extLst>
                </p:cNvPr>
                <p:cNvGrpSpPr/>
                <p:nvPr/>
              </p:nvGrpSpPr>
              <p:grpSpPr>
                <a:xfrm>
                  <a:off x="6044" y="3715"/>
                  <a:ext cx="93" cy="54"/>
                  <a:chOff x="6044" y="3715"/>
                  <a:chExt cx="93" cy="54"/>
                </a:xfrm>
              </p:grpSpPr>
              <p:sp>
                <p:nvSpPr>
                  <p:cNvPr id="922" name="Freeform 4330">
                    <a:extLst>
                      <a:ext uri="{FF2B5EF4-FFF2-40B4-BE49-F238E27FC236}">
                        <a16:creationId xmlns:a16="http://schemas.microsoft.com/office/drawing/2014/main" id="{ACD30634-65F3-F258-3266-6562E2EF5E84}"/>
                      </a:ext>
                    </a:extLst>
                  </p:cNvPr>
                  <p:cNvSpPr/>
                  <p:nvPr/>
                </p:nvSpPr>
                <p:spPr bwMode="auto">
                  <a:xfrm>
                    <a:off x="6049" y="3742"/>
                    <a:ext cx="74" cy="2"/>
                  </a:xfrm>
                  <a:custGeom>
                    <a:avLst/>
                    <a:gdLst>
                      <a:gd name="T0" fmla="*/ 10 w 74"/>
                      <a:gd name="T1" fmla="*/ 0 h 2"/>
                      <a:gd name="T2" fmla="*/ 84 w 74"/>
                      <a:gd name="T3" fmla="*/ 0 h 2"/>
                      <a:gd name="T4" fmla="*/ 0 60000 65536"/>
                      <a:gd name="T5" fmla="*/ 0 60000 65536"/>
                    </a:gdLst>
                    <a:ahLst/>
                    <a:cxnLst>
                      <a:cxn ang="T4">
                        <a:pos x="T0" y="T1"/>
                      </a:cxn>
                      <a:cxn ang="T5">
                        <a:pos x="T2" y="T3"/>
                      </a:cxn>
                    </a:cxnLst>
                    <a:rect l="0" t="0" r="r" b="b"/>
                    <a:pathLst>
                      <a:path w="74" h="2">
                        <a:moveTo>
                          <a:pt x="10" y="0"/>
                        </a:moveTo>
                        <a:lnTo>
                          <a:pt x="84" y="0"/>
                        </a:lnTo>
                      </a:path>
                    </a:pathLst>
                  </a:custGeom>
                  <a:noFill/>
                  <a:ln w="35547">
                    <a:solidFill>
                      <a:srgbClr val="EE985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23" name="Picture 4331">
                    <a:extLst>
                      <a:ext uri="{FF2B5EF4-FFF2-40B4-BE49-F238E27FC236}">
                        <a16:creationId xmlns:a16="http://schemas.microsoft.com/office/drawing/2014/main" id="{66DFA690-3C6B-A019-6935-CD16B2DA2920}"/>
                      </a:ext>
                    </a:extLst>
                  </p:cNvPr>
                  <p:cNvPicPr>
                    <a:picLocks noChangeAspect="1" noChangeArrowheads="1"/>
                  </p:cNvPicPr>
                  <p:nvPr/>
                </p:nvPicPr>
                <p:blipFill>
                  <a:blip r:embed="rId81">
                    <a:extLst>
                      <a:ext uri="{28A0092B-C50C-407E-A947-70E740481C1C}">
                        <a14:useLocalDpi xmlns:a14="http://schemas.microsoft.com/office/drawing/2010/main" val="0"/>
                      </a:ext>
                    </a:extLst>
                  </a:blip>
                  <a:stretch>
                    <a:fillRect/>
                  </a:stretch>
                </p:blipFill>
                <p:spPr bwMode="auto">
                  <a:xfrm>
                    <a:off x="6044" y="3715"/>
                    <a:ext cx="93" cy="5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64" name="Group 4332">
                  <a:extLst>
                    <a:ext uri="{FF2B5EF4-FFF2-40B4-BE49-F238E27FC236}">
                      <a16:creationId xmlns:a16="http://schemas.microsoft.com/office/drawing/2014/main" id="{558E934A-2016-91E7-2EFE-2D58EAF65F8F}"/>
                    </a:ext>
                  </a:extLst>
                </p:cNvPr>
                <p:cNvGrpSpPr/>
                <p:nvPr/>
              </p:nvGrpSpPr>
              <p:grpSpPr>
                <a:xfrm>
                  <a:off x="6044" y="3715"/>
                  <a:ext cx="93" cy="54"/>
                  <a:chOff x="6044" y="3715"/>
                  <a:chExt cx="93" cy="54"/>
                </a:xfrm>
              </p:grpSpPr>
              <p:sp>
                <p:nvSpPr>
                  <p:cNvPr id="921" name="Freeform 4333">
                    <a:extLst>
                      <a:ext uri="{FF2B5EF4-FFF2-40B4-BE49-F238E27FC236}">
                        <a16:creationId xmlns:a16="http://schemas.microsoft.com/office/drawing/2014/main" id="{7472BB55-C571-278D-8790-ECEB044C9749}"/>
                      </a:ext>
                    </a:extLst>
                  </p:cNvPr>
                  <p:cNvSpPr/>
                  <p:nvPr/>
                </p:nvSpPr>
                <p:spPr bwMode="auto">
                  <a:xfrm>
                    <a:off x="6044" y="3715"/>
                    <a:ext cx="93" cy="54"/>
                  </a:xfrm>
                  <a:custGeom>
                    <a:avLst/>
                    <a:gdLst>
                      <a:gd name="T0" fmla="*/ 93 w 93"/>
                      <a:gd name="T1" fmla="*/ 3759 h 54"/>
                      <a:gd name="T2" fmla="*/ 58 w 93"/>
                      <a:gd name="T3" fmla="*/ 3715 h 54"/>
                      <a:gd name="T4" fmla="*/ 36 w 93"/>
                      <a:gd name="T5" fmla="*/ 3720 h 54"/>
                      <a:gd name="T6" fmla="*/ 16 w 93"/>
                      <a:gd name="T7" fmla="*/ 3727 h 54"/>
                      <a:gd name="T8" fmla="*/ 0 w 93"/>
                      <a:gd name="T9" fmla="*/ 3736 h 54"/>
                      <a:gd name="T10" fmla="*/ 25 w 93"/>
                      <a:gd name="T11" fmla="*/ 3769 h 54"/>
                      <a:gd name="T12" fmla="*/ 93 w 93"/>
                      <a:gd name="T13" fmla="*/ 3759 h 5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3" h="54">
                        <a:moveTo>
                          <a:pt x="93" y="44"/>
                        </a:moveTo>
                        <a:lnTo>
                          <a:pt x="58" y="0"/>
                        </a:lnTo>
                        <a:lnTo>
                          <a:pt x="36" y="5"/>
                        </a:lnTo>
                        <a:lnTo>
                          <a:pt x="16" y="12"/>
                        </a:lnTo>
                        <a:lnTo>
                          <a:pt x="0" y="21"/>
                        </a:lnTo>
                        <a:lnTo>
                          <a:pt x="25" y="54"/>
                        </a:lnTo>
                        <a:lnTo>
                          <a:pt x="93" y="44"/>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65" name="Group 4334">
                  <a:extLst>
                    <a:ext uri="{FF2B5EF4-FFF2-40B4-BE49-F238E27FC236}">
                      <a16:creationId xmlns:a16="http://schemas.microsoft.com/office/drawing/2014/main" id="{FBB03742-5404-DC26-5CEE-E0019FD28711}"/>
                    </a:ext>
                  </a:extLst>
                </p:cNvPr>
                <p:cNvGrpSpPr/>
                <p:nvPr/>
              </p:nvGrpSpPr>
              <p:grpSpPr>
                <a:xfrm>
                  <a:off x="6172" y="4004"/>
                  <a:ext cx="77" cy="75"/>
                  <a:chOff x="6172" y="4004"/>
                  <a:chExt cx="77" cy="75"/>
                </a:xfrm>
              </p:grpSpPr>
              <p:sp>
                <p:nvSpPr>
                  <p:cNvPr id="919" name="Freeform 4335">
                    <a:extLst>
                      <a:ext uri="{FF2B5EF4-FFF2-40B4-BE49-F238E27FC236}">
                        <a16:creationId xmlns:a16="http://schemas.microsoft.com/office/drawing/2014/main" id="{93DDD80A-148E-170F-7228-D11150B2D3B8}"/>
                      </a:ext>
                    </a:extLst>
                  </p:cNvPr>
                  <p:cNvSpPr/>
                  <p:nvPr/>
                </p:nvSpPr>
                <p:spPr bwMode="auto">
                  <a:xfrm>
                    <a:off x="6174" y="4042"/>
                    <a:ext cx="58" cy="2"/>
                  </a:xfrm>
                  <a:custGeom>
                    <a:avLst/>
                    <a:gdLst>
                      <a:gd name="T0" fmla="*/ 1 w 58"/>
                      <a:gd name="T1" fmla="*/ 0 h 2"/>
                      <a:gd name="T2" fmla="*/ 59 w 58"/>
                      <a:gd name="T3" fmla="*/ 0 h 2"/>
                      <a:gd name="T4" fmla="*/ 0 60000 65536"/>
                      <a:gd name="T5" fmla="*/ 0 60000 65536"/>
                    </a:gdLst>
                    <a:ahLst/>
                    <a:cxnLst>
                      <a:cxn ang="T4">
                        <a:pos x="T0" y="T1"/>
                      </a:cxn>
                      <a:cxn ang="T5">
                        <a:pos x="T2" y="T3"/>
                      </a:cxn>
                    </a:cxnLst>
                    <a:rect l="0" t="0" r="r" b="b"/>
                    <a:pathLst>
                      <a:path w="57" h="2">
                        <a:moveTo>
                          <a:pt x="1" y="0"/>
                        </a:moveTo>
                        <a:lnTo>
                          <a:pt x="59" y="0"/>
                        </a:lnTo>
                      </a:path>
                    </a:pathLst>
                  </a:custGeom>
                  <a:noFill/>
                  <a:ln w="48793">
                    <a:solidFill>
                      <a:srgbClr val="EE985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20" name="Picture 4336">
                    <a:extLst>
                      <a:ext uri="{FF2B5EF4-FFF2-40B4-BE49-F238E27FC236}">
                        <a16:creationId xmlns:a16="http://schemas.microsoft.com/office/drawing/2014/main" id="{32953490-2003-5AE3-7A0E-6518B267BDA6}"/>
                      </a:ext>
                    </a:extLst>
                  </p:cNvPr>
                  <p:cNvPicPr>
                    <a:picLocks noChangeAspect="1" noChangeArrowheads="1"/>
                  </p:cNvPicPr>
                  <p:nvPr/>
                </p:nvPicPr>
                <p:blipFill>
                  <a:blip r:embed="rId82">
                    <a:extLst>
                      <a:ext uri="{28A0092B-C50C-407E-A947-70E740481C1C}">
                        <a14:useLocalDpi xmlns:a14="http://schemas.microsoft.com/office/drawing/2010/main" val="0"/>
                      </a:ext>
                    </a:extLst>
                  </a:blip>
                  <a:stretch>
                    <a:fillRect/>
                  </a:stretch>
                </p:blipFill>
                <p:spPr bwMode="auto">
                  <a:xfrm>
                    <a:off x="6172" y="4004"/>
                    <a:ext cx="77" cy="7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66" name="Group 4337">
                  <a:extLst>
                    <a:ext uri="{FF2B5EF4-FFF2-40B4-BE49-F238E27FC236}">
                      <a16:creationId xmlns:a16="http://schemas.microsoft.com/office/drawing/2014/main" id="{243E0008-FA22-37D4-9233-3A1009A17E2F}"/>
                    </a:ext>
                  </a:extLst>
                </p:cNvPr>
                <p:cNvGrpSpPr/>
                <p:nvPr/>
              </p:nvGrpSpPr>
              <p:grpSpPr>
                <a:xfrm>
                  <a:off x="6172" y="4004"/>
                  <a:ext cx="77" cy="75"/>
                  <a:chOff x="6172" y="4004"/>
                  <a:chExt cx="77" cy="75"/>
                </a:xfrm>
              </p:grpSpPr>
              <p:sp>
                <p:nvSpPr>
                  <p:cNvPr id="918" name="Freeform 4338">
                    <a:extLst>
                      <a:ext uri="{FF2B5EF4-FFF2-40B4-BE49-F238E27FC236}">
                        <a16:creationId xmlns:a16="http://schemas.microsoft.com/office/drawing/2014/main" id="{25621676-1432-9CFB-3179-B38D7C49073F}"/>
                      </a:ext>
                    </a:extLst>
                  </p:cNvPr>
                  <p:cNvSpPr/>
                  <p:nvPr/>
                </p:nvSpPr>
                <p:spPr bwMode="auto">
                  <a:xfrm>
                    <a:off x="6172" y="4004"/>
                    <a:ext cx="77" cy="75"/>
                  </a:xfrm>
                  <a:custGeom>
                    <a:avLst/>
                    <a:gdLst>
                      <a:gd name="T0" fmla="*/ 0 w 77"/>
                      <a:gd name="T1" fmla="*/ 4043 h 75"/>
                      <a:gd name="T2" fmla="*/ 36 w 77"/>
                      <a:gd name="T3" fmla="*/ 4079 h 75"/>
                      <a:gd name="T4" fmla="*/ 57 w 77"/>
                      <a:gd name="T5" fmla="*/ 4078 h 75"/>
                      <a:gd name="T6" fmla="*/ 77 w 77"/>
                      <a:gd name="T7" fmla="*/ 4074 h 75"/>
                      <a:gd name="T8" fmla="*/ 39 w 77"/>
                      <a:gd name="T9" fmla="*/ 4004 h 75"/>
                      <a:gd name="T10" fmla="*/ 0 w 77"/>
                      <a:gd name="T11" fmla="*/ 4043 h 7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7" h="75">
                        <a:moveTo>
                          <a:pt x="0" y="39"/>
                        </a:moveTo>
                        <a:lnTo>
                          <a:pt x="36" y="75"/>
                        </a:lnTo>
                        <a:lnTo>
                          <a:pt x="57" y="74"/>
                        </a:lnTo>
                        <a:lnTo>
                          <a:pt x="77" y="70"/>
                        </a:lnTo>
                        <a:lnTo>
                          <a:pt x="39" y="0"/>
                        </a:lnTo>
                        <a:lnTo>
                          <a:pt x="0" y="39"/>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67" name="Group 4339">
                  <a:extLst>
                    <a:ext uri="{FF2B5EF4-FFF2-40B4-BE49-F238E27FC236}">
                      <a16:creationId xmlns:a16="http://schemas.microsoft.com/office/drawing/2014/main" id="{A6607C60-284A-92B8-4995-A7A5C9DA505A}"/>
                    </a:ext>
                  </a:extLst>
                </p:cNvPr>
                <p:cNvGrpSpPr/>
                <p:nvPr/>
              </p:nvGrpSpPr>
              <p:grpSpPr>
                <a:xfrm>
                  <a:off x="5878" y="3692"/>
                  <a:ext cx="77" cy="55"/>
                  <a:chOff x="5878" y="3692"/>
                  <a:chExt cx="77" cy="55"/>
                </a:xfrm>
              </p:grpSpPr>
              <p:sp>
                <p:nvSpPr>
                  <p:cNvPr id="916" name="Freeform 4340">
                    <a:extLst>
                      <a:ext uri="{FF2B5EF4-FFF2-40B4-BE49-F238E27FC236}">
                        <a16:creationId xmlns:a16="http://schemas.microsoft.com/office/drawing/2014/main" id="{6A1AB95E-21E6-D483-867D-729BE3DA6DA1}"/>
                      </a:ext>
                    </a:extLst>
                  </p:cNvPr>
                  <p:cNvSpPr/>
                  <p:nvPr/>
                </p:nvSpPr>
                <p:spPr bwMode="auto">
                  <a:xfrm>
                    <a:off x="5882" y="3719"/>
                    <a:ext cx="72" cy="2"/>
                  </a:xfrm>
                  <a:custGeom>
                    <a:avLst/>
                    <a:gdLst>
                      <a:gd name="T0" fmla="*/ 11 w 72"/>
                      <a:gd name="T1" fmla="*/ 0 h 2"/>
                      <a:gd name="T2" fmla="*/ 83 w 72"/>
                      <a:gd name="T3" fmla="*/ 0 h 2"/>
                      <a:gd name="T4" fmla="*/ 0 60000 65536"/>
                      <a:gd name="T5" fmla="*/ 0 60000 65536"/>
                    </a:gdLst>
                    <a:ahLst/>
                    <a:cxnLst>
                      <a:cxn ang="T4">
                        <a:pos x="T0" y="T1"/>
                      </a:cxn>
                      <a:cxn ang="T5">
                        <a:pos x="T2" y="T3"/>
                      </a:cxn>
                    </a:cxnLst>
                    <a:rect l="0" t="0" r="r" b="b"/>
                    <a:pathLst>
                      <a:path w="72" h="2">
                        <a:moveTo>
                          <a:pt x="11" y="0"/>
                        </a:moveTo>
                        <a:lnTo>
                          <a:pt x="83" y="0"/>
                        </a:lnTo>
                      </a:path>
                    </a:pathLst>
                  </a:custGeom>
                  <a:noFill/>
                  <a:ln w="36106">
                    <a:solidFill>
                      <a:srgbClr val="EE985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17" name="Picture 4341">
                    <a:extLst>
                      <a:ext uri="{FF2B5EF4-FFF2-40B4-BE49-F238E27FC236}">
                        <a16:creationId xmlns:a16="http://schemas.microsoft.com/office/drawing/2014/main" id="{2A58E363-6AF1-2321-A6A5-F69FD81C7204}"/>
                      </a:ext>
                    </a:extLst>
                  </p:cNvPr>
                  <p:cNvPicPr>
                    <a:picLocks noChangeAspect="1" noChangeArrowheads="1"/>
                  </p:cNvPicPr>
                  <p:nvPr/>
                </p:nvPicPr>
                <p:blipFill>
                  <a:blip r:embed="rId83">
                    <a:extLst>
                      <a:ext uri="{28A0092B-C50C-407E-A947-70E740481C1C}">
                        <a14:useLocalDpi xmlns:a14="http://schemas.microsoft.com/office/drawing/2010/main" val="0"/>
                      </a:ext>
                    </a:extLst>
                  </a:blip>
                  <a:stretch>
                    <a:fillRect/>
                  </a:stretch>
                </p:blipFill>
                <p:spPr bwMode="auto">
                  <a:xfrm>
                    <a:off x="5878" y="3692"/>
                    <a:ext cx="77" cy="5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68" name="Group 4342">
                  <a:extLst>
                    <a:ext uri="{FF2B5EF4-FFF2-40B4-BE49-F238E27FC236}">
                      <a16:creationId xmlns:a16="http://schemas.microsoft.com/office/drawing/2014/main" id="{BC0FDBE3-D454-042D-B869-91EF355131A1}"/>
                    </a:ext>
                  </a:extLst>
                </p:cNvPr>
                <p:cNvGrpSpPr/>
                <p:nvPr/>
              </p:nvGrpSpPr>
              <p:grpSpPr>
                <a:xfrm>
                  <a:off x="5878" y="3692"/>
                  <a:ext cx="77" cy="55"/>
                  <a:chOff x="5878" y="3692"/>
                  <a:chExt cx="77" cy="55"/>
                </a:xfrm>
              </p:grpSpPr>
              <p:sp>
                <p:nvSpPr>
                  <p:cNvPr id="915" name="Freeform 4343">
                    <a:extLst>
                      <a:ext uri="{FF2B5EF4-FFF2-40B4-BE49-F238E27FC236}">
                        <a16:creationId xmlns:a16="http://schemas.microsoft.com/office/drawing/2014/main" id="{51A4E441-4E32-2575-09FC-74A8916C1218}"/>
                      </a:ext>
                    </a:extLst>
                  </p:cNvPr>
                  <p:cNvSpPr/>
                  <p:nvPr/>
                </p:nvSpPr>
                <p:spPr bwMode="auto">
                  <a:xfrm>
                    <a:off x="5878" y="3692"/>
                    <a:ext cx="77" cy="55"/>
                  </a:xfrm>
                  <a:custGeom>
                    <a:avLst/>
                    <a:gdLst>
                      <a:gd name="T0" fmla="*/ 75 w 77"/>
                      <a:gd name="T1" fmla="*/ 3692 h 55"/>
                      <a:gd name="T2" fmla="*/ 24 w 77"/>
                      <a:gd name="T3" fmla="*/ 3693 h 55"/>
                      <a:gd name="T4" fmla="*/ 11 w 77"/>
                      <a:gd name="T5" fmla="*/ 3709 h 55"/>
                      <a:gd name="T6" fmla="*/ 0 w 77"/>
                      <a:gd name="T7" fmla="*/ 3726 h 55"/>
                      <a:gd name="T8" fmla="*/ 76 w 77"/>
                      <a:gd name="T9" fmla="*/ 3747 h 55"/>
                      <a:gd name="T10" fmla="*/ 75 w 77"/>
                      <a:gd name="T11" fmla="*/ 3692 h 5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7" h="55">
                        <a:moveTo>
                          <a:pt x="75" y="0"/>
                        </a:moveTo>
                        <a:lnTo>
                          <a:pt x="24" y="1"/>
                        </a:lnTo>
                        <a:lnTo>
                          <a:pt x="11" y="17"/>
                        </a:lnTo>
                        <a:lnTo>
                          <a:pt x="0" y="34"/>
                        </a:lnTo>
                        <a:lnTo>
                          <a:pt x="76" y="55"/>
                        </a:lnTo>
                        <a:lnTo>
                          <a:pt x="75" y="0"/>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69" name="Group 4344">
                  <a:extLst>
                    <a:ext uri="{FF2B5EF4-FFF2-40B4-BE49-F238E27FC236}">
                      <a16:creationId xmlns:a16="http://schemas.microsoft.com/office/drawing/2014/main" id="{42C8C3D7-04D2-EDF3-3BA2-1805BDED0A70}"/>
                    </a:ext>
                  </a:extLst>
                </p:cNvPr>
                <p:cNvGrpSpPr/>
                <p:nvPr/>
              </p:nvGrpSpPr>
              <p:grpSpPr>
                <a:xfrm>
                  <a:off x="6268" y="3925"/>
                  <a:ext cx="104" cy="79"/>
                  <a:chOff x="6268" y="3925"/>
                  <a:chExt cx="104" cy="79"/>
                </a:xfrm>
              </p:grpSpPr>
              <p:sp>
                <p:nvSpPr>
                  <p:cNvPr id="913" name="Freeform 4345">
                    <a:extLst>
                      <a:ext uri="{FF2B5EF4-FFF2-40B4-BE49-F238E27FC236}">
                        <a16:creationId xmlns:a16="http://schemas.microsoft.com/office/drawing/2014/main" id="{7F57852D-A7EB-8DE0-5AE7-B22EFE0A2866}"/>
                      </a:ext>
                    </a:extLst>
                  </p:cNvPr>
                  <p:cNvSpPr/>
                  <p:nvPr/>
                </p:nvSpPr>
                <p:spPr bwMode="auto">
                  <a:xfrm>
                    <a:off x="6289" y="3965"/>
                    <a:ext cx="81" cy="2"/>
                  </a:xfrm>
                  <a:custGeom>
                    <a:avLst/>
                    <a:gdLst>
                      <a:gd name="T0" fmla="*/ 20 w 81"/>
                      <a:gd name="T1" fmla="*/ 0 h 2"/>
                      <a:gd name="T2" fmla="*/ 101 w 81"/>
                      <a:gd name="T3" fmla="*/ 0 h 2"/>
                      <a:gd name="T4" fmla="*/ 0 60000 65536"/>
                      <a:gd name="T5" fmla="*/ 0 60000 65536"/>
                    </a:gdLst>
                    <a:ahLst/>
                    <a:cxnLst>
                      <a:cxn ang="T4">
                        <a:pos x="T0" y="T1"/>
                      </a:cxn>
                      <a:cxn ang="T5">
                        <a:pos x="T2" y="T3"/>
                      </a:cxn>
                    </a:cxnLst>
                    <a:rect l="0" t="0" r="r" b="b"/>
                    <a:pathLst>
                      <a:path w="81" h="2">
                        <a:moveTo>
                          <a:pt x="20" y="0"/>
                        </a:moveTo>
                        <a:lnTo>
                          <a:pt x="101" y="0"/>
                        </a:lnTo>
                      </a:path>
                    </a:pathLst>
                  </a:custGeom>
                  <a:noFill/>
                  <a:ln w="51562">
                    <a:solidFill>
                      <a:srgbClr val="EE985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14" name="Picture 4346">
                    <a:extLst>
                      <a:ext uri="{FF2B5EF4-FFF2-40B4-BE49-F238E27FC236}">
                        <a16:creationId xmlns:a16="http://schemas.microsoft.com/office/drawing/2014/main" id="{80B6F18A-B683-CA8C-762B-943867598003}"/>
                      </a:ext>
                    </a:extLst>
                  </p:cNvPr>
                  <p:cNvPicPr>
                    <a:picLocks noChangeAspect="1" noChangeArrowheads="1"/>
                  </p:cNvPicPr>
                  <p:nvPr/>
                </p:nvPicPr>
                <p:blipFill>
                  <a:blip r:embed="rId84">
                    <a:extLst>
                      <a:ext uri="{28A0092B-C50C-407E-A947-70E740481C1C}">
                        <a14:useLocalDpi xmlns:a14="http://schemas.microsoft.com/office/drawing/2010/main" val="0"/>
                      </a:ext>
                    </a:extLst>
                  </a:blip>
                  <a:stretch>
                    <a:fillRect/>
                  </a:stretch>
                </p:blipFill>
                <p:spPr bwMode="auto">
                  <a:xfrm>
                    <a:off x="6268" y="3925"/>
                    <a:ext cx="104" cy="7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70" name="Group 4347">
                  <a:extLst>
                    <a:ext uri="{FF2B5EF4-FFF2-40B4-BE49-F238E27FC236}">
                      <a16:creationId xmlns:a16="http://schemas.microsoft.com/office/drawing/2014/main" id="{61BBFA45-35A5-32D7-488D-EF959083C8FE}"/>
                    </a:ext>
                  </a:extLst>
                </p:cNvPr>
                <p:cNvGrpSpPr/>
                <p:nvPr/>
              </p:nvGrpSpPr>
              <p:grpSpPr>
                <a:xfrm>
                  <a:off x="6268" y="3925"/>
                  <a:ext cx="104" cy="79"/>
                  <a:chOff x="6268" y="3925"/>
                  <a:chExt cx="104" cy="79"/>
                </a:xfrm>
              </p:grpSpPr>
              <p:sp>
                <p:nvSpPr>
                  <p:cNvPr id="912" name="Freeform 4348">
                    <a:extLst>
                      <a:ext uri="{FF2B5EF4-FFF2-40B4-BE49-F238E27FC236}">
                        <a16:creationId xmlns:a16="http://schemas.microsoft.com/office/drawing/2014/main" id="{FABA46D9-3EB7-B9B2-7E7A-B006DF00F898}"/>
                      </a:ext>
                    </a:extLst>
                  </p:cNvPr>
                  <p:cNvSpPr/>
                  <p:nvPr/>
                </p:nvSpPr>
                <p:spPr bwMode="auto">
                  <a:xfrm>
                    <a:off x="6268" y="3925"/>
                    <a:ext cx="104" cy="79"/>
                  </a:xfrm>
                  <a:custGeom>
                    <a:avLst/>
                    <a:gdLst>
                      <a:gd name="T0" fmla="*/ 104 w 104"/>
                      <a:gd name="T1" fmla="*/ 3953 h 79"/>
                      <a:gd name="T2" fmla="*/ 104 w 104"/>
                      <a:gd name="T3" fmla="*/ 3943 h 79"/>
                      <a:gd name="T4" fmla="*/ 99 w 104"/>
                      <a:gd name="T5" fmla="*/ 3934 h 79"/>
                      <a:gd name="T6" fmla="*/ 91 w 104"/>
                      <a:gd name="T7" fmla="*/ 3925 h 79"/>
                      <a:gd name="T8" fmla="*/ 0 w 104"/>
                      <a:gd name="T9" fmla="*/ 3938 h 79"/>
                      <a:gd name="T10" fmla="*/ 0 w 104"/>
                      <a:gd name="T11" fmla="*/ 3939 h 79"/>
                      <a:gd name="T12" fmla="*/ 52 w 104"/>
                      <a:gd name="T13" fmla="*/ 4004 h 79"/>
                      <a:gd name="T14" fmla="*/ 75 w 104"/>
                      <a:gd name="T15" fmla="*/ 3994 h 79"/>
                      <a:gd name="T16" fmla="*/ 92 w 104"/>
                      <a:gd name="T17" fmla="*/ 3980 h 79"/>
                      <a:gd name="T18" fmla="*/ 102 w 104"/>
                      <a:gd name="T19" fmla="*/ 3964 h 79"/>
                      <a:gd name="T20" fmla="*/ 104 w 104"/>
                      <a:gd name="T21" fmla="*/ 3953 h 7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04" h="79">
                        <a:moveTo>
                          <a:pt x="104" y="28"/>
                        </a:moveTo>
                        <a:lnTo>
                          <a:pt x="104" y="18"/>
                        </a:lnTo>
                        <a:lnTo>
                          <a:pt x="99" y="9"/>
                        </a:lnTo>
                        <a:lnTo>
                          <a:pt x="91" y="0"/>
                        </a:lnTo>
                        <a:lnTo>
                          <a:pt x="0" y="13"/>
                        </a:lnTo>
                        <a:lnTo>
                          <a:pt x="0" y="14"/>
                        </a:lnTo>
                        <a:lnTo>
                          <a:pt x="52" y="79"/>
                        </a:lnTo>
                        <a:lnTo>
                          <a:pt x="75" y="69"/>
                        </a:lnTo>
                        <a:lnTo>
                          <a:pt x="92" y="55"/>
                        </a:lnTo>
                        <a:lnTo>
                          <a:pt x="102" y="39"/>
                        </a:lnTo>
                        <a:lnTo>
                          <a:pt x="104" y="28"/>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71" name="Group 4349">
                  <a:extLst>
                    <a:ext uri="{FF2B5EF4-FFF2-40B4-BE49-F238E27FC236}">
                      <a16:creationId xmlns:a16="http://schemas.microsoft.com/office/drawing/2014/main" id="{FA6FC061-4FEC-3BE6-8296-BC6892AD3186}"/>
                    </a:ext>
                  </a:extLst>
                </p:cNvPr>
                <p:cNvGrpSpPr/>
                <p:nvPr/>
              </p:nvGrpSpPr>
              <p:grpSpPr>
                <a:xfrm>
                  <a:off x="6225" y="3594"/>
                  <a:ext cx="78" cy="104"/>
                  <a:chOff x="6225" y="3594"/>
                  <a:chExt cx="78" cy="104"/>
                </a:xfrm>
              </p:grpSpPr>
              <p:sp>
                <p:nvSpPr>
                  <p:cNvPr id="910" name="Freeform 4350">
                    <a:extLst>
                      <a:ext uri="{FF2B5EF4-FFF2-40B4-BE49-F238E27FC236}">
                        <a16:creationId xmlns:a16="http://schemas.microsoft.com/office/drawing/2014/main" id="{CC10EBC5-ACCA-9978-403B-7EBED9CC2D69}"/>
                      </a:ext>
                    </a:extLst>
                  </p:cNvPr>
                  <p:cNvSpPr/>
                  <p:nvPr/>
                </p:nvSpPr>
                <p:spPr bwMode="auto">
                  <a:xfrm>
                    <a:off x="6264" y="3615"/>
                    <a:ext cx="2" cy="81"/>
                  </a:xfrm>
                  <a:custGeom>
                    <a:avLst/>
                    <a:gdLst>
                      <a:gd name="T0" fmla="*/ 0 w 2"/>
                      <a:gd name="T1" fmla="*/ 3636 h 81"/>
                      <a:gd name="T2" fmla="*/ 0 w 2"/>
                      <a:gd name="T3" fmla="*/ 3716 h 81"/>
                      <a:gd name="T4" fmla="*/ 0 60000 65536"/>
                      <a:gd name="T5" fmla="*/ 0 60000 65536"/>
                    </a:gdLst>
                    <a:ahLst/>
                    <a:cxnLst>
                      <a:cxn ang="T4">
                        <a:pos x="T0" y="T1"/>
                      </a:cxn>
                      <a:cxn ang="T5">
                        <a:pos x="T2" y="T3"/>
                      </a:cxn>
                    </a:cxnLst>
                    <a:rect l="0" t="0" r="r" b="b"/>
                    <a:pathLst>
                      <a:path w="2" h="81">
                        <a:moveTo>
                          <a:pt x="0" y="21"/>
                        </a:moveTo>
                        <a:lnTo>
                          <a:pt x="0" y="101"/>
                        </a:lnTo>
                      </a:path>
                    </a:pathLst>
                  </a:custGeom>
                  <a:noFill/>
                  <a:ln w="50902">
                    <a:solidFill>
                      <a:srgbClr val="EE985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11" name="Picture 4351">
                    <a:extLst>
                      <a:ext uri="{FF2B5EF4-FFF2-40B4-BE49-F238E27FC236}">
                        <a16:creationId xmlns:a16="http://schemas.microsoft.com/office/drawing/2014/main" id="{A20CC8BC-C04B-AE22-E046-BE3DCF211788}"/>
                      </a:ext>
                    </a:extLst>
                  </p:cNvPr>
                  <p:cNvPicPr>
                    <a:picLocks noChangeAspect="1" noChangeArrowheads="1"/>
                  </p:cNvPicPr>
                  <p:nvPr/>
                </p:nvPicPr>
                <p:blipFill>
                  <a:blip r:embed="rId85">
                    <a:extLst>
                      <a:ext uri="{28A0092B-C50C-407E-A947-70E740481C1C}">
                        <a14:useLocalDpi xmlns:a14="http://schemas.microsoft.com/office/drawing/2010/main" val="0"/>
                      </a:ext>
                    </a:extLst>
                  </a:blip>
                  <a:stretch>
                    <a:fillRect/>
                  </a:stretch>
                </p:blipFill>
                <p:spPr bwMode="auto">
                  <a:xfrm>
                    <a:off x="6225" y="3594"/>
                    <a:ext cx="78" cy="10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72" name="Group 4352">
                  <a:extLst>
                    <a:ext uri="{FF2B5EF4-FFF2-40B4-BE49-F238E27FC236}">
                      <a16:creationId xmlns:a16="http://schemas.microsoft.com/office/drawing/2014/main" id="{1A401475-1515-A8C3-A1DF-C0397AEEE561}"/>
                    </a:ext>
                  </a:extLst>
                </p:cNvPr>
                <p:cNvGrpSpPr/>
                <p:nvPr/>
              </p:nvGrpSpPr>
              <p:grpSpPr>
                <a:xfrm>
                  <a:off x="6225" y="3594"/>
                  <a:ext cx="78" cy="104"/>
                  <a:chOff x="6225" y="3594"/>
                  <a:chExt cx="78" cy="104"/>
                </a:xfrm>
              </p:grpSpPr>
              <p:sp>
                <p:nvSpPr>
                  <p:cNvPr id="909" name="Freeform 4353">
                    <a:extLst>
                      <a:ext uri="{FF2B5EF4-FFF2-40B4-BE49-F238E27FC236}">
                        <a16:creationId xmlns:a16="http://schemas.microsoft.com/office/drawing/2014/main" id="{838DF538-151E-D79D-35E8-80F237190A7D}"/>
                      </a:ext>
                    </a:extLst>
                  </p:cNvPr>
                  <p:cNvSpPr/>
                  <p:nvPr/>
                </p:nvSpPr>
                <p:spPr bwMode="auto">
                  <a:xfrm>
                    <a:off x="6225" y="3594"/>
                    <a:ext cx="78" cy="104"/>
                  </a:xfrm>
                  <a:custGeom>
                    <a:avLst/>
                    <a:gdLst>
                      <a:gd name="T0" fmla="*/ 50 w 78"/>
                      <a:gd name="T1" fmla="*/ 3698 h 104"/>
                      <a:gd name="T2" fmla="*/ 60 w 78"/>
                      <a:gd name="T3" fmla="*/ 3698 h 104"/>
                      <a:gd name="T4" fmla="*/ 70 w 78"/>
                      <a:gd name="T5" fmla="*/ 3693 h 104"/>
                      <a:gd name="T6" fmla="*/ 78 w 78"/>
                      <a:gd name="T7" fmla="*/ 3686 h 104"/>
                      <a:gd name="T8" fmla="*/ 67 w 78"/>
                      <a:gd name="T9" fmla="*/ 3594 h 104"/>
                      <a:gd name="T10" fmla="*/ 67 w 78"/>
                      <a:gd name="T11" fmla="*/ 3594 h 104"/>
                      <a:gd name="T12" fmla="*/ 0 w 78"/>
                      <a:gd name="T13" fmla="*/ 3644 h 104"/>
                      <a:gd name="T14" fmla="*/ 10 w 78"/>
                      <a:gd name="T15" fmla="*/ 3668 h 104"/>
                      <a:gd name="T16" fmla="*/ 23 w 78"/>
                      <a:gd name="T17" fmla="*/ 3685 h 104"/>
                      <a:gd name="T18" fmla="*/ 39 w 78"/>
                      <a:gd name="T19" fmla="*/ 3695 h 104"/>
                      <a:gd name="T20" fmla="*/ 50 w 78"/>
                      <a:gd name="T21" fmla="*/ 3698 h 10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8" h="104">
                        <a:moveTo>
                          <a:pt x="50" y="104"/>
                        </a:moveTo>
                        <a:lnTo>
                          <a:pt x="60" y="104"/>
                        </a:lnTo>
                        <a:lnTo>
                          <a:pt x="70" y="99"/>
                        </a:lnTo>
                        <a:lnTo>
                          <a:pt x="78" y="92"/>
                        </a:lnTo>
                        <a:lnTo>
                          <a:pt x="67" y="0"/>
                        </a:lnTo>
                        <a:lnTo>
                          <a:pt x="0" y="50"/>
                        </a:lnTo>
                        <a:lnTo>
                          <a:pt x="10" y="74"/>
                        </a:lnTo>
                        <a:lnTo>
                          <a:pt x="23" y="91"/>
                        </a:lnTo>
                        <a:lnTo>
                          <a:pt x="39" y="101"/>
                        </a:lnTo>
                        <a:lnTo>
                          <a:pt x="50" y="104"/>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73" name="Group 4354">
                  <a:extLst>
                    <a:ext uri="{FF2B5EF4-FFF2-40B4-BE49-F238E27FC236}">
                      <a16:creationId xmlns:a16="http://schemas.microsoft.com/office/drawing/2014/main" id="{5EDEAA59-8A4C-E577-490F-33CF765F6D77}"/>
                    </a:ext>
                  </a:extLst>
                </p:cNvPr>
                <p:cNvGrpSpPr/>
                <p:nvPr/>
              </p:nvGrpSpPr>
              <p:grpSpPr>
                <a:xfrm>
                  <a:off x="6050" y="3991"/>
                  <a:ext cx="63" cy="36"/>
                  <a:chOff x="6050" y="3991"/>
                  <a:chExt cx="63" cy="36"/>
                </a:xfrm>
              </p:grpSpPr>
              <p:sp>
                <p:nvSpPr>
                  <p:cNvPr id="907" name="Freeform 4355">
                    <a:extLst>
                      <a:ext uri="{FF2B5EF4-FFF2-40B4-BE49-F238E27FC236}">
                        <a16:creationId xmlns:a16="http://schemas.microsoft.com/office/drawing/2014/main" id="{839CFF62-B929-F847-15CB-E15DFFF92BF6}"/>
                      </a:ext>
                    </a:extLst>
                  </p:cNvPr>
                  <p:cNvSpPr/>
                  <p:nvPr/>
                </p:nvSpPr>
                <p:spPr bwMode="auto">
                  <a:xfrm>
                    <a:off x="6050" y="3991"/>
                    <a:ext cx="63" cy="36"/>
                  </a:xfrm>
                  <a:custGeom>
                    <a:avLst/>
                    <a:gdLst>
                      <a:gd name="T0" fmla="*/ 8 w 63"/>
                      <a:gd name="T1" fmla="*/ 4009 h 36"/>
                      <a:gd name="T2" fmla="*/ 44 w 63"/>
                      <a:gd name="T3" fmla="*/ 4009 h 36"/>
                      <a:gd name="T4" fmla="*/ 0 60000 65536"/>
                      <a:gd name="T5" fmla="*/ 0 60000 65536"/>
                    </a:gdLst>
                    <a:ahLst/>
                    <a:cxnLst>
                      <a:cxn ang="T4">
                        <a:pos x="T0" y="T1"/>
                      </a:cxn>
                      <a:cxn ang="T5">
                        <a:pos x="T2" y="T3"/>
                      </a:cxn>
                    </a:cxnLst>
                    <a:rect l="0" t="0" r="r" b="b"/>
                    <a:pathLst>
                      <a:path w="62" h="36">
                        <a:moveTo>
                          <a:pt x="8" y="18"/>
                        </a:moveTo>
                        <a:lnTo>
                          <a:pt x="44" y="18"/>
                        </a:lnTo>
                      </a:path>
                    </a:pathLst>
                  </a:custGeom>
                  <a:noFill/>
                  <a:ln w="24270">
                    <a:solidFill>
                      <a:srgbClr val="EE985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08" name="Picture 4356">
                    <a:extLst>
                      <a:ext uri="{FF2B5EF4-FFF2-40B4-BE49-F238E27FC236}">
                        <a16:creationId xmlns:a16="http://schemas.microsoft.com/office/drawing/2014/main" id="{76B78D39-6433-7E5F-7CF7-6D16BCCF053F}"/>
                      </a:ext>
                    </a:extLst>
                  </p:cNvPr>
                  <p:cNvPicPr>
                    <a:picLocks noChangeAspect="1" noChangeArrowheads="1"/>
                  </p:cNvPicPr>
                  <p:nvPr/>
                </p:nvPicPr>
                <p:blipFill>
                  <a:blip r:embed="rId86">
                    <a:extLst>
                      <a:ext uri="{28A0092B-C50C-407E-A947-70E740481C1C}">
                        <a14:useLocalDpi xmlns:a14="http://schemas.microsoft.com/office/drawing/2010/main" val="0"/>
                      </a:ext>
                    </a:extLst>
                  </a:blip>
                  <a:stretch>
                    <a:fillRect/>
                  </a:stretch>
                </p:blipFill>
                <p:spPr bwMode="auto">
                  <a:xfrm>
                    <a:off x="6050" y="3991"/>
                    <a:ext cx="63" cy="3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74" name="Group 4357">
                  <a:extLst>
                    <a:ext uri="{FF2B5EF4-FFF2-40B4-BE49-F238E27FC236}">
                      <a16:creationId xmlns:a16="http://schemas.microsoft.com/office/drawing/2014/main" id="{F7F2B79F-A261-E3B1-3420-AA1163B4C5BD}"/>
                    </a:ext>
                  </a:extLst>
                </p:cNvPr>
                <p:cNvGrpSpPr/>
                <p:nvPr/>
              </p:nvGrpSpPr>
              <p:grpSpPr>
                <a:xfrm>
                  <a:off x="6050" y="3991"/>
                  <a:ext cx="63" cy="36"/>
                  <a:chOff x="6050" y="3991"/>
                  <a:chExt cx="63" cy="36"/>
                </a:xfrm>
              </p:grpSpPr>
              <p:sp>
                <p:nvSpPr>
                  <p:cNvPr id="906" name="Freeform 4358">
                    <a:extLst>
                      <a:ext uri="{FF2B5EF4-FFF2-40B4-BE49-F238E27FC236}">
                        <a16:creationId xmlns:a16="http://schemas.microsoft.com/office/drawing/2014/main" id="{DAB17915-E553-0D91-DF02-CAA6CC8E5C2B}"/>
                      </a:ext>
                    </a:extLst>
                  </p:cNvPr>
                  <p:cNvSpPr/>
                  <p:nvPr/>
                </p:nvSpPr>
                <p:spPr bwMode="auto">
                  <a:xfrm>
                    <a:off x="6050" y="3991"/>
                    <a:ext cx="63" cy="36"/>
                  </a:xfrm>
                  <a:custGeom>
                    <a:avLst/>
                    <a:gdLst>
                      <a:gd name="T0" fmla="*/ 0 w 63"/>
                      <a:gd name="T1" fmla="*/ 4017 h 36"/>
                      <a:gd name="T2" fmla="*/ 18 w 63"/>
                      <a:gd name="T3" fmla="*/ 4023 h 36"/>
                      <a:gd name="T4" fmla="*/ 38 w 63"/>
                      <a:gd name="T5" fmla="*/ 4026 h 36"/>
                      <a:gd name="T6" fmla="*/ 60 w 63"/>
                      <a:gd name="T7" fmla="*/ 4027 h 36"/>
                      <a:gd name="T8" fmla="*/ 61 w 63"/>
                      <a:gd name="T9" fmla="*/ 4027 h 36"/>
                      <a:gd name="T10" fmla="*/ 62 w 63"/>
                      <a:gd name="T11" fmla="*/ 4027 h 36"/>
                      <a:gd name="T12" fmla="*/ 26 w 63"/>
                      <a:gd name="T13" fmla="*/ 3991 h 36"/>
                      <a:gd name="T14" fmla="*/ 0 w 63"/>
                      <a:gd name="T15" fmla="*/ 4017 h 3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62" h="36">
                        <a:moveTo>
                          <a:pt x="0" y="26"/>
                        </a:moveTo>
                        <a:lnTo>
                          <a:pt x="18" y="32"/>
                        </a:lnTo>
                        <a:lnTo>
                          <a:pt x="38" y="35"/>
                        </a:lnTo>
                        <a:lnTo>
                          <a:pt x="60" y="36"/>
                        </a:lnTo>
                        <a:lnTo>
                          <a:pt x="61" y="36"/>
                        </a:lnTo>
                        <a:lnTo>
                          <a:pt x="62" y="36"/>
                        </a:lnTo>
                        <a:lnTo>
                          <a:pt x="26" y="0"/>
                        </a:lnTo>
                        <a:lnTo>
                          <a:pt x="0" y="26"/>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75" name="Group 4359">
                  <a:extLst>
                    <a:ext uri="{FF2B5EF4-FFF2-40B4-BE49-F238E27FC236}">
                      <a16:creationId xmlns:a16="http://schemas.microsoft.com/office/drawing/2014/main" id="{E95A1243-3325-2366-1ABA-3C1BE42E8E77}"/>
                    </a:ext>
                  </a:extLst>
                </p:cNvPr>
                <p:cNvGrpSpPr/>
                <p:nvPr/>
              </p:nvGrpSpPr>
              <p:grpSpPr>
                <a:xfrm>
                  <a:off x="6055" y="3875"/>
                  <a:ext cx="49" cy="37"/>
                  <a:chOff x="6055" y="3875"/>
                  <a:chExt cx="49" cy="37"/>
                </a:xfrm>
              </p:grpSpPr>
              <p:sp>
                <p:nvSpPr>
                  <p:cNvPr id="904" name="Freeform 4360">
                    <a:extLst>
                      <a:ext uri="{FF2B5EF4-FFF2-40B4-BE49-F238E27FC236}">
                        <a16:creationId xmlns:a16="http://schemas.microsoft.com/office/drawing/2014/main" id="{04EB3DAF-1235-C9C0-1010-8A1385CF2E90}"/>
                      </a:ext>
                    </a:extLst>
                  </p:cNvPr>
                  <p:cNvSpPr/>
                  <p:nvPr/>
                </p:nvSpPr>
                <p:spPr bwMode="auto">
                  <a:xfrm>
                    <a:off x="6055" y="3875"/>
                    <a:ext cx="49" cy="37"/>
                  </a:xfrm>
                  <a:custGeom>
                    <a:avLst/>
                    <a:gdLst>
                      <a:gd name="T0" fmla="*/ 2 w 49"/>
                      <a:gd name="T1" fmla="*/ 3893 h 37"/>
                      <a:gd name="T2" fmla="*/ 38 w 49"/>
                      <a:gd name="T3" fmla="*/ 3893 h 37"/>
                      <a:gd name="T4" fmla="*/ 0 60000 65536"/>
                      <a:gd name="T5" fmla="*/ 0 60000 65536"/>
                    </a:gdLst>
                    <a:ahLst/>
                    <a:cxnLst>
                      <a:cxn ang="T4">
                        <a:pos x="T0" y="T1"/>
                      </a:cxn>
                      <a:cxn ang="T5">
                        <a:pos x="T2" y="T3"/>
                      </a:cxn>
                    </a:cxnLst>
                    <a:rect l="0" t="0" r="r" b="b"/>
                    <a:pathLst>
                      <a:path w="49" h="37">
                        <a:moveTo>
                          <a:pt x="2" y="18"/>
                        </a:moveTo>
                        <a:lnTo>
                          <a:pt x="38" y="18"/>
                        </a:lnTo>
                      </a:path>
                    </a:pathLst>
                  </a:custGeom>
                  <a:noFill/>
                  <a:ln w="24727">
                    <a:solidFill>
                      <a:srgbClr val="EE985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05" name="Picture 4361">
                    <a:extLst>
                      <a:ext uri="{FF2B5EF4-FFF2-40B4-BE49-F238E27FC236}">
                        <a16:creationId xmlns:a16="http://schemas.microsoft.com/office/drawing/2014/main" id="{2D2A2D97-5767-0D3D-192D-67D4CCADCD29}"/>
                      </a:ext>
                    </a:extLst>
                  </p:cNvPr>
                  <p:cNvPicPr>
                    <a:picLocks noChangeAspect="1" noChangeArrowheads="1"/>
                  </p:cNvPicPr>
                  <p:nvPr/>
                </p:nvPicPr>
                <p:blipFill>
                  <a:blip r:embed="rId87">
                    <a:extLst>
                      <a:ext uri="{28A0092B-C50C-407E-A947-70E740481C1C}">
                        <a14:useLocalDpi xmlns:a14="http://schemas.microsoft.com/office/drawing/2010/main" val="0"/>
                      </a:ext>
                    </a:extLst>
                  </a:blip>
                  <a:stretch>
                    <a:fillRect/>
                  </a:stretch>
                </p:blipFill>
                <p:spPr bwMode="auto">
                  <a:xfrm>
                    <a:off x="6055" y="3875"/>
                    <a:ext cx="49" cy="3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76" name="Group 4362">
                  <a:extLst>
                    <a:ext uri="{FF2B5EF4-FFF2-40B4-BE49-F238E27FC236}">
                      <a16:creationId xmlns:a16="http://schemas.microsoft.com/office/drawing/2014/main" id="{D5EE530B-675A-7788-D77F-04490B4490AF}"/>
                    </a:ext>
                  </a:extLst>
                </p:cNvPr>
                <p:cNvGrpSpPr/>
                <p:nvPr/>
              </p:nvGrpSpPr>
              <p:grpSpPr>
                <a:xfrm>
                  <a:off x="6055" y="3875"/>
                  <a:ext cx="49" cy="37"/>
                  <a:chOff x="6055" y="3875"/>
                  <a:chExt cx="49" cy="37"/>
                </a:xfrm>
              </p:grpSpPr>
              <p:sp>
                <p:nvSpPr>
                  <p:cNvPr id="903" name="Freeform 4363">
                    <a:extLst>
                      <a:ext uri="{FF2B5EF4-FFF2-40B4-BE49-F238E27FC236}">
                        <a16:creationId xmlns:a16="http://schemas.microsoft.com/office/drawing/2014/main" id="{1D803DB8-2381-45DF-58FC-EA94D588202D}"/>
                      </a:ext>
                    </a:extLst>
                  </p:cNvPr>
                  <p:cNvSpPr/>
                  <p:nvPr/>
                </p:nvSpPr>
                <p:spPr bwMode="auto">
                  <a:xfrm>
                    <a:off x="6055" y="3875"/>
                    <a:ext cx="49" cy="37"/>
                  </a:xfrm>
                  <a:custGeom>
                    <a:avLst/>
                    <a:gdLst>
                      <a:gd name="T0" fmla="*/ 19 w 49"/>
                      <a:gd name="T1" fmla="*/ 3875 h 37"/>
                      <a:gd name="T2" fmla="*/ 7 w 49"/>
                      <a:gd name="T3" fmla="*/ 3885 h 37"/>
                      <a:gd name="T4" fmla="*/ 0 w 49"/>
                      <a:gd name="T5" fmla="*/ 3897 h 37"/>
                      <a:gd name="T6" fmla="*/ 0 w 49"/>
                      <a:gd name="T7" fmla="*/ 3909 h 37"/>
                      <a:gd name="T8" fmla="*/ 0 w 49"/>
                      <a:gd name="T9" fmla="*/ 3910 h 37"/>
                      <a:gd name="T10" fmla="*/ 0 w 49"/>
                      <a:gd name="T11" fmla="*/ 3911 h 37"/>
                      <a:gd name="T12" fmla="*/ 0 w 49"/>
                      <a:gd name="T13" fmla="*/ 3912 h 37"/>
                      <a:gd name="T14" fmla="*/ 49 w 49"/>
                      <a:gd name="T15" fmla="*/ 3905 h 37"/>
                      <a:gd name="T16" fmla="*/ 19 w 49"/>
                      <a:gd name="T17" fmla="*/ 3875 h 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9" h="37">
                        <a:moveTo>
                          <a:pt x="19" y="0"/>
                        </a:moveTo>
                        <a:lnTo>
                          <a:pt x="7" y="10"/>
                        </a:lnTo>
                        <a:lnTo>
                          <a:pt x="0" y="22"/>
                        </a:lnTo>
                        <a:lnTo>
                          <a:pt x="0" y="34"/>
                        </a:lnTo>
                        <a:lnTo>
                          <a:pt x="0" y="35"/>
                        </a:lnTo>
                        <a:lnTo>
                          <a:pt x="0" y="36"/>
                        </a:lnTo>
                        <a:lnTo>
                          <a:pt x="0" y="37"/>
                        </a:lnTo>
                        <a:lnTo>
                          <a:pt x="49" y="30"/>
                        </a:lnTo>
                        <a:lnTo>
                          <a:pt x="19" y="0"/>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77" name="Group 4364">
                  <a:extLst>
                    <a:ext uri="{FF2B5EF4-FFF2-40B4-BE49-F238E27FC236}">
                      <a16:creationId xmlns:a16="http://schemas.microsoft.com/office/drawing/2014/main" id="{1AD34FBA-3727-CF67-CD67-0334EC5A5A70}"/>
                    </a:ext>
                  </a:extLst>
                </p:cNvPr>
                <p:cNvGrpSpPr/>
                <p:nvPr/>
              </p:nvGrpSpPr>
              <p:grpSpPr>
                <a:xfrm>
                  <a:off x="5942" y="3822"/>
                  <a:ext cx="78" cy="51"/>
                  <a:chOff x="5942" y="3822"/>
                  <a:chExt cx="78" cy="51"/>
                </a:xfrm>
              </p:grpSpPr>
              <p:sp>
                <p:nvSpPr>
                  <p:cNvPr id="901" name="Freeform 4365">
                    <a:extLst>
                      <a:ext uri="{FF2B5EF4-FFF2-40B4-BE49-F238E27FC236}">
                        <a16:creationId xmlns:a16="http://schemas.microsoft.com/office/drawing/2014/main" id="{B4A4F5FC-AA45-A404-A0AC-A371A995F7E1}"/>
                      </a:ext>
                    </a:extLst>
                  </p:cNvPr>
                  <p:cNvSpPr/>
                  <p:nvPr/>
                </p:nvSpPr>
                <p:spPr bwMode="auto">
                  <a:xfrm>
                    <a:off x="5942" y="3822"/>
                    <a:ext cx="78" cy="51"/>
                  </a:xfrm>
                  <a:custGeom>
                    <a:avLst/>
                    <a:gdLst>
                      <a:gd name="T0" fmla="*/ 9 w 78"/>
                      <a:gd name="T1" fmla="*/ 3850 h 51"/>
                      <a:gd name="T2" fmla="*/ 76 w 78"/>
                      <a:gd name="T3" fmla="*/ 3850 h 51"/>
                      <a:gd name="T4" fmla="*/ 0 60000 65536"/>
                      <a:gd name="T5" fmla="*/ 0 60000 65536"/>
                    </a:gdLst>
                    <a:ahLst/>
                    <a:cxnLst>
                      <a:cxn ang="T4">
                        <a:pos x="T0" y="T1"/>
                      </a:cxn>
                      <a:cxn ang="T5">
                        <a:pos x="T2" y="T3"/>
                      </a:cxn>
                    </a:cxnLst>
                    <a:rect l="0" t="0" r="r" b="b"/>
                    <a:pathLst>
                      <a:path w="78" h="51">
                        <a:moveTo>
                          <a:pt x="9" y="28"/>
                        </a:moveTo>
                        <a:lnTo>
                          <a:pt x="76" y="28"/>
                        </a:lnTo>
                      </a:path>
                    </a:pathLst>
                  </a:custGeom>
                  <a:noFill/>
                  <a:ln w="36728">
                    <a:solidFill>
                      <a:srgbClr val="EE985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902" name="Picture 4366">
                    <a:extLst>
                      <a:ext uri="{FF2B5EF4-FFF2-40B4-BE49-F238E27FC236}">
                        <a16:creationId xmlns:a16="http://schemas.microsoft.com/office/drawing/2014/main" id="{0014BA00-C3E9-371F-3226-C4CB81256778}"/>
                      </a:ext>
                    </a:extLst>
                  </p:cNvPr>
                  <p:cNvPicPr>
                    <a:picLocks noChangeAspect="1" noChangeArrowheads="1"/>
                  </p:cNvPicPr>
                  <p:nvPr/>
                </p:nvPicPr>
                <p:blipFill>
                  <a:blip r:embed="rId88">
                    <a:extLst>
                      <a:ext uri="{28A0092B-C50C-407E-A947-70E740481C1C}">
                        <a14:useLocalDpi xmlns:a14="http://schemas.microsoft.com/office/drawing/2010/main" val="0"/>
                      </a:ext>
                    </a:extLst>
                  </a:blip>
                  <a:stretch>
                    <a:fillRect/>
                  </a:stretch>
                </p:blipFill>
                <p:spPr bwMode="auto">
                  <a:xfrm>
                    <a:off x="5942" y="3822"/>
                    <a:ext cx="78" cy="5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78" name="Group 4367">
                  <a:extLst>
                    <a:ext uri="{FF2B5EF4-FFF2-40B4-BE49-F238E27FC236}">
                      <a16:creationId xmlns:a16="http://schemas.microsoft.com/office/drawing/2014/main" id="{A1183886-172C-A2C4-B9EF-58CECCA71AD6}"/>
                    </a:ext>
                  </a:extLst>
                </p:cNvPr>
                <p:cNvGrpSpPr/>
                <p:nvPr/>
              </p:nvGrpSpPr>
              <p:grpSpPr>
                <a:xfrm>
                  <a:off x="5942" y="3822"/>
                  <a:ext cx="78" cy="51"/>
                  <a:chOff x="5942" y="3822"/>
                  <a:chExt cx="78" cy="51"/>
                </a:xfrm>
              </p:grpSpPr>
              <p:sp>
                <p:nvSpPr>
                  <p:cNvPr id="900" name="Freeform 4368">
                    <a:extLst>
                      <a:ext uri="{FF2B5EF4-FFF2-40B4-BE49-F238E27FC236}">
                        <a16:creationId xmlns:a16="http://schemas.microsoft.com/office/drawing/2014/main" id="{E28555F6-4F98-27D4-81FA-BB34A66A22A2}"/>
                      </a:ext>
                    </a:extLst>
                  </p:cNvPr>
                  <p:cNvSpPr/>
                  <p:nvPr/>
                </p:nvSpPr>
                <p:spPr bwMode="auto">
                  <a:xfrm>
                    <a:off x="5942" y="3822"/>
                    <a:ext cx="78" cy="51"/>
                  </a:xfrm>
                  <a:custGeom>
                    <a:avLst/>
                    <a:gdLst>
                      <a:gd name="T0" fmla="*/ 48 w 78"/>
                      <a:gd name="T1" fmla="*/ 3822 h 51"/>
                      <a:gd name="T2" fmla="*/ 0 w 78"/>
                      <a:gd name="T3" fmla="*/ 3829 h 51"/>
                      <a:gd name="T4" fmla="*/ 5 w 78"/>
                      <a:gd name="T5" fmla="*/ 3846 h 51"/>
                      <a:gd name="T6" fmla="*/ 18 w 78"/>
                      <a:gd name="T7" fmla="*/ 3860 h 51"/>
                      <a:gd name="T8" fmla="*/ 38 w 78"/>
                      <a:gd name="T9" fmla="*/ 3872 h 51"/>
                      <a:gd name="T10" fmla="*/ 77 w 78"/>
                      <a:gd name="T11" fmla="*/ 3851 h 51"/>
                      <a:gd name="T12" fmla="*/ 48 w 78"/>
                      <a:gd name="T13" fmla="*/ 3822 h 5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8" h="51">
                        <a:moveTo>
                          <a:pt x="48" y="0"/>
                        </a:moveTo>
                        <a:lnTo>
                          <a:pt x="0" y="7"/>
                        </a:lnTo>
                        <a:lnTo>
                          <a:pt x="5" y="24"/>
                        </a:lnTo>
                        <a:lnTo>
                          <a:pt x="18" y="38"/>
                        </a:lnTo>
                        <a:lnTo>
                          <a:pt x="38" y="50"/>
                        </a:lnTo>
                        <a:lnTo>
                          <a:pt x="77" y="29"/>
                        </a:lnTo>
                        <a:lnTo>
                          <a:pt x="48" y="0"/>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79" name="Group 4369">
                  <a:extLst>
                    <a:ext uri="{FF2B5EF4-FFF2-40B4-BE49-F238E27FC236}">
                      <a16:creationId xmlns:a16="http://schemas.microsoft.com/office/drawing/2014/main" id="{041B0970-D74E-A194-603F-F981EC039E80}"/>
                    </a:ext>
                  </a:extLst>
                </p:cNvPr>
                <p:cNvGrpSpPr/>
                <p:nvPr/>
              </p:nvGrpSpPr>
              <p:grpSpPr>
                <a:xfrm>
                  <a:off x="6298" y="4101"/>
                  <a:ext cx="48" cy="77"/>
                  <a:chOff x="6298" y="4101"/>
                  <a:chExt cx="48" cy="77"/>
                </a:xfrm>
              </p:grpSpPr>
              <p:sp>
                <p:nvSpPr>
                  <p:cNvPr id="898" name="Freeform 4370">
                    <a:extLst>
                      <a:ext uri="{FF2B5EF4-FFF2-40B4-BE49-F238E27FC236}">
                        <a16:creationId xmlns:a16="http://schemas.microsoft.com/office/drawing/2014/main" id="{6A92E19D-4B67-27CB-9ED1-955E277227E3}"/>
                      </a:ext>
                    </a:extLst>
                  </p:cNvPr>
                  <p:cNvSpPr/>
                  <p:nvPr/>
                </p:nvSpPr>
                <p:spPr bwMode="auto">
                  <a:xfrm>
                    <a:off x="6298" y="4101"/>
                    <a:ext cx="48" cy="77"/>
                  </a:xfrm>
                  <a:custGeom>
                    <a:avLst/>
                    <a:gdLst>
                      <a:gd name="T0" fmla="*/ 5 w 48"/>
                      <a:gd name="T1" fmla="*/ 4139 h 77"/>
                      <a:gd name="T2" fmla="*/ 53 w 48"/>
                      <a:gd name="T3" fmla="*/ 4139 h 77"/>
                      <a:gd name="T4" fmla="*/ 0 60000 65536"/>
                      <a:gd name="T5" fmla="*/ 0 60000 65536"/>
                    </a:gdLst>
                    <a:ahLst/>
                    <a:cxnLst>
                      <a:cxn ang="T4">
                        <a:pos x="T0" y="T1"/>
                      </a:cxn>
                      <a:cxn ang="T5">
                        <a:pos x="T2" y="T3"/>
                      </a:cxn>
                    </a:cxnLst>
                    <a:rect l="0" t="0" r="r" b="b"/>
                    <a:pathLst>
                      <a:path w="48" h="77">
                        <a:moveTo>
                          <a:pt x="5" y="38"/>
                        </a:moveTo>
                        <a:lnTo>
                          <a:pt x="53" y="38"/>
                        </a:lnTo>
                      </a:path>
                    </a:pathLst>
                  </a:custGeom>
                  <a:noFill/>
                  <a:ln w="50228">
                    <a:solidFill>
                      <a:srgbClr val="EE985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899" name="Picture 4371">
                    <a:extLst>
                      <a:ext uri="{FF2B5EF4-FFF2-40B4-BE49-F238E27FC236}">
                        <a16:creationId xmlns:a16="http://schemas.microsoft.com/office/drawing/2014/main" id="{377A5F96-BE3F-0D92-5403-0FCF9ADA7E30}"/>
                      </a:ext>
                    </a:extLst>
                  </p:cNvPr>
                  <p:cNvPicPr>
                    <a:picLocks noChangeAspect="1" noChangeArrowheads="1"/>
                  </p:cNvPicPr>
                  <p:nvPr/>
                </p:nvPicPr>
                <p:blipFill>
                  <a:blip r:embed="rId89">
                    <a:extLst>
                      <a:ext uri="{28A0092B-C50C-407E-A947-70E740481C1C}">
                        <a14:useLocalDpi xmlns:a14="http://schemas.microsoft.com/office/drawing/2010/main" val="0"/>
                      </a:ext>
                    </a:extLst>
                  </a:blip>
                  <a:stretch>
                    <a:fillRect/>
                  </a:stretch>
                </p:blipFill>
                <p:spPr bwMode="auto">
                  <a:xfrm>
                    <a:off x="6298" y="4101"/>
                    <a:ext cx="48" cy="7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80" name="Group 4372">
                  <a:extLst>
                    <a:ext uri="{FF2B5EF4-FFF2-40B4-BE49-F238E27FC236}">
                      <a16:creationId xmlns:a16="http://schemas.microsoft.com/office/drawing/2014/main" id="{BB42A85F-DF8D-E320-5EDB-E6F174821005}"/>
                    </a:ext>
                  </a:extLst>
                </p:cNvPr>
                <p:cNvGrpSpPr/>
                <p:nvPr/>
              </p:nvGrpSpPr>
              <p:grpSpPr>
                <a:xfrm>
                  <a:off x="6298" y="4101"/>
                  <a:ext cx="48" cy="77"/>
                  <a:chOff x="6298" y="4101"/>
                  <a:chExt cx="48" cy="77"/>
                </a:xfrm>
              </p:grpSpPr>
              <p:sp>
                <p:nvSpPr>
                  <p:cNvPr id="897" name="Freeform 4373">
                    <a:extLst>
                      <a:ext uri="{FF2B5EF4-FFF2-40B4-BE49-F238E27FC236}">
                        <a16:creationId xmlns:a16="http://schemas.microsoft.com/office/drawing/2014/main" id="{8B9B4A8F-1CC5-82B4-2D65-C9F7FEDD3858}"/>
                      </a:ext>
                    </a:extLst>
                  </p:cNvPr>
                  <p:cNvSpPr/>
                  <p:nvPr/>
                </p:nvSpPr>
                <p:spPr bwMode="auto">
                  <a:xfrm>
                    <a:off x="6298" y="4101"/>
                    <a:ext cx="48" cy="77"/>
                  </a:xfrm>
                  <a:custGeom>
                    <a:avLst/>
                    <a:gdLst>
                      <a:gd name="T0" fmla="*/ 49 w 48"/>
                      <a:gd name="T1" fmla="*/ 4137 h 77"/>
                      <a:gd name="T2" fmla="*/ 16 w 48"/>
                      <a:gd name="T3" fmla="*/ 4101 h 77"/>
                      <a:gd name="T4" fmla="*/ 6 w 48"/>
                      <a:gd name="T5" fmla="*/ 4114 h 77"/>
                      <a:gd name="T6" fmla="*/ 1 w 48"/>
                      <a:gd name="T7" fmla="*/ 4131 h 77"/>
                      <a:gd name="T8" fmla="*/ 0 w 48"/>
                      <a:gd name="T9" fmla="*/ 4153 h 77"/>
                      <a:gd name="T10" fmla="*/ 41 w 48"/>
                      <a:gd name="T11" fmla="*/ 4178 h 77"/>
                      <a:gd name="T12" fmla="*/ 49 w 48"/>
                      <a:gd name="T13" fmla="*/ 4137 h 7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8" h="77">
                        <a:moveTo>
                          <a:pt x="49" y="36"/>
                        </a:moveTo>
                        <a:lnTo>
                          <a:pt x="16" y="0"/>
                        </a:lnTo>
                        <a:lnTo>
                          <a:pt x="6" y="13"/>
                        </a:lnTo>
                        <a:lnTo>
                          <a:pt x="1" y="30"/>
                        </a:lnTo>
                        <a:lnTo>
                          <a:pt x="0" y="52"/>
                        </a:lnTo>
                        <a:lnTo>
                          <a:pt x="41" y="77"/>
                        </a:lnTo>
                        <a:lnTo>
                          <a:pt x="49" y="36"/>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81" name="Group 4374">
                  <a:extLst>
                    <a:ext uri="{FF2B5EF4-FFF2-40B4-BE49-F238E27FC236}">
                      <a16:creationId xmlns:a16="http://schemas.microsoft.com/office/drawing/2014/main" id="{B7E17761-1FBC-C21E-4015-331495035DAA}"/>
                    </a:ext>
                  </a:extLst>
                </p:cNvPr>
                <p:cNvGrpSpPr/>
                <p:nvPr/>
              </p:nvGrpSpPr>
              <p:grpSpPr>
                <a:xfrm>
                  <a:off x="5973" y="4068"/>
                  <a:ext cx="52" cy="67"/>
                  <a:chOff x="5973" y="4068"/>
                  <a:chExt cx="52" cy="67"/>
                </a:xfrm>
              </p:grpSpPr>
              <p:sp>
                <p:nvSpPr>
                  <p:cNvPr id="895" name="Freeform 4375">
                    <a:extLst>
                      <a:ext uri="{FF2B5EF4-FFF2-40B4-BE49-F238E27FC236}">
                        <a16:creationId xmlns:a16="http://schemas.microsoft.com/office/drawing/2014/main" id="{E5AF150E-E07F-A514-9F15-CE132DBAC0B0}"/>
                      </a:ext>
                    </a:extLst>
                  </p:cNvPr>
                  <p:cNvSpPr/>
                  <p:nvPr/>
                </p:nvSpPr>
                <p:spPr bwMode="auto">
                  <a:xfrm>
                    <a:off x="5973" y="4068"/>
                    <a:ext cx="52" cy="67"/>
                  </a:xfrm>
                  <a:custGeom>
                    <a:avLst/>
                    <a:gdLst>
                      <a:gd name="T0" fmla="*/ 6 w 52"/>
                      <a:gd name="T1" fmla="*/ 4103 h 67"/>
                      <a:gd name="T2" fmla="*/ 54 w 52"/>
                      <a:gd name="T3" fmla="*/ 4103 h 67"/>
                      <a:gd name="T4" fmla="*/ 0 60000 65536"/>
                      <a:gd name="T5" fmla="*/ 0 60000 65536"/>
                    </a:gdLst>
                    <a:ahLst/>
                    <a:cxnLst>
                      <a:cxn ang="T4">
                        <a:pos x="T0" y="T1"/>
                      </a:cxn>
                      <a:cxn ang="T5">
                        <a:pos x="T2" y="T3"/>
                      </a:cxn>
                    </a:cxnLst>
                    <a:rect l="0" t="0" r="r" b="b"/>
                    <a:pathLst>
                      <a:path w="52" h="67">
                        <a:moveTo>
                          <a:pt x="6" y="35"/>
                        </a:moveTo>
                        <a:lnTo>
                          <a:pt x="54" y="35"/>
                        </a:lnTo>
                      </a:path>
                    </a:pathLst>
                  </a:custGeom>
                  <a:noFill/>
                  <a:ln w="45898">
                    <a:solidFill>
                      <a:srgbClr val="EE985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pic>
                <p:nvPicPr>
                  <p:cNvPr id="896" name="Picture 4376">
                    <a:extLst>
                      <a:ext uri="{FF2B5EF4-FFF2-40B4-BE49-F238E27FC236}">
                        <a16:creationId xmlns:a16="http://schemas.microsoft.com/office/drawing/2014/main" id="{F24EB721-F259-902C-FB0D-85059EF4AF8A}"/>
                      </a:ext>
                    </a:extLst>
                  </p:cNvPr>
                  <p:cNvPicPr>
                    <a:picLocks noChangeAspect="1" noChangeArrowheads="1"/>
                  </p:cNvPicPr>
                  <p:nvPr/>
                </p:nvPicPr>
                <p:blipFill>
                  <a:blip r:embed="rId90">
                    <a:extLst>
                      <a:ext uri="{28A0092B-C50C-407E-A947-70E740481C1C}">
                        <a14:useLocalDpi xmlns:a14="http://schemas.microsoft.com/office/drawing/2010/main" val="0"/>
                      </a:ext>
                    </a:extLst>
                  </a:blip>
                  <a:stretch>
                    <a:fillRect/>
                  </a:stretch>
                </p:blipFill>
                <p:spPr bwMode="auto">
                  <a:xfrm>
                    <a:off x="5973" y="4068"/>
                    <a:ext cx="52" cy="6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82" name="Group 4377">
                  <a:extLst>
                    <a:ext uri="{FF2B5EF4-FFF2-40B4-BE49-F238E27FC236}">
                      <a16:creationId xmlns:a16="http://schemas.microsoft.com/office/drawing/2014/main" id="{F7515B29-91A5-F3AD-41E0-B7DD034461D4}"/>
                    </a:ext>
                  </a:extLst>
                </p:cNvPr>
                <p:cNvGrpSpPr/>
                <p:nvPr/>
              </p:nvGrpSpPr>
              <p:grpSpPr>
                <a:xfrm>
                  <a:off x="5973" y="4068"/>
                  <a:ext cx="52" cy="67"/>
                  <a:chOff x="5973" y="4068"/>
                  <a:chExt cx="52" cy="67"/>
                </a:xfrm>
              </p:grpSpPr>
              <p:sp>
                <p:nvSpPr>
                  <p:cNvPr id="894" name="Freeform 4378">
                    <a:extLst>
                      <a:ext uri="{FF2B5EF4-FFF2-40B4-BE49-F238E27FC236}">
                        <a16:creationId xmlns:a16="http://schemas.microsoft.com/office/drawing/2014/main" id="{F78D954C-86F3-8D12-67DA-3A1D8A076D13}"/>
                      </a:ext>
                    </a:extLst>
                  </p:cNvPr>
                  <p:cNvSpPr/>
                  <p:nvPr/>
                </p:nvSpPr>
                <p:spPr bwMode="auto">
                  <a:xfrm>
                    <a:off x="5973" y="4068"/>
                    <a:ext cx="52" cy="67"/>
                  </a:xfrm>
                  <a:custGeom>
                    <a:avLst/>
                    <a:gdLst>
                      <a:gd name="T0" fmla="*/ 48 w 52"/>
                      <a:gd name="T1" fmla="*/ 4095 h 67"/>
                      <a:gd name="T2" fmla="*/ 7 w 52"/>
                      <a:gd name="T3" fmla="*/ 4068 h 67"/>
                      <a:gd name="T4" fmla="*/ 0 w 52"/>
                      <a:gd name="T5" fmla="*/ 4083 h 67"/>
                      <a:gd name="T6" fmla="*/ 0 w 52"/>
                      <a:gd name="T7" fmla="*/ 4101 h 67"/>
                      <a:gd name="T8" fmla="*/ 5 w 52"/>
                      <a:gd name="T9" fmla="*/ 4121 h 67"/>
                      <a:gd name="T10" fmla="*/ 51 w 52"/>
                      <a:gd name="T11" fmla="*/ 4136 h 67"/>
                      <a:gd name="T12" fmla="*/ 48 w 52"/>
                      <a:gd name="T13" fmla="*/ 4095 h 6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2" h="67">
                        <a:moveTo>
                          <a:pt x="48" y="27"/>
                        </a:moveTo>
                        <a:lnTo>
                          <a:pt x="7" y="0"/>
                        </a:lnTo>
                        <a:lnTo>
                          <a:pt x="0" y="15"/>
                        </a:lnTo>
                        <a:lnTo>
                          <a:pt x="0" y="33"/>
                        </a:lnTo>
                        <a:lnTo>
                          <a:pt x="5" y="53"/>
                        </a:lnTo>
                        <a:lnTo>
                          <a:pt x="51" y="68"/>
                        </a:lnTo>
                        <a:lnTo>
                          <a:pt x="48" y="27"/>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83" name="Group 4379">
                  <a:extLst>
                    <a:ext uri="{FF2B5EF4-FFF2-40B4-BE49-F238E27FC236}">
                      <a16:creationId xmlns:a16="http://schemas.microsoft.com/office/drawing/2014/main" id="{AF3F94E7-A045-8C61-4049-2485AEF9558B}"/>
                    </a:ext>
                  </a:extLst>
                </p:cNvPr>
                <p:cNvGrpSpPr/>
                <p:nvPr/>
              </p:nvGrpSpPr>
              <p:grpSpPr>
                <a:xfrm>
                  <a:off x="2267" y="2432"/>
                  <a:ext cx="2" cy="180"/>
                  <a:chOff x="2267" y="2432"/>
                  <a:chExt cx="2" cy="180"/>
                </a:xfrm>
              </p:grpSpPr>
              <p:sp>
                <p:nvSpPr>
                  <p:cNvPr id="893" name="Freeform 4380">
                    <a:extLst>
                      <a:ext uri="{FF2B5EF4-FFF2-40B4-BE49-F238E27FC236}">
                        <a16:creationId xmlns:a16="http://schemas.microsoft.com/office/drawing/2014/main" id="{E621B628-E91A-2257-290D-C64A4A63AC18}"/>
                      </a:ext>
                    </a:extLst>
                  </p:cNvPr>
                  <p:cNvSpPr/>
                  <p:nvPr/>
                </p:nvSpPr>
                <p:spPr bwMode="auto">
                  <a:xfrm>
                    <a:off x="2267" y="2432"/>
                    <a:ext cx="2" cy="180"/>
                  </a:xfrm>
                  <a:custGeom>
                    <a:avLst/>
                    <a:gdLst>
                      <a:gd name="T0" fmla="*/ 0 w 2"/>
                      <a:gd name="T1" fmla="*/ 2612 h 180"/>
                      <a:gd name="T2" fmla="*/ 0 w 2"/>
                      <a:gd name="T3" fmla="*/ 2432 h 180"/>
                      <a:gd name="T4" fmla="*/ 0 60000 65536"/>
                      <a:gd name="T5" fmla="*/ 0 60000 65536"/>
                    </a:gdLst>
                    <a:ahLst/>
                    <a:cxnLst>
                      <a:cxn ang="T4">
                        <a:pos x="T0" y="T1"/>
                      </a:cxn>
                      <a:cxn ang="T5">
                        <a:pos x="T2" y="T3"/>
                      </a:cxn>
                    </a:cxnLst>
                    <a:rect l="0" t="0" r="r" b="b"/>
                    <a:pathLst>
                      <a:path w="2" h="180">
                        <a:moveTo>
                          <a:pt x="0" y="180"/>
                        </a:moveTo>
                        <a:lnTo>
                          <a:pt x="0" y="0"/>
                        </a:lnTo>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84" name="Group 4381">
                  <a:extLst>
                    <a:ext uri="{FF2B5EF4-FFF2-40B4-BE49-F238E27FC236}">
                      <a16:creationId xmlns:a16="http://schemas.microsoft.com/office/drawing/2014/main" id="{03540997-755E-9A13-9C95-6D7C5B359F93}"/>
                    </a:ext>
                  </a:extLst>
                </p:cNvPr>
                <p:cNvGrpSpPr/>
                <p:nvPr/>
              </p:nvGrpSpPr>
              <p:grpSpPr>
                <a:xfrm>
                  <a:off x="1717" y="2079"/>
                  <a:ext cx="127" cy="511"/>
                  <a:chOff x="1717" y="2079"/>
                  <a:chExt cx="127" cy="511"/>
                </a:xfrm>
              </p:grpSpPr>
              <p:sp>
                <p:nvSpPr>
                  <p:cNvPr id="892" name="Freeform 4382">
                    <a:extLst>
                      <a:ext uri="{FF2B5EF4-FFF2-40B4-BE49-F238E27FC236}">
                        <a16:creationId xmlns:a16="http://schemas.microsoft.com/office/drawing/2014/main" id="{81533F2B-246C-7ED5-BBF8-D59FD8345EBA}"/>
                      </a:ext>
                    </a:extLst>
                  </p:cNvPr>
                  <p:cNvSpPr/>
                  <p:nvPr/>
                </p:nvSpPr>
                <p:spPr bwMode="auto">
                  <a:xfrm>
                    <a:off x="1717" y="2079"/>
                    <a:ext cx="127" cy="511"/>
                  </a:xfrm>
                  <a:custGeom>
                    <a:avLst/>
                    <a:gdLst>
                      <a:gd name="T0" fmla="*/ 45 w 127"/>
                      <a:gd name="T1" fmla="*/ 2590 h 511"/>
                      <a:gd name="T2" fmla="*/ 17 w 127"/>
                      <a:gd name="T3" fmla="*/ 2516 h 511"/>
                      <a:gd name="T4" fmla="*/ 4 w 127"/>
                      <a:gd name="T5" fmla="*/ 2457 h 511"/>
                      <a:gd name="T6" fmla="*/ 0 w 127"/>
                      <a:gd name="T7" fmla="*/ 2395 h 511"/>
                      <a:gd name="T8" fmla="*/ 0 w 127"/>
                      <a:gd name="T9" fmla="*/ 2373 h 511"/>
                      <a:gd name="T10" fmla="*/ 8 w 127"/>
                      <a:gd name="T11" fmla="*/ 2310 h 511"/>
                      <a:gd name="T12" fmla="*/ 23 w 127"/>
                      <a:gd name="T13" fmla="*/ 2249 h 511"/>
                      <a:gd name="T14" fmla="*/ 46 w 127"/>
                      <a:gd name="T15" fmla="*/ 2193 h 511"/>
                      <a:gd name="T16" fmla="*/ 77 w 127"/>
                      <a:gd name="T17" fmla="*/ 2141 h 511"/>
                      <a:gd name="T18" fmla="*/ 113 w 127"/>
                      <a:gd name="T19" fmla="*/ 2094 h 511"/>
                      <a:gd name="T20" fmla="*/ 127 w 127"/>
                      <a:gd name="T21" fmla="*/ 2079 h 51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27" h="511">
                        <a:moveTo>
                          <a:pt x="45" y="511"/>
                        </a:moveTo>
                        <a:lnTo>
                          <a:pt x="17" y="437"/>
                        </a:lnTo>
                        <a:lnTo>
                          <a:pt x="4" y="378"/>
                        </a:lnTo>
                        <a:lnTo>
                          <a:pt x="0" y="316"/>
                        </a:lnTo>
                        <a:lnTo>
                          <a:pt x="0" y="294"/>
                        </a:lnTo>
                        <a:lnTo>
                          <a:pt x="8" y="231"/>
                        </a:lnTo>
                        <a:lnTo>
                          <a:pt x="23" y="170"/>
                        </a:lnTo>
                        <a:lnTo>
                          <a:pt x="46" y="114"/>
                        </a:lnTo>
                        <a:lnTo>
                          <a:pt x="77" y="62"/>
                        </a:lnTo>
                        <a:lnTo>
                          <a:pt x="113" y="15"/>
                        </a:lnTo>
                        <a:lnTo>
                          <a:pt x="127" y="0"/>
                        </a:lnTo>
                      </a:path>
                    </a:pathLst>
                  </a:custGeom>
                  <a:noFill/>
                  <a:ln w="12700">
                    <a:solidFill>
                      <a:srgbClr val="3D505A"/>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85" name="Group 4383">
                  <a:extLst>
                    <a:ext uri="{FF2B5EF4-FFF2-40B4-BE49-F238E27FC236}">
                      <a16:creationId xmlns:a16="http://schemas.microsoft.com/office/drawing/2014/main" id="{961979ED-4A5A-C02D-5D29-C9E8E273A357}"/>
                    </a:ext>
                  </a:extLst>
                </p:cNvPr>
                <p:cNvGrpSpPr/>
                <p:nvPr/>
              </p:nvGrpSpPr>
              <p:grpSpPr>
                <a:xfrm>
                  <a:off x="1717" y="2548"/>
                  <a:ext cx="72" cy="95"/>
                  <a:chOff x="1717" y="2548"/>
                  <a:chExt cx="72" cy="95"/>
                </a:xfrm>
              </p:grpSpPr>
              <p:sp>
                <p:nvSpPr>
                  <p:cNvPr id="891" name="Freeform 4384">
                    <a:extLst>
                      <a:ext uri="{FF2B5EF4-FFF2-40B4-BE49-F238E27FC236}">
                        <a16:creationId xmlns:a16="http://schemas.microsoft.com/office/drawing/2014/main" id="{F4A3F2F1-E64D-330F-8457-83ECA753CED6}"/>
                      </a:ext>
                    </a:extLst>
                  </p:cNvPr>
                  <p:cNvSpPr/>
                  <p:nvPr/>
                </p:nvSpPr>
                <p:spPr bwMode="auto">
                  <a:xfrm>
                    <a:off x="1717" y="2548"/>
                    <a:ext cx="72" cy="95"/>
                  </a:xfrm>
                  <a:custGeom>
                    <a:avLst/>
                    <a:gdLst>
                      <a:gd name="T0" fmla="*/ 66 w 72"/>
                      <a:gd name="T1" fmla="*/ 2548 h 95"/>
                      <a:gd name="T2" fmla="*/ 40 w 72"/>
                      <a:gd name="T3" fmla="*/ 2579 h 95"/>
                      <a:gd name="T4" fmla="*/ 0 w 72"/>
                      <a:gd name="T5" fmla="*/ 2581 h 95"/>
                      <a:gd name="T6" fmla="*/ 72 w 72"/>
                      <a:gd name="T7" fmla="*/ 2643 h 95"/>
                      <a:gd name="T8" fmla="*/ 66 w 72"/>
                      <a:gd name="T9" fmla="*/ 2548 h 9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 h="95">
                        <a:moveTo>
                          <a:pt x="66" y="0"/>
                        </a:moveTo>
                        <a:lnTo>
                          <a:pt x="40" y="31"/>
                        </a:lnTo>
                        <a:lnTo>
                          <a:pt x="0" y="33"/>
                        </a:lnTo>
                        <a:lnTo>
                          <a:pt x="72" y="95"/>
                        </a:lnTo>
                        <a:lnTo>
                          <a:pt x="66" y="0"/>
                        </a:lnTo>
                      </a:path>
                    </a:pathLst>
                  </a:custGeom>
                  <a:solidFill>
                    <a:srgbClr val="3D505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86" name="Group 4387">
                  <a:extLst>
                    <a:ext uri="{FF2B5EF4-FFF2-40B4-BE49-F238E27FC236}">
                      <a16:creationId xmlns:a16="http://schemas.microsoft.com/office/drawing/2014/main" id="{421EA2CF-0676-6A59-AEAD-CF14EEEF2ACB}"/>
                    </a:ext>
                  </a:extLst>
                </p:cNvPr>
                <p:cNvGrpSpPr/>
                <p:nvPr/>
              </p:nvGrpSpPr>
              <p:grpSpPr>
                <a:xfrm>
                  <a:off x="4002" y="2502"/>
                  <a:ext cx="287" cy="843"/>
                  <a:chOff x="4002" y="2502"/>
                  <a:chExt cx="287" cy="843"/>
                </a:xfrm>
              </p:grpSpPr>
              <p:sp>
                <p:nvSpPr>
                  <p:cNvPr id="890" name="Freeform 4388">
                    <a:extLst>
                      <a:ext uri="{FF2B5EF4-FFF2-40B4-BE49-F238E27FC236}">
                        <a16:creationId xmlns:a16="http://schemas.microsoft.com/office/drawing/2014/main" id="{DE8B5B43-EE68-3FEC-66FC-696EF6669B26}"/>
                      </a:ext>
                    </a:extLst>
                  </p:cNvPr>
                  <p:cNvSpPr/>
                  <p:nvPr/>
                </p:nvSpPr>
                <p:spPr bwMode="auto">
                  <a:xfrm>
                    <a:off x="4002" y="2502"/>
                    <a:ext cx="287" cy="843"/>
                  </a:xfrm>
                  <a:custGeom>
                    <a:avLst/>
                    <a:gdLst>
                      <a:gd name="T0" fmla="*/ 260 w 287"/>
                      <a:gd name="T1" fmla="*/ 2502 h 843"/>
                      <a:gd name="T2" fmla="*/ 277 w 287"/>
                      <a:gd name="T3" fmla="*/ 2580 h 843"/>
                      <a:gd name="T4" fmla="*/ 284 w 287"/>
                      <a:gd name="T5" fmla="*/ 2640 h 843"/>
                      <a:gd name="T6" fmla="*/ 287 w 287"/>
                      <a:gd name="T7" fmla="*/ 2700 h 843"/>
                      <a:gd name="T8" fmla="*/ 286 w 287"/>
                      <a:gd name="T9" fmla="*/ 2740 h 843"/>
                      <a:gd name="T10" fmla="*/ 279 w 287"/>
                      <a:gd name="T11" fmla="*/ 2817 h 843"/>
                      <a:gd name="T12" fmla="*/ 267 w 287"/>
                      <a:gd name="T13" fmla="*/ 2891 h 843"/>
                      <a:gd name="T14" fmla="*/ 248 w 287"/>
                      <a:gd name="T15" fmla="*/ 2962 h 843"/>
                      <a:gd name="T16" fmla="*/ 224 w 287"/>
                      <a:gd name="T17" fmla="*/ 3031 h 843"/>
                      <a:gd name="T18" fmla="*/ 194 w 287"/>
                      <a:gd name="T19" fmla="*/ 3096 h 843"/>
                      <a:gd name="T20" fmla="*/ 159 w 287"/>
                      <a:gd name="T21" fmla="*/ 3158 h 843"/>
                      <a:gd name="T22" fmla="*/ 119 w 287"/>
                      <a:gd name="T23" fmla="*/ 3216 h 843"/>
                      <a:gd name="T24" fmla="*/ 74 w 287"/>
                      <a:gd name="T25" fmla="*/ 3271 h 843"/>
                      <a:gd name="T26" fmla="*/ 26 w 287"/>
                      <a:gd name="T27" fmla="*/ 3321 h 843"/>
                      <a:gd name="T28" fmla="*/ 0 w 287"/>
                      <a:gd name="T29" fmla="*/ 3345 h 84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87" h="843">
                        <a:moveTo>
                          <a:pt x="260" y="0"/>
                        </a:moveTo>
                        <a:lnTo>
                          <a:pt x="277" y="78"/>
                        </a:lnTo>
                        <a:lnTo>
                          <a:pt x="284" y="138"/>
                        </a:lnTo>
                        <a:lnTo>
                          <a:pt x="287" y="198"/>
                        </a:lnTo>
                        <a:lnTo>
                          <a:pt x="286" y="238"/>
                        </a:lnTo>
                        <a:lnTo>
                          <a:pt x="279" y="315"/>
                        </a:lnTo>
                        <a:lnTo>
                          <a:pt x="267" y="389"/>
                        </a:lnTo>
                        <a:lnTo>
                          <a:pt x="248" y="460"/>
                        </a:lnTo>
                        <a:lnTo>
                          <a:pt x="224" y="529"/>
                        </a:lnTo>
                        <a:lnTo>
                          <a:pt x="194" y="594"/>
                        </a:lnTo>
                        <a:lnTo>
                          <a:pt x="159" y="656"/>
                        </a:lnTo>
                        <a:lnTo>
                          <a:pt x="119" y="714"/>
                        </a:lnTo>
                        <a:lnTo>
                          <a:pt x="74" y="769"/>
                        </a:lnTo>
                        <a:lnTo>
                          <a:pt x="26" y="819"/>
                        </a:lnTo>
                        <a:lnTo>
                          <a:pt x="0" y="843"/>
                        </a:lnTo>
                      </a:path>
                    </a:pathLst>
                  </a:custGeom>
                  <a:noFill/>
                  <a:ln w="12700">
                    <a:solidFill>
                      <a:srgbClr val="3D505A"/>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887" name="Group 4389">
                  <a:extLst>
                    <a:ext uri="{FF2B5EF4-FFF2-40B4-BE49-F238E27FC236}">
                      <a16:creationId xmlns:a16="http://schemas.microsoft.com/office/drawing/2014/main" id="{5E7649BB-1BFD-5196-4BF2-BC29140B35B8}"/>
                    </a:ext>
                  </a:extLst>
                </p:cNvPr>
                <p:cNvGrpSpPr/>
                <p:nvPr/>
              </p:nvGrpSpPr>
              <p:grpSpPr>
                <a:xfrm>
                  <a:off x="4234" y="2445"/>
                  <a:ext cx="72" cy="94"/>
                  <a:chOff x="4234" y="2445"/>
                  <a:chExt cx="72" cy="94"/>
                </a:xfrm>
              </p:grpSpPr>
              <p:sp>
                <p:nvSpPr>
                  <p:cNvPr id="888" name="Freeform 4390">
                    <a:extLst>
                      <a:ext uri="{FF2B5EF4-FFF2-40B4-BE49-F238E27FC236}">
                        <a16:creationId xmlns:a16="http://schemas.microsoft.com/office/drawing/2014/main" id="{F65059E8-3F0A-D36D-BEA6-130B6EC2B5E1}"/>
                      </a:ext>
                    </a:extLst>
                  </p:cNvPr>
                  <p:cNvSpPr/>
                  <p:nvPr/>
                </p:nvSpPr>
                <p:spPr bwMode="auto">
                  <a:xfrm>
                    <a:off x="4234" y="2445"/>
                    <a:ext cx="72" cy="94"/>
                  </a:xfrm>
                  <a:custGeom>
                    <a:avLst/>
                    <a:gdLst>
                      <a:gd name="T0" fmla="*/ 14 w 72"/>
                      <a:gd name="T1" fmla="*/ 2445 h 94"/>
                      <a:gd name="T2" fmla="*/ 0 w 72"/>
                      <a:gd name="T3" fmla="*/ 2539 h 94"/>
                      <a:gd name="T4" fmla="*/ 32 w 72"/>
                      <a:gd name="T5" fmla="*/ 2514 h 94"/>
                      <a:gd name="T6" fmla="*/ 67 w 72"/>
                      <a:gd name="T7" fmla="*/ 2514 h 94"/>
                      <a:gd name="T8" fmla="*/ 14 w 72"/>
                      <a:gd name="T9" fmla="*/ 2445 h 9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 h="94">
                        <a:moveTo>
                          <a:pt x="14" y="0"/>
                        </a:moveTo>
                        <a:lnTo>
                          <a:pt x="0" y="94"/>
                        </a:lnTo>
                        <a:lnTo>
                          <a:pt x="32" y="69"/>
                        </a:lnTo>
                        <a:lnTo>
                          <a:pt x="67" y="69"/>
                        </a:lnTo>
                        <a:lnTo>
                          <a:pt x="14" y="0"/>
                        </a:lnTo>
                      </a:path>
                    </a:pathLst>
                  </a:custGeom>
                  <a:solidFill>
                    <a:srgbClr val="3D505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889" name="Freeform 4391">
                    <a:extLst>
                      <a:ext uri="{FF2B5EF4-FFF2-40B4-BE49-F238E27FC236}">
                        <a16:creationId xmlns:a16="http://schemas.microsoft.com/office/drawing/2014/main" id="{3EA1C83A-3E6C-0C34-8663-E9A3C3F6F15D}"/>
                      </a:ext>
                    </a:extLst>
                  </p:cNvPr>
                  <p:cNvSpPr/>
                  <p:nvPr/>
                </p:nvSpPr>
                <p:spPr bwMode="auto">
                  <a:xfrm>
                    <a:off x="4234" y="2445"/>
                    <a:ext cx="72" cy="94"/>
                  </a:xfrm>
                  <a:custGeom>
                    <a:avLst/>
                    <a:gdLst>
                      <a:gd name="T0" fmla="*/ 67 w 72"/>
                      <a:gd name="T1" fmla="*/ 2514 h 94"/>
                      <a:gd name="T2" fmla="*/ 32 w 72"/>
                      <a:gd name="T3" fmla="*/ 2514 h 94"/>
                      <a:gd name="T4" fmla="*/ 71 w 72"/>
                      <a:gd name="T5" fmla="*/ 2520 h 94"/>
                      <a:gd name="T6" fmla="*/ 67 w 72"/>
                      <a:gd name="T7" fmla="*/ 2514 h 9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72" h="94">
                        <a:moveTo>
                          <a:pt x="67" y="69"/>
                        </a:moveTo>
                        <a:lnTo>
                          <a:pt x="32" y="69"/>
                        </a:lnTo>
                        <a:lnTo>
                          <a:pt x="71" y="75"/>
                        </a:lnTo>
                        <a:lnTo>
                          <a:pt x="67" y="69"/>
                        </a:lnTo>
                      </a:path>
                    </a:pathLst>
                  </a:custGeom>
                  <a:solidFill>
                    <a:srgbClr val="3D505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sp>
            <p:nvSpPr>
              <p:cNvPr id="639" name="TextBox 153577">
                <a:extLst>
                  <a:ext uri="{FF2B5EF4-FFF2-40B4-BE49-F238E27FC236}">
                    <a16:creationId xmlns:a16="http://schemas.microsoft.com/office/drawing/2014/main" id="{071FF93A-6B04-1262-4B62-B9EA11DDE8E2}"/>
                  </a:ext>
                </a:extLst>
              </p:cNvPr>
              <p:cNvSpPr txBox="1">
                <a:spLocks noChangeArrowheads="1"/>
              </p:cNvSpPr>
              <p:nvPr/>
            </p:nvSpPr>
            <p:spPr bwMode="auto">
              <a:xfrm>
                <a:off x="3451374" y="2413520"/>
                <a:ext cx="714682" cy="325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spcAft>
                    <a:spcPct val="25000"/>
                  </a:spcAft>
                  <a:buFont typeface="Wingdings" panose="05000000000000000000" pitchFamily="2" charset="2"/>
                  <a:buChar char="u"/>
                  <a:defRPr sz="2000">
                    <a:solidFill>
                      <a:srgbClr val="002F5F"/>
                    </a:solidFill>
                    <a:latin typeface="Arial" pitchFamily="34" charset="0"/>
                    <a:cs typeface="Arial" pitchFamily="34" charset="0"/>
                  </a:defRPr>
                </a:lvl1pPr>
                <a:lvl2pPr marL="742950" indent="-285750">
                  <a:spcBef>
                    <a:spcPct val="20000"/>
                  </a:spcBef>
                  <a:buChar char="–"/>
                  <a:defRPr>
                    <a:solidFill>
                      <a:srgbClr val="6D6E71"/>
                    </a:solidFill>
                    <a:latin typeface="Arial" pitchFamily="34" charset="0"/>
                    <a:cs typeface="Arial" pitchFamily="34" charset="0"/>
                  </a:defRPr>
                </a:lvl2pPr>
                <a:lvl3pPr marL="1143000" indent="-228600">
                  <a:spcBef>
                    <a:spcPct val="20000"/>
                  </a:spcBef>
                  <a:buChar char="•"/>
                  <a:defRPr sz="1600">
                    <a:solidFill>
                      <a:srgbClr val="6D6E71"/>
                    </a:solidFill>
                    <a:latin typeface="Arial" pitchFamily="34" charset="0"/>
                    <a:cs typeface="Arial" pitchFamily="34" charset="0"/>
                  </a:defRPr>
                </a:lvl3pPr>
                <a:lvl4pPr marL="1600200" indent="-228600">
                  <a:spcBef>
                    <a:spcPct val="20000"/>
                  </a:spcBef>
                  <a:buChar char="–"/>
                  <a:defRPr sz="1400">
                    <a:solidFill>
                      <a:srgbClr val="6D6E71"/>
                    </a:solidFill>
                    <a:latin typeface="Arial" pitchFamily="34" charset="0"/>
                    <a:cs typeface="Arial" pitchFamily="34" charset="0"/>
                  </a:defRPr>
                </a:lvl4pPr>
                <a:lvl5pPr marL="2057400" indent="-228600">
                  <a:spcBef>
                    <a:spcPct val="20000"/>
                  </a:spcBef>
                  <a:buChar char="»"/>
                  <a:defRPr sz="1400">
                    <a:solidFill>
                      <a:srgbClr val="6D6E71"/>
                    </a:solidFill>
                    <a:latin typeface="Arial" pitchFamily="34" charset="0"/>
                    <a:cs typeface="Arial" pitchFamily="34" charset="0"/>
                  </a:defRPr>
                </a:lvl5pPr>
                <a:lvl6pPr marL="25146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6pPr>
                <a:lvl7pPr marL="29718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7pPr>
                <a:lvl8pPr marL="34290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8pPr>
                <a:lvl9pPr marL="38862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9pPr>
              </a:lstStyle>
              <a:p>
                <a:pPr defTabSz="514350" fontAlgn="auto">
                  <a:spcBef>
                    <a:spcPct val="0"/>
                  </a:spcBef>
                  <a:spcAft>
                    <a:spcPct val="0"/>
                  </a:spcAft>
                  <a:buNone/>
                  <a:defRPr/>
                </a:pPr>
                <a:r>
                  <a:rPr lang="fr-FR" sz="675" kern="0" dirty="0">
                    <a:solidFill>
                      <a:schemeClr val="tx1"/>
                    </a:solidFill>
                    <a:latin typeface="Verdana" panose="020B0604030504040204" pitchFamily="34" charset="0"/>
                    <a:ea typeface="Verdana" panose="020B0604030504040204" pitchFamily="34" charset="0"/>
                    <a:cs typeface="Verdana" panose="020B0604030504040204" pitchFamily="34" charset="0"/>
                  </a:rPr>
                  <a:t>Vésicule d’endocytose</a:t>
                </a:r>
              </a:p>
            </p:txBody>
          </p:sp>
          <p:sp>
            <p:nvSpPr>
              <p:cNvPr id="640" name="TextBox 153578">
                <a:extLst>
                  <a:ext uri="{FF2B5EF4-FFF2-40B4-BE49-F238E27FC236}">
                    <a16:creationId xmlns:a16="http://schemas.microsoft.com/office/drawing/2014/main" id="{9475A562-2C6E-24B7-F122-2ECB235FC4BD}"/>
                  </a:ext>
                </a:extLst>
              </p:cNvPr>
              <p:cNvSpPr txBox="1">
                <a:spLocks noChangeArrowheads="1"/>
              </p:cNvSpPr>
              <p:nvPr/>
            </p:nvSpPr>
            <p:spPr bwMode="auto">
              <a:xfrm>
                <a:off x="1960794" y="1605900"/>
                <a:ext cx="1857849" cy="275511"/>
              </a:xfrm>
              <a:prstGeom prst="rect">
                <a:avLst/>
              </a:prstGeom>
              <a:noFill/>
              <a:ln w="9525">
                <a:noFill/>
                <a:miter lim="800000"/>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spcAft>
                    <a:spcPct val="25000"/>
                  </a:spcAft>
                  <a:buFont typeface="Wingdings" panose="05000000000000000000" pitchFamily="2" charset="2"/>
                  <a:buChar char="u"/>
                  <a:defRPr sz="2000">
                    <a:solidFill>
                      <a:srgbClr val="002F5F"/>
                    </a:solidFill>
                    <a:latin typeface="Arial" pitchFamily="34" charset="0"/>
                    <a:cs typeface="Arial" pitchFamily="34" charset="0"/>
                  </a:defRPr>
                </a:lvl1pPr>
                <a:lvl2pPr marL="742950" indent="-285750">
                  <a:spcBef>
                    <a:spcPct val="20000"/>
                  </a:spcBef>
                  <a:buChar char="–"/>
                  <a:defRPr>
                    <a:solidFill>
                      <a:srgbClr val="6D6E71"/>
                    </a:solidFill>
                    <a:latin typeface="Arial" pitchFamily="34" charset="0"/>
                    <a:cs typeface="Arial" pitchFamily="34" charset="0"/>
                  </a:defRPr>
                </a:lvl2pPr>
                <a:lvl3pPr marL="1143000" indent="-228600">
                  <a:spcBef>
                    <a:spcPct val="20000"/>
                  </a:spcBef>
                  <a:buChar char="•"/>
                  <a:defRPr sz="1600">
                    <a:solidFill>
                      <a:srgbClr val="6D6E71"/>
                    </a:solidFill>
                    <a:latin typeface="Arial" pitchFamily="34" charset="0"/>
                    <a:cs typeface="Arial" pitchFamily="34" charset="0"/>
                  </a:defRPr>
                </a:lvl3pPr>
                <a:lvl4pPr marL="1600200" indent="-228600">
                  <a:spcBef>
                    <a:spcPct val="20000"/>
                  </a:spcBef>
                  <a:buChar char="–"/>
                  <a:defRPr sz="1400">
                    <a:solidFill>
                      <a:srgbClr val="6D6E71"/>
                    </a:solidFill>
                    <a:latin typeface="Arial" pitchFamily="34" charset="0"/>
                    <a:cs typeface="Arial" pitchFamily="34" charset="0"/>
                  </a:defRPr>
                </a:lvl4pPr>
                <a:lvl5pPr marL="2057400" indent="-228600">
                  <a:spcBef>
                    <a:spcPct val="20000"/>
                  </a:spcBef>
                  <a:buChar char="»"/>
                  <a:defRPr sz="1400">
                    <a:solidFill>
                      <a:srgbClr val="6D6E71"/>
                    </a:solidFill>
                    <a:latin typeface="Arial" pitchFamily="34" charset="0"/>
                    <a:cs typeface="Arial" pitchFamily="34" charset="0"/>
                  </a:defRPr>
                </a:lvl5pPr>
                <a:lvl6pPr marL="25146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6pPr>
                <a:lvl7pPr marL="29718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7pPr>
                <a:lvl8pPr marL="34290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8pPr>
                <a:lvl9pPr marL="38862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9pPr>
              </a:lstStyle>
              <a:p>
                <a:pPr defTabSz="514350" fontAlgn="auto">
                  <a:spcBef>
                    <a:spcPct val="0"/>
                  </a:spcBef>
                  <a:spcAft>
                    <a:spcPct val="0"/>
                  </a:spcAft>
                  <a:buNone/>
                  <a:defRPr/>
                </a:pPr>
                <a:r>
                  <a:rPr lang="fr-FR" sz="1050" b="1" kern="0" dirty="0">
                    <a:solidFill>
                      <a:srgbClr val="C00000"/>
                    </a:solidFill>
                    <a:latin typeface="Verdana" panose="020B0604030504040204" pitchFamily="34" charset="0"/>
                    <a:ea typeface="Verdana" panose="020B0604030504040204" pitchFamily="34" charset="0"/>
                    <a:cs typeface="Verdana" panose="020B0604030504040204" pitchFamily="34" charset="0"/>
                  </a:rPr>
                  <a:t>Sang (pH physiologique)</a:t>
                </a:r>
              </a:p>
            </p:txBody>
          </p:sp>
          <p:sp>
            <p:nvSpPr>
              <p:cNvPr id="641" name="TextBox 153579">
                <a:extLst>
                  <a:ext uri="{FF2B5EF4-FFF2-40B4-BE49-F238E27FC236}">
                    <a16:creationId xmlns:a16="http://schemas.microsoft.com/office/drawing/2014/main" id="{AA7769FD-91F2-B36B-96A1-CDA3B3F324EC}"/>
                  </a:ext>
                </a:extLst>
              </p:cNvPr>
              <p:cNvSpPr txBox="1">
                <a:spLocks noChangeArrowheads="1"/>
              </p:cNvSpPr>
              <p:nvPr/>
            </p:nvSpPr>
            <p:spPr bwMode="auto">
              <a:xfrm>
                <a:off x="3081083" y="3088901"/>
                <a:ext cx="595728" cy="43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spcAft>
                    <a:spcPct val="25000"/>
                  </a:spcAft>
                  <a:buFont typeface="Wingdings" panose="05000000000000000000" pitchFamily="2" charset="2"/>
                  <a:buChar char="u"/>
                  <a:defRPr sz="2000">
                    <a:solidFill>
                      <a:srgbClr val="002F5F"/>
                    </a:solidFill>
                    <a:latin typeface="Arial" pitchFamily="34" charset="0"/>
                    <a:cs typeface="Arial" pitchFamily="34" charset="0"/>
                  </a:defRPr>
                </a:lvl1pPr>
                <a:lvl2pPr marL="742950" indent="-285750">
                  <a:spcBef>
                    <a:spcPct val="20000"/>
                  </a:spcBef>
                  <a:buChar char="–"/>
                  <a:defRPr>
                    <a:solidFill>
                      <a:srgbClr val="6D6E71"/>
                    </a:solidFill>
                    <a:latin typeface="Arial" pitchFamily="34" charset="0"/>
                    <a:cs typeface="Arial" pitchFamily="34" charset="0"/>
                  </a:defRPr>
                </a:lvl2pPr>
                <a:lvl3pPr marL="1143000" indent="-228600">
                  <a:spcBef>
                    <a:spcPct val="20000"/>
                  </a:spcBef>
                  <a:buChar char="•"/>
                  <a:defRPr sz="1600">
                    <a:solidFill>
                      <a:srgbClr val="6D6E71"/>
                    </a:solidFill>
                    <a:latin typeface="Arial" pitchFamily="34" charset="0"/>
                    <a:cs typeface="Arial" pitchFamily="34" charset="0"/>
                  </a:defRPr>
                </a:lvl3pPr>
                <a:lvl4pPr marL="1600200" indent="-228600">
                  <a:spcBef>
                    <a:spcPct val="20000"/>
                  </a:spcBef>
                  <a:buChar char="–"/>
                  <a:defRPr sz="1400">
                    <a:solidFill>
                      <a:srgbClr val="6D6E71"/>
                    </a:solidFill>
                    <a:latin typeface="Arial" pitchFamily="34" charset="0"/>
                    <a:cs typeface="Arial" pitchFamily="34" charset="0"/>
                  </a:defRPr>
                </a:lvl4pPr>
                <a:lvl5pPr marL="2057400" indent="-228600">
                  <a:spcBef>
                    <a:spcPct val="20000"/>
                  </a:spcBef>
                  <a:buChar char="»"/>
                  <a:defRPr sz="1400">
                    <a:solidFill>
                      <a:srgbClr val="6D6E71"/>
                    </a:solidFill>
                    <a:latin typeface="Arial" pitchFamily="34" charset="0"/>
                    <a:cs typeface="Arial" pitchFamily="34" charset="0"/>
                  </a:defRPr>
                </a:lvl5pPr>
                <a:lvl6pPr marL="25146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6pPr>
                <a:lvl7pPr marL="29718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7pPr>
                <a:lvl8pPr marL="34290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8pPr>
                <a:lvl9pPr marL="38862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9pPr>
              </a:lstStyle>
              <a:p>
                <a:pPr defTabSz="514350" fontAlgn="auto">
                  <a:spcBef>
                    <a:spcPct val="0"/>
                  </a:spcBef>
                  <a:spcAft>
                    <a:spcPct val="0"/>
                  </a:spcAft>
                  <a:buNone/>
                  <a:defRPr/>
                </a:pPr>
                <a:r>
                  <a:rPr lang="fr-FR" sz="675" kern="0">
                    <a:solidFill>
                      <a:schemeClr val="tx1"/>
                    </a:solidFill>
                    <a:latin typeface="Verdana" panose="020B0604030504040204" pitchFamily="34" charset="0"/>
                    <a:ea typeface="Verdana" panose="020B0604030504040204" pitchFamily="34" charset="0"/>
                    <a:cs typeface="Verdana" panose="020B0604030504040204" pitchFamily="34" charset="0"/>
                  </a:rPr>
                  <a:t>Endosome acidifié</a:t>
                </a:r>
              </a:p>
              <a:p>
                <a:pPr defTabSz="514350" fontAlgn="auto">
                  <a:spcBef>
                    <a:spcPct val="0"/>
                  </a:spcBef>
                  <a:spcAft>
                    <a:spcPct val="0"/>
                  </a:spcAft>
                  <a:buNone/>
                  <a:defRPr/>
                </a:pPr>
                <a:endParaRPr lang="fr-FR" sz="675" kern="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642" name="TextBox 153580">
                <a:extLst>
                  <a:ext uri="{FF2B5EF4-FFF2-40B4-BE49-F238E27FC236}">
                    <a16:creationId xmlns:a16="http://schemas.microsoft.com/office/drawing/2014/main" id="{D715EB9E-9489-2DBB-97D5-7167916DA32E}"/>
                  </a:ext>
                </a:extLst>
              </p:cNvPr>
              <p:cNvSpPr txBox="1">
                <a:spLocks noChangeArrowheads="1"/>
              </p:cNvSpPr>
              <p:nvPr/>
            </p:nvSpPr>
            <p:spPr bwMode="auto">
              <a:xfrm>
                <a:off x="1960794" y="5158260"/>
                <a:ext cx="2481743" cy="275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spcAft>
                    <a:spcPct val="25000"/>
                  </a:spcAft>
                  <a:buFont typeface="Wingdings" panose="05000000000000000000" pitchFamily="2" charset="2"/>
                  <a:buChar char="u"/>
                  <a:defRPr sz="2000">
                    <a:solidFill>
                      <a:srgbClr val="002F5F"/>
                    </a:solidFill>
                    <a:latin typeface="Arial" pitchFamily="34" charset="0"/>
                    <a:cs typeface="Arial" pitchFamily="34" charset="0"/>
                  </a:defRPr>
                </a:lvl1pPr>
                <a:lvl2pPr marL="742950" indent="-285750">
                  <a:spcBef>
                    <a:spcPct val="20000"/>
                  </a:spcBef>
                  <a:buChar char="–"/>
                  <a:defRPr>
                    <a:solidFill>
                      <a:srgbClr val="6D6E71"/>
                    </a:solidFill>
                    <a:latin typeface="Arial" pitchFamily="34" charset="0"/>
                    <a:cs typeface="Arial" pitchFamily="34" charset="0"/>
                  </a:defRPr>
                </a:lvl2pPr>
                <a:lvl3pPr marL="1143000" indent="-228600">
                  <a:spcBef>
                    <a:spcPct val="20000"/>
                  </a:spcBef>
                  <a:buChar char="•"/>
                  <a:defRPr sz="1600">
                    <a:solidFill>
                      <a:srgbClr val="6D6E71"/>
                    </a:solidFill>
                    <a:latin typeface="Arial" pitchFamily="34" charset="0"/>
                    <a:cs typeface="Arial" pitchFamily="34" charset="0"/>
                  </a:defRPr>
                </a:lvl3pPr>
                <a:lvl4pPr marL="1600200" indent="-228600">
                  <a:spcBef>
                    <a:spcPct val="20000"/>
                  </a:spcBef>
                  <a:buChar char="–"/>
                  <a:defRPr sz="1400">
                    <a:solidFill>
                      <a:srgbClr val="6D6E71"/>
                    </a:solidFill>
                    <a:latin typeface="Arial" pitchFamily="34" charset="0"/>
                    <a:cs typeface="Arial" pitchFamily="34" charset="0"/>
                  </a:defRPr>
                </a:lvl4pPr>
                <a:lvl5pPr marL="2057400" indent="-228600">
                  <a:spcBef>
                    <a:spcPct val="20000"/>
                  </a:spcBef>
                  <a:buChar char="»"/>
                  <a:defRPr sz="1400">
                    <a:solidFill>
                      <a:srgbClr val="6D6E71"/>
                    </a:solidFill>
                    <a:latin typeface="Arial" pitchFamily="34" charset="0"/>
                    <a:cs typeface="Arial" pitchFamily="34" charset="0"/>
                  </a:defRPr>
                </a:lvl5pPr>
                <a:lvl6pPr marL="25146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6pPr>
                <a:lvl7pPr marL="29718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7pPr>
                <a:lvl8pPr marL="34290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8pPr>
                <a:lvl9pPr marL="38862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9pPr>
              </a:lstStyle>
              <a:p>
                <a:pPr defTabSz="514350" fontAlgn="auto">
                  <a:spcBef>
                    <a:spcPct val="0"/>
                  </a:spcBef>
                  <a:spcAft>
                    <a:spcPct val="0"/>
                  </a:spcAft>
                  <a:buNone/>
                  <a:defRPr/>
                </a:pPr>
                <a:r>
                  <a:rPr lang="fr-FR" sz="1050" b="1" kern="0" dirty="0">
                    <a:solidFill>
                      <a:schemeClr val="tx1"/>
                    </a:solidFill>
                    <a:latin typeface="Verdana" panose="020B0604030504040204" pitchFamily="34" charset="0"/>
                    <a:ea typeface="Verdana" panose="020B0604030504040204" pitchFamily="34" charset="0"/>
                    <a:cs typeface="Verdana" panose="020B0604030504040204" pitchFamily="34" charset="0"/>
                  </a:rPr>
                  <a:t>Cellule endothéliale ou monocyte</a:t>
                </a:r>
              </a:p>
            </p:txBody>
          </p:sp>
          <p:sp>
            <p:nvSpPr>
              <p:cNvPr id="643" name="TextBox 153583">
                <a:extLst>
                  <a:ext uri="{FF2B5EF4-FFF2-40B4-BE49-F238E27FC236}">
                    <a16:creationId xmlns:a16="http://schemas.microsoft.com/office/drawing/2014/main" id="{F611CB0A-4571-C6A1-7BAD-059D3BDDE812}"/>
                  </a:ext>
                </a:extLst>
              </p:cNvPr>
              <p:cNvSpPr txBox="1">
                <a:spLocks noChangeArrowheads="1"/>
              </p:cNvSpPr>
              <p:nvPr/>
            </p:nvSpPr>
            <p:spPr bwMode="auto">
              <a:xfrm>
                <a:off x="5106305" y="4891210"/>
                <a:ext cx="553236" cy="212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spcAft>
                    <a:spcPct val="25000"/>
                  </a:spcAft>
                  <a:buFont typeface="Wingdings" panose="05000000000000000000" pitchFamily="2" charset="2"/>
                  <a:buChar char="u"/>
                  <a:defRPr sz="2000">
                    <a:solidFill>
                      <a:srgbClr val="002F5F"/>
                    </a:solidFill>
                    <a:latin typeface="Arial" pitchFamily="34" charset="0"/>
                    <a:cs typeface="Arial" pitchFamily="34" charset="0"/>
                  </a:defRPr>
                </a:lvl1pPr>
                <a:lvl2pPr marL="742950" indent="-285750">
                  <a:spcBef>
                    <a:spcPct val="20000"/>
                  </a:spcBef>
                  <a:buChar char="–"/>
                  <a:defRPr>
                    <a:solidFill>
                      <a:srgbClr val="6D6E71"/>
                    </a:solidFill>
                    <a:latin typeface="Arial" pitchFamily="34" charset="0"/>
                    <a:cs typeface="Arial" pitchFamily="34" charset="0"/>
                  </a:defRPr>
                </a:lvl2pPr>
                <a:lvl3pPr marL="1143000" indent="-228600">
                  <a:spcBef>
                    <a:spcPct val="20000"/>
                  </a:spcBef>
                  <a:buChar char="•"/>
                  <a:defRPr sz="1600">
                    <a:solidFill>
                      <a:srgbClr val="6D6E71"/>
                    </a:solidFill>
                    <a:latin typeface="Arial" pitchFamily="34" charset="0"/>
                    <a:cs typeface="Arial" pitchFamily="34" charset="0"/>
                  </a:defRPr>
                </a:lvl3pPr>
                <a:lvl4pPr marL="1600200" indent="-228600">
                  <a:spcBef>
                    <a:spcPct val="20000"/>
                  </a:spcBef>
                  <a:buChar char="–"/>
                  <a:defRPr sz="1400">
                    <a:solidFill>
                      <a:srgbClr val="6D6E71"/>
                    </a:solidFill>
                    <a:latin typeface="Arial" pitchFamily="34" charset="0"/>
                    <a:cs typeface="Arial" pitchFamily="34" charset="0"/>
                  </a:defRPr>
                </a:lvl4pPr>
                <a:lvl5pPr marL="2057400" indent="-228600">
                  <a:spcBef>
                    <a:spcPct val="20000"/>
                  </a:spcBef>
                  <a:buChar char="»"/>
                  <a:defRPr sz="1400">
                    <a:solidFill>
                      <a:srgbClr val="6D6E71"/>
                    </a:solidFill>
                    <a:latin typeface="Arial" pitchFamily="34" charset="0"/>
                    <a:cs typeface="Arial" pitchFamily="34" charset="0"/>
                  </a:defRPr>
                </a:lvl5pPr>
                <a:lvl6pPr marL="25146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6pPr>
                <a:lvl7pPr marL="29718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7pPr>
                <a:lvl8pPr marL="34290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8pPr>
                <a:lvl9pPr marL="38862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9pPr>
              </a:lstStyle>
              <a:p>
                <a:pPr defTabSz="514350" fontAlgn="auto">
                  <a:spcBef>
                    <a:spcPct val="0"/>
                  </a:spcBef>
                  <a:spcAft>
                    <a:spcPct val="0"/>
                  </a:spcAft>
                  <a:buNone/>
                  <a:defRPr/>
                </a:pPr>
                <a:r>
                  <a:rPr lang="fr-FR" sz="675" kern="0">
                    <a:solidFill>
                      <a:schemeClr val="tx1"/>
                    </a:solidFill>
                    <a:latin typeface="Verdana" panose="020B0604030504040204" pitchFamily="34" charset="0"/>
                    <a:ea typeface="Verdana" panose="020B0604030504040204" pitchFamily="34" charset="0"/>
                    <a:cs typeface="Verdana" panose="020B0604030504040204" pitchFamily="34" charset="0"/>
                  </a:rPr>
                  <a:t>Lysosome</a:t>
                </a:r>
              </a:p>
            </p:txBody>
          </p:sp>
          <p:sp>
            <p:nvSpPr>
              <p:cNvPr id="644" name="TextBox 153586">
                <a:extLst>
                  <a:ext uri="{FF2B5EF4-FFF2-40B4-BE49-F238E27FC236}">
                    <a16:creationId xmlns:a16="http://schemas.microsoft.com/office/drawing/2014/main" id="{A6A0C3F9-1039-7AD3-A735-0A978CD3BBF9}"/>
                  </a:ext>
                </a:extLst>
              </p:cNvPr>
              <p:cNvSpPr txBox="1">
                <a:spLocks noChangeArrowheads="1"/>
              </p:cNvSpPr>
              <p:nvPr/>
            </p:nvSpPr>
            <p:spPr bwMode="auto">
              <a:xfrm>
                <a:off x="4395774" y="2217442"/>
                <a:ext cx="677183" cy="43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spcAft>
                    <a:spcPct val="25000"/>
                  </a:spcAft>
                  <a:buFont typeface="Wingdings" panose="05000000000000000000" pitchFamily="2" charset="2"/>
                  <a:buChar char="u"/>
                  <a:defRPr sz="2000">
                    <a:solidFill>
                      <a:srgbClr val="002F5F"/>
                    </a:solidFill>
                    <a:latin typeface="Arial" pitchFamily="34" charset="0"/>
                    <a:cs typeface="Arial" pitchFamily="34" charset="0"/>
                  </a:defRPr>
                </a:lvl1pPr>
                <a:lvl2pPr marL="742950" indent="-285750">
                  <a:spcBef>
                    <a:spcPct val="20000"/>
                  </a:spcBef>
                  <a:buChar char="–"/>
                  <a:defRPr>
                    <a:solidFill>
                      <a:srgbClr val="6D6E71"/>
                    </a:solidFill>
                    <a:latin typeface="Arial" pitchFamily="34" charset="0"/>
                    <a:cs typeface="Arial" pitchFamily="34" charset="0"/>
                  </a:defRPr>
                </a:lvl2pPr>
                <a:lvl3pPr marL="1143000" indent="-228600">
                  <a:spcBef>
                    <a:spcPct val="20000"/>
                  </a:spcBef>
                  <a:buChar char="•"/>
                  <a:defRPr sz="1600">
                    <a:solidFill>
                      <a:srgbClr val="6D6E71"/>
                    </a:solidFill>
                    <a:latin typeface="Arial" pitchFamily="34" charset="0"/>
                    <a:cs typeface="Arial" pitchFamily="34" charset="0"/>
                  </a:defRPr>
                </a:lvl3pPr>
                <a:lvl4pPr marL="1600200" indent="-228600">
                  <a:spcBef>
                    <a:spcPct val="20000"/>
                  </a:spcBef>
                  <a:buChar char="–"/>
                  <a:defRPr sz="1400">
                    <a:solidFill>
                      <a:srgbClr val="6D6E71"/>
                    </a:solidFill>
                    <a:latin typeface="Arial" pitchFamily="34" charset="0"/>
                    <a:cs typeface="Arial" pitchFamily="34" charset="0"/>
                  </a:defRPr>
                </a:lvl4pPr>
                <a:lvl5pPr marL="2057400" indent="-228600">
                  <a:spcBef>
                    <a:spcPct val="20000"/>
                  </a:spcBef>
                  <a:buChar char="»"/>
                  <a:defRPr sz="1400">
                    <a:solidFill>
                      <a:srgbClr val="6D6E71"/>
                    </a:solidFill>
                    <a:latin typeface="Arial" pitchFamily="34" charset="0"/>
                    <a:cs typeface="Arial" pitchFamily="34" charset="0"/>
                  </a:defRPr>
                </a:lvl5pPr>
                <a:lvl6pPr marL="25146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6pPr>
                <a:lvl7pPr marL="29718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7pPr>
                <a:lvl8pPr marL="34290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8pPr>
                <a:lvl9pPr marL="38862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9pPr>
              </a:lstStyle>
              <a:p>
                <a:pPr defTabSz="514350" fontAlgn="auto">
                  <a:spcBef>
                    <a:spcPct val="0"/>
                  </a:spcBef>
                  <a:spcAft>
                    <a:spcPct val="0"/>
                  </a:spcAft>
                  <a:buNone/>
                  <a:defRPr/>
                </a:pPr>
                <a:r>
                  <a:rPr lang="fr-FR" sz="675" kern="0">
                    <a:solidFill>
                      <a:schemeClr val="tx1"/>
                    </a:solidFill>
                    <a:latin typeface="Verdana" panose="020B0604030504040204" pitchFamily="34" charset="0"/>
                    <a:ea typeface="Verdana" panose="020B0604030504040204" pitchFamily="34" charset="0"/>
                    <a:cs typeface="Verdana" panose="020B0604030504040204" pitchFamily="34" charset="0"/>
                  </a:rPr>
                  <a:t>Endosome </a:t>
                </a:r>
                <a:br>
                  <a:rPr lang="fr-FR" sz="675" kern="0">
                    <a:solidFill>
                      <a:schemeClr val="tx1"/>
                    </a:solidFill>
                    <a:latin typeface="Verdana" panose="020B0604030504040204" pitchFamily="34" charset="0"/>
                    <a:ea typeface="Verdana" panose="020B0604030504040204" pitchFamily="34" charset="0"/>
                    <a:cs typeface="Verdana" panose="020B0604030504040204" pitchFamily="34" charset="0"/>
                  </a:rPr>
                </a:br>
                <a:r>
                  <a:rPr lang="fr-FR" sz="675" kern="0">
                    <a:solidFill>
                      <a:schemeClr val="tx1"/>
                    </a:solidFill>
                    <a:latin typeface="Verdana" panose="020B0604030504040204" pitchFamily="34" charset="0"/>
                    <a:ea typeface="Verdana" panose="020B0604030504040204" pitchFamily="34" charset="0"/>
                    <a:cs typeface="Verdana" panose="020B0604030504040204" pitchFamily="34" charset="0"/>
                  </a:rPr>
                  <a:t>de recyclage</a:t>
                </a:r>
              </a:p>
              <a:p>
                <a:pPr defTabSz="514350" fontAlgn="auto">
                  <a:spcBef>
                    <a:spcPct val="0"/>
                  </a:spcBef>
                  <a:spcAft>
                    <a:spcPct val="0"/>
                  </a:spcAft>
                  <a:buNone/>
                  <a:defRPr/>
                </a:pPr>
                <a:endParaRPr lang="fr-FR" sz="675" kern="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645" name="TextBox 153587">
                <a:extLst>
                  <a:ext uri="{FF2B5EF4-FFF2-40B4-BE49-F238E27FC236}">
                    <a16:creationId xmlns:a16="http://schemas.microsoft.com/office/drawing/2014/main" id="{8EA793CD-E7EC-E186-547F-F74E561DD894}"/>
                  </a:ext>
                </a:extLst>
              </p:cNvPr>
              <p:cNvSpPr txBox="1">
                <a:spLocks noChangeArrowheads="1"/>
              </p:cNvSpPr>
              <p:nvPr/>
            </p:nvSpPr>
            <p:spPr bwMode="auto">
              <a:xfrm>
                <a:off x="4780347" y="1888395"/>
                <a:ext cx="468278" cy="275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spcAft>
                    <a:spcPct val="25000"/>
                  </a:spcAft>
                  <a:buFont typeface="Wingdings" panose="05000000000000000000" pitchFamily="2" charset="2"/>
                  <a:buChar char="u"/>
                  <a:defRPr sz="2000">
                    <a:solidFill>
                      <a:srgbClr val="002F5F"/>
                    </a:solidFill>
                    <a:latin typeface="Arial" pitchFamily="34" charset="0"/>
                    <a:cs typeface="Arial" pitchFamily="34" charset="0"/>
                  </a:defRPr>
                </a:lvl1pPr>
                <a:lvl2pPr marL="742950" indent="-285750">
                  <a:spcBef>
                    <a:spcPct val="20000"/>
                  </a:spcBef>
                  <a:buChar char="–"/>
                  <a:defRPr>
                    <a:solidFill>
                      <a:srgbClr val="6D6E71"/>
                    </a:solidFill>
                    <a:latin typeface="Arial" pitchFamily="34" charset="0"/>
                    <a:cs typeface="Arial" pitchFamily="34" charset="0"/>
                  </a:defRPr>
                </a:lvl2pPr>
                <a:lvl3pPr marL="1143000" indent="-228600">
                  <a:spcBef>
                    <a:spcPct val="20000"/>
                  </a:spcBef>
                  <a:buChar char="•"/>
                  <a:defRPr sz="1600">
                    <a:solidFill>
                      <a:srgbClr val="6D6E71"/>
                    </a:solidFill>
                    <a:latin typeface="Arial" pitchFamily="34" charset="0"/>
                    <a:cs typeface="Arial" pitchFamily="34" charset="0"/>
                  </a:defRPr>
                </a:lvl3pPr>
                <a:lvl4pPr marL="1600200" indent="-228600">
                  <a:spcBef>
                    <a:spcPct val="20000"/>
                  </a:spcBef>
                  <a:buChar char="–"/>
                  <a:defRPr sz="1400">
                    <a:solidFill>
                      <a:srgbClr val="6D6E71"/>
                    </a:solidFill>
                    <a:latin typeface="Arial" pitchFamily="34" charset="0"/>
                    <a:cs typeface="Arial" pitchFamily="34" charset="0"/>
                  </a:defRPr>
                </a:lvl4pPr>
                <a:lvl5pPr marL="2057400" indent="-228600">
                  <a:spcBef>
                    <a:spcPct val="20000"/>
                  </a:spcBef>
                  <a:buChar char="»"/>
                  <a:defRPr sz="1400">
                    <a:solidFill>
                      <a:srgbClr val="6D6E71"/>
                    </a:solidFill>
                    <a:latin typeface="Arial" pitchFamily="34" charset="0"/>
                    <a:cs typeface="Arial" pitchFamily="34" charset="0"/>
                  </a:defRPr>
                </a:lvl5pPr>
                <a:lvl6pPr marL="25146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6pPr>
                <a:lvl7pPr marL="29718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7pPr>
                <a:lvl8pPr marL="34290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8pPr>
                <a:lvl9pPr marL="38862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9pPr>
              </a:lstStyle>
              <a:p>
                <a:pPr defTabSz="514350" fontAlgn="auto">
                  <a:spcBef>
                    <a:spcPct val="0"/>
                  </a:spcBef>
                  <a:spcAft>
                    <a:spcPct val="0"/>
                  </a:spcAft>
                  <a:buNone/>
                  <a:defRPr/>
                </a:pPr>
                <a:r>
                  <a:rPr lang="fr-FR" sz="1050" b="1" kern="0">
                    <a:solidFill>
                      <a:srgbClr val="003865"/>
                    </a:solidFill>
                    <a:latin typeface="Arial"/>
                    <a:ea typeface="Arial"/>
                    <a:cs typeface="Arial"/>
                  </a:rPr>
                  <a:t>FcRn</a:t>
                </a:r>
              </a:p>
            </p:txBody>
          </p:sp>
          <p:grpSp>
            <p:nvGrpSpPr>
              <p:cNvPr id="646" name="Group 1024">
                <a:extLst>
                  <a:ext uri="{FF2B5EF4-FFF2-40B4-BE49-F238E27FC236}">
                    <a16:creationId xmlns:a16="http://schemas.microsoft.com/office/drawing/2014/main" id="{A7EC692D-30B7-38A5-0E83-3E7FF630F0E9}"/>
                  </a:ext>
                </a:extLst>
              </p:cNvPr>
              <p:cNvGrpSpPr/>
              <p:nvPr/>
            </p:nvGrpSpPr>
            <p:grpSpPr>
              <a:xfrm>
                <a:off x="3037429" y="3467136"/>
                <a:ext cx="189904" cy="235508"/>
                <a:chOff x="14" y="13"/>
                <a:chExt cx="274" cy="275"/>
              </a:xfrm>
            </p:grpSpPr>
            <p:sp>
              <p:nvSpPr>
                <p:cNvPr id="673" name="Freeform 1040">
                  <a:extLst>
                    <a:ext uri="{FF2B5EF4-FFF2-40B4-BE49-F238E27FC236}">
                      <a16:creationId xmlns:a16="http://schemas.microsoft.com/office/drawing/2014/main" id="{FB859C3F-3C06-5127-70C6-BC94D40D3FC6}"/>
                    </a:ext>
                  </a:extLst>
                </p:cNvPr>
                <p:cNvSpPr/>
                <p:nvPr/>
              </p:nvSpPr>
              <p:spPr bwMode="auto">
                <a:xfrm>
                  <a:off x="14" y="167"/>
                  <a:ext cx="91" cy="20"/>
                </a:xfrm>
                <a:custGeom>
                  <a:avLst/>
                  <a:gdLst>
                    <a:gd name="T0" fmla="*/ 0 w 91"/>
                    <a:gd name="T1" fmla="*/ 0 h 20"/>
                    <a:gd name="T2" fmla="*/ 91 w 91"/>
                    <a:gd name="T3" fmla="*/ 0 h 20"/>
                    <a:gd name="T4" fmla="*/ 0 60000 65536"/>
                    <a:gd name="T5" fmla="*/ 0 60000 65536"/>
                  </a:gdLst>
                  <a:ahLst/>
                  <a:cxnLst>
                    <a:cxn ang="T4">
                      <a:pos x="T0" y="T1"/>
                    </a:cxn>
                    <a:cxn ang="T5">
                      <a:pos x="T2" y="T3"/>
                    </a:cxn>
                  </a:cxnLst>
                  <a:rect l="0" t="0" r="r" b="b"/>
                  <a:pathLst>
                    <a:path w="91" h="20">
                      <a:moveTo>
                        <a:pt x="0" y="0"/>
                      </a:moveTo>
                      <a:lnTo>
                        <a:pt x="91" y="0"/>
                      </a:lnTo>
                    </a:path>
                  </a:pathLst>
                </a:custGeom>
                <a:noFill/>
                <a:ln w="18224">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674" name="Rectangle 1038">
                  <a:extLst>
                    <a:ext uri="{FF2B5EF4-FFF2-40B4-BE49-F238E27FC236}">
                      <a16:creationId xmlns:a16="http://schemas.microsoft.com/office/drawing/2014/main" id="{060BAB52-0527-CA4B-A577-66E786C55F2C}"/>
                    </a:ext>
                  </a:extLst>
                </p:cNvPr>
                <p:cNvSpPr>
                  <a:spLocks noChangeArrowheads="1"/>
                </p:cNvSpPr>
                <p:nvPr/>
              </p:nvSpPr>
              <p:spPr bwMode="auto">
                <a:xfrm>
                  <a:off x="14" y="155"/>
                  <a:ext cx="100"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spcAft>
                      <a:spcPct val="25000"/>
                    </a:spcAft>
                    <a:buFont typeface="Wingdings" panose="05000000000000000000" pitchFamily="2" charset="2"/>
                    <a:buChar char="u"/>
                    <a:defRPr sz="2000">
                      <a:solidFill>
                        <a:srgbClr val="002F5F"/>
                      </a:solidFill>
                      <a:latin typeface="Arial" pitchFamily="34" charset="0"/>
                      <a:cs typeface="Arial" pitchFamily="34" charset="0"/>
                    </a:defRPr>
                  </a:lvl1pPr>
                  <a:lvl2pPr marL="742950" indent="-285750">
                    <a:spcBef>
                      <a:spcPct val="20000"/>
                    </a:spcBef>
                    <a:buChar char="–"/>
                    <a:defRPr>
                      <a:solidFill>
                        <a:srgbClr val="6D6E71"/>
                      </a:solidFill>
                      <a:latin typeface="Arial" pitchFamily="34" charset="0"/>
                      <a:cs typeface="Arial" pitchFamily="34" charset="0"/>
                    </a:defRPr>
                  </a:lvl2pPr>
                  <a:lvl3pPr marL="1143000" indent="-228600">
                    <a:spcBef>
                      <a:spcPct val="20000"/>
                    </a:spcBef>
                    <a:buChar char="•"/>
                    <a:defRPr sz="1600">
                      <a:solidFill>
                        <a:srgbClr val="6D6E71"/>
                      </a:solidFill>
                      <a:latin typeface="Arial" pitchFamily="34" charset="0"/>
                      <a:cs typeface="Arial" pitchFamily="34" charset="0"/>
                    </a:defRPr>
                  </a:lvl3pPr>
                  <a:lvl4pPr marL="1600200" indent="-228600">
                    <a:spcBef>
                      <a:spcPct val="20000"/>
                    </a:spcBef>
                    <a:buChar char="–"/>
                    <a:defRPr sz="1400">
                      <a:solidFill>
                        <a:srgbClr val="6D6E71"/>
                      </a:solidFill>
                      <a:latin typeface="Arial" pitchFamily="34" charset="0"/>
                      <a:cs typeface="Arial" pitchFamily="34" charset="0"/>
                    </a:defRPr>
                  </a:lvl4pPr>
                  <a:lvl5pPr marL="2057400" indent="-228600">
                    <a:spcBef>
                      <a:spcPct val="20000"/>
                    </a:spcBef>
                    <a:buChar char="»"/>
                    <a:defRPr sz="1400">
                      <a:solidFill>
                        <a:srgbClr val="6D6E71"/>
                      </a:solidFill>
                      <a:latin typeface="Arial" pitchFamily="34" charset="0"/>
                      <a:cs typeface="Arial" pitchFamily="34" charset="0"/>
                    </a:defRPr>
                  </a:lvl5pPr>
                  <a:lvl6pPr marL="25146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6pPr>
                  <a:lvl7pPr marL="29718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7pPr>
                  <a:lvl8pPr marL="34290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8pPr>
                  <a:lvl9pPr marL="38862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9pPr>
                </a:lstStyle>
                <a:p>
                  <a:pPr defTabSz="514350" fontAlgn="auto">
                    <a:spcBef>
                      <a:spcPct val="0"/>
                    </a:spcBef>
                    <a:spcAft>
                      <a:spcPct val="0"/>
                    </a:spcAft>
                    <a:buNone/>
                    <a:defRPr/>
                  </a:pPr>
                  <a:endParaRPr lang="en-US" altLang="en-US" sz="1013" kern="0">
                    <a:solidFill>
                      <a:srgbClr val="003865"/>
                    </a:solidFill>
                  </a:endParaRPr>
                </a:p>
              </p:txBody>
            </p:sp>
            <p:sp>
              <p:nvSpPr>
                <p:cNvPr id="675" name="Freeform 1037">
                  <a:extLst>
                    <a:ext uri="{FF2B5EF4-FFF2-40B4-BE49-F238E27FC236}">
                      <a16:creationId xmlns:a16="http://schemas.microsoft.com/office/drawing/2014/main" id="{B1A290D1-2CAD-65BB-36D5-5C5318A20486}"/>
                    </a:ext>
                  </a:extLst>
                </p:cNvPr>
                <p:cNvSpPr/>
                <p:nvPr/>
              </p:nvSpPr>
              <p:spPr bwMode="auto">
                <a:xfrm>
                  <a:off x="14" y="154"/>
                  <a:ext cx="91" cy="27"/>
                </a:xfrm>
                <a:custGeom>
                  <a:avLst/>
                  <a:gdLst>
                    <a:gd name="T0" fmla="*/ 0 w 91"/>
                    <a:gd name="T1" fmla="*/ 12 h 27"/>
                    <a:gd name="T2" fmla="*/ 0 w 91"/>
                    <a:gd name="T3" fmla="*/ 19 h 27"/>
                    <a:gd name="T4" fmla="*/ 5 w 91"/>
                    <a:gd name="T5" fmla="*/ 25 h 27"/>
                    <a:gd name="T6" fmla="*/ 12 w 91"/>
                    <a:gd name="T7" fmla="*/ 25 h 27"/>
                    <a:gd name="T8" fmla="*/ 78 w 91"/>
                    <a:gd name="T9" fmla="*/ 26 h 27"/>
                    <a:gd name="T10" fmla="*/ 85 w 91"/>
                    <a:gd name="T11" fmla="*/ 26 h 27"/>
                    <a:gd name="T12" fmla="*/ 90 w 91"/>
                    <a:gd name="T13" fmla="*/ 21 h 27"/>
                    <a:gd name="T14" fmla="*/ 91 w 91"/>
                    <a:gd name="T15" fmla="*/ 14 h 27"/>
                    <a:gd name="T16" fmla="*/ 91 w 91"/>
                    <a:gd name="T17" fmla="*/ 7 h 27"/>
                    <a:gd name="T18" fmla="*/ 85 w 91"/>
                    <a:gd name="T19" fmla="*/ 1 h 27"/>
                    <a:gd name="T20" fmla="*/ 78 w 91"/>
                    <a:gd name="T21" fmla="*/ 1 h 27"/>
                    <a:gd name="T22" fmla="*/ 12 w 91"/>
                    <a:gd name="T23" fmla="*/ 0 h 27"/>
                    <a:gd name="T24" fmla="*/ 5 w 91"/>
                    <a:gd name="T25" fmla="*/ 0 h 27"/>
                    <a:gd name="T26" fmla="*/ 0 w 91"/>
                    <a:gd name="T27" fmla="*/ 5 h 27"/>
                    <a:gd name="T28" fmla="*/ 0 w 91"/>
                    <a:gd name="T29" fmla="*/ 12 h 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1" h="27">
                      <a:moveTo>
                        <a:pt x="0" y="12"/>
                      </a:moveTo>
                      <a:lnTo>
                        <a:pt x="0" y="19"/>
                      </a:lnTo>
                      <a:lnTo>
                        <a:pt x="5" y="25"/>
                      </a:lnTo>
                      <a:lnTo>
                        <a:pt x="12" y="25"/>
                      </a:lnTo>
                      <a:lnTo>
                        <a:pt x="78" y="26"/>
                      </a:lnTo>
                      <a:lnTo>
                        <a:pt x="85" y="26"/>
                      </a:lnTo>
                      <a:lnTo>
                        <a:pt x="90" y="21"/>
                      </a:lnTo>
                      <a:lnTo>
                        <a:pt x="91" y="14"/>
                      </a:lnTo>
                      <a:lnTo>
                        <a:pt x="91" y="7"/>
                      </a:lnTo>
                      <a:lnTo>
                        <a:pt x="85" y="1"/>
                      </a:lnTo>
                      <a:lnTo>
                        <a:pt x="78" y="1"/>
                      </a:lnTo>
                      <a:lnTo>
                        <a:pt x="12" y="0"/>
                      </a:lnTo>
                      <a:lnTo>
                        <a:pt x="5" y="0"/>
                      </a:lnTo>
                      <a:lnTo>
                        <a:pt x="0" y="5"/>
                      </a:lnTo>
                      <a:lnTo>
                        <a:pt x="0" y="12"/>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676" name="Freeform 1036">
                  <a:extLst>
                    <a:ext uri="{FF2B5EF4-FFF2-40B4-BE49-F238E27FC236}">
                      <a16:creationId xmlns:a16="http://schemas.microsoft.com/office/drawing/2014/main" id="{8DC16017-F283-AA05-7E1B-7249520F1A65}"/>
                    </a:ext>
                  </a:extLst>
                </p:cNvPr>
                <p:cNvSpPr/>
                <p:nvPr/>
              </p:nvSpPr>
              <p:spPr bwMode="auto">
                <a:xfrm>
                  <a:off x="14" y="120"/>
                  <a:ext cx="246" cy="168"/>
                </a:xfrm>
                <a:custGeom>
                  <a:avLst/>
                  <a:gdLst>
                    <a:gd name="T0" fmla="*/ 5 w 246"/>
                    <a:gd name="T1" fmla="*/ 0 h 168"/>
                    <a:gd name="T2" fmla="*/ 0 w 246"/>
                    <a:gd name="T3" fmla="*/ 5 h 168"/>
                    <a:gd name="T4" fmla="*/ 0 w 246"/>
                    <a:gd name="T5" fmla="*/ 19 h 168"/>
                    <a:gd name="T6" fmla="*/ 5 w 246"/>
                    <a:gd name="T7" fmla="*/ 25 h 168"/>
                    <a:gd name="T8" fmla="*/ 73 w 246"/>
                    <a:gd name="T9" fmla="*/ 25 h 168"/>
                    <a:gd name="T10" fmla="*/ 85 w 246"/>
                    <a:gd name="T11" fmla="*/ 26 h 168"/>
                    <a:gd name="T12" fmla="*/ 88 w 246"/>
                    <a:gd name="T13" fmla="*/ 27 h 168"/>
                    <a:gd name="T14" fmla="*/ 228 w 246"/>
                    <a:gd name="T15" fmla="*/ 168 h 168"/>
                    <a:gd name="T16" fmla="*/ 236 w 246"/>
                    <a:gd name="T17" fmla="*/ 168 h 168"/>
                    <a:gd name="T18" fmla="*/ 246 w 246"/>
                    <a:gd name="T19" fmla="*/ 158 h 168"/>
                    <a:gd name="T20" fmla="*/ 246 w 246"/>
                    <a:gd name="T21" fmla="*/ 150 h 168"/>
                    <a:gd name="T22" fmla="*/ 101 w 246"/>
                    <a:gd name="T23" fmla="*/ 5 h 168"/>
                    <a:gd name="T24" fmla="*/ 93 w 246"/>
                    <a:gd name="T25" fmla="*/ 1 h 168"/>
                    <a:gd name="T26" fmla="*/ 80 w 246"/>
                    <a:gd name="T27" fmla="*/ 0 h 168"/>
                    <a:gd name="T28" fmla="*/ 68 w 246"/>
                    <a:gd name="T29" fmla="*/ 0 h 168"/>
                    <a:gd name="T30" fmla="*/ 5 w 246"/>
                    <a:gd name="T31" fmla="*/ 0 h 16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46" h="168">
                      <a:moveTo>
                        <a:pt x="5" y="0"/>
                      </a:moveTo>
                      <a:lnTo>
                        <a:pt x="0" y="5"/>
                      </a:lnTo>
                      <a:lnTo>
                        <a:pt x="0" y="19"/>
                      </a:lnTo>
                      <a:lnTo>
                        <a:pt x="5" y="25"/>
                      </a:lnTo>
                      <a:lnTo>
                        <a:pt x="73" y="25"/>
                      </a:lnTo>
                      <a:lnTo>
                        <a:pt x="85" y="26"/>
                      </a:lnTo>
                      <a:lnTo>
                        <a:pt x="88" y="27"/>
                      </a:lnTo>
                      <a:lnTo>
                        <a:pt x="228" y="168"/>
                      </a:lnTo>
                      <a:lnTo>
                        <a:pt x="236" y="168"/>
                      </a:lnTo>
                      <a:lnTo>
                        <a:pt x="246" y="158"/>
                      </a:lnTo>
                      <a:lnTo>
                        <a:pt x="246" y="150"/>
                      </a:lnTo>
                      <a:lnTo>
                        <a:pt x="101" y="5"/>
                      </a:lnTo>
                      <a:lnTo>
                        <a:pt x="93" y="1"/>
                      </a:lnTo>
                      <a:lnTo>
                        <a:pt x="80" y="0"/>
                      </a:lnTo>
                      <a:lnTo>
                        <a:pt x="68" y="0"/>
                      </a:lnTo>
                      <a:lnTo>
                        <a:pt x="5" y="0"/>
                      </a:lnTo>
                    </a:path>
                  </a:pathLst>
                </a:custGeom>
                <a:solidFill>
                  <a:srgbClr val="91C4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677" name="Rectangle 1034">
                  <a:extLst>
                    <a:ext uri="{FF2B5EF4-FFF2-40B4-BE49-F238E27FC236}">
                      <a16:creationId xmlns:a16="http://schemas.microsoft.com/office/drawing/2014/main" id="{7E7A2AF7-9854-87BF-A128-3C3984355024}"/>
                    </a:ext>
                  </a:extLst>
                </p:cNvPr>
                <p:cNvSpPr>
                  <a:spLocks noChangeArrowheads="1"/>
                </p:cNvSpPr>
                <p:nvPr/>
              </p:nvSpPr>
              <p:spPr bwMode="auto">
                <a:xfrm>
                  <a:off x="14" y="120"/>
                  <a:ext cx="240"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spcAft>
                      <a:spcPct val="25000"/>
                    </a:spcAft>
                    <a:buFont typeface="Wingdings" panose="05000000000000000000" pitchFamily="2" charset="2"/>
                    <a:buChar char="u"/>
                    <a:defRPr sz="2000">
                      <a:solidFill>
                        <a:srgbClr val="002F5F"/>
                      </a:solidFill>
                      <a:latin typeface="Arial" pitchFamily="34" charset="0"/>
                      <a:cs typeface="Arial" pitchFamily="34" charset="0"/>
                    </a:defRPr>
                  </a:lvl1pPr>
                  <a:lvl2pPr marL="742950" indent="-285750">
                    <a:spcBef>
                      <a:spcPct val="20000"/>
                    </a:spcBef>
                    <a:buChar char="–"/>
                    <a:defRPr>
                      <a:solidFill>
                        <a:srgbClr val="6D6E71"/>
                      </a:solidFill>
                      <a:latin typeface="Arial" pitchFamily="34" charset="0"/>
                      <a:cs typeface="Arial" pitchFamily="34" charset="0"/>
                    </a:defRPr>
                  </a:lvl2pPr>
                  <a:lvl3pPr marL="1143000" indent="-228600">
                    <a:spcBef>
                      <a:spcPct val="20000"/>
                    </a:spcBef>
                    <a:buChar char="•"/>
                    <a:defRPr sz="1600">
                      <a:solidFill>
                        <a:srgbClr val="6D6E71"/>
                      </a:solidFill>
                      <a:latin typeface="Arial" pitchFamily="34" charset="0"/>
                      <a:cs typeface="Arial" pitchFamily="34" charset="0"/>
                    </a:defRPr>
                  </a:lvl3pPr>
                  <a:lvl4pPr marL="1600200" indent="-228600">
                    <a:spcBef>
                      <a:spcPct val="20000"/>
                    </a:spcBef>
                    <a:buChar char="–"/>
                    <a:defRPr sz="1400">
                      <a:solidFill>
                        <a:srgbClr val="6D6E71"/>
                      </a:solidFill>
                      <a:latin typeface="Arial" pitchFamily="34" charset="0"/>
                      <a:cs typeface="Arial" pitchFamily="34" charset="0"/>
                    </a:defRPr>
                  </a:lvl4pPr>
                  <a:lvl5pPr marL="2057400" indent="-228600">
                    <a:spcBef>
                      <a:spcPct val="20000"/>
                    </a:spcBef>
                    <a:buChar char="»"/>
                    <a:defRPr sz="1400">
                      <a:solidFill>
                        <a:srgbClr val="6D6E71"/>
                      </a:solidFill>
                      <a:latin typeface="Arial" pitchFamily="34" charset="0"/>
                      <a:cs typeface="Arial" pitchFamily="34" charset="0"/>
                    </a:defRPr>
                  </a:lvl5pPr>
                  <a:lvl6pPr marL="25146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6pPr>
                  <a:lvl7pPr marL="29718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7pPr>
                  <a:lvl8pPr marL="34290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8pPr>
                  <a:lvl9pPr marL="38862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9pPr>
                </a:lstStyle>
                <a:p>
                  <a:pPr defTabSz="514350" fontAlgn="auto">
                    <a:spcBef>
                      <a:spcPct val="0"/>
                    </a:spcBef>
                    <a:spcAft>
                      <a:spcPct val="0"/>
                    </a:spcAft>
                    <a:buNone/>
                    <a:defRPr/>
                  </a:pPr>
                  <a:endParaRPr lang="en-US" altLang="en-US" sz="1013" kern="0">
                    <a:solidFill>
                      <a:srgbClr val="003865"/>
                    </a:solidFill>
                  </a:endParaRPr>
                </a:p>
              </p:txBody>
            </p:sp>
            <p:sp>
              <p:nvSpPr>
                <p:cNvPr id="678" name="Freeform 1033">
                  <a:extLst>
                    <a:ext uri="{FF2B5EF4-FFF2-40B4-BE49-F238E27FC236}">
                      <a16:creationId xmlns:a16="http://schemas.microsoft.com/office/drawing/2014/main" id="{7F5DD0A1-A5E4-3489-DCD1-ECAEFC1DA7C0}"/>
                    </a:ext>
                  </a:extLst>
                </p:cNvPr>
                <p:cNvSpPr/>
                <p:nvPr/>
              </p:nvSpPr>
              <p:spPr bwMode="auto">
                <a:xfrm>
                  <a:off x="14" y="120"/>
                  <a:ext cx="246" cy="168"/>
                </a:xfrm>
                <a:custGeom>
                  <a:avLst/>
                  <a:gdLst>
                    <a:gd name="T0" fmla="*/ 0 w 246"/>
                    <a:gd name="T1" fmla="*/ 12 h 168"/>
                    <a:gd name="T2" fmla="*/ 0 w 246"/>
                    <a:gd name="T3" fmla="*/ 19 h 168"/>
                    <a:gd name="T4" fmla="*/ 5 w 246"/>
                    <a:gd name="T5" fmla="*/ 25 h 168"/>
                    <a:gd name="T6" fmla="*/ 12 w 246"/>
                    <a:gd name="T7" fmla="*/ 25 h 168"/>
                    <a:gd name="T8" fmla="*/ 28 w 246"/>
                    <a:gd name="T9" fmla="*/ 25 h 168"/>
                    <a:gd name="T10" fmla="*/ 52 w 246"/>
                    <a:gd name="T11" fmla="*/ 25 h 168"/>
                    <a:gd name="T12" fmla="*/ 73 w 246"/>
                    <a:gd name="T13" fmla="*/ 25 h 168"/>
                    <a:gd name="T14" fmla="*/ 85 w 246"/>
                    <a:gd name="T15" fmla="*/ 26 h 168"/>
                    <a:gd name="T16" fmla="*/ 88 w 246"/>
                    <a:gd name="T17" fmla="*/ 27 h 168"/>
                    <a:gd name="T18" fmla="*/ 93 w 246"/>
                    <a:gd name="T19" fmla="*/ 33 h 168"/>
                    <a:gd name="T20" fmla="*/ 224 w 246"/>
                    <a:gd name="T21" fmla="*/ 163 h 168"/>
                    <a:gd name="T22" fmla="*/ 228 w 246"/>
                    <a:gd name="T23" fmla="*/ 168 h 168"/>
                    <a:gd name="T24" fmla="*/ 236 w 246"/>
                    <a:gd name="T25" fmla="*/ 168 h 168"/>
                    <a:gd name="T26" fmla="*/ 241 w 246"/>
                    <a:gd name="T27" fmla="*/ 163 h 168"/>
                    <a:gd name="T28" fmla="*/ 246 w 246"/>
                    <a:gd name="T29" fmla="*/ 158 h 168"/>
                    <a:gd name="T30" fmla="*/ 246 w 246"/>
                    <a:gd name="T31" fmla="*/ 150 h 168"/>
                    <a:gd name="T32" fmla="*/ 241 w 246"/>
                    <a:gd name="T33" fmla="*/ 145 h 168"/>
                    <a:gd name="T34" fmla="*/ 111 w 246"/>
                    <a:gd name="T35" fmla="*/ 15 h 168"/>
                    <a:gd name="T36" fmla="*/ 101 w 246"/>
                    <a:gd name="T37" fmla="*/ 5 h 168"/>
                    <a:gd name="T38" fmla="*/ 93 w 246"/>
                    <a:gd name="T39" fmla="*/ 1 h 168"/>
                    <a:gd name="T40" fmla="*/ 80 w 246"/>
                    <a:gd name="T41" fmla="*/ 0 h 168"/>
                    <a:gd name="T42" fmla="*/ 68 w 246"/>
                    <a:gd name="T43" fmla="*/ 0 h 168"/>
                    <a:gd name="T44" fmla="*/ 45 w 246"/>
                    <a:gd name="T45" fmla="*/ 0 h 168"/>
                    <a:gd name="T46" fmla="*/ 12 w 246"/>
                    <a:gd name="T47" fmla="*/ 0 h 168"/>
                    <a:gd name="T48" fmla="*/ 5 w 246"/>
                    <a:gd name="T49" fmla="*/ 0 h 168"/>
                    <a:gd name="T50" fmla="*/ 0 w 246"/>
                    <a:gd name="T51" fmla="*/ 5 h 168"/>
                    <a:gd name="T52" fmla="*/ 0 w 246"/>
                    <a:gd name="T53" fmla="*/ 12 h 16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46" h="168">
                      <a:moveTo>
                        <a:pt x="0" y="12"/>
                      </a:moveTo>
                      <a:lnTo>
                        <a:pt x="0" y="19"/>
                      </a:lnTo>
                      <a:lnTo>
                        <a:pt x="5" y="25"/>
                      </a:lnTo>
                      <a:lnTo>
                        <a:pt x="12" y="25"/>
                      </a:lnTo>
                      <a:lnTo>
                        <a:pt x="28" y="25"/>
                      </a:lnTo>
                      <a:lnTo>
                        <a:pt x="52" y="25"/>
                      </a:lnTo>
                      <a:lnTo>
                        <a:pt x="73" y="25"/>
                      </a:lnTo>
                      <a:lnTo>
                        <a:pt x="85" y="26"/>
                      </a:lnTo>
                      <a:lnTo>
                        <a:pt x="88" y="27"/>
                      </a:lnTo>
                      <a:lnTo>
                        <a:pt x="93" y="33"/>
                      </a:lnTo>
                      <a:lnTo>
                        <a:pt x="224" y="163"/>
                      </a:lnTo>
                      <a:lnTo>
                        <a:pt x="228" y="168"/>
                      </a:lnTo>
                      <a:lnTo>
                        <a:pt x="236" y="168"/>
                      </a:lnTo>
                      <a:lnTo>
                        <a:pt x="241" y="163"/>
                      </a:lnTo>
                      <a:lnTo>
                        <a:pt x="246" y="158"/>
                      </a:lnTo>
                      <a:lnTo>
                        <a:pt x="246" y="150"/>
                      </a:lnTo>
                      <a:lnTo>
                        <a:pt x="241" y="145"/>
                      </a:lnTo>
                      <a:lnTo>
                        <a:pt x="111" y="15"/>
                      </a:lnTo>
                      <a:lnTo>
                        <a:pt x="101" y="5"/>
                      </a:lnTo>
                      <a:lnTo>
                        <a:pt x="93" y="1"/>
                      </a:lnTo>
                      <a:lnTo>
                        <a:pt x="80" y="0"/>
                      </a:lnTo>
                      <a:lnTo>
                        <a:pt x="68" y="0"/>
                      </a:lnTo>
                      <a:lnTo>
                        <a:pt x="45" y="0"/>
                      </a:lnTo>
                      <a:lnTo>
                        <a:pt x="12" y="0"/>
                      </a:lnTo>
                      <a:lnTo>
                        <a:pt x="5" y="0"/>
                      </a:lnTo>
                      <a:lnTo>
                        <a:pt x="0" y="5"/>
                      </a:lnTo>
                      <a:lnTo>
                        <a:pt x="0" y="12"/>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679" name="Freeform 1032">
                  <a:extLst>
                    <a:ext uri="{FF2B5EF4-FFF2-40B4-BE49-F238E27FC236}">
                      <a16:creationId xmlns:a16="http://schemas.microsoft.com/office/drawing/2014/main" id="{A58F8CD1-7DF1-F263-4E8D-FE18FC5707A8}"/>
                    </a:ext>
                  </a:extLst>
                </p:cNvPr>
                <p:cNvSpPr/>
                <p:nvPr/>
              </p:nvSpPr>
              <p:spPr bwMode="auto">
                <a:xfrm>
                  <a:off x="167" y="14"/>
                  <a:ext cx="20" cy="91"/>
                </a:xfrm>
                <a:custGeom>
                  <a:avLst/>
                  <a:gdLst>
                    <a:gd name="T0" fmla="*/ 0 w 20"/>
                    <a:gd name="T1" fmla="*/ 0 h 91"/>
                    <a:gd name="T2" fmla="*/ 0 w 20"/>
                    <a:gd name="T3" fmla="*/ 91 h 91"/>
                    <a:gd name="T4" fmla="*/ 0 60000 65536"/>
                    <a:gd name="T5" fmla="*/ 0 60000 65536"/>
                  </a:gdLst>
                  <a:ahLst/>
                  <a:cxnLst>
                    <a:cxn ang="T4">
                      <a:pos x="T0" y="T1"/>
                    </a:cxn>
                    <a:cxn ang="T5">
                      <a:pos x="T2" y="T3"/>
                    </a:cxn>
                  </a:cxnLst>
                  <a:rect l="0" t="0" r="r" b="b"/>
                  <a:pathLst>
                    <a:path w="20" h="91">
                      <a:moveTo>
                        <a:pt x="0" y="0"/>
                      </a:moveTo>
                      <a:lnTo>
                        <a:pt x="0" y="91"/>
                      </a:lnTo>
                    </a:path>
                  </a:pathLst>
                </a:custGeom>
                <a:noFill/>
                <a:ln w="18211">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680" name="Rectangle 1030">
                  <a:extLst>
                    <a:ext uri="{FF2B5EF4-FFF2-40B4-BE49-F238E27FC236}">
                      <a16:creationId xmlns:a16="http://schemas.microsoft.com/office/drawing/2014/main" id="{A2A194CE-59FC-7387-4BC9-92118F7FF362}"/>
                    </a:ext>
                  </a:extLst>
                </p:cNvPr>
                <p:cNvSpPr>
                  <a:spLocks noChangeArrowheads="1"/>
                </p:cNvSpPr>
                <p:nvPr/>
              </p:nvSpPr>
              <p:spPr bwMode="auto">
                <a:xfrm>
                  <a:off x="155" y="14"/>
                  <a:ext cx="20"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spcAft>
                      <a:spcPct val="25000"/>
                    </a:spcAft>
                    <a:buFont typeface="Wingdings" panose="05000000000000000000" pitchFamily="2" charset="2"/>
                    <a:buChar char="u"/>
                    <a:defRPr sz="2000">
                      <a:solidFill>
                        <a:srgbClr val="002F5F"/>
                      </a:solidFill>
                      <a:latin typeface="Arial" pitchFamily="34" charset="0"/>
                      <a:cs typeface="Arial" pitchFamily="34" charset="0"/>
                    </a:defRPr>
                  </a:lvl1pPr>
                  <a:lvl2pPr marL="742950" indent="-285750">
                    <a:spcBef>
                      <a:spcPct val="20000"/>
                    </a:spcBef>
                    <a:buChar char="–"/>
                    <a:defRPr>
                      <a:solidFill>
                        <a:srgbClr val="6D6E71"/>
                      </a:solidFill>
                      <a:latin typeface="Arial" pitchFamily="34" charset="0"/>
                      <a:cs typeface="Arial" pitchFamily="34" charset="0"/>
                    </a:defRPr>
                  </a:lvl2pPr>
                  <a:lvl3pPr marL="1143000" indent="-228600">
                    <a:spcBef>
                      <a:spcPct val="20000"/>
                    </a:spcBef>
                    <a:buChar char="•"/>
                    <a:defRPr sz="1600">
                      <a:solidFill>
                        <a:srgbClr val="6D6E71"/>
                      </a:solidFill>
                      <a:latin typeface="Arial" pitchFamily="34" charset="0"/>
                      <a:cs typeface="Arial" pitchFamily="34" charset="0"/>
                    </a:defRPr>
                  </a:lvl3pPr>
                  <a:lvl4pPr marL="1600200" indent="-228600">
                    <a:spcBef>
                      <a:spcPct val="20000"/>
                    </a:spcBef>
                    <a:buChar char="–"/>
                    <a:defRPr sz="1400">
                      <a:solidFill>
                        <a:srgbClr val="6D6E71"/>
                      </a:solidFill>
                      <a:latin typeface="Arial" pitchFamily="34" charset="0"/>
                      <a:cs typeface="Arial" pitchFamily="34" charset="0"/>
                    </a:defRPr>
                  </a:lvl4pPr>
                  <a:lvl5pPr marL="2057400" indent="-228600">
                    <a:spcBef>
                      <a:spcPct val="20000"/>
                    </a:spcBef>
                    <a:buChar char="»"/>
                    <a:defRPr sz="1400">
                      <a:solidFill>
                        <a:srgbClr val="6D6E71"/>
                      </a:solidFill>
                      <a:latin typeface="Arial" pitchFamily="34" charset="0"/>
                      <a:cs typeface="Arial" pitchFamily="34" charset="0"/>
                    </a:defRPr>
                  </a:lvl5pPr>
                  <a:lvl6pPr marL="25146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6pPr>
                  <a:lvl7pPr marL="29718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7pPr>
                  <a:lvl8pPr marL="34290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8pPr>
                  <a:lvl9pPr marL="38862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9pPr>
                </a:lstStyle>
                <a:p>
                  <a:pPr defTabSz="514350" fontAlgn="auto">
                    <a:spcBef>
                      <a:spcPct val="0"/>
                    </a:spcBef>
                    <a:spcAft>
                      <a:spcPct val="0"/>
                    </a:spcAft>
                    <a:buNone/>
                    <a:defRPr/>
                  </a:pPr>
                  <a:endParaRPr lang="en-US" altLang="en-US" sz="1013" kern="0">
                    <a:solidFill>
                      <a:srgbClr val="003865"/>
                    </a:solidFill>
                  </a:endParaRPr>
                </a:p>
              </p:txBody>
            </p:sp>
            <p:sp>
              <p:nvSpPr>
                <p:cNvPr id="681" name="Freeform 1029">
                  <a:extLst>
                    <a:ext uri="{FF2B5EF4-FFF2-40B4-BE49-F238E27FC236}">
                      <a16:creationId xmlns:a16="http://schemas.microsoft.com/office/drawing/2014/main" id="{84EABA69-61CE-49D8-A95A-6E78CBB64073}"/>
                    </a:ext>
                  </a:extLst>
                </p:cNvPr>
                <p:cNvSpPr/>
                <p:nvPr/>
              </p:nvSpPr>
              <p:spPr bwMode="auto">
                <a:xfrm>
                  <a:off x="154" y="14"/>
                  <a:ext cx="27" cy="91"/>
                </a:xfrm>
                <a:custGeom>
                  <a:avLst/>
                  <a:gdLst>
                    <a:gd name="T0" fmla="*/ 12 w 27"/>
                    <a:gd name="T1" fmla="*/ 0 h 91"/>
                    <a:gd name="T2" fmla="*/ 19 w 27"/>
                    <a:gd name="T3" fmla="*/ 0 h 91"/>
                    <a:gd name="T4" fmla="*/ 25 w 27"/>
                    <a:gd name="T5" fmla="*/ 5 h 91"/>
                    <a:gd name="T6" fmla="*/ 25 w 27"/>
                    <a:gd name="T7" fmla="*/ 12 h 91"/>
                    <a:gd name="T8" fmla="*/ 26 w 27"/>
                    <a:gd name="T9" fmla="*/ 78 h 91"/>
                    <a:gd name="T10" fmla="*/ 26 w 27"/>
                    <a:gd name="T11" fmla="*/ 85 h 91"/>
                    <a:gd name="T12" fmla="*/ 21 w 27"/>
                    <a:gd name="T13" fmla="*/ 90 h 91"/>
                    <a:gd name="T14" fmla="*/ 14 w 27"/>
                    <a:gd name="T15" fmla="*/ 91 h 91"/>
                    <a:gd name="T16" fmla="*/ 7 w 27"/>
                    <a:gd name="T17" fmla="*/ 91 h 91"/>
                    <a:gd name="T18" fmla="*/ 1 w 27"/>
                    <a:gd name="T19" fmla="*/ 85 h 91"/>
                    <a:gd name="T20" fmla="*/ 1 w 27"/>
                    <a:gd name="T21" fmla="*/ 78 h 91"/>
                    <a:gd name="T22" fmla="*/ 0 w 27"/>
                    <a:gd name="T23" fmla="*/ 12 h 91"/>
                    <a:gd name="T24" fmla="*/ 0 w 27"/>
                    <a:gd name="T25" fmla="*/ 5 h 91"/>
                    <a:gd name="T26" fmla="*/ 5 w 27"/>
                    <a:gd name="T27" fmla="*/ 0 h 91"/>
                    <a:gd name="T28" fmla="*/ 12 w 27"/>
                    <a:gd name="T29" fmla="*/ 0 h 9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7" h="91">
                      <a:moveTo>
                        <a:pt x="12" y="0"/>
                      </a:moveTo>
                      <a:lnTo>
                        <a:pt x="19" y="0"/>
                      </a:lnTo>
                      <a:lnTo>
                        <a:pt x="25" y="5"/>
                      </a:lnTo>
                      <a:lnTo>
                        <a:pt x="25" y="12"/>
                      </a:lnTo>
                      <a:lnTo>
                        <a:pt x="26" y="78"/>
                      </a:lnTo>
                      <a:lnTo>
                        <a:pt x="26" y="85"/>
                      </a:lnTo>
                      <a:lnTo>
                        <a:pt x="21" y="90"/>
                      </a:lnTo>
                      <a:lnTo>
                        <a:pt x="14" y="91"/>
                      </a:lnTo>
                      <a:lnTo>
                        <a:pt x="7" y="91"/>
                      </a:lnTo>
                      <a:lnTo>
                        <a:pt x="1" y="85"/>
                      </a:lnTo>
                      <a:lnTo>
                        <a:pt x="1" y="78"/>
                      </a:lnTo>
                      <a:lnTo>
                        <a:pt x="0" y="12"/>
                      </a:lnTo>
                      <a:lnTo>
                        <a:pt x="0" y="5"/>
                      </a:lnTo>
                      <a:lnTo>
                        <a:pt x="5" y="0"/>
                      </a:lnTo>
                      <a:lnTo>
                        <a:pt x="12" y="0"/>
                      </a:lnTo>
                      <a:close/>
                    </a:path>
                  </a:pathLst>
                </a:custGeom>
                <a:noFill/>
                <a:ln w="3174">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682" name="Freeform 1028">
                  <a:extLst>
                    <a:ext uri="{FF2B5EF4-FFF2-40B4-BE49-F238E27FC236}">
                      <a16:creationId xmlns:a16="http://schemas.microsoft.com/office/drawing/2014/main" id="{144729D0-78FB-4E5B-81B1-C349EED08187}"/>
                    </a:ext>
                  </a:extLst>
                </p:cNvPr>
                <p:cNvSpPr/>
                <p:nvPr/>
              </p:nvSpPr>
              <p:spPr bwMode="auto">
                <a:xfrm>
                  <a:off x="120" y="13"/>
                  <a:ext cx="168" cy="247"/>
                </a:xfrm>
                <a:custGeom>
                  <a:avLst/>
                  <a:gdLst>
                    <a:gd name="T0" fmla="*/ 19 w 168"/>
                    <a:gd name="T1" fmla="*/ 0 h 247"/>
                    <a:gd name="T2" fmla="*/ 5 w 168"/>
                    <a:gd name="T3" fmla="*/ 0 h 247"/>
                    <a:gd name="T4" fmla="*/ 0 w 168"/>
                    <a:gd name="T5" fmla="*/ 5 h 247"/>
                    <a:gd name="T6" fmla="*/ 0 w 168"/>
                    <a:gd name="T7" fmla="*/ 68 h 247"/>
                    <a:gd name="T8" fmla="*/ 0 w 168"/>
                    <a:gd name="T9" fmla="*/ 80 h 247"/>
                    <a:gd name="T10" fmla="*/ 1 w 168"/>
                    <a:gd name="T11" fmla="*/ 93 h 247"/>
                    <a:gd name="T12" fmla="*/ 5 w 168"/>
                    <a:gd name="T13" fmla="*/ 101 h 247"/>
                    <a:gd name="T14" fmla="*/ 150 w 168"/>
                    <a:gd name="T15" fmla="*/ 246 h 247"/>
                    <a:gd name="T16" fmla="*/ 158 w 168"/>
                    <a:gd name="T17" fmla="*/ 246 h 247"/>
                    <a:gd name="T18" fmla="*/ 163 w 168"/>
                    <a:gd name="T19" fmla="*/ 241 h 247"/>
                    <a:gd name="T20" fmla="*/ 168 w 168"/>
                    <a:gd name="T21" fmla="*/ 236 h 247"/>
                    <a:gd name="T22" fmla="*/ 168 w 168"/>
                    <a:gd name="T23" fmla="*/ 228 h 247"/>
                    <a:gd name="T24" fmla="*/ 27 w 168"/>
                    <a:gd name="T25" fmla="*/ 88 h 247"/>
                    <a:gd name="T26" fmla="*/ 26 w 168"/>
                    <a:gd name="T27" fmla="*/ 85 h 247"/>
                    <a:gd name="T28" fmla="*/ 25 w 168"/>
                    <a:gd name="T29" fmla="*/ 73 h 247"/>
                    <a:gd name="T30" fmla="*/ 25 w 168"/>
                    <a:gd name="T31" fmla="*/ 51 h 247"/>
                    <a:gd name="T32" fmla="*/ 25 w 168"/>
                    <a:gd name="T33" fmla="*/ 5 h 247"/>
                    <a:gd name="T34" fmla="*/ 19 w 168"/>
                    <a:gd name="T35" fmla="*/ 0 h 24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68" h="246">
                      <a:moveTo>
                        <a:pt x="19" y="0"/>
                      </a:moveTo>
                      <a:lnTo>
                        <a:pt x="5" y="0"/>
                      </a:lnTo>
                      <a:lnTo>
                        <a:pt x="0" y="5"/>
                      </a:lnTo>
                      <a:lnTo>
                        <a:pt x="0" y="68"/>
                      </a:lnTo>
                      <a:lnTo>
                        <a:pt x="0" y="80"/>
                      </a:lnTo>
                      <a:lnTo>
                        <a:pt x="1" y="93"/>
                      </a:lnTo>
                      <a:lnTo>
                        <a:pt x="5" y="101"/>
                      </a:lnTo>
                      <a:lnTo>
                        <a:pt x="150" y="246"/>
                      </a:lnTo>
                      <a:lnTo>
                        <a:pt x="158" y="246"/>
                      </a:lnTo>
                      <a:lnTo>
                        <a:pt x="163" y="241"/>
                      </a:lnTo>
                      <a:lnTo>
                        <a:pt x="168" y="236"/>
                      </a:lnTo>
                      <a:lnTo>
                        <a:pt x="168" y="228"/>
                      </a:lnTo>
                      <a:lnTo>
                        <a:pt x="27" y="88"/>
                      </a:lnTo>
                      <a:lnTo>
                        <a:pt x="26" y="85"/>
                      </a:lnTo>
                      <a:lnTo>
                        <a:pt x="25" y="73"/>
                      </a:lnTo>
                      <a:lnTo>
                        <a:pt x="25" y="51"/>
                      </a:lnTo>
                      <a:lnTo>
                        <a:pt x="25" y="5"/>
                      </a:lnTo>
                      <a:lnTo>
                        <a:pt x="19" y="0"/>
                      </a:lnTo>
                    </a:path>
                  </a:pathLst>
                </a:custGeom>
                <a:solidFill>
                  <a:srgbClr val="91C4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683" name="Rectangle 1026">
                  <a:extLst>
                    <a:ext uri="{FF2B5EF4-FFF2-40B4-BE49-F238E27FC236}">
                      <a16:creationId xmlns:a16="http://schemas.microsoft.com/office/drawing/2014/main" id="{180DCE1F-E751-FB48-090B-976D0E96D6FD}"/>
                    </a:ext>
                  </a:extLst>
                </p:cNvPr>
                <p:cNvSpPr>
                  <a:spLocks noChangeArrowheads="1"/>
                </p:cNvSpPr>
                <p:nvPr/>
              </p:nvSpPr>
              <p:spPr bwMode="auto">
                <a:xfrm>
                  <a:off x="120" y="14"/>
                  <a:ext cx="16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spcAft>
                      <a:spcPct val="25000"/>
                    </a:spcAft>
                    <a:buFont typeface="Wingdings" panose="05000000000000000000" pitchFamily="2" charset="2"/>
                    <a:buChar char="u"/>
                    <a:defRPr sz="2000">
                      <a:solidFill>
                        <a:srgbClr val="002F5F"/>
                      </a:solidFill>
                      <a:latin typeface="Arial" pitchFamily="34" charset="0"/>
                      <a:cs typeface="Arial" pitchFamily="34" charset="0"/>
                    </a:defRPr>
                  </a:lvl1pPr>
                  <a:lvl2pPr marL="742950" indent="-285750">
                    <a:spcBef>
                      <a:spcPct val="20000"/>
                    </a:spcBef>
                    <a:buChar char="–"/>
                    <a:defRPr>
                      <a:solidFill>
                        <a:srgbClr val="6D6E71"/>
                      </a:solidFill>
                      <a:latin typeface="Arial" pitchFamily="34" charset="0"/>
                      <a:cs typeface="Arial" pitchFamily="34" charset="0"/>
                    </a:defRPr>
                  </a:lvl2pPr>
                  <a:lvl3pPr marL="1143000" indent="-228600">
                    <a:spcBef>
                      <a:spcPct val="20000"/>
                    </a:spcBef>
                    <a:buChar char="•"/>
                    <a:defRPr sz="1600">
                      <a:solidFill>
                        <a:srgbClr val="6D6E71"/>
                      </a:solidFill>
                      <a:latin typeface="Arial" pitchFamily="34" charset="0"/>
                      <a:cs typeface="Arial" pitchFamily="34" charset="0"/>
                    </a:defRPr>
                  </a:lvl3pPr>
                  <a:lvl4pPr marL="1600200" indent="-228600">
                    <a:spcBef>
                      <a:spcPct val="20000"/>
                    </a:spcBef>
                    <a:buChar char="–"/>
                    <a:defRPr sz="1400">
                      <a:solidFill>
                        <a:srgbClr val="6D6E71"/>
                      </a:solidFill>
                      <a:latin typeface="Arial" pitchFamily="34" charset="0"/>
                      <a:cs typeface="Arial" pitchFamily="34" charset="0"/>
                    </a:defRPr>
                  </a:lvl4pPr>
                  <a:lvl5pPr marL="2057400" indent="-228600">
                    <a:spcBef>
                      <a:spcPct val="20000"/>
                    </a:spcBef>
                    <a:buChar char="»"/>
                    <a:defRPr sz="1400">
                      <a:solidFill>
                        <a:srgbClr val="6D6E71"/>
                      </a:solidFill>
                      <a:latin typeface="Arial" pitchFamily="34" charset="0"/>
                      <a:cs typeface="Arial" pitchFamily="34" charset="0"/>
                    </a:defRPr>
                  </a:lvl5pPr>
                  <a:lvl6pPr marL="25146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6pPr>
                  <a:lvl7pPr marL="29718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7pPr>
                  <a:lvl8pPr marL="34290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8pPr>
                  <a:lvl9pPr marL="38862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9pPr>
                </a:lstStyle>
                <a:p>
                  <a:pPr defTabSz="514350" fontAlgn="auto">
                    <a:spcBef>
                      <a:spcPct val="0"/>
                    </a:spcBef>
                    <a:spcAft>
                      <a:spcPct val="0"/>
                    </a:spcAft>
                    <a:buNone/>
                    <a:defRPr/>
                  </a:pPr>
                  <a:endParaRPr lang="en-US" altLang="en-US" sz="1013" kern="0">
                    <a:solidFill>
                      <a:srgbClr val="003865"/>
                    </a:solidFill>
                  </a:endParaRPr>
                </a:p>
              </p:txBody>
            </p:sp>
            <p:sp>
              <p:nvSpPr>
                <p:cNvPr id="684" name="Freeform 1025">
                  <a:extLst>
                    <a:ext uri="{FF2B5EF4-FFF2-40B4-BE49-F238E27FC236}">
                      <a16:creationId xmlns:a16="http://schemas.microsoft.com/office/drawing/2014/main" id="{A401185D-7F00-E3B6-99EC-7472AC6F02C3}"/>
                    </a:ext>
                  </a:extLst>
                </p:cNvPr>
                <p:cNvSpPr/>
                <p:nvPr/>
              </p:nvSpPr>
              <p:spPr bwMode="auto">
                <a:xfrm>
                  <a:off x="120" y="13"/>
                  <a:ext cx="168" cy="247"/>
                </a:xfrm>
                <a:custGeom>
                  <a:avLst/>
                  <a:gdLst>
                    <a:gd name="T0" fmla="*/ 12 w 168"/>
                    <a:gd name="T1" fmla="*/ 0 h 247"/>
                    <a:gd name="T2" fmla="*/ 19 w 168"/>
                    <a:gd name="T3" fmla="*/ 0 h 247"/>
                    <a:gd name="T4" fmla="*/ 25 w 168"/>
                    <a:gd name="T5" fmla="*/ 5 h 247"/>
                    <a:gd name="T6" fmla="*/ 25 w 168"/>
                    <a:gd name="T7" fmla="*/ 12 h 247"/>
                    <a:gd name="T8" fmla="*/ 25 w 168"/>
                    <a:gd name="T9" fmla="*/ 28 h 247"/>
                    <a:gd name="T10" fmla="*/ 25 w 168"/>
                    <a:gd name="T11" fmla="*/ 51 h 247"/>
                    <a:gd name="T12" fmla="*/ 25 w 168"/>
                    <a:gd name="T13" fmla="*/ 73 h 247"/>
                    <a:gd name="T14" fmla="*/ 26 w 168"/>
                    <a:gd name="T15" fmla="*/ 85 h 247"/>
                    <a:gd name="T16" fmla="*/ 27 w 168"/>
                    <a:gd name="T17" fmla="*/ 88 h 247"/>
                    <a:gd name="T18" fmla="*/ 33 w 168"/>
                    <a:gd name="T19" fmla="*/ 93 h 247"/>
                    <a:gd name="T20" fmla="*/ 163 w 168"/>
                    <a:gd name="T21" fmla="*/ 224 h 247"/>
                    <a:gd name="T22" fmla="*/ 168 w 168"/>
                    <a:gd name="T23" fmla="*/ 228 h 247"/>
                    <a:gd name="T24" fmla="*/ 168 w 168"/>
                    <a:gd name="T25" fmla="*/ 236 h 247"/>
                    <a:gd name="T26" fmla="*/ 163 w 168"/>
                    <a:gd name="T27" fmla="*/ 241 h 247"/>
                    <a:gd name="T28" fmla="*/ 158 w 168"/>
                    <a:gd name="T29" fmla="*/ 246 h 247"/>
                    <a:gd name="T30" fmla="*/ 150 w 168"/>
                    <a:gd name="T31" fmla="*/ 246 h 247"/>
                    <a:gd name="T32" fmla="*/ 145 w 168"/>
                    <a:gd name="T33" fmla="*/ 241 h 247"/>
                    <a:gd name="T34" fmla="*/ 15 w 168"/>
                    <a:gd name="T35" fmla="*/ 111 h 247"/>
                    <a:gd name="T36" fmla="*/ 5 w 168"/>
                    <a:gd name="T37" fmla="*/ 101 h 247"/>
                    <a:gd name="T38" fmla="*/ 1 w 168"/>
                    <a:gd name="T39" fmla="*/ 93 h 247"/>
                    <a:gd name="T40" fmla="*/ 0 w 168"/>
                    <a:gd name="T41" fmla="*/ 80 h 247"/>
                    <a:gd name="T42" fmla="*/ 0 w 168"/>
                    <a:gd name="T43" fmla="*/ 68 h 247"/>
                    <a:gd name="T44" fmla="*/ 0 w 168"/>
                    <a:gd name="T45" fmla="*/ 45 h 247"/>
                    <a:gd name="T46" fmla="*/ 0 w 168"/>
                    <a:gd name="T47" fmla="*/ 12 h 247"/>
                    <a:gd name="T48" fmla="*/ 0 w 168"/>
                    <a:gd name="T49" fmla="*/ 5 h 247"/>
                    <a:gd name="T50" fmla="*/ 5 w 168"/>
                    <a:gd name="T51" fmla="*/ 0 h 247"/>
                    <a:gd name="T52" fmla="*/ 12 w 168"/>
                    <a:gd name="T53" fmla="*/ 0 h 24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68" h="246">
                      <a:moveTo>
                        <a:pt x="12" y="0"/>
                      </a:moveTo>
                      <a:lnTo>
                        <a:pt x="19" y="0"/>
                      </a:lnTo>
                      <a:lnTo>
                        <a:pt x="25" y="5"/>
                      </a:lnTo>
                      <a:lnTo>
                        <a:pt x="25" y="12"/>
                      </a:lnTo>
                      <a:lnTo>
                        <a:pt x="25" y="28"/>
                      </a:lnTo>
                      <a:lnTo>
                        <a:pt x="25" y="51"/>
                      </a:lnTo>
                      <a:lnTo>
                        <a:pt x="25" y="73"/>
                      </a:lnTo>
                      <a:lnTo>
                        <a:pt x="26" y="85"/>
                      </a:lnTo>
                      <a:lnTo>
                        <a:pt x="27" y="88"/>
                      </a:lnTo>
                      <a:lnTo>
                        <a:pt x="33" y="93"/>
                      </a:lnTo>
                      <a:lnTo>
                        <a:pt x="163" y="224"/>
                      </a:lnTo>
                      <a:lnTo>
                        <a:pt x="168" y="228"/>
                      </a:lnTo>
                      <a:lnTo>
                        <a:pt x="168" y="236"/>
                      </a:lnTo>
                      <a:lnTo>
                        <a:pt x="163" y="241"/>
                      </a:lnTo>
                      <a:lnTo>
                        <a:pt x="158" y="246"/>
                      </a:lnTo>
                      <a:lnTo>
                        <a:pt x="150" y="246"/>
                      </a:lnTo>
                      <a:lnTo>
                        <a:pt x="145" y="241"/>
                      </a:lnTo>
                      <a:lnTo>
                        <a:pt x="15" y="111"/>
                      </a:lnTo>
                      <a:lnTo>
                        <a:pt x="5" y="101"/>
                      </a:lnTo>
                      <a:lnTo>
                        <a:pt x="1" y="93"/>
                      </a:lnTo>
                      <a:lnTo>
                        <a:pt x="0" y="80"/>
                      </a:lnTo>
                      <a:lnTo>
                        <a:pt x="0" y="68"/>
                      </a:lnTo>
                      <a:lnTo>
                        <a:pt x="0" y="45"/>
                      </a:lnTo>
                      <a:lnTo>
                        <a:pt x="0" y="12"/>
                      </a:lnTo>
                      <a:lnTo>
                        <a:pt x="0" y="5"/>
                      </a:lnTo>
                      <a:lnTo>
                        <a:pt x="5" y="0"/>
                      </a:lnTo>
                      <a:lnTo>
                        <a:pt x="12" y="0"/>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647" name="Group 1024">
                <a:extLst>
                  <a:ext uri="{FF2B5EF4-FFF2-40B4-BE49-F238E27FC236}">
                    <a16:creationId xmlns:a16="http://schemas.microsoft.com/office/drawing/2014/main" id="{DDFBC0C5-0317-5DCB-5BBA-08847B6BE00F}"/>
                  </a:ext>
                </a:extLst>
              </p:cNvPr>
              <p:cNvGrpSpPr/>
              <p:nvPr/>
            </p:nvGrpSpPr>
            <p:grpSpPr>
              <a:xfrm>
                <a:off x="5286916" y="4158857"/>
                <a:ext cx="189904" cy="235508"/>
                <a:chOff x="14" y="13"/>
                <a:chExt cx="274" cy="275"/>
              </a:xfrm>
            </p:grpSpPr>
            <p:sp>
              <p:nvSpPr>
                <p:cNvPr id="661" name="Freeform 1040">
                  <a:extLst>
                    <a:ext uri="{FF2B5EF4-FFF2-40B4-BE49-F238E27FC236}">
                      <a16:creationId xmlns:a16="http://schemas.microsoft.com/office/drawing/2014/main" id="{44421E78-810E-6B98-507E-9F540DA0CB0E}"/>
                    </a:ext>
                  </a:extLst>
                </p:cNvPr>
                <p:cNvSpPr/>
                <p:nvPr/>
              </p:nvSpPr>
              <p:spPr bwMode="auto">
                <a:xfrm>
                  <a:off x="14" y="167"/>
                  <a:ext cx="91" cy="20"/>
                </a:xfrm>
                <a:custGeom>
                  <a:avLst/>
                  <a:gdLst>
                    <a:gd name="T0" fmla="*/ 0 w 91"/>
                    <a:gd name="T1" fmla="*/ 0 h 20"/>
                    <a:gd name="T2" fmla="*/ 91 w 91"/>
                    <a:gd name="T3" fmla="*/ 0 h 20"/>
                    <a:gd name="T4" fmla="*/ 0 60000 65536"/>
                    <a:gd name="T5" fmla="*/ 0 60000 65536"/>
                  </a:gdLst>
                  <a:ahLst/>
                  <a:cxnLst>
                    <a:cxn ang="T4">
                      <a:pos x="T0" y="T1"/>
                    </a:cxn>
                    <a:cxn ang="T5">
                      <a:pos x="T2" y="T3"/>
                    </a:cxn>
                  </a:cxnLst>
                  <a:rect l="0" t="0" r="r" b="b"/>
                  <a:pathLst>
                    <a:path w="91" h="20">
                      <a:moveTo>
                        <a:pt x="0" y="0"/>
                      </a:moveTo>
                      <a:lnTo>
                        <a:pt x="91" y="0"/>
                      </a:lnTo>
                    </a:path>
                  </a:pathLst>
                </a:custGeom>
                <a:noFill/>
                <a:ln w="18224">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662" name="Rectangle 1038">
                  <a:extLst>
                    <a:ext uri="{FF2B5EF4-FFF2-40B4-BE49-F238E27FC236}">
                      <a16:creationId xmlns:a16="http://schemas.microsoft.com/office/drawing/2014/main" id="{DCC33083-54DE-9600-C50C-D494E838BD7B}"/>
                    </a:ext>
                  </a:extLst>
                </p:cNvPr>
                <p:cNvSpPr>
                  <a:spLocks noChangeArrowheads="1"/>
                </p:cNvSpPr>
                <p:nvPr/>
              </p:nvSpPr>
              <p:spPr bwMode="auto">
                <a:xfrm>
                  <a:off x="14" y="155"/>
                  <a:ext cx="100"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spcAft>
                      <a:spcPct val="25000"/>
                    </a:spcAft>
                    <a:buFont typeface="Wingdings" panose="05000000000000000000" pitchFamily="2" charset="2"/>
                    <a:buChar char="u"/>
                    <a:defRPr sz="2000">
                      <a:solidFill>
                        <a:srgbClr val="002F5F"/>
                      </a:solidFill>
                      <a:latin typeface="Arial" pitchFamily="34" charset="0"/>
                      <a:cs typeface="Arial" pitchFamily="34" charset="0"/>
                    </a:defRPr>
                  </a:lvl1pPr>
                  <a:lvl2pPr marL="742950" indent="-285750">
                    <a:spcBef>
                      <a:spcPct val="20000"/>
                    </a:spcBef>
                    <a:buChar char="–"/>
                    <a:defRPr>
                      <a:solidFill>
                        <a:srgbClr val="6D6E71"/>
                      </a:solidFill>
                      <a:latin typeface="Arial" pitchFamily="34" charset="0"/>
                      <a:cs typeface="Arial" pitchFamily="34" charset="0"/>
                    </a:defRPr>
                  </a:lvl2pPr>
                  <a:lvl3pPr marL="1143000" indent="-228600">
                    <a:spcBef>
                      <a:spcPct val="20000"/>
                    </a:spcBef>
                    <a:buChar char="•"/>
                    <a:defRPr sz="1600">
                      <a:solidFill>
                        <a:srgbClr val="6D6E71"/>
                      </a:solidFill>
                      <a:latin typeface="Arial" pitchFamily="34" charset="0"/>
                      <a:cs typeface="Arial" pitchFamily="34" charset="0"/>
                    </a:defRPr>
                  </a:lvl3pPr>
                  <a:lvl4pPr marL="1600200" indent="-228600">
                    <a:spcBef>
                      <a:spcPct val="20000"/>
                    </a:spcBef>
                    <a:buChar char="–"/>
                    <a:defRPr sz="1400">
                      <a:solidFill>
                        <a:srgbClr val="6D6E71"/>
                      </a:solidFill>
                      <a:latin typeface="Arial" pitchFamily="34" charset="0"/>
                      <a:cs typeface="Arial" pitchFamily="34" charset="0"/>
                    </a:defRPr>
                  </a:lvl4pPr>
                  <a:lvl5pPr marL="2057400" indent="-228600">
                    <a:spcBef>
                      <a:spcPct val="20000"/>
                    </a:spcBef>
                    <a:buChar char="»"/>
                    <a:defRPr sz="1400">
                      <a:solidFill>
                        <a:srgbClr val="6D6E71"/>
                      </a:solidFill>
                      <a:latin typeface="Arial" pitchFamily="34" charset="0"/>
                      <a:cs typeface="Arial" pitchFamily="34" charset="0"/>
                    </a:defRPr>
                  </a:lvl5pPr>
                  <a:lvl6pPr marL="25146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6pPr>
                  <a:lvl7pPr marL="29718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7pPr>
                  <a:lvl8pPr marL="34290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8pPr>
                  <a:lvl9pPr marL="38862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9pPr>
                </a:lstStyle>
                <a:p>
                  <a:pPr defTabSz="514350" fontAlgn="auto">
                    <a:spcBef>
                      <a:spcPct val="0"/>
                    </a:spcBef>
                    <a:spcAft>
                      <a:spcPct val="0"/>
                    </a:spcAft>
                    <a:buNone/>
                    <a:defRPr/>
                  </a:pPr>
                  <a:endParaRPr lang="en-US" altLang="en-US" sz="1013" kern="0">
                    <a:solidFill>
                      <a:srgbClr val="003865"/>
                    </a:solidFill>
                  </a:endParaRPr>
                </a:p>
              </p:txBody>
            </p:sp>
            <p:sp>
              <p:nvSpPr>
                <p:cNvPr id="663" name="Freeform 1037">
                  <a:extLst>
                    <a:ext uri="{FF2B5EF4-FFF2-40B4-BE49-F238E27FC236}">
                      <a16:creationId xmlns:a16="http://schemas.microsoft.com/office/drawing/2014/main" id="{4885F860-5FA5-6DA5-CA91-ED9C247512B1}"/>
                    </a:ext>
                  </a:extLst>
                </p:cNvPr>
                <p:cNvSpPr/>
                <p:nvPr/>
              </p:nvSpPr>
              <p:spPr bwMode="auto">
                <a:xfrm>
                  <a:off x="14" y="154"/>
                  <a:ext cx="91" cy="27"/>
                </a:xfrm>
                <a:custGeom>
                  <a:avLst/>
                  <a:gdLst>
                    <a:gd name="T0" fmla="*/ 0 w 91"/>
                    <a:gd name="T1" fmla="*/ 12 h 27"/>
                    <a:gd name="T2" fmla="*/ 0 w 91"/>
                    <a:gd name="T3" fmla="*/ 19 h 27"/>
                    <a:gd name="T4" fmla="*/ 5 w 91"/>
                    <a:gd name="T5" fmla="*/ 25 h 27"/>
                    <a:gd name="T6" fmla="*/ 12 w 91"/>
                    <a:gd name="T7" fmla="*/ 25 h 27"/>
                    <a:gd name="T8" fmla="*/ 78 w 91"/>
                    <a:gd name="T9" fmla="*/ 26 h 27"/>
                    <a:gd name="T10" fmla="*/ 85 w 91"/>
                    <a:gd name="T11" fmla="*/ 26 h 27"/>
                    <a:gd name="T12" fmla="*/ 90 w 91"/>
                    <a:gd name="T13" fmla="*/ 21 h 27"/>
                    <a:gd name="T14" fmla="*/ 91 w 91"/>
                    <a:gd name="T15" fmla="*/ 14 h 27"/>
                    <a:gd name="T16" fmla="*/ 91 w 91"/>
                    <a:gd name="T17" fmla="*/ 7 h 27"/>
                    <a:gd name="T18" fmla="*/ 85 w 91"/>
                    <a:gd name="T19" fmla="*/ 1 h 27"/>
                    <a:gd name="T20" fmla="*/ 78 w 91"/>
                    <a:gd name="T21" fmla="*/ 1 h 27"/>
                    <a:gd name="T22" fmla="*/ 12 w 91"/>
                    <a:gd name="T23" fmla="*/ 0 h 27"/>
                    <a:gd name="T24" fmla="*/ 5 w 91"/>
                    <a:gd name="T25" fmla="*/ 0 h 27"/>
                    <a:gd name="T26" fmla="*/ 0 w 91"/>
                    <a:gd name="T27" fmla="*/ 5 h 27"/>
                    <a:gd name="T28" fmla="*/ 0 w 91"/>
                    <a:gd name="T29" fmla="*/ 12 h 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1" h="27">
                      <a:moveTo>
                        <a:pt x="0" y="12"/>
                      </a:moveTo>
                      <a:lnTo>
                        <a:pt x="0" y="19"/>
                      </a:lnTo>
                      <a:lnTo>
                        <a:pt x="5" y="25"/>
                      </a:lnTo>
                      <a:lnTo>
                        <a:pt x="12" y="25"/>
                      </a:lnTo>
                      <a:lnTo>
                        <a:pt x="78" y="26"/>
                      </a:lnTo>
                      <a:lnTo>
                        <a:pt x="85" y="26"/>
                      </a:lnTo>
                      <a:lnTo>
                        <a:pt x="90" y="21"/>
                      </a:lnTo>
                      <a:lnTo>
                        <a:pt x="91" y="14"/>
                      </a:lnTo>
                      <a:lnTo>
                        <a:pt x="91" y="7"/>
                      </a:lnTo>
                      <a:lnTo>
                        <a:pt x="85" y="1"/>
                      </a:lnTo>
                      <a:lnTo>
                        <a:pt x="78" y="1"/>
                      </a:lnTo>
                      <a:lnTo>
                        <a:pt x="12" y="0"/>
                      </a:lnTo>
                      <a:lnTo>
                        <a:pt x="5" y="0"/>
                      </a:lnTo>
                      <a:lnTo>
                        <a:pt x="0" y="5"/>
                      </a:lnTo>
                      <a:lnTo>
                        <a:pt x="0" y="12"/>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664" name="Freeform 1036">
                  <a:extLst>
                    <a:ext uri="{FF2B5EF4-FFF2-40B4-BE49-F238E27FC236}">
                      <a16:creationId xmlns:a16="http://schemas.microsoft.com/office/drawing/2014/main" id="{4E822671-08E9-72CB-2B5C-983E1F38D5D4}"/>
                    </a:ext>
                  </a:extLst>
                </p:cNvPr>
                <p:cNvSpPr/>
                <p:nvPr/>
              </p:nvSpPr>
              <p:spPr bwMode="auto">
                <a:xfrm>
                  <a:off x="14" y="120"/>
                  <a:ext cx="246" cy="168"/>
                </a:xfrm>
                <a:custGeom>
                  <a:avLst/>
                  <a:gdLst>
                    <a:gd name="T0" fmla="*/ 5 w 246"/>
                    <a:gd name="T1" fmla="*/ 0 h 168"/>
                    <a:gd name="T2" fmla="*/ 0 w 246"/>
                    <a:gd name="T3" fmla="*/ 5 h 168"/>
                    <a:gd name="T4" fmla="*/ 0 w 246"/>
                    <a:gd name="T5" fmla="*/ 19 h 168"/>
                    <a:gd name="T6" fmla="*/ 5 w 246"/>
                    <a:gd name="T7" fmla="*/ 25 h 168"/>
                    <a:gd name="T8" fmla="*/ 73 w 246"/>
                    <a:gd name="T9" fmla="*/ 25 h 168"/>
                    <a:gd name="T10" fmla="*/ 85 w 246"/>
                    <a:gd name="T11" fmla="*/ 26 h 168"/>
                    <a:gd name="T12" fmla="*/ 88 w 246"/>
                    <a:gd name="T13" fmla="*/ 27 h 168"/>
                    <a:gd name="T14" fmla="*/ 228 w 246"/>
                    <a:gd name="T15" fmla="*/ 168 h 168"/>
                    <a:gd name="T16" fmla="*/ 236 w 246"/>
                    <a:gd name="T17" fmla="*/ 168 h 168"/>
                    <a:gd name="T18" fmla="*/ 246 w 246"/>
                    <a:gd name="T19" fmla="*/ 158 h 168"/>
                    <a:gd name="T20" fmla="*/ 246 w 246"/>
                    <a:gd name="T21" fmla="*/ 150 h 168"/>
                    <a:gd name="T22" fmla="*/ 101 w 246"/>
                    <a:gd name="T23" fmla="*/ 5 h 168"/>
                    <a:gd name="T24" fmla="*/ 93 w 246"/>
                    <a:gd name="T25" fmla="*/ 1 h 168"/>
                    <a:gd name="T26" fmla="*/ 80 w 246"/>
                    <a:gd name="T27" fmla="*/ 0 h 168"/>
                    <a:gd name="T28" fmla="*/ 68 w 246"/>
                    <a:gd name="T29" fmla="*/ 0 h 168"/>
                    <a:gd name="T30" fmla="*/ 5 w 246"/>
                    <a:gd name="T31" fmla="*/ 0 h 16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46" h="168">
                      <a:moveTo>
                        <a:pt x="5" y="0"/>
                      </a:moveTo>
                      <a:lnTo>
                        <a:pt x="0" y="5"/>
                      </a:lnTo>
                      <a:lnTo>
                        <a:pt x="0" y="19"/>
                      </a:lnTo>
                      <a:lnTo>
                        <a:pt x="5" y="25"/>
                      </a:lnTo>
                      <a:lnTo>
                        <a:pt x="73" y="25"/>
                      </a:lnTo>
                      <a:lnTo>
                        <a:pt x="85" y="26"/>
                      </a:lnTo>
                      <a:lnTo>
                        <a:pt x="88" y="27"/>
                      </a:lnTo>
                      <a:lnTo>
                        <a:pt x="228" y="168"/>
                      </a:lnTo>
                      <a:lnTo>
                        <a:pt x="236" y="168"/>
                      </a:lnTo>
                      <a:lnTo>
                        <a:pt x="246" y="158"/>
                      </a:lnTo>
                      <a:lnTo>
                        <a:pt x="246" y="150"/>
                      </a:lnTo>
                      <a:lnTo>
                        <a:pt x="101" y="5"/>
                      </a:lnTo>
                      <a:lnTo>
                        <a:pt x="93" y="1"/>
                      </a:lnTo>
                      <a:lnTo>
                        <a:pt x="80" y="0"/>
                      </a:lnTo>
                      <a:lnTo>
                        <a:pt x="68" y="0"/>
                      </a:lnTo>
                      <a:lnTo>
                        <a:pt x="5" y="0"/>
                      </a:lnTo>
                    </a:path>
                  </a:pathLst>
                </a:custGeom>
                <a:solidFill>
                  <a:srgbClr val="91C4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665" name="Rectangle 1034">
                  <a:extLst>
                    <a:ext uri="{FF2B5EF4-FFF2-40B4-BE49-F238E27FC236}">
                      <a16:creationId xmlns:a16="http://schemas.microsoft.com/office/drawing/2014/main" id="{53D39E99-9154-2766-6073-178DD7649F5A}"/>
                    </a:ext>
                  </a:extLst>
                </p:cNvPr>
                <p:cNvSpPr>
                  <a:spLocks noChangeArrowheads="1"/>
                </p:cNvSpPr>
                <p:nvPr/>
              </p:nvSpPr>
              <p:spPr bwMode="auto">
                <a:xfrm>
                  <a:off x="14" y="120"/>
                  <a:ext cx="240"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spcAft>
                      <a:spcPct val="25000"/>
                    </a:spcAft>
                    <a:buFont typeface="Wingdings" panose="05000000000000000000" pitchFamily="2" charset="2"/>
                    <a:buChar char="u"/>
                    <a:defRPr sz="2000">
                      <a:solidFill>
                        <a:srgbClr val="002F5F"/>
                      </a:solidFill>
                      <a:latin typeface="Arial" pitchFamily="34" charset="0"/>
                      <a:cs typeface="Arial" pitchFamily="34" charset="0"/>
                    </a:defRPr>
                  </a:lvl1pPr>
                  <a:lvl2pPr marL="742950" indent="-285750">
                    <a:spcBef>
                      <a:spcPct val="20000"/>
                    </a:spcBef>
                    <a:buChar char="–"/>
                    <a:defRPr>
                      <a:solidFill>
                        <a:srgbClr val="6D6E71"/>
                      </a:solidFill>
                      <a:latin typeface="Arial" pitchFamily="34" charset="0"/>
                      <a:cs typeface="Arial" pitchFamily="34" charset="0"/>
                    </a:defRPr>
                  </a:lvl2pPr>
                  <a:lvl3pPr marL="1143000" indent="-228600">
                    <a:spcBef>
                      <a:spcPct val="20000"/>
                    </a:spcBef>
                    <a:buChar char="•"/>
                    <a:defRPr sz="1600">
                      <a:solidFill>
                        <a:srgbClr val="6D6E71"/>
                      </a:solidFill>
                      <a:latin typeface="Arial" pitchFamily="34" charset="0"/>
                      <a:cs typeface="Arial" pitchFamily="34" charset="0"/>
                    </a:defRPr>
                  </a:lvl3pPr>
                  <a:lvl4pPr marL="1600200" indent="-228600">
                    <a:spcBef>
                      <a:spcPct val="20000"/>
                    </a:spcBef>
                    <a:buChar char="–"/>
                    <a:defRPr sz="1400">
                      <a:solidFill>
                        <a:srgbClr val="6D6E71"/>
                      </a:solidFill>
                      <a:latin typeface="Arial" pitchFamily="34" charset="0"/>
                      <a:cs typeface="Arial" pitchFamily="34" charset="0"/>
                    </a:defRPr>
                  </a:lvl4pPr>
                  <a:lvl5pPr marL="2057400" indent="-228600">
                    <a:spcBef>
                      <a:spcPct val="20000"/>
                    </a:spcBef>
                    <a:buChar char="»"/>
                    <a:defRPr sz="1400">
                      <a:solidFill>
                        <a:srgbClr val="6D6E71"/>
                      </a:solidFill>
                      <a:latin typeface="Arial" pitchFamily="34" charset="0"/>
                      <a:cs typeface="Arial" pitchFamily="34" charset="0"/>
                    </a:defRPr>
                  </a:lvl5pPr>
                  <a:lvl6pPr marL="25146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6pPr>
                  <a:lvl7pPr marL="29718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7pPr>
                  <a:lvl8pPr marL="34290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8pPr>
                  <a:lvl9pPr marL="38862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9pPr>
                </a:lstStyle>
                <a:p>
                  <a:pPr defTabSz="514350" fontAlgn="auto">
                    <a:spcBef>
                      <a:spcPct val="0"/>
                    </a:spcBef>
                    <a:spcAft>
                      <a:spcPct val="0"/>
                    </a:spcAft>
                    <a:buNone/>
                    <a:defRPr/>
                  </a:pPr>
                  <a:endParaRPr lang="en-US" altLang="en-US" sz="1013" kern="0">
                    <a:solidFill>
                      <a:srgbClr val="003865"/>
                    </a:solidFill>
                  </a:endParaRPr>
                </a:p>
              </p:txBody>
            </p:sp>
            <p:sp>
              <p:nvSpPr>
                <p:cNvPr id="666" name="Freeform 1033">
                  <a:extLst>
                    <a:ext uri="{FF2B5EF4-FFF2-40B4-BE49-F238E27FC236}">
                      <a16:creationId xmlns:a16="http://schemas.microsoft.com/office/drawing/2014/main" id="{D4D0D694-F038-9D7D-E5A0-63BD63DBDD34}"/>
                    </a:ext>
                  </a:extLst>
                </p:cNvPr>
                <p:cNvSpPr/>
                <p:nvPr/>
              </p:nvSpPr>
              <p:spPr bwMode="auto">
                <a:xfrm>
                  <a:off x="14" y="120"/>
                  <a:ext cx="246" cy="168"/>
                </a:xfrm>
                <a:custGeom>
                  <a:avLst/>
                  <a:gdLst>
                    <a:gd name="T0" fmla="*/ 0 w 246"/>
                    <a:gd name="T1" fmla="*/ 12 h 168"/>
                    <a:gd name="T2" fmla="*/ 0 w 246"/>
                    <a:gd name="T3" fmla="*/ 19 h 168"/>
                    <a:gd name="T4" fmla="*/ 5 w 246"/>
                    <a:gd name="T5" fmla="*/ 25 h 168"/>
                    <a:gd name="T6" fmla="*/ 12 w 246"/>
                    <a:gd name="T7" fmla="*/ 25 h 168"/>
                    <a:gd name="T8" fmla="*/ 28 w 246"/>
                    <a:gd name="T9" fmla="*/ 25 h 168"/>
                    <a:gd name="T10" fmla="*/ 52 w 246"/>
                    <a:gd name="T11" fmla="*/ 25 h 168"/>
                    <a:gd name="T12" fmla="*/ 73 w 246"/>
                    <a:gd name="T13" fmla="*/ 25 h 168"/>
                    <a:gd name="T14" fmla="*/ 85 w 246"/>
                    <a:gd name="T15" fmla="*/ 26 h 168"/>
                    <a:gd name="T16" fmla="*/ 88 w 246"/>
                    <a:gd name="T17" fmla="*/ 27 h 168"/>
                    <a:gd name="T18" fmla="*/ 93 w 246"/>
                    <a:gd name="T19" fmla="*/ 33 h 168"/>
                    <a:gd name="T20" fmla="*/ 224 w 246"/>
                    <a:gd name="T21" fmla="*/ 163 h 168"/>
                    <a:gd name="T22" fmla="*/ 228 w 246"/>
                    <a:gd name="T23" fmla="*/ 168 h 168"/>
                    <a:gd name="T24" fmla="*/ 236 w 246"/>
                    <a:gd name="T25" fmla="*/ 168 h 168"/>
                    <a:gd name="T26" fmla="*/ 241 w 246"/>
                    <a:gd name="T27" fmla="*/ 163 h 168"/>
                    <a:gd name="T28" fmla="*/ 246 w 246"/>
                    <a:gd name="T29" fmla="*/ 158 h 168"/>
                    <a:gd name="T30" fmla="*/ 246 w 246"/>
                    <a:gd name="T31" fmla="*/ 150 h 168"/>
                    <a:gd name="T32" fmla="*/ 241 w 246"/>
                    <a:gd name="T33" fmla="*/ 145 h 168"/>
                    <a:gd name="T34" fmla="*/ 111 w 246"/>
                    <a:gd name="T35" fmla="*/ 15 h 168"/>
                    <a:gd name="T36" fmla="*/ 101 w 246"/>
                    <a:gd name="T37" fmla="*/ 5 h 168"/>
                    <a:gd name="T38" fmla="*/ 93 w 246"/>
                    <a:gd name="T39" fmla="*/ 1 h 168"/>
                    <a:gd name="T40" fmla="*/ 80 w 246"/>
                    <a:gd name="T41" fmla="*/ 0 h 168"/>
                    <a:gd name="T42" fmla="*/ 68 w 246"/>
                    <a:gd name="T43" fmla="*/ 0 h 168"/>
                    <a:gd name="T44" fmla="*/ 45 w 246"/>
                    <a:gd name="T45" fmla="*/ 0 h 168"/>
                    <a:gd name="T46" fmla="*/ 12 w 246"/>
                    <a:gd name="T47" fmla="*/ 0 h 168"/>
                    <a:gd name="T48" fmla="*/ 5 w 246"/>
                    <a:gd name="T49" fmla="*/ 0 h 168"/>
                    <a:gd name="T50" fmla="*/ 0 w 246"/>
                    <a:gd name="T51" fmla="*/ 5 h 168"/>
                    <a:gd name="T52" fmla="*/ 0 w 246"/>
                    <a:gd name="T53" fmla="*/ 12 h 16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46" h="168">
                      <a:moveTo>
                        <a:pt x="0" y="12"/>
                      </a:moveTo>
                      <a:lnTo>
                        <a:pt x="0" y="19"/>
                      </a:lnTo>
                      <a:lnTo>
                        <a:pt x="5" y="25"/>
                      </a:lnTo>
                      <a:lnTo>
                        <a:pt x="12" y="25"/>
                      </a:lnTo>
                      <a:lnTo>
                        <a:pt x="28" y="25"/>
                      </a:lnTo>
                      <a:lnTo>
                        <a:pt x="52" y="25"/>
                      </a:lnTo>
                      <a:lnTo>
                        <a:pt x="73" y="25"/>
                      </a:lnTo>
                      <a:lnTo>
                        <a:pt x="85" y="26"/>
                      </a:lnTo>
                      <a:lnTo>
                        <a:pt x="88" y="27"/>
                      </a:lnTo>
                      <a:lnTo>
                        <a:pt x="93" y="33"/>
                      </a:lnTo>
                      <a:lnTo>
                        <a:pt x="224" y="163"/>
                      </a:lnTo>
                      <a:lnTo>
                        <a:pt x="228" y="168"/>
                      </a:lnTo>
                      <a:lnTo>
                        <a:pt x="236" y="168"/>
                      </a:lnTo>
                      <a:lnTo>
                        <a:pt x="241" y="163"/>
                      </a:lnTo>
                      <a:lnTo>
                        <a:pt x="246" y="158"/>
                      </a:lnTo>
                      <a:lnTo>
                        <a:pt x="246" y="150"/>
                      </a:lnTo>
                      <a:lnTo>
                        <a:pt x="241" y="145"/>
                      </a:lnTo>
                      <a:lnTo>
                        <a:pt x="111" y="15"/>
                      </a:lnTo>
                      <a:lnTo>
                        <a:pt x="101" y="5"/>
                      </a:lnTo>
                      <a:lnTo>
                        <a:pt x="93" y="1"/>
                      </a:lnTo>
                      <a:lnTo>
                        <a:pt x="80" y="0"/>
                      </a:lnTo>
                      <a:lnTo>
                        <a:pt x="68" y="0"/>
                      </a:lnTo>
                      <a:lnTo>
                        <a:pt x="45" y="0"/>
                      </a:lnTo>
                      <a:lnTo>
                        <a:pt x="12" y="0"/>
                      </a:lnTo>
                      <a:lnTo>
                        <a:pt x="5" y="0"/>
                      </a:lnTo>
                      <a:lnTo>
                        <a:pt x="0" y="5"/>
                      </a:lnTo>
                      <a:lnTo>
                        <a:pt x="0" y="12"/>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667" name="Freeform 1032">
                  <a:extLst>
                    <a:ext uri="{FF2B5EF4-FFF2-40B4-BE49-F238E27FC236}">
                      <a16:creationId xmlns:a16="http://schemas.microsoft.com/office/drawing/2014/main" id="{F600D824-181A-6015-49A5-B19659A3F678}"/>
                    </a:ext>
                  </a:extLst>
                </p:cNvPr>
                <p:cNvSpPr/>
                <p:nvPr/>
              </p:nvSpPr>
              <p:spPr bwMode="auto">
                <a:xfrm>
                  <a:off x="167" y="14"/>
                  <a:ext cx="20" cy="91"/>
                </a:xfrm>
                <a:custGeom>
                  <a:avLst/>
                  <a:gdLst>
                    <a:gd name="T0" fmla="*/ 0 w 20"/>
                    <a:gd name="T1" fmla="*/ 0 h 91"/>
                    <a:gd name="T2" fmla="*/ 0 w 20"/>
                    <a:gd name="T3" fmla="*/ 91 h 91"/>
                    <a:gd name="T4" fmla="*/ 0 60000 65536"/>
                    <a:gd name="T5" fmla="*/ 0 60000 65536"/>
                  </a:gdLst>
                  <a:ahLst/>
                  <a:cxnLst>
                    <a:cxn ang="T4">
                      <a:pos x="T0" y="T1"/>
                    </a:cxn>
                    <a:cxn ang="T5">
                      <a:pos x="T2" y="T3"/>
                    </a:cxn>
                  </a:cxnLst>
                  <a:rect l="0" t="0" r="r" b="b"/>
                  <a:pathLst>
                    <a:path w="20" h="91">
                      <a:moveTo>
                        <a:pt x="0" y="0"/>
                      </a:moveTo>
                      <a:lnTo>
                        <a:pt x="0" y="91"/>
                      </a:lnTo>
                    </a:path>
                  </a:pathLst>
                </a:custGeom>
                <a:noFill/>
                <a:ln w="18211">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668" name="Rectangle 1030">
                  <a:extLst>
                    <a:ext uri="{FF2B5EF4-FFF2-40B4-BE49-F238E27FC236}">
                      <a16:creationId xmlns:a16="http://schemas.microsoft.com/office/drawing/2014/main" id="{AD0617AB-CAD3-3746-2962-41B9CFDB6F87}"/>
                    </a:ext>
                  </a:extLst>
                </p:cNvPr>
                <p:cNvSpPr>
                  <a:spLocks noChangeArrowheads="1"/>
                </p:cNvSpPr>
                <p:nvPr/>
              </p:nvSpPr>
              <p:spPr bwMode="auto">
                <a:xfrm>
                  <a:off x="155" y="14"/>
                  <a:ext cx="20"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spcAft>
                      <a:spcPct val="25000"/>
                    </a:spcAft>
                    <a:buFont typeface="Wingdings" panose="05000000000000000000" pitchFamily="2" charset="2"/>
                    <a:buChar char="u"/>
                    <a:defRPr sz="2000">
                      <a:solidFill>
                        <a:srgbClr val="002F5F"/>
                      </a:solidFill>
                      <a:latin typeface="Arial" pitchFamily="34" charset="0"/>
                      <a:cs typeface="Arial" pitchFamily="34" charset="0"/>
                    </a:defRPr>
                  </a:lvl1pPr>
                  <a:lvl2pPr marL="742950" indent="-285750">
                    <a:spcBef>
                      <a:spcPct val="20000"/>
                    </a:spcBef>
                    <a:buChar char="–"/>
                    <a:defRPr>
                      <a:solidFill>
                        <a:srgbClr val="6D6E71"/>
                      </a:solidFill>
                      <a:latin typeface="Arial" pitchFamily="34" charset="0"/>
                      <a:cs typeface="Arial" pitchFamily="34" charset="0"/>
                    </a:defRPr>
                  </a:lvl2pPr>
                  <a:lvl3pPr marL="1143000" indent="-228600">
                    <a:spcBef>
                      <a:spcPct val="20000"/>
                    </a:spcBef>
                    <a:buChar char="•"/>
                    <a:defRPr sz="1600">
                      <a:solidFill>
                        <a:srgbClr val="6D6E71"/>
                      </a:solidFill>
                      <a:latin typeface="Arial" pitchFamily="34" charset="0"/>
                      <a:cs typeface="Arial" pitchFamily="34" charset="0"/>
                    </a:defRPr>
                  </a:lvl3pPr>
                  <a:lvl4pPr marL="1600200" indent="-228600">
                    <a:spcBef>
                      <a:spcPct val="20000"/>
                    </a:spcBef>
                    <a:buChar char="–"/>
                    <a:defRPr sz="1400">
                      <a:solidFill>
                        <a:srgbClr val="6D6E71"/>
                      </a:solidFill>
                      <a:latin typeface="Arial" pitchFamily="34" charset="0"/>
                      <a:cs typeface="Arial" pitchFamily="34" charset="0"/>
                    </a:defRPr>
                  </a:lvl4pPr>
                  <a:lvl5pPr marL="2057400" indent="-228600">
                    <a:spcBef>
                      <a:spcPct val="20000"/>
                    </a:spcBef>
                    <a:buChar char="»"/>
                    <a:defRPr sz="1400">
                      <a:solidFill>
                        <a:srgbClr val="6D6E71"/>
                      </a:solidFill>
                      <a:latin typeface="Arial" pitchFamily="34" charset="0"/>
                      <a:cs typeface="Arial" pitchFamily="34" charset="0"/>
                    </a:defRPr>
                  </a:lvl5pPr>
                  <a:lvl6pPr marL="25146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6pPr>
                  <a:lvl7pPr marL="29718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7pPr>
                  <a:lvl8pPr marL="34290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8pPr>
                  <a:lvl9pPr marL="38862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9pPr>
                </a:lstStyle>
                <a:p>
                  <a:pPr defTabSz="514350" fontAlgn="auto">
                    <a:spcBef>
                      <a:spcPct val="0"/>
                    </a:spcBef>
                    <a:spcAft>
                      <a:spcPct val="0"/>
                    </a:spcAft>
                    <a:buNone/>
                    <a:defRPr/>
                  </a:pPr>
                  <a:endParaRPr lang="en-US" altLang="en-US" sz="1013" kern="0">
                    <a:solidFill>
                      <a:srgbClr val="003865"/>
                    </a:solidFill>
                  </a:endParaRPr>
                </a:p>
              </p:txBody>
            </p:sp>
            <p:sp>
              <p:nvSpPr>
                <p:cNvPr id="669" name="Freeform 1029">
                  <a:extLst>
                    <a:ext uri="{FF2B5EF4-FFF2-40B4-BE49-F238E27FC236}">
                      <a16:creationId xmlns:a16="http://schemas.microsoft.com/office/drawing/2014/main" id="{9286B692-987E-9704-3A1D-7EDD01ABEC49}"/>
                    </a:ext>
                  </a:extLst>
                </p:cNvPr>
                <p:cNvSpPr/>
                <p:nvPr/>
              </p:nvSpPr>
              <p:spPr bwMode="auto">
                <a:xfrm>
                  <a:off x="154" y="14"/>
                  <a:ext cx="27" cy="91"/>
                </a:xfrm>
                <a:custGeom>
                  <a:avLst/>
                  <a:gdLst>
                    <a:gd name="T0" fmla="*/ 12 w 27"/>
                    <a:gd name="T1" fmla="*/ 0 h 91"/>
                    <a:gd name="T2" fmla="*/ 19 w 27"/>
                    <a:gd name="T3" fmla="*/ 0 h 91"/>
                    <a:gd name="T4" fmla="*/ 25 w 27"/>
                    <a:gd name="T5" fmla="*/ 5 h 91"/>
                    <a:gd name="T6" fmla="*/ 25 w 27"/>
                    <a:gd name="T7" fmla="*/ 12 h 91"/>
                    <a:gd name="T8" fmla="*/ 26 w 27"/>
                    <a:gd name="T9" fmla="*/ 78 h 91"/>
                    <a:gd name="T10" fmla="*/ 26 w 27"/>
                    <a:gd name="T11" fmla="*/ 85 h 91"/>
                    <a:gd name="T12" fmla="*/ 21 w 27"/>
                    <a:gd name="T13" fmla="*/ 90 h 91"/>
                    <a:gd name="T14" fmla="*/ 14 w 27"/>
                    <a:gd name="T15" fmla="*/ 91 h 91"/>
                    <a:gd name="T16" fmla="*/ 7 w 27"/>
                    <a:gd name="T17" fmla="*/ 91 h 91"/>
                    <a:gd name="T18" fmla="*/ 1 w 27"/>
                    <a:gd name="T19" fmla="*/ 85 h 91"/>
                    <a:gd name="T20" fmla="*/ 1 w 27"/>
                    <a:gd name="T21" fmla="*/ 78 h 91"/>
                    <a:gd name="T22" fmla="*/ 0 w 27"/>
                    <a:gd name="T23" fmla="*/ 12 h 91"/>
                    <a:gd name="T24" fmla="*/ 0 w 27"/>
                    <a:gd name="T25" fmla="*/ 5 h 91"/>
                    <a:gd name="T26" fmla="*/ 5 w 27"/>
                    <a:gd name="T27" fmla="*/ 0 h 91"/>
                    <a:gd name="T28" fmla="*/ 12 w 27"/>
                    <a:gd name="T29" fmla="*/ 0 h 9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7" h="91">
                      <a:moveTo>
                        <a:pt x="12" y="0"/>
                      </a:moveTo>
                      <a:lnTo>
                        <a:pt x="19" y="0"/>
                      </a:lnTo>
                      <a:lnTo>
                        <a:pt x="25" y="5"/>
                      </a:lnTo>
                      <a:lnTo>
                        <a:pt x="25" y="12"/>
                      </a:lnTo>
                      <a:lnTo>
                        <a:pt x="26" y="78"/>
                      </a:lnTo>
                      <a:lnTo>
                        <a:pt x="26" y="85"/>
                      </a:lnTo>
                      <a:lnTo>
                        <a:pt x="21" y="90"/>
                      </a:lnTo>
                      <a:lnTo>
                        <a:pt x="14" y="91"/>
                      </a:lnTo>
                      <a:lnTo>
                        <a:pt x="7" y="91"/>
                      </a:lnTo>
                      <a:lnTo>
                        <a:pt x="1" y="85"/>
                      </a:lnTo>
                      <a:lnTo>
                        <a:pt x="1" y="78"/>
                      </a:lnTo>
                      <a:lnTo>
                        <a:pt x="0" y="12"/>
                      </a:lnTo>
                      <a:lnTo>
                        <a:pt x="0" y="5"/>
                      </a:lnTo>
                      <a:lnTo>
                        <a:pt x="5" y="0"/>
                      </a:lnTo>
                      <a:lnTo>
                        <a:pt x="12" y="0"/>
                      </a:lnTo>
                      <a:close/>
                    </a:path>
                  </a:pathLst>
                </a:custGeom>
                <a:noFill/>
                <a:ln w="3174">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670" name="Freeform 1028">
                  <a:extLst>
                    <a:ext uri="{FF2B5EF4-FFF2-40B4-BE49-F238E27FC236}">
                      <a16:creationId xmlns:a16="http://schemas.microsoft.com/office/drawing/2014/main" id="{80F8CF02-D0E0-0E9F-38B3-7D4CD9EF5DE3}"/>
                    </a:ext>
                  </a:extLst>
                </p:cNvPr>
                <p:cNvSpPr/>
                <p:nvPr/>
              </p:nvSpPr>
              <p:spPr bwMode="auto">
                <a:xfrm>
                  <a:off x="120" y="13"/>
                  <a:ext cx="168" cy="247"/>
                </a:xfrm>
                <a:custGeom>
                  <a:avLst/>
                  <a:gdLst>
                    <a:gd name="T0" fmla="*/ 19 w 168"/>
                    <a:gd name="T1" fmla="*/ 0 h 247"/>
                    <a:gd name="T2" fmla="*/ 5 w 168"/>
                    <a:gd name="T3" fmla="*/ 0 h 247"/>
                    <a:gd name="T4" fmla="*/ 0 w 168"/>
                    <a:gd name="T5" fmla="*/ 5 h 247"/>
                    <a:gd name="T6" fmla="*/ 0 w 168"/>
                    <a:gd name="T7" fmla="*/ 68 h 247"/>
                    <a:gd name="T8" fmla="*/ 0 w 168"/>
                    <a:gd name="T9" fmla="*/ 80 h 247"/>
                    <a:gd name="T10" fmla="*/ 1 w 168"/>
                    <a:gd name="T11" fmla="*/ 93 h 247"/>
                    <a:gd name="T12" fmla="*/ 5 w 168"/>
                    <a:gd name="T13" fmla="*/ 101 h 247"/>
                    <a:gd name="T14" fmla="*/ 150 w 168"/>
                    <a:gd name="T15" fmla="*/ 246 h 247"/>
                    <a:gd name="T16" fmla="*/ 158 w 168"/>
                    <a:gd name="T17" fmla="*/ 246 h 247"/>
                    <a:gd name="T18" fmla="*/ 163 w 168"/>
                    <a:gd name="T19" fmla="*/ 241 h 247"/>
                    <a:gd name="T20" fmla="*/ 168 w 168"/>
                    <a:gd name="T21" fmla="*/ 236 h 247"/>
                    <a:gd name="T22" fmla="*/ 168 w 168"/>
                    <a:gd name="T23" fmla="*/ 228 h 247"/>
                    <a:gd name="T24" fmla="*/ 27 w 168"/>
                    <a:gd name="T25" fmla="*/ 88 h 247"/>
                    <a:gd name="T26" fmla="*/ 26 w 168"/>
                    <a:gd name="T27" fmla="*/ 85 h 247"/>
                    <a:gd name="T28" fmla="*/ 25 w 168"/>
                    <a:gd name="T29" fmla="*/ 73 h 247"/>
                    <a:gd name="T30" fmla="*/ 25 w 168"/>
                    <a:gd name="T31" fmla="*/ 51 h 247"/>
                    <a:gd name="T32" fmla="*/ 25 w 168"/>
                    <a:gd name="T33" fmla="*/ 5 h 247"/>
                    <a:gd name="T34" fmla="*/ 19 w 168"/>
                    <a:gd name="T35" fmla="*/ 0 h 24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68" h="246">
                      <a:moveTo>
                        <a:pt x="19" y="0"/>
                      </a:moveTo>
                      <a:lnTo>
                        <a:pt x="5" y="0"/>
                      </a:lnTo>
                      <a:lnTo>
                        <a:pt x="0" y="5"/>
                      </a:lnTo>
                      <a:lnTo>
                        <a:pt x="0" y="68"/>
                      </a:lnTo>
                      <a:lnTo>
                        <a:pt x="0" y="80"/>
                      </a:lnTo>
                      <a:lnTo>
                        <a:pt x="1" y="93"/>
                      </a:lnTo>
                      <a:lnTo>
                        <a:pt x="5" y="101"/>
                      </a:lnTo>
                      <a:lnTo>
                        <a:pt x="150" y="246"/>
                      </a:lnTo>
                      <a:lnTo>
                        <a:pt x="158" y="246"/>
                      </a:lnTo>
                      <a:lnTo>
                        <a:pt x="163" y="241"/>
                      </a:lnTo>
                      <a:lnTo>
                        <a:pt x="168" y="236"/>
                      </a:lnTo>
                      <a:lnTo>
                        <a:pt x="168" y="228"/>
                      </a:lnTo>
                      <a:lnTo>
                        <a:pt x="27" y="88"/>
                      </a:lnTo>
                      <a:lnTo>
                        <a:pt x="26" y="85"/>
                      </a:lnTo>
                      <a:lnTo>
                        <a:pt x="25" y="73"/>
                      </a:lnTo>
                      <a:lnTo>
                        <a:pt x="25" y="51"/>
                      </a:lnTo>
                      <a:lnTo>
                        <a:pt x="25" y="5"/>
                      </a:lnTo>
                      <a:lnTo>
                        <a:pt x="19" y="0"/>
                      </a:lnTo>
                    </a:path>
                  </a:pathLst>
                </a:custGeom>
                <a:solidFill>
                  <a:srgbClr val="91C4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671" name="Rectangle 1026">
                  <a:extLst>
                    <a:ext uri="{FF2B5EF4-FFF2-40B4-BE49-F238E27FC236}">
                      <a16:creationId xmlns:a16="http://schemas.microsoft.com/office/drawing/2014/main" id="{8001BFC6-1349-BF77-3A2D-119EEBD335C6}"/>
                    </a:ext>
                  </a:extLst>
                </p:cNvPr>
                <p:cNvSpPr>
                  <a:spLocks noChangeArrowheads="1"/>
                </p:cNvSpPr>
                <p:nvPr/>
              </p:nvSpPr>
              <p:spPr bwMode="auto">
                <a:xfrm>
                  <a:off x="120" y="14"/>
                  <a:ext cx="16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spcAft>
                      <a:spcPct val="25000"/>
                    </a:spcAft>
                    <a:buFont typeface="Wingdings" panose="05000000000000000000" pitchFamily="2" charset="2"/>
                    <a:buChar char="u"/>
                    <a:defRPr sz="2000">
                      <a:solidFill>
                        <a:srgbClr val="002F5F"/>
                      </a:solidFill>
                      <a:latin typeface="Arial" pitchFamily="34" charset="0"/>
                      <a:cs typeface="Arial" pitchFamily="34" charset="0"/>
                    </a:defRPr>
                  </a:lvl1pPr>
                  <a:lvl2pPr marL="742950" indent="-285750">
                    <a:spcBef>
                      <a:spcPct val="20000"/>
                    </a:spcBef>
                    <a:buChar char="–"/>
                    <a:defRPr>
                      <a:solidFill>
                        <a:srgbClr val="6D6E71"/>
                      </a:solidFill>
                      <a:latin typeface="Arial" pitchFamily="34" charset="0"/>
                      <a:cs typeface="Arial" pitchFamily="34" charset="0"/>
                    </a:defRPr>
                  </a:lvl2pPr>
                  <a:lvl3pPr marL="1143000" indent="-228600">
                    <a:spcBef>
                      <a:spcPct val="20000"/>
                    </a:spcBef>
                    <a:buChar char="•"/>
                    <a:defRPr sz="1600">
                      <a:solidFill>
                        <a:srgbClr val="6D6E71"/>
                      </a:solidFill>
                      <a:latin typeface="Arial" pitchFamily="34" charset="0"/>
                      <a:cs typeface="Arial" pitchFamily="34" charset="0"/>
                    </a:defRPr>
                  </a:lvl3pPr>
                  <a:lvl4pPr marL="1600200" indent="-228600">
                    <a:spcBef>
                      <a:spcPct val="20000"/>
                    </a:spcBef>
                    <a:buChar char="–"/>
                    <a:defRPr sz="1400">
                      <a:solidFill>
                        <a:srgbClr val="6D6E71"/>
                      </a:solidFill>
                      <a:latin typeface="Arial" pitchFamily="34" charset="0"/>
                      <a:cs typeface="Arial" pitchFamily="34" charset="0"/>
                    </a:defRPr>
                  </a:lvl4pPr>
                  <a:lvl5pPr marL="2057400" indent="-228600">
                    <a:spcBef>
                      <a:spcPct val="20000"/>
                    </a:spcBef>
                    <a:buChar char="»"/>
                    <a:defRPr sz="1400">
                      <a:solidFill>
                        <a:srgbClr val="6D6E71"/>
                      </a:solidFill>
                      <a:latin typeface="Arial" pitchFamily="34" charset="0"/>
                      <a:cs typeface="Arial" pitchFamily="34" charset="0"/>
                    </a:defRPr>
                  </a:lvl5pPr>
                  <a:lvl6pPr marL="25146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6pPr>
                  <a:lvl7pPr marL="29718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7pPr>
                  <a:lvl8pPr marL="34290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8pPr>
                  <a:lvl9pPr marL="38862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9pPr>
                </a:lstStyle>
                <a:p>
                  <a:pPr defTabSz="514350" fontAlgn="auto">
                    <a:spcBef>
                      <a:spcPct val="0"/>
                    </a:spcBef>
                    <a:spcAft>
                      <a:spcPct val="0"/>
                    </a:spcAft>
                    <a:buNone/>
                    <a:defRPr/>
                  </a:pPr>
                  <a:endParaRPr lang="en-US" altLang="en-US" sz="1013" kern="0">
                    <a:solidFill>
                      <a:srgbClr val="003865"/>
                    </a:solidFill>
                  </a:endParaRPr>
                </a:p>
              </p:txBody>
            </p:sp>
            <p:sp>
              <p:nvSpPr>
                <p:cNvPr id="672" name="Freeform 1025">
                  <a:extLst>
                    <a:ext uri="{FF2B5EF4-FFF2-40B4-BE49-F238E27FC236}">
                      <a16:creationId xmlns:a16="http://schemas.microsoft.com/office/drawing/2014/main" id="{4B4C3E90-5808-FAEA-942C-BA0D5212962C}"/>
                    </a:ext>
                  </a:extLst>
                </p:cNvPr>
                <p:cNvSpPr/>
                <p:nvPr/>
              </p:nvSpPr>
              <p:spPr bwMode="auto">
                <a:xfrm>
                  <a:off x="120" y="13"/>
                  <a:ext cx="168" cy="247"/>
                </a:xfrm>
                <a:custGeom>
                  <a:avLst/>
                  <a:gdLst>
                    <a:gd name="T0" fmla="*/ 12 w 168"/>
                    <a:gd name="T1" fmla="*/ 0 h 247"/>
                    <a:gd name="T2" fmla="*/ 19 w 168"/>
                    <a:gd name="T3" fmla="*/ 0 h 247"/>
                    <a:gd name="T4" fmla="*/ 25 w 168"/>
                    <a:gd name="T5" fmla="*/ 5 h 247"/>
                    <a:gd name="T6" fmla="*/ 25 w 168"/>
                    <a:gd name="T7" fmla="*/ 12 h 247"/>
                    <a:gd name="T8" fmla="*/ 25 w 168"/>
                    <a:gd name="T9" fmla="*/ 28 h 247"/>
                    <a:gd name="T10" fmla="*/ 25 w 168"/>
                    <a:gd name="T11" fmla="*/ 51 h 247"/>
                    <a:gd name="T12" fmla="*/ 25 w 168"/>
                    <a:gd name="T13" fmla="*/ 73 h 247"/>
                    <a:gd name="T14" fmla="*/ 26 w 168"/>
                    <a:gd name="T15" fmla="*/ 85 h 247"/>
                    <a:gd name="T16" fmla="*/ 27 w 168"/>
                    <a:gd name="T17" fmla="*/ 88 h 247"/>
                    <a:gd name="T18" fmla="*/ 33 w 168"/>
                    <a:gd name="T19" fmla="*/ 93 h 247"/>
                    <a:gd name="T20" fmla="*/ 163 w 168"/>
                    <a:gd name="T21" fmla="*/ 224 h 247"/>
                    <a:gd name="T22" fmla="*/ 168 w 168"/>
                    <a:gd name="T23" fmla="*/ 228 h 247"/>
                    <a:gd name="T24" fmla="*/ 168 w 168"/>
                    <a:gd name="T25" fmla="*/ 236 h 247"/>
                    <a:gd name="T26" fmla="*/ 163 w 168"/>
                    <a:gd name="T27" fmla="*/ 241 h 247"/>
                    <a:gd name="T28" fmla="*/ 158 w 168"/>
                    <a:gd name="T29" fmla="*/ 246 h 247"/>
                    <a:gd name="T30" fmla="*/ 150 w 168"/>
                    <a:gd name="T31" fmla="*/ 246 h 247"/>
                    <a:gd name="T32" fmla="*/ 145 w 168"/>
                    <a:gd name="T33" fmla="*/ 241 h 247"/>
                    <a:gd name="T34" fmla="*/ 15 w 168"/>
                    <a:gd name="T35" fmla="*/ 111 h 247"/>
                    <a:gd name="T36" fmla="*/ 5 w 168"/>
                    <a:gd name="T37" fmla="*/ 101 h 247"/>
                    <a:gd name="T38" fmla="*/ 1 w 168"/>
                    <a:gd name="T39" fmla="*/ 93 h 247"/>
                    <a:gd name="T40" fmla="*/ 0 w 168"/>
                    <a:gd name="T41" fmla="*/ 80 h 247"/>
                    <a:gd name="T42" fmla="*/ 0 w 168"/>
                    <a:gd name="T43" fmla="*/ 68 h 247"/>
                    <a:gd name="T44" fmla="*/ 0 w 168"/>
                    <a:gd name="T45" fmla="*/ 45 h 247"/>
                    <a:gd name="T46" fmla="*/ 0 w 168"/>
                    <a:gd name="T47" fmla="*/ 12 h 247"/>
                    <a:gd name="T48" fmla="*/ 0 w 168"/>
                    <a:gd name="T49" fmla="*/ 5 h 247"/>
                    <a:gd name="T50" fmla="*/ 5 w 168"/>
                    <a:gd name="T51" fmla="*/ 0 h 247"/>
                    <a:gd name="T52" fmla="*/ 12 w 168"/>
                    <a:gd name="T53" fmla="*/ 0 h 24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68" h="246">
                      <a:moveTo>
                        <a:pt x="12" y="0"/>
                      </a:moveTo>
                      <a:lnTo>
                        <a:pt x="19" y="0"/>
                      </a:lnTo>
                      <a:lnTo>
                        <a:pt x="25" y="5"/>
                      </a:lnTo>
                      <a:lnTo>
                        <a:pt x="25" y="12"/>
                      </a:lnTo>
                      <a:lnTo>
                        <a:pt x="25" y="28"/>
                      </a:lnTo>
                      <a:lnTo>
                        <a:pt x="25" y="51"/>
                      </a:lnTo>
                      <a:lnTo>
                        <a:pt x="25" y="73"/>
                      </a:lnTo>
                      <a:lnTo>
                        <a:pt x="26" y="85"/>
                      </a:lnTo>
                      <a:lnTo>
                        <a:pt x="27" y="88"/>
                      </a:lnTo>
                      <a:lnTo>
                        <a:pt x="33" y="93"/>
                      </a:lnTo>
                      <a:lnTo>
                        <a:pt x="163" y="224"/>
                      </a:lnTo>
                      <a:lnTo>
                        <a:pt x="168" y="228"/>
                      </a:lnTo>
                      <a:lnTo>
                        <a:pt x="168" y="236"/>
                      </a:lnTo>
                      <a:lnTo>
                        <a:pt x="163" y="241"/>
                      </a:lnTo>
                      <a:lnTo>
                        <a:pt x="158" y="246"/>
                      </a:lnTo>
                      <a:lnTo>
                        <a:pt x="150" y="246"/>
                      </a:lnTo>
                      <a:lnTo>
                        <a:pt x="145" y="241"/>
                      </a:lnTo>
                      <a:lnTo>
                        <a:pt x="15" y="111"/>
                      </a:lnTo>
                      <a:lnTo>
                        <a:pt x="5" y="101"/>
                      </a:lnTo>
                      <a:lnTo>
                        <a:pt x="1" y="93"/>
                      </a:lnTo>
                      <a:lnTo>
                        <a:pt x="0" y="80"/>
                      </a:lnTo>
                      <a:lnTo>
                        <a:pt x="0" y="68"/>
                      </a:lnTo>
                      <a:lnTo>
                        <a:pt x="0" y="45"/>
                      </a:lnTo>
                      <a:lnTo>
                        <a:pt x="0" y="12"/>
                      </a:lnTo>
                      <a:lnTo>
                        <a:pt x="0" y="5"/>
                      </a:lnTo>
                      <a:lnTo>
                        <a:pt x="5" y="0"/>
                      </a:lnTo>
                      <a:lnTo>
                        <a:pt x="12" y="0"/>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nvGrpSpPr>
              <p:cNvPr id="648" name="Group 1024">
                <a:extLst>
                  <a:ext uri="{FF2B5EF4-FFF2-40B4-BE49-F238E27FC236}">
                    <a16:creationId xmlns:a16="http://schemas.microsoft.com/office/drawing/2014/main" id="{B186792F-829E-8A21-C732-57B7C293E166}"/>
                  </a:ext>
                </a:extLst>
              </p:cNvPr>
              <p:cNvGrpSpPr/>
              <p:nvPr/>
            </p:nvGrpSpPr>
            <p:grpSpPr>
              <a:xfrm>
                <a:off x="4002104" y="4823344"/>
                <a:ext cx="189904" cy="235508"/>
                <a:chOff x="14" y="13"/>
                <a:chExt cx="274" cy="275"/>
              </a:xfrm>
            </p:grpSpPr>
            <p:sp>
              <p:nvSpPr>
                <p:cNvPr id="649" name="Freeform 1040">
                  <a:extLst>
                    <a:ext uri="{FF2B5EF4-FFF2-40B4-BE49-F238E27FC236}">
                      <a16:creationId xmlns:a16="http://schemas.microsoft.com/office/drawing/2014/main" id="{98867B92-ABC2-1008-953C-5DCAD6B98981}"/>
                    </a:ext>
                  </a:extLst>
                </p:cNvPr>
                <p:cNvSpPr/>
                <p:nvPr/>
              </p:nvSpPr>
              <p:spPr bwMode="auto">
                <a:xfrm>
                  <a:off x="14" y="167"/>
                  <a:ext cx="91" cy="20"/>
                </a:xfrm>
                <a:custGeom>
                  <a:avLst/>
                  <a:gdLst>
                    <a:gd name="T0" fmla="*/ 0 w 91"/>
                    <a:gd name="T1" fmla="*/ 0 h 20"/>
                    <a:gd name="T2" fmla="*/ 91 w 91"/>
                    <a:gd name="T3" fmla="*/ 0 h 20"/>
                    <a:gd name="T4" fmla="*/ 0 60000 65536"/>
                    <a:gd name="T5" fmla="*/ 0 60000 65536"/>
                  </a:gdLst>
                  <a:ahLst/>
                  <a:cxnLst>
                    <a:cxn ang="T4">
                      <a:pos x="T0" y="T1"/>
                    </a:cxn>
                    <a:cxn ang="T5">
                      <a:pos x="T2" y="T3"/>
                    </a:cxn>
                  </a:cxnLst>
                  <a:rect l="0" t="0" r="r" b="b"/>
                  <a:pathLst>
                    <a:path w="91" h="20">
                      <a:moveTo>
                        <a:pt x="0" y="0"/>
                      </a:moveTo>
                      <a:lnTo>
                        <a:pt x="91" y="0"/>
                      </a:lnTo>
                    </a:path>
                  </a:pathLst>
                </a:custGeom>
                <a:noFill/>
                <a:ln w="18224">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650" name="Rectangle 1038">
                  <a:extLst>
                    <a:ext uri="{FF2B5EF4-FFF2-40B4-BE49-F238E27FC236}">
                      <a16:creationId xmlns:a16="http://schemas.microsoft.com/office/drawing/2014/main" id="{859DA137-30FA-A781-1E40-A7F4A3806EE7}"/>
                    </a:ext>
                  </a:extLst>
                </p:cNvPr>
                <p:cNvSpPr>
                  <a:spLocks noChangeArrowheads="1"/>
                </p:cNvSpPr>
                <p:nvPr/>
              </p:nvSpPr>
              <p:spPr bwMode="auto">
                <a:xfrm>
                  <a:off x="14" y="155"/>
                  <a:ext cx="100" cy="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spcAft>
                      <a:spcPct val="25000"/>
                    </a:spcAft>
                    <a:buFont typeface="Wingdings" panose="05000000000000000000" pitchFamily="2" charset="2"/>
                    <a:buChar char="u"/>
                    <a:defRPr sz="2000">
                      <a:solidFill>
                        <a:srgbClr val="002F5F"/>
                      </a:solidFill>
                      <a:latin typeface="Arial" pitchFamily="34" charset="0"/>
                      <a:cs typeface="Arial" pitchFamily="34" charset="0"/>
                    </a:defRPr>
                  </a:lvl1pPr>
                  <a:lvl2pPr marL="742950" indent="-285750">
                    <a:spcBef>
                      <a:spcPct val="20000"/>
                    </a:spcBef>
                    <a:buChar char="–"/>
                    <a:defRPr>
                      <a:solidFill>
                        <a:srgbClr val="6D6E71"/>
                      </a:solidFill>
                      <a:latin typeface="Arial" pitchFamily="34" charset="0"/>
                      <a:cs typeface="Arial" pitchFamily="34" charset="0"/>
                    </a:defRPr>
                  </a:lvl2pPr>
                  <a:lvl3pPr marL="1143000" indent="-228600">
                    <a:spcBef>
                      <a:spcPct val="20000"/>
                    </a:spcBef>
                    <a:buChar char="•"/>
                    <a:defRPr sz="1600">
                      <a:solidFill>
                        <a:srgbClr val="6D6E71"/>
                      </a:solidFill>
                      <a:latin typeface="Arial" pitchFamily="34" charset="0"/>
                      <a:cs typeface="Arial" pitchFamily="34" charset="0"/>
                    </a:defRPr>
                  </a:lvl3pPr>
                  <a:lvl4pPr marL="1600200" indent="-228600">
                    <a:spcBef>
                      <a:spcPct val="20000"/>
                    </a:spcBef>
                    <a:buChar char="–"/>
                    <a:defRPr sz="1400">
                      <a:solidFill>
                        <a:srgbClr val="6D6E71"/>
                      </a:solidFill>
                      <a:latin typeface="Arial" pitchFamily="34" charset="0"/>
                      <a:cs typeface="Arial" pitchFamily="34" charset="0"/>
                    </a:defRPr>
                  </a:lvl4pPr>
                  <a:lvl5pPr marL="2057400" indent="-228600">
                    <a:spcBef>
                      <a:spcPct val="20000"/>
                    </a:spcBef>
                    <a:buChar char="»"/>
                    <a:defRPr sz="1400">
                      <a:solidFill>
                        <a:srgbClr val="6D6E71"/>
                      </a:solidFill>
                      <a:latin typeface="Arial" pitchFamily="34" charset="0"/>
                      <a:cs typeface="Arial" pitchFamily="34" charset="0"/>
                    </a:defRPr>
                  </a:lvl5pPr>
                  <a:lvl6pPr marL="25146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6pPr>
                  <a:lvl7pPr marL="29718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7pPr>
                  <a:lvl8pPr marL="34290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8pPr>
                  <a:lvl9pPr marL="38862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9pPr>
                </a:lstStyle>
                <a:p>
                  <a:pPr defTabSz="514350" fontAlgn="auto">
                    <a:spcBef>
                      <a:spcPct val="0"/>
                    </a:spcBef>
                    <a:spcAft>
                      <a:spcPct val="0"/>
                    </a:spcAft>
                    <a:buNone/>
                    <a:defRPr/>
                  </a:pPr>
                  <a:endParaRPr lang="en-US" altLang="en-US" sz="1013" kern="0">
                    <a:solidFill>
                      <a:srgbClr val="003865"/>
                    </a:solidFill>
                  </a:endParaRPr>
                </a:p>
              </p:txBody>
            </p:sp>
            <p:sp>
              <p:nvSpPr>
                <p:cNvPr id="651" name="Freeform 1037">
                  <a:extLst>
                    <a:ext uri="{FF2B5EF4-FFF2-40B4-BE49-F238E27FC236}">
                      <a16:creationId xmlns:a16="http://schemas.microsoft.com/office/drawing/2014/main" id="{DAA6E472-5D02-DA6C-228A-8451F19BAA9E}"/>
                    </a:ext>
                  </a:extLst>
                </p:cNvPr>
                <p:cNvSpPr/>
                <p:nvPr/>
              </p:nvSpPr>
              <p:spPr bwMode="auto">
                <a:xfrm>
                  <a:off x="14" y="154"/>
                  <a:ext cx="91" cy="27"/>
                </a:xfrm>
                <a:custGeom>
                  <a:avLst/>
                  <a:gdLst>
                    <a:gd name="T0" fmla="*/ 0 w 91"/>
                    <a:gd name="T1" fmla="*/ 12 h 27"/>
                    <a:gd name="T2" fmla="*/ 0 w 91"/>
                    <a:gd name="T3" fmla="*/ 19 h 27"/>
                    <a:gd name="T4" fmla="*/ 5 w 91"/>
                    <a:gd name="T5" fmla="*/ 25 h 27"/>
                    <a:gd name="T6" fmla="*/ 12 w 91"/>
                    <a:gd name="T7" fmla="*/ 25 h 27"/>
                    <a:gd name="T8" fmla="*/ 78 w 91"/>
                    <a:gd name="T9" fmla="*/ 26 h 27"/>
                    <a:gd name="T10" fmla="*/ 85 w 91"/>
                    <a:gd name="T11" fmla="*/ 26 h 27"/>
                    <a:gd name="T12" fmla="*/ 90 w 91"/>
                    <a:gd name="T13" fmla="*/ 21 h 27"/>
                    <a:gd name="T14" fmla="*/ 91 w 91"/>
                    <a:gd name="T15" fmla="*/ 14 h 27"/>
                    <a:gd name="T16" fmla="*/ 91 w 91"/>
                    <a:gd name="T17" fmla="*/ 7 h 27"/>
                    <a:gd name="T18" fmla="*/ 85 w 91"/>
                    <a:gd name="T19" fmla="*/ 1 h 27"/>
                    <a:gd name="T20" fmla="*/ 78 w 91"/>
                    <a:gd name="T21" fmla="*/ 1 h 27"/>
                    <a:gd name="T22" fmla="*/ 12 w 91"/>
                    <a:gd name="T23" fmla="*/ 0 h 27"/>
                    <a:gd name="T24" fmla="*/ 5 w 91"/>
                    <a:gd name="T25" fmla="*/ 0 h 27"/>
                    <a:gd name="T26" fmla="*/ 0 w 91"/>
                    <a:gd name="T27" fmla="*/ 5 h 27"/>
                    <a:gd name="T28" fmla="*/ 0 w 91"/>
                    <a:gd name="T29" fmla="*/ 12 h 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91" h="27">
                      <a:moveTo>
                        <a:pt x="0" y="12"/>
                      </a:moveTo>
                      <a:lnTo>
                        <a:pt x="0" y="19"/>
                      </a:lnTo>
                      <a:lnTo>
                        <a:pt x="5" y="25"/>
                      </a:lnTo>
                      <a:lnTo>
                        <a:pt x="12" y="25"/>
                      </a:lnTo>
                      <a:lnTo>
                        <a:pt x="78" y="26"/>
                      </a:lnTo>
                      <a:lnTo>
                        <a:pt x="85" y="26"/>
                      </a:lnTo>
                      <a:lnTo>
                        <a:pt x="90" y="21"/>
                      </a:lnTo>
                      <a:lnTo>
                        <a:pt x="91" y="14"/>
                      </a:lnTo>
                      <a:lnTo>
                        <a:pt x="91" y="7"/>
                      </a:lnTo>
                      <a:lnTo>
                        <a:pt x="85" y="1"/>
                      </a:lnTo>
                      <a:lnTo>
                        <a:pt x="78" y="1"/>
                      </a:lnTo>
                      <a:lnTo>
                        <a:pt x="12" y="0"/>
                      </a:lnTo>
                      <a:lnTo>
                        <a:pt x="5" y="0"/>
                      </a:lnTo>
                      <a:lnTo>
                        <a:pt x="0" y="5"/>
                      </a:lnTo>
                      <a:lnTo>
                        <a:pt x="0" y="12"/>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652" name="Freeform 1036">
                  <a:extLst>
                    <a:ext uri="{FF2B5EF4-FFF2-40B4-BE49-F238E27FC236}">
                      <a16:creationId xmlns:a16="http://schemas.microsoft.com/office/drawing/2014/main" id="{03AB8CCC-5D99-BC22-E0FA-7896FB64F759}"/>
                    </a:ext>
                  </a:extLst>
                </p:cNvPr>
                <p:cNvSpPr/>
                <p:nvPr/>
              </p:nvSpPr>
              <p:spPr bwMode="auto">
                <a:xfrm>
                  <a:off x="14" y="120"/>
                  <a:ext cx="246" cy="168"/>
                </a:xfrm>
                <a:custGeom>
                  <a:avLst/>
                  <a:gdLst>
                    <a:gd name="T0" fmla="*/ 5 w 246"/>
                    <a:gd name="T1" fmla="*/ 0 h 168"/>
                    <a:gd name="T2" fmla="*/ 0 w 246"/>
                    <a:gd name="T3" fmla="*/ 5 h 168"/>
                    <a:gd name="T4" fmla="*/ 0 w 246"/>
                    <a:gd name="T5" fmla="*/ 19 h 168"/>
                    <a:gd name="T6" fmla="*/ 5 w 246"/>
                    <a:gd name="T7" fmla="*/ 25 h 168"/>
                    <a:gd name="T8" fmla="*/ 73 w 246"/>
                    <a:gd name="T9" fmla="*/ 25 h 168"/>
                    <a:gd name="T10" fmla="*/ 85 w 246"/>
                    <a:gd name="T11" fmla="*/ 26 h 168"/>
                    <a:gd name="T12" fmla="*/ 88 w 246"/>
                    <a:gd name="T13" fmla="*/ 27 h 168"/>
                    <a:gd name="T14" fmla="*/ 228 w 246"/>
                    <a:gd name="T15" fmla="*/ 168 h 168"/>
                    <a:gd name="T16" fmla="*/ 236 w 246"/>
                    <a:gd name="T17" fmla="*/ 168 h 168"/>
                    <a:gd name="T18" fmla="*/ 246 w 246"/>
                    <a:gd name="T19" fmla="*/ 158 h 168"/>
                    <a:gd name="T20" fmla="*/ 246 w 246"/>
                    <a:gd name="T21" fmla="*/ 150 h 168"/>
                    <a:gd name="T22" fmla="*/ 101 w 246"/>
                    <a:gd name="T23" fmla="*/ 5 h 168"/>
                    <a:gd name="T24" fmla="*/ 93 w 246"/>
                    <a:gd name="T25" fmla="*/ 1 h 168"/>
                    <a:gd name="T26" fmla="*/ 80 w 246"/>
                    <a:gd name="T27" fmla="*/ 0 h 168"/>
                    <a:gd name="T28" fmla="*/ 68 w 246"/>
                    <a:gd name="T29" fmla="*/ 0 h 168"/>
                    <a:gd name="T30" fmla="*/ 5 w 246"/>
                    <a:gd name="T31" fmla="*/ 0 h 16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46" h="168">
                      <a:moveTo>
                        <a:pt x="5" y="0"/>
                      </a:moveTo>
                      <a:lnTo>
                        <a:pt x="0" y="5"/>
                      </a:lnTo>
                      <a:lnTo>
                        <a:pt x="0" y="19"/>
                      </a:lnTo>
                      <a:lnTo>
                        <a:pt x="5" y="25"/>
                      </a:lnTo>
                      <a:lnTo>
                        <a:pt x="73" y="25"/>
                      </a:lnTo>
                      <a:lnTo>
                        <a:pt x="85" y="26"/>
                      </a:lnTo>
                      <a:lnTo>
                        <a:pt x="88" y="27"/>
                      </a:lnTo>
                      <a:lnTo>
                        <a:pt x="228" y="168"/>
                      </a:lnTo>
                      <a:lnTo>
                        <a:pt x="236" y="168"/>
                      </a:lnTo>
                      <a:lnTo>
                        <a:pt x="246" y="158"/>
                      </a:lnTo>
                      <a:lnTo>
                        <a:pt x="246" y="150"/>
                      </a:lnTo>
                      <a:lnTo>
                        <a:pt x="101" y="5"/>
                      </a:lnTo>
                      <a:lnTo>
                        <a:pt x="93" y="1"/>
                      </a:lnTo>
                      <a:lnTo>
                        <a:pt x="80" y="0"/>
                      </a:lnTo>
                      <a:lnTo>
                        <a:pt x="68" y="0"/>
                      </a:lnTo>
                      <a:lnTo>
                        <a:pt x="5" y="0"/>
                      </a:lnTo>
                    </a:path>
                  </a:pathLst>
                </a:custGeom>
                <a:solidFill>
                  <a:srgbClr val="91C4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653" name="Rectangle 1034">
                  <a:extLst>
                    <a:ext uri="{FF2B5EF4-FFF2-40B4-BE49-F238E27FC236}">
                      <a16:creationId xmlns:a16="http://schemas.microsoft.com/office/drawing/2014/main" id="{AED18E28-F3FF-3CC3-0DD4-2C4D4D33F54A}"/>
                    </a:ext>
                  </a:extLst>
                </p:cNvPr>
                <p:cNvSpPr>
                  <a:spLocks noChangeArrowheads="1"/>
                </p:cNvSpPr>
                <p:nvPr/>
              </p:nvSpPr>
              <p:spPr bwMode="auto">
                <a:xfrm>
                  <a:off x="14" y="120"/>
                  <a:ext cx="240" cy="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spcAft>
                      <a:spcPct val="25000"/>
                    </a:spcAft>
                    <a:buFont typeface="Wingdings" panose="05000000000000000000" pitchFamily="2" charset="2"/>
                    <a:buChar char="u"/>
                    <a:defRPr sz="2000">
                      <a:solidFill>
                        <a:srgbClr val="002F5F"/>
                      </a:solidFill>
                      <a:latin typeface="Arial" pitchFamily="34" charset="0"/>
                      <a:cs typeface="Arial" pitchFamily="34" charset="0"/>
                    </a:defRPr>
                  </a:lvl1pPr>
                  <a:lvl2pPr marL="742950" indent="-285750">
                    <a:spcBef>
                      <a:spcPct val="20000"/>
                    </a:spcBef>
                    <a:buChar char="–"/>
                    <a:defRPr>
                      <a:solidFill>
                        <a:srgbClr val="6D6E71"/>
                      </a:solidFill>
                      <a:latin typeface="Arial" pitchFamily="34" charset="0"/>
                      <a:cs typeface="Arial" pitchFamily="34" charset="0"/>
                    </a:defRPr>
                  </a:lvl2pPr>
                  <a:lvl3pPr marL="1143000" indent="-228600">
                    <a:spcBef>
                      <a:spcPct val="20000"/>
                    </a:spcBef>
                    <a:buChar char="•"/>
                    <a:defRPr sz="1600">
                      <a:solidFill>
                        <a:srgbClr val="6D6E71"/>
                      </a:solidFill>
                      <a:latin typeface="Arial" pitchFamily="34" charset="0"/>
                      <a:cs typeface="Arial" pitchFamily="34" charset="0"/>
                    </a:defRPr>
                  </a:lvl3pPr>
                  <a:lvl4pPr marL="1600200" indent="-228600">
                    <a:spcBef>
                      <a:spcPct val="20000"/>
                    </a:spcBef>
                    <a:buChar char="–"/>
                    <a:defRPr sz="1400">
                      <a:solidFill>
                        <a:srgbClr val="6D6E71"/>
                      </a:solidFill>
                      <a:latin typeface="Arial" pitchFamily="34" charset="0"/>
                      <a:cs typeface="Arial" pitchFamily="34" charset="0"/>
                    </a:defRPr>
                  </a:lvl4pPr>
                  <a:lvl5pPr marL="2057400" indent="-228600">
                    <a:spcBef>
                      <a:spcPct val="20000"/>
                    </a:spcBef>
                    <a:buChar char="»"/>
                    <a:defRPr sz="1400">
                      <a:solidFill>
                        <a:srgbClr val="6D6E71"/>
                      </a:solidFill>
                      <a:latin typeface="Arial" pitchFamily="34" charset="0"/>
                      <a:cs typeface="Arial" pitchFamily="34" charset="0"/>
                    </a:defRPr>
                  </a:lvl5pPr>
                  <a:lvl6pPr marL="25146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6pPr>
                  <a:lvl7pPr marL="29718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7pPr>
                  <a:lvl8pPr marL="34290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8pPr>
                  <a:lvl9pPr marL="38862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9pPr>
                </a:lstStyle>
                <a:p>
                  <a:pPr defTabSz="514350" fontAlgn="auto">
                    <a:spcBef>
                      <a:spcPct val="0"/>
                    </a:spcBef>
                    <a:spcAft>
                      <a:spcPct val="0"/>
                    </a:spcAft>
                    <a:buNone/>
                    <a:defRPr/>
                  </a:pPr>
                  <a:endParaRPr lang="en-US" altLang="en-US" sz="1013" kern="0">
                    <a:solidFill>
                      <a:srgbClr val="003865"/>
                    </a:solidFill>
                  </a:endParaRPr>
                </a:p>
              </p:txBody>
            </p:sp>
            <p:sp>
              <p:nvSpPr>
                <p:cNvPr id="654" name="Freeform 1033">
                  <a:extLst>
                    <a:ext uri="{FF2B5EF4-FFF2-40B4-BE49-F238E27FC236}">
                      <a16:creationId xmlns:a16="http://schemas.microsoft.com/office/drawing/2014/main" id="{AFC61E15-DE75-E14D-9EA4-C85C892AF5FE}"/>
                    </a:ext>
                  </a:extLst>
                </p:cNvPr>
                <p:cNvSpPr/>
                <p:nvPr/>
              </p:nvSpPr>
              <p:spPr bwMode="auto">
                <a:xfrm>
                  <a:off x="14" y="120"/>
                  <a:ext cx="246" cy="168"/>
                </a:xfrm>
                <a:custGeom>
                  <a:avLst/>
                  <a:gdLst>
                    <a:gd name="T0" fmla="*/ 0 w 246"/>
                    <a:gd name="T1" fmla="*/ 12 h 168"/>
                    <a:gd name="T2" fmla="*/ 0 w 246"/>
                    <a:gd name="T3" fmla="*/ 19 h 168"/>
                    <a:gd name="T4" fmla="*/ 5 w 246"/>
                    <a:gd name="T5" fmla="*/ 25 h 168"/>
                    <a:gd name="T6" fmla="*/ 12 w 246"/>
                    <a:gd name="T7" fmla="*/ 25 h 168"/>
                    <a:gd name="T8" fmla="*/ 28 w 246"/>
                    <a:gd name="T9" fmla="*/ 25 h 168"/>
                    <a:gd name="T10" fmla="*/ 52 w 246"/>
                    <a:gd name="T11" fmla="*/ 25 h 168"/>
                    <a:gd name="T12" fmla="*/ 73 w 246"/>
                    <a:gd name="T13" fmla="*/ 25 h 168"/>
                    <a:gd name="T14" fmla="*/ 85 w 246"/>
                    <a:gd name="T15" fmla="*/ 26 h 168"/>
                    <a:gd name="T16" fmla="*/ 88 w 246"/>
                    <a:gd name="T17" fmla="*/ 27 h 168"/>
                    <a:gd name="T18" fmla="*/ 93 w 246"/>
                    <a:gd name="T19" fmla="*/ 33 h 168"/>
                    <a:gd name="T20" fmla="*/ 224 w 246"/>
                    <a:gd name="T21" fmla="*/ 163 h 168"/>
                    <a:gd name="T22" fmla="*/ 228 w 246"/>
                    <a:gd name="T23" fmla="*/ 168 h 168"/>
                    <a:gd name="T24" fmla="*/ 236 w 246"/>
                    <a:gd name="T25" fmla="*/ 168 h 168"/>
                    <a:gd name="T26" fmla="*/ 241 w 246"/>
                    <a:gd name="T27" fmla="*/ 163 h 168"/>
                    <a:gd name="T28" fmla="*/ 246 w 246"/>
                    <a:gd name="T29" fmla="*/ 158 h 168"/>
                    <a:gd name="T30" fmla="*/ 246 w 246"/>
                    <a:gd name="T31" fmla="*/ 150 h 168"/>
                    <a:gd name="T32" fmla="*/ 241 w 246"/>
                    <a:gd name="T33" fmla="*/ 145 h 168"/>
                    <a:gd name="T34" fmla="*/ 111 w 246"/>
                    <a:gd name="T35" fmla="*/ 15 h 168"/>
                    <a:gd name="T36" fmla="*/ 101 w 246"/>
                    <a:gd name="T37" fmla="*/ 5 h 168"/>
                    <a:gd name="T38" fmla="*/ 93 w 246"/>
                    <a:gd name="T39" fmla="*/ 1 h 168"/>
                    <a:gd name="T40" fmla="*/ 80 w 246"/>
                    <a:gd name="T41" fmla="*/ 0 h 168"/>
                    <a:gd name="T42" fmla="*/ 68 w 246"/>
                    <a:gd name="T43" fmla="*/ 0 h 168"/>
                    <a:gd name="T44" fmla="*/ 45 w 246"/>
                    <a:gd name="T45" fmla="*/ 0 h 168"/>
                    <a:gd name="T46" fmla="*/ 12 w 246"/>
                    <a:gd name="T47" fmla="*/ 0 h 168"/>
                    <a:gd name="T48" fmla="*/ 5 w 246"/>
                    <a:gd name="T49" fmla="*/ 0 h 168"/>
                    <a:gd name="T50" fmla="*/ 0 w 246"/>
                    <a:gd name="T51" fmla="*/ 5 h 168"/>
                    <a:gd name="T52" fmla="*/ 0 w 246"/>
                    <a:gd name="T53" fmla="*/ 12 h 16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46" h="168">
                      <a:moveTo>
                        <a:pt x="0" y="12"/>
                      </a:moveTo>
                      <a:lnTo>
                        <a:pt x="0" y="19"/>
                      </a:lnTo>
                      <a:lnTo>
                        <a:pt x="5" y="25"/>
                      </a:lnTo>
                      <a:lnTo>
                        <a:pt x="12" y="25"/>
                      </a:lnTo>
                      <a:lnTo>
                        <a:pt x="28" y="25"/>
                      </a:lnTo>
                      <a:lnTo>
                        <a:pt x="52" y="25"/>
                      </a:lnTo>
                      <a:lnTo>
                        <a:pt x="73" y="25"/>
                      </a:lnTo>
                      <a:lnTo>
                        <a:pt x="85" y="26"/>
                      </a:lnTo>
                      <a:lnTo>
                        <a:pt x="88" y="27"/>
                      </a:lnTo>
                      <a:lnTo>
                        <a:pt x="93" y="33"/>
                      </a:lnTo>
                      <a:lnTo>
                        <a:pt x="224" y="163"/>
                      </a:lnTo>
                      <a:lnTo>
                        <a:pt x="228" y="168"/>
                      </a:lnTo>
                      <a:lnTo>
                        <a:pt x="236" y="168"/>
                      </a:lnTo>
                      <a:lnTo>
                        <a:pt x="241" y="163"/>
                      </a:lnTo>
                      <a:lnTo>
                        <a:pt x="246" y="158"/>
                      </a:lnTo>
                      <a:lnTo>
                        <a:pt x="246" y="150"/>
                      </a:lnTo>
                      <a:lnTo>
                        <a:pt x="241" y="145"/>
                      </a:lnTo>
                      <a:lnTo>
                        <a:pt x="111" y="15"/>
                      </a:lnTo>
                      <a:lnTo>
                        <a:pt x="101" y="5"/>
                      </a:lnTo>
                      <a:lnTo>
                        <a:pt x="93" y="1"/>
                      </a:lnTo>
                      <a:lnTo>
                        <a:pt x="80" y="0"/>
                      </a:lnTo>
                      <a:lnTo>
                        <a:pt x="68" y="0"/>
                      </a:lnTo>
                      <a:lnTo>
                        <a:pt x="45" y="0"/>
                      </a:lnTo>
                      <a:lnTo>
                        <a:pt x="12" y="0"/>
                      </a:lnTo>
                      <a:lnTo>
                        <a:pt x="5" y="0"/>
                      </a:lnTo>
                      <a:lnTo>
                        <a:pt x="0" y="5"/>
                      </a:lnTo>
                      <a:lnTo>
                        <a:pt x="0" y="12"/>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655" name="Freeform 1032">
                  <a:extLst>
                    <a:ext uri="{FF2B5EF4-FFF2-40B4-BE49-F238E27FC236}">
                      <a16:creationId xmlns:a16="http://schemas.microsoft.com/office/drawing/2014/main" id="{A69584F1-222B-25AB-4C6E-79AFD6F4118E}"/>
                    </a:ext>
                  </a:extLst>
                </p:cNvPr>
                <p:cNvSpPr/>
                <p:nvPr/>
              </p:nvSpPr>
              <p:spPr bwMode="auto">
                <a:xfrm>
                  <a:off x="167" y="14"/>
                  <a:ext cx="20" cy="91"/>
                </a:xfrm>
                <a:custGeom>
                  <a:avLst/>
                  <a:gdLst>
                    <a:gd name="T0" fmla="*/ 0 w 20"/>
                    <a:gd name="T1" fmla="*/ 0 h 91"/>
                    <a:gd name="T2" fmla="*/ 0 w 20"/>
                    <a:gd name="T3" fmla="*/ 91 h 91"/>
                    <a:gd name="T4" fmla="*/ 0 60000 65536"/>
                    <a:gd name="T5" fmla="*/ 0 60000 65536"/>
                  </a:gdLst>
                  <a:ahLst/>
                  <a:cxnLst>
                    <a:cxn ang="T4">
                      <a:pos x="T0" y="T1"/>
                    </a:cxn>
                    <a:cxn ang="T5">
                      <a:pos x="T2" y="T3"/>
                    </a:cxn>
                  </a:cxnLst>
                  <a:rect l="0" t="0" r="r" b="b"/>
                  <a:pathLst>
                    <a:path w="20" h="91">
                      <a:moveTo>
                        <a:pt x="0" y="0"/>
                      </a:moveTo>
                      <a:lnTo>
                        <a:pt x="0" y="91"/>
                      </a:lnTo>
                    </a:path>
                  </a:pathLst>
                </a:custGeom>
                <a:noFill/>
                <a:ln w="18211">
                  <a:solidFill>
                    <a:srgbClr val="91C4A2"/>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656" name="Rectangle 1030">
                  <a:extLst>
                    <a:ext uri="{FF2B5EF4-FFF2-40B4-BE49-F238E27FC236}">
                      <a16:creationId xmlns:a16="http://schemas.microsoft.com/office/drawing/2014/main" id="{0C8D612F-790F-B901-8626-3113CB1BD4D0}"/>
                    </a:ext>
                  </a:extLst>
                </p:cNvPr>
                <p:cNvSpPr>
                  <a:spLocks noChangeArrowheads="1"/>
                </p:cNvSpPr>
                <p:nvPr/>
              </p:nvSpPr>
              <p:spPr bwMode="auto">
                <a:xfrm>
                  <a:off x="155" y="14"/>
                  <a:ext cx="20" cy="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spcAft>
                      <a:spcPct val="25000"/>
                    </a:spcAft>
                    <a:buFont typeface="Wingdings" panose="05000000000000000000" pitchFamily="2" charset="2"/>
                    <a:buChar char="u"/>
                    <a:defRPr sz="2000">
                      <a:solidFill>
                        <a:srgbClr val="002F5F"/>
                      </a:solidFill>
                      <a:latin typeface="Arial" pitchFamily="34" charset="0"/>
                      <a:cs typeface="Arial" pitchFamily="34" charset="0"/>
                    </a:defRPr>
                  </a:lvl1pPr>
                  <a:lvl2pPr marL="742950" indent="-285750">
                    <a:spcBef>
                      <a:spcPct val="20000"/>
                    </a:spcBef>
                    <a:buChar char="–"/>
                    <a:defRPr>
                      <a:solidFill>
                        <a:srgbClr val="6D6E71"/>
                      </a:solidFill>
                      <a:latin typeface="Arial" pitchFamily="34" charset="0"/>
                      <a:cs typeface="Arial" pitchFamily="34" charset="0"/>
                    </a:defRPr>
                  </a:lvl2pPr>
                  <a:lvl3pPr marL="1143000" indent="-228600">
                    <a:spcBef>
                      <a:spcPct val="20000"/>
                    </a:spcBef>
                    <a:buChar char="•"/>
                    <a:defRPr sz="1600">
                      <a:solidFill>
                        <a:srgbClr val="6D6E71"/>
                      </a:solidFill>
                      <a:latin typeface="Arial" pitchFamily="34" charset="0"/>
                      <a:cs typeface="Arial" pitchFamily="34" charset="0"/>
                    </a:defRPr>
                  </a:lvl3pPr>
                  <a:lvl4pPr marL="1600200" indent="-228600">
                    <a:spcBef>
                      <a:spcPct val="20000"/>
                    </a:spcBef>
                    <a:buChar char="–"/>
                    <a:defRPr sz="1400">
                      <a:solidFill>
                        <a:srgbClr val="6D6E71"/>
                      </a:solidFill>
                      <a:latin typeface="Arial" pitchFamily="34" charset="0"/>
                      <a:cs typeface="Arial" pitchFamily="34" charset="0"/>
                    </a:defRPr>
                  </a:lvl4pPr>
                  <a:lvl5pPr marL="2057400" indent="-228600">
                    <a:spcBef>
                      <a:spcPct val="20000"/>
                    </a:spcBef>
                    <a:buChar char="»"/>
                    <a:defRPr sz="1400">
                      <a:solidFill>
                        <a:srgbClr val="6D6E71"/>
                      </a:solidFill>
                      <a:latin typeface="Arial" pitchFamily="34" charset="0"/>
                      <a:cs typeface="Arial" pitchFamily="34" charset="0"/>
                    </a:defRPr>
                  </a:lvl5pPr>
                  <a:lvl6pPr marL="25146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6pPr>
                  <a:lvl7pPr marL="29718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7pPr>
                  <a:lvl8pPr marL="34290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8pPr>
                  <a:lvl9pPr marL="38862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9pPr>
                </a:lstStyle>
                <a:p>
                  <a:pPr defTabSz="514350" fontAlgn="auto">
                    <a:spcBef>
                      <a:spcPct val="0"/>
                    </a:spcBef>
                    <a:spcAft>
                      <a:spcPct val="0"/>
                    </a:spcAft>
                    <a:buNone/>
                    <a:defRPr/>
                  </a:pPr>
                  <a:endParaRPr lang="en-US" altLang="en-US" sz="1013" kern="0">
                    <a:solidFill>
                      <a:srgbClr val="003865"/>
                    </a:solidFill>
                  </a:endParaRPr>
                </a:p>
              </p:txBody>
            </p:sp>
            <p:sp>
              <p:nvSpPr>
                <p:cNvPr id="657" name="Freeform 1029">
                  <a:extLst>
                    <a:ext uri="{FF2B5EF4-FFF2-40B4-BE49-F238E27FC236}">
                      <a16:creationId xmlns:a16="http://schemas.microsoft.com/office/drawing/2014/main" id="{3293E419-F97B-47EA-54E5-C63779885A04}"/>
                    </a:ext>
                  </a:extLst>
                </p:cNvPr>
                <p:cNvSpPr/>
                <p:nvPr/>
              </p:nvSpPr>
              <p:spPr bwMode="auto">
                <a:xfrm>
                  <a:off x="154" y="14"/>
                  <a:ext cx="27" cy="91"/>
                </a:xfrm>
                <a:custGeom>
                  <a:avLst/>
                  <a:gdLst>
                    <a:gd name="T0" fmla="*/ 12 w 27"/>
                    <a:gd name="T1" fmla="*/ 0 h 91"/>
                    <a:gd name="T2" fmla="*/ 19 w 27"/>
                    <a:gd name="T3" fmla="*/ 0 h 91"/>
                    <a:gd name="T4" fmla="*/ 25 w 27"/>
                    <a:gd name="T5" fmla="*/ 5 h 91"/>
                    <a:gd name="T6" fmla="*/ 25 w 27"/>
                    <a:gd name="T7" fmla="*/ 12 h 91"/>
                    <a:gd name="T8" fmla="*/ 26 w 27"/>
                    <a:gd name="T9" fmla="*/ 78 h 91"/>
                    <a:gd name="T10" fmla="*/ 26 w 27"/>
                    <a:gd name="T11" fmla="*/ 85 h 91"/>
                    <a:gd name="T12" fmla="*/ 21 w 27"/>
                    <a:gd name="T13" fmla="*/ 90 h 91"/>
                    <a:gd name="T14" fmla="*/ 14 w 27"/>
                    <a:gd name="T15" fmla="*/ 91 h 91"/>
                    <a:gd name="T16" fmla="*/ 7 w 27"/>
                    <a:gd name="T17" fmla="*/ 91 h 91"/>
                    <a:gd name="T18" fmla="*/ 1 w 27"/>
                    <a:gd name="T19" fmla="*/ 85 h 91"/>
                    <a:gd name="T20" fmla="*/ 1 w 27"/>
                    <a:gd name="T21" fmla="*/ 78 h 91"/>
                    <a:gd name="T22" fmla="*/ 0 w 27"/>
                    <a:gd name="T23" fmla="*/ 12 h 91"/>
                    <a:gd name="T24" fmla="*/ 0 w 27"/>
                    <a:gd name="T25" fmla="*/ 5 h 91"/>
                    <a:gd name="T26" fmla="*/ 5 w 27"/>
                    <a:gd name="T27" fmla="*/ 0 h 91"/>
                    <a:gd name="T28" fmla="*/ 12 w 27"/>
                    <a:gd name="T29" fmla="*/ 0 h 9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7" h="91">
                      <a:moveTo>
                        <a:pt x="12" y="0"/>
                      </a:moveTo>
                      <a:lnTo>
                        <a:pt x="19" y="0"/>
                      </a:lnTo>
                      <a:lnTo>
                        <a:pt x="25" y="5"/>
                      </a:lnTo>
                      <a:lnTo>
                        <a:pt x="25" y="12"/>
                      </a:lnTo>
                      <a:lnTo>
                        <a:pt x="26" y="78"/>
                      </a:lnTo>
                      <a:lnTo>
                        <a:pt x="26" y="85"/>
                      </a:lnTo>
                      <a:lnTo>
                        <a:pt x="21" y="90"/>
                      </a:lnTo>
                      <a:lnTo>
                        <a:pt x="14" y="91"/>
                      </a:lnTo>
                      <a:lnTo>
                        <a:pt x="7" y="91"/>
                      </a:lnTo>
                      <a:lnTo>
                        <a:pt x="1" y="85"/>
                      </a:lnTo>
                      <a:lnTo>
                        <a:pt x="1" y="78"/>
                      </a:lnTo>
                      <a:lnTo>
                        <a:pt x="0" y="12"/>
                      </a:lnTo>
                      <a:lnTo>
                        <a:pt x="0" y="5"/>
                      </a:lnTo>
                      <a:lnTo>
                        <a:pt x="5" y="0"/>
                      </a:lnTo>
                      <a:lnTo>
                        <a:pt x="12" y="0"/>
                      </a:lnTo>
                      <a:close/>
                    </a:path>
                  </a:pathLst>
                </a:custGeom>
                <a:noFill/>
                <a:ln w="3174">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658" name="Freeform 1028">
                  <a:extLst>
                    <a:ext uri="{FF2B5EF4-FFF2-40B4-BE49-F238E27FC236}">
                      <a16:creationId xmlns:a16="http://schemas.microsoft.com/office/drawing/2014/main" id="{27CDB830-ED0F-D348-CDDD-45045260E6A6}"/>
                    </a:ext>
                  </a:extLst>
                </p:cNvPr>
                <p:cNvSpPr/>
                <p:nvPr/>
              </p:nvSpPr>
              <p:spPr bwMode="auto">
                <a:xfrm>
                  <a:off x="120" y="13"/>
                  <a:ext cx="168" cy="247"/>
                </a:xfrm>
                <a:custGeom>
                  <a:avLst/>
                  <a:gdLst>
                    <a:gd name="T0" fmla="*/ 19 w 168"/>
                    <a:gd name="T1" fmla="*/ 0 h 247"/>
                    <a:gd name="T2" fmla="*/ 5 w 168"/>
                    <a:gd name="T3" fmla="*/ 0 h 247"/>
                    <a:gd name="T4" fmla="*/ 0 w 168"/>
                    <a:gd name="T5" fmla="*/ 5 h 247"/>
                    <a:gd name="T6" fmla="*/ 0 w 168"/>
                    <a:gd name="T7" fmla="*/ 68 h 247"/>
                    <a:gd name="T8" fmla="*/ 0 w 168"/>
                    <a:gd name="T9" fmla="*/ 80 h 247"/>
                    <a:gd name="T10" fmla="*/ 1 w 168"/>
                    <a:gd name="T11" fmla="*/ 93 h 247"/>
                    <a:gd name="T12" fmla="*/ 5 w 168"/>
                    <a:gd name="T13" fmla="*/ 101 h 247"/>
                    <a:gd name="T14" fmla="*/ 150 w 168"/>
                    <a:gd name="T15" fmla="*/ 246 h 247"/>
                    <a:gd name="T16" fmla="*/ 158 w 168"/>
                    <a:gd name="T17" fmla="*/ 246 h 247"/>
                    <a:gd name="T18" fmla="*/ 163 w 168"/>
                    <a:gd name="T19" fmla="*/ 241 h 247"/>
                    <a:gd name="T20" fmla="*/ 168 w 168"/>
                    <a:gd name="T21" fmla="*/ 236 h 247"/>
                    <a:gd name="T22" fmla="*/ 168 w 168"/>
                    <a:gd name="T23" fmla="*/ 228 h 247"/>
                    <a:gd name="T24" fmla="*/ 27 w 168"/>
                    <a:gd name="T25" fmla="*/ 88 h 247"/>
                    <a:gd name="T26" fmla="*/ 26 w 168"/>
                    <a:gd name="T27" fmla="*/ 85 h 247"/>
                    <a:gd name="T28" fmla="*/ 25 w 168"/>
                    <a:gd name="T29" fmla="*/ 73 h 247"/>
                    <a:gd name="T30" fmla="*/ 25 w 168"/>
                    <a:gd name="T31" fmla="*/ 51 h 247"/>
                    <a:gd name="T32" fmla="*/ 25 w 168"/>
                    <a:gd name="T33" fmla="*/ 5 h 247"/>
                    <a:gd name="T34" fmla="*/ 19 w 168"/>
                    <a:gd name="T35" fmla="*/ 0 h 24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68" h="246">
                      <a:moveTo>
                        <a:pt x="19" y="0"/>
                      </a:moveTo>
                      <a:lnTo>
                        <a:pt x="5" y="0"/>
                      </a:lnTo>
                      <a:lnTo>
                        <a:pt x="0" y="5"/>
                      </a:lnTo>
                      <a:lnTo>
                        <a:pt x="0" y="68"/>
                      </a:lnTo>
                      <a:lnTo>
                        <a:pt x="0" y="80"/>
                      </a:lnTo>
                      <a:lnTo>
                        <a:pt x="1" y="93"/>
                      </a:lnTo>
                      <a:lnTo>
                        <a:pt x="5" y="101"/>
                      </a:lnTo>
                      <a:lnTo>
                        <a:pt x="150" y="246"/>
                      </a:lnTo>
                      <a:lnTo>
                        <a:pt x="158" y="246"/>
                      </a:lnTo>
                      <a:lnTo>
                        <a:pt x="163" y="241"/>
                      </a:lnTo>
                      <a:lnTo>
                        <a:pt x="168" y="236"/>
                      </a:lnTo>
                      <a:lnTo>
                        <a:pt x="168" y="228"/>
                      </a:lnTo>
                      <a:lnTo>
                        <a:pt x="27" y="88"/>
                      </a:lnTo>
                      <a:lnTo>
                        <a:pt x="26" y="85"/>
                      </a:lnTo>
                      <a:lnTo>
                        <a:pt x="25" y="73"/>
                      </a:lnTo>
                      <a:lnTo>
                        <a:pt x="25" y="51"/>
                      </a:lnTo>
                      <a:lnTo>
                        <a:pt x="25" y="5"/>
                      </a:lnTo>
                      <a:lnTo>
                        <a:pt x="19" y="0"/>
                      </a:lnTo>
                    </a:path>
                  </a:pathLst>
                </a:custGeom>
                <a:solidFill>
                  <a:srgbClr val="91C4A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sp>
              <p:nvSpPr>
                <p:cNvPr id="659" name="Rectangle 1026">
                  <a:extLst>
                    <a:ext uri="{FF2B5EF4-FFF2-40B4-BE49-F238E27FC236}">
                      <a16:creationId xmlns:a16="http://schemas.microsoft.com/office/drawing/2014/main" id="{88C6CB94-CA60-BD68-83D5-FC4B6E70139F}"/>
                    </a:ext>
                  </a:extLst>
                </p:cNvPr>
                <p:cNvSpPr>
                  <a:spLocks noChangeArrowheads="1"/>
                </p:cNvSpPr>
                <p:nvPr/>
              </p:nvSpPr>
              <p:spPr bwMode="auto">
                <a:xfrm>
                  <a:off x="120" y="14"/>
                  <a:ext cx="16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ct val="20000"/>
                    </a:spcBef>
                    <a:spcAft>
                      <a:spcPct val="25000"/>
                    </a:spcAft>
                    <a:buFont typeface="Wingdings" panose="05000000000000000000" pitchFamily="2" charset="2"/>
                    <a:buChar char="u"/>
                    <a:defRPr sz="2000">
                      <a:solidFill>
                        <a:srgbClr val="002F5F"/>
                      </a:solidFill>
                      <a:latin typeface="Arial" pitchFamily="34" charset="0"/>
                      <a:cs typeface="Arial" pitchFamily="34" charset="0"/>
                    </a:defRPr>
                  </a:lvl1pPr>
                  <a:lvl2pPr marL="742950" indent="-285750">
                    <a:spcBef>
                      <a:spcPct val="20000"/>
                    </a:spcBef>
                    <a:buChar char="–"/>
                    <a:defRPr>
                      <a:solidFill>
                        <a:srgbClr val="6D6E71"/>
                      </a:solidFill>
                      <a:latin typeface="Arial" pitchFamily="34" charset="0"/>
                      <a:cs typeface="Arial" pitchFamily="34" charset="0"/>
                    </a:defRPr>
                  </a:lvl2pPr>
                  <a:lvl3pPr marL="1143000" indent="-228600">
                    <a:spcBef>
                      <a:spcPct val="20000"/>
                    </a:spcBef>
                    <a:buChar char="•"/>
                    <a:defRPr sz="1600">
                      <a:solidFill>
                        <a:srgbClr val="6D6E71"/>
                      </a:solidFill>
                      <a:latin typeface="Arial" pitchFamily="34" charset="0"/>
                      <a:cs typeface="Arial" pitchFamily="34" charset="0"/>
                    </a:defRPr>
                  </a:lvl3pPr>
                  <a:lvl4pPr marL="1600200" indent="-228600">
                    <a:spcBef>
                      <a:spcPct val="20000"/>
                    </a:spcBef>
                    <a:buChar char="–"/>
                    <a:defRPr sz="1400">
                      <a:solidFill>
                        <a:srgbClr val="6D6E71"/>
                      </a:solidFill>
                      <a:latin typeface="Arial" pitchFamily="34" charset="0"/>
                      <a:cs typeface="Arial" pitchFamily="34" charset="0"/>
                    </a:defRPr>
                  </a:lvl4pPr>
                  <a:lvl5pPr marL="2057400" indent="-228600">
                    <a:spcBef>
                      <a:spcPct val="20000"/>
                    </a:spcBef>
                    <a:buChar char="»"/>
                    <a:defRPr sz="1400">
                      <a:solidFill>
                        <a:srgbClr val="6D6E71"/>
                      </a:solidFill>
                      <a:latin typeface="Arial" pitchFamily="34" charset="0"/>
                      <a:cs typeface="Arial" pitchFamily="34" charset="0"/>
                    </a:defRPr>
                  </a:lvl5pPr>
                  <a:lvl6pPr marL="25146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6pPr>
                  <a:lvl7pPr marL="29718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7pPr>
                  <a:lvl8pPr marL="34290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8pPr>
                  <a:lvl9pPr marL="3886200" indent="-228600" eaLnBrk="0" fontAlgn="base" hangingPunct="0">
                    <a:spcBef>
                      <a:spcPct val="20000"/>
                    </a:spcBef>
                    <a:spcAft>
                      <a:spcPct val="0"/>
                    </a:spcAft>
                    <a:buChar char="»"/>
                    <a:defRPr sz="1400">
                      <a:solidFill>
                        <a:srgbClr val="6D6E71"/>
                      </a:solidFill>
                      <a:latin typeface="Arial" pitchFamily="34" charset="0"/>
                      <a:cs typeface="Arial" pitchFamily="34" charset="0"/>
                    </a:defRPr>
                  </a:lvl9pPr>
                </a:lstStyle>
                <a:p>
                  <a:pPr defTabSz="514350" fontAlgn="auto">
                    <a:spcBef>
                      <a:spcPct val="0"/>
                    </a:spcBef>
                    <a:spcAft>
                      <a:spcPct val="0"/>
                    </a:spcAft>
                    <a:buNone/>
                    <a:defRPr/>
                  </a:pPr>
                  <a:endParaRPr lang="en-US" altLang="en-US" sz="1013" kern="0">
                    <a:solidFill>
                      <a:srgbClr val="003865"/>
                    </a:solidFill>
                  </a:endParaRPr>
                </a:p>
              </p:txBody>
            </p:sp>
            <p:sp>
              <p:nvSpPr>
                <p:cNvPr id="660" name="Freeform 1025">
                  <a:extLst>
                    <a:ext uri="{FF2B5EF4-FFF2-40B4-BE49-F238E27FC236}">
                      <a16:creationId xmlns:a16="http://schemas.microsoft.com/office/drawing/2014/main" id="{C1DD4964-E3E8-BBC1-24CE-FC0C7A92CCAA}"/>
                    </a:ext>
                  </a:extLst>
                </p:cNvPr>
                <p:cNvSpPr/>
                <p:nvPr/>
              </p:nvSpPr>
              <p:spPr bwMode="auto">
                <a:xfrm>
                  <a:off x="120" y="13"/>
                  <a:ext cx="168" cy="247"/>
                </a:xfrm>
                <a:custGeom>
                  <a:avLst/>
                  <a:gdLst>
                    <a:gd name="T0" fmla="*/ 12 w 168"/>
                    <a:gd name="T1" fmla="*/ 0 h 247"/>
                    <a:gd name="T2" fmla="*/ 19 w 168"/>
                    <a:gd name="T3" fmla="*/ 0 h 247"/>
                    <a:gd name="T4" fmla="*/ 25 w 168"/>
                    <a:gd name="T5" fmla="*/ 5 h 247"/>
                    <a:gd name="T6" fmla="*/ 25 w 168"/>
                    <a:gd name="T7" fmla="*/ 12 h 247"/>
                    <a:gd name="T8" fmla="*/ 25 w 168"/>
                    <a:gd name="T9" fmla="*/ 28 h 247"/>
                    <a:gd name="T10" fmla="*/ 25 w 168"/>
                    <a:gd name="T11" fmla="*/ 51 h 247"/>
                    <a:gd name="T12" fmla="*/ 25 w 168"/>
                    <a:gd name="T13" fmla="*/ 73 h 247"/>
                    <a:gd name="T14" fmla="*/ 26 w 168"/>
                    <a:gd name="T15" fmla="*/ 85 h 247"/>
                    <a:gd name="T16" fmla="*/ 27 w 168"/>
                    <a:gd name="T17" fmla="*/ 88 h 247"/>
                    <a:gd name="T18" fmla="*/ 33 w 168"/>
                    <a:gd name="T19" fmla="*/ 93 h 247"/>
                    <a:gd name="T20" fmla="*/ 163 w 168"/>
                    <a:gd name="T21" fmla="*/ 224 h 247"/>
                    <a:gd name="T22" fmla="*/ 168 w 168"/>
                    <a:gd name="T23" fmla="*/ 228 h 247"/>
                    <a:gd name="T24" fmla="*/ 168 w 168"/>
                    <a:gd name="T25" fmla="*/ 236 h 247"/>
                    <a:gd name="T26" fmla="*/ 163 w 168"/>
                    <a:gd name="T27" fmla="*/ 241 h 247"/>
                    <a:gd name="T28" fmla="*/ 158 w 168"/>
                    <a:gd name="T29" fmla="*/ 246 h 247"/>
                    <a:gd name="T30" fmla="*/ 150 w 168"/>
                    <a:gd name="T31" fmla="*/ 246 h 247"/>
                    <a:gd name="T32" fmla="*/ 145 w 168"/>
                    <a:gd name="T33" fmla="*/ 241 h 247"/>
                    <a:gd name="T34" fmla="*/ 15 w 168"/>
                    <a:gd name="T35" fmla="*/ 111 h 247"/>
                    <a:gd name="T36" fmla="*/ 5 w 168"/>
                    <a:gd name="T37" fmla="*/ 101 h 247"/>
                    <a:gd name="T38" fmla="*/ 1 w 168"/>
                    <a:gd name="T39" fmla="*/ 93 h 247"/>
                    <a:gd name="T40" fmla="*/ 0 w 168"/>
                    <a:gd name="T41" fmla="*/ 80 h 247"/>
                    <a:gd name="T42" fmla="*/ 0 w 168"/>
                    <a:gd name="T43" fmla="*/ 68 h 247"/>
                    <a:gd name="T44" fmla="*/ 0 w 168"/>
                    <a:gd name="T45" fmla="*/ 45 h 247"/>
                    <a:gd name="T46" fmla="*/ 0 w 168"/>
                    <a:gd name="T47" fmla="*/ 12 h 247"/>
                    <a:gd name="T48" fmla="*/ 0 w 168"/>
                    <a:gd name="T49" fmla="*/ 5 h 247"/>
                    <a:gd name="T50" fmla="*/ 5 w 168"/>
                    <a:gd name="T51" fmla="*/ 0 h 247"/>
                    <a:gd name="T52" fmla="*/ 12 w 168"/>
                    <a:gd name="T53" fmla="*/ 0 h 247"/>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68" h="246">
                      <a:moveTo>
                        <a:pt x="12" y="0"/>
                      </a:moveTo>
                      <a:lnTo>
                        <a:pt x="19" y="0"/>
                      </a:lnTo>
                      <a:lnTo>
                        <a:pt x="25" y="5"/>
                      </a:lnTo>
                      <a:lnTo>
                        <a:pt x="25" y="12"/>
                      </a:lnTo>
                      <a:lnTo>
                        <a:pt x="25" y="28"/>
                      </a:lnTo>
                      <a:lnTo>
                        <a:pt x="25" y="51"/>
                      </a:lnTo>
                      <a:lnTo>
                        <a:pt x="25" y="73"/>
                      </a:lnTo>
                      <a:lnTo>
                        <a:pt x="26" y="85"/>
                      </a:lnTo>
                      <a:lnTo>
                        <a:pt x="27" y="88"/>
                      </a:lnTo>
                      <a:lnTo>
                        <a:pt x="33" y="93"/>
                      </a:lnTo>
                      <a:lnTo>
                        <a:pt x="163" y="224"/>
                      </a:lnTo>
                      <a:lnTo>
                        <a:pt x="168" y="228"/>
                      </a:lnTo>
                      <a:lnTo>
                        <a:pt x="168" y="236"/>
                      </a:lnTo>
                      <a:lnTo>
                        <a:pt x="163" y="241"/>
                      </a:lnTo>
                      <a:lnTo>
                        <a:pt x="158" y="246"/>
                      </a:lnTo>
                      <a:lnTo>
                        <a:pt x="150" y="246"/>
                      </a:lnTo>
                      <a:lnTo>
                        <a:pt x="145" y="241"/>
                      </a:lnTo>
                      <a:lnTo>
                        <a:pt x="15" y="111"/>
                      </a:lnTo>
                      <a:lnTo>
                        <a:pt x="5" y="101"/>
                      </a:lnTo>
                      <a:lnTo>
                        <a:pt x="1" y="93"/>
                      </a:lnTo>
                      <a:lnTo>
                        <a:pt x="0" y="80"/>
                      </a:lnTo>
                      <a:lnTo>
                        <a:pt x="0" y="68"/>
                      </a:lnTo>
                      <a:lnTo>
                        <a:pt x="0" y="45"/>
                      </a:lnTo>
                      <a:lnTo>
                        <a:pt x="0" y="12"/>
                      </a:lnTo>
                      <a:lnTo>
                        <a:pt x="0" y="5"/>
                      </a:lnTo>
                      <a:lnTo>
                        <a:pt x="5" y="0"/>
                      </a:lnTo>
                      <a:lnTo>
                        <a:pt x="12" y="0"/>
                      </a:lnTo>
                      <a:close/>
                    </a:path>
                  </a:pathLst>
                </a:custGeom>
                <a:noFill/>
                <a:ln w="3175">
                  <a:solidFill>
                    <a:srgbClr val="231F20"/>
                  </a:solidFill>
                  <a:round/>
                </a:ln>
                <a:extLst>
                  <a:ext uri="{909E8E84-426E-40DD-AFC4-6F175D3DCCD1}">
                    <a14:hiddenFill xmlns:a14="http://schemas.microsoft.com/office/drawing/2010/main">
                      <a:solidFill>
                        <a:srgbClr val="FFFFFF"/>
                      </a:solidFill>
                    </a14:hiddenFill>
                  </a:ext>
                </a:extLst>
              </p:spPr>
              <p:txBody>
                <a:bodyPr/>
                <a:lstStyle/>
                <a:p>
                  <a:pPr defTabSz="514350" fontAlgn="auto">
                    <a:spcBef>
                      <a:spcPts val="0"/>
                    </a:spcBef>
                    <a:spcAft>
                      <a:spcPts val="0"/>
                    </a:spcAft>
                    <a:defRPr/>
                  </a:pPr>
                  <a:endParaRPr lang="en-US" sz="1013" kern="0">
                    <a:solidFill>
                      <a:srgbClr val="003865"/>
                    </a:solidFill>
                    <a:latin typeface="Arial"/>
                    <a:cs typeface="Arial"/>
                  </a:endParaRPr>
                </a:p>
              </p:txBody>
            </p:sp>
          </p:grpSp>
        </p:grpSp>
        <p:pic>
          <p:nvPicPr>
            <p:cNvPr id="617" name="Image 616">
              <a:extLst>
                <a:ext uri="{FF2B5EF4-FFF2-40B4-BE49-F238E27FC236}">
                  <a16:creationId xmlns:a16="http://schemas.microsoft.com/office/drawing/2014/main" id="{8D9F8A91-B901-5AC2-7B63-511E874A2398}"/>
                </a:ext>
              </a:extLst>
            </p:cNvPr>
            <p:cNvPicPr>
              <a:picLocks noChangeAspect="1"/>
            </p:cNvPicPr>
            <p:nvPr/>
          </p:nvPicPr>
          <p:blipFill>
            <a:blip r:embed="rId91"/>
            <a:srcRect/>
            <a:stretch/>
          </p:blipFill>
          <p:spPr>
            <a:xfrm rot="15116633">
              <a:off x="3432854" y="1613256"/>
              <a:ext cx="332157" cy="328106"/>
            </a:xfrm>
            <a:prstGeom prst="rect">
              <a:avLst/>
            </a:prstGeom>
          </p:spPr>
        </p:pic>
        <p:sp>
          <p:nvSpPr>
            <p:cNvPr id="618" name="Triangle 617">
              <a:extLst>
                <a:ext uri="{FF2B5EF4-FFF2-40B4-BE49-F238E27FC236}">
                  <a16:creationId xmlns:a16="http://schemas.microsoft.com/office/drawing/2014/main" id="{D368D536-BA03-73FF-CCD1-383C38747186}"/>
                </a:ext>
              </a:extLst>
            </p:cNvPr>
            <p:cNvSpPr/>
            <p:nvPr/>
          </p:nvSpPr>
          <p:spPr>
            <a:xfrm>
              <a:off x="6101355" y="2163360"/>
              <a:ext cx="472174" cy="4198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19" name="Triangle 618">
              <a:extLst>
                <a:ext uri="{FF2B5EF4-FFF2-40B4-BE49-F238E27FC236}">
                  <a16:creationId xmlns:a16="http://schemas.microsoft.com/office/drawing/2014/main" id="{2087BB34-0BCF-7F51-A358-5635BC94F9E3}"/>
                </a:ext>
              </a:extLst>
            </p:cNvPr>
            <p:cNvSpPr/>
            <p:nvPr/>
          </p:nvSpPr>
          <p:spPr>
            <a:xfrm rot="2083558">
              <a:off x="6434501" y="2134018"/>
              <a:ext cx="472174" cy="4198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0" name="Triangle 619">
              <a:extLst>
                <a:ext uri="{FF2B5EF4-FFF2-40B4-BE49-F238E27FC236}">
                  <a16:creationId xmlns:a16="http://schemas.microsoft.com/office/drawing/2014/main" id="{271900FF-15F1-7676-FDD0-CAF7A3E8DB1B}"/>
                </a:ext>
              </a:extLst>
            </p:cNvPr>
            <p:cNvSpPr/>
            <p:nvPr/>
          </p:nvSpPr>
          <p:spPr>
            <a:xfrm rot="2712927">
              <a:off x="5454893" y="4182563"/>
              <a:ext cx="472174" cy="4198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1" name="Triangle 620">
              <a:extLst>
                <a:ext uri="{FF2B5EF4-FFF2-40B4-BE49-F238E27FC236}">
                  <a16:creationId xmlns:a16="http://schemas.microsoft.com/office/drawing/2014/main" id="{0726553D-3636-61D2-2D3D-2B5CC16F07EC}"/>
                </a:ext>
              </a:extLst>
            </p:cNvPr>
            <p:cNvSpPr/>
            <p:nvPr/>
          </p:nvSpPr>
          <p:spPr>
            <a:xfrm rot="16016708">
              <a:off x="5480650" y="4596997"/>
              <a:ext cx="399071" cy="3873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2" name="Triangle 621">
              <a:extLst>
                <a:ext uri="{FF2B5EF4-FFF2-40B4-BE49-F238E27FC236}">
                  <a16:creationId xmlns:a16="http://schemas.microsoft.com/office/drawing/2014/main" id="{59B28E3D-6AE4-74D8-EEE9-F2E064209465}"/>
                </a:ext>
              </a:extLst>
            </p:cNvPr>
            <p:cNvSpPr/>
            <p:nvPr/>
          </p:nvSpPr>
          <p:spPr>
            <a:xfrm rot="18563842">
              <a:off x="3835040" y="3552229"/>
              <a:ext cx="392928" cy="40031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3" name="Triangle 622">
              <a:extLst>
                <a:ext uri="{FF2B5EF4-FFF2-40B4-BE49-F238E27FC236}">
                  <a16:creationId xmlns:a16="http://schemas.microsoft.com/office/drawing/2014/main" id="{D22DAA55-8325-98BB-9AF7-7C9FD0457B23}"/>
                </a:ext>
              </a:extLst>
            </p:cNvPr>
            <p:cNvSpPr/>
            <p:nvPr/>
          </p:nvSpPr>
          <p:spPr>
            <a:xfrm>
              <a:off x="4192337" y="3678755"/>
              <a:ext cx="392928" cy="36845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24" name="Ellipse 623">
              <a:extLst>
                <a:ext uri="{FF2B5EF4-FFF2-40B4-BE49-F238E27FC236}">
                  <a16:creationId xmlns:a16="http://schemas.microsoft.com/office/drawing/2014/main" id="{045876CA-CD92-C5ED-1C5C-F262283732E1}"/>
                </a:ext>
              </a:extLst>
            </p:cNvPr>
            <p:cNvSpPr/>
            <p:nvPr/>
          </p:nvSpPr>
          <p:spPr>
            <a:xfrm rot="319176">
              <a:off x="7702770" y="1827586"/>
              <a:ext cx="1024012" cy="464747"/>
            </a:xfrm>
            <a:prstGeom prst="ellipse">
              <a:avLst/>
            </a:prstGeom>
            <a:solidFill>
              <a:srgbClr val="F4D9D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25" name="Image 624">
              <a:extLst>
                <a:ext uri="{FF2B5EF4-FFF2-40B4-BE49-F238E27FC236}">
                  <a16:creationId xmlns:a16="http://schemas.microsoft.com/office/drawing/2014/main" id="{955AF691-FD04-D55E-64B3-D219E37C6021}"/>
                </a:ext>
              </a:extLst>
            </p:cNvPr>
            <p:cNvPicPr>
              <a:picLocks noChangeAspect="1"/>
            </p:cNvPicPr>
            <p:nvPr/>
          </p:nvPicPr>
          <p:blipFill>
            <a:blip r:embed="rId92">
              <a:extLst>
                <a:ext uri="{28A0092B-C50C-407E-A947-70E740481C1C}">
                  <a14:useLocalDpi xmlns:a14="http://schemas.microsoft.com/office/drawing/2010/main" val="0"/>
                </a:ext>
              </a:extLst>
            </a:blip>
            <a:stretch>
              <a:fillRect/>
            </a:stretch>
          </p:blipFill>
          <p:spPr>
            <a:xfrm>
              <a:off x="7530708" y="1105711"/>
              <a:ext cx="512991" cy="340501"/>
            </a:xfrm>
            <a:prstGeom prst="rect">
              <a:avLst/>
            </a:prstGeom>
            <a:gradFill>
              <a:gsLst>
                <a:gs pos="74000">
                  <a:schemeClr val="accent1">
                    <a:lumMod val="45000"/>
                    <a:lumOff val="55000"/>
                  </a:schemeClr>
                </a:gs>
                <a:gs pos="83000">
                  <a:schemeClr val="accent1">
                    <a:lumMod val="45000"/>
                    <a:lumOff val="55000"/>
                  </a:schemeClr>
                </a:gs>
                <a:gs pos="35000">
                  <a:schemeClr val="accent1">
                    <a:lumMod val="30000"/>
                    <a:lumOff val="70000"/>
                  </a:schemeClr>
                </a:gs>
              </a:gsLst>
              <a:lin ang="5400000" scaled="1"/>
            </a:gradFill>
          </p:spPr>
        </p:pic>
        <p:sp>
          <p:nvSpPr>
            <p:cNvPr id="626" name="TextBox 9">
              <a:extLst>
                <a:ext uri="{FF2B5EF4-FFF2-40B4-BE49-F238E27FC236}">
                  <a16:creationId xmlns:a16="http://schemas.microsoft.com/office/drawing/2014/main" id="{52EF014D-BF9E-B7C9-58E5-98FA6B0B8210}"/>
                </a:ext>
              </a:extLst>
            </p:cNvPr>
            <p:cNvSpPr txBox="1"/>
            <p:nvPr/>
          </p:nvSpPr>
          <p:spPr>
            <a:xfrm>
              <a:off x="2737902" y="1429230"/>
              <a:ext cx="977191" cy="284780"/>
            </a:xfrm>
            <a:prstGeom prst="rect">
              <a:avLst/>
            </a:prstGeom>
            <a:noFill/>
          </p:spPr>
          <p:txBody>
            <a:bodyPr wrap="none" rtlCol="0">
              <a:spAutoFit/>
            </a:bodyPr>
            <a:lstStyle/>
            <a:p>
              <a:pPr defTabSz="385763" fontAlgn="auto">
                <a:spcBef>
                  <a:spcPts val="0"/>
                </a:spcBef>
                <a:spcAft>
                  <a:spcPts val="0"/>
                </a:spcAft>
                <a:defRPr/>
              </a:pPr>
              <a:r>
                <a:rPr lang="fr-FR" sz="788" b="1" dirty="0">
                  <a:solidFill>
                    <a:srgbClr val="DA130E"/>
                  </a:solidFill>
                  <a:latin typeface="Arial"/>
                  <a:ea typeface="Arial"/>
                  <a:cs typeface="Arial"/>
                </a:rPr>
                <a:t>Nirsévimab</a:t>
              </a:r>
            </a:p>
          </p:txBody>
        </p:sp>
        <p:pic>
          <p:nvPicPr>
            <p:cNvPr id="627" name="Image 626">
              <a:extLst>
                <a:ext uri="{FF2B5EF4-FFF2-40B4-BE49-F238E27FC236}">
                  <a16:creationId xmlns:a16="http://schemas.microsoft.com/office/drawing/2014/main" id="{9C3E5434-F77C-9489-EDC8-455C7C8E4B3E}"/>
                </a:ext>
              </a:extLst>
            </p:cNvPr>
            <p:cNvPicPr>
              <a:picLocks noChangeAspect="1"/>
            </p:cNvPicPr>
            <p:nvPr/>
          </p:nvPicPr>
          <p:blipFill>
            <a:blip r:embed="rId91"/>
            <a:srcRect/>
            <a:stretch/>
          </p:blipFill>
          <p:spPr>
            <a:xfrm rot="12417611">
              <a:off x="7647724" y="1306266"/>
              <a:ext cx="332157" cy="328106"/>
            </a:xfrm>
            <a:prstGeom prst="rect">
              <a:avLst/>
            </a:prstGeom>
          </p:spPr>
        </p:pic>
        <p:pic>
          <p:nvPicPr>
            <p:cNvPr id="628" name="Image 627">
              <a:extLst>
                <a:ext uri="{FF2B5EF4-FFF2-40B4-BE49-F238E27FC236}">
                  <a16:creationId xmlns:a16="http://schemas.microsoft.com/office/drawing/2014/main" id="{B85D4BAD-EECB-15B5-3D1E-3CAFE32A3529}"/>
                </a:ext>
              </a:extLst>
            </p:cNvPr>
            <p:cNvPicPr>
              <a:picLocks noChangeAspect="1"/>
            </p:cNvPicPr>
            <p:nvPr/>
          </p:nvPicPr>
          <p:blipFill>
            <a:blip r:embed="rId91"/>
            <a:srcRect/>
            <a:stretch/>
          </p:blipFill>
          <p:spPr>
            <a:xfrm rot="17873991">
              <a:off x="8016291" y="1099157"/>
              <a:ext cx="332157" cy="328106"/>
            </a:xfrm>
            <a:prstGeom prst="rect">
              <a:avLst/>
            </a:prstGeom>
          </p:spPr>
        </p:pic>
        <p:pic>
          <p:nvPicPr>
            <p:cNvPr id="629" name="Image 628">
              <a:extLst>
                <a:ext uri="{FF2B5EF4-FFF2-40B4-BE49-F238E27FC236}">
                  <a16:creationId xmlns:a16="http://schemas.microsoft.com/office/drawing/2014/main" id="{469FD003-B00A-8158-AE14-B2B7494CB795}"/>
                </a:ext>
              </a:extLst>
            </p:cNvPr>
            <p:cNvPicPr>
              <a:picLocks noChangeAspect="1"/>
            </p:cNvPicPr>
            <p:nvPr/>
          </p:nvPicPr>
          <p:blipFill>
            <a:blip r:embed="rId91"/>
            <a:srcRect/>
            <a:stretch/>
          </p:blipFill>
          <p:spPr>
            <a:xfrm rot="16672467">
              <a:off x="7792174" y="1893892"/>
              <a:ext cx="332157" cy="328106"/>
            </a:xfrm>
            <a:prstGeom prst="rect">
              <a:avLst/>
            </a:prstGeom>
          </p:spPr>
        </p:pic>
        <p:pic>
          <p:nvPicPr>
            <p:cNvPr id="630" name="Image 629">
              <a:extLst>
                <a:ext uri="{FF2B5EF4-FFF2-40B4-BE49-F238E27FC236}">
                  <a16:creationId xmlns:a16="http://schemas.microsoft.com/office/drawing/2014/main" id="{13856F3C-D520-E236-614E-0AA0EB330FE3}"/>
                </a:ext>
              </a:extLst>
            </p:cNvPr>
            <p:cNvPicPr>
              <a:picLocks noChangeAspect="1"/>
            </p:cNvPicPr>
            <p:nvPr/>
          </p:nvPicPr>
          <p:blipFill>
            <a:blip r:embed="rId91"/>
            <a:srcRect/>
            <a:stretch/>
          </p:blipFill>
          <p:spPr>
            <a:xfrm rot="12467805">
              <a:off x="8186792" y="2030098"/>
              <a:ext cx="332157" cy="328106"/>
            </a:xfrm>
            <a:prstGeom prst="rect">
              <a:avLst/>
            </a:prstGeom>
          </p:spPr>
        </p:pic>
        <p:pic>
          <p:nvPicPr>
            <p:cNvPr id="631" name="Image 630">
              <a:extLst>
                <a:ext uri="{FF2B5EF4-FFF2-40B4-BE49-F238E27FC236}">
                  <a16:creationId xmlns:a16="http://schemas.microsoft.com/office/drawing/2014/main" id="{1B3D06AF-77BA-3921-6CCA-FAAD66E4A47A}"/>
                </a:ext>
              </a:extLst>
            </p:cNvPr>
            <p:cNvPicPr>
              <a:picLocks noChangeAspect="1"/>
            </p:cNvPicPr>
            <p:nvPr/>
          </p:nvPicPr>
          <p:blipFill>
            <a:blip r:embed="rId91"/>
            <a:srcRect/>
            <a:stretch/>
          </p:blipFill>
          <p:spPr>
            <a:xfrm rot="13636753">
              <a:off x="6514554" y="2291906"/>
              <a:ext cx="332157" cy="328106"/>
            </a:xfrm>
            <a:prstGeom prst="rect">
              <a:avLst/>
            </a:prstGeom>
          </p:spPr>
        </p:pic>
        <p:pic>
          <p:nvPicPr>
            <p:cNvPr id="632" name="Image 631">
              <a:extLst>
                <a:ext uri="{FF2B5EF4-FFF2-40B4-BE49-F238E27FC236}">
                  <a16:creationId xmlns:a16="http://schemas.microsoft.com/office/drawing/2014/main" id="{937AD981-3E02-4012-FA9C-E652C2A29483}"/>
                </a:ext>
              </a:extLst>
            </p:cNvPr>
            <p:cNvPicPr>
              <a:picLocks noChangeAspect="1"/>
            </p:cNvPicPr>
            <p:nvPr/>
          </p:nvPicPr>
          <p:blipFill>
            <a:blip r:embed="rId91"/>
            <a:srcRect/>
            <a:stretch/>
          </p:blipFill>
          <p:spPr>
            <a:xfrm rot="18315739">
              <a:off x="6103126" y="2329872"/>
              <a:ext cx="332157" cy="328106"/>
            </a:xfrm>
            <a:prstGeom prst="rect">
              <a:avLst/>
            </a:prstGeom>
          </p:spPr>
        </p:pic>
        <p:pic>
          <p:nvPicPr>
            <p:cNvPr id="633" name="Image 632">
              <a:extLst>
                <a:ext uri="{FF2B5EF4-FFF2-40B4-BE49-F238E27FC236}">
                  <a16:creationId xmlns:a16="http://schemas.microsoft.com/office/drawing/2014/main" id="{78EF28D8-D802-F17F-2A26-7D0398B53B07}"/>
                </a:ext>
              </a:extLst>
            </p:cNvPr>
            <p:cNvPicPr>
              <a:picLocks noChangeAspect="1"/>
            </p:cNvPicPr>
            <p:nvPr/>
          </p:nvPicPr>
          <p:blipFill>
            <a:blip r:embed="rId91"/>
            <a:srcRect/>
            <a:stretch/>
          </p:blipFill>
          <p:spPr>
            <a:xfrm rot="4417098">
              <a:off x="4203209" y="3689159"/>
              <a:ext cx="332157" cy="328106"/>
            </a:xfrm>
            <a:prstGeom prst="rect">
              <a:avLst/>
            </a:prstGeom>
          </p:spPr>
        </p:pic>
        <p:pic>
          <p:nvPicPr>
            <p:cNvPr id="634" name="Image 633">
              <a:extLst>
                <a:ext uri="{FF2B5EF4-FFF2-40B4-BE49-F238E27FC236}">
                  <a16:creationId xmlns:a16="http://schemas.microsoft.com/office/drawing/2014/main" id="{3C3B1A53-C54F-D84E-0D2A-0D30F15E9088}"/>
                </a:ext>
              </a:extLst>
            </p:cNvPr>
            <p:cNvPicPr>
              <a:picLocks noChangeAspect="1"/>
            </p:cNvPicPr>
            <p:nvPr/>
          </p:nvPicPr>
          <p:blipFill>
            <a:blip r:embed="rId91"/>
            <a:srcRect/>
            <a:stretch/>
          </p:blipFill>
          <p:spPr>
            <a:xfrm rot="1827277">
              <a:off x="3845273" y="3627368"/>
              <a:ext cx="332157" cy="328106"/>
            </a:xfrm>
            <a:prstGeom prst="rect">
              <a:avLst/>
            </a:prstGeom>
          </p:spPr>
        </p:pic>
        <p:pic>
          <p:nvPicPr>
            <p:cNvPr id="635" name="Image 634">
              <a:extLst>
                <a:ext uri="{FF2B5EF4-FFF2-40B4-BE49-F238E27FC236}">
                  <a16:creationId xmlns:a16="http://schemas.microsoft.com/office/drawing/2014/main" id="{236E8379-154F-0641-FCBC-5917052B6788}"/>
                </a:ext>
              </a:extLst>
            </p:cNvPr>
            <p:cNvPicPr>
              <a:picLocks noChangeAspect="1"/>
            </p:cNvPicPr>
            <p:nvPr/>
          </p:nvPicPr>
          <p:blipFill>
            <a:blip r:embed="rId91"/>
            <a:srcRect/>
            <a:stretch/>
          </p:blipFill>
          <p:spPr>
            <a:xfrm rot="7115459">
              <a:off x="5514160" y="4207714"/>
              <a:ext cx="332157" cy="328106"/>
            </a:xfrm>
            <a:prstGeom prst="rect">
              <a:avLst/>
            </a:prstGeom>
          </p:spPr>
        </p:pic>
        <p:pic>
          <p:nvPicPr>
            <p:cNvPr id="636" name="Image 635">
              <a:extLst>
                <a:ext uri="{FF2B5EF4-FFF2-40B4-BE49-F238E27FC236}">
                  <a16:creationId xmlns:a16="http://schemas.microsoft.com/office/drawing/2014/main" id="{6CDEFDC4-B457-667F-C725-A90277AEC80F}"/>
                </a:ext>
              </a:extLst>
            </p:cNvPr>
            <p:cNvPicPr>
              <a:picLocks noChangeAspect="1"/>
            </p:cNvPicPr>
            <p:nvPr/>
          </p:nvPicPr>
          <p:blipFill>
            <a:blip r:embed="rId91"/>
            <a:srcRect/>
            <a:stretch/>
          </p:blipFill>
          <p:spPr>
            <a:xfrm rot="20865424">
              <a:off x="5484275" y="4688012"/>
              <a:ext cx="332157" cy="328106"/>
            </a:xfrm>
            <a:prstGeom prst="rect">
              <a:avLst/>
            </a:prstGeom>
          </p:spPr>
        </p:pic>
        <p:sp>
          <p:nvSpPr>
            <p:cNvPr id="637" name="TextBox 9">
              <a:extLst>
                <a:ext uri="{FF2B5EF4-FFF2-40B4-BE49-F238E27FC236}">
                  <a16:creationId xmlns:a16="http://schemas.microsoft.com/office/drawing/2014/main" id="{282627C5-3563-A5F8-A256-71FE3108D79D}"/>
                </a:ext>
              </a:extLst>
            </p:cNvPr>
            <p:cNvSpPr txBox="1"/>
            <p:nvPr/>
          </p:nvSpPr>
          <p:spPr>
            <a:xfrm>
              <a:off x="8182369" y="1008029"/>
              <a:ext cx="977191" cy="284780"/>
            </a:xfrm>
            <a:prstGeom prst="rect">
              <a:avLst/>
            </a:prstGeom>
            <a:noFill/>
          </p:spPr>
          <p:txBody>
            <a:bodyPr wrap="none" rtlCol="0">
              <a:spAutoFit/>
            </a:bodyPr>
            <a:lstStyle/>
            <a:p>
              <a:pPr defTabSz="385763" fontAlgn="auto">
                <a:spcBef>
                  <a:spcPts val="0"/>
                </a:spcBef>
                <a:spcAft>
                  <a:spcPts val="0"/>
                </a:spcAft>
                <a:defRPr/>
              </a:pPr>
              <a:r>
                <a:rPr lang="fr-FR" sz="788" b="1" dirty="0">
                  <a:solidFill>
                    <a:srgbClr val="DA130E"/>
                  </a:solidFill>
                  <a:latin typeface="Arial"/>
                  <a:ea typeface="Arial"/>
                  <a:cs typeface="Arial"/>
                </a:rPr>
                <a:t>Nirsévimab</a:t>
              </a:r>
            </a:p>
          </p:txBody>
        </p:sp>
      </p:grpSp>
      <p:sp>
        <p:nvSpPr>
          <p:cNvPr id="1210" name="ZoneTexte 1209">
            <a:extLst>
              <a:ext uri="{FF2B5EF4-FFF2-40B4-BE49-F238E27FC236}">
                <a16:creationId xmlns:a16="http://schemas.microsoft.com/office/drawing/2014/main" id="{C3CADB9C-FE31-812D-FC05-D882A700AB2D}"/>
              </a:ext>
            </a:extLst>
          </p:cNvPr>
          <p:cNvSpPr txBox="1"/>
          <p:nvPr/>
        </p:nvSpPr>
        <p:spPr>
          <a:xfrm>
            <a:off x="394607" y="2729544"/>
            <a:ext cx="1023216" cy="553998"/>
          </a:xfrm>
          <a:prstGeom prst="rect">
            <a:avLst/>
          </a:prstGeom>
          <a:solidFill>
            <a:schemeClr val="accent5">
              <a:lumMod val="40000"/>
              <a:lumOff val="60000"/>
            </a:schemeClr>
          </a:solidFill>
        </p:spPr>
        <p:txBody>
          <a:bodyPr wrap="square">
            <a:spAutoFit/>
          </a:bodyPr>
          <a:lstStyle/>
          <a:p>
            <a:pPr algn="ctr" defTabSz="685800" fontAlgn="auto">
              <a:spcBef>
                <a:spcPct val="20000"/>
              </a:spcBef>
              <a:spcAft>
                <a:spcPct val="25000"/>
              </a:spcAft>
              <a:defRPr/>
            </a:pPr>
            <a:r>
              <a:rPr lang="fr-FR" sz="750" kern="0" dirty="0">
                <a:solidFill>
                  <a:srgbClr val="003865"/>
                </a:solidFill>
                <a:latin typeface="Arial"/>
                <a:cs typeface="Arial"/>
              </a:rPr>
              <a:t>La substitution YTE </a:t>
            </a:r>
            <a:r>
              <a:rPr lang="fr-FR" sz="750" b="1" kern="0" dirty="0">
                <a:solidFill>
                  <a:srgbClr val="003865"/>
                </a:solidFill>
                <a:latin typeface="Arial"/>
                <a:cs typeface="Arial"/>
              </a:rPr>
              <a:t>augmente </a:t>
            </a:r>
            <a:br>
              <a:rPr lang="fr-FR" sz="750" b="1" kern="0" dirty="0">
                <a:solidFill>
                  <a:srgbClr val="003865"/>
                </a:solidFill>
                <a:latin typeface="Arial"/>
                <a:cs typeface="Arial"/>
              </a:rPr>
            </a:br>
            <a:r>
              <a:rPr lang="fr-FR" sz="750" b="1" kern="0" dirty="0">
                <a:solidFill>
                  <a:srgbClr val="003865"/>
                </a:solidFill>
                <a:latin typeface="Arial"/>
                <a:cs typeface="Arial"/>
              </a:rPr>
              <a:t>la liaison au </a:t>
            </a:r>
            <a:r>
              <a:rPr lang="fr-FR" sz="750" b="1" kern="0" dirty="0" err="1">
                <a:solidFill>
                  <a:srgbClr val="003865"/>
                </a:solidFill>
                <a:latin typeface="Arial"/>
                <a:cs typeface="Arial"/>
              </a:rPr>
              <a:t>FcRn</a:t>
            </a:r>
            <a:r>
              <a:rPr lang="fr-FR" sz="750" b="1" kern="0" dirty="0">
                <a:solidFill>
                  <a:srgbClr val="003865"/>
                </a:solidFill>
                <a:latin typeface="Arial"/>
                <a:cs typeface="Arial"/>
              </a:rPr>
              <a:t> </a:t>
            </a:r>
            <a:r>
              <a:rPr lang="fr-FR" sz="750" kern="0" dirty="0">
                <a:solidFill>
                  <a:srgbClr val="003865"/>
                </a:solidFill>
                <a:latin typeface="Arial"/>
                <a:cs typeface="Arial"/>
              </a:rPr>
              <a:t>à pH acide</a:t>
            </a:r>
          </a:p>
        </p:txBody>
      </p:sp>
      <p:sp>
        <p:nvSpPr>
          <p:cNvPr id="1211" name="ZoneTexte 1210">
            <a:extLst>
              <a:ext uri="{FF2B5EF4-FFF2-40B4-BE49-F238E27FC236}">
                <a16:creationId xmlns:a16="http://schemas.microsoft.com/office/drawing/2014/main" id="{F86E1624-CF9B-9877-610C-281A75C7DD03}"/>
              </a:ext>
            </a:extLst>
          </p:cNvPr>
          <p:cNvSpPr txBox="1"/>
          <p:nvPr/>
        </p:nvSpPr>
        <p:spPr>
          <a:xfrm>
            <a:off x="2463150" y="2652518"/>
            <a:ext cx="862146" cy="438582"/>
          </a:xfrm>
          <a:prstGeom prst="rect">
            <a:avLst/>
          </a:prstGeom>
          <a:solidFill>
            <a:schemeClr val="accent5">
              <a:lumMod val="40000"/>
              <a:lumOff val="60000"/>
            </a:schemeClr>
          </a:solidFill>
        </p:spPr>
        <p:txBody>
          <a:bodyPr wrap="square">
            <a:spAutoFit/>
          </a:bodyPr>
          <a:lstStyle/>
          <a:p>
            <a:pPr algn="ctr" defTabSz="514350" fontAlgn="auto">
              <a:defRPr/>
            </a:pPr>
            <a:r>
              <a:rPr lang="fr-FR" sz="750" kern="0">
                <a:solidFill>
                  <a:srgbClr val="003865"/>
                </a:solidFill>
                <a:latin typeface="Arial"/>
                <a:ea typeface="Arial"/>
                <a:cs typeface="Arial"/>
              </a:rPr>
              <a:t>Les complexes </a:t>
            </a:r>
            <a:r>
              <a:rPr lang="fr-FR" sz="750" b="1" kern="0" err="1">
                <a:solidFill>
                  <a:srgbClr val="003865"/>
                </a:solidFill>
                <a:latin typeface="Arial"/>
                <a:cs typeface="Arial"/>
              </a:rPr>
              <a:t>FcRn</a:t>
            </a:r>
            <a:r>
              <a:rPr lang="fr-FR" sz="750" b="1" kern="0">
                <a:solidFill>
                  <a:srgbClr val="003865"/>
                </a:solidFill>
                <a:latin typeface="Arial"/>
                <a:cs typeface="Arial"/>
              </a:rPr>
              <a:t>-IgG</a:t>
            </a:r>
            <a:br>
              <a:rPr lang="fr-FR" sz="750" b="1" kern="0">
                <a:solidFill>
                  <a:srgbClr val="003865"/>
                </a:solidFill>
                <a:latin typeface="Arial"/>
                <a:cs typeface="Arial"/>
              </a:rPr>
            </a:br>
            <a:r>
              <a:rPr lang="fr-FR" sz="750" b="1" kern="0">
                <a:solidFill>
                  <a:srgbClr val="003865"/>
                </a:solidFill>
                <a:latin typeface="Arial"/>
                <a:cs typeface="Arial"/>
              </a:rPr>
              <a:t>sont </a:t>
            </a:r>
            <a:r>
              <a:rPr lang="fr-FR" sz="750" b="1" kern="0">
                <a:solidFill>
                  <a:srgbClr val="003865"/>
                </a:solidFill>
                <a:latin typeface="Arial"/>
                <a:ea typeface="Arial"/>
                <a:cs typeface="Arial"/>
              </a:rPr>
              <a:t>recyclés</a:t>
            </a:r>
          </a:p>
        </p:txBody>
      </p:sp>
      <p:sp>
        <p:nvSpPr>
          <p:cNvPr id="1212" name="ZoneTexte 1211">
            <a:extLst>
              <a:ext uri="{FF2B5EF4-FFF2-40B4-BE49-F238E27FC236}">
                <a16:creationId xmlns:a16="http://schemas.microsoft.com/office/drawing/2014/main" id="{7B889855-423D-778D-7129-D2210270E356}"/>
              </a:ext>
            </a:extLst>
          </p:cNvPr>
          <p:cNvSpPr txBox="1"/>
          <p:nvPr/>
        </p:nvSpPr>
        <p:spPr>
          <a:xfrm>
            <a:off x="4022320" y="2907272"/>
            <a:ext cx="1850058" cy="323165"/>
          </a:xfrm>
          <a:prstGeom prst="rect">
            <a:avLst/>
          </a:prstGeom>
          <a:solidFill>
            <a:schemeClr val="accent5">
              <a:lumMod val="40000"/>
              <a:lumOff val="60000"/>
            </a:schemeClr>
          </a:solidFill>
        </p:spPr>
        <p:txBody>
          <a:bodyPr wrap="square">
            <a:spAutoFit/>
          </a:bodyPr>
          <a:lstStyle/>
          <a:p>
            <a:pPr algn="ctr" defTabSz="514350" fontAlgn="auto">
              <a:defRPr/>
            </a:pPr>
            <a:r>
              <a:rPr lang="fr-FR" sz="750" kern="0" dirty="0">
                <a:solidFill>
                  <a:srgbClr val="003865"/>
                </a:solidFill>
                <a:latin typeface="Arial"/>
                <a:ea typeface="Arial"/>
                <a:cs typeface="Arial"/>
              </a:rPr>
              <a:t>Les IgG </a:t>
            </a:r>
            <a:r>
              <a:rPr lang="fr-FR" sz="750" b="1" kern="0" dirty="0">
                <a:solidFill>
                  <a:srgbClr val="003865"/>
                </a:solidFill>
                <a:latin typeface="Arial"/>
                <a:ea typeface="Arial"/>
                <a:cs typeface="Arial"/>
              </a:rPr>
              <a:t>non liées </a:t>
            </a:r>
            <a:r>
              <a:rPr lang="fr-FR" sz="750" kern="0" dirty="0">
                <a:solidFill>
                  <a:srgbClr val="003865"/>
                </a:solidFill>
                <a:latin typeface="Arial"/>
                <a:ea typeface="Arial"/>
                <a:cs typeface="Arial"/>
              </a:rPr>
              <a:t>au récepteur </a:t>
            </a:r>
            <a:r>
              <a:rPr lang="fr-FR" sz="750" kern="0" dirty="0" err="1">
                <a:solidFill>
                  <a:srgbClr val="003865"/>
                </a:solidFill>
                <a:latin typeface="Arial"/>
                <a:ea typeface="Arial"/>
                <a:cs typeface="Arial"/>
              </a:rPr>
              <a:t>FcRn</a:t>
            </a:r>
            <a:endParaRPr lang="fr-FR" sz="750" kern="0" dirty="0">
              <a:solidFill>
                <a:srgbClr val="003865"/>
              </a:solidFill>
              <a:latin typeface="Arial"/>
              <a:ea typeface="Arial"/>
              <a:cs typeface="Arial"/>
            </a:endParaRPr>
          </a:p>
          <a:p>
            <a:pPr algn="ctr" defTabSz="514350" fontAlgn="auto">
              <a:defRPr/>
            </a:pPr>
            <a:r>
              <a:rPr lang="fr-FR" sz="750" kern="0" dirty="0">
                <a:solidFill>
                  <a:srgbClr val="003865"/>
                </a:solidFill>
                <a:latin typeface="Arial"/>
                <a:ea typeface="Arial"/>
                <a:cs typeface="Arial"/>
              </a:rPr>
              <a:t>sont </a:t>
            </a:r>
            <a:r>
              <a:rPr lang="fr-FR" sz="750" b="1" kern="0" dirty="0">
                <a:solidFill>
                  <a:srgbClr val="003865"/>
                </a:solidFill>
                <a:latin typeface="Arial"/>
                <a:ea typeface="Arial"/>
                <a:cs typeface="Arial"/>
              </a:rPr>
              <a:t>dégradées dans le lysosome</a:t>
            </a:r>
          </a:p>
        </p:txBody>
      </p:sp>
      <p:sp>
        <p:nvSpPr>
          <p:cNvPr id="1213" name="ZoneTexte 1212">
            <a:extLst>
              <a:ext uri="{FF2B5EF4-FFF2-40B4-BE49-F238E27FC236}">
                <a16:creationId xmlns:a16="http://schemas.microsoft.com/office/drawing/2014/main" id="{89835534-91DC-9CAC-EF23-52E80BF3F44A}"/>
              </a:ext>
            </a:extLst>
          </p:cNvPr>
          <p:cNvSpPr txBox="1"/>
          <p:nvPr/>
        </p:nvSpPr>
        <p:spPr>
          <a:xfrm>
            <a:off x="4995865" y="1302974"/>
            <a:ext cx="1293622" cy="323165"/>
          </a:xfrm>
          <a:prstGeom prst="rect">
            <a:avLst/>
          </a:prstGeom>
          <a:solidFill>
            <a:schemeClr val="accent5">
              <a:lumMod val="40000"/>
              <a:lumOff val="60000"/>
            </a:schemeClr>
          </a:solidFill>
        </p:spPr>
        <p:txBody>
          <a:bodyPr wrap="square">
            <a:spAutoFit/>
          </a:bodyPr>
          <a:lstStyle/>
          <a:p>
            <a:pPr algn="ctr" defTabSz="514350" fontAlgn="auto">
              <a:defRPr/>
            </a:pPr>
            <a:r>
              <a:rPr lang="fr-FR" sz="750" kern="0">
                <a:solidFill>
                  <a:srgbClr val="003865"/>
                </a:solidFill>
                <a:latin typeface="Arial"/>
                <a:ea typeface="Arial"/>
                <a:cs typeface="Arial"/>
              </a:rPr>
              <a:t>L’IgG </a:t>
            </a:r>
            <a:r>
              <a:rPr lang="fr-FR" sz="750" b="1" kern="0">
                <a:solidFill>
                  <a:srgbClr val="003865"/>
                </a:solidFill>
                <a:latin typeface="Arial"/>
                <a:ea typeface="Arial"/>
                <a:cs typeface="Arial"/>
              </a:rPr>
              <a:t>se d</a:t>
            </a:r>
            <a:r>
              <a:rPr lang="fr-FR" sz="750" b="1" kern="0">
                <a:solidFill>
                  <a:srgbClr val="003865"/>
                </a:solidFill>
                <a:latin typeface="Arial"/>
                <a:cs typeface="Arial"/>
              </a:rPr>
              <a:t>issocie </a:t>
            </a:r>
            <a:r>
              <a:rPr lang="fr-FR" sz="750" kern="0">
                <a:solidFill>
                  <a:srgbClr val="003865"/>
                </a:solidFill>
                <a:latin typeface="Arial"/>
                <a:cs typeface="Arial"/>
              </a:rPr>
              <a:t>à</a:t>
            </a:r>
            <a:r>
              <a:rPr lang="fr-FR" sz="750" kern="0">
                <a:solidFill>
                  <a:srgbClr val="003865"/>
                </a:solidFill>
                <a:latin typeface="Arial"/>
                <a:ea typeface="Arial"/>
                <a:cs typeface="Arial"/>
              </a:rPr>
              <a:t> pH </a:t>
            </a:r>
            <a:r>
              <a:rPr lang="fr-FR" sz="750" kern="0">
                <a:solidFill>
                  <a:srgbClr val="003865"/>
                </a:solidFill>
                <a:latin typeface="Arial"/>
                <a:cs typeface="Arial"/>
              </a:rPr>
              <a:t>physiologique</a:t>
            </a:r>
            <a:endParaRPr lang="fr-FR" sz="750" kern="0">
              <a:solidFill>
                <a:srgbClr val="003865"/>
              </a:solidFill>
              <a:latin typeface="Arial"/>
              <a:ea typeface="Arial"/>
              <a:cs typeface="Arial"/>
            </a:endParaRPr>
          </a:p>
        </p:txBody>
      </p:sp>
      <p:sp>
        <p:nvSpPr>
          <p:cNvPr id="1214" name="Plus 1213">
            <a:extLst>
              <a:ext uri="{FF2B5EF4-FFF2-40B4-BE49-F238E27FC236}">
                <a16:creationId xmlns:a16="http://schemas.microsoft.com/office/drawing/2014/main" id="{4763F912-C3E3-9193-B59B-DD4B0382F6A3}"/>
              </a:ext>
            </a:extLst>
          </p:cNvPr>
          <p:cNvSpPr/>
          <p:nvPr/>
        </p:nvSpPr>
        <p:spPr>
          <a:xfrm>
            <a:off x="3320161" y="2608663"/>
            <a:ext cx="310781" cy="305975"/>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17" name="ZoneTexte 1216">
            <a:extLst>
              <a:ext uri="{FF2B5EF4-FFF2-40B4-BE49-F238E27FC236}">
                <a16:creationId xmlns:a16="http://schemas.microsoft.com/office/drawing/2014/main" id="{6BB46DA6-6F3E-3196-2150-5D000BADD0DC}"/>
              </a:ext>
            </a:extLst>
          </p:cNvPr>
          <p:cNvSpPr txBox="1"/>
          <p:nvPr/>
        </p:nvSpPr>
        <p:spPr>
          <a:xfrm>
            <a:off x="6488643" y="4252049"/>
            <a:ext cx="4575462" cy="246221"/>
          </a:xfrm>
          <a:prstGeom prst="rect">
            <a:avLst/>
          </a:prstGeom>
          <a:noFill/>
        </p:spPr>
        <p:txBody>
          <a:bodyPr wrap="square">
            <a:spAutoFit/>
          </a:bodyPr>
          <a:lstStyle/>
          <a:p>
            <a:pPr defTabSz="256873">
              <a:defRPr/>
            </a:pPr>
            <a:r>
              <a:rPr lang="fr-FR" sz="1000" b="1" dirty="0" err="1">
                <a:solidFill>
                  <a:prstClr val="black"/>
                </a:solidFill>
                <a:latin typeface="Arial" panose="020B0604020202020204" pitchFamily="34" charset="0"/>
                <a:ea typeface="Verdana" panose="020B0604030504040204" pitchFamily="34" charset="0"/>
                <a:cs typeface="Arial" panose="020B0604020202020204" pitchFamily="34" charset="0"/>
              </a:rPr>
              <a:t>FcRn</a:t>
            </a:r>
            <a:r>
              <a:rPr lang="fr-FR" sz="1000" b="1" dirty="0">
                <a:solidFill>
                  <a:prstClr val="black"/>
                </a:solidFill>
                <a:latin typeface="Arial" panose="020B0604020202020204" pitchFamily="34" charset="0"/>
                <a:ea typeface="Verdana" panose="020B0604030504040204" pitchFamily="34" charset="0"/>
                <a:cs typeface="Arial" panose="020B0604020202020204" pitchFamily="34" charset="0"/>
              </a:rPr>
              <a:t> </a:t>
            </a:r>
            <a:r>
              <a:rPr lang="fr-FR" sz="1000" dirty="0">
                <a:solidFill>
                  <a:prstClr val="black"/>
                </a:solidFill>
                <a:latin typeface="Arial" panose="020B0604020202020204" pitchFamily="34" charset="0"/>
                <a:ea typeface="Verdana" panose="020B0604030504040204" pitchFamily="34" charset="0"/>
                <a:cs typeface="Arial" panose="020B0604020202020204" pitchFamily="34" charset="0"/>
              </a:rPr>
              <a:t>: Récepteur </a:t>
            </a:r>
            <a:r>
              <a:rPr lang="fr-FR" sz="1000" dirty="0" err="1">
                <a:solidFill>
                  <a:prstClr val="black"/>
                </a:solidFill>
                <a:latin typeface="Arial" panose="020B0604020202020204" pitchFamily="34" charset="0"/>
                <a:ea typeface="Verdana" panose="020B0604030504040204" pitchFamily="34" charset="0"/>
                <a:cs typeface="Arial" panose="020B0604020202020204" pitchFamily="34" charset="0"/>
              </a:rPr>
              <a:t>Fc</a:t>
            </a:r>
            <a:r>
              <a:rPr lang="fr-FR" sz="1000" dirty="0">
                <a:solidFill>
                  <a:prstClr val="black"/>
                </a:solidFill>
                <a:latin typeface="Arial" panose="020B0604020202020204" pitchFamily="34" charset="0"/>
                <a:ea typeface="Verdana" panose="020B0604030504040204" pitchFamily="34" charset="0"/>
                <a:cs typeface="Arial" panose="020B0604020202020204" pitchFamily="34" charset="0"/>
              </a:rPr>
              <a:t> Néonatal </a:t>
            </a:r>
          </a:p>
        </p:txBody>
      </p:sp>
    </p:spTree>
    <p:extLst>
      <p:ext uri="{BB962C8B-B14F-4D97-AF65-F5344CB8AC3E}">
        <p14:creationId xmlns:p14="http://schemas.microsoft.com/office/powerpoint/2010/main" val="578376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0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07">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07">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0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contenu 2">
            <a:extLst>
              <a:ext uri="{FF2B5EF4-FFF2-40B4-BE49-F238E27FC236}">
                <a16:creationId xmlns:a16="http://schemas.microsoft.com/office/drawing/2014/main" id="{3D644277-467D-5948-8DCB-90617D930614}"/>
              </a:ext>
            </a:extLst>
          </p:cNvPr>
          <p:cNvSpPr txBox="1">
            <a:spLocks/>
          </p:cNvSpPr>
          <p:nvPr/>
        </p:nvSpPr>
        <p:spPr>
          <a:xfrm>
            <a:off x="952283" y="1212968"/>
            <a:ext cx="8584987" cy="4351338"/>
          </a:xfrm>
        </p:spPr>
        <p:txBody>
          <a:bodyPr>
            <a:normAutofit/>
          </a:bodyPr>
          <a:lstStyle>
            <a:lvl1pPr marL="271463" indent="-271463" algn="l" rtl="0" eaLnBrk="0" fontAlgn="base" hangingPunct="0">
              <a:spcBef>
                <a:spcPct val="20000"/>
              </a:spcBef>
              <a:spcAft>
                <a:spcPct val="0"/>
              </a:spcAft>
              <a:buClr>
                <a:srgbClr val="074CA5"/>
              </a:buClr>
              <a:buFont typeface="Arial"/>
              <a:buChar char="●"/>
              <a:defRPr sz="2400" b="1" kern="1200" spc="0">
                <a:ln>
                  <a:noFill/>
                </a:ln>
                <a:solidFill>
                  <a:schemeClr val="tx1">
                    <a:lumMod val="65000"/>
                    <a:lumOff val="35000"/>
                  </a:schemeClr>
                </a:solidFill>
                <a:latin typeface="Arial"/>
                <a:ea typeface="+mn-ea"/>
                <a:cs typeface="Arial"/>
              </a:defRPr>
            </a:lvl1pPr>
            <a:lvl2pPr marL="715963" indent="-449263" algn="l" rtl="0" eaLnBrk="0" fontAlgn="base" hangingPunct="0">
              <a:spcBef>
                <a:spcPct val="20000"/>
              </a:spcBef>
              <a:spcAft>
                <a:spcPct val="0"/>
              </a:spcAft>
              <a:buClr>
                <a:schemeClr val="accent6">
                  <a:lumMod val="75000"/>
                </a:schemeClr>
              </a:buClr>
              <a:buSzPct val="110000"/>
              <a:buFont typeface="01 Digitall"/>
              <a:buChar char="—"/>
              <a:tabLst/>
              <a:defRPr sz="2200" b="1" kern="1200">
                <a:ln>
                  <a:noFill/>
                </a:ln>
                <a:solidFill>
                  <a:schemeClr val="tx1">
                    <a:lumMod val="65000"/>
                    <a:lumOff val="35000"/>
                  </a:schemeClr>
                </a:solidFill>
                <a:latin typeface="Arial"/>
                <a:ea typeface="Geneva" pitchFamily="-108" charset="-128"/>
                <a:cs typeface="Arial"/>
              </a:defRPr>
            </a:lvl2pPr>
            <a:lvl3pPr marL="993775" indent="-277813" algn="l" defTabSz="808038" rtl="0" eaLnBrk="0" fontAlgn="base" hangingPunct="0">
              <a:spcBef>
                <a:spcPct val="20000"/>
              </a:spcBef>
              <a:spcAft>
                <a:spcPct val="0"/>
              </a:spcAft>
              <a:buClr>
                <a:srgbClr val="9BD134"/>
              </a:buClr>
              <a:buSzPct val="130000"/>
              <a:buFont typeface="Arial"/>
              <a:buChar char="•"/>
              <a:defRPr sz="1800" i="1" kern="1200">
                <a:ln>
                  <a:noFill/>
                </a:ln>
                <a:solidFill>
                  <a:schemeClr val="tx1">
                    <a:lumMod val="65000"/>
                    <a:lumOff val="35000"/>
                  </a:schemeClr>
                </a:solidFill>
                <a:latin typeface="Arial"/>
                <a:ea typeface="Geneva" pitchFamily="-108" charset="-128"/>
                <a:cs typeface="Arial"/>
              </a:defRPr>
            </a:lvl3pPr>
            <a:lvl4pPr marL="1252538" indent="-355600" algn="l" rtl="0" eaLnBrk="0" fontAlgn="base" hangingPunct="0">
              <a:spcBef>
                <a:spcPct val="20000"/>
              </a:spcBef>
              <a:spcAft>
                <a:spcPct val="0"/>
              </a:spcAft>
              <a:buFont typeface="Arial" pitchFamily="-108" charset="0"/>
              <a:buChar char="–"/>
              <a:defRPr sz="2000" kern="1200">
                <a:solidFill>
                  <a:schemeClr val="tx1"/>
                </a:solidFill>
                <a:latin typeface="Arial"/>
                <a:ea typeface="Geneva" pitchFamily="-108" charset="-128"/>
                <a:cs typeface="Arial"/>
              </a:defRPr>
            </a:lvl4pPr>
            <a:lvl5pPr marL="2057400" indent="-228600" algn="l" rtl="0" eaLnBrk="0" fontAlgn="base" hangingPunct="0">
              <a:spcBef>
                <a:spcPct val="20000"/>
              </a:spcBef>
              <a:spcAft>
                <a:spcPct val="0"/>
              </a:spcAft>
              <a:buFont typeface="Arial" pitchFamily="-108" charset="0"/>
              <a:buNone/>
              <a:defRPr sz="2000" kern="1200">
                <a:solidFill>
                  <a:schemeClr val="tx1"/>
                </a:solidFill>
                <a:latin typeface="Arial"/>
                <a:ea typeface="Geneva" pitchFamily="-108" charset="-128"/>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chemeClr val="accent1"/>
              </a:buClr>
              <a:buFont typeface="Wingdings" pitchFamily="2" charset="2"/>
              <a:buChar char="§"/>
            </a:pPr>
            <a:r>
              <a:rPr lang="fr-FR" sz="1600" dirty="0"/>
              <a:t>Nourrissons nés prématurés ≥ 29 à &lt; 35 SA.</a:t>
            </a:r>
            <a:r>
              <a:rPr lang="fr-FR" sz="1600" baseline="30000" dirty="0"/>
              <a:t> 1</a:t>
            </a:r>
            <a:endParaRPr lang="fr-FR" sz="1600" dirty="0"/>
          </a:p>
          <a:p>
            <a:pPr marL="544512" lvl="1" indent="-285750">
              <a:buClr>
                <a:schemeClr val="accent1"/>
              </a:buClr>
              <a:buFont typeface="Arial" panose="020B0604020202020204" pitchFamily="34" charset="0"/>
              <a:buChar char="•"/>
            </a:pPr>
            <a:r>
              <a:rPr lang="fr-FR" sz="1600" b="0" dirty="0"/>
              <a:t>Formes sévères d’IVRI à VRS avec hospitalisation : </a:t>
            </a:r>
            <a:br>
              <a:rPr lang="fr-FR" sz="1600" b="0" dirty="0"/>
            </a:br>
            <a:r>
              <a:rPr lang="fr-FR" sz="1600" b="0" dirty="0"/>
              <a:t>	réduction significative de 78,4% (IC95 : 51,9 à 90,3) p&lt;0,001</a:t>
            </a:r>
          </a:p>
          <a:p>
            <a:pPr marL="544512" lvl="1" indent="-285750">
              <a:buClr>
                <a:schemeClr val="accent1"/>
              </a:buClr>
              <a:buFont typeface="Arial" panose="020B0604020202020204" pitchFamily="34" charset="0"/>
              <a:buChar char="•"/>
            </a:pPr>
            <a:r>
              <a:rPr lang="fr-FR" sz="1600" b="0" dirty="0"/>
              <a:t>Formes plus bénignes avec prise en charge médicale : </a:t>
            </a:r>
            <a:br>
              <a:rPr lang="fr-FR" sz="1600" b="0" dirty="0"/>
            </a:br>
            <a:r>
              <a:rPr lang="fr-FR" sz="1600" b="0" dirty="0"/>
              <a:t>	réduction significative de 70,1% (IC95% : 52.3 à 81.2) p&lt;0,001</a:t>
            </a:r>
            <a:endParaRPr lang="fr-FR" sz="1600" b="0" baseline="30000" dirty="0"/>
          </a:p>
          <a:p>
            <a:pPr lvl="1">
              <a:buClr>
                <a:schemeClr val="accent1"/>
              </a:buClr>
              <a:buFont typeface="Arial" panose="020B0604020202020204" pitchFamily="34" charset="0"/>
              <a:buChar char="•"/>
            </a:pPr>
            <a:endParaRPr lang="fr-FR" sz="1600" b="0" baseline="30000" dirty="0"/>
          </a:p>
          <a:p>
            <a:pPr>
              <a:buClr>
                <a:schemeClr val="accent1"/>
              </a:buClr>
              <a:buFont typeface="Wingdings" pitchFamily="2" charset="2"/>
              <a:buChar char="§"/>
            </a:pPr>
            <a:r>
              <a:rPr lang="fr-FR" sz="1600" dirty="0"/>
              <a:t>Nourrissons nés à plus de 35SA et à terme.</a:t>
            </a:r>
            <a:r>
              <a:rPr lang="fr-FR" sz="1600" baseline="30000" dirty="0"/>
              <a:t> 2</a:t>
            </a:r>
            <a:endParaRPr lang="fr-FR" sz="1600" dirty="0"/>
          </a:p>
          <a:p>
            <a:pPr marL="544512" lvl="1" indent="-285750">
              <a:buClr>
                <a:schemeClr val="accent1"/>
              </a:buClr>
              <a:buFont typeface="Arial" panose="020B0604020202020204" pitchFamily="34" charset="0"/>
              <a:buChar char="•"/>
            </a:pPr>
            <a:r>
              <a:rPr lang="fr-FR" sz="1600" b="0" dirty="0"/>
              <a:t>survenue d’IVRI nécessitant une prise en charge médicale :</a:t>
            </a:r>
            <a:br>
              <a:rPr lang="fr-FR" sz="1600" b="0" dirty="0"/>
            </a:br>
            <a:r>
              <a:rPr lang="fr-FR" sz="1600" b="0" dirty="0"/>
              <a:t>	réduction significative de 74.15% (IC95% 49.6 à 87.1) p&lt;0,001</a:t>
            </a:r>
          </a:p>
          <a:p>
            <a:pPr marL="544512" lvl="1" indent="-285750">
              <a:buClr>
                <a:schemeClr val="accent1"/>
              </a:buClr>
              <a:buFont typeface="Arial" panose="020B0604020202020204" pitchFamily="34" charset="0"/>
              <a:buChar char="•"/>
            </a:pPr>
            <a:r>
              <a:rPr lang="fr-FR" sz="1600" b="0" dirty="0"/>
              <a:t>formes avec hospitalisation : </a:t>
            </a:r>
            <a:br>
              <a:rPr lang="fr-FR" sz="1600" b="0" dirty="0"/>
            </a:br>
            <a:r>
              <a:rPr lang="fr-FR" sz="1600" b="0" dirty="0"/>
              <a:t>	réduction non significative de 62.1% (IC95% -8,6 à 86,8) p=0,07</a:t>
            </a:r>
            <a:endParaRPr lang="fr-FR" sz="1600" b="0" baseline="30000" dirty="0"/>
          </a:p>
        </p:txBody>
      </p:sp>
      <p:sp>
        <p:nvSpPr>
          <p:cNvPr id="7" name="Titre 1">
            <a:extLst>
              <a:ext uri="{FF2B5EF4-FFF2-40B4-BE49-F238E27FC236}">
                <a16:creationId xmlns:a16="http://schemas.microsoft.com/office/drawing/2014/main" id="{510DE847-EB1C-5D4C-A28F-A9BE08F48A6B}"/>
              </a:ext>
            </a:extLst>
          </p:cNvPr>
          <p:cNvSpPr>
            <a:spLocks noGrp="1"/>
          </p:cNvSpPr>
          <p:nvPr>
            <p:ph type="title"/>
          </p:nvPr>
        </p:nvSpPr>
        <p:spPr>
          <a:xfrm>
            <a:off x="1089212" y="247692"/>
            <a:ext cx="8054788" cy="914304"/>
          </a:xfrm>
        </p:spPr>
        <p:txBody>
          <a:bodyPr/>
          <a:lstStyle/>
          <a:p>
            <a:r>
              <a:rPr lang="fr-FR" sz="2200" dirty="0">
                <a:solidFill>
                  <a:srgbClr val="FAFFFD"/>
                </a:solidFill>
              </a:rPr>
              <a:t>Dernier anticorps monoclonal développé : </a:t>
            </a:r>
            <a:r>
              <a:rPr lang="fr-FR" sz="2200" dirty="0" err="1">
                <a:solidFill>
                  <a:srgbClr val="FAFFFD"/>
                </a:solidFill>
              </a:rPr>
              <a:t>Nirsévimab</a:t>
            </a:r>
            <a:endParaRPr lang="fr-FR" sz="2200" dirty="0">
              <a:solidFill>
                <a:srgbClr val="FAFFFD"/>
              </a:solidFill>
            </a:endParaRPr>
          </a:p>
        </p:txBody>
      </p:sp>
      <p:sp>
        <p:nvSpPr>
          <p:cNvPr id="2" name="ZoneTexte 1">
            <a:extLst>
              <a:ext uri="{FF2B5EF4-FFF2-40B4-BE49-F238E27FC236}">
                <a16:creationId xmlns:a16="http://schemas.microsoft.com/office/drawing/2014/main" id="{6B9DAED7-E84A-C5F1-F7C7-380906D519AB}"/>
              </a:ext>
            </a:extLst>
          </p:cNvPr>
          <p:cNvSpPr txBox="1"/>
          <p:nvPr/>
        </p:nvSpPr>
        <p:spPr>
          <a:xfrm>
            <a:off x="2676882" y="4281615"/>
            <a:ext cx="4103274" cy="384721"/>
          </a:xfrm>
          <a:prstGeom prst="rect">
            <a:avLst/>
          </a:prstGeom>
          <a:noFill/>
        </p:spPr>
        <p:txBody>
          <a:bodyPr wrap="square">
            <a:spAutoFit/>
          </a:bodyPr>
          <a:lstStyle/>
          <a:p>
            <a:r>
              <a:rPr kumimoji="0" lang="fr-FR" sz="1000" b="1" i="0" u="none" strike="noStrike" kern="1200" cap="none" spc="0" normalizeH="0" baseline="0" noProof="0" dirty="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1.</a:t>
            </a:r>
            <a:r>
              <a:rPr kumimoji="0" lang="fr-FR" sz="1000" b="0" i="0" u="none" strike="noStrike" kern="1200" cap="none" spc="0" normalizeH="0" baseline="0" noProof="0" dirty="0">
                <a:ln>
                  <a:noFill/>
                </a:ln>
                <a:solidFill>
                  <a:srgbClr val="404040"/>
                </a:solidFill>
                <a:effectLst/>
                <a:uLnTx/>
                <a:uFillTx/>
                <a:latin typeface="Verdana" panose="020B0604030504040204" pitchFamily="34" charset="0"/>
                <a:ea typeface="Verdana" panose="020B0604030504040204" pitchFamily="34" charset="0"/>
                <a:cs typeface="Verdana" panose="020B0604030504040204" pitchFamily="34" charset="0"/>
              </a:rPr>
              <a:t> </a:t>
            </a:r>
            <a:r>
              <a:rPr kumimoji="0" lang="fr-FR" sz="900" b="0" i="1" u="none" strike="noStrike" kern="1200" cap="none" spc="0" normalizeH="0" baseline="0" noProof="0" dirty="0">
                <a:ln>
                  <a:noFill/>
                </a:ln>
                <a:solidFill>
                  <a:srgbClr val="404040"/>
                </a:solidFill>
                <a:effectLst/>
                <a:uLnTx/>
                <a:uFillTx/>
                <a:latin typeface="Arial" panose="020B0604020202020204" pitchFamily="34" charset="0"/>
                <a:ea typeface="Verdana" panose="020B0604030504040204" pitchFamily="34" charset="0"/>
                <a:cs typeface="Arial" panose="020B0604020202020204" pitchFamily="34" charset="0"/>
              </a:rPr>
              <a:t>Griffin MP et </a:t>
            </a:r>
            <a:r>
              <a:rPr lang="fr-FR" sz="900" i="1" dirty="0">
                <a:solidFill>
                  <a:srgbClr val="404040"/>
                </a:solidFill>
                <a:latin typeface="Arial" panose="020B0604020202020204" pitchFamily="34" charset="0"/>
                <a:ea typeface="Verdana" panose="020B0604030504040204" pitchFamily="34" charset="0"/>
                <a:cs typeface="Arial" panose="020B0604020202020204" pitchFamily="34" charset="0"/>
              </a:rPr>
              <a:t>al</a:t>
            </a:r>
            <a:r>
              <a:rPr kumimoji="0" lang="fr-FR" sz="900" b="0" i="1" u="none" strike="noStrike" kern="1200" cap="none" spc="0" normalizeH="0" baseline="0" noProof="0" dirty="0">
                <a:ln>
                  <a:noFill/>
                </a:ln>
                <a:solidFill>
                  <a:srgbClr val="404040"/>
                </a:solidFill>
                <a:effectLst/>
                <a:uLnTx/>
                <a:uFillTx/>
                <a:latin typeface="Arial" panose="020B0604020202020204" pitchFamily="34" charset="0"/>
                <a:ea typeface="Verdana" panose="020B0604030504040204" pitchFamily="34" charset="0"/>
                <a:cs typeface="Arial" panose="020B0604020202020204" pitchFamily="34" charset="0"/>
              </a:rPr>
              <a:t>. N </a:t>
            </a:r>
            <a:r>
              <a:rPr kumimoji="0" lang="fr-FR" sz="900" b="0" i="1" u="none" strike="noStrike" kern="1200" cap="none" spc="0" normalizeH="0" baseline="0" noProof="0" dirty="0" err="1">
                <a:ln>
                  <a:noFill/>
                </a:ln>
                <a:solidFill>
                  <a:srgbClr val="404040"/>
                </a:solidFill>
                <a:effectLst/>
                <a:uLnTx/>
                <a:uFillTx/>
                <a:latin typeface="Arial" panose="020B0604020202020204" pitchFamily="34" charset="0"/>
                <a:ea typeface="Verdana" panose="020B0604030504040204" pitchFamily="34" charset="0"/>
                <a:cs typeface="Arial" panose="020B0604020202020204" pitchFamily="34" charset="0"/>
              </a:rPr>
              <a:t>Engl</a:t>
            </a:r>
            <a:r>
              <a:rPr kumimoji="0" lang="fr-FR" sz="900" b="0" i="1" u="none" strike="noStrike" kern="1200" cap="none" spc="0" normalizeH="0" baseline="0" noProof="0" dirty="0">
                <a:ln>
                  <a:noFill/>
                </a:ln>
                <a:solidFill>
                  <a:srgbClr val="404040"/>
                </a:solidFill>
                <a:effectLst/>
                <a:uLnTx/>
                <a:uFillTx/>
                <a:latin typeface="Arial" panose="020B0604020202020204" pitchFamily="34" charset="0"/>
                <a:ea typeface="Verdana" panose="020B0604030504040204" pitchFamily="34" charset="0"/>
                <a:cs typeface="Arial" panose="020B0604020202020204" pitchFamily="34" charset="0"/>
              </a:rPr>
              <a:t> J Med 2020;383:415-25</a:t>
            </a:r>
            <a:r>
              <a:rPr kumimoji="0" lang="fr-FR" sz="900" b="1" i="1" u="none" strike="noStrike" kern="1200" cap="none" spc="0" normalizeH="0" baseline="0" noProof="0" dirty="0">
                <a:ln>
                  <a:noFill/>
                </a:ln>
                <a:solidFill>
                  <a:srgbClr val="404040"/>
                </a:solidFill>
                <a:effectLst/>
                <a:uLnTx/>
                <a:uFillTx/>
                <a:latin typeface="Arial" panose="020B0604020202020204" pitchFamily="34" charset="0"/>
                <a:ea typeface="Verdana" panose="020B0604030504040204" pitchFamily="34" charset="0"/>
                <a:cs typeface="Arial" panose="020B0604020202020204" pitchFamily="34" charset="0"/>
              </a:rPr>
              <a:t> </a:t>
            </a:r>
            <a:br>
              <a:rPr kumimoji="0" lang="fr-FR" sz="900" b="1" i="1" u="none" strike="noStrike" kern="1200" cap="none" spc="0" normalizeH="0" baseline="0" noProof="0" dirty="0">
                <a:ln>
                  <a:noFill/>
                </a:ln>
                <a:solidFill>
                  <a:srgbClr val="404040"/>
                </a:solidFill>
                <a:effectLst/>
                <a:uLnTx/>
                <a:uFillTx/>
                <a:latin typeface="Arial" panose="020B0604020202020204" pitchFamily="34" charset="0"/>
                <a:ea typeface="Verdana" panose="020B0604030504040204" pitchFamily="34" charset="0"/>
                <a:cs typeface="Arial" panose="020B0604020202020204" pitchFamily="34" charset="0"/>
              </a:rPr>
            </a:br>
            <a:r>
              <a:rPr kumimoji="0" lang="fr-FR" sz="900" b="1" i="1" u="none" strike="noStrike" kern="1200" cap="none" spc="0" normalizeH="0" baseline="0" noProof="0" dirty="0">
                <a:ln>
                  <a:noFill/>
                </a:ln>
                <a:solidFill>
                  <a:srgbClr val="404040"/>
                </a:solidFill>
                <a:effectLst/>
                <a:uLnTx/>
                <a:uFillTx/>
                <a:latin typeface="Arial" panose="020B0604020202020204" pitchFamily="34" charset="0"/>
                <a:ea typeface="Verdana" panose="020B0604030504040204" pitchFamily="34" charset="0"/>
                <a:cs typeface="Arial" panose="020B0604020202020204" pitchFamily="34" charset="0"/>
              </a:rPr>
              <a:t>2</a:t>
            </a:r>
            <a:r>
              <a:rPr kumimoji="0" lang="fr-FR" sz="900" b="0" i="1" u="none" strike="noStrike" kern="1200" cap="none" spc="0" normalizeH="0" baseline="0" noProof="0" dirty="0">
                <a:ln>
                  <a:noFill/>
                </a:ln>
                <a:solidFill>
                  <a:srgbClr val="404040"/>
                </a:solidFill>
                <a:effectLst/>
                <a:uLnTx/>
                <a:uFillTx/>
                <a:latin typeface="Arial" panose="020B0604020202020204" pitchFamily="34" charset="0"/>
                <a:ea typeface="Verdana" panose="020B0604030504040204" pitchFamily="34" charset="0"/>
                <a:cs typeface="Arial" panose="020B0604020202020204" pitchFamily="34" charset="0"/>
              </a:rPr>
              <a:t>. </a:t>
            </a:r>
            <a:r>
              <a:rPr kumimoji="0" lang="fr-FR" sz="900" b="0" i="1" u="none" strike="noStrike" kern="1200" cap="none" spc="0" normalizeH="0" baseline="0" noProof="0" dirty="0" err="1">
                <a:ln>
                  <a:noFill/>
                </a:ln>
                <a:solidFill>
                  <a:srgbClr val="404040"/>
                </a:solidFill>
                <a:effectLst/>
                <a:uLnTx/>
                <a:uFillTx/>
                <a:latin typeface="Arial" panose="020B0604020202020204" pitchFamily="34" charset="0"/>
                <a:ea typeface="Verdana" panose="020B0604030504040204" pitchFamily="34" charset="0"/>
                <a:cs typeface="Arial" panose="020B0604020202020204" pitchFamily="34" charset="0"/>
              </a:rPr>
              <a:t>Hammitt</a:t>
            </a:r>
            <a:r>
              <a:rPr kumimoji="0" lang="fr-FR" sz="900" b="0" i="1" u="none" strike="noStrike" kern="1200" cap="none" spc="0" normalizeH="0" baseline="0" noProof="0" dirty="0">
                <a:ln>
                  <a:noFill/>
                </a:ln>
                <a:solidFill>
                  <a:srgbClr val="404040"/>
                </a:solidFill>
                <a:effectLst/>
                <a:uLnTx/>
                <a:uFillTx/>
                <a:latin typeface="Arial" panose="020B0604020202020204" pitchFamily="34" charset="0"/>
                <a:ea typeface="Verdana" panose="020B0604030504040204" pitchFamily="34" charset="0"/>
                <a:cs typeface="Arial" panose="020B0604020202020204" pitchFamily="34" charset="0"/>
              </a:rPr>
              <a:t> LL et al. N </a:t>
            </a:r>
            <a:r>
              <a:rPr kumimoji="0" lang="fr-FR" sz="900" b="0" i="1" u="none" strike="noStrike" kern="1200" cap="none" spc="0" normalizeH="0" baseline="0" noProof="0" dirty="0" err="1">
                <a:ln>
                  <a:noFill/>
                </a:ln>
                <a:solidFill>
                  <a:srgbClr val="404040"/>
                </a:solidFill>
                <a:effectLst/>
                <a:uLnTx/>
                <a:uFillTx/>
                <a:latin typeface="Arial" panose="020B0604020202020204" pitchFamily="34" charset="0"/>
                <a:ea typeface="Verdana" panose="020B0604030504040204" pitchFamily="34" charset="0"/>
                <a:cs typeface="Arial" panose="020B0604020202020204" pitchFamily="34" charset="0"/>
              </a:rPr>
              <a:t>Engl</a:t>
            </a:r>
            <a:r>
              <a:rPr kumimoji="0" lang="fr-FR" sz="900" b="0" i="1" u="none" strike="noStrike" kern="1200" cap="none" spc="0" normalizeH="0" baseline="0" noProof="0" dirty="0">
                <a:ln>
                  <a:noFill/>
                </a:ln>
                <a:solidFill>
                  <a:srgbClr val="404040"/>
                </a:solidFill>
                <a:effectLst/>
                <a:uLnTx/>
                <a:uFillTx/>
                <a:latin typeface="Arial" panose="020B0604020202020204" pitchFamily="34" charset="0"/>
                <a:ea typeface="Verdana" panose="020B0604030504040204" pitchFamily="34" charset="0"/>
                <a:cs typeface="Arial" panose="020B0604020202020204" pitchFamily="34" charset="0"/>
              </a:rPr>
              <a:t> J Med 2022;386:837-46.</a:t>
            </a:r>
            <a:endParaRPr lang="fr-FR" sz="10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704973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C7485AD7-5925-0960-BB1F-3D1981EE413E}"/>
              </a:ext>
            </a:extLst>
          </p:cNvPr>
          <p:cNvSpPr txBox="1"/>
          <p:nvPr/>
        </p:nvSpPr>
        <p:spPr>
          <a:xfrm>
            <a:off x="1043870" y="3265169"/>
            <a:ext cx="7813101" cy="923330"/>
          </a:xfrm>
          <a:prstGeom prst="rect">
            <a:avLst/>
          </a:prstGeom>
          <a:noFill/>
        </p:spPr>
        <p:txBody>
          <a:bodyPr wrap="none" rtlCol="0">
            <a:spAutoFit/>
          </a:bodyPr>
          <a:lstStyle/>
          <a:p>
            <a:r>
              <a:rPr lang="fr-FR" b="1" dirty="0"/>
              <a:t>Emmanuel GRIMPREL</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prstClr val="black"/>
                </a:solidFill>
                <a:effectLst/>
                <a:uLnTx/>
                <a:uFillTx/>
                <a:latin typeface="Arial" pitchFamily="-108" charset="0"/>
                <a:cs typeface="Arial" pitchFamily="-108" charset="0"/>
              </a:rPr>
              <a:t>Aucun avec l’industrie</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fr-FR" sz="1800" b="0" i="0" u="none" strike="noStrike" kern="1200" cap="none" spc="0" normalizeH="0" baseline="0" noProof="0" dirty="0">
                <a:ln>
                  <a:noFill/>
                </a:ln>
                <a:solidFill>
                  <a:prstClr val="black"/>
                </a:solidFill>
                <a:effectLst/>
                <a:uLnTx/>
                <a:uFillTx/>
                <a:latin typeface="Arial" pitchFamily="-108" charset="0"/>
                <a:cs typeface="Arial" pitchFamily="-108" charset="0"/>
              </a:rPr>
              <a:t>Membre (Vice-Président) de la Commission Technique des vaccinations</a:t>
            </a:r>
          </a:p>
        </p:txBody>
      </p:sp>
      <p:sp>
        <p:nvSpPr>
          <p:cNvPr id="5" name="ZoneTexte 4">
            <a:extLst>
              <a:ext uri="{FF2B5EF4-FFF2-40B4-BE49-F238E27FC236}">
                <a16:creationId xmlns:a16="http://schemas.microsoft.com/office/drawing/2014/main" id="{9D24F319-0CD7-151C-0D81-E935B7ADB697}"/>
              </a:ext>
            </a:extLst>
          </p:cNvPr>
          <p:cNvSpPr txBox="1"/>
          <p:nvPr/>
        </p:nvSpPr>
        <p:spPr>
          <a:xfrm>
            <a:off x="1202635" y="292496"/>
            <a:ext cx="2274982" cy="430887"/>
          </a:xfrm>
          <a:prstGeom prst="rect">
            <a:avLst/>
          </a:prstGeom>
          <a:noFill/>
        </p:spPr>
        <p:txBody>
          <a:bodyPr wrap="none" rtlCol="0">
            <a:spAutoFit/>
          </a:bodyPr>
          <a:lstStyle/>
          <a:p>
            <a:r>
              <a:rPr lang="fr-FR" sz="2200" b="1" dirty="0">
                <a:solidFill>
                  <a:schemeClr val="bg1"/>
                </a:solidFill>
              </a:rPr>
              <a:t>Liens d’intérêts</a:t>
            </a:r>
          </a:p>
        </p:txBody>
      </p:sp>
      <p:sp>
        <p:nvSpPr>
          <p:cNvPr id="2" name="ZoneTexte 1">
            <a:extLst>
              <a:ext uri="{FF2B5EF4-FFF2-40B4-BE49-F238E27FC236}">
                <a16:creationId xmlns:a16="http://schemas.microsoft.com/office/drawing/2014/main" id="{93660273-F6F4-EC8E-4703-38BF2397ED2E}"/>
              </a:ext>
            </a:extLst>
          </p:cNvPr>
          <p:cNvSpPr txBox="1"/>
          <p:nvPr/>
        </p:nvSpPr>
        <p:spPr>
          <a:xfrm>
            <a:off x="1043870" y="1108365"/>
            <a:ext cx="1544012" cy="369332"/>
          </a:xfrm>
          <a:prstGeom prst="rect">
            <a:avLst/>
          </a:prstGeom>
          <a:noFill/>
        </p:spPr>
        <p:txBody>
          <a:bodyPr wrap="none" rtlCol="0">
            <a:spAutoFit/>
          </a:bodyPr>
          <a:lstStyle/>
          <a:p>
            <a:r>
              <a:rPr lang="fr-FR" b="1" dirty="0"/>
              <a:t>Hervé HAAS</a:t>
            </a:r>
          </a:p>
        </p:txBody>
      </p:sp>
      <p:graphicFrame>
        <p:nvGraphicFramePr>
          <p:cNvPr id="6" name="Tableau 3">
            <a:extLst>
              <a:ext uri="{FF2B5EF4-FFF2-40B4-BE49-F238E27FC236}">
                <a16:creationId xmlns:a16="http://schemas.microsoft.com/office/drawing/2014/main" id="{53D3577C-60F3-755B-2414-FB804475D9C8}"/>
              </a:ext>
            </a:extLst>
          </p:cNvPr>
          <p:cNvGraphicFramePr>
            <a:graphicFrameLocks noGrp="1"/>
          </p:cNvGraphicFramePr>
          <p:nvPr>
            <p:extLst>
              <p:ext uri="{D42A27DB-BD31-4B8C-83A1-F6EECF244321}">
                <p14:modId xmlns:p14="http://schemas.microsoft.com/office/powerpoint/2010/main" val="2482614433"/>
              </p:ext>
            </p:extLst>
          </p:nvPr>
        </p:nvGraphicFramePr>
        <p:xfrm>
          <a:off x="1064893" y="1477697"/>
          <a:ext cx="7262610" cy="1418140"/>
        </p:xfrm>
        <a:graphic>
          <a:graphicData uri="http://schemas.openxmlformats.org/drawingml/2006/table">
            <a:tbl>
              <a:tblPr firstRow="1" bandRow="1">
                <a:tableStyleId>{5C22544A-7EE6-4342-B048-85BDC9FD1C3A}</a:tableStyleId>
              </a:tblPr>
              <a:tblGrid>
                <a:gridCol w="1044406">
                  <a:extLst>
                    <a:ext uri="{9D8B030D-6E8A-4147-A177-3AD203B41FA5}">
                      <a16:colId xmlns:a16="http://schemas.microsoft.com/office/drawing/2014/main" val="2594308462"/>
                    </a:ext>
                  </a:extLst>
                </a:gridCol>
                <a:gridCol w="1288126">
                  <a:extLst>
                    <a:ext uri="{9D8B030D-6E8A-4147-A177-3AD203B41FA5}">
                      <a16:colId xmlns:a16="http://schemas.microsoft.com/office/drawing/2014/main" val="4102325721"/>
                    </a:ext>
                  </a:extLst>
                </a:gridCol>
                <a:gridCol w="1091086">
                  <a:extLst>
                    <a:ext uri="{9D8B030D-6E8A-4147-A177-3AD203B41FA5}">
                      <a16:colId xmlns:a16="http://schemas.microsoft.com/office/drawing/2014/main" val="3988443671"/>
                    </a:ext>
                  </a:extLst>
                </a:gridCol>
                <a:gridCol w="959748">
                  <a:extLst>
                    <a:ext uri="{9D8B030D-6E8A-4147-A177-3AD203B41FA5}">
                      <a16:colId xmlns:a16="http://schemas.microsoft.com/office/drawing/2014/main" val="2417270451"/>
                    </a:ext>
                  </a:extLst>
                </a:gridCol>
                <a:gridCol w="959748">
                  <a:extLst>
                    <a:ext uri="{9D8B030D-6E8A-4147-A177-3AD203B41FA5}">
                      <a16:colId xmlns:a16="http://schemas.microsoft.com/office/drawing/2014/main" val="3268062395"/>
                    </a:ext>
                  </a:extLst>
                </a:gridCol>
                <a:gridCol w="959748">
                  <a:extLst>
                    <a:ext uri="{9D8B030D-6E8A-4147-A177-3AD203B41FA5}">
                      <a16:colId xmlns:a16="http://schemas.microsoft.com/office/drawing/2014/main" val="4091570448"/>
                    </a:ext>
                  </a:extLst>
                </a:gridCol>
                <a:gridCol w="959748">
                  <a:extLst>
                    <a:ext uri="{9D8B030D-6E8A-4147-A177-3AD203B41FA5}">
                      <a16:colId xmlns:a16="http://schemas.microsoft.com/office/drawing/2014/main" val="49515723"/>
                    </a:ext>
                  </a:extLst>
                </a:gridCol>
              </a:tblGrid>
              <a:tr h="709070">
                <a:tc>
                  <a:txBody>
                    <a:bodyPr/>
                    <a:lstStyle/>
                    <a:p>
                      <a:pPr algn="ctr"/>
                      <a:r>
                        <a:rPr lang="fr-FR" sz="1000" dirty="0"/>
                        <a:t>Intérêts financiers dans une entreprise</a:t>
                      </a:r>
                    </a:p>
                  </a:txBody>
                  <a:tcPr/>
                </a:tc>
                <a:tc>
                  <a:txBody>
                    <a:bodyPr/>
                    <a:lstStyle/>
                    <a:p>
                      <a:pPr algn="ctr"/>
                      <a:r>
                        <a:rPr lang="fr-FR" sz="1000" dirty="0"/>
                        <a:t>Dirigeant, Employé, Organe décisionnel dans une entreprise</a:t>
                      </a:r>
                    </a:p>
                  </a:txBody>
                  <a:tcPr/>
                </a:tc>
                <a:tc>
                  <a:txBody>
                    <a:bodyPr/>
                    <a:lstStyle/>
                    <a:p>
                      <a:pPr algn="ctr"/>
                      <a:r>
                        <a:rPr lang="fr-FR" sz="1000" dirty="0"/>
                        <a:t>Etudes cliniques, Investigateurs, coordonnateur</a:t>
                      </a:r>
                    </a:p>
                  </a:txBody>
                  <a:tcPr/>
                </a:tc>
                <a:tc>
                  <a:txBody>
                    <a:bodyPr/>
                    <a:lstStyle/>
                    <a:p>
                      <a:pPr algn="ctr"/>
                      <a:r>
                        <a:rPr lang="fr-FR" sz="1000" dirty="0"/>
                        <a:t>Conférences</a:t>
                      </a:r>
                    </a:p>
                  </a:txBody>
                  <a:tcPr/>
                </a:tc>
                <a:tc>
                  <a:txBody>
                    <a:bodyPr/>
                    <a:lstStyle/>
                    <a:p>
                      <a:pPr algn="ctr"/>
                      <a:r>
                        <a:rPr lang="fr-FR" sz="1000" dirty="0"/>
                        <a:t>Participation à des </a:t>
                      </a:r>
                      <a:r>
                        <a:rPr lang="fr-FR" sz="1000" dirty="0" err="1"/>
                        <a:t>boards</a:t>
                      </a:r>
                      <a:endParaRPr lang="fr-FR" sz="1000" dirty="0"/>
                    </a:p>
                  </a:txBody>
                  <a:tcPr/>
                </a:tc>
                <a:tc>
                  <a:txBody>
                    <a:bodyPr/>
                    <a:lstStyle/>
                    <a:p>
                      <a:pPr algn="ctr"/>
                      <a:r>
                        <a:rPr lang="fr-FR" sz="1000" dirty="0"/>
                        <a:t>Invitation congrès</a:t>
                      </a:r>
                    </a:p>
                  </a:txBody>
                  <a:tcPr/>
                </a:tc>
                <a:tc>
                  <a:txBody>
                    <a:bodyPr/>
                    <a:lstStyle/>
                    <a:p>
                      <a:pPr algn="ctr"/>
                      <a:r>
                        <a:rPr lang="fr-FR" sz="1000" dirty="0"/>
                        <a:t>Proche parent salarié</a:t>
                      </a:r>
                    </a:p>
                  </a:txBody>
                  <a:tcPr/>
                </a:tc>
                <a:extLst>
                  <a:ext uri="{0D108BD9-81ED-4DB2-BD59-A6C34878D82A}">
                    <a16:rowId xmlns:a16="http://schemas.microsoft.com/office/drawing/2014/main" val="622011369"/>
                  </a:ext>
                </a:extLst>
              </a:tr>
              <a:tr h="709070">
                <a:tc>
                  <a:txBody>
                    <a:bodyPr/>
                    <a:lstStyle/>
                    <a:p>
                      <a:pPr algn="ctr"/>
                      <a:r>
                        <a:rPr lang="fr-FR" sz="1000" dirty="0"/>
                        <a:t>0</a:t>
                      </a:r>
                    </a:p>
                  </a:txBody>
                  <a:tcPr/>
                </a:tc>
                <a:tc>
                  <a:txBody>
                    <a:bodyPr/>
                    <a:lstStyle/>
                    <a:p>
                      <a:pPr algn="ctr"/>
                      <a:r>
                        <a:rPr lang="fr-FR" sz="1000" dirty="0"/>
                        <a:t>0</a:t>
                      </a:r>
                    </a:p>
                  </a:txBody>
                  <a:tcPr/>
                </a:tc>
                <a:tc>
                  <a:txBody>
                    <a:bodyPr/>
                    <a:lstStyle/>
                    <a:p>
                      <a:pPr algn="ctr"/>
                      <a:r>
                        <a:rPr lang="fr-FR" sz="1000" dirty="0"/>
                        <a:t>MSD</a:t>
                      </a:r>
                    </a:p>
                    <a:p>
                      <a:pPr algn="ctr"/>
                      <a:r>
                        <a:rPr lang="fr-FR" sz="1000" dirty="0"/>
                        <a:t>Janssen</a:t>
                      </a:r>
                    </a:p>
                    <a:p>
                      <a:pPr algn="ctr"/>
                      <a:endParaRPr lang="fr-FR" sz="1000" dirty="0"/>
                    </a:p>
                  </a:txBody>
                  <a:tcPr/>
                </a:tc>
                <a:tc>
                  <a:txBody>
                    <a:bodyPr/>
                    <a:lstStyle/>
                    <a:p>
                      <a:pPr algn="ctr"/>
                      <a:r>
                        <a:rPr lang="fr-FR" sz="1000" dirty="0"/>
                        <a:t>GSK</a:t>
                      </a:r>
                    </a:p>
                    <a:p>
                      <a:pPr algn="ctr"/>
                      <a:r>
                        <a:rPr lang="fr-FR" sz="1000" dirty="0"/>
                        <a:t>MSD</a:t>
                      </a:r>
                    </a:p>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dirty="0"/>
                        <a:t>Pfizer</a:t>
                      </a:r>
                    </a:p>
                    <a:p>
                      <a:pPr algn="ctr"/>
                      <a:r>
                        <a:rPr lang="fr-FR" sz="1000" dirty="0"/>
                        <a:t>Sanofi Pasteur</a:t>
                      </a:r>
                    </a:p>
                  </a:txBody>
                  <a:tcPr/>
                </a:tc>
                <a:tc>
                  <a:txBody>
                    <a:bodyPr/>
                    <a:lstStyle/>
                    <a:p>
                      <a:pPr algn="ctr"/>
                      <a:r>
                        <a:rPr lang="fr-FR" sz="1000" dirty="0"/>
                        <a:t>Janssen</a:t>
                      </a:r>
                    </a:p>
                    <a:p>
                      <a:pPr algn="ctr"/>
                      <a:r>
                        <a:rPr lang="fr-FR" sz="1000" dirty="0"/>
                        <a:t>MSD</a:t>
                      </a:r>
                    </a:p>
                    <a:p>
                      <a:pPr algn="ctr"/>
                      <a:r>
                        <a:rPr lang="fr-FR" sz="1000" dirty="0"/>
                        <a:t>Pfizer</a:t>
                      </a:r>
                    </a:p>
                    <a:p>
                      <a:pPr algn="ctr"/>
                      <a:r>
                        <a:rPr lang="fr-FR" sz="1000" dirty="0"/>
                        <a:t>Sanofi Pasteur</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000" dirty="0"/>
                        <a:t>GSK</a:t>
                      </a:r>
                    </a:p>
                    <a:p>
                      <a:pPr algn="ctr"/>
                      <a:r>
                        <a:rPr lang="fr-FR" sz="1000" dirty="0"/>
                        <a:t>Pfizer</a:t>
                      </a:r>
                    </a:p>
                    <a:p>
                      <a:pPr algn="ctr"/>
                      <a:r>
                        <a:rPr lang="fr-FR" sz="1000" dirty="0"/>
                        <a:t>MSD</a:t>
                      </a:r>
                    </a:p>
                  </a:txBody>
                  <a:tcPr/>
                </a:tc>
                <a:tc>
                  <a:txBody>
                    <a:bodyPr/>
                    <a:lstStyle/>
                    <a:p>
                      <a:pPr algn="ctr"/>
                      <a:r>
                        <a:rPr lang="fr-FR" sz="1000" dirty="0"/>
                        <a:t>0</a:t>
                      </a:r>
                    </a:p>
                  </a:txBody>
                  <a:tcPr/>
                </a:tc>
                <a:extLst>
                  <a:ext uri="{0D108BD9-81ED-4DB2-BD59-A6C34878D82A}">
                    <a16:rowId xmlns:a16="http://schemas.microsoft.com/office/drawing/2014/main" val="2556736458"/>
                  </a:ext>
                </a:extLst>
              </a:tr>
            </a:tbl>
          </a:graphicData>
        </a:graphic>
      </p:graphicFrame>
    </p:spTree>
    <p:extLst>
      <p:ext uri="{BB962C8B-B14F-4D97-AF65-F5344CB8AC3E}">
        <p14:creationId xmlns:p14="http://schemas.microsoft.com/office/powerpoint/2010/main" val="34511624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D39551D-05E6-19D1-C8D5-4F1AB851D6E8}"/>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B6EA08E0-5597-1304-EED4-873630558117}"/>
              </a:ext>
            </a:extLst>
          </p:cNvPr>
          <p:cNvSpPr>
            <a:spLocks noGrp="1"/>
          </p:cNvSpPr>
          <p:nvPr>
            <p:ph idx="1"/>
          </p:nvPr>
        </p:nvSpPr>
        <p:spPr/>
        <p:txBody>
          <a:bodyPr/>
          <a:lstStyle/>
          <a:p>
            <a:endParaRPr lang="fr-FR" dirty="0"/>
          </a:p>
        </p:txBody>
      </p:sp>
      <p:sp>
        <p:nvSpPr>
          <p:cNvPr id="4" name="Espace réservé du pied de page 3">
            <a:extLst>
              <a:ext uri="{FF2B5EF4-FFF2-40B4-BE49-F238E27FC236}">
                <a16:creationId xmlns:a16="http://schemas.microsoft.com/office/drawing/2014/main" id="{B4781DC7-70A1-D92F-FD58-DD28B376D77C}"/>
              </a:ext>
            </a:extLst>
          </p:cNvPr>
          <p:cNvSpPr>
            <a:spLocks noGrp="1"/>
          </p:cNvSpPr>
          <p:nvPr>
            <p:ph type="ftr" sz="quarter" idx="11"/>
          </p:nvPr>
        </p:nvSpPr>
        <p:spPr/>
        <p:txBody>
          <a:bodyPr/>
          <a:lstStyle/>
          <a:p>
            <a:endParaRPr lang="fr-FR" dirty="0"/>
          </a:p>
        </p:txBody>
      </p:sp>
      <p:sp>
        <p:nvSpPr>
          <p:cNvPr id="5" name="Espace réservé du numéro de diapositive 4">
            <a:extLst>
              <a:ext uri="{FF2B5EF4-FFF2-40B4-BE49-F238E27FC236}">
                <a16:creationId xmlns:a16="http://schemas.microsoft.com/office/drawing/2014/main" id="{97806948-E34D-ED9B-830D-E2459DA83ADD}"/>
              </a:ext>
            </a:extLst>
          </p:cNvPr>
          <p:cNvSpPr>
            <a:spLocks noGrp="1"/>
          </p:cNvSpPr>
          <p:nvPr>
            <p:ph type="sldNum" sz="quarter" idx="12"/>
          </p:nvPr>
        </p:nvSpPr>
        <p:spPr/>
        <p:txBody>
          <a:bodyPr/>
          <a:lstStyle/>
          <a:p>
            <a:endParaRPr lang="fr-FR" dirty="0"/>
          </a:p>
        </p:txBody>
      </p:sp>
      <p:sp>
        <p:nvSpPr>
          <p:cNvPr id="6" name="ZoneTexte 5">
            <a:extLst>
              <a:ext uri="{FF2B5EF4-FFF2-40B4-BE49-F238E27FC236}">
                <a16:creationId xmlns:a16="http://schemas.microsoft.com/office/drawing/2014/main" id="{B0B7C73D-E854-7909-B535-B0EEC917DC81}"/>
              </a:ext>
            </a:extLst>
          </p:cNvPr>
          <p:cNvSpPr txBox="1"/>
          <p:nvPr/>
        </p:nvSpPr>
        <p:spPr>
          <a:xfrm>
            <a:off x="1318054" y="362464"/>
            <a:ext cx="5339923" cy="430887"/>
          </a:xfrm>
          <a:prstGeom prst="rect">
            <a:avLst/>
          </a:prstGeom>
          <a:noFill/>
        </p:spPr>
        <p:txBody>
          <a:bodyPr wrap="none" rtlCol="0">
            <a:spAutoFit/>
          </a:bodyPr>
          <a:lstStyle/>
          <a:p>
            <a:r>
              <a:rPr lang="fr-FR" sz="2200" b="1" dirty="0">
                <a:solidFill>
                  <a:schemeClr val="bg1"/>
                </a:solidFill>
              </a:rPr>
              <a:t>Efficacité et tolérance du </a:t>
            </a:r>
            <a:r>
              <a:rPr lang="fr-FR" sz="2200" b="1" dirty="0" err="1">
                <a:solidFill>
                  <a:schemeClr val="bg1"/>
                </a:solidFill>
              </a:rPr>
              <a:t>Nirsevimab</a:t>
            </a:r>
            <a:r>
              <a:rPr lang="fr-FR" sz="2200" b="1" dirty="0">
                <a:solidFill>
                  <a:schemeClr val="bg1"/>
                </a:solidFill>
              </a:rPr>
              <a:t>®</a:t>
            </a:r>
          </a:p>
        </p:txBody>
      </p:sp>
      <p:sp>
        <p:nvSpPr>
          <p:cNvPr id="7" name="ZoneTexte 6">
            <a:extLst>
              <a:ext uri="{FF2B5EF4-FFF2-40B4-BE49-F238E27FC236}">
                <a16:creationId xmlns:a16="http://schemas.microsoft.com/office/drawing/2014/main" id="{31A17486-A0FB-81F7-7049-E1002003285E}"/>
              </a:ext>
            </a:extLst>
          </p:cNvPr>
          <p:cNvSpPr txBox="1"/>
          <p:nvPr/>
        </p:nvSpPr>
        <p:spPr>
          <a:xfrm>
            <a:off x="92399" y="1252152"/>
            <a:ext cx="5320687" cy="3139321"/>
          </a:xfrm>
          <a:prstGeom prst="rect">
            <a:avLst/>
          </a:prstGeom>
          <a:noFill/>
        </p:spPr>
        <p:txBody>
          <a:bodyPr wrap="none" rtlCol="0">
            <a:spAutoFit/>
          </a:bodyPr>
          <a:lstStyle/>
          <a:p>
            <a:pPr marL="285750" indent="-285750">
              <a:buClr>
                <a:schemeClr val="accent1"/>
              </a:buClr>
              <a:buFont typeface="Wingdings" pitchFamily="2" charset="2"/>
              <a:buChar char="§"/>
            </a:pPr>
            <a:r>
              <a:rPr lang="fr-FR" b="1" dirty="0"/>
              <a:t>Efficacité démontrée  70 à 80%</a:t>
            </a:r>
          </a:p>
          <a:p>
            <a:pPr marL="742950" lvl="1" indent="-285750">
              <a:buClr>
                <a:schemeClr val="accent1"/>
              </a:buClr>
              <a:buFont typeface="Arial" panose="020B0604020202020204" pitchFamily="34" charset="0"/>
              <a:buChar char="•"/>
            </a:pPr>
            <a:r>
              <a:rPr lang="fr-FR" dirty="0"/>
              <a:t>Medley</a:t>
            </a:r>
          </a:p>
          <a:p>
            <a:pPr marL="742950" lvl="1" indent="-285750">
              <a:buClr>
                <a:schemeClr val="accent1"/>
              </a:buClr>
              <a:buFont typeface="Arial" panose="020B0604020202020204" pitchFamily="34" charset="0"/>
              <a:buChar char="•"/>
            </a:pPr>
            <a:r>
              <a:rPr lang="fr-FR" dirty="0"/>
              <a:t>Melody</a:t>
            </a:r>
          </a:p>
          <a:p>
            <a:pPr marL="742950" lvl="1" indent="-285750">
              <a:buClr>
                <a:schemeClr val="accent1"/>
              </a:buClr>
              <a:buFont typeface="Arial" panose="020B0604020202020204" pitchFamily="34" charset="0"/>
              <a:buChar char="•"/>
            </a:pPr>
            <a:r>
              <a:rPr lang="fr-FR" dirty="0"/>
              <a:t>Harmony</a:t>
            </a:r>
          </a:p>
          <a:p>
            <a:pPr marL="285750" indent="-285750">
              <a:buClr>
                <a:schemeClr val="accent1"/>
              </a:buClr>
              <a:buFont typeface="Wingdings" pitchFamily="2" charset="2"/>
              <a:buChar char="§"/>
            </a:pPr>
            <a:r>
              <a:rPr lang="fr-FR" b="1" dirty="0"/>
              <a:t>Tolérance</a:t>
            </a:r>
          </a:p>
          <a:p>
            <a:pPr marL="742950" lvl="1" indent="-285750">
              <a:buClr>
                <a:schemeClr val="accent1"/>
              </a:buClr>
              <a:buFont typeface="Arial" panose="020B0604020202020204" pitchFamily="34" charset="0"/>
              <a:buChar char="•"/>
            </a:pPr>
            <a:r>
              <a:rPr lang="fr-FR" dirty="0"/>
              <a:t>&gt; 6.000 n-né &amp; nourrissons</a:t>
            </a:r>
          </a:p>
          <a:p>
            <a:pPr marL="742950" lvl="1" indent="-285750">
              <a:buClr>
                <a:schemeClr val="accent1"/>
              </a:buClr>
              <a:buFont typeface="Arial" panose="020B0604020202020204" pitchFamily="34" charset="0"/>
              <a:buChar char="•"/>
            </a:pPr>
            <a:r>
              <a:rPr lang="fr-FR" dirty="0"/>
              <a:t>Recul 4 à 5 ans</a:t>
            </a:r>
          </a:p>
          <a:p>
            <a:pPr marL="742950" lvl="1" indent="-285750">
              <a:buClr>
                <a:schemeClr val="accent1"/>
              </a:buClr>
              <a:buFont typeface="Arial" panose="020B0604020202020204" pitchFamily="34" charset="0"/>
              <a:buChar char="•"/>
            </a:pPr>
            <a:r>
              <a:rPr lang="fr-FR" dirty="0"/>
              <a:t>Similaire au placébo ou au groupe contrôle</a:t>
            </a:r>
          </a:p>
          <a:p>
            <a:pPr marL="742950" lvl="1" indent="-285750">
              <a:buClr>
                <a:schemeClr val="accent1"/>
              </a:buClr>
              <a:buFont typeface="Arial" panose="020B0604020202020204" pitchFamily="34" charset="0"/>
              <a:buChar char="•"/>
            </a:pPr>
            <a:r>
              <a:rPr lang="fr-FR" dirty="0"/>
              <a:t>+ Expérience du </a:t>
            </a:r>
            <a:r>
              <a:rPr lang="fr-FR" dirty="0" err="1"/>
              <a:t>Synagis</a:t>
            </a:r>
            <a:r>
              <a:rPr lang="fr-FR" dirty="0"/>
              <a:t>®</a:t>
            </a:r>
          </a:p>
          <a:p>
            <a:pPr marL="1200150" lvl="2" indent="-285750">
              <a:buClr>
                <a:schemeClr val="accent1"/>
              </a:buClr>
              <a:buFont typeface="Arial" panose="020B0604020202020204" pitchFamily="34" charset="0"/>
              <a:buChar char="•"/>
            </a:pPr>
            <a:r>
              <a:rPr lang="fr-FR" dirty="0"/>
              <a:t>En France</a:t>
            </a:r>
          </a:p>
          <a:p>
            <a:pPr marL="1200150" lvl="2" indent="-285750">
              <a:buClr>
                <a:schemeClr val="accent1"/>
              </a:buClr>
              <a:buFont typeface="Arial" panose="020B0604020202020204" pitchFamily="34" charset="0"/>
              <a:buChar char="•"/>
            </a:pPr>
            <a:r>
              <a:rPr lang="fr-FR" dirty="0"/>
              <a:t>6000 enfants X 5 injections X 20 ans</a:t>
            </a:r>
          </a:p>
        </p:txBody>
      </p:sp>
      <p:sp>
        <p:nvSpPr>
          <p:cNvPr id="8" name="ZoneTexte 7">
            <a:extLst>
              <a:ext uri="{FF2B5EF4-FFF2-40B4-BE49-F238E27FC236}">
                <a16:creationId xmlns:a16="http://schemas.microsoft.com/office/drawing/2014/main" id="{BCE14620-262A-2959-B17A-14E5F2719CBC}"/>
              </a:ext>
            </a:extLst>
          </p:cNvPr>
          <p:cNvSpPr txBox="1"/>
          <p:nvPr/>
        </p:nvSpPr>
        <p:spPr>
          <a:xfrm>
            <a:off x="5748229" y="996779"/>
            <a:ext cx="3031524" cy="1200329"/>
          </a:xfrm>
          <a:prstGeom prst="rect">
            <a:avLst/>
          </a:prstGeom>
          <a:solidFill>
            <a:schemeClr val="bg1">
              <a:lumMod val="85000"/>
            </a:schemeClr>
          </a:solidFill>
        </p:spPr>
        <p:txBody>
          <a:bodyPr wrap="square" rtlCol="0">
            <a:spAutoFit/>
          </a:bodyPr>
          <a:lstStyle/>
          <a:p>
            <a:pPr algn="ctr"/>
            <a:r>
              <a:rPr lang="fr-FR" dirty="0"/>
              <a:t>70 à 85%</a:t>
            </a:r>
          </a:p>
          <a:p>
            <a:pPr algn="ctr"/>
            <a:r>
              <a:rPr lang="fr-FR" dirty="0"/>
              <a:t>Formes hospitalisées VRS+</a:t>
            </a:r>
          </a:p>
          <a:p>
            <a:pPr algn="ctr"/>
            <a:r>
              <a:rPr lang="fr-FR" dirty="0"/>
              <a:t>Formes générant une forme plutôt sévère VRS+</a:t>
            </a:r>
          </a:p>
        </p:txBody>
      </p:sp>
      <p:sp>
        <p:nvSpPr>
          <p:cNvPr id="9" name="ZoneTexte 8">
            <a:extLst>
              <a:ext uri="{FF2B5EF4-FFF2-40B4-BE49-F238E27FC236}">
                <a16:creationId xmlns:a16="http://schemas.microsoft.com/office/drawing/2014/main" id="{543B98BB-AEDE-D06E-0797-794BA816A428}"/>
              </a:ext>
            </a:extLst>
          </p:cNvPr>
          <p:cNvSpPr txBox="1"/>
          <p:nvPr/>
        </p:nvSpPr>
        <p:spPr>
          <a:xfrm>
            <a:off x="5735318" y="2248080"/>
            <a:ext cx="3178023" cy="2031325"/>
          </a:xfrm>
          <a:prstGeom prst="rect">
            <a:avLst/>
          </a:prstGeom>
          <a:solidFill>
            <a:schemeClr val="bg1">
              <a:lumMod val="85000"/>
            </a:schemeClr>
          </a:solidFill>
        </p:spPr>
        <p:txBody>
          <a:bodyPr wrap="square" rtlCol="0">
            <a:spAutoFit/>
          </a:bodyPr>
          <a:lstStyle/>
          <a:p>
            <a:r>
              <a:rPr lang="fr-FR" dirty="0"/>
              <a:t>Plein de données que l’on ne connait pas</a:t>
            </a:r>
          </a:p>
          <a:p>
            <a:pPr marL="285750" indent="-285750">
              <a:buFont typeface="Arial" panose="020B0604020202020204" pitchFamily="34" charset="0"/>
              <a:buChar char="•"/>
            </a:pPr>
            <a:r>
              <a:rPr lang="fr-FR" dirty="0"/>
              <a:t>Morts subites</a:t>
            </a:r>
          </a:p>
          <a:p>
            <a:pPr marL="285750" indent="-285750">
              <a:buFont typeface="Arial" panose="020B0604020202020204" pitchFamily="34" charset="0"/>
              <a:buChar char="•"/>
            </a:pPr>
            <a:r>
              <a:rPr lang="fr-FR" dirty="0"/>
              <a:t>Pneumonies</a:t>
            </a:r>
          </a:p>
          <a:p>
            <a:pPr marL="285750" indent="-285750">
              <a:buFont typeface="Arial" panose="020B0604020202020204" pitchFamily="34" charset="0"/>
              <a:buChar char="•"/>
            </a:pPr>
            <a:r>
              <a:rPr lang="fr-FR" dirty="0"/>
              <a:t>Otites</a:t>
            </a:r>
          </a:p>
          <a:p>
            <a:pPr marL="285750" indent="-285750">
              <a:buFont typeface="Arial" panose="020B0604020202020204" pitchFamily="34" charset="0"/>
              <a:buChar char="•"/>
            </a:pPr>
            <a:r>
              <a:rPr lang="fr-FR" dirty="0"/>
              <a:t>…</a:t>
            </a:r>
          </a:p>
          <a:p>
            <a:pPr marL="285750" indent="-285750">
              <a:buFont typeface="Arial" panose="020B0604020202020204" pitchFamily="34" charset="0"/>
              <a:buChar char="•"/>
            </a:pPr>
            <a:endParaRPr lang="fr-FR" dirty="0"/>
          </a:p>
        </p:txBody>
      </p:sp>
    </p:spTree>
    <p:extLst>
      <p:ext uri="{BB962C8B-B14F-4D97-AF65-F5344CB8AC3E}">
        <p14:creationId xmlns:p14="http://schemas.microsoft.com/office/powerpoint/2010/main" val="4595254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Espace réservé du texte 6">
            <a:extLst>
              <a:ext uri="{FF2B5EF4-FFF2-40B4-BE49-F238E27FC236}">
                <a16:creationId xmlns:a16="http://schemas.microsoft.com/office/drawing/2014/main" id="{96F99B09-33CF-A162-3729-627B50525958}"/>
              </a:ext>
            </a:extLst>
          </p:cNvPr>
          <p:cNvSpPr txBox="1">
            <a:spLocks/>
          </p:cNvSpPr>
          <p:nvPr/>
        </p:nvSpPr>
        <p:spPr>
          <a:xfrm>
            <a:off x="1181345" y="636366"/>
            <a:ext cx="8188778" cy="266457"/>
          </a:xfrm>
          <a:prstGeom prst="rect">
            <a:avLst/>
          </a:prstGeom>
        </p:spPr>
        <p:txBody>
          <a:bodyPr/>
          <a:lstStyle>
            <a:lvl1pPr marL="271463" indent="-271463" algn="l" rtl="0" eaLnBrk="0" fontAlgn="base" hangingPunct="0">
              <a:spcBef>
                <a:spcPct val="20000"/>
              </a:spcBef>
              <a:spcAft>
                <a:spcPct val="0"/>
              </a:spcAft>
              <a:buClr>
                <a:srgbClr val="074CA5"/>
              </a:buClr>
              <a:buFont typeface="Arial"/>
              <a:buChar char="●"/>
              <a:defRPr sz="2400" b="1" kern="1200" spc="0">
                <a:ln>
                  <a:noFill/>
                </a:ln>
                <a:solidFill>
                  <a:schemeClr val="tx1">
                    <a:lumMod val="65000"/>
                    <a:lumOff val="35000"/>
                  </a:schemeClr>
                </a:solidFill>
                <a:latin typeface="Arial"/>
                <a:ea typeface="+mn-ea"/>
                <a:cs typeface="Arial"/>
              </a:defRPr>
            </a:lvl1pPr>
            <a:lvl2pPr marL="715963" indent="-449263" algn="l" rtl="0" eaLnBrk="0" fontAlgn="base" hangingPunct="0">
              <a:spcBef>
                <a:spcPct val="20000"/>
              </a:spcBef>
              <a:spcAft>
                <a:spcPct val="0"/>
              </a:spcAft>
              <a:buClr>
                <a:schemeClr val="accent6">
                  <a:lumMod val="75000"/>
                </a:schemeClr>
              </a:buClr>
              <a:buSzPct val="110000"/>
              <a:buFont typeface="01 Digitall"/>
              <a:buChar char="—"/>
              <a:tabLst/>
              <a:defRPr sz="2200" b="1" kern="1200">
                <a:ln>
                  <a:noFill/>
                </a:ln>
                <a:solidFill>
                  <a:schemeClr val="tx1">
                    <a:lumMod val="65000"/>
                    <a:lumOff val="35000"/>
                  </a:schemeClr>
                </a:solidFill>
                <a:latin typeface="Arial"/>
                <a:ea typeface="Geneva" pitchFamily="-108" charset="-128"/>
                <a:cs typeface="Arial"/>
              </a:defRPr>
            </a:lvl2pPr>
            <a:lvl3pPr marL="993775" indent="-277813" algn="l" defTabSz="808038" rtl="0" eaLnBrk="0" fontAlgn="base" hangingPunct="0">
              <a:spcBef>
                <a:spcPct val="20000"/>
              </a:spcBef>
              <a:spcAft>
                <a:spcPct val="0"/>
              </a:spcAft>
              <a:buClr>
                <a:srgbClr val="9BD134"/>
              </a:buClr>
              <a:buSzPct val="130000"/>
              <a:buFont typeface="Arial"/>
              <a:buChar char="•"/>
              <a:defRPr sz="1800" i="1" kern="1200">
                <a:ln>
                  <a:noFill/>
                </a:ln>
                <a:solidFill>
                  <a:schemeClr val="tx1">
                    <a:lumMod val="65000"/>
                    <a:lumOff val="35000"/>
                  </a:schemeClr>
                </a:solidFill>
                <a:latin typeface="Arial"/>
                <a:ea typeface="Geneva" pitchFamily="-108" charset="-128"/>
                <a:cs typeface="Arial"/>
              </a:defRPr>
            </a:lvl3pPr>
            <a:lvl4pPr marL="1252538" indent="-355600" algn="l" rtl="0" eaLnBrk="0" fontAlgn="base" hangingPunct="0">
              <a:spcBef>
                <a:spcPct val="20000"/>
              </a:spcBef>
              <a:spcAft>
                <a:spcPct val="0"/>
              </a:spcAft>
              <a:buFont typeface="Arial" pitchFamily="-108" charset="0"/>
              <a:buChar char="–"/>
              <a:defRPr sz="2000" kern="1200">
                <a:solidFill>
                  <a:schemeClr val="tx1"/>
                </a:solidFill>
                <a:latin typeface="Arial"/>
                <a:ea typeface="Geneva" pitchFamily="-108" charset="-128"/>
                <a:cs typeface="Arial"/>
              </a:defRPr>
            </a:lvl4pPr>
            <a:lvl5pPr marL="2057400" indent="-228600" algn="l" rtl="0" eaLnBrk="0" fontAlgn="base" hangingPunct="0">
              <a:spcBef>
                <a:spcPct val="20000"/>
              </a:spcBef>
              <a:spcAft>
                <a:spcPct val="0"/>
              </a:spcAft>
              <a:buFont typeface="Arial" pitchFamily="-108" charset="0"/>
              <a:buNone/>
              <a:defRPr sz="2000" kern="1200">
                <a:solidFill>
                  <a:schemeClr val="tx1"/>
                </a:solidFill>
                <a:latin typeface="Arial"/>
                <a:ea typeface="Geneva" pitchFamily="-108" charset="-128"/>
                <a:cs typeface="Arial"/>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a:buNone/>
            </a:pPr>
            <a:r>
              <a:rPr lang="fr-FR" sz="1200">
                <a:solidFill>
                  <a:schemeClr val="bg1"/>
                </a:solidFill>
              </a:rPr>
              <a:t>Les effets indésirables rapportés étaient peu fréquents</a:t>
            </a:r>
            <a:r>
              <a:rPr lang="fr-FR" sz="1200" baseline="30000">
                <a:solidFill>
                  <a:schemeClr val="bg1"/>
                </a:solidFill>
              </a:rPr>
              <a:t> :  </a:t>
            </a:r>
            <a:r>
              <a:rPr lang="fr-FR" sz="1200">
                <a:solidFill>
                  <a:schemeClr val="bg1"/>
                </a:solidFill>
              </a:rPr>
              <a:t>≥ 1/1000 à &lt; 1/100 </a:t>
            </a:r>
          </a:p>
          <a:p>
            <a:endParaRPr lang="fr-FR" sz="1200" dirty="0">
              <a:solidFill>
                <a:schemeClr val="bg1"/>
              </a:solidFill>
            </a:endParaRPr>
          </a:p>
        </p:txBody>
      </p:sp>
      <p:grpSp>
        <p:nvGrpSpPr>
          <p:cNvPr id="4" name="Groupe 3">
            <a:extLst>
              <a:ext uri="{FF2B5EF4-FFF2-40B4-BE49-F238E27FC236}">
                <a16:creationId xmlns:a16="http://schemas.microsoft.com/office/drawing/2014/main" id="{C5C0B7A0-9867-4B58-25CA-9AA47CA2501D}"/>
              </a:ext>
            </a:extLst>
          </p:cNvPr>
          <p:cNvGrpSpPr/>
          <p:nvPr/>
        </p:nvGrpSpPr>
        <p:grpSpPr>
          <a:xfrm>
            <a:off x="8139689" y="957415"/>
            <a:ext cx="796739" cy="1042484"/>
            <a:chOff x="2506263" y="2165504"/>
            <a:chExt cx="1336878" cy="2005611"/>
          </a:xfrm>
        </p:grpSpPr>
        <p:sp>
          <p:nvSpPr>
            <p:cNvPr id="5" name="ZoneTexte 4">
              <a:extLst>
                <a:ext uri="{FF2B5EF4-FFF2-40B4-BE49-F238E27FC236}">
                  <a16:creationId xmlns:a16="http://schemas.microsoft.com/office/drawing/2014/main" id="{3ADB339E-6864-D65B-9A89-660664829133}"/>
                </a:ext>
              </a:extLst>
            </p:cNvPr>
            <p:cNvSpPr txBox="1"/>
            <p:nvPr/>
          </p:nvSpPr>
          <p:spPr>
            <a:xfrm>
              <a:off x="2536959" y="3638203"/>
              <a:ext cx="1275484" cy="532912"/>
            </a:xfrm>
            <a:prstGeom prst="rect">
              <a:avLst/>
            </a:prstGeom>
            <a:noFill/>
          </p:spPr>
          <p:txBody>
            <a:bodyPr wrap="square">
              <a:spAutoFit/>
            </a:bodyPr>
            <a:lstStyle/>
            <a:p>
              <a:pPr algn="ctr" defTabSz="342900" fontAlgn="auto">
                <a:spcBef>
                  <a:spcPts val="0"/>
                </a:spcBef>
                <a:spcAft>
                  <a:spcPts val="0"/>
                </a:spcAft>
                <a:defRPr/>
              </a:pPr>
              <a:r>
                <a:rPr lang="fr-FR" sz="1200">
                  <a:latin typeface="Verdana" panose="020B0604030504040204" pitchFamily="34" charset="0"/>
                  <a:ea typeface="Verdana" panose="020B0604030504040204" pitchFamily="34" charset="0"/>
                  <a:cs typeface="Verdana" panose="020B0604030504040204" pitchFamily="34" charset="0"/>
                </a:rPr>
                <a:t>Pyrexie</a:t>
              </a:r>
            </a:p>
          </p:txBody>
        </p:sp>
        <p:grpSp>
          <p:nvGrpSpPr>
            <p:cNvPr id="6" name="Groupe 5">
              <a:extLst>
                <a:ext uri="{FF2B5EF4-FFF2-40B4-BE49-F238E27FC236}">
                  <a16:creationId xmlns:a16="http://schemas.microsoft.com/office/drawing/2014/main" id="{3E1ABBEF-AC9A-2774-DE44-3C20C94E51D6}"/>
                </a:ext>
              </a:extLst>
            </p:cNvPr>
            <p:cNvGrpSpPr/>
            <p:nvPr/>
          </p:nvGrpSpPr>
          <p:grpSpPr>
            <a:xfrm>
              <a:off x="2506263" y="2165504"/>
              <a:ext cx="1336878" cy="1338700"/>
              <a:chOff x="2498143" y="2165504"/>
              <a:chExt cx="829216" cy="830346"/>
            </a:xfrm>
          </p:grpSpPr>
          <p:grpSp>
            <p:nvGrpSpPr>
              <p:cNvPr id="7" name="Groupe 6">
                <a:extLst>
                  <a:ext uri="{FF2B5EF4-FFF2-40B4-BE49-F238E27FC236}">
                    <a16:creationId xmlns:a16="http://schemas.microsoft.com/office/drawing/2014/main" id="{DBAFC308-6191-708C-9607-0B20C6904BA8}"/>
                  </a:ext>
                </a:extLst>
              </p:cNvPr>
              <p:cNvGrpSpPr/>
              <p:nvPr/>
            </p:nvGrpSpPr>
            <p:grpSpPr>
              <a:xfrm>
                <a:off x="2498143" y="2165504"/>
                <a:ext cx="829216" cy="830346"/>
                <a:chOff x="498169" y="1782108"/>
                <a:chExt cx="647118" cy="648000"/>
              </a:xfrm>
            </p:grpSpPr>
            <p:sp>
              <p:nvSpPr>
                <p:cNvPr id="9" name="Ellipse 8">
                  <a:extLst>
                    <a:ext uri="{FF2B5EF4-FFF2-40B4-BE49-F238E27FC236}">
                      <a16:creationId xmlns:a16="http://schemas.microsoft.com/office/drawing/2014/main" id="{962CF0F4-FDDE-739A-FB18-25740D4C8B6A}"/>
                    </a:ext>
                  </a:extLst>
                </p:cNvPr>
                <p:cNvSpPr/>
                <p:nvPr/>
              </p:nvSpPr>
              <p:spPr>
                <a:xfrm>
                  <a:off x="498169" y="1782108"/>
                  <a:ext cx="647118" cy="648000"/>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auto">
                    <a:spcBef>
                      <a:spcPts val="0"/>
                    </a:spcBef>
                    <a:spcAft>
                      <a:spcPts val="0"/>
                    </a:spcAft>
                    <a:defRPr/>
                  </a:pPr>
                  <a:endParaRPr lang="fr-FR" sz="1350">
                    <a:solidFill>
                      <a:srgbClr val="FFFFFF"/>
                    </a:solidFill>
                    <a:latin typeface="Calibri" panose="020F0502020204030204"/>
                  </a:endParaRPr>
                </a:p>
              </p:txBody>
            </p:sp>
            <p:sp>
              <p:nvSpPr>
                <p:cNvPr id="10" name="Ellipse 9">
                  <a:extLst>
                    <a:ext uri="{FF2B5EF4-FFF2-40B4-BE49-F238E27FC236}">
                      <a16:creationId xmlns:a16="http://schemas.microsoft.com/office/drawing/2014/main" id="{5E8E5103-8791-C426-9FA0-77996C22E8F7}"/>
                    </a:ext>
                  </a:extLst>
                </p:cNvPr>
                <p:cNvSpPr/>
                <p:nvPr/>
              </p:nvSpPr>
              <p:spPr>
                <a:xfrm>
                  <a:off x="533238" y="1817225"/>
                  <a:ext cx="576980" cy="577766"/>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auto">
                    <a:spcBef>
                      <a:spcPts val="0"/>
                    </a:spcBef>
                    <a:spcAft>
                      <a:spcPts val="0"/>
                    </a:spcAft>
                    <a:defRPr/>
                  </a:pPr>
                  <a:endParaRPr lang="fr-FR" sz="1350">
                    <a:solidFill>
                      <a:srgbClr val="FFFFFF"/>
                    </a:solidFill>
                    <a:latin typeface="Calibri" panose="020F0502020204030204"/>
                  </a:endParaRPr>
                </a:p>
              </p:txBody>
            </p:sp>
          </p:grpSp>
          <p:pic>
            <p:nvPicPr>
              <p:cNvPr id="8" name="Image 7">
                <a:extLst>
                  <a:ext uri="{FF2B5EF4-FFF2-40B4-BE49-F238E27FC236}">
                    <a16:creationId xmlns:a16="http://schemas.microsoft.com/office/drawing/2014/main" id="{865B7326-C97E-C394-14F2-F9048055931D}"/>
                  </a:ext>
                </a:extLst>
              </p:cNvPr>
              <p:cNvPicPr>
                <a:picLocks noChangeAspect="1"/>
              </p:cNvPicPr>
              <p:nvPr/>
            </p:nvPicPr>
            <p:blipFill>
              <a:blip r:embed="rId2"/>
              <a:srcRect/>
              <a:stretch/>
            </p:blipFill>
            <p:spPr>
              <a:xfrm>
                <a:off x="2762793" y="2280395"/>
                <a:ext cx="380315" cy="593292"/>
              </a:xfrm>
              <a:prstGeom prst="rect">
                <a:avLst/>
              </a:prstGeom>
            </p:spPr>
          </p:pic>
        </p:grpSp>
      </p:grpSp>
      <p:grpSp>
        <p:nvGrpSpPr>
          <p:cNvPr id="11" name="Groupe 10">
            <a:extLst>
              <a:ext uri="{FF2B5EF4-FFF2-40B4-BE49-F238E27FC236}">
                <a16:creationId xmlns:a16="http://schemas.microsoft.com/office/drawing/2014/main" id="{79DA5131-A4A8-D18D-2162-0D60AD5AD3CD}"/>
              </a:ext>
            </a:extLst>
          </p:cNvPr>
          <p:cNvGrpSpPr/>
          <p:nvPr/>
        </p:nvGrpSpPr>
        <p:grpSpPr>
          <a:xfrm>
            <a:off x="7927376" y="3477702"/>
            <a:ext cx="1258787" cy="1039465"/>
            <a:chOff x="4645631" y="2232086"/>
            <a:chExt cx="2845851" cy="2529613"/>
          </a:xfrm>
        </p:grpSpPr>
        <p:sp>
          <p:nvSpPr>
            <p:cNvPr id="12" name="ZoneTexte 11">
              <a:extLst>
                <a:ext uri="{FF2B5EF4-FFF2-40B4-BE49-F238E27FC236}">
                  <a16:creationId xmlns:a16="http://schemas.microsoft.com/office/drawing/2014/main" id="{D0AA3D4C-3C64-10FC-A85F-C0A145B6ABBE}"/>
                </a:ext>
              </a:extLst>
            </p:cNvPr>
            <p:cNvSpPr txBox="1"/>
            <p:nvPr/>
          </p:nvSpPr>
          <p:spPr>
            <a:xfrm>
              <a:off x="4645631" y="3638204"/>
              <a:ext cx="2845851" cy="1123495"/>
            </a:xfrm>
            <a:prstGeom prst="rect">
              <a:avLst/>
            </a:prstGeom>
            <a:noFill/>
          </p:spPr>
          <p:txBody>
            <a:bodyPr wrap="square">
              <a:spAutoFit/>
            </a:bodyPr>
            <a:lstStyle/>
            <a:p>
              <a:pPr algn="ctr" defTabSz="342900" fontAlgn="auto">
                <a:spcBef>
                  <a:spcPts val="0"/>
                </a:spcBef>
                <a:spcAft>
                  <a:spcPts val="0"/>
                </a:spcAft>
                <a:defRPr/>
              </a:pPr>
              <a:r>
                <a:rPr lang="fr-FR" sz="1200">
                  <a:latin typeface="Verdana" panose="020B0604030504040204" pitchFamily="34" charset="0"/>
                  <a:ea typeface="Verdana" panose="020B0604030504040204" pitchFamily="34" charset="0"/>
                  <a:cs typeface="Verdana" panose="020B0604030504040204" pitchFamily="34" charset="0"/>
                </a:rPr>
                <a:t>Éruptions cutanées </a:t>
              </a:r>
            </a:p>
          </p:txBody>
        </p:sp>
        <p:grpSp>
          <p:nvGrpSpPr>
            <p:cNvPr id="13" name="Groupe 12">
              <a:extLst>
                <a:ext uri="{FF2B5EF4-FFF2-40B4-BE49-F238E27FC236}">
                  <a16:creationId xmlns:a16="http://schemas.microsoft.com/office/drawing/2014/main" id="{2ACB44D9-0653-D151-50E0-4A5530148E3D}"/>
                </a:ext>
              </a:extLst>
            </p:cNvPr>
            <p:cNvGrpSpPr/>
            <p:nvPr/>
          </p:nvGrpSpPr>
          <p:grpSpPr>
            <a:xfrm>
              <a:off x="5392558" y="2232086"/>
              <a:ext cx="1336878" cy="1338700"/>
              <a:chOff x="3931158" y="3154549"/>
              <a:chExt cx="829216" cy="830346"/>
            </a:xfrm>
          </p:grpSpPr>
          <p:grpSp>
            <p:nvGrpSpPr>
              <p:cNvPr id="14" name="Groupe 13">
                <a:extLst>
                  <a:ext uri="{FF2B5EF4-FFF2-40B4-BE49-F238E27FC236}">
                    <a16:creationId xmlns:a16="http://schemas.microsoft.com/office/drawing/2014/main" id="{DF8F8AC6-9770-70ED-2174-6EE4450D27E5}"/>
                  </a:ext>
                </a:extLst>
              </p:cNvPr>
              <p:cNvGrpSpPr/>
              <p:nvPr/>
            </p:nvGrpSpPr>
            <p:grpSpPr>
              <a:xfrm>
                <a:off x="3931158" y="3154549"/>
                <a:ext cx="829216" cy="830346"/>
                <a:chOff x="498169" y="1782108"/>
                <a:chExt cx="647118" cy="648000"/>
              </a:xfrm>
            </p:grpSpPr>
            <p:sp>
              <p:nvSpPr>
                <p:cNvPr id="16" name="Ellipse 15">
                  <a:extLst>
                    <a:ext uri="{FF2B5EF4-FFF2-40B4-BE49-F238E27FC236}">
                      <a16:creationId xmlns:a16="http://schemas.microsoft.com/office/drawing/2014/main" id="{94627CF3-BD0B-FD95-FBB1-11684EADC90C}"/>
                    </a:ext>
                  </a:extLst>
                </p:cNvPr>
                <p:cNvSpPr/>
                <p:nvPr/>
              </p:nvSpPr>
              <p:spPr>
                <a:xfrm>
                  <a:off x="498169" y="1782108"/>
                  <a:ext cx="647118" cy="648000"/>
                </a:xfrm>
                <a:prstGeom prst="ellipse">
                  <a:avLst/>
                </a:prstGeom>
                <a:solidFill>
                  <a:schemeClr val="accent3"/>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auto">
                    <a:spcBef>
                      <a:spcPts val="0"/>
                    </a:spcBef>
                    <a:spcAft>
                      <a:spcPts val="0"/>
                    </a:spcAft>
                    <a:defRPr/>
                  </a:pPr>
                  <a:endParaRPr lang="fr-FR" sz="1350">
                    <a:solidFill>
                      <a:srgbClr val="FFFFFF"/>
                    </a:solidFill>
                    <a:latin typeface="Calibri" panose="020F0502020204030204"/>
                  </a:endParaRPr>
                </a:p>
              </p:txBody>
            </p:sp>
            <p:sp>
              <p:nvSpPr>
                <p:cNvPr id="17" name="Ellipse 16">
                  <a:extLst>
                    <a:ext uri="{FF2B5EF4-FFF2-40B4-BE49-F238E27FC236}">
                      <a16:creationId xmlns:a16="http://schemas.microsoft.com/office/drawing/2014/main" id="{5777D1E3-97B2-4F85-3BD7-B168EF8A5A35}"/>
                    </a:ext>
                  </a:extLst>
                </p:cNvPr>
                <p:cNvSpPr/>
                <p:nvPr/>
              </p:nvSpPr>
              <p:spPr>
                <a:xfrm>
                  <a:off x="533238" y="1817225"/>
                  <a:ext cx="576980" cy="577766"/>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auto">
                    <a:spcBef>
                      <a:spcPts val="0"/>
                    </a:spcBef>
                    <a:spcAft>
                      <a:spcPts val="0"/>
                    </a:spcAft>
                    <a:defRPr/>
                  </a:pPr>
                  <a:endParaRPr lang="fr-FR" sz="1350">
                    <a:solidFill>
                      <a:srgbClr val="FFFFFF"/>
                    </a:solidFill>
                    <a:latin typeface="Calibri" panose="020F0502020204030204"/>
                  </a:endParaRPr>
                </a:p>
              </p:txBody>
            </p:sp>
          </p:grpSp>
          <p:pic>
            <p:nvPicPr>
              <p:cNvPr id="15" name="Image 14">
                <a:extLst>
                  <a:ext uri="{FF2B5EF4-FFF2-40B4-BE49-F238E27FC236}">
                    <a16:creationId xmlns:a16="http://schemas.microsoft.com/office/drawing/2014/main" id="{40765EEA-B46A-03B6-DBEF-EAFCC9592131}"/>
                  </a:ext>
                </a:extLst>
              </p:cNvPr>
              <p:cNvPicPr>
                <a:picLocks noChangeAspect="1"/>
              </p:cNvPicPr>
              <p:nvPr/>
            </p:nvPicPr>
            <p:blipFill>
              <a:blip r:embed="rId3"/>
              <a:srcRect/>
              <a:stretch/>
            </p:blipFill>
            <p:spPr>
              <a:xfrm>
                <a:off x="4077497" y="3257993"/>
                <a:ext cx="562927" cy="562927"/>
              </a:xfrm>
              <a:prstGeom prst="rect">
                <a:avLst/>
              </a:prstGeom>
            </p:spPr>
          </p:pic>
        </p:grpSp>
      </p:grpSp>
      <p:sp>
        <p:nvSpPr>
          <p:cNvPr id="18" name="ZoneTexte 17">
            <a:extLst>
              <a:ext uri="{FF2B5EF4-FFF2-40B4-BE49-F238E27FC236}">
                <a16:creationId xmlns:a16="http://schemas.microsoft.com/office/drawing/2014/main" id="{C0FEA3AE-54E9-A627-F8C7-B4A110A92098}"/>
              </a:ext>
            </a:extLst>
          </p:cNvPr>
          <p:cNvSpPr txBox="1"/>
          <p:nvPr/>
        </p:nvSpPr>
        <p:spPr>
          <a:xfrm>
            <a:off x="6870375" y="2491028"/>
            <a:ext cx="1614181" cy="1015278"/>
          </a:xfrm>
          <a:prstGeom prst="rect">
            <a:avLst/>
          </a:prstGeom>
          <a:noFill/>
        </p:spPr>
        <p:txBody>
          <a:bodyPr wrap="square">
            <a:spAutoFit/>
          </a:bodyPr>
          <a:lstStyle/>
          <a:p>
            <a:pPr algn="ctr" defTabSz="342900" fontAlgn="auto">
              <a:lnSpc>
                <a:spcPct val="110000"/>
              </a:lnSpc>
              <a:spcBef>
                <a:spcPts val="0"/>
              </a:spcBef>
              <a:spcAft>
                <a:spcPts val="0"/>
              </a:spcAft>
              <a:defRPr/>
            </a:pPr>
            <a:r>
              <a:rPr lang="fr-FR" sz="1200" dirty="0">
                <a:latin typeface="Verdana" panose="020B0604030504040204" pitchFamily="34" charset="0"/>
                <a:ea typeface="Verdana" panose="020B0604030504040204" pitchFamily="34" charset="0"/>
                <a:cs typeface="Verdana" panose="020B0604030504040204" pitchFamily="34" charset="0"/>
              </a:rPr>
              <a:t>Réaction au site d’injection </a:t>
            </a:r>
          </a:p>
          <a:p>
            <a:pPr algn="ctr" defTabSz="342900" fontAlgn="auto">
              <a:lnSpc>
                <a:spcPct val="110000"/>
              </a:lnSpc>
              <a:spcBef>
                <a:spcPts val="0"/>
              </a:spcBef>
              <a:spcAft>
                <a:spcPts val="0"/>
              </a:spcAft>
              <a:defRPr/>
            </a:pPr>
            <a:r>
              <a:rPr lang="fr-FR" sz="1050" i="1" dirty="0">
                <a:latin typeface="Verdana" panose="020B0604030504040204" pitchFamily="34" charset="0"/>
                <a:ea typeface="Verdana" panose="020B0604030504040204" pitchFamily="34" charset="0"/>
                <a:cs typeface="Verdana" panose="020B0604030504040204" pitchFamily="34" charset="0"/>
              </a:rPr>
              <a:t>(réaction, douleur, induration, œdème, gonflement)</a:t>
            </a:r>
          </a:p>
        </p:txBody>
      </p:sp>
      <p:grpSp>
        <p:nvGrpSpPr>
          <p:cNvPr id="19" name="Groupe 18">
            <a:extLst>
              <a:ext uri="{FF2B5EF4-FFF2-40B4-BE49-F238E27FC236}">
                <a16:creationId xmlns:a16="http://schemas.microsoft.com/office/drawing/2014/main" id="{98E2A9FB-F663-6653-3AEE-9D16A88A8A6C}"/>
              </a:ext>
            </a:extLst>
          </p:cNvPr>
          <p:cNvGrpSpPr/>
          <p:nvPr/>
        </p:nvGrpSpPr>
        <p:grpSpPr>
          <a:xfrm>
            <a:off x="7180827" y="1666608"/>
            <a:ext cx="715193" cy="687037"/>
            <a:chOff x="498169" y="1782108"/>
            <a:chExt cx="647118" cy="648000"/>
          </a:xfrm>
        </p:grpSpPr>
        <p:sp>
          <p:nvSpPr>
            <p:cNvPr id="20" name="Ellipse 19">
              <a:extLst>
                <a:ext uri="{FF2B5EF4-FFF2-40B4-BE49-F238E27FC236}">
                  <a16:creationId xmlns:a16="http://schemas.microsoft.com/office/drawing/2014/main" id="{03F88F30-C3F2-6B29-5CEB-E61612CD7C82}"/>
                </a:ext>
              </a:extLst>
            </p:cNvPr>
            <p:cNvSpPr/>
            <p:nvPr/>
          </p:nvSpPr>
          <p:spPr>
            <a:xfrm>
              <a:off x="498169" y="1782108"/>
              <a:ext cx="647118" cy="648000"/>
            </a:xfrm>
            <a:prstGeom prst="ellipse">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auto">
                <a:spcBef>
                  <a:spcPts val="0"/>
                </a:spcBef>
                <a:spcAft>
                  <a:spcPts val="0"/>
                </a:spcAft>
                <a:defRPr/>
              </a:pPr>
              <a:endParaRPr lang="fr-FR" sz="1350" dirty="0">
                <a:solidFill>
                  <a:srgbClr val="FFFFFF"/>
                </a:solidFill>
                <a:latin typeface="Calibri" panose="020F0502020204030204"/>
              </a:endParaRPr>
            </a:p>
          </p:txBody>
        </p:sp>
        <p:sp>
          <p:nvSpPr>
            <p:cNvPr id="21" name="Ellipse 20">
              <a:extLst>
                <a:ext uri="{FF2B5EF4-FFF2-40B4-BE49-F238E27FC236}">
                  <a16:creationId xmlns:a16="http://schemas.microsoft.com/office/drawing/2014/main" id="{8E4F33C8-5FBD-D9F5-2E13-230764A1DE58}"/>
                </a:ext>
              </a:extLst>
            </p:cNvPr>
            <p:cNvSpPr/>
            <p:nvPr/>
          </p:nvSpPr>
          <p:spPr>
            <a:xfrm>
              <a:off x="533238" y="1817225"/>
              <a:ext cx="576980" cy="577766"/>
            </a:xfrm>
            <a:prstGeom prst="ellipse">
              <a:avLst/>
            </a:prstGeom>
            <a:noFill/>
            <a:ln w="63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auto">
                <a:spcBef>
                  <a:spcPts val="0"/>
                </a:spcBef>
                <a:spcAft>
                  <a:spcPts val="0"/>
                </a:spcAft>
                <a:defRPr/>
              </a:pPr>
              <a:endParaRPr lang="fr-FR" sz="1350">
                <a:solidFill>
                  <a:srgbClr val="FFFFFF"/>
                </a:solidFill>
                <a:latin typeface="Calibri" panose="020F0502020204030204"/>
              </a:endParaRPr>
            </a:p>
          </p:txBody>
        </p:sp>
      </p:grpSp>
      <p:sp>
        <p:nvSpPr>
          <p:cNvPr id="22" name="Titre 5">
            <a:extLst>
              <a:ext uri="{FF2B5EF4-FFF2-40B4-BE49-F238E27FC236}">
                <a16:creationId xmlns:a16="http://schemas.microsoft.com/office/drawing/2014/main" id="{538AD8C7-CF90-6511-6D5C-47F0260A1737}"/>
              </a:ext>
            </a:extLst>
          </p:cNvPr>
          <p:cNvSpPr>
            <a:spLocks noGrp="1"/>
          </p:cNvSpPr>
          <p:nvPr>
            <p:ph type="title"/>
          </p:nvPr>
        </p:nvSpPr>
        <p:spPr>
          <a:xfrm>
            <a:off x="1181345" y="185026"/>
            <a:ext cx="7105898" cy="230833"/>
          </a:xfrm>
        </p:spPr>
        <p:txBody>
          <a:bodyPr/>
          <a:lstStyle/>
          <a:p>
            <a:r>
              <a:rPr lang="fr-FR" dirty="0">
                <a:solidFill>
                  <a:schemeClr val="bg1"/>
                </a:solidFill>
              </a:rPr>
              <a:t>Un bon profil de tolérance</a:t>
            </a:r>
            <a:endParaRPr lang="fr-FR" b="0" baseline="30000" dirty="0">
              <a:solidFill>
                <a:schemeClr val="bg1"/>
              </a:solidFill>
            </a:endParaRPr>
          </a:p>
        </p:txBody>
      </p:sp>
      <p:pic>
        <p:nvPicPr>
          <p:cNvPr id="23" name="Image 22" descr="Une image contenant texte, capture d’écran, nombre, Police&#10;&#10;Description générée automatiquement">
            <a:extLst>
              <a:ext uri="{FF2B5EF4-FFF2-40B4-BE49-F238E27FC236}">
                <a16:creationId xmlns:a16="http://schemas.microsoft.com/office/drawing/2014/main" id="{B09085C4-4B17-0F2F-B2CD-07F4C12AE2E6}"/>
              </a:ext>
            </a:extLst>
          </p:cNvPr>
          <p:cNvPicPr>
            <a:picLocks noChangeAspect="1"/>
          </p:cNvPicPr>
          <p:nvPr/>
        </p:nvPicPr>
        <p:blipFill rotWithShape="1">
          <a:blip r:embed="rId4"/>
          <a:srcRect b="33557"/>
          <a:stretch/>
        </p:blipFill>
        <p:spPr>
          <a:xfrm>
            <a:off x="477612" y="965055"/>
            <a:ext cx="6524852" cy="3696259"/>
          </a:xfrm>
          <a:prstGeom prst="rect">
            <a:avLst/>
          </a:prstGeom>
        </p:spPr>
      </p:pic>
      <p:sp>
        <p:nvSpPr>
          <p:cNvPr id="24" name="ZoneTexte 23">
            <a:extLst>
              <a:ext uri="{FF2B5EF4-FFF2-40B4-BE49-F238E27FC236}">
                <a16:creationId xmlns:a16="http://schemas.microsoft.com/office/drawing/2014/main" id="{57E41FA9-9759-D41C-A858-E7D1EB6E5AF6}"/>
              </a:ext>
            </a:extLst>
          </p:cNvPr>
          <p:cNvSpPr txBox="1"/>
          <p:nvPr/>
        </p:nvSpPr>
        <p:spPr>
          <a:xfrm>
            <a:off x="4939629" y="5019726"/>
            <a:ext cx="4574787" cy="276999"/>
          </a:xfrm>
          <a:prstGeom prst="rect">
            <a:avLst/>
          </a:prstGeom>
          <a:noFill/>
        </p:spPr>
        <p:txBody>
          <a:bodyPr wrap="square">
            <a:spAutoFit/>
          </a:bodyPr>
          <a:lstStyle/>
          <a:p>
            <a:r>
              <a:rPr lang="fr-FR" sz="1200" dirty="0" err="1">
                <a:solidFill>
                  <a:srgbClr val="404040"/>
                </a:solidFill>
                <a:latin typeface="Verdana" panose="020B0604030504040204" pitchFamily="34" charset="0"/>
                <a:ea typeface="Verdana" panose="020B0604030504040204" pitchFamily="34" charset="0"/>
                <a:cs typeface="Verdana" panose="020B0604030504040204" pitchFamily="34" charset="0"/>
              </a:rPr>
              <a:t>Hammitt</a:t>
            </a:r>
            <a:r>
              <a:rPr lang="fr-FR" sz="1200" dirty="0">
                <a:solidFill>
                  <a:srgbClr val="404040"/>
                </a:solidFill>
                <a:latin typeface="Verdana" panose="020B0604030504040204" pitchFamily="34" charset="0"/>
                <a:ea typeface="Verdana" panose="020B0604030504040204" pitchFamily="34" charset="0"/>
                <a:cs typeface="Verdana" panose="020B0604030504040204" pitchFamily="34" charset="0"/>
              </a:rPr>
              <a:t> LL </a:t>
            </a:r>
            <a:r>
              <a:rPr lang="fr-FR" sz="1200" i="1" dirty="0">
                <a:solidFill>
                  <a:srgbClr val="404040"/>
                </a:solidFill>
                <a:latin typeface="Verdana" panose="020B0604030504040204" pitchFamily="34" charset="0"/>
                <a:ea typeface="Verdana" panose="020B0604030504040204" pitchFamily="34" charset="0"/>
                <a:cs typeface="Verdana" panose="020B0604030504040204" pitchFamily="34" charset="0"/>
              </a:rPr>
              <a:t>et al. N </a:t>
            </a:r>
            <a:r>
              <a:rPr lang="fr-FR" sz="1200" i="1" dirty="0" err="1">
                <a:solidFill>
                  <a:srgbClr val="404040"/>
                </a:solidFill>
                <a:latin typeface="Verdana" panose="020B0604030504040204" pitchFamily="34" charset="0"/>
                <a:ea typeface="Verdana" panose="020B0604030504040204" pitchFamily="34" charset="0"/>
                <a:cs typeface="Verdana" panose="020B0604030504040204" pitchFamily="34" charset="0"/>
              </a:rPr>
              <a:t>Engl</a:t>
            </a:r>
            <a:r>
              <a:rPr lang="fr-FR" sz="1200" i="1" dirty="0">
                <a:solidFill>
                  <a:srgbClr val="404040"/>
                </a:solidFill>
                <a:latin typeface="Verdana" panose="020B0604030504040204" pitchFamily="34" charset="0"/>
                <a:ea typeface="Verdana" panose="020B0604030504040204" pitchFamily="34" charset="0"/>
                <a:cs typeface="Verdana" panose="020B0604030504040204" pitchFamily="34" charset="0"/>
              </a:rPr>
              <a:t> J Med </a:t>
            </a:r>
            <a:r>
              <a:rPr lang="fr-FR" sz="1200" dirty="0">
                <a:solidFill>
                  <a:srgbClr val="404040"/>
                </a:solidFill>
                <a:latin typeface="Verdana" panose="020B0604030504040204" pitchFamily="34" charset="0"/>
                <a:ea typeface="Verdana" panose="020B0604030504040204" pitchFamily="34" charset="0"/>
                <a:cs typeface="Verdana" panose="020B0604030504040204" pitchFamily="34" charset="0"/>
              </a:rPr>
              <a:t>2022;386:837-46</a:t>
            </a:r>
            <a:endParaRPr lang="fr-FR" sz="1200" dirty="0"/>
          </a:p>
        </p:txBody>
      </p:sp>
    </p:spTree>
    <p:extLst>
      <p:ext uri="{BB962C8B-B14F-4D97-AF65-F5344CB8AC3E}">
        <p14:creationId xmlns:p14="http://schemas.microsoft.com/office/powerpoint/2010/main" val="19017022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51B3BD84-446B-0248-B056-01FBD1C8204A}"/>
              </a:ext>
            </a:extLst>
          </p:cNvPr>
          <p:cNvSpPr>
            <a:spLocks noGrp="1"/>
          </p:cNvSpPr>
          <p:nvPr>
            <p:ph type="title"/>
          </p:nvPr>
        </p:nvSpPr>
        <p:spPr>
          <a:xfrm>
            <a:off x="1088395" y="392408"/>
            <a:ext cx="7813599" cy="230832"/>
          </a:xfrm>
        </p:spPr>
        <p:txBody>
          <a:bodyPr/>
          <a:lstStyle/>
          <a:p>
            <a:r>
              <a:rPr lang="fr-FR" sz="1800" dirty="0" err="1">
                <a:solidFill>
                  <a:schemeClr val="bg1"/>
                </a:solidFill>
              </a:rPr>
              <a:t>Nirsevimab</a:t>
            </a:r>
            <a:r>
              <a:rPr lang="fr-FR" dirty="0">
                <a:solidFill>
                  <a:schemeClr val="bg1"/>
                </a:solidFill>
              </a:rPr>
              <a:t> : profil de tolérance comparable au </a:t>
            </a:r>
            <a:r>
              <a:rPr lang="fr-FR" dirty="0" err="1">
                <a:solidFill>
                  <a:schemeClr val="bg1"/>
                </a:solidFill>
              </a:rPr>
              <a:t>Palivizumab</a:t>
            </a:r>
            <a:endParaRPr lang="fr-FR" dirty="0">
              <a:solidFill>
                <a:schemeClr val="bg1"/>
              </a:solidFill>
            </a:endParaRPr>
          </a:p>
        </p:txBody>
      </p:sp>
      <p:cxnSp>
        <p:nvCxnSpPr>
          <p:cNvPr id="11" name="Connecteur droit 10">
            <a:extLst>
              <a:ext uri="{FF2B5EF4-FFF2-40B4-BE49-F238E27FC236}">
                <a16:creationId xmlns:a16="http://schemas.microsoft.com/office/drawing/2014/main" id="{81AD8385-374D-174B-81A2-6CA2BD2CDB5F}"/>
              </a:ext>
            </a:extLst>
          </p:cNvPr>
          <p:cNvCxnSpPr/>
          <p:nvPr/>
        </p:nvCxnSpPr>
        <p:spPr>
          <a:xfrm>
            <a:off x="354524" y="288540"/>
            <a:ext cx="0" cy="45900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2" name="Content Placeholder 30">
            <a:extLst>
              <a:ext uri="{FF2B5EF4-FFF2-40B4-BE49-F238E27FC236}">
                <a16:creationId xmlns:a16="http://schemas.microsoft.com/office/drawing/2014/main" id="{08A2B9B2-D4AE-2FB6-BDD7-A2B3342973BA}"/>
              </a:ext>
            </a:extLst>
          </p:cNvPr>
          <p:cNvSpPr txBox="1"/>
          <p:nvPr/>
        </p:nvSpPr>
        <p:spPr>
          <a:xfrm>
            <a:off x="210318" y="1061955"/>
            <a:ext cx="2593398" cy="1317284"/>
          </a:xfrm>
          <a:prstGeom prst="rect">
            <a:avLst/>
          </a:prstGeom>
        </p:spPr>
        <p:txBody>
          <a:bodyPr vert="horz" wrap="square" lIns="0" tIns="0" rIns="0" bIns="0" rtlCol="0" anchor="t">
            <a:spAutoFit/>
          </a:bodyPr>
          <a:lstStyle>
            <a:lvl1pPr marL="0" indent="0" algn="l" defTabSz="685800" rtl="0" eaLnBrk="1" latinLnBrk="0" hangingPunct="1">
              <a:lnSpc>
                <a:spcPct val="90000"/>
              </a:lnSpc>
              <a:spcBef>
                <a:spcPts val="750"/>
              </a:spcBef>
              <a:buFont typeface="Arial" panose="020B0604020202020204" pitchFamily="34" charset="0"/>
              <a:buNone/>
              <a:defRPr sz="1800" b="1" kern="1200">
                <a:solidFill>
                  <a:schemeClr val="accent1"/>
                </a:solidFill>
                <a:latin typeface="+mn-lt"/>
                <a:ea typeface="+mn-ea"/>
                <a:cs typeface="+mn-cs"/>
              </a:defRPr>
            </a:lvl1pPr>
            <a:lvl2pPr marL="114300" indent="-114300" algn="l" defTabSz="685800" rtl="0" eaLnBrk="1" latinLnBrk="0" hangingPunct="1">
              <a:lnSpc>
                <a:spcPct val="90000"/>
              </a:lnSpc>
              <a:spcBef>
                <a:spcPts val="375"/>
              </a:spcBef>
              <a:buClr>
                <a:schemeClr val="accent1"/>
              </a:buClr>
              <a:buFont typeface="Arial" panose="020B0604020202020204" pitchFamily="34" charset="0"/>
              <a:buChar char="•"/>
              <a:defRPr sz="1600" b="0" kern="1200">
                <a:solidFill>
                  <a:schemeClr val="tx2"/>
                </a:solidFill>
                <a:latin typeface="+mn-lt"/>
                <a:ea typeface="+mn-ea"/>
                <a:cs typeface="+mn-cs"/>
              </a:defRPr>
            </a:lvl2pPr>
            <a:lvl3pPr marL="288925" indent="-174625" algn="l" defTabSz="685800" rtl="0" eaLnBrk="1" latinLnBrk="0" hangingPunct="1">
              <a:lnSpc>
                <a:spcPct val="90000"/>
              </a:lnSpc>
              <a:spcBef>
                <a:spcPts val="375"/>
              </a:spcBef>
              <a:buClr>
                <a:schemeClr val="accent4"/>
              </a:buClr>
              <a:buFont typeface="Arial" panose="020B0604020202020204" pitchFamily="34" charset="0"/>
              <a:buChar char="–"/>
              <a:defRPr sz="1600" kern="1200">
                <a:solidFill>
                  <a:schemeClr val="accent1"/>
                </a:solidFill>
                <a:latin typeface="+mn-lt"/>
                <a:ea typeface="+mn-ea"/>
                <a:cs typeface="+mn-cs"/>
              </a:defRPr>
            </a:lvl3pPr>
            <a:lvl4pPr marL="403225" indent="-114300" algn="l" defTabSz="685800" rtl="0" eaLnBrk="1" latinLnBrk="0" hangingPunct="1">
              <a:lnSpc>
                <a:spcPct val="90000"/>
              </a:lnSpc>
              <a:spcBef>
                <a:spcPts val="375"/>
              </a:spcBef>
              <a:buClr>
                <a:schemeClr val="tx2"/>
              </a:buClr>
              <a:buFont typeface="Arial" panose="020B0604020202020204" pitchFamily="34" charset="0"/>
              <a:buChar char="•"/>
              <a:defRPr sz="1400" kern="1200">
                <a:solidFill>
                  <a:schemeClr val="accent1"/>
                </a:solidFill>
                <a:latin typeface="+mn-lt"/>
                <a:ea typeface="+mn-ea"/>
                <a:cs typeface="+mn-cs"/>
              </a:defRPr>
            </a:lvl4pPr>
            <a:lvl5pPr marL="571500" indent="-168275" algn="l" defTabSz="685800" rtl="0" eaLnBrk="1" latinLnBrk="0" hangingPunct="1">
              <a:lnSpc>
                <a:spcPct val="90000"/>
              </a:lnSpc>
              <a:spcBef>
                <a:spcPts val="375"/>
              </a:spcBef>
              <a:buClr>
                <a:schemeClr val="accent4"/>
              </a:buClr>
              <a:buFont typeface="Arial" panose="020B0604020202020204" pitchFamily="34" charset="0"/>
              <a:buChar char="–"/>
              <a:defRPr sz="1400" kern="1200">
                <a:solidFill>
                  <a:schemeClr val="accent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ctr" defTabSz="514350" fontAlgn="auto">
              <a:spcBef>
                <a:spcPts val="563"/>
              </a:spcBef>
              <a:spcAft>
                <a:spcPts val="0"/>
              </a:spcAft>
              <a:defRPr/>
            </a:pPr>
            <a:r>
              <a:rPr lang="fr-FR" sz="1050" dirty="0">
                <a:solidFill>
                  <a:srgbClr val="009D3D"/>
                </a:solidFill>
                <a:latin typeface="Verdana" panose="020B0604030504040204" pitchFamily="34" charset="0"/>
                <a:ea typeface="Verdana" panose="020B0604030504040204" pitchFamily="34" charset="0"/>
                <a:cs typeface="Verdana" panose="020B0604030504040204" pitchFamily="34" charset="0"/>
              </a:rPr>
              <a:t>Sécurité d’emploi évaluée chez </a:t>
            </a:r>
            <a:br>
              <a:rPr lang="fr-FR" sz="1050" dirty="0">
                <a:solidFill>
                  <a:srgbClr val="009D3D"/>
                </a:solidFill>
                <a:latin typeface="Verdana" panose="020B0604030504040204" pitchFamily="34" charset="0"/>
                <a:ea typeface="Verdana" panose="020B0604030504040204" pitchFamily="34" charset="0"/>
                <a:cs typeface="Verdana" panose="020B0604030504040204" pitchFamily="34" charset="0"/>
              </a:rPr>
            </a:br>
            <a:r>
              <a:rPr lang="fr-FR" sz="1050" dirty="0">
                <a:solidFill>
                  <a:srgbClr val="009D3D"/>
                </a:solidFill>
                <a:latin typeface="Verdana" panose="020B0604030504040204" pitchFamily="34" charset="0"/>
                <a:ea typeface="Verdana" panose="020B0604030504040204" pitchFamily="34" charset="0"/>
                <a:cs typeface="Verdana" panose="020B0604030504040204" pitchFamily="34" charset="0"/>
              </a:rPr>
              <a:t>918 nourrissons à risque plus élevé d’infection sévère par VRS :</a:t>
            </a:r>
            <a:r>
              <a:rPr lang="fr-FR" sz="1050" b="0" dirty="0">
                <a:solidFill>
                  <a:srgbClr val="009D3D"/>
                </a:solidFill>
                <a:latin typeface="Verdana" panose="020B0604030504040204" pitchFamily="34" charset="0"/>
                <a:ea typeface="Verdana" panose="020B0604030504040204" pitchFamily="34" charset="0"/>
                <a:cs typeface="Verdana" panose="020B0604030504040204" pitchFamily="34" charset="0"/>
              </a:rPr>
              <a:t> </a:t>
            </a:r>
            <a:br>
              <a:rPr lang="fr-FR" sz="1050" b="0" dirty="0">
                <a:solidFill>
                  <a:schemeClr val="tx1"/>
                </a:solidFill>
                <a:latin typeface="Verdana" panose="020B0604030504040204" pitchFamily="34" charset="0"/>
                <a:ea typeface="Verdana" panose="020B0604030504040204" pitchFamily="34" charset="0"/>
                <a:cs typeface="Verdana" panose="020B0604030504040204" pitchFamily="34" charset="0"/>
              </a:rPr>
            </a:br>
            <a:r>
              <a:rPr lang="fr-FR" sz="1050" b="0" dirty="0">
                <a:solidFill>
                  <a:schemeClr val="tx1"/>
                </a:solidFill>
                <a:latin typeface="Verdana" panose="020B0604030504040204" pitchFamily="34" charset="0"/>
                <a:ea typeface="Verdana" panose="020B0604030504040204" pitchFamily="34" charset="0"/>
                <a:cs typeface="Verdana" panose="020B0604030504040204" pitchFamily="34" charset="0"/>
              </a:rPr>
              <a:t>Très grands prématurés d’AG &lt; 29 SA</a:t>
            </a:r>
          </a:p>
          <a:p>
            <a:pPr algn="ctr" defTabSz="514350" fontAlgn="auto">
              <a:spcBef>
                <a:spcPts val="563"/>
              </a:spcBef>
              <a:spcAft>
                <a:spcPts val="0"/>
              </a:spcAft>
              <a:defRPr/>
            </a:pPr>
            <a:r>
              <a:rPr lang="fr-FR" sz="1050" b="0" dirty="0">
                <a:solidFill>
                  <a:schemeClr val="tx1"/>
                </a:solidFill>
                <a:latin typeface="Verdana" panose="020B0604030504040204" pitchFamily="34" charset="0"/>
                <a:ea typeface="Verdana" panose="020B0604030504040204" pitchFamily="34" charset="0"/>
                <a:cs typeface="Verdana" panose="020B0604030504040204" pitchFamily="34" charset="0"/>
              </a:rPr>
              <a:t>Maladie pulmonaire chronique </a:t>
            </a:r>
            <a:br>
              <a:rPr lang="fr-FR" sz="1050" b="0" dirty="0">
                <a:solidFill>
                  <a:schemeClr val="tx1"/>
                </a:solidFill>
                <a:latin typeface="Verdana" panose="020B0604030504040204" pitchFamily="34" charset="0"/>
                <a:ea typeface="Verdana" panose="020B0604030504040204" pitchFamily="34" charset="0"/>
                <a:cs typeface="Verdana" panose="020B0604030504040204" pitchFamily="34" charset="0"/>
              </a:rPr>
            </a:br>
            <a:r>
              <a:rPr lang="fr-FR" sz="1050" b="0" dirty="0">
                <a:solidFill>
                  <a:schemeClr val="tx1"/>
                </a:solidFill>
                <a:latin typeface="Verdana" panose="020B0604030504040204" pitchFamily="34" charset="0"/>
                <a:ea typeface="Verdana" panose="020B0604030504040204" pitchFamily="34" charset="0"/>
                <a:cs typeface="Verdana" panose="020B0604030504040204" pitchFamily="34" charset="0"/>
              </a:rPr>
              <a:t>ou cardiopathie congénitale hémodynamiquement significative,</a:t>
            </a:r>
          </a:p>
          <a:p>
            <a:pPr algn="ctr" defTabSz="514350" fontAlgn="auto">
              <a:spcBef>
                <a:spcPts val="563"/>
              </a:spcBef>
              <a:spcAft>
                <a:spcPts val="0"/>
              </a:spcAft>
              <a:defRPr/>
            </a:pPr>
            <a:r>
              <a:rPr lang="fr-FR" sz="1050" b="0" dirty="0">
                <a:solidFill>
                  <a:schemeClr val="tx1"/>
                </a:solidFill>
                <a:latin typeface="Verdana" panose="020B0604030504040204" pitchFamily="34" charset="0"/>
                <a:ea typeface="Verdana" panose="020B0604030504040204" pitchFamily="34" charset="0"/>
                <a:cs typeface="Verdana" panose="020B0604030504040204" pitchFamily="34" charset="0"/>
              </a:rPr>
              <a:t> lors de la 1ère saison VRS.</a:t>
            </a:r>
          </a:p>
        </p:txBody>
      </p:sp>
      <p:pic>
        <p:nvPicPr>
          <p:cNvPr id="5" name="Image 4" descr="Une image contenant texte, capture d’écran, document, Police&#10;&#10;Description générée automatiquement">
            <a:extLst>
              <a:ext uri="{FF2B5EF4-FFF2-40B4-BE49-F238E27FC236}">
                <a16:creationId xmlns:a16="http://schemas.microsoft.com/office/drawing/2014/main" id="{E85BBBDD-1A6D-FF4C-C0E6-D936D6F14364}"/>
              </a:ext>
            </a:extLst>
          </p:cNvPr>
          <p:cNvPicPr>
            <a:picLocks noChangeAspect="1"/>
          </p:cNvPicPr>
          <p:nvPr/>
        </p:nvPicPr>
        <p:blipFill rotWithShape="1">
          <a:blip r:embed="rId3"/>
          <a:srcRect b="39837"/>
          <a:stretch/>
        </p:blipFill>
        <p:spPr>
          <a:xfrm>
            <a:off x="2803716" y="779766"/>
            <a:ext cx="5959476" cy="3803901"/>
          </a:xfrm>
          <a:prstGeom prst="rect">
            <a:avLst/>
          </a:prstGeom>
        </p:spPr>
      </p:pic>
      <p:sp>
        <p:nvSpPr>
          <p:cNvPr id="4" name="ZoneTexte 3">
            <a:extLst>
              <a:ext uri="{FF2B5EF4-FFF2-40B4-BE49-F238E27FC236}">
                <a16:creationId xmlns:a16="http://schemas.microsoft.com/office/drawing/2014/main" id="{00103F60-6411-5B0C-D4B7-DE136942E319}"/>
              </a:ext>
            </a:extLst>
          </p:cNvPr>
          <p:cNvSpPr txBox="1"/>
          <p:nvPr/>
        </p:nvSpPr>
        <p:spPr>
          <a:xfrm>
            <a:off x="4917204" y="4775134"/>
            <a:ext cx="3984790" cy="368366"/>
          </a:xfrm>
          <a:prstGeom prst="rect">
            <a:avLst/>
          </a:prstGeom>
          <a:noFill/>
        </p:spPr>
        <p:txBody>
          <a:bodyPr wrap="square" lIns="0" tIns="0" rIns="0" bIns="0" rtlCol="0" anchor="ctr" anchorCtr="0">
            <a:noAutofit/>
          </a:bodyPr>
          <a:lstStyle/>
          <a:p>
            <a:pPr defTabSz="256867">
              <a:defRPr/>
            </a:pPr>
            <a:r>
              <a:rPr lang="fr-FR" sz="1050" dirty="0" err="1">
                <a:solidFill>
                  <a:srgbClr val="404040"/>
                </a:solidFill>
                <a:latin typeface="Verdana" panose="020B0604030504040204" pitchFamily="34" charset="0"/>
                <a:ea typeface="Verdana" panose="020B0604030504040204" pitchFamily="34" charset="0"/>
                <a:cs typeface="Verdana" panose="020B0604030504040204" pitchFamily="34" charset="0"/>
              </a:rPr>
              <a:t>Domachowske</a:t>
            </a:r>
            <a:r>
              <a:rPr lang="fr-FR" sz="1050" dirty="0">
                <a:solidFill>
                  <a:srgbClr val="404040"/>
                </a:solidFill>
                <a:latin typeface="Verdana" panose="020B0604030504040204" pitchFamily="34" charset="0"/>
                <a:ea typeface="Verdana" panose="020B0604030504040204" pitchFamily="34" charset="0"/>
                <a:cs typeface="Verdana" panose="020B0604030504040204" pitchFamily="34" charset="0"/>
              </a:rPr>
              <a:t> JB, </a:t>
            </a:r>
            <a:r>
              <a:rPr lang="fr-FR" sz="1050" i="1" dirty="0">
                <a:solidFill>
                  <a:srgbClr val="404040"/>
                </a:solidFill>
                <a:latin typeface="Verdana" panose="020B0604030504040204" pitchFamily="34" charset="0"/>
                <a:ea typeface="Verdana" panose="020B0604030504040204" pitchFamily="34" charset="0"/>
                <a:cs typeface="Verdana" panose="020B0604030504040204" pitchFamily="34" charset="0"/>
              </a:rPr>
              <a:t>et al. N </a:t>
            </a:r>
            <a:r>
              <a:rPr lang="fr-FR" sz="1050" i="1" dirty="0" err="1">
                <a:solidFill>
                  <a:srgbClr val="404040"/>
                </a:solidFill>
                <a:latin typeface="Verdana" panose="020B0604030504040204" pitchFamily="34" charset="0"/>
                <a:ea typeface="Verdana" panose="020B0604030504040204" pitchFamily="34" charset="0"/>
                <a:cs typeface="Verdana" panose="020B0604030504040204" pitchFamily="34" charset="0"/>
              </a:rPr>
              <a:t>Engl</a:t>
            </a:r>
            <a:r>
              <a:rPr lang="fr-FR" sz="1050" i="1" dirty="0">
                <a:solidFill>
                  <a:srgbClr val="404040"/>
                </a:solidFill>
                <a:latin typeface="Verdana" panose="020B0604030504040204" pitchFamily="34" charset="0"/>
                <a:ea typeface="Verdana" panose="020B0604030504040204" pitchFamily="34" charset="0"/>
                <a:cs typeface="Verdana" panose="020B0604030504040204" pitchFamily="34" charset="0"/>
              </a:rPr>
              <a:t> J Med </a:t>
            </a:r>
            <a:r>
              <a:rPr lang="fr-FR" sz="1050" dirty="0">
                <a:solidFill>
                  <a:srgbClr val="404040"/>
                </a:solidFill>
                <a:latin typeface="Verdana" panose="020B0604030504040204" pitchFamily="34" charset="0"/>
                <a:ea typeface="Verdana" panose="020B0604030504040204" pitchFamily="34" charset="0"/>
                <a:cs typeface="Verdana" panose="020B0604030504040204" pitchFamily="34" charset="0"/>
              </a:rPr>
              <a:t>2022; 386:892-894.</a:t>
            </a:r>
          </a:p>
        </p:txBody>
      </p:sp>
      <p:sp>
        <p:nvSpPr>
          <p:cNvPr id="9" name="ZoneTexte 8">
            <a:extLst>
              <a:ext uri="{FF2B5EF4-FFF2-40B4-BE49-F238E27FC236}">
                <a16:creationId xmlns:a16="http://schemas.microsoft.com/office/drawing/2014/main" id="{9D066D84-31DA-8F80-0961-DC625524EF00}"/>
              </a:ext>
            </a:extLst>
          </p:cNvPr>
          <p:cNvSpPr txBox="1"/>
          <p:nvPr/>
        </p:nvSpPr>
        <p:spPr>
          <a:xfrm>
            <a:off x="156530" y="2764262"/>
            <a:ext cx="2593398" cy="1708160"/>
          </a:xfrm>
          <a:prstGeom prst="rect">
            <a:avLst/>
          </a:prstGeom>
          <a:noFill/>
        </p:spPr>
        <p:txBody>
          <a:bodyPr wrap="square">
            <a:spAutoFit/>
          </a:bodyPr>
          <a:lstStyle/>
          <a:p>
            <a:pPr marL="135731" indent="-135731" algn="just" defTabSz="342900" fontAlgn="auto">
              <a:spcBef>
                <a:spcPts val="0"/>
              </a:spcBef>
              <a:spcAft>
                <a:spcPts val="0"/>
              </a:spcAft>
              <a:buClr>
                <a:srgbClr val="7E81D2"/>
              </a:buClr>
              <a:buFont typeface="Arial" panose="020B0604020202020204" pitchFamily="34" charset="0"/>
              <a:buChar char="•"/>
              <a:defRPr/>
            </a:pPr>
            <a:r>
              <a:rPr lang="fr-FR" sz="1050" spc="-30" dirty="0">
                <a:solidFill>
                  <a:srgbClr val="000000"/>
                </a:solidFill>
                <a:latin typeface="Verdana" panose="020B0604030504040204" pitchFamily="34" charset="0"/>
                <a:ea typeface="Verdana" panose="020B0604030504040204" pitchFamily="34" charset="0"/>
                <a:cs typeface="Verdana" panose="020B0604030504040204" pitchFamily="34" charset="0"/>
              </a:rPr>
              <a:t>2 EI d’intérêt particulier rapportés dans le bras </a:t>
            </a:r>
            <a:r>
              <a:rPr lang="fr-FR" sz="1050" spc="-30" dirty="0" err="1">
                <a:solidFill>
                  <a:srgbClr val="000000"/>
                </a:solidFill>
                <a:latin typeface="Verdana" panose="020B0604030504040204" pitchFamily="34" charset="0"/>
                <a:ea typeface="Verdana" panose="020B0604030504040204" pitchFamily="34" charset="0"/>
                <a:cs typeface="Verdana" panose="020B0604030504040204" pitchFamily="34" charset="0"/>
              </a:rPr>
              <a:t>Beyfortus</a:t>
            </a:r>
            <a:r>
              <a:rPr lang="fr-FR" sz="1050" spc="-30" baseline="30000" dirty="0">
                <a:solidFill>
                  <a:srgbClr val="000000"/>
                </a:solidFill>
                <a:latin typeface="Verdana" panose="020B0604030504040204" pitchFamily="34" charset="0"/>
                <a:ea typeface="Verdana" panose="020B0604030504040204" pitchFamily="34" charset="0"/>
                <a:cs typeface="Verdana" panose="020B0604030504040204" pitchFamily="34" charset="0"/>
              </a:rPr>
              <a:t>®</a:t>
            </a:r>
            <a:r>
              <a:rPr lang="fr-FR" sz="1050" spc="-30" dirty="0">
                <a:solidFill>
                  <a:srgbClr val="000000"/>
                </a:solidFill>
                <a:latin typeface="Verdana" panose="020B0604030504040204" pitchFamily="34" charset="0"/>
                <a:ea typeface="Verdana" panose="020B0604030504040204" pitchFamily="34" charset="0"/>
                <a:cs typeface="Verdana" panose="020B0604030504040204" pitchFamily="34" charset="0"/>
              </a:rPr>
              <a:t>.</a:t>
            </a:r>
          </a:p>
          <a:p>
            <a:pPr marL="135731" indent="-135731" algn="just" defTabSz="342900" fontAlgn="auto">
              <a:spcBef>
                <a:spcPts val="0"/>
              </a:spcBef>
              <a:spcAft>
                <a:spcPts val="0"/>
              </a:spcAft>
              <a:buClr>
                <a:srgbClr val="7E81D2"/>
              </a:buClr>
              <a:buFont typeface="Arial" panose="020B0604020202020204" pitchFamily="34" charset="0"/>
              <a:buChar char="•"/>
              <a:defRPr/>
            </a:pPr>
            <a:r>
              <a:rPr lang="fr-FR" sz="1050" spc="-30" dirty="0">
                <a:solidFill>
                  <a:srgbClr val="000000"/>
                </a:solidFill>
                <a:latin typeface="Verdana" panose="020B0604030504040204" pitchFamily="34" charset="0"/>
                <a:ea typeface="Verdana" panose="020B0604030504040204" pitchFamily="34" charset="0"/>
                <a:cs typeface="Verdana" panose="020B0604030504040204" pitchFamily="34" charset="0"/>
              </a:rPr>
              <a:t>6 événements fatals (5 bras </a:t>
            </a:r>
            <a:r>
              <a:rPr lang="fr-FR" sz="1050" spc="-30" dirty="0" err="1">
                <a:solidFill>
                  <a:srgbClr val="000000"/>
                </a:solidFill>
                <a:latin typeface="Verdana" panose="020B0604030504040204" pitchFamily="34" charset="0"/>
                <a:ea typeface="Verdana" panose="020B0604030504040204" pitchFamily="34" charset="0"/>
                <a:cs typeface="Verdana" panose="020B0604030504040204" pitchFamily="34" charset="0"/>
              </a:rPr>
              <a:t>Beyfortus</a:t>
            </a:r>
            <a:r>
              <a:rPr lang="fr-FR" sz="1050" spc="-30" baseline="30000" dirty="0">
                <a:solidFill>
                  <a:srgbClr val="000000"/>
                </a:solidFill>
                <a:latin typeface="Verdana" panose="020B0604030504040204" pitchFamily="34" charset="0"/>
                <a:ea typeface="Verdana" panose="020B0604030504040204" pitchFamily="34" charset="0"/>
                <a:cs typeface="Verdana" panose="020B0604030504040204" pitchFamily="34" charset="0"/>
              </a:rPr>
              <a:t>®</a:t>
            </a:r>
            <a:r>
              <a:rPr lang="fr-FR" sz="1050" spc="-30" dirty="0">
                <a:solidFill>
                  <a:srgbClr val="000000"/>
                </a:solidFill>
                <a:latin typeface="Verdana" panose="020B0604030504040204" pitchFamily="34" charset="0"/>
                <a:ea typeface="Verdana" panose="020B0604030504040204" pitchFamily="34" charset="0"/>
                <a:cs typeface="Verdana" panose="020B0604030504040204" pitchFamily="34" charset="0"/>
              </a:rPr>
              <a:t> et 1 bras </a:t>
            </a:r>
            <a:r>
              <a:rPr lang="fr-FR" sz="1050" spc="-30" dirty="0" err="1">
                <a:solidFill>
                  <a:srgbClr val="000000"/>
                </a:solidFill>
                <a:latin typeface="Verdana" panose="020B0604030504040204" pitchFamily="34" charset="0"/>
                <a:ea typeface="Verdana" panose="020B0604030504040204" pitchFamily="34" charset="0"/>
                <a:cs typeface="Verdana" panose="020B0604030504040204" pitchFamily="34" charset="0"/>
              </a:rPr>
              <a:t>palivizumab</a:t>
            </a:r>
            <a:r>
              <a:rPr lang="fr-FR" sz="1050" spc="-30" dirty="0">
                <a:solidFill>
                  <a:srgbClr val="000000"/>
                </a:solidFill>
                <a:latin typeface="Verdana" panose="020B0604030504040204" pitchFamily="34" charset="0"/>
                <a:ea typeface="Verdana" panose="020B0604030504040204" pitchFamily="34" charset="0"/>
                <a:cs typeface="Verdana" panose="020B0604030504040204" pitchFamily="34" charset="0"/>
              </a:rPr>
              <a:t>).</a:t>
            </a:r>
          </a:p>
          <a:p>
            <a:pPr marL="135731" indent="-135731" algn="just" defTabSz="342900" fontAlgn="auto">
              <a:spcBef>
                <a:spcPts val="0"/>
              </a:spcBef>
              <a:spcAft>
                <a:spcPts val="0"/>
              </a:spcAft>
              <a:buClr>
                <a:srgbClr val="7E81D2"/>
              </a:buClr>
              <a:buFont typeface="Arial" panose="020B0604020202020204" pitchFamily="34" charset="0"/>
              <a:buChar char="•"/>
              <a:defRPr/>
            </a:pPr>
            <a:r>
              <a:rPr lang="fr-FR" sz="1050" dirty="0">
                <a:solidFill>
                  <a:srgbClr val="000000"/>
                </a:solidFill>
                <a:latin typeface="Verdana" panose="020B0604030504040204" pitchFamily="34" charset="0"/>
                <a:ea typeface="Verdana" panose="020B0604030504040204" pitchFamily="34" charset="0"/>
                <a:cs typeface="Verdana" panose="020B0604030504040204" pitchFamily="34" charset="0"/>
              </a:rPr>
              <a:t>Tous les événements fatals jugés non liés au traitement et survenus chez des </a:t>
            </a:r>
            <a:r>
              <a:rPr lang="fr-FR" sz="1050" dirty="0" err="1">
                <a:solidFill>
                  <a:srgbClr val="000000"/>
                </a:solidFill>
                <a:latin typeface="Verdana" panose="020B0604030504040204" pitchFamily="34" charset="0"/>
                <a:ea typeface="Verdana" panose="020B0604030504040204" pitchFamily="34" charset="0"/>
                <a:cs typeface="Verdana" panose="020B0604030504040204" pitchFamily="34" charset="0"/>
              </a:rPr>
              <a:t>nrs</a:t>
            </a:r>
            <a:r>
              <a:rPr lang="fr-FR" sz="1050" dirty="0">
                <a:solidFill>
                  <a:srgbClr val="000000"/>
                </a:solidFill>
                <a:latin typeface="Verdana" panose="020B0604030504040204" pitchFamily="34" charset="0"/>
                <a:ea typeface="Verdana" panose="020B0604030504040204" pitchFamily="34" charset="0"/>
                <a:cs typeface="Verdana" panose="020B0604030504040204" pitchFamily="34" charset="0"/>
              </a:rPr>
              <a:t> avec conditions médicales sous-jacentes graves et complexes à l’inclusion.</a:t>
            </a:r>
          </a:p>
        </p:txBody>
      </p:sp>
    </p:spTree>
    <p:extLst>
      <p:ext uri="{BB962C8B-B14F-4D97-AF65-F5344CB8AC3E}">
        <p14:creationId xmlns:p14="http://schemas.microsoft.com/office/powerpoint/2010/main" val="1382080750"/>
      </p:ext>
    </p:extLst>
  </p:cSld>
  <p:clrMapOvr>
    <a:masterClrMapping/>
  </p:clrMapOvr>
  <p:transition>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82CD7E0-62CC-81DC-5B1A-8869EACFF6BC}"/>
              </a:ext>
            </a:extLst>
          </p:cNvPr>
          <p:cNvSpPr>
            <a:spLocks noGrp="1"/>
          </p:cNvSpPr>
          <p:nvPr>
            <p:ph type="title"/>
          </p:nvPr>
        </p:nvSpPr>
        <p:spPr/>
        <p:txBody>
          <a:bodyPr/>
          <a:lstStyle/>
          <a:p>
            <a:endParaRPr lang="fr-FR"/>
          </a:p>
        </p:txBody>
      </p:sp>
      <p:sp>
        <p:nvSpPr>
          <p:cNvPr id="3" name="Espace réservé du contenu 2">
            <a:extLst>
              <a:ext uri="{FF2B5EF4-FFF2-40B4-BE49-F238E27FC236}">
                <a16:creationId xmlns:a16="http://schemas.microsoft.com/office/drawing/2014/main" id="{4C7148DC-D962-6B2F-E2CE-EA744DEBDD47}"/>
              </a:ext>
            </a:extLst>
          </p:cNvPr>
          <p:cNvSpPr>
            <a:spLocks noGrp="1"/>
          </p:cNvSpPr>
          <p:nvPr>
            <p:ph idx="1"/>
          </p:nvPr>
        </p:nvSpPr>
        <p:spPr/>
        <p:txBody>
          <a:bodyPr/>
          <a:lstStyle/>
          <a:p>
            <a:endParaRPr lang="fr-FR"/>
          </a:p>
        </p:txBody>
      </p:sp>
      <p:sp>
        <p:nvSpPr>
          <p:cNvPr id="4" name="Espace réservé du pied de page 3">
            <a:extLst>
              <a:ext uri="{FF2B5EF4-FFF2-40B4-BE49-F238E27FC236}">
                <a16:creationId xmlns:a16="http://schemas.microsoft.com/office/drawing/2014/main" id="{F92C62B0-CB33-46DF-98FB-CCCDB68BCF6C}"/>
              </a:ext>
            </a:extLst>
          </p:cNvPr>
          <p:cNvSpPr>
            <a:spLocks noGrp="1"/>
          </p:cNvSpPr>
          <p:nvPr>
            <p:ph type="ftr" sz="quarter" idx="11"/>
          </p:nvPr>
        </p:nvSpPr>
        <p:spPr/>
        <p:txBody>
          <a:bodyPr/>
          <a:lstStyle/>
          <a:p>
            <a:endParaRPr lang="fr-FR"/>
          </a:p>
        </p:txBody>
      </p:sp>
      <p:sp>
        <p:nvSpPr>
          <p:cNvPr id="5" name="Espace réservé du numéro de diapositive 4">
            <a:extLst>
              <a:ext uri="{FF2B5EF4-FFF2-40B4-BE49-F238E27FC236}">
                <a16:creationId xmlns:a16="http://schemas.microsoft.com/office/drawing/2014/main" id="{E142D39F-5CAA-1E9D-71CA-066A83629A11}"/>
              </a:ext>
            </a:extLst>
          </p:cNvPr>
          <p:cNvSpPr>
            <a:spLocks noGrp="1"/>
          </p:cNvSpPr>
          <p:nvPr>
            <p:ph type="sldNum" sz="quarter" idx="12"/>
          </p:nvPr>
        </p:nvSpPr>
        <p:spPr/>
        <p:txBody>
          <a:bodyPr/>
          <a:lstStyle/>
          <a:p>
            <a:fld id="{93B5CA40-10BD-864C-8EB4-CC6F503DC978}" type="slidenum">
              <a:rPr lang="fr-FR" smtClean="0"/>
              <a:t>33</a:t>
            </a:fld>
            <a:endParaRPr lang="fr-FR"/>
          </a:p>
        </p:txBody>
      </p:sp>
      <p:sp>
        <p:nvSpPr>
          <p:cNvPr id="6" name="ZoneTexte 5">
            <a:extLst>
              <a:ext uri="{FF2B5EF4-FFF2-40B4-BE49-F238E27FC236}">
                <a16:creationId xmlns:a16="http://schemas.microsoft.com/office/drawing/2014/main" id="{CA76BDC4-508B-5A9D-927C-AD8FD1121B1B}"/>
              </a:ext>
            </a:extLst>
          </p:cNvPr>
          <p:cNvSpPr txBox="1"/>
          <p:nvPr/>
        </p:nvSpPr>
        <p:spPr>
          <a:xfrm>
            <a:off x="2553728" y="304801"/>
            <a:ext cx="5371071" cy="430887"/>
          </a:xfrm>
          <a:prstGeom prst="rect">
            <a:avLst/>
          </a:prstGeom>
          <a:noFill/>
        </p:spPr>
        <p:txBody>
          <a:bodyPr wrap="square" rtlCol="0">
            <a:spAutoFit/>
          </a:bodyPr>
          <a:lstStyle/>
          <a:p>
            <a:r>
              <a:rPr lang="fr-FR" sz="2200" b="1" dirty="0">
                <a:solidFill>
                  <a:schemeClr val="bg1"/>
                </a:solidFill>
              </a:rPr>
              <a:t>Conclusions-Questions</a:t>
            </a:r>
          </a:p>
        </p:txBody>
      </p:sp>
      <p:sp>
        <p:nvSpPr>
          <p:cNvPr id="7" name="ZoneTexte 6">
            <a:extLst>
              <a:ext uri="{FF2B5EF4-FFF2-40B4-BE49-F238E27FC236}">
                <a16:creationId xmlns:a16="http://schemas.microsoft.com/office/drawing/2014/main" id="{D873BB12-832D-C57D-D7DC-1F75B2BD19B2}"/>
              </a:ext>
            </a:extLst>
          </p:cNvPr>
          <p:cNvSpPr txBox="1"/>
          <p:nvPr/>
        </p:nvSpPr>
        <p:spPr>
          <a:xfrm>
            <a:off x="220767" y="1062681"/>
            <a:ext cx="8997143" cy="3677930"/>
          </a:xfrm>
          <a:prstGeom prst="rect">
            <a:avLst/>
          </a:prstGeom>
          <a:noFill/>
        </p:spPr>
        <p:txBody>
          <a:bodyPr wrap="none" rtlCol="0">
            <a:spAutoFit/>
          </a:bodyPr>
          <a:lstStyle/>
          <a:p>
            <a:pPr marL="285750" indent="-285750">
              <a:buClr>
                <a:schemeClr val="accent1"/>
              </a:buClr>
              <a:buFont typeface="Wingdings" pitchFamily="2" charset="2"/>
              <a:buChar char="§"/>
            </a:pPr>
            <a:r>
              <a:rPr lang="fr-FR" b="1" dirty="0"/>
              <a:t>Le </a:t>
            </a:r>
            <a:r>
              <a:rPr lang="fr-FR" b="1" dirty="0" err="1"/>
              <a:t>Nirsevimab</a:t>
            </a:r>
            <a:r>
              <a:rPr lang="fr-FR" b="1" dirty="0"/>
              <a:t>® va-t-il régler le problème des bronchiolites ?</a:t>
            </a:r>
          </a:p>
          <a:p>
            <a:pPr marL="742950" lvl="1" indent="-285750">
              <a:buClr>
                <a:schemeClr val="accent1"/>
              </a:buClr>
              <a:buFont typeface="Arial" panose="020B0604020202020204" pitchFamily="34" charset="0"/>
              <a:buChar char="•"/>
            </a:pPr>
            <a:r>
              <a:rPr lang="fr-FR" dirty="0"/>
              <a:t>Non</a:t>
            </a:r>
          </a:p>
          <a:p>
            <a:pPr marL="742950" lvl="1" indent="-285750">
              <a:buClr>
                <a:schemeClr val="accent1"/>
              </a:buClr>
              <a:buFont typeface="Arial" panose="020B0604020202020204" pitchFamily="34" charset="0"/>
              <a:buChar char="•"/>
            </a:pPr>
            <a:r>
              <a:rPr lang="fr-FR" dirty="0"/>
              <a:t>Mais peut considérablement réduire la surcharge</a:t>
            </a:r>
          </a:p>
          <a:p>
            <a:pPr marL="1200150" lvl="2" indent="-285750">
              <a:buClr>
                <a:schemeClr val="accent1"/>
              </a:buClr>
              <a:buFont typeface="Arial" panose="020B0604020202020204" pitchFamily="34" charset="0"/>
              <a:buChar char="•"/>
            </a:pPr>
            <a:r>
              <a:rPr lang="fr-FR" dirty="0"/>
              <a:t>En réa pédiatrique</a:t>
            </a:r>
          </a:p>
          <a:p>
            <a:pPr marL="1200150" lvl="2" indent="-285750">
              <a:buClr>
                <a:schemeClr val="accent1"/>
              </a:buClr>
              <a:buFont typeface="Arial" panose="020B0604020202020204" pitchFamily="34" charset="0"/>
              <a:buChar char="•"/>
            </a:pPr>
            <a:r>
              <a:rPr lang="fr-FR" dirty="0"/>
              <a:t>En hospitalisations pédiatriques</a:t>
            </a:r>
          </a:p>
          <a:p>
            <a:pPr marL="1200150" lvl="2" indent="-285750">
              <a:buClr>
                <a:schemeClr val="accent1"/>
              </a:buClr>
              <a:buFont typeface="Arial" panose="020B0604020202020204" pitchFamily="34" charset="0"/>
              <a:buChar char="•"/>
            </a:pPr>
            <a:r>
              <a:rPr lang="fr-FR" dirty="0"/>
              <a:t>Aux urgences</a:t>
            </a:r>
          </a:p>
          <a:p>
            <a:pPr marL="1200150" lvl="2" indent="-285750">
              <a:buClr>
                <a:schemeClr val="accent1"/>
              </a:buClr>
              <a:buFont typeface="Arial" panose="020B0604020202020204" pitchFamily="34" charset="0"/>
              <a:buChar char="•"/>
            </a:pPr>
            <a:r>
              <a:rPr lang="fr-FR" dirty="0"/>
              <a:t>En ambulatoire</a:t>
            </a:r>
          </a:p>
          <a:p>
            <a:pPr marL="285750" indent="-285750">
              <a:buClr>
                <a:schemeClr val="accent1"/>
              </a:buClr>
              <a:buFont typeface="Wingdings" pitchFamily="2" charset="2"/>
              <a:buChar char="§"/>
            </a:pPr>
            <a:r>
              <a:rPr lang="fr-FR" sz="1700" b="1" dirty="0"/>
              <a:t>L’efficacité en vie réelle va-t-elle être aussi importante que dans l’étude Harmony?</a:t>
            </a:r>
          </a:p>
          <a:p>
            <a:pPr marL="742950" lvl="1" indent="-285750">
              <a:buClr>
                <a:schemeClr val="accent1"/>
              </a:buClr>
              <a:buFont typeface="Arial" panose="020B0604020202020204" pitchFamily="34" charset="0"/>
              <a:buChar char="•"/>
            </a:pPr>
            <a:r>
              <a:rPr lang="fr-FR" dirty="0"/>
              <a:t>Peut-être pas</a:t>
            </a:r>
          </a:p>
          <a:p>
            <a:pPr marL="742950" lvl="1" indent="-285750">
              <a:buClr>
                <a:schemeClr val="accent1"/>
              </a:buClr>
              <a:buFont typeface="Arial" panose="020B0604020202020204" pitchFamily="34" charset="0"/>
              <a:buChar char="•"/>
            </a:pPr>
            <a:r>
              <a:rPr lang="fr-FR" dirty="0"/>
              <a:t>Population plus immunisée (grosse épidémie l’année dernière)</a:t>
            </a:r>
          </a:p>
          <a:p>
            <a:pPr marL="742950" lvl="1" indent="-285750">
              <a:buClr>
                <a:schemeClr val="accent1"/>
              </a:buClr>
              <a:buFont typeface="Arial" panose="020B0604020202020204" pitchFamily="34" charset="0"/>
              <a:buChar char="•"/>
            </a:pPr>
            <a:r>
              <a:rPr lang="fr-FR" dirty="0"/>
              <a:t>Variants plus résistant ?</a:t>
            </a:r>
          </a:p>
          <a:p>
            <a:pPr marL="285750" indent="-285750">
              <a:buClr>
                <a:schemeClr val="accent1"/>
              </a:buClr>
              <a:buFont typeface="Wingdings" pitchFamily="2" charset="2"/>
              <a:buChar char="§"/>
            </a:pPr>
            <a:r>
              <a:rPr lang="fr-FR" dirty="0"/>
              <a:t>Quel(s) impact(s) sur les autres pathologies ?</a:t>
            </a:r>
          </a:p>
          <a:p>
            <a:pPr marL="285750" indent="-285750">
              <a:buFont typeface="Arial" panose="020B0604020202020204" pitchFamily="34" charset="0"/>
              <a:buChar char="•"/>
            </a:pPr>
            <a:endParaRPr lang="fr-FR" dirty="0"/>
          </a:p>
        </p:txBody>
      </p:sp>
    </p:spTree>
    <p:extLst>
      <p:ext uri="{BB962C8B-B14F-4D97-AF65-F5344CB8AC3E}">
        <p14:creationId xmlns:p14="http://schemas.microsoft.com/office/powerpoint/2010/main" val="5183379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FE8C215-2314-A84D-BA9B-6246555AAC8B}"/>
              </a:ext>
            </a:extLst>
          </p:cNvPr>
          <p:cNvSpPr>
            <a:spLocks noGrp="1"/>
          </p:cNvSpPr>
          <p:nvPr>
            <p:ph type="title"/>
          </p:nvPr>
        </p:nvSpPr>
        <p:spPr>
          <a:xfrm>
            <a:off x="1122680" y="111856"/>
            <a:ext cx="7929880" cy="1015904"/>
          </a:xfrm>
        </p:spPr>
        <p:txBody>
          <a:bodyPr/>
          <a:lstStyle/>
          <a:p>
            <a:r>
              <a:rPr lang="fr-FR" sz="2200" dirty="0">
                <a:solidFill>
                  <a:srgbClr val="FAFFFD"/>
                </a:solidFill>
                <a:latin typeface="Arial" panose="020B0604020202020204" pitchFamily="34" charset="0"/>
                <a:cs typeface="Arial" panose="020B0604020202020204" pitchFamily="34" charset="0"/>
              </a:rPr>
              <a:t>Impact attendu d’une stratégie préventive par </a:t>
            </a:r>
            <a:r>
              <a:rPr lang="fr-FR" sz="2200" dirty="0" err="1">
                <a:solidFill>
                  <a:srgbClr val="FAFFFD"/>
                </a:solidFill>
                <a:latin typeface="Arial" panose="020B0604020202020204" pitchFamily="34" charset="0"/>
                <a:cs typeface="Arial" panose="020B0604020202020204" pitchFamily="34" charset="0"/>
              </a:rPr>
              <a:t>Nirsevimab</a:t>
            </a:r>
            <a:r>
              <a:rPr lang="fr-FR" sz="2200" dirty="0">
                <a:solidFill>
                  <a:srgbClr val="FAFFFD"/>
                </a:solidFill>
                <a:latin typeface="Arial" panose="020B0604020202020204" pitchFamily="34" charset="0"/>
                <a:cs typeface="Arial" panose="020B0604020202020204" pitchFamily="34" charset="0"/>
              </a:rPr>
              <a:t>® déployée en France</a:t>
            </a:r>
          </a:p>
        </p:txBody>
      </p:sp>
      <p:graphicFrame>
        <p:nvGraphicFramePr>
          <p:cNvPr id="5" name="Espace réservé du contenu 4">
            <a:extLst>
              <a:ext uri="{FF2B5EF4-FFF2-40B4-BE49-F238E27FC236}">
                <a16:creationId xmlns:a16="http://schemas.microsoft.com/office/drawing/2014/main" id="{B5B02420-2BC1-7E41-93D5-F54017DF90E5}"/>
              </a:ext>
            </a:extLst>
          </p:cNvPr>
          <p:cNvGraphicFramePr>
            <a:graphicFrameLocks noGrp="1"/>
          </p:cNvGraphicFramePr>
          <p:nvPr>
            <p:ph sz="half" idx="4294967295"/>
            <p:extLst>
              <p:ext uri="{D42A27DB-BD31-4B8C-83A1-F6EECF244321}">
                <p14:modId xmlns:p14="http://schemas.microsoft.com/office/powerpoint/2010/main" val="2811705927"/>
              </p:ext>
            </p:extLst>
          </p:nvPr>
        </p:nvGraphicFramePr>
        <p:xfrm>
          <a:off x="1005054" y="1017270"/>
          <a:ext cx="7886705" cy="1554480"/>
        </p:xfrm>
        <a:graphic>
          <a:graphicData uri="http://schemas.openxmlformats.org/drawingml/2006/table">
            <a:tbl>
              <a:tblPr firstRow="1" bandRow="1">
                <a:tableStyleId>{5C22544A-7EE6-4342-B048-85BDC9FD1C3A}</a:tableStyleId>
              </a:tblPr>
              <a:tblGrid>
                <a:gridCol w="2122914">
                  <a:extLst>
                    <a:ext uri="{9D8B030D-6E8A-4147-A177-3AD203B41FA5}">
                      <a16:colId xmlns:a16="http://schemas.microsoft.com/office/drawing/2014/main" val="1173716379"/>
                    </a:ext>
                  </a:extLst>
                </a:gridCol>
                <a:gridCol w="1137425">
                  <a:extLst>
                    <a:ext uri="{9D8B030D-6E8A-4147-A177-3AD203B41FA5}">
                      <a16:colId xmlns:a16="http://schemas.microsoft.com/office/drawing/2014/main" val="1030616607"/>
                    </a:ext>
                  </a:extLst>
                </a:gridCol>
                <a:gridCol w="1212695">
                  <a:extLst>
                    <a:ext uri="{9D8B030D-6E8A-4147-A177-3AD203B41FA5}">
                      <a16:colId xmlns:a16="http://schemas.microsoft.com/office/drawing/2014/main" val="3002366525"/>
                    </a:ext>
                  </a:extLst>
                </a:gridCol>
                <a:gridCol w="1170878">
                  <a:extLst>
                    <a:ext uri="{9D8B030D-6E8A-4147-A177-3AD203B41FA5}">
                      <a16:colId xmlns:a16="http://schemas.microsoft.com/office/drawing/2014/main" val="2950744131"/>
                    </a:ext>
                  </a:extLst>
                </a:gridCol>
                <a:gridCol w="1154151">
                  <a:extLst>
                    <a:ext uri="{9D8B030D-6E8A-4147-A177-3AD203B41FA5}">
                      <a16:colId xmlns:a16="http://schemas.microsoft.com/office/drawing/2014/main" val="18394629"/>
                    </a:ext>
                  </a:extLst>
                </a:gridCol>
                <a:gridCol w="1088642">
                  <a:extLst>
                    <a:ext uri="{9D8B030D-6E8A-4147-A177-3AD203B41FA5}">
                      <a16:colId xmlns:a16="http://schemas.microsoft.com/office/drawing/2014/main" val="70629136"/>
                    </a:ext>
                  </a:extLst>
                </a:gridCol>
              </a:tblGrid>
              <a:tr h="278130">
                <a:tc>
                  <a:txBody>
                    <a:bodyPr/>
                    <a:lstStyle/>
                    <a:p>
                      <a:r>
                        <a:rPr lang="fr-FR" sz="1400" dirty="0">
                          <a:latin typeface="Arial" panose="020B0604020202020204" pitchFamily="34" charset="0"/>
                          <a:cs typeface="Arial" panose="020B0604020202020204" pitchFamily="34" charset="0"/>
                        </a:rPr>
                        <a:t>Année</a:t>
                      </a:r>
                    </a:p>
                  </a:txBody>
                  <a:tcPr marL="68580" marR="68580" marT="34290" marB="34290"/>
                </a:tc>
                <a:tc>
                  <a:txBody>
                    <a:bodyPr/>
                    <a:lstStyle/>
                    <a:p>
                      <a:pPr algn="ctr"/>
                      <a:r>
                        <a:rPr lang="fr-FR" sz="1400" dirty="0">
                          <a:latin typeface="Arial" panose="020B0604020202020204" pitchFamily="34" charset="0"/>
                          <a:cs typeface="Arial" panose="020B0604020202020204" pitchFamily="34" charset="0"/>
                        </a:rPr>
                        <a:t>2018-19</a:t>
                      </a:r>
                    </a:p>
                  </a:txBody>
                  <a:tcPr marL="68580" marR="68580" marT="34290" marB="34290"/>
                </a:tc>
                <a:tc>
                  <a:txBody>
                    <a:bodyPr/>
                    <a:lstStyle/>
                    <a:p>
                      <a:pPr algn="ctr"/>
                      <a:r>
                        <a:rPr lang="fr-FR" sz="1400" dirty="0">
                          <a:latin typeface="Arial" panose="020B0604020202020204" pitchFamily="34" charset="0"/>
                          <a:cs typeface="Arial" panose="020B0604020202020204" pitchFamily="34" charset="0"/>
                        </a:rPr>
                        <a:t>2019-20</a:t>
                      </a:r>
                    </a:p>
                  </a:txBody>
                  <a:tcPr marL="68580" marR="68580" marT="34290" marB="34290"/>
                </a:tc>
                <a:tc>
                  <a:txBody>
                    <a:bodyPr/>
                    <a:lstStyle/>
                    <a:p>
                      <a:pPr algn="ctr"/>
                      <a:r>
                        <a:rPr lang="fr-FR" sz="1400" dirty="0">
                          <a:latin typeface="Arial" panose="020B0604020202020204" pitchFamily="34" charset="0"/>
                          <a:cs typeface="Arial" panose="020B0604020202020204" pitchFamily="34" charset="0"/>
                        </a:rPr>
                        <a:t>2020-21</a:t>
                      </a:r>
                    </a:p>
                  </a:txBody>
                  <a:tcPr marL="68580" marR="68580" marT="34290" marB="34290"/>
                </a:tc>
                <a:tc>
                  <a:txBody>
                    <a:bodyPr/>
                    <a:lstStyle/>
                    <a:p>
                      <a:pPr algn="ctr"/>
                      <a:r>
                        <a:rPr lang="fr-FR" sz="1400" dirty="0">
                          <a:latin typeface="Arial" panose="020B0604020202020204" pitchFamily="34" charset="0"/>
                          <a:cs typeface="Arial" panose="020B0604020202020204" pitchFamily="34" charset="0"/>
                        </a:rPr>
                        <a:t>2021-22</a:t>
                      </a:r>
                    </a:p>
                  </a:txBody>
                  <a:tcPr marL="68580" marR="68580" marT="34290" marB="34290"/>
                </a:tc>
                <a:tc>
                  <a:txBody>
                    <a:bodyPr/>
                    <a:lstStyle/>
                    <a:p>
                      <a:pPr algn="ctr"/>
                      <a:r>
                        <a:rPr lang="fr-FR" sz="1400" dirty="0">
                          <a:latin typeface="Arial" panose="020B0604020202020204" pitchFamily="34" charset="0"/>
                          <a:cs typeface="Arial" panose="020B0604020202020204" pitchFamily="34" charset="0"/>
                        </a:rPr>
                        <a:t>2022-23**</a:t>
                      </a:r>
                    </a:p>
                  </a:txBody>
                  <a:tcPr marL="68580" marR="68580" marT="34290" marB="34290"/>
                </a:tc>
                <a:extLst>
                  <a:ext uri="{0D108BD9-81ED-4DB2-BD59-A6C34878D82A}">
                    <a16:rowId xmlns:a16="http://schemas.microsoft.com/office/drawing/2014/main" val="3084164240"/>
                  </a:ext>
                </a:extLst>
              </a:tr>
              <a:tr h="278130">
                <a:tc>
                  <a:txBody>
                    <a:bodyPr/>
                    <a:lstStyle/>
                    <a:p>
                      <a:r>
                        <a:rPr lang="fr-FR" sz="1400" dirty="0">
                          <a:latin typeface="Arial" panose="020B0604020202020204" pitchFamily="34" charset="0"/>
                          <a:cs typeface="Arial" panose="020B0604020202020204" pitchFamily="34" charset="0"/>
                        </a:rPr>
                        <a:t>Passages BR* 0-6 mois</a:t>
                      </a:r>
                    </a:p>
                  </a:txBody>
                  <a:tcPr marL="68580" marR="68580" marT="34290" marB="34290"/>
                </a:tc>
                <a:tc>
                  <a:txBody>
                    <a:bodyPr/>
                    <a:lstStyle/>
                    <a:p>
                      <a:pPr algn="ctr"/>
                      <a:r>
                        <a:rPr lang="fr-FR" sz="1400" dirty="0">
                          <a:latin typeface="Arial" panose="020B0604020202020204" pitchFamily="34" charset="0"/>
                          <a:cs typeface="Arial" panose="020B0604020202020204" pitchFamily="34" charset="0"/>
                        </a:rPr>
                        <a:t>43972</a:t>
                      </a:r>
                    </a:p>
                  </a:txBody>
                  <a:tcPr marL="68580" marR="68580" marT="34290" marB="34290"/>
                </a:tc>
                <a:tc>
                  <a:txBody>
                    <a:bodyPr/>
                    <a:lstStyle/>
                    <a:p>
                      <a:pPr algn="ctr"/>
                      <a:r>
                        <a:rPr lang="fr-FR" sz="1400" dirty="0">
                          <a:latin typeface="Arial" panose="020B0604020202020204" pitchFamily="34" charset="0"/>
                          <a:cs typeface="Arial" panose="020B0604020202020204" pitchFamily="34" charset="0"/>
                        </a:rPr>
                        <a:t>37404</a:t>
                      </a:r>
                    </a:p>
                  </a:txBody>
                  <a:tcPr marL="68580" marR="68580" marT="34290" marB="34290"/>
                </a:tc>
                <a:tc>
                  <a:txBody>
                    <a:bodyPr/>
                    <a:lstStyle/>
                    <a:p>
                      <a:pPr algn="ctr"/>
                      <a:r>
                        <a:rPr lang="fr-FR" sz="1400" i="1" dirty="0">
                          <a:solidFill>
                            <a:schemeClr val="bg1">
                              <a:lumMod val="50000"/>
                            </a:schemeClr>
                          </a:solidFill>
                          <a:latin typeface="Arial" panose="020B0604020202020204" pitchFamily="34" charset="0"/>
                          <a:cs typeface="Arial" panose="020B0604020202020204" pitchFamily="34" charset="0"/>
                        </a:rPr>
                        <a:t>17887</a:t>
                      </a:r>
                    </a:p>
                  </a:txBody>
                  <a:tcPr marL="68580" marR="68580" marT="34290" marB="34290"/>
                </a:tc>
                <a:tc>
                  <a:txBody>
                    <a:bodyPr/>
                    <a:lstStyle/>
                    <a:p>
                      <a:pPr algn="ctr"/>
                      <a:r>
                        <a:rPr lang="fr-FR" sz="1400" dirty="0">
                          <a:latin typeface="Arial" panose="020B0604020202020204" pitchFamily="34" charset="0"/>
                          <a:cs typeface="Arial" panose="020B0604020202020204" pitchFamily="34" charset="0"/>
                        </a:rPr>
                        <a:t>46995</a:t>
                      </a:r>
                    </a:p>
                  </a:txBody>
                  <a:tcPr marL="68580" marR="68580" marT="34290" marB="34290"/>
                </a:tc>
                <a:tc>
                  <a:txBody>
                    <a:bodyPr/>
                    <a:lstStyle/>
                    <a:p>
                      <a:pPr algn="ctr"/>
                      <a:r>
                        <a:rPr lang="fr-FR" sz="1400" dirty="0">
                          <a:latin typeface="Arial" panose="020B0604020202020204" pitchFamily="34" charset="0"/>
                          <a:cs typeface="Arial" panose="020B0604020202020204" pitchFamily="34" charset="0"/>
                        </a:rPr>
                        <a:t>60139</a:t>
                      </a:r>
                    </a:p>
                  </a:txBody>
                  <a:tcPr marL="68580" marR="68580" marT="34290" marB="34290"/>
                </a:tc>
                <a:extLst>
                  <a:ext uri="{0D108BD9-81ED-4DB2-BD59-A6C34878D82A}">
                    <a16:rowId xmlns:a16="http://schemas.microsoft.com/office/drawing/2014/main" val="2267365508"/>
                  </a:ext>
                </a:extLst>
              </a:tr>
              <a:tr h="480060">
                <a:tc gridSpan="6">
                  <a:txBody>
                    <a:bodyPr/>
                    <a:lstStyle/>
                    <a:p>
                      <a:pPr algn="ctr"/>
                      <a:r>
                        <a:rPr lang="fr-FR" sz="1400" b="1" dirty="0">
                          <a:solidFill>
                            <a:srgbClr val="002060"/>
                          </a:solidFill>
                          <a:latin typeface="Arial" panose="020B0604020202020204" pitchFamily="34" charset="0"/>
                          <a:cs typeface="Arial" panose="020B0604020202020204" pitchFamily="34" charset="0"/>
                        </a:rPr>
                        <a:t> </a:t>
                      </a:r>
                      <a:r>
                        <a:rPr lang="fr-FR" sz="1400" b="1" dirty="0">
                          <a:solidFill>
                            <a:srgbClr val="FF0000"/>
                          </a:solidFill>
                          <a:latin typeface="Arial" panose="020B0604020202020204" pitchFamily="34" charset="0"/>
                          <a:cs typeface="Arial" panose="020B0604020202020204" pitchFamily="34" charset="0"/>
                        </a:rPr>
                        <a:t>60% passages BR 0-6 mois = VRS ; 50% couverture cible ; 50% efficacité BR clinique</a:t>
                      </a:r>
                    </a:p>
                    <a:p>
                      <a:pPr algn="ctr"/>
                      <a:r>
                        <a:rPr lang="fr-FR" sz="1400" b="1" dirty="0">
                          <a:solidFill>
                            <a:srgbClr val="FF0000"/>
                          </a:solidFill>
                          <a:latin typeface="Arial" panose="020B0604020202020204" pitchFamily="34" charset="0"/>
                          <a:cs typeface="Arial" panose="020B0604020202020204" pitchFamily="34" charset="0"/>
                        </a:rPr>
                        <a:t>= 15% de cas potentiellement évitables</a:t>
                      </a:r>
                    </a:p>
                  </a:txBody>
                  <a:tcPr marL="68580" marR="68580" marT="34290" marB="34290"/>
                </a:tc>
                <a:tc hMerge="1">
                  <a:txBody>
                    <a:bodyPr/>
                    <a:lstStyle/>
                    <a:p>
                      <a:pPr algn="ctr"/>
                      <a:endParaRPr lang="fr-FR" b="1" dirty="0">
                        <a:solidFill>
                          <a:srgbClr val="FF0000"/>
                        </a:solidFill>
                      </a:endParaRPr>
                    </a:p>
                  </a:txBody>
                  <a:tcPr/>
                </a:tc>
                <a:tc hMerge="1">
                  <a:txBody>
                    <a:bodyPr/>
                    <a:lstStyle/>
                    <a:p>
                      <a:pPr algn="ctr"/>
                      <a:endParaRPr lang="fr-FR" b="1" dirty="0">
                        <a:solidFill>
                          <a:srgbClr val="FF0000"/>
                        </a:solidFill>
                      </a:endParaRPr>
                    </a:p>
                  </a:txBody>
                  <a:tcPr/>
                </a:tc>
                <a:tc hMerge="1">
                  <a:txBody>
                    <a:bodyPr/>
                    <a:lstStyle/>
                    <a:p>
                      <a:pPr algn="ctr"/>
                      <a:endParaRPr lang="fr-FR" b="1" dirty="0">
                        <a:solidFill>
                          <a:srgbClr val="FF0000"/>
                        </a:solidFill>
                      </a:endParaRPr>
                    </a:p>
                  </a:txBody>
                  <a:tcPr/>
                </a:tc>
                <a:tc hMerge="1">
                  <a:txBody>
                    <a:bodyPr/>
                    <a:lstStyle/>
                    <a:p>
                      <a:pPr algn="ctr"/>
                      <a:endParaRPr lang="fr-FR" b="1" dirty="0">
                        <a:solidFill>
                          <a:srgbClr val="FF0000"/>
                        </a:solidFill>
                      </a:endParaRPr>
                    </a:p>
                  </a:txBody>
                  <a:tcPr/>
                </a:tc>
                <a:tc hMerge="1">
                  <a:txBody>
                    <a:bodyPr/>
                    <a:lstStyle/>
                    <a:p>
                      <a:pPr algn="ctr"/>
                      <a:endParaRPr lang="fr-FR" b="1" dirty="0">
                        <a:solidFill>
                          <a:srgbClr val="FF0000"/>
                        </a:solidFill>
                      </a:endParaRPr>
                    </a:p>
                  </a:txBody>
                  <a:tcPr/>
                </a:tc>
                <a:extLst>
                  <a:ext uri="{0D108BD9-81ED-4DB2-BD59-A6C34878D82A}">
                    <a16:rowId xmlns:a16="http://schemas.microsoft.com/office/drawing/2014/main" val="248709722"/>
                  </a:ext>
                </a:extLst>
              </a:tr>
              <a:tr h="480060">
                <a:tc>
                  <a:txBody>
                    <a:bodyPr/>
                    <a:lstStyle/>
                    <a:p>
                      <a:r>
                        <a:rPr lang="fr-FR" sz="1400" dirty="0">
                          <a:latin typeface="Arial" panose="020B0604020202020204" pitchFamily="34" charset="0"/>
                          <a:cs typeface="Arial" panose="020B0604020202020204" pitchFamily="34" charset="0"/>
                        </a:rPr>
                        <a:t>N passages BR évitables </a:t>
                      </a:r>
                    </a:p>
                    <a:p>
                      <a:r>
                        <a:rPr lang="fr-FR" sz="1400" dirty="0">
                          <a:latin typeface="Arial" panose="020B0604020202020204" pitchFamily="34" charset="0"/>
                          <a:cs typeface="Arial" panose="020B0604020202020204" pitchFamily="34" charset="0"/>
                        </a:rPr>
                        <a:t>0-6 mois</a:t>
                      </a:r>
                    </a:p>
                  </a:txBody>
                  <a:tcPr marL="68580" marR="68580" marT="34290" marB="34290"/>
                </a:tc>
                <a:tc>
                  <a:txBody>
                    <a:bodyPr/>
                    <a:lstStyle/>
                    <a:p>
                      <a:pPr algn="ctr"/>
                      <a:r>
                        <a:rPr lang="fr-FR" sz="1400" b="1" dirty="0">
                          <a:solidFill>
                            <a:srgbClr val="002060"/>
                          </a:solidFill>
                          <a:latin typeface="Arial" panose="020B0604020202020204" pitchFamily="34" charset="0"/>
                          <a:cs typeface="Arial" panose="020B0604020202020204" pitchFamily="34" charset="0"/>
                        </a:rPr>
                        <a:t>6500</a:t>
                      </a:r>
                    </a:p>
                  </a:txBody>
                  <a:tcPr marL="68580" marR="68580" marT="34290" marB="34290"/>
                </a:tc>
                <a:tc>
                  <a:txBody>
                    <a:bodyPr/>
                    <a:lstStyle/>
                    <a:p>
                      <a:pPr algn="ctr"/>
                      <a:r>
                        <a:rPr lang="fr-FR" sz="1400" b="1" dirty="0">
                          <a:solidFill>
                            <a:srgbClr val="002060"/>
                          </a:solidFill>
                          <a:latin typeface="Arial" panose="020B0604020202020204" pitchFamily="34" charset="0"/>
                          <a:cs typeface="Arial" panose="020B0604020202020204" pitchFamily="34" charset="0"/>
                        </a:rPr>
                        <a:t>5610</a:t>
                      </a:r>
                    </a:p>
                  </a:txBody>
                  <a:tcPr marL="68580" marR="68580" marT="34290" marB="34290"/>
                </a:tc>
                <a:tc>
                  <a:txBody>
                    <a:bodyPr/>
                    <a:lstStyle/>
                    <a:p>
                      <a:pPr algn="ctr"/>
                      <a:r>
                        <a:rPr lang="fr-FR" sz="1400" i="1" dirty="0">
                          <a:solidFill>
                            <a:schemeClr val="bg1">
                              <a:lumMod val="50000"/>
                            </a:schemeClr>
                          </a:solidFill>
                          <a:latin typeface="Arial" panose="020B0604020202020204" pitchFamily="34" charset="0"/>
                          <a:cs typeface="Arial" panose="020B0604020202020204" pitchFamily="34" charset="0"/>
                        </a:rPr>
                        <a:t>2683</a:t>
                      </a:r>
                    </a:p>
                  </a:txBody>
                  <a:tcPr marL="68580" marR="68580" marT="34290" marB="34290"/>
                </a:tc>
                <a:tc>
                  <a:txBody>
                    <a:bodyPr/>
                    <a:lstStyle/>
                    <a:p>
                      <a:pPr algn="ctr"/>
                      <a:r>
                        <a:rPr lang="fr-FR" sz="1400" dirty="0">
                          <a:latin typeface="Arial" panose="020B0604020202020204" pitchFamily="34" charset="0"/>
                          <a:cs typeface="Arial" panose="020B0604020202020204" pitchFamily="34" charset="0"/>
                        </a:rPr>
                        <a:t>7049</a:t>
                      </a:r>
                    </a:p>
                  </a:txBody>
                  <a:tcPr marL="68580" marR="68580" marT="34290" marB="34290"/>
                </a:tc>
                <a:tc>
                  <a:txBody>
                    <a:bodyPr/>
                    <a:lstStyle/>
                    <a:p>
                      <a:pPr algn="ctr"/>
                      <a:r>
                        <a:rPr lang="fr-FR" sz="1400" kern="1200" dirty="0">
                          <a:solidFill>
                            <a:schemeClr val="dk1"/>
                          </a:solidFill>
                          <a:latin typeface="Arial" panose="020B0604020202020204" pitchFamily="34" charset="0"/>
                          <a:ea typeface="+mn-ea"/>
                          <a:cs typeface="Arial" panose="020B0604020202020204" pitchFamily="34" charset="0"/>
                        </a:rPr>
                        <a:t>9020</a:t>
                      </a:r>
                    </a:p>
                  </a:txBody>
                  <a:tcPr marL="68580" marR="68580" marT="34290" marB="34290"/>
                </a:tc>
                <a:extLst>
                  <a:ext uri="{0D108BD9-81ED-4DB2-BD59-A6C34878D82A}">
                    <a16:rowId xmlns:a16="http://schemas.microsoft.com/office/drawing/2014/main" val="2280068655"/>
                  </a:ext>
                </a:extLst>
              </a:tr>
            </a:tbl>
          </a:graphicData>
        </a:graphic>
      </p:graphicFrame>
      <p:sp>
        <p:nvSpPr>
          <p:cNvPr id="7" name="ZoneTexte 6">
            <a:extLst>
              <a:ext uri="{FF2B5EF4-FFF2-40B4-BE49-F238E27FC236}">
                <a16:creationId xmlns:a16="http://schemas.microsoft.com/office/drawing/2014/main" id="{B959E534-1192-0D47-BF21-CB9289A85390}"/>
              </a:ext>
            </a:extLst>
          </p:cNvPr>
          <p:cNvSpPr txBox="1"/>
          <p:nvPr/>
        </p:nvSpPr>
        <p:spPr>
          <a:xfrm>
            <a:off x="3267917" y="4319764"/>
            <a:ext cx="5973555" cy="430887"/>
          </a:xfrm>
          <a:prstGeom prst="rect">
            <a:avLst/>
          </a:prstGeom>
          <a:noFill/>
        </p:spPr>
        <p:txBody>
          <a:bodyPr wrap="square" rtlCol="0">
            <a:spAutoFit/>
          </a:bodyPr>
          <a:lstStyle/>
          <a:p>
            <a:r>
              <a:rPr lang="fr-FR" sz="1050" i="1" dirty="0"/>
              <a:t>*Santé publique France : données OSCOUR - bronchiolites S36-S16 </a:t>
            </a:r>
          </a:p>
          <a:p>
            <a:r>
              <a:rPr lang="fr-FR" sz="1050" i="1" dirty="0"/>
              <a:t>** S36-S8</a:t>
            </a:r>
          </a:p>
        </p:txBody>
      </p:sp>
      <p:graphicFrame>
        <p:nvGraphicFramePr>
          <p:cNvPr id="3" name="Espace réservé du contenu 4">
            <a:extLst>
              <a:ext uri="{FF2B5EF4-FFF2-40B4-BE49-F238E27FC236}">
                <a16:creationId xmlns:a16="http://schemas.microsoft.com/office/drawing/2014/main" id="{2B0656F4-9982-5DD7-D572-B3DFB327716D}"/>
              </a:ext>
            </a:extLst>
          </p:cNvPr>
          <p:cNvGraphicFramePr>
            <a:graphicFrameLocks/>
          </p:cNvGraphicFramePr>
          <p:nvPr>
            <p:extLst>
              <p:ext uri="{D42A27DB-BD31-4B8C-83A1-F6EECF244321}">
                <p14:modId xmlns:p14="http://schemas.microsoft.com/office/powerpoint/2010/main" val="1214247244"/>
              </p:ext>
            </p:extLst>
          </p:nvPr>
        </p:nvGraphicFramePr>
        <p:xfrm>
          <a:off x="1005054" y="2699924"/>
          <a:ext cx="7886704" cy="1554480"/>
        </p:xfrm>
        <a:graphic>
          <a:graphicData uri="http://schemas.openxmlformats.org/drawingml/2006/table">
            <a:tbl>
              <a:tblPr firstRow="1" bandRow="1">
                <a:tableStyleId>{5C22544A-7EE6-4342-B048-85BDC9FD1C3A}</a:tableStyleId>
              </a:tblPr>
              <a:tblGrid>
                <a:gridCol w="2122913">
                  <a:extLst>
                    <a:ext uri="{9D8B030D-6E8A-4147-A177-3AD203B41FA5}">
                      <a16:colId xmlns:a16="http://schemas.microsoft.com/office/drawing/2014/main" val="1173716379"/>
                    </a:ext>
                  </a:extLst>
                </a:gridCol>
                <a:gridCol w="1137425">
                  <a:extLst>
                    <a:ext uri="{9D8B030D-6E8A-4147-A177-3AD203B41FA5}">
                      <a16:colId xmlns:a16="http://schemas.microsoft.com/office/drawing/2014/main" val="1030616607"/>
                    </a:ext>
                  </a:extLst>
                </a:gridCol>
                <a:gridCol w="1212695">
                  <a:extLst>
                    <a:ext uri="{9D8B030D-6E8A-4147-A177-3AD203B41FA5}">
                      <a16:colId xmlns:a16="http://schemas.microsoft.com/office/drawing/2014/main" val="3002366525"/>
                    </a:ext>
                  </a:extLst>
                </a:gridCol>
                <a:gridCol w="1170878">
                  <a:extLst>
                    <a:ext uri="{9D8B030D-6E8A-4147-A177-3AD203B41FA5}">
                      <a16:colId xmlns:a16="http://schemas.microsoft.com/office/drawing/2014/main" val="2950744131"/>
                    </a:ext>
                  </a:extLst>
                </a:gridCol>
                <a:gridCol w="1154151">
                  <a:extLst>
                    <a:ext uri="{9D8B030D-6E8A-4147-A177-3AD203B41FA5}">
                      <a16:colId xmlns:a16="http://schemas.microsoft.com/office/drawing/2014/main" val="18394629"/>
                    </a:ext>
                  </a:extLst>
                </a:gridCol>
                <a:gridCol w="1088642">
                  <a:extLst>
                    <a:ext uri="{9D8B030D-6E8A-4147-A177-3AD203B41FA5}">
                      <a16:colId xmlns:a16="http://schemas.microsoft.com/office/drawing/2014/main" val="70629136"/>
                    </a:ext>
                  </a:extLst>
                </a:gridCol>
              </a:tblGrid>
              <a:tr h="278130">
                <a:tc>
                  <a:txBody>
                    <a:bodyPr/>
                    <a:lstStyle/>
                    <a:p>
                      <a:r>
                        <a:rPr lang="fr-FR" sz="1400" dirty="0"/>
                        <a:t>Année</a:t>
                      </a:r>
                    </a:p>
                  </a:txBody>
                  <a:tcPr marL="68580" marR="68580" marT="34290" marB="34290"/>
                </a:tc>
                <a:tc>
                  <a:txBody>
                    <a:bodyPr/>
                    <a:lstStyle/>
                    <a:p>
                      <a:pPr algn="ctr"/>
                      <a:r>
                        <a:rPr lang="fr-FR" sz="1400" dirty="0"/>
                        <a:t>2018-19</a:t>
                      </a:r>
                    </a:p>
                  </a:txBody>
                  <a:tcPr marL="68580" marR="68580" marT="34290" marB="34290"/>
                </a:tc>
                <a:tc>
                  <a:txBody>
                    <a:bodyPr/>
                    <a:lstStyle/>
                    <a:p>
                      <a:pPr algn="ctr"/>
                      <a:r>
                        <a:rPr lang="fr-FR" sz="1400" dirty="0"/>
                        <a:t>2019-20</a:t>
                      </a:r>
                    </a:p>
                  </a:txBody>
                  <a:tcPr marL="68580" marR="68580" marT="34290" marB="34290"/>
                </a:tc>
                <a:tc>
                  <a:txBody>
                    <a:bodyPr/>
                    <a:lstStyle/>
                    <a:p>
                      <a:pPr algn="ctr"/>
                      <a:r>
                        <a:rPr lang="fr-FR" sz="1400" dirty="0"/>
                        <a:t>2020-21</a:t>
                      </a:r>
                    </a:p>
                  </a:txBody>
                  <a:tcPr marL="68580" marR="68580" marT="34290" marB="34290"/>
                </a:tc>
                <a:tc>
                  <a:txBody>
                    <a:bodyPr/>
                    <a:lstStyle/>
                    <a:p>
                      <a:pPr algn="ctr"/>
                      <a:r>
                        <a:rPr lang="fr-FR" sz="1400" dirty="0"/>
                        <a:t>2021-22</a:t>
                      </a:r>
                    </a:p>
                  </a:txBody>
                  <a:tcPr marL="68580" marR="68580" marT="34290" marB="34290"/>
                </a:tc>
                <a:tc>
                  <a:txBody>
                    <a:bodyPr/>
                    <a:lstStyle/>
                    <a:p>
                      <a:pPr algn="ctr"/>
                      <a:r>
                        <a:rPr lang="fr-FR" sz="1400" dirty="0"/>
                        <a:t>2022-23**</a:t>
                      </a:r>
                    </a:p>
                  </a:txBody>
                  <a:tcPr marL="68580" marR="68580" marT="34290" marB="34290"/>
                </a:tc>
                <a:extLst>
                  <a:ext uri="{0D108BD9-81ED-4DB2-BD59-A6C34878D82A}">
                    <a16:rowId xmlns:a16="http://schemas.microsoft.com/office/drawing/2014/main" val="3084164240"/>
                  </a:ext>
                </a:extLst>
              </a:tr>
              <a:tr h="278130">
                <a:tc>
                  <a:txBody>
                    <a:bodyPr/>
                    <a:lstStyle/>
                    <a:p>
                      <a:r>
                        <a:rPr lang="fr-FR" sz="1400" dirty="0"/>
                        <a:t>Admissions BR* 0-6 mois</a:t>
                      </a:r>
                    </a:p>
                  </a:txBody>
                  <a:tcPr marL="68580" marR="68580" marT="34290" marB="34290"/>
                </a:tc>
                <a:tc>
                  <a:txBody>
                    <a:bodyPr/>
                    <a:lstStyle/>
                    <a:p>
                      <a:pPr algn="ctr"/>
                      <a:r>
                        <a:rPr lang="fr-FR" sz="1400" dirty="0"/>
                        <a:t>19994</a:t>
                      </a:r>
                    </a:p>
                  </a:txBody>
                  <a:tcPr marL="68580" marR="68580" marT="34290" marB="34290"/>
                </a:tc>
                <a:tc>
                  <a:txBody>
                    <a:bodyPr/>
                    <a:lstStyle/>
                    <a:p>
                      <a:pPr algn="ctr"/>
                      <a:r>
                        <a:rPr lang="fr-FR" sz="1400" dirty="0"/>
                        <a:t>16089</a:t>
                      </a:r>
                    </a:p>
                  </a:txBody>
                  <a:tcPr marL="68580" marR="68580" marT="34290" marB="34290"/>
                </a:tc>
                <a:tc>
                  <a:txBody>
                    <a:bodyPr/>
                    <a:lstStyle/>
                    <a:p>
                      <a:pPr algn="ctr"/>
                      <a:r>
                        <a:rPr lang="fr-FR" sz="1400" i="1" dirty="0">
                          <a:solidFill>
                            <a:schemeClr val="bg1">
                              <a:lumMod val="50000"/>
                            </a:schemeClr>
                          </a:solidFill>
                        </a:rPr>
                        <a:t>8480</a:t>
                      </a:r>
                    </a:p>
                  </a:txBody>
                  <a:tcPr marL="68580" marR="68580" marT="34290" marB="34290"/>
                </a:tc>
                <a:tc>
                  <a:txBody>
                    <a:bodyPr/>
                    <a:lstStyle/>
                    <a:p>
                      <a:pPr algn="ctr"/>
                      <a:r>
                        <a:rPr lang="fr-FR" sz="1400" dirty="0"/>
                        <a:t>20522</a:t>
                      </a:r>
                    </a:p>
                  </a:txBody>
                  <a:tcPr marL="68580" marR="68580" marT="34290" marB="34290"/>
                </a:tc>
                <a:tc>
                  <a:txBody>
                    <a:bodyPr/>
                    <a:lstStyle/>
                    <a:p>
                      <a:pPr algn="ctr"/>
                      <a:r>
                        <a:rPr lang="fr-FR" sz="1400" dirty="0"/>
                        <a:t>25804</a:t>
                      </a:r>
                    </a:p>
                  </a:txBody>
                  <a:tcPr marL="68580" marR="68580" marT="34290" marB="34290"/>
                </a:tc>
                <a:extLst>
                  <a:ext uri="{0D108BD9-81ED-4DB2-BD59-A6C34878D82A}">
                    <a16:rowId xmlns:a16="http://schemas.microsoft.com/office/drawing/2014/main" val="2267365508"/>
                  </a:ext>
                </a:extLst>
              </a:tr>
              <a:tr h="480060">
                <a:tc gridSpan="6">
                  <a:txBody>
                    <a:bodyPr/>
                    <a:lstStyle/>
                    <a:p>
                      <a:pPr algn="ctr"/>
                      <a:r>
                        <a:rPr lang="fr-FR" sz="1400" b="1" dirty="0">
                          <a:solidFill>
                            <a:srgbClr val="002060"/>
                          </a:solidFill>
                        </a:rPr>
                        <a:t> </a:t>
                      </a:r>
                      <a:r>
                        <a:rPr lang="fr-FR" sz="1400" b="1" dirty="0">
                          <a:solidFill>
                            <a:srgbClr val="FF0000"/>
                          </a:solidFill>
                        </a:rPr>
                        <a:t>75% admissions BR 0-6 mois = VRS ; 50% couverture cible ; 75% efficacité hospitalisation</a:t>
                      </a:r>
                    </a:p>
                    <a:p>
                      <a:pPr algn="ctr"/>
                      <a:r>
                        <a:rPr lang="fr-FR" sz="1400" b="1" dirty="0">
                          <a:solidFill>
                            <a:srgbClr val="FF0000"/>
                          </a:solidFill>
                        </a:rPr>
                        <a:t>= </a:t>
                      </a:r>
                      <a:r>
                        <a:rPr lang="fr-FR" sz="1400" b="1" u="sng" dirty="0">
                          <a:solidFill>
                            <a:srgbClr val="FF0000"/>
                          </a:solidFill>
                        </a:rPr>
                        <a:t>28% de cas potentiellement évitables</a:t>
                      </a:r>
                    </a:p>
                  </a:txBody>
                  <a:tcPr marL="68580" marR="68580" marT="34290" marB="34290"/>
                </a:tc>
                <a:tc hMerge="1">
                  <a:txBody>
                    <a:bodyPr/>
                    <a:lstStyle/>
                    <a:p>
                      <a:pPr algn="ctr"/>
                      <a:endParaRPr lang="fr-FR" b="1" dirty="0">
                        <a:solidFill>
                          <a:srgbClr val="FF0000"/>
                        </a:solidFill>
                      </a:endParaRPr>
                    </a:p>
                  </a:txBody>
                  <a:tcPr/>
                </a:tc>
                <a:tc hMerge="1">
                  <a:txBody>
                    <a:bodyPr/>
                    <a:lstStyle/>
                    <a:p>
                      <a:pPr algn="ctr"/>
                      <a:endParaRPr lang="fr-FR" b="1" dirty="0">
                        <a:solidFill>
                          <a:srgbClr val="FF0000"/>
                        </a:solidFill>
                      </a:endParaRPr>
                    </a:p>
                  </a:txBody>
                  <a:tcPr/>
                </a:tc>
                <a:tc hMerge="1">
                  <a:txBody>
                    <a:bodyPr/>
                    <a:lstStyle/>
                    <a:p>
                      <a:pPr algn="ctr"/>
                      <a:endParaRPr lang="fr-FR" b="1" dirty="0">
                        <a:solidFill>
                          <a:srgbClr val="FF0000"/>
                        </a:solidFill>
                      </a:endParaRPr>
                    </a:p>
                  </a:txBody>
                  <a:tcPr/>
                </a:tc>
                <a:tc hMerge="1">
                  <a:txBody>
                    <a:bodyPr/>
                    <a:lstStyle/>
                    <a:p>
                      <a:pPr algn="ctr"/>
                      <a:endParaRPr lang="fr-FR" b="1" dirty="0">
                        <a:solidFill>
                          <a:srgbClr val="FF0000"/>
                        </a:solidFill>
                      </a:endParaRPr>
                    </a:p>
                  </a:txBody>
                  <a:tcPr/>
                </a:tc>
                <a:tc hMerge="1">
                  <a:txBody>
                    <a:bodyPr/>
                    <a:lstStyle/>
                    <a:p>
                      <a:pPr algn="ctr"/>
                      <a:endParaRPr lang="fr-FR" b="1" dirty="0">
                        <a:solidFill>
                          <a:srgbClr val="FF0000"/>
                        </a:solidFill>
                      </a:endParaRPr>
                    </a:p>
                  </a:txBody>
                  <a:tcPr/>
                </a:tc>
                <a:extLst>
                  <a:ext uri="{0D108BD9-81ED-4DB2-BD59-A6C34878D82A}">
                    <a16:rowId xmlns:a16="http://schemas.microsoft.com/office/drawing/2014/main" val="248709722"/>
                  </a:ext>
                </a:extLst>
              </a:tr>
              <a:tr h="480060">
                <a:tc>
                  <a:txBody>
                    <a:bodyPr/>
                    <a:lstStyle/>
                    <a:p>
                      <a:r>
                        <a:rPr lang="fr-FR" sz="1400" dirty="0"/>
                        <a:t>N admissions BR évitables</a:t>
                      </a:r>
                    </a:p>
                    <a:p>
                      <a:r>
                        <a:rPr lang="fr-FR" sz="1400" dirty="0"/>
                        <a:t>0-6 mois</a:t>
                      </a:r>
                    </a:p>
                  </a:txBody>
                  <a:tcPr marL="68580" marR="68580" marT="34290" marB="34290"/>
                </a:tc>
                <a:tc>
                  <a:txBody>
                    <a:bodyPr/>
                    <a:lstStyle/>
                    <a:p>
                      <a:pPr algn="ctr"/>
                      <a:r>
                        <a:rPr lang="fr-FR" sz="1400" b="1" dirty="0">
                          <a:solidFill>
                            <a:srgbClr val="002060"/>
                          </a:solidFill>
                        </a:rPr>
                        <a:t>5598</a:t>
                      </a:r>
                    </a:p>
                  </a:txBody>
                  <a:tcPr marL="68580" marR="68580" marT="34290" marB="34290"/>
                </a:tc>
                <a:tc>
                  <a:txBody>
                    <a:bodyPr/>
                    <a:lstStyle/>
                    <a:p>
                      <a:pPr algn="ctr"/>
                      <a:r>
                        <a:rPr lang="fr-FR" sz="1400" b="1" dirty="0">
                          <a:solidFill>
                            <a:srgbClr val="002060"/>
                          </a:solidFill>
                        </a:rPr>
                        <a:t>4645</a:t>
                      </a:r>
                    </a:p>
                  </a:txBody>
                  <a:tcPr marL="68580" marR="68580" marT="34290" marB="34290"/>
                </a:tc>
                <a:tc>
                  <a:txBody>
                    <a:bodyPr/>
                    <a:lstStyle/>
                    <a:p>
                      <a:pPr algn="ctr"/>
                      <a:r>
                        <a:rPr lang="fr-FR" sz="1400" i="1" dirty="0">
                          <a:solidFill>
                            <a:schemeClr val="bg1">
                              <a:lumMod val="50000"/>
                            </a:schemeClr>
                          </a:solidFill>
                        </a:rPr>
                        <a:t>2370</a:t>
                      </a:r>
                    </a:p>
                  </a:txBody>
                  <a:tcPr marL="68580" marR="68580" marT="34290" marB="34290"/>
                </a:tc>
                <a:tc>
                  <a:txBody>
                    <a:bodyPr/>
                    <a:lstStyle/>
                    <a:p>
                      <a:pPr algn="ctr"/>
                      <a:r>
                        <a:rPr lang="fr-FR" sz="1400" dirty="0"/>
                        <a:t>5746</a:t>
                      </a:r>
                    </a:p>
                  </a:txBody>
                  <a:tcPr marL="68580" marR="68580" marT="34290" marB="34290"/>
                </a:tc>
                <a:tc>
                  <a:txBody>
                    <a:bodyPr/>
                    <a:lstStyle/>
                    <a:p>
                      <a:pPr algn="ctr"/>
                      <a:r>
                        <a:rPr lang="fr-FR" sz="1400" kern="1200" dirty="0">
                          <a:solidFill>
                            <a:schemeClr val="dk1"/>
                          </a:solidFill>
                          <a:latin typeface="+mn-lt"/>
                          <a:ea typeface="+mn-ea"/>
                          <a:cs typeface="+mn-cs"/>
                        </a:rPr>
                        <a:t>7225</a:t>
                      </a:r>
                    </a:p>
                  </a:txBody>
                  <a:tcPr marL="68580" marR="68580" marT="34290" marB="34290"/>
                </a:tc>
                <a:extLst>
                  <a:ext uri="{0D108BD9-81ED-4DB2-BD59-A6C34878D82A}">
                    <a16:rowId xmlns:a16="http://schemas.microsoft.com/office/drawing/2014/main" val="2280068655"/>
                  </a:ext>
                </a:extLst>
              </a:tr>
            </a:tbl>
          </a:graphicData>
        </a:graphic>
      </p:graphicFrame>
    </p:spTree>
    <p:extLst>
      <p:ext uri="{BB962C8B-B14F-4D97-AF65-F5344CB8AC3E}">
        <p14:creationId xmlns:p14="http://schemas.microsoft.com/office/powerpoint/2010/main" val="229566376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A6E973C-E36F-7524-3A98-09F2E7B5AD51}"/>
              </a:ext>
            </a:extLst>
          </p:cNvPr>
          <p:cNvSpPr>
            <a:spLocks noGrp="1"/>
          </p:cNvSpPr>
          <p:nvPr>
            <p:ph type="title"/>
          </p:nvPr>
        </p:nvSpPr>
        <p:spPr>
          <a:xfrm>
            <a:off x="1148012" y="251450"/>
            <a:ext cx="7857675" cy="514350"/>
          </a:xfrm>
        </p:spPr>
        <p:txBody>
          <a:bodyPr/>
          <a:lstStyle/>
          <a:p>
            <a:r>
              <a:rPr lang="fr-FR" sz="2400" dirty="0">
                <a:solidFill>
                  <a:schemeClr val="bg1"/>
                </a:solidFill>
              </a:rPr>
              <a:t>Risque d'émergence de résistances au </a:t>
            </a:r>
            <a:r>
              <a:rPr lang="fr-FR" sz="2400" dirty="0" err="1">
                <a:solidFill>
                  <a:schemeClr val="bg1"/>
                </a:solidFill>
              </a:rPr>
              <a:t>nirsevimab</a:t>
            </a:r>
            <a:r>
              <a:rPr lang="fr-FR" sz="2400" dirty="0">
                <a:solidFill>
                  <a:schemeClr val="bg1"/>
                </a:solidFill>
              </a:rPr>
              <a:t> ? </a:t>
            </a:r>
            <a:br>
              <a:rPr lang="fr-FR" sz="2400" dirty="0">
                <a:solidFill>
                  <a:schemeClr val="bg1"/>
                </a:solidFill>
              </a:rPr>
            </a:br>
            <a:br>
              <a:rPr lang="fr-FR" sz="2400" dirty="0">
                <a:solidFill>
                  <a:schemeClr val="bg1"/>
                </a:solidFill>
              </a:rPr>
            </a:br>
            <a:endParaRPr lang="fr-FR" sz="2400" dirty="0">
              <a:solidFill>
                <a:schemeClr val="bg1"/>
              </a:solidFill>
            </a:endParaRPr>
          </a:p>
        </p:txBody>
      </p:sp>
      <p:sp>
        <p:nvSpPr>
          <p:cNvPr id="4" name="ZoneTexte 3">
            <a:extLst>
              <a:ext uri="{FF2B5EF4-FFF2-40B4-BE49-F238E27FC236}">
                <a16:creationId xmlns:a16="http://schemas.microsoft.com/office/drawing/2014/main" id="{0A332D74-498B-4374-CD11-B133157D0ADB}"/>
              </a:ext>
            </a:extLst>
          </p:cNvPr>
          <p:cNvSpPr txBox="1"/>
          <p:nvPr/>
        </p:nvSpPr>
        <p:spPr>
          <a:xfrm>
            <a:off x="845244" y="934796"/>
            <a:ext cx="8229600" cy="3785652"/>
          </a:xfrm>
          <a:prstGeom prst="rect">
            <a:avLst/>
          </a:prstGeom>
          <a:noFill/>
        </p:spPr>
        <p:txBody>
          <a:bodyPr wrap="square">
            <a:spAutoFit/>
          </a:bodyPr>
          <a:lstStyle/>
          <a:p>
            <a:r>
              <a:rPr lang="fr-FR" sz="1200" b="1" dirty="0"/>
              <a:t>ELÉMENTS RASSURANTS </a:t>
            </a:r>
            <a:r>
              <a:rPr lang="fr-FR" sz="1200" dirty="0"/>
              <a:t>:</a:t>
            </a:r>
          </a:p>
          <a:p>
            <a:endParaRPr lang="fr-FR" sz="1200" dirty="0"/>
          </a:p>
          <a:p>
            <a:r>
              <a:rPr lang="fr-FR" sz="1200" dirty="0"/>
              <a:t>• Mutants échappant au </a:t>
            </a:r>
            <a:r>
              <a:rPr lang="fr-FR" sz="1200" dirty="0" err="1"/>
              <a:t>palivizumab</a:t>
            </a:r>
            <a:r>
              <a:rPr lang="fr-FR" sz="1200" dirty="0"/>
              <a:t> peu fréquents : retrouvés chez 5 % des enfants hospitalisés pour infection à VRS malgré prophylaxie par cet anticorps</a:t>
            </a:r>
          </a:p>
          <a:p>
            <a:r>
              <a:rPr lang="fr-FR" sz="1200" dirty="0"/>
              <a:t>• Site d’action du </a:t>
            </a:r>
            <a:r>
              <a:rPr lang="fr-FR" sz="1200" dirty="0" err="1"/>
              <a:t>nirsevimab</a:t>
            </a:r>
            <a:r>
              <a:rPr lang="fr-FR" sz="1200" dirty="0"/>
              <a:t> soumis à la pression de sélection naturelle due aux anticorps neutralisants après infection par le VRS. Malgré tout, ce site de la protéine F est hautement conservé, et le polymorphisme détecté chez les souches circulantes du virus (&lt;1 à 2%) ne semble pas avoir d’impact sur l’efficacité du </a:t>
            </a:r>
            <a:r>
              <a:rPr lang="fr-FR" sz="1200" dirty="0" err="1"/>
              <a:t>nirsevimab</a:t>
            </a:r>
            <a:r>
              <a:rPr lang="fr-FR" sz="1200" dirty="0"/>
              <a:t>.</a:t>
            </a:r>
          </a:p>
          <a:p>
            <a:endParaRPr lang="fr-FR" sz="1200" dirty="0"/>
          </a:p>
          <a:p>
            <a:r>
              <a:rPr lang="fr-FR" sz="1200" b="1" dirty="0"/>
              <a:t>MAIS PRUDENCE :</a:t>
            </a:r>
          </a:p>
          <a:p>
            <a:endParaRPr lang="fr-FR" sz="1200" b="1" dirty="0"/>
          </a:p>
          <a:p>
            <a:r>
              <a:rPr lang="fr-FR" sz="1200" dirty="0"/>
              <a:t>• Mutants résistant au </a:t>
            </a:r>
            <a:r>
              <a:rPr lang="fr-FR" sz="1200" dirty="0" err="1"/>
              <a:t>nirsevimab</a:t>
            </a:r>
            <a:r>
              <a:rPr lang="fr-FR" sz="1200" dirty="0"/>
              <a:t> </a:t>
            </a:r>
            <a:r>
              <a:rPr lang="fr-FR" sz="1200" i="1" dirty="0"/>
              <a:t>in vitro : </a:t>
            </a:r>
            <a:r>
              <a:rPr lang="fr-FR" sz="1200" dirty="0"/>
              <a:t>conséquences variables fonction des types de mutation et sous-type de VRS</a:t>
            </a:r>
          </a:p>
          <a:p>
            <a:r>
              <a:rPr lang="fr-FR" sz="1200" dirty="0"/>
              <a:t>• Concerne surtout le VRS/B :</a:t>
            </a:r>
          </a:p>
          <a:p>
            <a:pPr marL="488950" indent="-222250">
              <a:buFont typeface="Wingdings" pitchFamily="2" charset="2"/>
              <a:buChar char="Ø"/>
            </a:pPr>
            <a:r>
              <a:rPr lang="fr-FR" sz="1200" dirty="0"/>
              <a:t>Essai de phase 3 </a:t>
            </a:r>
            <a:r>
              <a:rPr lang="fr-FR" sz="1200" dirty="0" err="1"/>
              <a:t>nirsevimab</a:t>
            </a:r>
            <a:r>
              <a:rPr lang="fr-FR" sz="1200" dirty="0"/>
              <a:t> : 2 souches de VRS/B résistantes isolées vs  0 dans le groupe placebo</a:t>
            </a:r>
          </a:p>
          <a:p>
            <a:pPr marL="488950" indent="-222250">
              <a:buFont typeface="Wingdings" pitchFamily="2" charset="2"/>
              <a:buChar char="Ø"/>
            </a:pPr>
            <a:r>
              <a:rPr lang="fr-FR" sz="1200" dirty="0"/>
              <a:t>3 saisons épidémiques (2015 à 17) :  augmentation majeure (de 1 à 20 %) des souches de VRS/B exprimant une double mutation conférant une résistance au </a:t>
            </a:r>
            <a:r>
              <a:rPr lang="fr-FR" sz="1200" dirty="0" err="1"/>
              <a:t>suptavumab</a:t>
            </a:r>
            <a:r>
              <a:rPr lang="fr-FR" sz="1200" dirty="0"/>
              <a:t> (</a:t>
            </a:r>
            <a:r>
              <a:rPr lang="fr-FR" sz="1200" dirty="0" err="1"/>
              <a:t>Ac</a:t>
            </a:r>
            <a:r>
              <a:rPr lang="fr-FR" sz="1200" dirty="0"/>
              <a:t> monoclonal de phase 2 ciblant la protéine F). Souches résistantes apparues chez les patients traités comme dans le groupe placebo.</a:t>
            </a:r>
            <a:br>
              <a:rPr lang="fr-FR" sz="1200" dirty="0"/>
            </a:br>
            <a:r>
              <a:rPr lang="fr-FR" sz="1200" dirty="0"/>
              <a:t>Causes de cette émergence non expliquées à ce jour.</a:t>
            </a:r>
            <a:br>
              <a:rPr lang="fr-FR" sz="1200" dirty="0"/>
            </a:br>
            <a:endParaRPr lang="fr-FR" sz="1200" dirty="0"/>
          </a:p>
          <a:p>
            <a:r>
              <a:rPr lang="fr-FR" sz="1200" b="1" dirty="0"/>
              <a:t>Etude INFORM RSV (</a:t>
            </a:r>
            <a:r>
              <a:rPr lang="fr-FR" sz="1200" dirty="0" err="1"/>
              <a:t>ReSViNET</a:t>
            </a:r>
            <a:r>
              <a:rPr lang="fr-FR" sz="1200" dirty="0"/>
              <a:t>)</a:t>
            </a:r>
            <a:r>
              <a:rPr lang="fr-FR" sz="1200" b="1" dirty="0"/>
              <a:t> : </a:t>
            </a:r>
            <a:r>
              <a:rPr lang="fr-FR" sz="1200" dirty="0"/>
              <a:t>étude clinique prospective sur 5 ans, multicentrique et mondiale (17 pays, tous continents) pour étudier la diversité moléculaire mondiale des isolats de VRS. </a:t>
            </a:r>
          </a:p>
        </p:txBody>
      </p:sp>
      <p:sp>
        <p:nvSpPr>
          <p:cNvPr id="6" name="ZoneTexte 5">
            <a:extLst>
              <a:ext uri="{FF2B5EF4-FFF2-40B4-BE49-F238E27FC236}">
                <a16:creationId xmlns:a16="http://schemas.microsoft.com/office/drawing/2014/main" id="{92810B6C-A427-1D6C-3098-AF6F4C32B668}"/>
              </a:ext>
            </a:extLst>
          </p:cNvPr>
          <p:cNvSpPr txBox="1"/>
          <p:nvPr/>
        </p:nvSpPr>
        <p:spPr>
          <a:xfrm>
            <a:off x="3891964" y="4706980"/>
            <a:ext cx="5413401" cy="707886"/>
          </a:xfrm>
          <a:prstGeom prst="rect">
            <a:avLst/>
          </a:prstGeom>
          <a:noFill/>
        </p:spPr>
        <p:txBody>
          <a:bodyPr wrap="square">
            <a:spAutoFit/>
          </a:bodyPr>
          <a:lstStyle/>
          <a:p>
            <a:r>
              <a:rPr lang="en-US" sz="800" kern="100" dirty="0" err="1">
                <a:effectLst/>
                <a:latin typeface="Calibri" panose="020F0502020204030204" pitchFamily="34" charset="0"/>
                <a:ea typeface="Calibri" panose="020F0502020204030204" pitchFamily="34" charset="0"/>
                <a:cs typeface="Times New Roman" panose="02020603050405020304" pitchFamily="18" charset="0"/>
              </a:rPr>
              <a:t>Langedijk</a:t>
            </a:r>
            <a:r>
              <a:rPr lang="en-US" sz="800" kern="100" dirty="0">
                <a:effectLst/>
                <a:latin typeface="Calibri" panose="020F0502020204030204" pitchFamily="34" charset="0"/>
                <a:ea typeface="Calibri" panose="020F0502020204030204" pitchFamily="34" charset="0"/>
                <a:cs typeface="Times New Roman" panose="02020603050405020304" pitchFamily="18" charset="0"/>
              </a:rPr>
              <a:t> AC et al A systematic review on global RSV genetic data: Identification of knowledge gaps Rev Med </a:t>
            </a:r>
            <a:r>
              <a:rPr lang="en-US" sz="800" kern="100" dirty="0" err="1">
                <a:effectLst/>
                <a:latin typeface="Calibri" panose="020F0502020204030204" pitchFamily="34" charset="0"/>
                <a:ea typeface="Calibri" panose="020F0502020204030204" pitchFamily="34" charset="0"/>
                <a:cs typeface="Times New Roman" panose="02020603050405020304" pitchFamily="18" charset="0"/>
              </a:rPr>
              <a:t>Virol</a:t>
            </a:r>
            <a:r>
              <a:rPr lang="en-US" sz="800" kern="100" dirty="0">
                <a:effectLst/>
                <a:latin typeface="Calibri" panose="020F0502020204030204" pitchFamily="34" charset="0"/>
                <a:ea typeface="Calibri" panose="020F0502020204030204" pitchFamily="34" charset="0"/>
                <a:cs typeface="Times New Roman" panose="02020603050405020304" pitchFamily="18" charset="0"/>
              </a:rPr>
              <a:t>. 2022 May;32(3):e2284. </a:t>
            </a:r>
            <a:endParaRPr lang="fr-FR" sz="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fr-FR" sz="800" kern="1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Gu</a:t>
            </a:r>
            <a:r>
              <a:rPr lang="fr-FR" sz="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-Lung Lin</a:t>
            </a:r>
            <a:r>
              <a:rPr lang="fr-FR" sz="800" kern="100" baseline="30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fr-FR" sz="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et al, Nat Commun. 2021 </a:t>
            </a:r>
            <a:r>
              <a:rPr lang="fr-FR" sz="800" kern="1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Aug</a:t>
            </a:r>
            <a:r>
              <a:rPr lang="fr-FR" sz="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26;12(1):5125.</a:t>
            </a:r>
            <a:endParaRPr lang="fr-FR" sz="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800" kern="100" dirty="0" err="1">
                <a:effectLst/>
                <a:latin typeface="Calibri" panose="020F0502020204030204" pitchFamily="34" charset="0"/>
                <a:ea typeface="Calibri" panose="020F0502020204030204" pitchFamily="34" charset="0"/>
                <a:cs typeface="Times New Roman" panose="02020603050405020304" pitchFamily="18" charset="0"/>
              </a:rPr>
              <a:t>Langedijk</a:t>
            </a:r>
            <a:r>
              <a:rPr lang="en-US" sz="800" kern="100" dirty="0">
                <a:effectLst/>
                <a:latin typeface="Calibri" panose="020F0502020204030204" pitchFamily="34" charset="0"/>
                <a:ea typeface="Calibri" panose="020F0502020204030204" pitchFamily="34" charset="0"/>
                <a:cs typeface="Times New Roman" panose="02020603050405020304" pitchFamily="18" charset="0"/>
              </a:rPr>
              <a:t> AC et al. Global molecular diversity of RSV–the “INFORMRSV” study. BMC Infectious Diseases (2020) 20:450 </a:t>
            </a:r>
            <a:endParaRPr lang="fr-FR" sz="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fr-FR" sz="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907924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 coins arrondis 3">
            <a:extLst>
              <a:ext uri="{FF2B5EF4-FFF2-40B4-BE49-F238E27FC236}">
                <a16:creationId xmlns:a16="http://schemas.microsoft.com/office/drawing/2014/main" id="{C52784CD-3723-F82F-7EBF-892084EB4867}"/>
              </a:ext>
            </a:extLst>
          </p:cNvPr>
          <p:cNvSpPr/>
          <p:nvPr/>
        </p:nvSpPr>
        <p:spPr>
          <a:xfrm>
            <a:off x="2714476" y="2830166"/>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Rectangle : coins arrondis 4">
            <a:extLst>
              <a:ext uri="{FF2B5EF4-FFF2-40B4-BE49-F238E27FC236}">
                <a16:creationId xmlns:a16="http://schemas.microsoft.com/office/drawing/2014/main" id="{C36C70C6-E662-25F0-3F97-C120E8607845}"/>
              </a:ext>
            </a:extLst>
          </p:cNvPr>
          <p:cNvSpPr/>
          <p:nvPr/>
        </p:nvSpPr>
        <p:spPr>
          <a:xfrm>
            <a:off x="2728290" y="3470200"/>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Rectangle : coins arrondis 5">
            <a:extLst>
              <a:ext uri="{FF2B5EF4-FFF2-40B4-BE49-F238E27FC236}">
                <a16:creationId xmlns:a16="http://schemas.microsoft.com/office/drawing/2014/main" id="{6D756347-DB43-CA49-4EC8-0FAD3DCD0CEF}"/>
              </a:ext>
            </a:extLst>
          </p:cNvPr>
          <p:cNvSpPr/>
          <p:nvPr/>
        </p:nvSpPr>
        <p:spPr>
          <a:xfrm>
            <a:off x="2728290" y="1670057"/>
            <a:ext cx="360000" cy="360000"/>
          </a:xfrm>
          <a:prstGeom prst="roundRect">
            <a:avLst/>
          </a:prstGeom>
          <a:solidFill>
            <a:srgbClr val="1498D7"/>
          </a:solidFill>
          <a:ln>
            <a:solidFill>
              <a:srgbClr val="1498D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 coins arrondis 6">
            <a:extLst>
              <a:ext uri="{FF2B5EF4-FFF2-40B4-BE49-F238E27FC236}">
                <a16:creationId xmlns:a16="http://schemas.microsoft.com/office/drawing/2014/main" id="{FF668558-A205-0C0C-2B6C-86D3A1D3A26E}"/>
              </a:ext>
            </a:extLst>
          </p:cNvPr>
          <p:cNvSpPr/>
          <p:nvPr/>
        </p:nvSpPr>
        <p:spPr>
          <a:xfrm>
            <a:off x="2728290" y="2215252"/>
            <a:ext cx="360000" cy="360000"/>
          </a:xfrm>
          <a:prstGeom prst="roundRect">
            <a:avLst/>
          </a:prstGeom>
          <a:solidFill>
            <a:srgbClr val="FFE900"/>
          </a:solidFill>
          <a:ln>
            <a:solidFill>
              <a:srgbClr val="FFE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ZoneTexte 2">
            <a:extLst>
              <a:ext uri="{FF2B5EF4-FFF2-40B4-BE49-F238E27FC236}">
                <a16:creationId xmlns:a16="http://schemas.microsoft.com/office/drawing/2014/main" id="{8771B3EC-2661-9DAF-D33D-A139E233E863}"/>
              </a:ext>
            </a:extLst>
          </p:cNvPr>
          <p:cNvSpPr txBox="1"/>
          <p:nvPr/>
        </p:nvSpPr>
        <p:spPr>
          <a:xfrm>
            <a:off x="1046204" y="187184"/>
            <a:ext cx="6600910" cy="646331"/>
          </a:xfrm>
          <a:prstGeom prst="rect">
            <a:avLst/>
          </a:prstGeom>
          <a:noFill/>
        </p:spPr>
        <p:txBody>
          <a:bodyPr wrap="none" rtlCol="0">
            <a:spAutoFit/>
          </a:bodyPr>
          <a:lstStyle/>
          <a:p>
            <a:r>
              <a:rPr lang="fr-FR" b="1" dirty="0">
                <a:solidFill>
                  <a:schemeClr val="bg1"/>
                </a:solidFill>
              </a:rPr>
              <a:t>A votre avis, quel est ou quels sont les agents pathogènes</a:t>
            </a:r>
          </a:p>
          <a:p>
            <a:r>
              <a:rPr lang="fr-FR" b="1" dirty="0">
                <a:solidFill>
                  <a:schemeClr val="bg1"/>
                </a:solidFill>
              </a:rPr>
              <a:t>qui induisent le plus d’hospitalisations en pédiatrie ?</a:t>
            </a:r>
          </a:p>
        </p:txBody>
      </p:sp>
      <p:sp>
        <p:nvSpPr>
          <p:cNvPr id="8" name="ZoneTexte 7">
            <a:extLst>
              <a:ext uri="{FF2B5EF4-FFF2-40B4-BE49-F238E27FC236}">
                <a16:creationId xmlns:a16="http://schemas.microsoft.com/office/drawing/2014/main" id="{4F5E118B-0346-BF79-B16A-47A0D402A0D2}"/>
              </a:ext>
            </a:extLst>
          </p:cNvPr>
          <p:cNvSpPr txBox="1"/>
          <p:nvPr/>
        </p:nvSpPr>
        <p:spPr>
          <a:xfrm>
            <a:off x="3262184" y="1665391"/>
            <a:ext cx="1693733" cy="369332"/>
          </a:xfrm>
          <a:prstGeom prst="rect">
            <a:avLst/>
          </a:prstGeom>
          <a:noFill/>
        </p:spPr>
        <p:txBody>
          <a:bodyPr wrap="none" rtlCol="0">
            <a:spAutoFit/>
          </a:bodyPr>
          <a:lstStyle/>
          <a:p>
            <a:r>
              <a:rPr lang="fr-FR" dirty="0"/>
              <a:t>Virus influenza</a:t>
            </a:r>
          </a:p>
        </p:txBody>
      </p:sp>
      <p:sp>
        <p:nvSpPr>
          <p:cNvPr id="9" name="ZoneTexte 8">
            <a:extLst>
              <a:ext uri="{FF2B5EF4-FFF2-40B4-BE49-F238E27FC236}">
                <a16:creationId xmlns:a16="http://schemas.microsoft.com/office/drawing/2014/main" id="{20DEA6C8-58A9-73FD-BEF8-D170D62DC8B1}"/>
              </a:ext>
            </a:extLst>
          </p:cNvPr>
          <p:cNvSpPr txBox="1"/>
          <p:nvPr/>
        </p:nvSpPr>
        <p:spPr>
          <a:xfrm>
            <a:off x="3295135" y="2226405"/>
            <a:ext cx="1672253" cy="369332"/>
          </a:xfrm>
          <a:prstGeom prst="rect">
            <a:avLst/>
          </a:prstGeom>
          <a:noFill/>
        </p:spPr>
        <p:txBody>
          <a:bodyPr wrap="none" rtlCol="0">
            <a:spAutoFit/>
          </a:bodyPr>
          <a:lstStyle/>
          <a:p>
            <a:r>
              <a:rPr lang="fr-FR" dirty="0"/>
              <a:t>Pneumocoque</a:t>
            </a:r>
          </a:p>
        </p:txBody>
      </p:sp>
      <p:sp>
        <p:nvSpPr>
          <p:cNvPr id="10" name="ZoneTexte 9">
            <a:extLst>
              <a:ext uri="{FF2B5EF4-FFF2-40B4-BE49-F238E27FC236}">
                <a16:creationId xmlns:a16="http://schemas.microsoft.com/office/drawing/2014/main" id="{01CE63AE-D86E-B234-44DF-62186D04AF7B}"/>
              </a:ext>
            </a:extLst>
          </p:cNvPr>
          <p:cNvSpPr txBox="1"/>
          <p:nvPr/>
        </p:nvSpPr>
        <p:spPr>
          <a:xfrm>
            <a:off x="3295135" y="2842648"/>
            <a:ext cx="659155" cy="369332"/>
          </a:xfrm>
          <a:prstGeom prst="rect">
            <a:avLst/>
          </a:prstGeom>
          <a:noFill/>
        </p:spPr>
        <p:txBody>
          <a:bodyPr wrap="none" rtlCol="0">
            <a:spAutoFit/>
          </a:bodyPr>
          <a:lstStyle/>
          <a:p>
            <a:r>
              <a:rPr lang="fr-FR" dirty="0"/>
              <a:t>VRS</a:t>
            </a:r>
          </a:p>
        </p:txBody>
      </p:sp>
      <p:sp>
        <p:nvSpPr>
          <p:cNvPr id="12" name="ZoneTexte 11">
            <a:extLst>
              <a:ext uri="{FF2B5EF4-FFF2-40B4-BE49-F238E27FC236}">
                <a16:creationId xmlns:a16="http://schemas.microsoft.com/office/drawing/2014/main" id="{869A7D2A-B77A-A103-26E1-3B7B396FABD7}"/>
              </a:ext>
            </a:extLst>
          </p:cNvPr>
          <p:cNvSpPr txBox="1"/>
          <p:nvPr/>
        </p:nvSpPr>
        <p:spPr>
          <a:xfrm>
            <a:off x="3295135" y="3460868"/>
            <a:ext cx="4382530" cy="369332"/>
          </a:xfrm>
          <a:prstGeom prst="rect">
            <a:avLst/>
          </a:prstGeom>
          <a:noFill/>
        </p:spPr>
        <p:txBody>
          <a:bodyPr wrap="square" rtlCol="0">
            <a:spAutoFit/>
          </a:bodyPr>
          <a:lstStyle/>
          <a:p>
            <a:r>
              <a:rPr lang="fr-FR" dirty="0"/>
              <a:t>Streptocoque du groupe A</a:t>
            </a:r>
          </a:p>
        </p:txBody>
      </p:sp>
    </p:spTree>
    <p:extLst>
      <p:ext uri="{BB962C8B-B14F-4D97-AF65-F5344CB8AC3E}">
        <p14:creationId xmlns:p14="http://schemas.microsoft.com/office/powerpoint/2010/main" val="742280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 coins arrondis 3">
            <a:extLst>
              <a:ext uri="{FF2B5EF4-FFF2-40B4-BE49-F238E27FC236}">
                <a16:creationId xmlns:a16="http://schemas.microsoft.com/office/drawing/2014/main" id="{C52784CD-3723-F82F-7EBF-892084EB4867}"/>
              </a:ext>
            </a:extLst>
          </p:cNvPr>
          <p:cNvSpPr/>
          <p:nvPr/>
        </p:nvSpPr>
        <p:spPr>
          <a:xfrm>
            <a:off x="2714476" y="2830166"/>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Rectangle : coins arrondis 4">
            <a:extLst>
              <a:ext uri="{FF2B5EF4-FFF2-40B4-BE49-F238E27FC236}">
                <a16:creationId xmlns:a16="http://schemas.microsoft.com/office/drawing/2014/main" id="{C36C70C6-E662-25F0-3F97-C120E8607845}"/>
              </a:ext>
            </a:extLst>
          </p:cNvPr>
          <p:cNvSpPr/>
          <p:nvPr/>
        </p:nvSpPr>
        <p:spPr>
          <a:xfrm>
            <a:off x="2728290" y="3470200"/>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Rectangle : coins arrondis 5">
            <a:extLst>
              <a:ext uri="{FF2B5EF4-FFF2-40B4-BE49-F238E27FC236}">
                <a16:creationId xmlns:a16="http://schemas.microsoft.com/office/drawing/2014/main" id="{6D756347-DB43-CA49-4EC8-0FAD3DCD0CEF}"/>
              </a:ext>
            </a:extLst>
          </p:cNvPr>
          <p:cNvSpPr/>
          <p:nvPr/>
        </p:nvSpPr>
        <p:spPr>
          <a:xfrm>
            <a:off x="2728290" y="1670057"/>
            <a:ext cx="360000" cy="360000"/>
          </a:xfrm>
          <a:prstGeom prst="roundRect">
            <a:avLst/>
          </a:prstGeom>
          <a:solidFill>
            <a:srgbClr val="1498D7"/>
          </a:solidFill>
          <a:ln>
            <a:solidFill>
              <a:srgbClr val="1498D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 coins arrondis 6">
            <a:extLst>
              <a:ext uri="{FF2B5EF4-FFF2-40B4-BE49-F238E27FC236}">
                <a16:creationId xmlns:a16="http://schemas.microsoft.com/office/drawing/2014/main" id="{FF668558-A205-0C0C-2B6C-86D3A1D3A26E}"/>
              </a:ext>
            </a:extLst>
          </p:cNvPr>
          <p:cNvSpPr/>
          <p:nvPr/>
        </p:nvSpPr>
        <p:spPr>
          <a:xfrm>
            <a:off x="2728290" y="2215252"/>
            <a:ext cx="360000" cy="360000"/>
          </a:xfrm>
          <a:prstGeom prst="roundRect">
            <a:avLst/>
          </a:prstGeom>
          <a:solidFill>
            <a:srgbClr val="FFE900"/>
          </a:solidFill>
          <a:ln>
            <a:solidFill>
              <a:srgbClr val="FFE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ZoneTexte 2">
            <a:extLst>
              <a:ext uri="{FF2B5EF4-FFF2-40B4-BE49-F238E27FC236}">
                <a16:creationId xmlns:a16="http://schemas.microsoft.com/office/drawing/2014/main" id="{8771B3EC-2661-9DAF-D33D-A139E233E863}"/>
              </a:ext>
            </a:extLst>
          </p:cNvPr>
          <p:cNvSpPr txBox="1"/>
          <p:nvPr/>
        </p:nvSpPr>
        <p:spPr>
          <a:xfrm>
            <a:off x="1046204" y="187184"/>
            <a:ext cx="6600910" cy="646331"/>
          </a:xfrm>
          <a:prstGeom prst="rect">
            <a:avLst/>
          </a:prstGeom>
          <a:noFill/>
        </p:spPr>
        <p:txBody>
          <a:bodyPr wrap="none" rtlCol="0">
            <a:spAutoFit/>
          </a:bodyPr>
          <a:lstStyle/>
          <a:p>
            <a:r>
              <a:rPr lang="fr-FR" b="1" dirty="0">
                <a:solidFill>
                  <a:schemeClr val="bg1"/>
                </a:solidFill>
              </a:rPr>
              <a:t>A votre avis, quel est ou quels sont les agents pathogènes</a:t>
            </a:r>
          </a:p>
          <a:p>
            <a:r>
              <a:rPr lang="fr-FR" b="1" dirty="0">
                <a:solidFill>
                  <a:schemeClr val="bg1"/>
                </a:solidFill>
              </a:rPr>
              <a:t>qui induisent le plus d’hospitalisations en pédiatrie ?</a:t>
            </a:r>
          </a:p>
        </p:txBody>
      </p:sp>
      <p:sp>
        <p:nvSpPr>
          <p:cNvPr id="8" name="ZoneTexte 7">
            <a:extLst>
              <a:ext uri="{FF2B5EF4-FFF2-40B4-BE49-F238E27FC236}">
                <a16:creationId xmlns:a16="http://schemas.microsoft.com/office/drawing/2014/main" id="{4F5E118B-0346-BF79-B16A-47A0D402A0D2}"/>
              </a:ext>
            </a:extLst>
          </p:cNvPr>
          <p:cNvSpPr txBox="1"/>
          <p:nvPr/>
        </p:nvSpPr>
        <p:spPr>
          <a:xfrm>
            <a:off x="3262184" y="1665391"/>
            <a:ext cx="1693733" cy="369332"/>
          </a:xfrm>
          <a:prstGeom prst="rect">
            <a:avLst/>
          </a:prstGeom>
          <a:noFill/>
        </p:spPr>
        <p:txBody>
          <a:bodyPr wrap="none" rtlCol="0">
            <a:spAutoFit/>
          </a:bodyPr>
          <a:lstStyle/>
          <a:p>
            <a:r>
              <a:rPr lang="fr-FR" dirty="0"/>
              <a:t>Virus influenza</a:t>
            </a:r>
          </a:p>
        </p:txBody>
      </p:sp>
      <p:sp>
        <p:nvSpPr>
          <p:cNvPr id="9" name="ZoneTexte 8">
            <a:extLst>
              <a:ext uri="{FF2B5EF4-FFF2-40B4-BE49-F238E27FC236}">
                <a16:creationId xmlns:a16="http://schemas.microsoft.com/office/drawing/2014/main" id="{20DEA6C8-58A9-73FD-BEF8-D170D62DC8B1}"/>
              </a:ext>
            </a:extLst>
          </p:cNvPr>
          <p:cNvSpPr txBox="1"/>
          <p:nvPr/>
        </p:nvSpPr>
        <p:spPr>
          <a:xfrm>
            <a:off x="3295135" y="2226405"/>
            <a:ext cx="1672253" cy="369332"/>
          </a:xfrm>
          <a:prstGeom prst="rect">
            <a:avLst/>
          </a:prstGeom>
          <a:noFill/>
        </p:spPr>
        <p:txBody>
          <a:bodyPr wrap="none" rtlCol="0">
            <a:spAutoFit/>
          </a:bodyPr>
          <a:lstStyle/>
          <a:p>
            <a:r>
              <a:rPr lang="fr-FR" dirty="0"/>
              <a:t>Pneumocoque</a:t>
            </a:r>
          </a:p>
        </p:txBody>
      </p:sp>
      <p:sp>
        <p:nvSpPr>
          <p:cNvPr id="10" name="ZoneTexte 9">
            <a:extLst>
              <a:ext uri="{FF2B5EF4-FFF2-40B4-BE49-F238E27FC236}">
                <a16:creationId xmlns:a16="http://schemas.microsoft.com/office/drawing/2014/main" id="{01CE63AE-D86E-B234-44DF-62186D04AF7B}"/>
              </a:ext>
            </a:extLst>
          </p:cNvPr>
          <p:cNvSpPr txBox="1"/>
          <p:nvPr/>
        </p:nvSpPr>
        <p:spPr>
          <a:xfrm>
            <a:off x="3295135" y="2842648"/>
            <a:ext cx="659155" cy="369332"/>
          </a:xfrm>
          <a:prstGeom prst="rect">
            <a:avLst/>
          </a:prstGeom>
          <a:noFill/>
        </p:spPr>
        <p:txBody>
          <a:bodyPr wrap="none" rtlCol="0">
            <a:spAutoFit/>
          </a:bodyPr>
          <a:lstStyle/>
          <a:p>
            <a:r>
              <a:rPr lang="fr-FR" dirty="0">
                <a:highlight>
                  <a:srgbClr val="00FF00"/>
                </a:highlight>
              </a:rPr>
              <a:t>VRS</a:t>
            </a:r>
          </a:p>
        </p:txBody>
      </p:sp>
      <p:sp>
        <p:nvSpPr>
          <p:cNvPr id="12" name="ZoneTexte 11">
            <a:extLst>
              <a:ext uri="{FF2B5EF4-FFF2-40B4-BE49-F238E27FC236}">
                <a16:creationId xmlns:a16="http://schemas.microsoft.com/office/drawing/2014/main" id="{869A7D2A-B77A-A103-26E1-3B7B396FABD7}"/>
              </a:ext>
            </a:extLst>
          </p:cNvPr>
          <p:cNvSpPr txBox="1"/>
          <p:nvPr/>
        </p:nvSpPr>
        <p:spPr>
          <a:xfrm>
            <a:off x="3295135" y="3460868"/>
            <a:ext cx="4382530" cy="369332"/>
          </a:xfrm>
          <a:prstGeom prst="rect">
            <a:avLst/>
          </a:prstGeom>
          <a:noFill/>
        </p:spPr>
        <p:txBody>
          <a:bodyPr wrap="square" rtlCol="0">
            <a:spAutoFit/>
          </a:bodyPr>
          <a:lstStyle/>
          <a:p>
            <a:r>
              <a:rPr lang="fr-FR" dirty="0"/>
              <a:t>Streptocoque du groupe A</a:t>
            </a:r>
          </a:p>
        </p:txBody>
      </p:sp>
    </p:spTree>
    <p:extLst>
      <p:ext uri="{BB962C8B-B14F-4D97-AF65-F5344CB8AC3E}">
        <p14:creationId xmlns:p14="http://schemas.microsoft.com/office/powerpoint/2010/main" val="29106281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 coins arrondis 3">
            <a:extLst>
              <a:ext uri="{FF2B5EF4-FFF2-40B4-BE49-F238E27FC236}">
                <a16:creationId xmlns:a16="http://schemas.microsoft.com/office/drawing/2014/main" id="{C52784CD-3723-F82F-7EBF-892084EB4867}"/>
              </a:ext>
            </a:extLst>
          </p:cNvPr>
          <p:cNvSpPr/>
          <p:nvPr/>
        </p:nvSpPr>
        <p:spPr>
          <a:xfrm>
            <a:off x="2714476" y="2830166"/>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Rectangle : coins arrondis 4">
            <a:extLst>
              <a:ext uri="{FF2B5EF4-FFF2-40B4-BE49-F238E27FC236}">
                <a16:creationId xmlns:a16="http://schemas.microsoft.com/office/drawing/2014/main" id="{C36C70C6-E662-25F0-3F97-C120E8607845}"/>
              </a:ext>
            </a:extLst>
          </p:cNvPr>
          <p:cNvSpPr/>
          <p:nvPr/>
        </p:nvSpPr>
        <p:spPr>
          <a:xfrm>
            <a:off x="2728290" y="3470200"/>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Rectangle : coins arrondis 5">
            <a:extLst>
              <a:ext uri="{FF2B5EF4-FFF2-40B4-BE49-F238E27FC236}">
                <a16:creationId xmlns:a16="http://schemas.microsoft.com/office/drawing/2014/main" id="{6D756347-DB43-CA49-4EC8-0FAD3DCD0CEF}"/>
              </a:ext>
            </a:extLst>
          </p:cNvPr>
          <p:cNvSpPr/>
          <p:nvPr/>
        </p:nvSpPr>
        <p:spPr>
          <a:xfrm>
            <a:off x="2728290" y="1670057"/>
            <a:ext cx="360000" cy="360000"/>
          </a:xfrm>
          <a:prstGeom prst="roundRect">
            <a:avLst/>
          </a:prstGeom>
          <a:solidFill>
            <a:srgbClr val="1498D7"/>
          </a:solidFill>
          <a:ln>
            <a:solidFill>
              <a:srgbClr val="1498D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 coins arrondis 6">
            <a:extLst>
              <a:ext uri="{FF2B5EF4-FFF2-40B4-BE49-F238E27FC236}">
                <a16:creationId xmlns:a16="http://schemas.microsoft.com/office/drawing/2014/main" id="{FF668558-A205-0C0C-2B6C-86D3A1D3A26E}"/>
              </a:ext>
            </a:extLst>
          </p:cNvPr>
          <p:cNvSpPr/>
          <p:nvPr/>
        </p:nvSpPr>
        <p:spPr>
          <a:xfrm>
            <a:off x="2728290" y="2215252"/>
            <a:ext cx="360000" cy="360000"/>
          </a:xfrm>
          <a:prstGeom prst="roundRect">
            <a:avLst/>
          </a:prstGeom>
          <a:solidFill>
            <a:srgbClr val="FFE900"/>
          </a:solidFill>
          <a:ln>
            <a:solidFill>
              <a:srgbClr val="FFE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ZoneTexte 2">
            <a:extLst>
              <a:ext uri="{FF2B5EF4-FFF2-40B4-BE49-F238E27FC236}">
                <a16:creationId xmlns:a16="http://schemas.microsoft.com/office/drawing/2014/main" id="{8771B3EC-2661-9DAF-D33D-A139E233E863}"/>
              </a:ext>
            </a:extLst>
          </p:cNvPr>
          <p:cNvSpPr txBox="1"/>
          <p:nvPr/>
        </p:nvSpPr>
        <p:spPr>
          <a:xfrm>
            <a:off x="1046204" y="187184"/>
            <a:ext cx="6600910" cy="646331"/>
          </a:xfrm>
          <a:prstGeom prst="rect">
            <a:avLst/>
          </a:prstGeom>
          <a:noFill/>
        </p:spPr>
        <p:txBody>
          <a:bodyPr wrap="none" rtlCol="0">
            <a:spAutoFit/>
          </a:bodyPr>
          <a:lstStyle/>
          <a:p>
            <a:r>
              <a:rPr lang="fr-FR" b="1" dirty="0">
                <a:solidFill>
                  <a:schemeClr val="bg1"/>
                </a:solidFill>
              </a:rPr>
              <a:t>A votre avis, quel est ou quels sont les agents pathogènes</a:t>
            </a:r>
          </a:p>
          <a:p>
            <a:r>
              <a:rPr lang="fr-FR" b="1" dirty="0">
                <a:solidFill>
                  <a:schemeClr val="bg1"/>
                </a:solidFill>
              </a:rPr>
              <a:t>qui induisent le plus de consultations en pédiatrie ?</a:t>
            </a:r>
          </a:p>
        </p:txBody>
      </p:sp>
      <p:sp>
        <p:nvSpPr>
          <p:cNvPr id="8" name="ZoneTexte 7">
            <a:extLst>
              <a:ext uri="{FF2B5EF4-FFF2-40B4-BE49-F238E27FC236}">
                <a16:creationId xmlns:a16="http://schemas.microsoft.com/office/drawing/2014/main" id="{4F5E118B-0346-BF79-B16A-47A0D402A0D2}"/>
              </a:ext>
            </a:extLst>
          </p:cNvPr>
          <p:cNvSpPr txBox="1"/>
          <p:nvPr/>
        </p:nvSpPr>
        <p:spPr>
          <a:xfrm>
            <a:off x="3262184" y="1665391"/>
            <a:ext cx="1821974" cy="369332"/>
          </a:xfrm>
          <a:prstGeom prst="rect">
            <a:avLst/>
          </a:prstGeom>
          <a:noFill/>
        </p:spPr>
        <p:txBody>
          <a:bodyPr wrap="none" rtlCol="0">
            <a:spAutoFit/>
          </a:bodyPr>
          <a:lstStyle/>
          <a:p>
            <a:r>
              <a:rPr lang="fr-FR" dirty="0"/>
              <a:t>Virus influenzae</a:t>
            </a:r>
          </a:p>
        </p:txBody>
      </p:sp>
      <p:sp>
        <p:nvSpPr>
          <p:cNvPr id="9" name="ZoneTexte 8">
            <a:extLst>
              <a:ext uri="{FF2B5EF4-FFF2-40B4-BE49-F238E27FC236}">
                <a16:creationId xmlns:a16="http://schemas.microsoft.com/office/drawing/2014/main" id="{20DEA6C8-58A9-73FD-BEF8-D170D62DC8B1}"/>
              </a:ext>
            </a:extLst>
          </p:cNvPr>
          <p:cNvSpPr txBox="1"/>
          <p:nvPr/>
        </p:nvSpPr>
        <p:spPr>
          <a:xfrm>
            <a:off x="3295135" y="2226405"/>
            <a:ext cx="1672253" cy="369332"/>
          </a:xfrm>
          <a:prstGeom prst="rect">
            <a:avLst/>
          </a:prstGeom>
          <a:noFill/>
        </p:spPr>
        <p:txBody>
          <a:bodyPr wrap="none" rtlCol="0">
            <a:spAutoFit/>
          </a:bodyPr>
          <a:lstStyle/>
          <a:p>
            <a:r>
              <a:rPr lang="fr-FR" dirty="0"/>
              <a:t>Pneumocoque</a:t>
            </a:r>
          </a:p>
        </p:txBody>
      </p:sp>
      <p:sp>
        <p:nvSpPr>
          <p:cNvPr id="10" name="ZoneTexte 9">
            <a:extLst>
              <a:ext uri="{FF2B5EF4-FFF2-40B4-BE49-F238E27FC236}">
                <a16:creationId xmlns:a16="http://schemas.microsoft.com/office/drawing/2014/main" id="{01CE63AE-D86E-B234-44DF-62186D04AF7B}"/>
              </a:ext>
            </a:extLst>
          </p:cNvPr>
          <p:cNvSpPr txBox="1"/>
          <p:nvPr/>
        </p:nvSpPr>
        <p:spPr>
          <a:xfrm>
            <a:off x="3295135" y="2842648"/>
            <a:ext cx="877163" cy="369332"/>
          </a:xfrm>
          <a:prstGeom prst="rect">
            <a:avLst/>
          </a:prstGeom>
          <a:noFill/>
        </p:spPr>
        <p:txBody>
          <a:bodyPr wrap="none" rtlCol="0">
            <a:spAutoFit/>
          </a:bodyPr>
          <a:lstStyle/>
          <a:p>
            <a:r>
              <a:rPr lang="fr-FR" dirty="0"/>
              <a:t>Grippe</a:t>
            </a:r>
          </a:p>
        </p:txBody>
      </p:sp>
      <p:sp>
        <p:nvSpPr>
          <p:cNvPr id="12" name="ZoneTexte 11">
            <a:extLst>
              <a:ext uri="{FF2B5EF4-FFF2-40B4-BE49-F238E27FC236}">
                <a16:creationId xmlns:a16="http://schemas.microsoft.com/office/drawing/2014/main" id="{869A7D2A-B77A-A103-26E1-3B7B396FABD7}"/>
              </a:ext>
            </a:extLst>
          </p:cNvPr>
          <p:cNvSpPr txBox="1"/>
          <p:nvPr/>
        </p:nvSpPr>
        <p:spPr>
          <a:xfrm>
            <a:off x="3295135" y="3460868"/>
            <a:ext cx="4382530" cy="369332"/>
          </a:xfrm>
          <a:prstGeom prst="rect">
            <a:avLst/>
          </a:prstGeom>
          <a:noFill/>
        </p:spPr>
        <p:txBody>
          <a:bodyPr wrap="square" rtlCol="0">
            <a:spAutoFit/>
          </a:bodyPr>
          <a:lstStyle/>
          <a:p>
            <a:r>
              <a:rPr lang="fr-FR" dirty="0"/>
              <a:t>Streptocoque du groupe A</a:t>
            </a:r>
          </a:p>
        </p:txBody>
      </p:sp>
    </p:spTree>
    <p:extLst>
      <p:ext uri="{BB962C8B-B14F-4D97-AF65-F5344CB8AC3E}">
        <p14:creationId xmlns:p14="http://schemas.microsoft.com/office/powerpoint/2010/main" val="22300899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 coins arrondis 3">
            <a:extLst>
              <a:ext uri="{FF2B5EF4-FFF2-40B4-BE49-F238E27FC236}">
                <a16:creationId xmlns:a16="http://schemas.microsoft.com/office/drawing/2014/main" id="{C52784CD-3723-F82F-7EBF-892084EB4867}"/>
              </a:ext>
            </a:extLst>
          </p:cNvPr>
          <p:cNvSpPr/>
          <p:nvPr/>
        </p:nvSpPr>
        <p:spPr>
          <a:xfrm>
            <a:off x="2714476" y="2830166"/>
            <a:ext cx="360000" cy="360000"/>
          </a:xfrm>
          <a:prstGeom prst="roundRect">
            <a:avLst/>
          </a:prstGeom>
          <a:solidFill>
            <a:srgbClr val="009D3D"/>
          </a:solidFill>
          <a:ln>
            <a:solidFill>
              <a:srgbClr val="009D3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 name="Rectangle : coins arrondis 4">
            <a:extLst>
              <a:ext uri="{FF2B5EF4-FFF2-40B4-BE49-F238E27FC236}">
                <a16:creationId xmlns:a16="http://schemas.microsoft.com/office/drawing/2014/main" id="{C36C70C6-E662-25F0-3F97-C120E8607845}"/>
              </a:ext>
            </a:extLst>
          </p:cNvPr>
          <p:cNvSpPr/>
          <p:nvPr/>
        </p:nvSpPr>
        <p:spPr>
          <a:xfrm>
            <a:off x="2728290" y="3470200"/>
            <a:ext cx="360000" cy="360000"/>
          </a:xfrm>
          <a:prstGeom prst="roundRect">
            <a:avLst/>
          </a:prstGeom>
          <a:solidFill>
            <a:srgbClr val="FF00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Rectangle : coins arrondis 5">
            <a:extLst>
              <a:ext uri="{FF2B5EF4-FFF2-40B4-BE49-F238E27FC236}">
                <a16:creationId xmlns:a16="http://schemas.microsoft.com/office/drawing/2014/main" id="{6D756347-DB43-CA49-4EC8-0FAD3DCD0CEF}"/>
              </a:ext>
            </a:extLst>
          </p:cNvPr>
          <p:cNvSpPr/>
          <p:nvPr/>
        </p:nvSpPr>
        <p:spPr>
          <a:xfrm>
            <a:off x="2728290" y="1670057"/>
            <a:ext cx="360000" cy="360000"/>
          </a:xfrm>
          <a:prstGeom prst="roundRect">
            <a:avLst/>
          </a:prstGeom>
          <a:solidFill>
            <a:srgbClr val="1498D7"/>
          </a:solidFill>
          <a:ln>
            <a:solidFill>
              <a:srgbClr val="1498D7"/>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7" name="Rectangle : coins arrondis 6">
            <a:extLst>
              <a:ext uri="{FF2B5EF4-FFF2-40B4-BE49-F238E27FC236}">
                <a16:creationId xmlns:a16="http://schemas.microsoft.com/office/drawing/2014/main" id="{FF668558-A205-0C0C-2B6C-86D3A1D3A26E}"/>
              </a:ext>
            </a:extLst>
          </p:cNvPr>
          <p:cNvSpPr/>
          <p:nvPr/>
        </p:nvSpPr>
        <p:spPr>
          <a:xfrm>
            <a:off x="2728290" y="2215252"/>
            <a:ext cx="360000" cy="360000"/>
          </a:xfrm>
          <a:prstGeom prst="roundRect">
            <a:avLst/>
          </a:prstGeom>
          <a:solidFill>
            <a:srgbClr val="FFE900"/>
          </a:solidFill>
          <a:ln>
            <a:solidFill>
              <a:srgbClr val="FFE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ZoneTexte 2">
            <a:extLst>
              <a:ext uri="{FF2B5EF4-FFF2-40B4-BE49-F238E27FC236}">
                <a16:creationId xmlns:a16="http://schemas.microsoft.com/office/drawing/2014/main" id="{8771B3EC-2661-9DAF-D33D-A139E233E863}"/>
              </a:ext>
            </a:extLst>
          </p:cNvPr>
          <p:cNvSpPr txBox="1"/>
          <p:nvPr/>
        </p:nvSpPr>
        <p:spPr>
          <a:xfrm>
            <a:off x="1046204" y="187184"/>
            <a:ext cx="7738080" cy="646331"/>
          </a:xfrm>
          <a:prstGeom prst="rect">
            <a:avLst/>
          </a:prstGeom>
          <a:noFill/>
        </p:spPr>
        <p:txBody>
          <a:bodyPr wrap="none" rtlCol="0">
            <a:spAutoFit/>
          </a:bodyPr>
          <a:lstStyle/>
          <a:p>
            <a:r>
              <a:rPr lang="fr-FR" dirty="0">
                <a:solidFill>
                  <a:schemeClr val="bg1"/>
                </a:solidFill>
              </a:rPr>
              <a:t>A votre avis, quel est ou quels sont les agents pathogènes qui induisent le</a:t>
            </a:r>
          </a:p>
          <a:p>
            <a:r>
              <a:rPr lang="fr-FR" dirty="0">
                <a:solidFill>
                  <a:schemeClr val="bg1"/>
                </a:solidFill>
              </a:rPr>
              <a:t>plus de consultations en pédiatrie ?</a:t>
            </a:r>
          </a:p>
        </p:txBody>
      </p:sp>
      <p:sp>
        <p:nvSpPr>
          <p:cNvPr id="8" name="ZoneTexte 7">
            <a:extLst>
              <a:ext uri="{FF2B5EF4-FFF2-40B4-BE49-F238E27FC236}">
                <a16:creationId xmlns:a16="http://schemas.microsoft.com/office/drawing/2014/main" id="{4F5E118B-0346-BF79-B16A-47A0D402A0D2}"/>
              </a:ext>
            </a:extLst>
          </p:cNvPr>
          <p:cNvSpPr txBox="1"/>
          <p:nvPr/>
        </p:nvSpPr>
        <p:spPr>
          <a:xfrm>
            <a:off x="3262184" y="1665391"/>
            <a:ext cx="1821974" cy="369332"/>
          </a:xfrm>
          <a:prstGeom prst="rect">
            <a:avLst/>
          </a:prstGeom>
          <a:noFill/>
        </p:spPr>
        <p:txBody>
          <a:bodyPr wrap="none" rtlCol="0">
            <a:spAutoFit/>
          </a:bodyPr>
          <a:lstStyle/>
          <a:p>
            <a:r>
              <a:rPr lang="fr-FR" dirty="0">
                <a:highlight>
                  <a:srgbClr val="00FF00"/>
                </a:highlight>
              </a:rPr>
              <a:t>Virus influenzae</a:t>
            </a:r>
          </a:p>
        </p:txBody>
      </p:sp>
      <p:sp>
        <p:nvSpPr>
          <p:cNvPr id="9" name="ZoneTexte 8">
            <a:extLst>
              <a:ext uri="{FF2B5EF4-FFF2-40B4-BE49-F238E27FC236}">
                <a16:creationId xmlns:a16="http://schemas.microsoft.com/office/drawing/2014/main" id="{20DEA6C8-58A9-73FD-BEF8-D170D62DC8B1}"/>
              </a:ext>
            </a:extLst>
          </p:cNvPr>
          <p:cNvSpPr txBox="1"/>
          <p:nvPr/>
        </p:nvSpPr>
        <p:spPr>
          <a:xfrm>
            <a:off x="3295135" y="2226405"/>
            <a:ext cx="1672253" cy="369332"/>
          </a:xfrm>
          <a:prstGeom prst="rect">
            <a:avLst/>
          </a:prstGeom>
          <a:noFill/>
        </p:spPr>
        <p:txBody>
          <a:bodyPr wrap="none" rtlCol="0">
            <a:spAutoFit/>
          </a:bodyPr>
          <a:lstStyle/>
          <a:p>
            <a:r>
              <a:rPr lang="fr-FR" dirty="0"/>
              <a:t>Pneumocoque</a:t>
            </a:r>
          </a:p>
        </p:txBody>
      </p:sp>
      <p:sp>
        <p:nvSpPr>
          <p:cNvPr id="10" name="ZoneTexte 9">
            <a:extLst>
              <a:ext uri="{FF2B5EF4-FFF2-40B4-BE49-F238E27FC236}">
                <a16:creationId xmlns:a16="http://schemas.microsoft.com/office/drawing/2014/main" id="{01CE63AE-D86E-B234-44DF-62186D04AF7B}"/>
              </a:ext>
            </a:extLst>
          </p:cNvPr>
          <p:cNvSpPr txBox="1"/>
          <p:nvPr/>
        </p:nvSpPr>
        <p:spPr>
          <a:xfrm>
            <a:off x="3295135" y="2842648"/>
            <a:ext cx="877163" cy="369332"/>
          </a:xfrm>
          <a:prstGeom prst="rect">
            <a:avLst/>
          </a:prstGeom>
          <a:noFill/>
        </p:spPr>
        <p:txBody>
          <a:bodyPr wrap="none" rtlCol="0">
            <a:spAutoFit/>
          </a:bodyPr>
          <a:lstStyle/>
          <a:p>
            <a:r>
              <a:rPr lang="fr-FR" dirty="0"/>
              <a:t>Grippe</a:t>
            </a:r>
          </a:p>
        </p:txBody>
      </p:sp>
      <p:sp>
        <p:nvSpPr>
          <p:cNvPr id="12" name="ZoneTexte 11">
            <a:extLst>
              <a:ext uri="{FF2B5EF4-FFF2-40B4-BE49-F238E27FC236}">
                <a16:creationId xmlns:a16="http://schemas.microsoft.com/office/drawing/2014/main" id="{869A7D2A-B77A-A103-26E1-3B7B396FABD7}"/>
              </a:ext>
            </a:extLst>
          </p:cNvPr>
          <p:cNvSpPr txBox="1"/>
          <p:nvPr/>
        </p:nvSpPr>
        <p:spPr>
          <a:xfrm>
            <a:off x="3295135" y="3460868"/>
            <a:ext cx="4382530" cy="369332"/>
          </a:xfrm>
          <a:prstGeom prst="rect">
            <a:avLst/>
          </a:prstGeom>
          <a:noFill/>
        </p:spPr>
        <p:txBody>
          <a:bodyPr wrap="square" rtlCol="0">
            <a:spAutoFit/>
          </a:bodyPr>
          <a:lstStyle/>
          <a:p>
            <a:r>
              <a:rPr lang="fr-FR" dirty="0"/>
              <a:t>Streptocoque du groupe A</a:t>
            </a:r>
          </a:p>
        </p:txBody>
      </p:sp>
    </p:spTree>
    <p:extLst>
      <p:ext uri="{BB962C8B-B14F-4D97-AF65-F5344CB8AC3E}">
        <p14:creationId xmlns:p14="http://schemas.microsoft.com/office/powerpoint/2010/main" val="10360378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15338E82-637D-00A6-0B31-589FDC0F77AC}"/>
              </a:ext>
            </a:extLst>
          </p:cNvPr>
          <p:cNvSpPr txBox="1"/>
          <p:nvPr/>
        </p:nvSpPr>
        <p:spPr>
          <a:xfrm>
            <a:off x="1293341" y="321044"/>
            <a:ext cx="780983" cy="430887"/>
          </a:xfrm>
          <a:prstGeom prst="rect">
            <a:avLst/>
          </a:prstGeom>
          <a:noFill/>
        </p:spPr>
        <p:txBody>
          <a:bodyPr wrap="none" rtlCol="0">
            <a:spAutoFit/>
          </a:bodyPr>
          <a:lstStyle/>
          <a:p>
            <a:r>
              <a:rPr lang="fr-FR" sz="2200" b="1" dirty="0">
                <a:solidFill>
                  <a:schemeClr val="bg1"/>
                </a:solidFill>
              </a:rPr>
              <a:t>Plan</a:t>
            </a:r>
          </a:p>
        </p:txBody>
      </p:sp>
      <p:sp>
        <p:nvSpPr>
          <p:cNvPr id="4" name="ZoneTexte 3">
            <a:extLst>
              <a:ext uri="{FF2B5EF4-FFF2-40B4-BE49-F238E27FC236}">
                <a16:creationId xmlns:a16="http://schemas.microsoft.com/office/drawing/2014/main" id="{D5AE1BD7-C50A-A41A-A8E7-FEEB317A2189}"/>
              </a:ext>
            </a:extLst>
          </p:cNvPr>
          <p:cNvSpPr txBox="1"/>
          <p:nvPr/>
        </p:nvSpPr>
        <p:spPr>
          <a:xfrm>
            <a:off x="1252151" y="1449859"/>
            <a:ext cx="4598438" cy="1231106"/>
          </a:xfrm>
          <a:prstGeom prst="rect">
            <a:avLst/>
          </a:prstGeom>
          <a:noFill/>
        </p:spPr>
        <p:txBody>
          <a:bodyPr wrap="none" rtlCol="0">
            <a:spAutoFit/>
          </a:bodyPr>
          <a:lstStyle/>
          <a:p>
            <a:pPr marL="285750" indent="-285750">
              <a:spcAft>
                <a:spcPts val="1200"/>
              </a:spcAft>
              <a:buClr>
                <a:schemeClr val="accent1"/>
              </a:buClr>
              <a:buFont typeface="Wingdings" pitchFamily="2" charset="2"/>
              <a:buChar char="Ø"/>
            </a:pPr>
            <a:r>
              <a:rPr lang="fr-FR" dirty="0"/>
              <a:t>Le poids du VRS</a:t>
            </a:r>
          </a:p>
          <a:p>
            <a:pPr marL="285750" indent="-285750">
              <a:spcAft>
                <a:spcPts val="1200"/>
              </a:spcAft>
              <a:buClr>
                <a:schemeClr val="accent1"/>
              </a:buClr>
              <a:buFont typeface="Wingdings" pitchFamily="2" charset="2"/>
              <a:buChar char="Ø"/>
            </a:pPr>
            <a:r>
              <a:rPr lang="fr-FR" dirty="0"/>
              <a:t>Le virus</a:t>
            </a:r>
          </a:p>
          <a:p>
            <a:pPr marL="285750" indent="-285750">
              <a:spcAft>
                <a:spcPts val="1200"/>
              </a:spcAft>
              <a:buClr>
                <a:schemeClr val="accent1"/>
              </a:buClr>
              <a:buFont typeface="Wingdings" pitchFamily="2" charset="2"/>
              <a:buChar char="Ø"/>
            </a:pPr>
            <a:r>
              <a:rPr lang="fr-FR" dirty="0"/>
              <a:t>L’efficacité et la tolérance du </a:t>
            </a:r>
            <a:r>
              <a:rPr lang="fr-FR" dirty="0" err="1"/>
              <a:t>Nirsevimab</a:t>
            </a:r>
            <a:endParaRPr lang="fr-FR" dirty="0"/>
          </a:p>
        </p:txBody>
      </p:sp>
    </p:spTree>
    <p:extLst>
      <p:ext uri="{BB962C8B-B14F-4D97-AF65-F5344CB8AC3E}">
        <p14:creationId xmlns:p14="http://schemas.microsoft.com/office/powerpoint/2010/main" val="17468188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93C422D-5EF5-B05A-720F-6C0CB5449833}"/>
              </a:ext>
            </a:extLst>
          </p:cNvPr>
          <p:cNvSpPr>
            <a:spLocks noGrp="1"/>
          </p:cNvSpPr>
          <p:nvPr>
            <p:ph type="title"/>
          </p:nvPr>
        </p:nvSpPr>
        <p:spPr>
          <a:xfrm>
            <a:off x="1124960" y="302713"/>
            <a:ext cx="6332483" cy="514350"/>
          </a:xfrm>
        </p:spPr>
        <p:txBody>
          <a:bodyPr>
            <a:normAutofit/>
          </a:bodyPr>
          <a:lstStyle/>
          <a:p>
            <a:r>
              <a:rPr lang="fr-FR" sz="2200" dirty="0">
                <a:solidFill>
                  <a:srgbClr val="FAFFFD"/>
                </a:solidFill>
                <a:latin typeface="Arial" panose="020B0604020202020204" pitchFamily="34" charset="0"/>
                <a:cs typeface="Arial" panose="020B0604020202020204" pitchFamily="34" charset="0"/>
              </a:rPr>
              <a:t>L’infection à VRS</a:t>
            </a:r>
          </a:p>
        </p:txBody>
      </p:sp>
      <p:sp>
        <p:nvSpPr>
          <p:cNvPr id="3" name="Espace réservé du contenu 2">
            <a:extLst>
              <a:ext uri="{FF2B5EF4-FFF2-40B4-BE49-F238E27FC236}">
                <a16:creationId xmlns:a16="http://schemas.microsoft.com/office/drawing/2014/main" id="{A2D85442-0806-F9D9-CC52-FA4A6061B8EC}"/>
              </a:ext>
            </a:extLst>
          </p:cNvPr>
          <p:cNvSpPr>
            <a:spLocks noGrp="1"/>
          </p:cNvSpPr>
          <p:nvPr>
            <p:ph idx="4294967295"/>
          </p:nvPr>
        </p:nvSpPr>
        <p:spPr>
          <a:xfrm>
            <a:off x="436880" y="1087120"/>
            <a:ext cx="7823200" cy="3576320"/>
          </a:xfrm>
        </p:spPr>
        <p:txBody>
          <a:bodyPr>
            <a:noAutofit/>
          </a:bodyPr>
          <a:lstStyle/>
          <a:p>
            <a:pPr>
              <a:buFont typeface="Wingdings" pitchFamily="2" charset="2"/>
              <a:buChar char="§"/>
            </a:pPr>
            <a:r>
              <a:rPr lang="fr-FR" sz="1800" dirty="0">
                <a:latin typeface="Arial" panose="020B0604020202020204" pitchFamily="34" charset="0"/>
                <a:cs typeface="Arial" panose="020B0604020202020204" pitchFamily="34" charset="0"/>
              </a:rPr>
              <a:t>Immunité &amp; protection</a:t>
            </a:r>
          </a:p>
          <a:p>
            <a:pPr lvl="1"/>
            <a:r>
              <a:rPr lang="fr-FR" sz="1600" b="0" dirty="0">
                <a:latin typeface="Arial" panose="020B0604020202020204" pitchFamily="34" charset="0"/>
                <a:cs typeface="Arial" panose="020B0604020202020204" pitchFamily="34" charset="0"/>
              </a:rPr>
              <a:t>humorale et cellulaire</a:t>
            </a:r>
          </a:p>
          <a:p>
            <a:pPr lvl="1"/>
            <a:r>
              <a:rPr lang="fr-FR" sz="1600" b="0" dirty="0">
                <a:latin typeface="Arial" panose="020B0604020202020204" pitchFamily="34" charset="0"/>
                <a:cs typeface="Arial" panose="020B0604020202020204" pitchFamily="34" charset="0"/>
              </a:rPr>
              <a:t>lente à apparaître, incomplète,  progressive et de durée limitée (quelques mois)</a:t>
            </a:r>
          </a:p>
          <a:p>
            <a:pPr marL="342900" lvl="1" indent="0">
              <a:buNone/>
            </a:pPr>
            <a:r>
              <a:rPr lang="fr-FR" sz="1800" dirty="0">
                <a:solidFill>
                  <a:srgbClr val="002060"/>
                </a:solidFill>
                <a:latin typeface="Arial" panose="020B0604020202020204" pitchFamily="34" charset="0"/>
                <a:cs typeface="Arial" panose="020B0604020202020204" pitchFamily="34" charset="0"/>
              </a:rPr>
              <a:t>=&gt; </a:t>
            </a:r>
            <a:r>
              <a:rPr lang="fr-FR" sz="1800" u="sng" dirty="0">
                <a:solidFill>
                  <a:srgbClr val="002060"/>
                </a:solidFill>
                <a:latin typeface="Arial" panose="020B0604020202020204" pitchFamily="34" charset="0"/>
                <a:cs typeface="Arial" panose="020B0604020202020204" pitchFamily="34" charset="0"/>
              </a:rPr>
              <a:t>réinfections à tout âge, toute la vie</a:t>
            </a:r>
            <a:endParaRPr lang="fr-FR" sz="1800" u="sng" dirty="0">
              <a:latin typeface="Arial" panose="020B0604020202020204" pitchFamily="34" charset="0"/>
              <a:cs typeface="Arial" panose="020B0604020202020204" pitchFamily="34" charset="0"/>
            </a:endParaRPr>
          </a:p>
          <a:p>
            <a:pPr>
              <a:buFont typeface="Wingdings" pitchFamily="2" charset="2"/>
              <a:buChar char="§"/>
            </a:pPr>
            <a:r>
              <a:rPr lang="fr-FR" sz="1800" dirty="0">
                <a:latin typeface="Arial" panose="020B0604020202020204" pitchFamily="34" charset="0"/>
                <a:cs typeface="Arial" panose="020B0604020202020204" pitchFamily="34" charset="0"/>
              </a:rPr>
              <a:t>Expression clinique (sévérité) variable selon: :</a:t>
            </a:r>
          </a:p>
          <a:p>
            <a:pPr lvl="1"/>
            <a:r>
              <a:rPr lang="fr-FR" sz="1600" b="0" dirty="0">
                <a:solidFill>
                  <a:srgbClr val="002060"/>
                </a:solidFill>
                <a:latin typeface="Arial" panose="020B0604020202020204" pitchFamily="34" charset="0"/>
                <a:cs typeface="Arial" panose="020B0604020202020204" pitchFamily="34" charset="0"/>
              </a:rPr>
              <a:t>Primo-infection</a:t>
            </a:r>
            <a:r>
              <a:rPr lang="fr-FR" sz="1600" b="0" dirty="0">
                <a:latin typeface="Arial" panose="020B0604020202020204" pitchFamily="34" charset="0"/>
                <a:cs typeface="Arial" panose="020B0604020202020204" pitchFamily="34" charset="0"/>
              </a:rPr>
              <a:t> ou </a:t>
            </a:r>
            <a:r>
              <a:rPr lang="fr-FR" sz="1600" b="0" dirty="0" err="1">
                <a:latin typeface="Arial" panose="020B0604020202020204" pitchFamily="34" charset="0"/>
                <a:cs typeface="Arial" panose="020B0604020202020204" pitchFamily="34" charset="0"/>
              </a:rPr>
              <a:t>ré-infection</a:t>
            </a:r>
            <a:r>
              <a:rPr lang="fr-FR" sz="1600" b="0" dirty="0">
                <a:latin typeface="Arial" panose="020B0604020202020204" pitchFamily="34" charset="0"/>
                <a:cs typeface="Arial" panose="020B0604020202020204" pitchFamily="34" charset="0"/>
              </a:rPr>
              <a:t> </a:t>
            </a:r>
          </a:p>
          <a:p>
            <a:pPr lvl="1"/>
            <a:r>
              <a:rPr lang="fr-FR" sz="1600" b="0" dirty="0">
                <a:latin typeface="Arial" panose="020B0604020202020204" pitchFamily="34" charset="0"/>
                <a:cs typeface="Arial" panose="020B0604020202020204" pitchFamily="34" charset="0"/>
              </a:rPr>
              <a:t>l’</a:t>
            </a:r>
            <a:r>
              <a:rPr lang="fr-FR" sz="1600" b="0" dirty="0">
                <a:solidFill>
                  <a:srgbClr val="002060"/>
                </a:solidFill>
                <a:latin typeface="Arial" panose="020B0604020202020204" pitchFamily="34" charset="0"/>
                <a:cs typeface="Arial" panose="020B0604020202020204" pitchFamily="34" charset="0"/>
              </a:rPr>
              <a:t>âge et le terrain </a:t>
            </a:r>
            <a:r>
              <a:rPr lang="fr-FR" sz="1600" b="0" dirty="0">
                <a:latin typeface="Arial" panose="020B0604020202020204" pitchFamily="34" charset="0"/>
                <a:cs typeface="Arial" panose="020B0604020202020204" pitchFamily="34" charset="0"/>
              </a:rPr>
              <a:t>(comorbidités): </a:t>
            </a:r>
          </a:p>
          <a:p>
            <a:pPr lvl="2"/>
            <a:r>
              <a:rPr lang="fr-FR" sz="1400" b="1" dirty="0">
                <a:solidFill>
                  <a:srgbClr val="002060"/>
                </a:solidFill>
                <a:latin typeface="Arial" panose="020B0604020202020204" pitchFamily="34" charset="0"/>
                <a:cs typeface="Arial" panose="020B0604020202020204" pitchFamily="34" charset="0"/>
              </a:rPr>
              <a:t>nourrisson sain (nouveau-né, jeune nourrisson -&gt; 1 an)</a:t>
            </a:r>
          </a:p>
          <a:p>
            <a:pPr lvl="2"/>
            <a:r>
              <a:rPr lang="fr-FR" sz="1400" dirty="0">
                <a:latin typeface="Arial" panose="020B0604020202020204" pitchFamily="34" charset="0"/>
                <a:cs typeface="Arial" panose="020B0604020202020204" pitchFamily="34" charset="0"/>
              </a:rPr>
              <a:t>gravité accrue = </a:t>
            </a:r>
            <a:r>
              <a:rPr lang="fr-FR" sz="1400" b="1" dirty="0">
                <a:solidFill>
                  <a:srgbClr val="002060"/>
                </a:solidFill>
                <a:latin typeface="Arial" panose="020B0604020202020204" pitchFamily="34" charset="0"/>
                <a:cs typeface="Arial" panose="020B0604020202020204" pitchFamily="34" charset="0"/>
              </a:rPr>
              <a:t>prématurés</a:t>
            </a:r>
            <a:r>
              <a:rPr lang="fr-FR" sz="1400" dirty="0">
                <a:latin typeface="Arial" panose="020B0604020202020204" pitchFamily="34" charset="0"/>
                <a:cs typeface="Arial" panose="020B0604020202020204" pitchFamily="34" charset="0"/>
              </a:rPr>
              <a:t>, </a:t>
            </a:r>
          </a:p>
          <a:p>
            <a:pPr lvl="2"/>
            <a:r>
              <a:rPr lang="fr-FR" sz="1400" b="1" dirty="0">
                <a:solidFill>
                  <a:srgbClr val="002060"/>
                </a:solidFill>
                <a:latin typeface="Arial" panose="020B0604020202020204" pitchFamily="34" charset="0"/>
                <a:cs typeface="Arial" panose="020B0604020202020204" pitchFamily="34" charset="0"/>
              </a:rPr>
              <a:t>personnes âgées</a:t>
            </a:r>
            <a:r>
              <a:rPr lang="fr-FR" sz="1400" dirty="0">
                <a:latin typeface="Arial" panose="020B0604020202020204" pitchFamily="34" charset="0"/>
                <a:cs typeface="Arial" panose="020B0604020202020204" pitchFamily="34" charset="0"/>
              </a:rPr>
              <a:t>,</a:t>
            </a:r>
          </a:p>
          <a:p>
            <a:pPr lvl="2"/>
            <a:r>
              <a:rPr lang="fr-FR" sz="1400" dirty="0">
                <a:latin typeface="Arial" panose="020B0604020202020204" pitchFamily="34" charset="0"/>
                <a:cs typeface="Arial" panose="020B0604020202020204" pitchFamily="34" charset="0"/>
              </a:rPr>
              <a:t>À tout âge : maladies cardiorespiratoires chroniques et immunodéprimés.</a:t>
            </a:r>
          </a:p>
          <a:p>
            <a:pPr lvl="1"/>
            <a:endParaRPr lang="fr-FR" sz="1800" dirty="0">
              <a:latin typeface="Arial" panose="020B0604020202020204" pitchFamily="34" charset="0"/>
              <a:cs typeface="Arial" panose="020B0604020202020204" pitchFamily="34" charset="0"/>
            </a:endParaRPr>
          </a:p>
        </p:txBody>
      </p:sp>
      <p:graphicFrame>
        <p:nvGraphicFramePr>
          <p:cNvPr id="4" name="Grafiek 7">
            <a:extLst>
              <a:ext uri="{FF2B5EF4-FFF2-40B4-BE49-F238E27FC236}">
                <a16:creationId xmlns:a16="http://schemas.microsoft.com/office/drawing/2014/main" id="{376FFCFF-C72C-658E-05E1-0417C6FB0591}"/>
              </a:ext>
            </a:extLst>
          </p:cNvPr>
          <p:cNvGraphicFramePr>
            <a:graphicFrameLocks/>
          </p:cNvGraphicFramePr>
          <p:nvPr>
            <p:extLst>
              <p:ext uri="{D42A27DB-BD31-4B8C-83A1-F6EECF244321}">
                <p14:modId xmlns:p14="http://schemas.microsoft.com/office/powerpoint/2010/main" val="1486854494"/>
              </p:ext>
            </p:extLst>
          </p:nvPr>
        </p:nvGraphicFramePr>
        <p:xfrm>
          <a:off x="6336727" y="2210251"/>
          <a:ext cx="2475806" cy="1719198"/>
        </p:xfrm>
        <a:graphic>
          <a:graphicData uri="http://schemas.openxmlformats.org/drawingml/2006/chart">
            <c:chart xmlns:c="http://schemas.openxmlformats.org/drawingml/2006/chart" xmlns:r="http://schemas.openxmlformats.org/officeDocument/2006/relationships" r:id="rId3"/>
          </a:graphicData>
        </a:graphic>
      </p:graphicFrame>
      <p:sp>
        <p:nvSpPr>
          <p:cNvPr id="5" name="ZoneTexte 4">
            <a:extLst>
              <a:ext uri="{FF2B5EF4-FFF2-40B4-BE49-F238E27FC236}">
                <a16:creationId xmlns:a16="http://schemas.microsoft.com/office/drawing/2014/main" id="{B396D61A-957A-D3BB-3143-0958E2F1FABE}"/>
              </a:ext>
            </a:extLst>
          </p:cNvPr>
          <p:cNvSpPr txBox="1"/>
          <p:nvPr/>
        </p:nvSpPr>
        <p:spPr>
          <a:xfrm>
            <a:off x="6833968" y="4409524"/>
            <a:ext cx="2156360" cy="253916"/>
          </a:xfrm>
          <a:prstGeom prst="rect">
            <a:avLst/>
          </a:prstGeom>
          <a:noFill/>
        </p:spPr>
        <p:txBody>
          <a:bodyPr wrap="none" rtlCol="0">
            <a:spAutoFit/>
          </a:bodyPr>
          <a:lstStyle/>
          <a:p>
            <a:pPr algn="l"/>
            <a:r>
              <a:rPr lang="nl-NL" sz="1050" i="1" dirty="0" err="1"/>
              <a:t>Heikkinen</a:t>
            </a:r>
            <a:r>
              <a:rPr lang="nl-NL" sz="1050" i="1" dirty="0"/>
              <a:t> T et al. </a:t>
            </a:r>
            <a:r>
              <a:rPr lang="fr-FR" sz="1050" i="1" dirty="0">
                <a:latin typeface="system-ui"/>
              </a:rPr>
              <a:t>J Infect Dis 2017</a:t>
            </a:r>
            <a:endParaRPr lang="fr-FR" sz="1050" i="1" dirty="0"/>
          </a:p>
        </p:txBody>
      </p:sp>
    </p:spTree>
    <p:extLst>
      <p:ext uri="{BB962C8B-B14F-4D97-AF65-F5344CB8AC3E}">
        <p14:creationId xmlns:p14="http://schemas.microsoft.com/office/powerpoint/2010/main" val="3681036757"/>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3305</TotalTime>
  <Words>3974</Words>
  <Application>Microsoft Macintosh PowerPoint</Application>
  <PresentationFormat>Affichage à l'écran (16:9)</PresentationFormat>
  <Paragraphs>435</Paragraphs>
  <Slides>35</Slides>
  <Notes>8</Notes>
  <HiddenSlides>10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35</vt:i4>
      </vt:variant>
    </vt:vector>
  </HeadingPairs>
  <TitlesOfParts>
    <vt:vector size="43" baseType="lpstr">
      <vt:lpstr>01 Digitall</vt:lpstr>
      <vt:lpstr>Arial</vt:lpstr>
      <vt:lpstr>Calibri</vt:lpstr>
      <vt:lpstr>Helvetica</vt:lpstr>
      <vt:lpstr>system-ui</vt:lpstr>
      <vt:lpstr>Verdana</vt:lpstr>
      <vt:lpstr>Wingdings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L’infection à VRS</vt:lpstr>
      <vt:lpstr>Transmission du VRS</vt:lpstr>
      <vt:lpstr>Infection VRS « obligatoire »  et sévère chez le nourrisson et le jeune enfant</vt:lpstr>
      <vt:lpstr>Mortalité par infection à VRS</vt:lpstr>
      <vt:lpstr>Poids de l’hospitalisation liée au VRS chez le nourrisson et l’enfant - France 2010-2018</vt:lpstr>
      <vt:lpstr>Présentation PowerPoint</vt:lpstr>
      <vt:lpstr>Le chaos épidémique hivernal récurrent aux urgences pédiatriques</vt:lpstr>
      <vt:lpstr>Manifestations cliniques des infections à VRS hors bronchiolites</vt:lpstr>
      <vt:lpstr>Responsabilité du VRS dans les pneumonies aiguës communautaires (PAC) bactériennes de l’enfant</vt:lpstr>
      <vt:lpstr>Tous les ans, pic principal des OMA contemporain de l’épidémie de bronchiolite : meilleur marqueur de l’épidémie de VRS </vt:lpstr>
      <vt:lpstr>Infection à VRS: sévérité à tout âge</vt:lpstr>
      <vt:lpstr>Quelles options ?</vt:lpstr>
      <vt:lpstr>Le premier produit développé avec succès a été le Palivizumab (Synagis) </vt:lpstr>
      <vt:lpstr>Données d’efficacité du Palivizumab</vt:lpstr>
      <vt:lpstr>Données d’efficacité et de tolérance du Palivizumab</vt:lpstr>
      <vt:lpstr>Importance de la transmission maternelle d’anticorps anti-VRS chez le jeune nourrisson : un concept majeur</vt:lpstr>
      <vt:lpstr>Présentation PowerPoint</vt:lpstr>
      <vt:lpstr>Palivizumab (Synagis)</vt:lpstr>
      <vt:lpstr>Épitopes de la protéine F du VRS et anticorps monoclonaux1,2</vt:lpstr>
      <vt:lpstr>Présentation PowerPoint</vt:lpstr>
      <vt:lpstr>Dernier anticorps monoclonal développé : Nirsévimab</vt:lpstr>
      <vt:lpstr>Présentation PowerPoint</vt:lpstr>
      <vt:lpstr>Un bon profil de tolérance</vt:lpstr>
      <vt:lpstr>Nirsevimab : profil de tolérance comparable au Palivizumab</vt:lpstr>
      <vt:lpstr>Présentation PowerPoint</vt:lpstr>
      <vt:lpstr>Impact attendu d’une stratégie préventive par Nirsevimab® déployée en France</vt:lpstr>
      <vt:lpstr>Risque d'émergence de résistances au nirsevimab ?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DIU</dc:creator>
  <cp:lastModifiedBy>Stéphane Béchet</cp:lastModifiedBy>
  <cp:revision>183</cp:revision>
  <cp:lastPrinted>2022-07-26T07:48:29Z</cp:lastPrinted>
  <dcterms:created xsi:type="dcterms:W3CDTF">2018-12-12T07:15:29Z</dcterms:created>
  <dcterms:modified xsi:type="dcterms:W3CDTF">2023-10-16T09:31:04Z</dcterms:modified>
</cp:coreProperties>
</file>