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4" r:id="rId2"/>
    <p:sldId id="286" r:id="rId3"/>
    <p:sldId id="277" r:id="rId4"/>
    <p:sldId id="281" r:id="rId5"/>
    <p:sldId id="2147374601" r:id="rId6"/>
    <p:sldId id="2147374605" r:id="rId7"/>
    <p:sldId id="2147374602" r:id="rId8"/>
    <p:sldId id="2147374595" r:id="rId9"/>
    <p:sldId id="2147374594" r:id="rId10"/>
    <p:sldId id="2147374596" r:id="rId11"/>
    <p:sldId id="2147374573" r:id="rId12"/>
    <p:sldId id="2147374597" r:id="rId13"/>
    <p:sldId id="2147374588" r:id="rId14"/>
    <p:sldId id="2147374599" r:id="rId15"/>
    <p:sldId id="2147374600" r:id="rId16"/>
    <p:sldId id="287" r:id="rId17"/>
    <p:sldId id="288" r:id="rId18"/>
    <p:sldId id="2147374598" r:id="rId19"/>
    <p:sldId id="289" r:id="rId20"/>
    <p:sldId id="290" r:id="rId21"/>
    <p:sldId id="292" r:id="rId22"/>
    <p:sldId id="293" r:id="rId23"/>
    <p:sldId id="294" r:id="rId24"/>
    <p:sldId id="317" r:id="rId25"/>
    <p:sldId id="296" r:id="rId26"/>
    <p:sldId id="2147374604" r:id="rId27"/>
    <p:sldId id="2147374603" r:id="rId28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0">
          <p15:clr>
            <a:srgbClr val="A4A3A4"/>
          </p15:clr>
        </p15:guide>
        <p15:guide id="2" orient="horz" pos="1038">
          <p15:clr>
            <a:srgbClr val="A4A3A4"/>
          </p15:clr>
        </p15:guide>
        <p15:guide id="3" pos="187">
          <p15:clr>
            <a:srgbClr val="A4A3A4"/>
          </p15:clr>
        </p15:guide>
        <p15:guide id="4" pos="55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E900"/>
    <a:srgbClr val="1498D7"/>
    <a:srgbClr val="009D3D"/>
    <a:srgbClr val="EAF0F0"/>
    <a:srgbClr val="F1F6F4"/>
    <a:srgbClr val="FAFFFD"/>
    <a:srgbClr val="FFFFFD"/>
    <a:srgbClr val="F4FFFD"/>
    <a:srgbClr val="F7F8FF"/>
    <a:srgbClr val="FFF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3" autoAdjust="0"/>
    <p:restoredTop sz="94830" autoAdjust="0"/>
  </p:normalViewPr>
  <p:slideViewPr>
    <p:cSldViewPr snapToGrid="0" showGuides="1">
      <p:cViewPr varScale="1">
        <p:scale>
          <a:sx n="156" d="100"/>
          <a:sy n="156" d="100"/>
        </p:scale>
        <p:origin x="1072" y="168"/>
      </p:cViewPr>
      <p:guideLst>
        <p:guide orient="horz" pos="270"/>
        <p:guide orient="horz" pos="1038"/>
        <p:guide pos="187"/>
        <p:guide pos="55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5" d="100"/>
          <a:sy n="105" d="100"/>
        </p:scale>
        <p:origin x="-41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8FE92-8D69-3F47-9FED-AAA9AABC8162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39F9-8100-3543-8428-1590C54EF3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DDC57A6-A0C3-1A40-AE64-9CC3C0248030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E86A537-0C00-2542-956A-DF8E2360280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9D41F77-A17A-CBA3-E740-8202A238B418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1A61E9-9EDB-F1CC-8D68-FFDFAA5B72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9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9B61D23-D119-7330-1921-D31E0BA7A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62915"/>
            <a:ext cx="7886700" cy="557213"/>
          </a:xfrm>
          <a:prstGeom prst="rect">
            <a:avLst/>
          </a:prstGeom>
        </p:spPr>
        <p:txBody>
          <a:bodyPr anchor="ctr"/>
          <a:lstStyle>
            <a:lvl1pPr>
              <a:defRPr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59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B755C0-1875-B811-E430-ABAD1E4A6A9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7469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 i="0" kern="1200">
          <a:solidFill>
            <a:schemeClr val="tx1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74CA5"/>
        </a:buClr>
        <a:buFont typeface="Arial"/>
        <a:buChar char="●"/>
        <a:defRPr sz="2400" b="1" kern="1200" spc="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15963" indent="-449263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SzPct val="110000"/>
        <a:buFont typeface="01 Digitall"/>
        <a:buChar char="—"/>
        <a:tabLst/>
        <a:defRPr sz="22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2pPr>
      <a:lvl3pPr marL="993775" indent="-277813" algn="l" defTabSz="808038" rtl="0" eaLnBrk="0" fontAlgn="base" hangingPunct="0">
        <a:spcBef>
          <a:spcPct val="20000"/>
        </a:spcBef>
        <a:spcAft>
          <a:spcPct val="0"/>
        </a:spcAft>
        <a:buClr>
          <a:srgbClr val="9BD134"/>
        </a:buClr>
        <a:buSzPct val="130000"/>
        <a:buFont typeface="Arial"/>
        <a:buChar char="•"/>
        <a:defRPr sz="1800" i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3pPr>
      <a:lvl4pPr marL="1252538" indent="-355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None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9315508-A11A-30E5-961E-C2D5B9C4F143}"/>
              </a:ext>
            </a:extLst>
          </p:cNvPr>
          <p:cNvSpPr txBox="1"/>
          <p:nvPr/>
        </p:nvSpPr>
        <p:spPr>
          <a:xfrm>
            <a:off x="1183822" y="293914"/>
            <a:ext cx="2455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Pourquoi PARI ?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5BE548C0-7C1C-CAF1-72D5-91DC2C750A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154022"/>
            <a:ext cx="2378529" cy="907274"/>
          </a:xfrm>
          <a:prstGeom prst="rect">
            <a:avLst/>
          </a:prstGeom>
        </p:spPr>
      </p:pic>
      <p:pic>
        <p:nvPicPr>
          <p:cNvPr id="8" name="Image 7" descr="Une image contenant texte, Police, capture d’écran, ligne&#10;&#10;Description générée automatiquement">
            <a:extLst>
              <a:ext uri="{FF2B5EF4-FFF2-40B4-BE49-F238E27FC236}">
                <a16:creationId xmlns:a16="http://schemas.microsoft.com/office/drawing/2014/main" id="{0B8B77FE-3B11-F959-66FD-0089E7FF15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559" y="1108796"/>
            <a:ext cx="5118100" cy="9525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8D90795-286B-119A-7C4C-B164EA0CD676}"/>
              </a:ext>
            </a:extLst>
          </p:cNvPr>
          <p:cNvSpPr txBox="1"/>
          <p:nvPr/>
        </p:nvSpPr>
        <p:spPr>
          <a:xfrm>
            <a:off x="342900" y="2326821"/>
            <a:ext cx="849504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IRA : </a:t>
            </a:r>
            <a:r>
              <a:rPr lang="fr-FR" sz="1600" dirty="0"/>
              <a:t>Apparition brutale de fièvre (ou de sensation de fièvre) et de signes respiratoires</a:t>
            </a:r>
          </a:p>
          <a:p>
            <a:endParaRPr lang="fr-FR" sz="1600" dirty="0"/>
          </a:p>
          <a:p>
            <a:r>
              <a:rPr lang="fr-FR" sz="1600" dirty="0"/>
              <a:t>Diarrhée aiguë : &gt; 3 selles par j datant de moins de 14 jours</a:t>
            </a:r>
          </a:p>
          <a:p>
            <a:endParaRPr lang="fr-FR" sz="1600" dirty="0"/>
          </a:p>
          <a:p>
            <a:r>
              <a:rPr lang="fr-FR" sz="1600" dirty="0"/>
              <a:t>Varicelle : Eruption typique (</a:t>
            </a:r>
            <a:r>
              <a:rPr lang="fr-FR" sz="1600" dirty="0" err="1"/>
              <a:t>érythémato</a:t>
            </a:r>
            <a:r>
              <a:rPr lang="fr-FR" sz="1600" dirty="0"/>
              <a:t>-vésiculeuse durant 3-4 jours, prurigineuse avec phase de dessication débutant de façon brutale avec fièvre modérée (37.5°-</a:t>
            </a:r>
            <a:r>
              <a:rPr lang="fr-FR" sz="1600" dirty="0">
                <a:solidFill>
                  <a:schemeClr val="accent2"/>
                </a:solidFill>
              </a:rPr>
              <a:t>38°</a:t>
            </a:r>
            <a:r>
              <a:rPr lang="fr-FR" sz="1600" dirty="0"/>
              <a:t>)</a:t>
            </a:r>
          </a:p>
          <a:p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8547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FB0F5-03B9-1347-06DC-59372B610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8489" y="365741"/>
            <a:ext cx="8196146" cy="530223"/>
          </a:xfrm>
        </p:spPr>
        <p:txBody>
          <a:bodyPr/>
          <a:lstStyle/>
          <a:p>
            <a:r>
              <a:rPr lang="fr-FR" sz="2100" dirty="0"/>
              <a:t>Doit-on faire la médecine avec des œillères </a:t>
            </a:r>
            <a:r>
              <a:rPr lang="fr-FR" dirty="0"/>
              <a:t>?</a:t>
            </a:r>
            <a:br>
              <a:rPr lang="fr-FR" dirty="0"/>
            </a:br>
            <a:endParaRPr lang="fr-FR" dirty="0"/>
          </a:p>
        </p:txBody>
      </p:sp>
      <p:pic>
        <p:nvPicPr>
          <p:cNvPr id="4" name="Image 3" descr="Une image contenant mammifère, cheval, fermer&#10;&#10;Description générée automatiquement">
            <a:extLst>
              <a:ext uri="{FF2B5EF4-FFF2-40B4-BE49-F238E27FC236}">
                <a16:creationId xmlns:a16="http://schemas.microsoft.com/office/drawing/2014/main" id="{EA06A347-5051-7980-C87D-564FC21D1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30" y="2991947"/>
            <a:ext cx="1924050" cy="1724025"/>
          </a:xfrm>
          <a:prstGeom prst="rect">
            <a:avLst/>
          </a:prstGeom>
        </p:spPr>
      </p:pic>
      <p:pic>
        <p:nvPicPr>
          <p:cNvPr id="6" name="Image 5" descr="Une image contenant cheval&#10;&#10;Description générée automatiquement">
            <a:extLst>
              <a:ext uri="{FF2B5EF4-FFF2-40B4-BE49-F238E27FC236}">
                <a16:creationId xmlns:a16="http://schemas.microsoft.com/office/drawing/2014/main" id="{278F61C5-E9A4-BFBB-7836-07FD3642B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72" y="2849507"/>
            <a:ext cx="1924050" cy="1874397"/>
          </a:xfrm>
          <a:prstGeom prst="rect">
            <a:avLst/>
          </a:prstGeom>
        </p:spPr>
      </p:pic>
      <p:pic>
        <p:nvPicPr>
          <p:cNvPr id="8" name="Image 7" descr="Une image contenant extérieur, terrain, cheval, arbre&#10;&#10;Description générée automatiquement">
            <a:extLst>
              <a:ext uri="{FF2B5EF4-FFF2-40B4-BE49-F238E27FC236}">
                <a16:creationId xmlns:a16="http://schemas.microsoft.com/office/drawing/2014/main" id="{5621BA98-68EA-F242-2154-40F129AFA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104" y="1319523"/>
            <a:ext cx="1981350" cy="1571625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E0B9C8-CDD1-D917-67DC-C00BDC4991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-32657" y="4864894"/>
            <a:ext cx="293915" cy="273844"/>
          </a:xfrm>
        </p:spPr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pic>
        <p:nvPicPr>
          <p:cNvPr id="9" name="Image 8" descr="Une image contenant mammifère, âne, plein air, Âne&#10;&#10;Description générée automatiquement">
            <a:extLst>
              <a:ext uri="{FF2B5EF4-FFF2-40B4-BE49-F238E27FC236}">
                <a16:creationId xmlns:a16="http://schemas.microsoft.com/office/drawing/2014/main" id="{DEAFB052-F878-6690-E7A1-CC26B76D57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5104" y="1319523"/>
            <a:ext cx="1943102" cy="159315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903282B-3A4E-D61D-7DA1-A47AF4DD2F06}"/>
              </a:ext>
            </a:extLst>
          </p:cNvPr>
          <p:cNvSpPr txBox="1"/>
          <p:nvPr/>
        </p:nvSpPr>
        <p:spPr>
          <a:xfrm>
            <a:off x="4593160" y="1171366"/>
            <a:ext cx="23268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Pour surveiller les maladies infectieuses pédiatriques Faut-il ?</a:t>
            </a:r>
          </a:p>
          <a:p>
            <a:endParaRPr lang="fr-FR" sz="1600" dirty="0"/>
          </a:p>
          <a:p>
            <a:pPr marL="342900" indent="-342900">
              <a:buAutoNum type="arabicParenR"/>
            </a:pPr>
            <a:r>
              <a:rPr lang="fr-FR" sz="1600" dirty="0"/>
              <a:t>Une armée nombreuse, mais insuffisamment formée et équipée</a:t>
            </a:r>
          </a:p>
          <a:p>
            <a:pPr marL="342900" indent="-342900">
              <a:buAutoNum type="arabicParenR"/>
            </a:pPr>
            <a:r>
              <a:rPr lang="fr-FR" sz="1600" dirty="0"/>
              <a:t>Des forces spéciales, formées, utilisant les bons outils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3560971-B9F6-013F-9DB4-7F1E999BF8EA}"/>
              </a:ext>
            </a:extLst>
          </p:cNvPr>
          <p:cNvSpPr txBox="1"/>
          <p:nvPr/>
        </p:nvSpPr>
        <p:spPr>
          <a:xfrm>
            <a:off x="4346961" y="4796896"/>
            <a:ext cx="4273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Le nivellement par le bas est malheureusement la règle pour nos administrations</a:t>
            </a:r>
          </a:p>
        </p:txBody>
      </p:sp>
      <p:pic>
        <p:nvPicPr>
          <p:cNvPr id="7" name="Image 6" descr="Une image contenant personne, habits, uniforme militaire, Organisation militaire&#10;&#10;Description générée automatiquement">
            <a:extLst>
              <a:ext uri="{FF2B5EF4-FFF2-40B4-BE49-F238E27FC236}">
                <a16:creationId xmlns:a16="http://schemas.microsoft.com/office/drawing/2014/main" id="{B6E2E0B0-D7F4-7EE4-822F-1ABC11C203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996" y="1984621"/>
            <a:ext cx="1819004" cy="1165199"/>
          </a:xfrm>
          <a:prstGeom prst="rect">
            <a:avLst/>
          </a:prstGeom>
        </p:spPr>
      </p:pic>
      <p:pic>
        <p:nvPicPr>
          <p:cNvPr id="13" name="Image 12" descr="Une image contenant Visage humain, habits, plein air, personne&#10;&#10;Description générée automatiquement">
            <a:extLst>
              <a:ext uri="{FF2B5EF4-FFF2-40B4-BE49-F238E27FC236}">
                <a16:creationId xmlns:a16="http://schemas.microsoft.com/office/drawing/2014/main" id="{4D06163B-59AF-4791-CCAF-00151D4AE7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987" y="3228508"/>
            <a:ext cx="1295022" cy="125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370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8867428-09C6-B625-2BF2-B7DBAD48F0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-212186" y="4864894"/>
            <a:ext cx="444104" cy="273844"/>
          </a:xfrm>
        </p:spPr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211E5EA-ABDE-D551-92A1-47CD691DA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675" y="297174"/>
            <a:ext cx="7886700" cy="557213"/>
          </a:xfrm>
        </p:spPr>
        <p:txBody>
          <a:bodyPr/>
          <a:lstStyle/>
          <a:p>
            <a:r>
              <a:rPr lang="fr-FR" sz="2100" dirty="0"/>
              <a:t>Pourquoi PARI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5A4383-A76F-52B3-F64C-102BF6EE5003}"/>
              </a:ext>
            </a:extLst>
          </p:cNvPr>
          <p:cNvSpPr txBox="1"/>
          <p:nvPr/>
        </p:nvSpPr>
        <p:spPr>
          <a:xfrm>
            <a:off x="457200" y="1152130"/>
            <a:ext cx="78867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Pour pallier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ces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lacunes,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depuis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Formation continue pour les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pédiatres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partiipants</a:t>
            </a:r>
            <a:endParaRPr lang="en-US" kern="1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Même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logiciel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Pas de travail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supplémentaire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pour les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pédiatres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: extraction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automatique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des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données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dont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les vaccinations (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immunisations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antérieures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et les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antécédents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Outils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de diagnostic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adaptés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aux maladies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surveillées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notamment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les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systèmes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de multiple </a:t>
            </a:r>
            <a:r>
              <a:rPr lang="en-US" kern="1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d'antigènes</a:t>
            </a:r>
            <a:r>
              <a:rPr lang="en-US" kern="1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.</a:t>
            </a:r>
            <a:endParaRPr lang="fr-FR" kern="1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Picture 2" descr="bandelette urinaire">
            <a:extLst>
              <a:ext uri="{FF2B5EF4-FFF2-40B4-BE49-F238E27FC236}">
                <a16:creationId xmlns:a16="http://schemas.microsoft.com/office/drawing/2014/main" id="{79E45D80-DACB-2EFE-EC27-118E43A71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91369"/>
            <a:ext cx="1974902" cy="100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 descr="Une image contenant texte, Approvisionnement général&#10;&#10;Description générée automatiquement">
            <a:extLst>
              <a:ext uri="{FF2B5EF4-FFF2-40B4-BE49-F238E27FC236}">
                <a16:creationId xmlns:a16="http://schemas.microsoft.com/office/drawing/2014/main" id="{E5909BF0-27E1-92E6-8E0F-5E4D235D3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120" y="3683025"/>
            <a:ext cx="738368" cy="1507535"/>
          </a:xfrm>
          <a:prstGeom prst="rect">
            <a:avLst/>
          </a:prstGeom>
        </p:spPr>
      </p:pic>
      <p:pic>
        <p:nvPicPr>
          <p:cNvPr id="8" name="Image 7" descr="Une image contenant conception&#10;&#10;Description générée automatiquement">
            <a:extLst>
              <a:ext uri="{FF2B5EF4-FFF2-40B4-BE49-F238E27FC236}">
                <a16:creationId xmlns:a16="http://schemas.microsoft.com/office/drawing/2014/main" id="{C20252AE-0963-94FD-F6A5-A44C7731CC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0550" y="3759804"/>
            <a:ext cx="1504950" cy="1333500"/>
          </a:xfrm>
          <a:prstGeom prst="rect">
            <a:avLst/>
          </a:prstGeom>
        </p:spPr>
      </p:pic>
      <p:pic>
        <p:nvPicPr>
          <p:cNvPr id="10" name="Image 9" descr="Une image contenant personne, Visage humain, texte, brossage&#10;&#10;Description générée automatiquement">
            <a:extLst>
              <a:ext uri="{FF2B5EF4-FFF2-40B4-BE49-F238E27FC236}">
                <a16:creationId xmlns:a16="http://schemas.microsoft.com/office/drawing/2014/main" id="{6100D081-BDBE-177C-83A7-DE44EAA98C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63" y="3567113"/>
            <a:ext cx="1628775" cy="157162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B3A05BC-44E3-4712-817E-99C57D1D01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3900" y="3357431"/>
            <a:ext cx="628650" cy="17907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766F7FD-865A-BF85-8079-2B71357C4DD1}"/>
              </a:ext>
            </a:extLst>
          </p:cNvPr>
          <p:cNvSpPr txBox="1"/>
          <p:nvPr/>
        </p:nvSpPr>
        <p:spPr>
          <a:xfrm>
            <a:off x="8523515" y="31024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AW</a:t>
            </a:r>
          </a:p>
        </p:txBody>
      </p:sp>
    </p:spTree>
    <p:extLst>
      <p:ext uri="{BB962C8B-B14F-4D97-AF65-F5344CB8AC3E}">
        <p14:creationId xmlns:p14="http://schemas.microsoft.com/office/powerpoint/2010/main" val="1778825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E980D24-E08B-D9A4-F877-1EABDD39CD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-223839" y="4864894"/>
            <a:ext cx="444104" cy="273844"/>
          </a:xfrm>
        </p:spPr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C653B48-58DF-BCF9-7E2F-EFCAD6620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F3A39F26-C5AE-7A13-86A9-3749DEEF3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946" y="1431731"/>
            <a:ext cx="4719881" cy="9367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15">
            <a:extLst>
              <a:ext uri="{FF2B5EF4-FFF2-40B4-BE49-F238E27FC236}">
                <a16:creationId xmlns:a16="http://schemas.microsoft.com/office/drawing/2014/main" id="{01C29161-AB33-1BAB-C97C-E90B2CEFB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6059" y="2401192"/>
            <a:ext cx="56784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600" dirty="0">
                <a:solidFill>
                  <a:srgbClr val="4C4C4C"/>
                </a:solidFill>
                <a:latin typeface="MetaPro"/>
              </a:rPr>
              <a:t>Euro </a:t>
            </a:r>
            <a:r>
              <a:rPr lang="fr-FR" altLang="fr-FR" sz="600" dirty="0" err="1">
                <a:solidFill>
                  <a:srgbClr val="4C4C4C"/>
                </a:solidFill>
                <a:latin typeface="MetaPro"/>
              </a:rPr>
              <a:t>Surveill</a:t>
            </a:r>
            <a:r>
              <a:rPr lang="fr-FR" altLang="fr-FR" sz="600" dirty="0">
                <a:solidFill>
                  <a:srgbClr val="4C4C4C"/>
                </a:solidFill>
                <a:latin typeface="MetaPro"/>
              </a:rPr>
              <a:t>. 2021;26(43):</a:t>
            </a:r>
            <a:r>
              <a:rPr lang="fr-FR" altLang="fr-FR" sz="600" dirty="0" err="1">
                <a:solidFill>
                  <a:srgbClr val="4C4C4C"/>
                </a:solidFill>
                <a:latin typeface="MetaPro"/>
              </a:rPr>
              <a:t>pii</a:t>
            </a:r>
            <a:r>
              <a:rPr lang="fr-FR" altLang="fr-FR" sz="600" dirty="0">
                <a:solidFill>
                  <a:srgbClr val="4C4C4C"/>
                </a:solidFill>
                <a:latin typeface="MetaPro"/>
              </a:rPr>
              <a:t>=2100978. https://</a:t>
            </a:r>
            <a:r>
              <a:rPr lang="fr-FR" altLang="fr-FR" sz="600" dirty="0" err="1">
                <a:solidFill>
                  <a:srgbClr val="4C4C4C"/>
                </a:solidFill>
                <a:latin typeface="MetaPro"/>
              </a:rPr>
              <a:t>doi.org</a:t>
            </a:r>
            <a:r>
              <a:rPr lang="fr-FR" altLang="fr-FR" sz="600" dirty="0">
                <a:solidFill>
                  <a:srgbClr val="4C4C4C"/>
                </a:solidFill>
                <a:latin typeface="MetaPro"/>
              </a:rPr>
              <a:t>/10.2807/1560-7917.ES.2021.26.43.2100978 </a:t>
            </a:r>
            <a:endParaRPr lang="fr-FR" altLang="fr-FR" dirty="0"/>
          </a:p>
        </p:txBody>
      </p:sp>
      <p:pic>
        <p:nvPicPr>
          <p:cNvPr id="7" name="Image 6" descr="Une image contenant texte, Police, capture d’écran, blanc&#10;&#10;Description générée automatiquement">
            <a:extLst>
              <a:ext uri="{FF2B5EF4-FFF2-40B4-BE49-F238E27FC236}">
                <a16:creationId xmlns:a16="http://schemas.microsoft.com/office/drawing/2014/main" id="{72B9F23E-A215-84E9-2F7B-1A29B3A9D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467" y="1089439"/>
            <a:ext cx="3862502" cy="1279037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99419D8-CCBE-DC11-3565-72A041935A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114" y="2390295"/>
            <a:ext cx="2084558" cy="246931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2" name="Image 11" descr="Une image contenant texte, Police, blanc, conception&#10;&#10;Description générée automatiquement">
            <a:extLst>
              <a:ext uri="{FF2B5EF4-FFF2-40B4-BE49-F238E27FC236}">
                <a16:creationId xmlns:a16="http://schemas.microsoft.com/office/drawing/2014/main" id="{077D9BC4-B805-4FB6-DF26-316FA72858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7087" y="4034503"/>
            <a:ext cx="1238250" cy="523875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4" name="Image 13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E75BA755-011D-D816-F478-A7F611A84B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438" y="2880031"/>
            <a:ext cx="3961050" cy="100004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6" name="Image 15" descr="Une image contenant texte, capture d’écran, Police, information&#10;&#10;Description générée automatiquement">
            <a:extLst>
              <a:ext uri="{FF2B5EF4-FFF2-40B4-BE49-F238E27FC236}">
                <a16:creationId xmlns:a16="http://schemas.microsoft.com/office/drawing/2014/main" id="{0AE61E4F-A14D-3167-A965-EAB914910C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2133" y="2786986"/>
            <a:ext cx="4565264" cy="1093091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83A8BED-0090-3C17-8C36-A9C0B95439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26059" y="4044060"/>
            <a:ext cx="3594343" cy="280183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986480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F27EFB1-E643-C782-D644-6E707E0D19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20DFE17-6020-8EC7-CB27-67DD8AB66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986" y="299629"/>
            <a:ext cx="7886700" cy="557213"/>
          </a:xfrm>
        </p:spPr>
        <p:txBody>
          <a:bodyPr/>
          <a:lstStyle/>
          <a:p>
            <a:r>
              <a:rPr lang="fr-FR" dirty="0"/>
              <a:t>La révolution des tests multiplex</a:t>
            </a:r>
          </a:p>
        </p:txBody>
      </p:sp>
      <p:pic>
        <p:nvPicPr>
          <p:cNvPr id="5" name="Image 4" descr="Une image contenant texte, reçu, capture d’écran, Police&#10;&#10;Description générée automatiquement">
            <a:extLst>
              <a:ext uri="{FF2B5EF4-FFF2-40B4-BE49-F238E27FC236}">
                <a16:creationId xmlns:a16="http://schemas.microsoft.com/office/drawing/2014/main" id="{C54F3C52-EFC6-6DE7-533D-E7327F2633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1" y="1123097"/>
            <a:ext cx="8619758" cy="304885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F11ADEB-9604-F68E-4306-6F5F839EE2C2}"/>
              </a:ext>
            </a:extLst>
          </p:cNvPr>
          <p:cNvSpPr txBox="1"/>
          <p:nvPr/>
        </p:nvSpPr>
        <p:spPr>
          <a:xfrm>
            <a:off x="400050" y="4097772"/>
            <a:ext cx="2590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+ SARS-CoV-2 et ses variants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12EFCD1-B224-898E-E9F7-77AB7FB887FE}"/>
              </a:ext>
            </a:extLst>
          </p:cNvPr>
          <p:cNvSpPr txBox="1"/>
          <p:nvPr/>
        </p:nvSpPr>
        <p:spPr>
          <a:xfrm>
            <a:off x="4141479" y="4130428"/>
            <a:ext cx="4740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>
                <a:solidFill>
                  <a:srgbClr val="21212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Smyrnaios</a:t>
            </a:r>
            <a:r>
              <a:rPr lang="fr-FR" sz="1400" i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1400" i="1" dirty="0" err="1">
                <a:solidFill>
                  <a:srgbClr val="21212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Pediatr</a:t>
            </a:r>
            <a:r>
              <a:rPr lang="fr-FR" sz="1400" i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Infect Dis J. 2023 Jun 1;42(6):456-460</a:t>
            </a:r>
            <a:endParaRPr lang="fr-FR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750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49FFB51-3603-B61F-A1A0-43BAC24B805F}"/>
              </a:ext>
            </a:extLst>
          </p:cNvPr>
          <p:cNvSpPr txBox="1"/>
          <p:nvPr/>
        </p:nvSpPr>
        <p:spPr>
          <a:xfrm>
            <a:off x="1314451" y="302079"/>
            <a:ext cx="3728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Comment est-il possible 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F016034-F5B6-4AFA-7DBB-612E8BC8B181}"/>
              </a:ext>
            </a:extLst>
          </p:cNvPr>
          <p:cNvSpPr txBox="1"/>
          <p:nvPr/>
        </p:nvSpPr>
        <p:spPr>
          <a:xfrm>
            <a:off x="726621" y="1494064"/>
            <a:ext cx="7086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D’utiliser des « </a:t>
            </a:r>
            <a:r>
              <a:rPr lang="fr-FR" dirty="0" err="1"/>
              <a:t>monotests</a:t>
            </a:r>
            <a:r>
              <a:rPr lang="fr-FR" dirty="0"/>
              <a:t> » quand ≠ virus circulent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Quand on sait qu’aucun tableau n’est suffisamment spécifique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Quand les résultats des « rares » tests réalisés demandent plusieurs jours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Les test Ag ce n’est pas parfait (sensibilité non optimale) mais…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Très spécifiques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Peu couteux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Facile à réaliser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Servant au médecin et au malade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C4287A2-EB98-3C89-02E0-6064DCB7A7E1}"/>
              </a:ext>
            </a:extLst>
          </p:cNvPr>
          <p:cNvSpPr txBox="1"/>
          <p:nvPr/>
        </p:nvSpPr>
        <p:spPr>
          <a:xfrm>
            <a:off x="8523515" y="31024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AW</a:t>
            </a:r>
          </a:p>
        </p:txBody>
      </p:sp>
    </p:spTree>
    <p:extLst>
      <p:ext uri="{BB962C8B-B14F-4D97-AF65-F5344CB8AC3E}">
        <p14:creationId xmlns:p14="http://schemas.microsoft.com/office/powerpoint/2010/main" val="1473662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239511-FC97-C4C5-6A36-1DD1C5965DAD}"/>
              </a:ext>
            </a:extLst>
          </p:cNvPr>
          <p:cNvSpPr txBox="1">
            <a:spLocks/>
          </p:cNvSpPr>
          <p:nvPr/>
        </p:nvSpPr>
        <p:spPr bwMode="auto">
          <a:xfrm>
            <a:off x="1200175" y="256400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chemeClr val="bg1"/>
                </a:solidFill>
              </a:rPr>
              <a:t>Titre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A7D50CC-236F-5072-E383-A553B1F86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720" y="907688"/>
            <a:ext cx="7020560" cy="3738659"/>
          </a:xfrm>
          <a:prstGeom prst="rect">
            <a:avLst/>
          </a:prstGeom>
        </p:spPr>
      </p:pic>
      <p:pic>
        <p:nvPicPr>
          <p:cNvPr id="3" name="Image 2" descr="main.pdf">
            <a:extLst>
              <a:ext uri="{FF2B5EF4-FFF2-40B4-BE49-F238E27FC236}">
                <a16:creationId xmlns:a16="http://schemas.microsoft.com/office/drawing/2014/main" id="{14CF3F52-9A33-955F-F50C-ACD962F00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8663"/>
            <a:ext cx="1004246" cy="812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Espace réservé du contenu 3" descr="30nov 006.jpg">
            <a:extLst>
              <a:ext uri="{FF2B5EF4-FFF2-40B4-BE49-F238E27FC236}">
                <a16:creationId xmlns:a16="http://schemas.microsoft.com/office/drawing/2014/main" id="{E6CC2488-2BEE-4551-04CE-27F82614C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3" y="3432572"/>
            <a:ext cx="981190" cy="70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19" descr="Une image contenant très coloré&#10;&#10;Description générée automatiquement">
            <a:extLst>
              <a:ext uri="{FF2B5EF4-FFF2-40B4-BE49-F238E27FC236}">
                <a16:creationId xmlns:a16="http://schemas.microsoft.com/office/drawing/2014/main" id="{65CBFD8F-E995-B43A-42A6-7813CF45F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2280" y="1317244"/>
            <a:ext cx="1034988" cy="73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426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239511-FC97-C4C5-6A36-1DD1C5965DAD}"/>
              </a:ext>
            </a:extLst>
          </p:cNvPr>
          <p:cNvSpPr txBox="1">
            <a:spLocks/>
          </p:cNvSpPr>
          <p:nvPr/>
        </p:nvSpPr>
        <p:spPr bwMode="auto">
          <a:xfrm>
            <a:off x="1200175" y="256400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chemeClr val="bg1"/>
                </a:solidFill>
              </a:rPr>
              <a:t>Titre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5384CA9-41BC-919B-3310-1DF68C4AB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251" y="904240"/>
            <a:ext cx="7017498" cy="373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5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239511-FC97-C4C5-6A36-1DD1C5965DAD}"/>
              </a:ext>
            </a:extLst>
          </p:cNvPr>
          <p:cNvSpPr txBox="1">
            <a:spLocks/>
          </p:cNvSpPr>
          <p:nvPr/>
        </p:nvSpPr>
        <p:spPr bwMode="auto">
          <a:xfrm>
            <a:off x="1200175" y="256400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chemeClr val="bg1"/>
                </a:solidFill>
              </a:rPr>
              <a:t>Titre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DA66AE4-35AD-93A8-97FD-E96C2B653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720" y="902608"/>
            <a:ext cx="7020560" cy="373865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F6B0C04-95AE-FFA1-FEC4-67ECDB3EAA6C}"/>
              </a:ext>
            </a:extLst>
          </p:cNvPr>
          <p:cNvSpPr txBox="1"/>
          <p:nvPr/>
        </p:nvSpPr>
        <p:spPr>
          <a:xfrm>
            <a:off x="8523515" y="31024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AW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239511-FC97-C4C5-6A36-1DD1C5965DAD}"/>
              </a:ext>
            </a:extLst>
          </p:cNvPr>
          <p:cNvSpPr txBox="1">
            <a:spLocks/>
          </p:cNvSpPr>
          <p:nvPr/>
        </p:nvSpPr>
        <p:spPr bwMode="auto">
          <a:xfrm>
            <a:off x="1200175" y="256400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chemeClr val="bg1"/>
                </a:solidFill>
              </a:rPr>
              <a:t>Titre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1C87442-AE97-B694-501B-EB684C976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720" y="902608"/>
            <a:ext cx="7020560" cy="373865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972222E-617B-2D5C-8988-89603BC5C81B}"/>
              </a:ext>
            </a:extLst>
          </p:cNvPr>
          <p:cNvSpPr txBox="1"/>
          <p:nvPr/>
        </p:nvSpPr>
        <p:spPr>
          <a:xfrm>
            <a:off x="8523515" y="31024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AW</a:t>
            </a:r>
          </a:p>
        </p:txBody>
      </p:sp>
    </p:spTree>
    <p:extLst>
      <p:ext uri="{BB962C8B-B14F-4D97-AF65-F5344CB8AC3E}">
        <p14:creationId xmlns:p14="http://schemas.microsoft.com/office/powerpoint/2010/main" val="1276402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944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483B49-6CB1-B43A-D5CD-230E416A25A5}"/>
              </a:ext>
            </a:extLst>
          </p:cNvPr>
          <p:cNvSpPr/>
          <p:nvPr/>
        </p:nvSpPr>
        <p:spPr>
          <a:xfrm>
            <a:off x="204108" y="963385"/>
            <a:ext cx="4024992" cy="306160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Nouvelles recommandations et couvertures vaccinales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Emmanuel GRIMPREL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pic>
        <p:nvPicPr>
          <p:cNvPr id="6" name="Image 5" descr="Une image contenant Graphique, graphisme, clipart, Police&#10;&#10;Description générée automatiquement">
            <a:extLst>
              <a:ext uri="{FF2B5EF4-FFF2-40B4-BE49-F238E27FC236}">
                <a16:creationId xmlns:a16="http://schemas.microsoft.com/office/drawing/2014/main" id="{32A98F31-99A1-B477-710A-41E9C93D1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6" y="997215"/>
            <a:ext cx="558937" cy="6288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AD46624-BD2E-B51B-160B-BB8561D40408}"/>
              </a:ext>
            </a:extLst>
          </p:cNvPr>
          <p:cNvSpPr txBox="1"/>
          <p:nvPr/>
        </p:nvSpPr>
        <p:spPr>
          <a:xfrm>
            <a:off x="531654" y="1626019"/>
            <a:ext cx="334735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Etudes </a:t>
            </a:r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PARI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Qu’avons-nous appris cette année ?</a:t>
            </a:r>
            <a:endParaRPr lang="fr-FR" b="1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F4A1B5-0DA0-F3FD-3A02-995F46806D67}"/>
              </a:ext>
            </a:extLst>
          </p:cNvPr>
          <p:cNvSpPr txBox="1"/>
          <p:nvPr/>
        </p:nvSpPr>
        <p:spPr>
          <a:xfrm>
            <a:off x="811123" y="2980236"/>
            <a:ext cx="276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Andreas WERNER</a:t>
            </a:r>
          </a:p>
          <a:p>
            <a:pPr algn="ctr"/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9464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239511-FC97-C4C5-6A36-1DD1C5965DAD}"/>
              </a:ext>
            </a:extLst>
          </p:cNvPr>
          <p:cNvSpPr txBox="1">
            <a:spLocks/>
          </p:cNvSpPr>
          <p:nvPr/>
        </p:nvSpPr>
        <p:spPr bwMode="auto">
          <a:xfrm>
            <a:off x="1200175" y="256400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chemeClr val="bg1"/>
                </a:solidFill>
              </a:rPr>
              <a:t>Titre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8DB589F-8956-4C2E-8EE7-EC0E5128B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470" y="893017"/>
            <a:ext cx="7019059" cy="373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0733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239511-FC97-C4C5-6A36-1DD1C5965DAD}"/>
              </a:ext>
            </a:extLst>
          </p:cNvPr>
          <p:cNvSpPr txBox="1">
            <a:spLocks/>
          </p:cNvSpPr>
          <p:nvPr/>
        </p:nvSpPr>
        <p:spPr bwMode="auto">
          <a:xfrm>
            <a:off x="1200175" y="256400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chemeClr val="bg1"/>
                </a:solidFill>
              </a:rPr>
              <a:t>Titre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72C1DFD-907C-605F-C384-D5F7EA742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720" y="902608"/>
            <a:ext cx="7020560" cy="373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2807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239511-FC97-C4C5-6A36-1DD1C5965DAD}"/>
              </a:ext>
            </a:extLst>
          </p:cNvPr>
          <p:cNvSpPr txBox="1">
            <a:spLocks/>
          </p:cNvSpPr>
          <p:nvPr/>
        </p:nvSpPr>
        <p:spPr bwMode="auto">
          <a:xfrm>
            <a:off x="1200175" y="256400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chemeClr val="bg1"/>
                </a:solidFill>
              </a:rPr>
              <a:t>Titre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3A9F624-1636-C5FC-11AF-181006736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720" y="897528"/>
            <a:ext cx="7020560" cy="373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92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239511-FC97-C4C5-6A36-1DD1C5965DAD}"/>
              </a:ext>
            </a:extLst>
          </p:cNvPr>
          <p:cNvSpPr txBox="1">
            <a:spLocks/>
          </p:cNvSpPr>
          <p:nvPr/>
        </p:nvSpPr>
        <p:spPr bwMode="auto">
          <a:xfrm>
            <a:off x="1200175" y="256400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chemeClr val="bg1"/>
                </a:solidFill>
              </a:rPr>
              <a:t>Titre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6DCDA8F-BA74-152E-9C84-C08D004DC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720" y="902608"/>
            <a:ext cx="7020560" cy="373865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E5357EA-4FF1-21BC-6EA1-9D53B7E011B5}"/>
              </a:ext>
            </a:extLst>
          </p:cNvPr>
          <p:cNvSpPr txBox="1"/>
          <p:nvPr/>
        </p:nvSpPr>
        <p:spPr>
          <a:xfrm>
            <a:off x="8523515" y="31024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AW</a:t>
            </a:r>
          </a:p>
        </p:txBody>
      </p:sp>
    </p:spTree>
    <p:extLst>
      <p:ext uri="{BB962C8B-B14F-4D97-AF65-F5344CB8AC3E}">
        <p14:creationId xmlns:p14="http://schemas.microsoft.com/office/powerpoint/2010/main" val="9499633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239511-FC97-C4C5-6A36-1DD1C5965DAD}"/>
              </a:ext>
            </a:extLst>
          </p:cNvPr>
          <p:cNvSpPr txBox="1">
            <a:spLocks/>
          </p:cNvSpPr>
          <p:nvPr/>
        </p:nvSpPr>
        <p:spPr bwMode="auto">
          <a:xfrm>
            <a:off x="1200175" y="164960"/>
            <a:ext cx="7837145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br>
              <a:rPr lang="fr-FR" sz="1500" dirty="0">
                <a:solidFill>
                  <a:schemeClr val="bg1"/>
                </a:solidFill>
              </a:rPr>
            </a:br>
            <a:endParaRPr lang="fr-FR" sz="1500" dirty="0">
              <a:solidFill>
                <a:schemeClr val="bg1"/>
              </a:solidFill>
            </a:endParaRPr>
          </a:p>
          <a:p>
            <a:pPr algn="l"/>
            <a:r>
              <a:rPr lang="fr-FR" sz="1500" dirty="0">
                <a:solidFill>
                  <a:schemeClr val="bg1"/>
                </a:solidFill>
              </a:rPr>
              <a:t>Surveillance of </a:t>
            </a:r>
            <a:r>
              <a:rPr lang="fr-FR" sz="1500" dirty="0" err="1">
                <a:solidFill>
                  <a:schemeClr val="bg1"/>
                </a:solidFill>
              </a:rPr>
              <a:t>noninvasive</a:t>
            </a:r>
            <a:r>
              <a:rPr lang="fr-FR" sz="1500" dirty="0">
                <a:solidFill>
                  <a:schemeClr val="bg1"/>
                </a:solidFill>
              </a:rPr>
              <a:t> group A Streptococcus infections in French </a:t>
            </a:r>
            <a:r>
              <a:rPr lang="fr-FR" sz="1500" dirty="0" err="1">
                <a:solidFill>
                  <a:schemeClr val="bg1"/>
                </a:solidFill>
              </a:rPr>
              <a:t>ambulatory</a:t>
            </a:r>
            <a:r>
              <a:rPr lang="fr-FR" sz="1500" dirty="0">
                <a:solidFill>
                  <a:schemeClr val="bg1"/>
                </a:solidFill>
              </a:rPr>
              <a:t> </a:t>
            </a:r>
            <a:r>
              <a:rPr lang="fr-FR" sz="1500" dirty="0" err="1">
                <a:solidFill>
                  <a:schemeClr val="bg1"/>
                </a:solidFill>
              </a:rPr>
              <a:t>pediatrics</a:t>
            </a:r>
            <a:r>
              <a:rPr lang="fr-FR" sz="1500" dirty="0">
                <a:solidFill>
                  <a:schemeClr val="bg1"/>
                </a:solidFill>
              </a:rPr>
              <a:t> </a:t>
            </a:r>
            <a:r>
              <a:rPr lang="fr-FR" sz="1500" dirty="0" err="1">
                <a:solidFill>
                  <a:schemeClr val="bg1"/>
                </a:solidFill>
              </a:rPr>
              <a:t>before</a:t>
            </a:r>
            <a:r>
              <a:rPr lang="fr-FR" sz="1500" dirty="0">
                <a:solidFill>
                  <a:schemeClr val="bg1"/>
                </a:solidFill>
              </a:rPr>
              <a:t> and </a:t>
            </a:r>
            <a:r>
              <a:rPr lang="fr-FR" sz="1500" dirty="0" err="1">
                <a:solidFill>
                  <a:schemeClr val="bg1"/>
                </a:solidFill>
              </a:rPr>
              <a:t>during</a:t>
            </a:r>
            <a:r>
              <a:rPr lang="fr-FR" sz="1500" dirty="0">
                <a:solidFill>
                  <a:schemeClr val="bg1"/>
                </a:solidFill>
              </a:rPr>
              <a:t> the COVID-19 </a:t>
            </a:r>
            <a:r>
              <a:rPr lang="fr-FR" sz="1500" dirty="0" err="1">
                <a:solidFill>
                  <a:schemeClr val="bg1"/>
                </a:solidFill>
              </a:rPr>
              <a:t>pandemic</a:t>
            </a:r>
            <a:r>
              <a:rPr lang="fr-FR" sz="1500" dirty="0">
                <a:solidFill>
                  <a:schemeClr val="bg1"/>
                </a:solidFill>
              </a:rPr>
              <a:t>: a prospective </a:t>
            </a:r>
            <a:r>
              <a:rPr lang="fr-FR" sz="1500" dirty="0" err="1">
                <a:solidFill>
                  <a:schemeClr val="bg1"/>
                </a:solidFill>
              </a:rPr>
              <a:t>multicenter</a:t>
            </a:r>
            <a:r>
              <a:rPr lang="fr-FR" sz="1500" dirty="0">
                <a:solidFill>
                  <a:schemeClr val="bg1"/>
                </a:solidFill>
              </a:rPr>
              <a:t> </a:t>
            </a:r>
            <a:r>
              <a:rPr lang="fr-FR" sz="1500" dirty="0" err="1">
                <a:solidFill>
                  <a:schemeClr val="bg1"/>
                </a:solidFill>
              </a:rPr>
              <a:t>study</a:t>
            </a:r>
            <a:r>
              <a:rPr lang="fr-FR" sz="1500" dirty="0">
                <a:solidFill>
                  <a:schemeClr val="bg1"/>
                </a:solidFill>
              </a:rPr>
              <a:t> </a:t>
            </a:r>
            <a:r>
              <a:rPr lang="fr-FR" sz="1500" dirty="0" err="1">
                <a:solidFill>
                  <a:schemeClr val="bg1"/>
                </a:solidFill>
              </a:rPr>
              <a:t>from</a:t>
            </a:r>
            <a:r>
              <a:rPr lang="fr-FR" sz="1500" dirty="0">
                <a:solidFill>
                  <a:schemeClr val="bg1"/>
                </a:solidFill>
              </a:rPr>
              <a:t> 2018-2022 </a:t>
            </a:r>
          </a:p>
          <a:p>
            <a:pPr algn="l"/>
            <a:endParaRPr lang="fr-FR" sz="1500" dirty="0">
              <a:solidFill>
                <a:schemeClr val="bg1"/>
              </a:solidFill>
            </a:endParaRPr>
          </a:p>
        </p:txBody>
      </p:sp>
      <p:pic>
        <p:nvPicPr>
          <p:cNvPr id="5" name="Image 4" descr="Une image contenant Tracé, ligne, capture d’écran, diagramme&#10;&#10;Description générée automatiquement">
            <a:extLst>
              <a:ext uri="{FF2B5EF4-FFF2-40B4-BE49-F238E27FC236}">
                <a16:creationId xmlns:a16="http://schemas.microsoft.com/office/drawing/2014/main" id="{8F6ABE45-4454-5B5E-160A-636414DA5C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349" y="1028702"/>
            <a:ext cx="6891301" cy="351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681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239511-FC97-C4C5-6A36-1DD1C5965DAD}"/>
              </a:ext>
            </a:extLst>
          </p:cNvPr>
          <p:cNvSpPr txBox="1">
            <a:spLocks/>
          </p:cNvSpPr>
          <p:nvPr/>
        </p:nvSpPr>
        <p:spPr bwMode="auto">
          <a:xfrm>
            <a:off x="1159353" y="305386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chemeClr val="bg1"/>
                </a:solidFill>
              </a:rPr>
              <a:t>Et les otites ?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8053D06-85D4-C442-E51B-D1482C1D6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379" y="935177"/>
            <a:ext cx="7175241" cy="374028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67B569B-6876-DA05-9F83-1C3CC7299CED}"/>
              </a:ext>
            </a:extLst>
          </p:cNvPr>
          <p:cNvSpPr txBox="1"/>
          <p:nvPr/>
        </p:nvSpPr>
        <p:spPr>
          <a:xfrm>
            <a:off x="8523515" y="31024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AW</a:t>
            </a:r>
          </a:p>
        </p:txBody>
      </p:sp>
    </p:spTree>
    <p:extLst>
      <p:ext uri="{BB962C8B-B14F-4D97-AF65-F5344CB8AC3E}">
        <p14:creationId xmlns:p14="http://schemas.microsoft.com/office/powerpoint/2010/main" val="24007215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36E5243-9FE1-471F-7B9A-652920CC8375}"/>
              </a:ext>
            </a:extLst>
          </p:cNvPr>
          <p:cNvSpPr txBox="1"/>
          <p:nvPr/>
        </p:nvSpPr>
        <p:spPr>
          <a:xfrm>
            <a:off x="1479479" y="400694"/>
            <a:ext cx="6045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Et maintenant, le système est en place, on va faire quoi ?</a:t>
            </a:r>
          </a:p>
          <a:p>
            <a:r>
              <a:rPr lang="fr-FR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874DC6B-1479-F049-30C5-27323ABDA859}"/>
              </a:ext>
            </a:extLst>
          </p:cNvPr>
          <p:cNvSpPr txBox="1"/>
          <p:nvPr/>
        </p:nvSpPr>
        <p:spPr>
          <a:xfrm>
            <a:off x="219798" y="1417588"/>
            <a:ext cx="7304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Dans les prochains mois, plusieurs changements majeurs </a:t>
            </a:r>
          </a:p>
          <a:p>
            <a:r>
              <a:rPr lang="fr-FR" dirty="0"/>
              <a:t>vont survenir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Nirsevimab</a:t>
            </a:r>
            <a:r>
              <a:rPr lang="fr-FR" dirty="0"/>
              <a:t> (+/- vaccination anti-VRS maternelle)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Vaccination anti grippale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PCV15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PCV 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62E671-81DD-0DD9-9781-B38661881454}"/>
              </a:ext>
            </a:extLst>
          </p:cNvPr>
          <p:cNvSpPr/>
          <p:nvPr/>
        </p:nvSpPr>
        <p:spPr>
          <a:xfrm>
            <a:off x="6452171" y="1047025"/>
            <a:ext cx="2654773" cy="25489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Bronchiolite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Otite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Pneumopathie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Antibiothérapie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Syndrome grippal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…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C582536A-BB44-E786-F20F-0797B934A4CE}"/>
              </a:ext>
            </a:extLst>
          </p:cNvPr>
          <p:cNvCxnSpPr/>
          <p:nvPr/>
        </p:nvCxnSpPr>
        <p:spPr>
          <a:xfrm flipV="1">
            <a:off x="5722706" y="1623317"/>
            <a:ext cx="1191802" cy="513708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6B64B2F-45FD-CCC9-F84D-4155AE4296E8}"/>
              </a:ext>
            </a:extLst>
          </p:cNvPr>
          <p:cNvCxnSpPr>
            <a:cxnSpLocks/>
          </p:cNvCxnSpPr>
          <p:nvPr/>
        </p:nvCxnSpPr>
        <p:spPr>
          <a:xfrm flipV="1">
            <a:off x="5722090" y="1928117"/>
            <a:ext cx="1219816" cy="208908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64414449-E0E1-632C-6FCD-9CCA39BB4715}"/>
              </a:ext>
            </a:extLst>
          </p:cNvPr>
          <p:cNvCxnSpPr>
            <a:cxnSpLocks/>
          </p:cNvCxnSpPr>
          <p:nvPr/>
        </p:nvCxnSpPr>
        <p:spPr>
          <a:xfrm>
            <a:off x="5736097" y="2199954"/>
            <a:ext cx="1450676" cy="0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CF35B732-06A7-ED30-C9D5-8AEDA88CFD8A}"/>
              </a:ext>
            </a:extLst>
          </p:cNvPr>
          <p:cNvCxnSpPr>
            <a:cxnSpLocks/>
          </p:cNvCxnSpPr>
          <p:nvPr/>
        </p:nvCxnSpPr>
        <p:spPr>
          <a:xfrm>
            <a:off x="5738598" y="2289425"/>
            <a:ext cx="1385366" cy="200346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FB0689D0-4FDF-2FBD-90C6-5E09CF2B1EC6}"/>
              </a:ext>
            </a:extLst>
          </p:cNvPr>
          <p:cNvCxnSpPr>
            <a:cxnSpLocks/>
          </p:cNvCxnSpPr>
          <p:nvPr/>
        </p:nvCxnSpPr>
        <p:spPr>
          <a:xfrm>
            <a:off x="5736097" y="2352355"/>
            <a:ext cx="1199114" cy="397562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3346E6DE-2455-442A-2BE3-A8662055E756}"/>
              </a:ext>
            </a:extLst>
          </p:cNvPr>
          <p:cNvCxnSpPr>
            <a:cxnSpLocks/>
          </p:cNvCxnSpPr>
          <p:nvPr/>
        </p:nvCxnSpPr>
        <p:spPr>
          <a:xfrm flipV="1">
            <a:off x="1718045" y="2560160"/>
            <a:ext cx="5376261" cy="237703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025D2D92-8BC9-7820-DE13-088310171DD1}"/>
              </a:ext>
            </a:extLst>
          </p:cNvPr>
          <p:cNvCxnSpPr>
            <a:cxnSpLocks/>
          </p:cNvCxnSpPr>
          <p:nvPr/>
        </p:nvCxnSpPr>
        <p:spPr>
          <a:xfrm flipV="1">
            <a:off x="1718045" y="2032571"/>
            <a:ext cx="5286978" cy="765292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D995EC99-761F-5FF4-2903-AF7DF524B314}"/>
              </a:ext>
            </a:extLst>
          </p:cNvPr>
          <p:cNvCxnSpPr>
            <a:cxnSpLocks/>
          </p:cNvCxnSpPr>
          <p:nvPr/>
        </p:nvCxnSpPr>
        <p:spPr>
          <a:xfrm>
            <a:off x="3110228" y="2456258"/>
            <a:ext cx="3984078" cy="293659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C703F768-AE26-A0CF-467F-5EE5C6640ED8}"/>
              </a:ext>
            </a:extLst>
          </p:cNvPr>
          <p:cNvCxnSpPr>
            <a:cxnSpLocks/>
          </p:cNvCxnSpPr>
          <p:nvPr/>
        </p:nvCxnSpPr>
        <p:spPr>
          <a:xfrm>
            <a:off x="3142849" y="2458766"/>
            <a:ext cx="4043924" cy="53448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F716A9A4-F343-1DA2-4790-6845E2FFEFC2}"/>
              </a:ext>
            </a:extLst>
          </p:cNvPr>
          <p:cNvCxnSpPr>
            <a:cxnSpLocks/>
          </p:cNvCxnSpPr>
          <p:nvPr/>
        </p:nvCxnSpPr>
        <p:spPr>
          <a:xfrm flipV="1">
            <a:off x="3142849" y="1945058"/>
            <a:ext cx="3981115" cy="511200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2542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EC9903-C674-B67A-BA7B-8D277432E444}"/>
              </a:ext>
            </a:extLst>
          </p:cNvPr>
          <p:cNvSpPr txBox="1"/>
          <p:nvPr/>
        </p:nvSpPr>
        <p:spPr>
          <a:xfrm>
            <a:off x="1376737" y="267129"/>
            <a:ext cx="3093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Rejoignez PARI !!!</a:t>
            </a:r>
          </a:p>
        </p:txBody>
      </p:sp>
      <p:pic>
        <p:nvPicPr>
          <p:cNvPr id="4" name="Image 3" descr="Une image contenant texte, arme, fusil, soldat&#10;&#10;Description générée automatiquement">
            <a:extLst>
              <a:ext uri="{FF2B5EF4-FFF2-40B4-BE49-F238E27FC236}">
                <a16:creationId xmlns:a16="http://schemas.microsoft.com/office/drawing/2014/main" id="{01430619-29D7-B21B-D7AA-FDE6FF8BB3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090" y="1376737"/>
            <a:ext cx="6911344" cy="326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130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3">
            <a:extLst>
              <a:ext uri="{FF2B5EF4-FFF2-40B4-BE49-F238E27FC236}">
                <a16:creationId xmlns:a16="http://schemas.microsoft.com/office/drawing/2014/main" id="{59E382B4-DA18-06E1-EF59-5695C27868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1005839"/>
              </p:ext>
            </p:extLst>
          </p:nvPr>
        </p:nvGraphicFramePr>
        <p:xfrm>
          <a:off x="327991" y="2355741"/>
          <a:ext cx="8488017" cy="211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574">
                  <a:extLst>
                    <a:ext uri="{9D8B030D-6E8A-4147-A177-3AD203B41FA5}">
                      <a16:colId xmlns:a16="http://schemas.microsoft.com/office/drawing/2014/main" val="1843914534"/>
                    </a:ext>
                  </a:extLst>
                </a:gridCol>
                <a:gridCol w="1311965">
                  <a:extLst>
                    <a:ext uri="{9D8B030D-6E8A-4147-A177-3AD203B41FA5}">
                      <a16:colId xmlns:a16="http://schemas.microsoft.com/office/drawing/2014/main" val="1488272861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3712832161"/>
                    </a:ext>
                  </a:extLst>
                </a:gridCol>
                <a:gridCol w="1063487">
                  <a:extLst>
                    <a:ext uri="{9D8B030D-6E8A-4147-A177-3AD203B41FA5}">
                      <a16:colId xmlns:a16="http://schemas.microsoft.com/office/drawing/2014/main" val="1990510027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1300923158"/>
                    </a:ext>
                  </a:extLst>
                </a:gridCol>
                <a:gridCol w="1003852">
                  <a:extLst>
                    <a:ext uri="{9D8B030D-6E8A-4147-A177-3AD203B41FA5}">
                      <a16:colId xmlns:a16="http://schemas.microsoft.com/office/drawing/2014/main" val="1602849764"/>
                    </a:ext>
                  </a:extLst>
                </a:gridCol>
                <a:gridCol w="1490869">
                  <a:extLst>
                    <a:ext uri="{9D8B030D-6E8A-4147-A177-3AD203B41FA5}">
                      <a16:colId xmlns:a16="http://schemas.microsoft.com/office/drawing/2014/main" val="2643698924"/>
                    </a:ext>
                  </a:extLst>
                </a:gridCol>
              </a:tblGrid>
              <a:tr h="981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Intérêts financiers dans une entreprise </a:t>
                      </a:r>
                      <a:endParaRPr lang="fr-FR" sz="1200" dirty="0"/>
                    </a:p>
                    <a:p>
                      <a:pPr algn="ctr"/>
                      <a:endParaRPr lang="fr-FR" sz="1200" dirty="0"/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Dirigeant,</a:t>
                      </a:r>
                    </a:p>
                    <a:p>
                      <a:pPr algn="ctr"/>
                      <a:r>
                        <a:rPr lang="fr-FR" sz="1200" dirty="0"/>
                        <a:t>Employé,</a:t>
                      </a:r>
                    </a:p>
                    <a:p>
                      <a:pPr algn="ctr"/>
                      <a:r>
                        <a:rPr lang="fr-FR" sz="1200" dirty="0"/>
                        <a:t>Organe décisionnel dans une entreprise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Etudes cliniques</a:t>
                      </a:r>
                    </a:p>
                    <a:p>
                      <a:pPr algn="ctr"/>
                      <a:r>
                        <a:rPr lang="fr-FR" sz="1200" dirty="0"/>
                        <a:t>Investigateur, coordonnateur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Conférences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Participation à </a:t>
                      </a:r>
                    </a:p>
                    <a:p>
                      <a:pPr algn="ctr"/>
                      <a:r>
                        <a:rPr lang="fr-FR" sz="1200" dirty="0"/>
                        <a:t>des </a:t>
                      </a:r>
                      <a:r>
                        <a:rPr lang="fr-FR" sz="1200" dirty="0" err="1"/>
                        <a:t>boards</a:t>
                      </a:r>
                      <a:endParaRPr lang="fr-FR" sz="1200" dirty="0"/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Invitation congrès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Proche parent </a:t>
                      </a:r>
                    </a:p>
                    <a:p>
                      <a:pPr algn="ctr"/>
                      <a:r>
                        <a:rPr lang="fr-FR" sz="1200" dirty="0"/>
                        <a:t>salarié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355667"/>
                  </a:ext>
                </a:extLst>
              </a:tr>
              <a:tr h="687540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073975"/>
                  </a:ext>
                </a:extLst>
              </a:tr>
              <a:tr h="331762"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06881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C7485AD7-5925-0960-BB1F-3D1981EE413E}"/>
              </a:ext>
            </a:extLst>
          </p:cNvPr>
          <p:cNvSpPr txBox="1"/>
          <p:nvPr/>
        </p:nvSpPr>
        <p:spPr>
          <a:xfrm>
            <a:off x="327991" y="1958934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         Robert COHEN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9CA94C-FAFC-FB40-9C7D-8453A9A80BAF}"/>
              </a:ext>
            </a:extLst>
          </p:cNvPr>
          <p:cNvSpPr txBox="1"/>
          <p:nvPr/>
        </p:nvSpPr>
        <p:spPr>
          <a:xfrm>
            <a:off x="924339" y="92566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Andreas WERNER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202635" y="292496"/>
            <a:ext cx="2274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Liens d’intérêts</a:t>
            </a:r>
          </a:p>
        </p:txBody>
      </p:sp>
    </p:spTree>
    <p:extLst>
      <p:ext uri="{BB962C8B-B14F-4D97-AF65-F5344CB8AC3E}">
        <p14:creationId xmlns:p14="http://schemas.microsoft.com/office/powerpoint/2010/main" val="3451162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2714476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2728290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2728290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2728290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03B0034-01C0-C03B-71F4-C6BC7132E14F}"/>
              </a:ext>
            </a:extLst>
          </p:cNvPr>
          <p:cNvSpPr txBox="1"/>
          <p:nvPr/>
        </p:nvSpPr>
        <p:spPr>
          <a:xfrm>
            <a:off x="1166541" y="253087"/>
            <a:ext cx="7083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Pensez-vous que le réseau PARI, pour dépister les </a:t>
            </a:r>
          </a:p>
          <a:p>
            <a:r>
              <a:rPr lang="fr-FR" dirty="0">
                <a:solidFill>
                  <a:schemeClr val="bg1"/>
                </a:solidFill>
              </a:rPr>
              <a:t>épidémies pédiatriques, est par rapport au réseau Sentinelle et SPF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3BED47E-8DC7-7117-9C1A-5EDD7C6352C3}"/>
              </a:ext>
            </a:extLst>
          </p:cNvPr>
          <p:cNvSpPr txBox="1"/>
          <p:nvPr/>
        </p:nvSpPr>
        <p:spPr>
          <a:xfrm>
            <a:off x="3339193" y="1670057"/>
            <a:ext cx="181831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Plus efficace</a:t>
            </a:r>
          </a:p>
          <a:p>
            <a:endParaRPr lang="fr-FR" sz="2000" dirty="0"/>
          </a:p>
          <a:p>
            <a:r>
              <a:rPr lang="fr-FR" sz="2000" dirty="0"/>
              <a:t>Aussi efficace</a:t>
            </a:r>
          </a:p>
          <a:p>
            <a:endParaRPr lang="fr-FR" sz="2000" dirty="0"/>
          </a:p>
          <a:p>
            <a:r>
              <a:rPr lang="fr-FR" sz="2000" dirty="0"/>
              <a:t>Moins efficace</a:t>
            </a:r>
          </a:p>
          <a:p>
            <a:endParaRPr lang="fr-FR" sz="2000" dirty="0"/>
          </a:p>
          <a:p>
            <a:r>
              <a:rPr lang="fr-FR" sz="2000" dirty="0"/>
              <a:t>NSP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EA2FD4C-1B9A-AB68-16DE-2771689EA69B}"/>
              </a:ext>
            </a:extLst>
          </p:cNvPr>
          <p:cNvSpPr txBox="1"/>
          <p:nvPr/>
        </p:nvSpPr>
        <p:spPr>
          <a:xfrm>
            <a:off x="8523515" y="31024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AW</a:t>
            </a:r>
          </a:p>
        </p:txBody>
      </p:sp>
    </p:spTree>
    <p:extLst>
      <p:ext uri="{BB962C8B-B14F-4D97-AF65-F5344CB8AC3E}">
        <p14:creationId xmlns:p14="http://schemas.microsoft.com/office/powerpoint/2010/main" val="1387397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2714476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2728290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2728290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2728290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B9690A0-F845-A804-7E8D-47651A51C844}"/>
              </a:ext>
            </a:extLst>
          </p:cNvPr>
          <p:cNvSpPr txBox="1"/>
          <p:nvPr/>
        </p:nvSpPr>
        <p:spPr>
          <a:xfrm>
            <a:off x="1085849" y="253087"/>
            <a:ext cx="8118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Un jeune enfant de 18 mois présente une fièvre à 39° et une angine </a:t>
            </a:r>
          </a:p>
          <a:p>
            <a:r>
              <a:rPr lang="fr-FR" dirty="0">
                <a:solidFill>
                  <a:schemeClr val="bg1"/>
                </a:solidFill>
              </a:rPr>
              <a:t>érythémateuse franche, sans toux sans rhino. Pratiquez-vous un TDR-SGA ?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30FC2FA-A334-8149-77D7-D693BBA6419B}"/>
              </a:ext>
            </a:extLst>
          </p:cNvPr>
          <p:cNvSpPr txBox="1"/>
          <p:nvPr/>
        </p:nvSpPr>
        <p:spPr>
          <a:xfrm>
            <a:off x="3347357" y="1683150"/>
            <a:ext cx="98296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Oui</a:t>
            </a:r>
          </a:p>
          <a:p>
            <a:endParaRPr lang="fr-FR" sz="2000" dirty="0"/>
          </a:p>
          <a:p>
            <a:r>
              <a:rPr lang="fr-FR" sz="2000" dirty="0"/>
              <a:t>Non</a:t>
            </a:r>
          </a:p>
          <a:p>
            <a:endParaRPr lang="fr-FR" sz="2000" dirty="0"/>
          </a:p>
          <a:p>
            <a:r>
              <a:rPr lang="fr-FR" sz="2000" dirty="0"/>
              <a:t>Parfois</a:t>
            </a:r>
          </a:p>
          <a:p>
            <a:endParaRPr lang="fr-FR" sz="2000" dirty="0"/>
          </a:p>
          <a:p>
            <a:r>
              <a:rPr lang="fr-FR" sz="2000" dirty="0"/>
              <a:t>NSP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C1C6674-8DC5-7EC7-4F5E-C18E22648BC9}"/>
              </a:ext>
            </a:extLst>
          </p:cNvPr>
          <p:cNvSpPr txBox="1"/>
          <p:nvPr/>
        </p:nvSpPr>
        <p:spPr>
          <a:xfrm>
            <a:off x="8523515" y="31024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AW</a:t>
            </a:r>
          </a:p>
        </p:txBody>
      </p:sp>
    </p:spTree>
    <p:extLst>
      <p:ext uri="{BB962C8B-B14F-4D97-AF65-F5344CB8AC3E}">
        <p14:creationId xmlns:p14="http://schemas.microsoft.com/office/powerpoint/2010/main" val="1822460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2714476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2728290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2728290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2728290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B9690A0-F845-A804-7E8D-47651A51C844}"/>
              </a:ext>
            </a:extLst>
          </p:cNvPr>
          <p:cNvSpPr txBox="1"/>
          <p:nvPr/>
        </p:nvSpPr>
        <p:spPr>
          <a:xfrm>
            <a:off x="1085849" y="253087"/>
            <a:ext cx="8118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Un jeune enfant de 18 mois présente une fièvre à 39° et une angine </a:t>
            </a:r>
          </a:p>
          <a:p>
            <a:r>
              <a:rPr lang="fr-FR" dirty="0">
                <a:solidFill>
                  <a:schemeClr val="bg1"/>
                </a:solidFill>
              </a:rPr>
              <a:t>érythémateuse franche, sans toux sans rhino. Pratiquez-vous un TDR-SGA ?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30FC2FA-A334-8149-77D7-D693BBA6419B}"/>
              </a:ext>
            </a:extLst>
          </p:cNvPr>
          <p:cNvSpPr txBox="1"/>
          <p:nvPr/>
        </p:nvSpPr>
        <p:spPr>
          <a:xfrm>
            <a:off x="3347357" y="1683150"/>
            <a:ext cx="98296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highlight>
                  <a:srgbClr val="00FF00"/>
                </a:highlight>
              </a:rPr>
              <a:t>Oui</a:t>
            </a:r>
          </a:p>
          <a:p>
            <a:endParaRPr lang="fr-FR" sz="2000" dirty="0"/>
          </a:p>
          <a:p>
            <a:r>
              <a:rPr lang="fr-FR" sz="2000" dirty="0"/>
              <a:t>Non</a:t>
            </a:r>
          </a:p>
          <a:p>
            <a:endParaRPr lang="fr-FR" sz="2000" dirty="0"/>
          </a:p>
          <a:p>
            <a:r>
              <a:rPr lang="fr-FR" sz="2000" dirty="0">
                <a:highlight>
                  <a:srgbClr val="00FF00"/>
                </a:highlight>
              </a:rPr>
              <a:t>Parfois</a:t>
            </a:r>
          </a:p>
          <a:p>
            <a:endParaRPr lang="fr-FR" sz="2000" dirty="0"/>
          </a:p>
          <a:p>
            <a:r>
              <a:rPr lang="fr-FR" sz="2000" dirty="0"/>
              <a:t>NSP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D313426-63A7-5CBF-C63F-33A81831CCFD}"/>
              </a:ext>
            </a:extLst>
          </p:cNvPr>
          <p:cNvSpPr txBox="1"/>
          <p:nvPr/>
        </p:nvSpPr>
        <p:spPr>
          <a:xfrm>
            <a:off x="8523515" y="31024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AW</a:t>
            </a:r>
          </a:p>
        </p:txBody>
      </p:sp>
    </p:spTree>
    <p:extLst>
      <p:ext uri="{BB962C8B-B14F-4D97-AF65-F5344CB8AC3E}">
        <p14:creationId xmlns:p14="http://schemas.microsoft.com/office/powerpoint/2010/main" val="174902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2714476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2728290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2728290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2728290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BD0687E-7646-DA89-B582-01930CC89477}"/>
              </a:ext>
            </a:extLst>
          </p:cNvPr>
          <p:cNvSpPr txBox="1"/>
          <p:nvPr/>
        </p:nvSpPr>
        <p:spPr>
          <a:xfrm>
            <a:off x="1181529" y="318499"/>
            <a:ext cx="6780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Quel est l’agent pathogène qui donne le plus d’OMA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6F00E61-40DA-4515-D01D-0ECB26B7B238}"/>
              </a:ext>
            </a:extLst>
          </p:cNvPr>
          <p:cNvSpPr txBox="1"/>
          <p:nvPr/>
        </p:nvSpPr>
        <p:spPr>
          <a:xfrm>
            <a:off x="3215811" y="1709683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00FF00"/>
                </a:highlight>
              </a:rPr>
              <a:t>Pneumocoque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0D74C8D-6D40-CB06-BF07-C76942C90905}"/>
              </a:ext>
            </a:extLst>
          </p:cNvPr>
          <p:cNvSpPr txBox="1"/>
          <p:nvPr/>
        </p:nvSpPr>
        <p:spPr>
          <a:xfrm>
            <a:off x="3286343" y="283016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00FF00"/>
                </a:highlight>
              </a:rPr>
              <a:t>H. influenzae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05D5A2A-2B2E-9657-6F42-3BF8C63AFD69}"/>
              </a:ext>
            </a:extLst>
          </p:cNvPr>
          <p:cNvSpPr txBox="1"/>
          <p:nvPr/>
        </p:nvSpPr>
        <p:spPr>
          <a:xfrm>
            <a:off x="3392782" y="226368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00FF00"/>
                </a:highlight>
              </a:rPr>
              <a:t>VRS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6956AD5-5917-CCA9-5CF5-5B777008DE93}"/>
              </a:ext>
            </a:extLst>
          </p:cNvPr>
          <p:cNvSpPr txBox="1"/>
          <p:nvPr/>
        </p:nvSpPr>
        <p:spPr>
          <a:xfrm>
            <a:off x="3351102" y="34702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00FF00"/>
                </a:highlight>
              </a:rPr>
              <a:t>Grippe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D64D067-FAA2-9AFB-85D1-A7ECB23D76A2}"/>
              </a:ext>
            </a:extLst>
          </p:cNvPr>
          <p:cNvSpPr txBox="1"/>
          <p:nvPr/>
        </p:nvSpPr>
        <p:spPr>
          <a:xfrm>
            <a:off x="8523515" y="31024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AW</a:t>
            </a:r>
          </a:p>
        </p:txBody>
      </p:sp>
    </p:spTree>
    <p:extLst>
      <p:ext uri="{BB962C8B-B14F-4D97-AF65-F5344CB8AC3E}">
        <p14:creationId xmlns:p14="http://schemas.microsoft.com/office/powerpoint/2010/main" val="3013208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552E6C4-D372-C8FC-F1DD-4A985F1151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00C1D5E-6E4A-6687-76C7-ACE7093F3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836" y="266972"/>
            <a:ext cx="7886700" cy="557213"/>
          </a:xfrm>
        </p:spPr>
        <p:txBody>
          <a:bodyPr/>
          <a:lstStyle/>
          <a:p>
            <a:r>
              <a:rPr lang="fr-FR" dirty="0"/>
              <a:t>Pourquoi PARI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7DA4CFC-58DC-89CA-9928-91B7D5E67A9E}"/>
              </a:ext>
            </a:extLst>
          </p:cNvPr>
          <p:cNvSpPr txBox="1"/>
          <p:nvPr/>
        </p:nvSpPr>
        <p:spPr>
          <a:xfrm>
            <a:off x="138793" y="1346699"/>
            <a:ext cx="77805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En France, comme dans d'autres pays, la surveillance des infections sévères, en particulier en pédiatrie, est en place depuis des décennies : méningites, infections invasives, pneumonies.. communautaires sévères, etc. </a:t>
            </a:r>
            <a:r>
              <a:rPr lang="fr-FR" b="1" dirty="0"/>
              <a:t>leur réactivité n’est cependant pas optimale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Des réseaux de surveillance spécifiques existent pour certaines maladies infectieuses ambulatoires comme infections respiratoires aiguës, les gastro-entérites, les bronchiolites...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Ces réseaux sont indispensables et doivent être maintenus, car la surveillance épidémiologique ne consiste pas à changer de "lunettes" en cours de partie, l'important étant de pouvoir suivre les tendances.</a:t>
            </a:r>
          </a:p>
        </p:txBody>
      </p:sp>
      <p:pic>
        <p:nvPicPr>
          <p:cNvPr id="6" name="Image 5" descr="Une image contenant verres, lunettes, spectacles, accessoire&#10;&#10;Description générée automatiquement">
            <a:extLst>
              <a:ext uri="{FF2B5EF4-FFF2-40B4-BE49-F238E27FC236}">
                <a16:creationId xmlns:a16="http://schemas.microsoft.com/office/drawing/2014/main" id="{6E5CD682-C88D-8020-21E8-25B4110F8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6893" y="1238475"/>
            <a:ext cx="1224643" cy="643723"/>
          </a:xfrm>
          <a:prstGeom prst="rect">
            <a:avLst/>
          </a:prstGeom>
        </p:spPr>
      </p:pic>
      <p:pic>
        <p:nvPicPr>
          <p:cNvPr id="7" name="Image 6" descr="Une image contenant personne, Visage humain, habits, homme&#10;&#10;Description générée automatiquement">
            <a:extLst>
              <a:ext uri="{FF2B5EF4-FFF2-40B4-BE49-F238E27FC236}">
                <a16:creationId xmlns:a16="http://schemas.microsoft.com/office/drawing/2014/main" id="{DA1CA6E5-CCB0-2BE6-D587-6362920913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836" y="2480459"/>
            <a:ext cx="11557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250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0212160-C9D1-0CCE-CFC9-FF6202FECE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ED5C287-3237-A425-16EC-89245A045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8" y="234315"/>
            <a:ext cx="7886700" cy="557213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622CBBC-D8AE-A13E-E311-638DE1CD4CCE}"/>
              </a:ext>
            </a:extLst>
          </p:cNvPr>
          <p:cNvSpPr txBox="1"/>
          <p:nvPr/>
        </p:nvSpPr>
        <p:spPr>
          <a:xfrm>
            <a:off x="282704" y="1191503"/>
            <a:ext cx="857859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700" dirty="0"/>
              <a:t>Peu de systèmes fonctionnent en temps réel et les résultats sont souvent en décalage avec les phénomènes observés, ce qui ne permet pas de réagir suffisamment vite.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700" dirty="0"/>
              <a:t>Ils nécessitent souvent un travail supplémentaire pour les participants, dans un contexte de pénurie de médecins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700" dirty="0"/>
              <a:t>La précision des diagnostics recueillis peut poser problème 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r-FR" sz="1700" dirty="0"/>
              <a:t>certains diagnostics sont cliniquement souvent évidents (ex : varicelle)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r-FR" sz="1700" dirty="0"/>
              <a:t>d'autres sont syndromiques et sont assimilés à "un pathogène" : grippe, gastro-entérite.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700" dirty="0"/>
              <a:t>La qualité du diagnostic dépend </a:t>
            </a:r>
          </a:p>
          <a:p>
            <a:pPr marL="671513" lvl="1" indent="-214313">
              <a:buFont typeface="Arial" panose="020B0604020202020204" pitchFamily="34" charset="0"/>
              <a:buChar char="•"/>
            </a:pPr>
            <a:r>
              <a:rPr lang="fr-FR" sz="1700" dirty="0"/>
              <a:t>de la formation des médecins</a:t>
            </a:r>
          </a:p>
          <a:p>
            <a:pPr marL="671513" lvl="1" indent="-214313">
              <a:buFont typeface="Arial" panose="020B0604020202020204" pitchFamily="34" charset="0"/>
              <a:buChar char="•"/>
            </a:pPr>
            <a:r>
              <a:rPr lang="fr-FR" sz="1700" dirty="0"/>
              <a:t>des outils de diagnostic disponibles et de la formation à leur utilisation</a:t>
            </a:r>
          </a:p>
        </p:txBody>
      </p:sp>
      <p:sp>
        <p:nvSpPr>
          <p:cNvPr id="5" name="Titre 2">
            <a:extLst>
              <a:ext uri="{FF2B5EF4-FFF2-40B4-BE49-F238E27FC236}">
                <a16:creationId xmlns:a16="http://schemas.microsoft.com/office/drawing/2014/main" id="{17D1B685-9D0B-ECD7-79C4-B6285802F4B7}"/>
              </a:ext>
            </a:extLst>
          </p:cNvPr>
          <p:cNvSpPr txBox="1">
            <a:spLocks/>
          </p:cNvSpPr>
          <p:nvPr/>
        </p:nvSpPr>
        <p:spPr>
          <a:xfrm>
            <a:off x="1102179" y="234315"/>
            <a:ext cx="7886700" cy="557213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dirty="0"/>
              <a:t>Pourquoi PARI ?</a:t>
            </a:r>
          </a:p>
        </p:txBody>
      </p:sp>
    </p:spTree>
    <p:extLst>
      <p:ext uri="{BB962C8B-B14F-4D97-AF65-F5344CB8AC3E}">
        <p14:creationId xmlns:p14="http://schemas.microsoft.com/office/powerpoint/2010/main" val="7015498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4825</TotalTime>
  <Words>758</Words>
  <Application>Microsoft Macintosh PowerPoint</Application>
  <PresentationFormat>Affichage à l'écran (16:9)</PresentationFormat>
  <Paragraphs>160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2" baseType="lpstr">
      <vt:lpstr>01 Digitall</vt:lpstr>
      <vt:lpstr>Arial</vt:lpstr>
      <vt:lpstr>Calibri</vt:lpstr>
      <vt:lpstr>MetaPro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Pourquoi PARI ?</vt:lpstr>
      <vt:lpstr>Présentation PowerPoint</vt:lpstr>
      <vt:lpstr>Présentation PowerPoint</vt:lpstr>
      <vt:lpstr>Doit-on faire la médecine avec des œillères ? </vt:lpstr>
      <vt:lpstr>Pourquoi PARI</vt:lpstr>
      <vt:lpstr>Présentation PowerPoint</vt:lpstr>
      <vt:lpstr>La révolution des tests multiplex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DIU</dc:creator>
  <cp:lastModifiedBy>Stéphane Béchet</cp:lastModifiedBy>
  <cp:revision>161</cp:revision>
  <cp:lastPrinted>2022-07-26T07:48:29Z</cp:lastPrinted>
  <dcterms:created xsi:type="dcterms:W3CDTF">2018-12-12T07:15:29Z</dcterms:created>
  <dcterms:modified xsi:type="dcterms:W3CDTF">2023-10-16T09:31:16Z</dcterms:modified>
</cp:coreProperties>
</file>