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4" r:id="rId2"/>
    <p:sldId id="286" r:id="rId3"/>
    <p:sldId id="277" r:id="rId4"/>
    <p:sldId id="329" r:id="rId5"/>
    <p:sldId id="330" r:id="rId6"/>
    <p:sldId id="278" r:id="rId7"/>
    <p:sldId id="288" r:id="rId8"/>
    <p:sldId id="298" r:id="rId9"/>
    <p:sldId id="289" r:id="rId10"/>
    <p:sldId id="301" r:id="rId11"/>
    <p:sldId id="307" r:id="rId12"/>
    <p:sldId id="328" r:id="rId13"/>
    <p:sldId id="314" r:id="rId14"/>
    <p:sldId id="313" r:id="rId15"/>
    <p:sldId id="327" r:id="rId16"/>
    <p:sldId id="324" r:id="rId17"/>
    <p:sldId id="281" r:id="rId18"/>
    <p:sldId id="304" r:id="rId19"/>
    <p:sldId id="305" r:id="rId20"/>
    <p:sldId id="306" r:id="rId21"/>
    <p:sldId id="315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39" r:id="rId31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900"/>
    <a:srgbClr val="1498D7"/>
    <a:srgbClr val="009D3D"/>
    <a:srgbClr val="EAF0F0"/>
    <a:srgbClr val="F1F6F4"/>
    <a:srgbClr val="FAFFFD"/>
    <a:srgbClr val="FFFFFD"/>
    <a:srgbClr val="F4FFFD"/>
    <a:srgbClr val="F7F8FF"/>
    <a:srgbClr val="FFF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48" autoAdjust="0"/>
    <p:restoredTop sz="94830" autoAdjust="0"/>
  </p:normalViewPr>
  <p:slideViewPr>
    <p:cSldViewPr snapToGrid="0" showGuides="1">
      <p:cViewPr varScale="1">
        <p:scale>
          <a:sx n="156" d="100"/>
          <a:sy n="156" d="100"/>
        </p:scale>
        <p:origin x="1080" y="168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104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278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5715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949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247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827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4359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7949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0995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4424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97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582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0701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5846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7293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2312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4780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7923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1685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27984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946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YG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809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3295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2534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19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9098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929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539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9D41F77-A17A-CBA3-E740-8202A238B418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EB626B7-7269-E4E7-F922-B124CA08A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A3BF-1C02-424E-9F1C-ABC91B05459F}" type="datetimeFigureOut">
              <a:rPr lang="fr-FR" smtClean="0"/>
              <a:t>16/10/2023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D4C5CF-0B27-769B-7F1B-A626B98BD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F13970-9F79-7C62-8E3D-B49550362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60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www.google.com/url?sa=t&amp;rct=j&amp;q=&amp;esrc=s&amp;source=web&amp;cd=&amp;cad=rja&amp;uact=8&amp;ved=2ahUKEwj_qtOGlM-BAxUaUKQEHbahCy0QFnoECBIQAQ&amp;url=https://uticalc.pitt.edu/&amp;usg=AOvVaw2iiMxc6GMIUJPM_NL9mcdR&amp;opi=89978449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=&amp;esrc=s&amp;source=web&amp;cd=&amp;cad=rja&amp;uact=8&amp;ved=2ahUKEwj_qtOGlM-BAxUaUKQEHbahCy0QFnoECBIQAQ&amp;url=https://uticalc.pitt.edu/&amp;usg=AOvVaw2iiMxc6GMIUJPM_NL9mcdR&amp;opi=89978449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oogle.com/url?sa=t&amp;rct=j&amp;q=&amp;esrc=s&amp;source=web&amp;cd=&amp;cad=rja&amp;uact=8&amp;ved=2ahUKEwj_qtOGlM-BAxUaUKQEHbahCy0QFnoECBIQAQ&amp;url=https://uticalc.pitt.edu/&amp;usg=AOvVaw2iiMxc6GMIUJPM_NL9mcdR&amp;opi=89978449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url?sa=t&amp;rct=j&amp;q=&amp;esrc=s&amp;source=web&amp;cd=&amp;cad=rja&amp;uact=8&amp;ved=2ahUKEwj_qtOGlM-BAxUaUKQEHbahCy0QFnoECBIQAQ&amp;url=https://uticalc.pitt.edu/&amp;usg=AOvVaw2iiMxc6GMIUJPM_NL9mcdR&amp;opi=89978449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url?sa=t&amp;rct=j&amp;q=&amp;esrc=s&amp;source=web&amp;cd=&amp;cad=rja&amp;uact=8&amp;ved=2ahUKEwj_qtOGlM-BAxUaUKQEHbahCy0QFnoECBIQAQ&amp;url=https://uticalc.pitt.edu/&amp;usg=AOvVaw2iiMxc6GMIUJPM_NL9mcdR&amp;opi=89978449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=&amp;esrc=s&amp;source=web&amp;cd=&amp;cad=rja&amp;uact=8&amp;ved=2ahUKEwj_qtOGlM-BAxUaUKQEHbahCy0QFnoECBIQAQ&amp;url=https://uticalc.pitt.edu/&amp;usg=AOvVaw2iiMxc6GMIUJPM_NL9mcdR&amp;opi=89978449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10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373746" y="279987"/>
            <a:ext cx="50064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Plusieurs algorithmes existent déjà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063" y="1408462"/>
            <a:ext cx="2725175" cy="271426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2B61CD7-EAF3-C8E8-7433-C35834D30756}"/>
              </a:ext>
            </a:extLst>
          </p:cNvPr>
          <p:cNvSpPr txBox="1"/>
          <p:nvPr/>
        </p:nvSpPr>
        <p:spPr>
          <a:xfrm>
            <a:off x="2590342" y="4247063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hlinkClick r:id="rId4"/>
              </a:rPr>
              <a:t>Shaikh N JAMA 2007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44120" y="1736203"/>
            <a:ext cx="15408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&lt; 12 mois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Race blanche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T°≥ 39°C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T° ≥ 2 jours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Autre source (-)</a:t>
            </a:r>
          </a:p>
        </p:txBody>
      </p:sp>
      <p:cxnSp>
        <p:nvCxnSpPr>
          <p:cNvPr id="10" name="Connecteur droit avec flèche 9"/>
          <p:cNvCxnSpPr>
            <a:stCxn id="8" idx="2"/>
          </p:cNvCxnSpPr>
          <p:nvPr/>
        </p:nvCxnSpPr>
        <p:spPr>
          <a:xfrm>
            <a:off x="914523" y="2751866"/>
            <a:ext cx="5101" cy="5237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53966" y="3306036"/>
            <a:ext cx="16049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Fille &lt; 2 ans </a:t>
            </a:r>
          </a:p>
          <a:p>
            <a:r>
              <a:rPr lang="fr-FR" sz="1200" dirty="0"/>
              <a:t>score ≥ 2 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/>
              <a:t>Se 95% IUF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/>
              <a:t>30% urine inutile</a:t>
            </a:r>
            <a:r>
              <a:rPr lang="fr-FR" dirty="0"/>
              <a:t>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2B61CD7-EAF3-C8E8-7433-C35834D30756}"/>
              </a:ext>
            </a:extLst>
          </p:cNvPr>
          <p:cNvSpPr txBox="1"/>
          <p:nvPr/>
        </p:nvSpPr>
        <p:spPr>
          <a:xfrm>
            <a:off x="-12449" y="4248995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dirty="0" err="1">
                <a:hlinkClick r:id="rId4"/>
              </a:rPr>
              <a:t>Gorelick</a:t>
            </a:r>
            <a:r>
              <a:rPr lang="fr-FR" sz="900" dirty="0">
                <a:hlinkClick r:id="rId4"/>
              </a:rPr>
              <a:t> MH Arch </a:t>
            </a:r>
            <a:r>
              <a:rPr lang="fr-FR" sz="900" dirty="0" err="1">
                <a:hlinkClick r:id="rId4"/>
              </a:rPr>
              <a:t>Pediatr</a:t>
            </a:r>
            <a:r>
              <a:rPr lang="fr-FR" sz="900" dirty="0">
                <a:hlinkClick r:id="rId4"/>
              </a:rPr>
              <a:t> </a:t>
            </a:r>
          </a:p>
          <a:p>
            <a:pPr algn="ctr"/>
            <a:r>
              <a:rPr lang="fr-FR" sz="900" dirty="0" err="1">
                <a:hlinkClick r:id="rId4"/>
              </a:rPr>
              <a:t>Adolesc</a:t>
            </a:r>
            <a:r>
              <a:rPr lang="fr-FR" sz="900" dirty="0">
                <a:hlinkClick r:id="rId4"/>
              </a:rPr>
              <a:t> Med 2000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0418" y="1244276"/>
            <a:ext cx="2339879" cy="289945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2B61CD7-EAF3-C8E8-7433-C35834D30756}"/>
              </a:ext>
            </a:extLst>
          </p:cNvPr>
          <p:cNvSpPr txBox="1"/>
          <p:nvPr/>
        </p:nvSpPr>
        <p:spPr>
          <a:xfrm>
            <a:off x="4934277" y="4248992"/>
            <a:ext cx="16017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hlinkClick r:id="rId4"/>
              </a:rPr>
              <a:t>Roberts KB </a:t>
            </a:r>
            <a:r>
              <a:rPr lang="fr-FR" sz="900" dirty="0" err="1">
                <a:hlinkClick r:id="rId4"/>
              </a:rPr>
              <a:t>Pediatrics</a:t>
            </a:r>
            <a:r>
              <a:rPr lang="fr-FR" sz="900" dirty="0">
                <a:hlinkClick r:id="rId4"/>
              </a:rPr>
              <a:t> 2011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2B61CD7-EAF3-C8E8-7433-C35834D30756}"/>
              </a:ext>
            </a:extLst>
          </p:cNvPr>
          <p:cNvSpPr txBox="1"/>
          <p:nvPr/>
        </p:nvSpPr>
        <p:spPr>
          <a:xfrm>
            <a:off x="7023333" y="4250924"/>
            <a:ext cx="21146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hlinkClick r:id="rId4"/>
              </a:rPr>
              <a:t>Hay AD </a:t>
            </a:r>
            <a:r>
              <a:rPr lang="fr-FR" sz="900" dirty="0" err="1">
                <a:hlinkClick r:id="rId4"/>
              </a:rPr>
              <a:t>Health</a:t>
            </a:r>
            <a:r>
              <a:rPr lang="fr-FR" sz="900" dirty="0">
                <a:hlinkClick r:id="rId4"/>
              </a:rPr>
              <a:t> </a:t>
            </a:r>
            <a:r>
              <a:rPr lang="fr-FR" sz="900" dirty="0" err="1">
                <a:hlinkClick r:id="rId4"/>
              </a:rPr>
              <a:t>Technol</a:t>
            </a:r>
            <a:r>
              <a:rPr lang="fr-FR" sz="900" dirty="0">
                <a:hlinkClick r:id="rId4"/>
              </a:rPr>
              <a:t> </a:t>
            </a:r>
            <a:r>
              <a:rPr lang="fr-FR" sz="900" dirty="0" err="1">
                <a:hlinkClick r:id="rId4"/>
              </a:rPr>
              <a:t>Assess</a:t>
            </a:r>
            <a:r>
              <a:rPr lang="fr-FR" sz="900" dirty="0">
                <a:hlinkClick r:id="rId4"/>
              </a:rPr>
              <a:t> 2016 </a:t>
            </a: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1679" y="1026489"/>
            <a:ext cx="2095841" cy="3096238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2D803E9-028D-FEC9-010E-03AE0A7D934B}"/>
              </a:ext>
            </a:extLst>
          </p:cNvPr>
          <p:cNvSpPr/>
          <p:nvPr/>
        </p:nvSpPr>
        <p:spPr>
          <a:xfrm>
            <a:off x="2554735" y="2222442"/>
            <a:ext cx="4376057" cy="10531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Trop compliqués !!!</a:t>
            </a:r>
          </a:p>
        </p:txBody>
      </p:sp>
    </p:spTree>
    <p:extLst>
      <p:ext uri="{BB962C8B-B14F-4D97-AF65-F5344CB8AC3E}">
        <p14:creationId xmlns:p14="http://schemas.microsoft.com/office/powerpoint/2010/main" val="90468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4ABF6D9-E46D-AE90-3604-17891BAA9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000DFD5-F20E-D293-28C0-39741271D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11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B1E30E2-1804-D8BC-9A94-DD29905CE880}"/>
              </a:ext>
            </a:extLst>
          </p:cNvPr>
          <p:cNvSpPr txBox="1"/>
          <p:nvPr/>
        </p:nvSpPr>
        <p:spPr>
          <a:xfrm>
            <a:off x="1373746" y="318407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>
                <a:solidFill>
                  <a:schemeClr val="bg1"/>
                </a:solidFill>
              </a:rPr>
              <a:t>UTICalc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3C74765-F6C2-6980-D415-E56FC7FFAACE}"/>
              </a:ext>
            </a:extLst>
          </p:cNvPr>
          <p:cNvSpPr txBox="1"/>
          <p:nvPr/>
        </p:nvSpPr>
        <p:spPr>
          <a:xfrm>
            <a:off x="7154075" y="4820009"/>
            <a:ext cx="1950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hlinkClick r:id="rId3"/>
              </a:rPr>
              <a:t>Shaikh N JAMA </a:t>
            </a:r>
            <a:r>
              <a:rPr lang="fr-FR" sz="1200" dirty="0" err="1">
                <a:hlinkClick r:id="rId3"/>
              </a:rPr>
              <a:t>Ped</a:t>
            </a:r>
            <a:r>
              <a:rPr lang="fr-FR" sz="1200" dirty="0">
                <a:hlinkClick r:id="rId3"/>
              </a:rPr>
              <a:t> 2018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53BE327-78B7-91DE-EE78-4201993170D2}"/>
              </a:ext>
            </a:extLst>
          </p:cNvPr>
          <p:cNvSpPr txBox="1"/>
          <p:nvPr/>
        </p:nvSpPr>
        <p:spPr>
          <a:xfrm>
            <a:off x="384868" y="1486696"/>
            <a:ext cx="85266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Algorithme estimant la probabilité d’IUF basé sur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Variables cliniques (pré-test)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Update sur les résultats biologiques (post-test)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Revue de dossiers de </a:t>
            </a:r>
            <a:r>
              <a:rPr lang="fr-FR" dirty="0" err="1"/>
              <a:t>nrs</a:t>
            </a:r>
            <a:r>
              <a:rPr lang="fr-FR" dirty="0"/>
              <a:t> fébriles 2-23 ms consultant aux urgences à Pittsburg</a:t>
            </a:r>
          </a:p>
          <a:p>
            <a:r>
              <a:rPr lang="fr-FR" dirty="0"/>
              <a:t>     entre 01/2007 et 04/2013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5 </a:t>
            </a:r>
            <a:r>
              <a:rPr lang="fr-FR" dirty="0" err="1"/>
              <a:t>models</a:t>
            </a:r>
            <a:r>
              <a:rPr lang="fr-FR" dirty="0"/>
              <a:t> de régression logistique de prédiction du risque d’UTI ont été testés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2070 </a:t>
            </a:r>
            <a:r>
              <a:rPr lang="fr-FR" dirty="0" err="1"/>
              <a:t>nrs</a:t>
            </a:r>
            <a:r>
              <a:rPr lang="fr-FR" dirty="0"/>
              <a:t> inclus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Base d’essai (n=1868)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Base de validation (n=384)</a:t>
            </a:r>
          </a:p>
        </p:txBody>
      </p:sp>
    </p:spTree>
    <p:extLst>
      <p:ext uri="{BB962C8B-B14F-4D97-AF65-F5344CB8AC3E}">
        <p14:creationId xmlns:p14="http://schemas.microsoft.com/office/powerpoint/2010/main" val="3552353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logiciel, Page web&#10;&#10;Description générée automatiquement">
            <a:extLst>
              <a:ext uri="{FF2B5EF4-FFF2-40B4-BE49-F238E27FC236}">
                <a16:creationId xmlns:a16="http://schemas.microsoft.com/office/drawing/2014/main" id="{0D4C2ED0-B0F0-DC39-5819-B3CD2A8C63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92" y="889907"/>
            <a:ext cx="3809908" cy="3788230"/>
          </a:xfrm>
          <a:prstGeom prst="rect">
            <a:avLst/>
          </a:prstGeom>
        </p:spPr>
      </p:pic>
      <p:pic>
        <p:nvPicPr>
          <p:cNvPr id="5" name="Image 4" descr="Une image contenant texte, Appareils électroniques, capture d’écran, logiciel&#10;&#10;Description générée automatiquement">
            <a:extLst>
              <a:ext uri="{FF2B5EF4-FFF2-40B4-BE49-F238E27FC236}">
                <a16:creationId xmlns:a16="http://schemas.microsoft.com/office/drawing/2014/main" id="{7D239C19-C6A6-DBF5-D4B0-FBD78F2DFC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229" y="944280"/>
            <a:ext cx="3145771" cy="3679484"/>
          </a:xfrm>
          <a:prstGeom prst="rect">
            <a:avLst/>
          </a:prstGeom>
        </p:spPr>
      </p:pic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AFD9B9C8-CB49-BDA7-205C-137B6AFCF7BA}"/>
              </a:ext>
            </a:extLst>
          </p:cNvPr>
          <p:cNvSpPr/>
          <p:nvPr/>
        </p:nvSpPr>
        <p:spPr>
          <a:xfrm>
            <a:off x="4926788" y="2651970"/>
            <a:ext cx="86169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876C979-E3E4-6C9A-F010-40CC60B860B5}"/>
              </a:ext>
            </a:extLst>
          </p:cNvPr>
          <p:cNvSpPr txBox="1"/>
          <p:nvPr/>
        </p:nvSpPr>
        <p:spPr>
          <a:xfrm>
            <a:off x="6440254" y="4774168"/>
            <a:ext cx="1866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hlinkClick r:id="rId5"/>
              </a:rPr>
              <a:t>https://uticalc.pitt.edu</a:t>
            </a:r>
          </a:p>
        </p:txBody>
      </p:sp>
    </p:spTree>
    <p:extLst>
      <p:ext uri="{BB962C8B-B14F-4D97-AF65-F5344CB8AC3E}">
        <p14:creationId xmlns:p14="http://schemas.microsoft.com/office/powerpoint/2010/main" val="344161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1B033E76-BD7C-3362-0953-4763EAC99996}"/>
              </a:ext>
            </a:extLst>
          </p:cNvPr>
          <p:cNvSpPr txBox="1"/>
          <p:nvPr/>
        </p:nvSpPr>
        <p:spPr>
          <a:xfrm>
            <a:off x="949458" y="1446037"/>
            <a:ext cx="76254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Aaron</a:t>
            </a:r>
            <a:r>
              <a:rPr lang="fr-FR" dirty="0"/>
              <a:t> 3 mois présente une fièvre isolée à 39.5° depuis 24 heures. Il consulte dans un hôpital Parisien. Il est en bon état général, n’a aucun antécédent familial ou personnel (il a été circoncis à 7 jours) et son examen clinique est sans aucune anomalie. Les « habitudes » de ce service d’urgence est de ne pas faire de CRP et de faire systématiquement un sondage vésical en cas de suspicion d’infection urinaire fébrile.</a:t>
            </a:r>
          </a:p>
        </p:txBody>
      </p:sp>
      <p:pic>
        <p:nvPicPr>
          <p:cNvPr id="5" name="Image 4" descr="Une image contenant texte, journal, papier, Police&#10;&#10;Description générée automatiquement">
            <a:extLst>
              <a:ext uri="{FF2B5EF4-FFF2-40B4-BE49-F238E27FC236}">
                <a16:creationId xmlns:a16="http://schemas.microsoft.com/office/drawing/2014/main" id="{DCD2076A-D6F1-2CF4-2B2F-3DD3C7FA2F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114" y="239751"/>
            <a:ext cx="963945" cy="60117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14CAC72D-145C-B06F-0DD2-91BD58EEAC68}"/>
              </a:ext>
            </a:extLst>
          </p:cNvPr>
          <p:cNvSpPr txBox="1"/>
          <p:nvPr/>
        </p:nvSpPr>
        <p:spPr>
          <a:xfrm>
            <a:off x="1198710" y="338098"/>
            <a:ext cx="25771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Revenant à Aaron</a:t>
            </a:r>
          </a:p>
        </p:txBody>
      </p:sp>
    </p:spTree>
    <p:extLst>
      <p:ext uri="{BB962C8B-B14F-4D97-AF65-F5344CB8AC3E}">
        <p14:creationId xmlns:p14="http://schemas.microsoft.com/office/powerpoint/2010/main" val="439581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007D359-F7E6-2C95-9F42-006F27C28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032" y="61555"/>
            <a:ext cx="8244968" cy="463499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2B61CD7-EAF3-C8E8-7433-C35834D30756}"/>
              </a:ext>
            </a:extLst>
          </p:cNvPr>
          <p:cNvSpPr txBox="1"/>
          <p:nvPr/>
        </p:nvSpPr>
        <p:spPr>
          <a:xfrm>
            <a:off x="6440254" y="4774168"/>
            <a:ext cx="1866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hlinkClick r:id="rId4"/>
              </a:rPr>
              <a:t>https://uticalc.pitt.edu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3140477-7970-59CF-0FDD-D1A2E124943D}"/>
              </a:ext>
            </a:extLst>
          </p:cNvPr>
          <p:cNvSpPr txBox="1"/>
          <p:nvPr/>
        </p:nvSpPr>
        <p:spPr>
          <a:xfrm>
            <a:off x="537881" y="2121627"/>
            <a:ext cx="8429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highlight>
                  <a:srgbClr val="00FF00"/>
                </a:highlight>
              </a:rPr>
              <a:t>Calculation Results</a:t>
            </a:r>
          </a:p>
          <a:p>
            <a:r>
              <a:rPr lang="en-US" dirty="0">
                <a:effectLst/>
                <a:highlight>
                  <a:srgbClr val="00FF00"/>
                </a:highlight>
              </a:rPr>
              <a:t>Please note: The pretest probability of UTI for your patient is relatively </a:t>
            </a:r>
            <a:r>
              <a:rPr lang="en-US" b="1" dirty="0">
                <a:effectLst/>
                <a:highlight>
                  <a:srgbClr val="00FF00"/>
                </a:highlight>
              </a:rPr>
              <a:t>LOW</a:t>
            </a:r>
            <a:r>
              <a:rPr lang="en-US" dirty="0">
                <a:effectLst/>
                <a:highlight>
                  <a:srgbClr val="00FF00"/>
                </a:highlight>
              </a:rPr>
              <a:t> (i.e., less than 2%). Many clinicians would not obtain a urine sample in such a patient.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07DDFF6-7C3A-2909-DD40-4F05559B9559}"/>
              </a:ext>
            </a:extLst>
          </p:cNvPr>
          <p:cNvSpPr txBox="1"/>
          <p:nvPr/>
        </p:nvSpPr>
        <p:spPr>
          <a:xfrm>
            <a:off x="537881" y="3122577"/>
            <a:ext cx="86677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0000"/>
                </a:highlight>
              </a:rPr>
              <a:t>Dans ce 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highlight>
                  <a:srgbClr val="FF0000"/>
                </a:highlight>
              </a:rPr>
              <a:t>Un ECBU par poche s’il est positif a plus de chance d’être un faux + qu’un vrai 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highlight>
                  <a:srgbClr val="FF0000"/>
                </a:highlight>
              </a:rPr>
              <a:t>Un ECBU par sondage ou ponction est excessif sauf sepsis</a:t>
            </a:r>
          </a:p>
        </p:txBody>
      </p:sp>
    </p:spTree>
    <p:extLst>
      <p:ext uri="{BB962C8B-B14F-4D97-AF65-F5344CB8AC3E}">
        <p14:creationId xmlns:p14="http://schemas.microsoft.com/office/powerpoint/2010/main" val="120894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179651E-E736-0EBC-4902-40FB6C9888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21" y="-1"/>
            <a:ext cx="8188778" cy="1015407"/>
          </a:xfrm>
          <a:prstGeom prst="rect">
            <a:avLst/>
          </a:prstGeom>
        </p:spPr>
      </p:pic>
      <p:pic>
        <p:nvPicPr>
          <p:cNvPr id="5" name="Image 4" descr="Une image contenant texte, capture d’écran, logiciel, Système d’exploitation&#10;&#10;Description générée automatiquement">
            <a:extLst>
              <a:ext uri="{FF2B5EF4-FFF2-40B4-BE49-F238E27FC236}">
                <a16:creationId xmlns:a16="http://schemas.microsoft.com/office/drawing/2014/main" id="{335E88FE-E3BB-432E-0A8C-27A9FC413C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855" y="1015406"/>
            <a:ext cx="3192987" cy="366273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FF365C22-DC04-875B-85D6-15FD7BD3FEF5}"/>
              </a:ext>
            </a:extLst>
          </p:cNvPr>
          <p:cNvCxnSpPr>
            <a:cxnSpLocks/>
          </p:cNvCxnSpPr>
          <p:nvPr/>
        </p:nvCxnSpPr>
        <p:spPr>
          <a:xfrm>
            <a:off x="2963636" y="840921"/>
            <a:ext cx="155121" cy="2065565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Une image contenant texte, Appareils électroniques, capture d’écran, logiciel&#10;&#10;Description générée automatiquement">
            <a:extLst>
              <a:ext uri="{FF2B5EF4-FFF2-40B4-BE49-F238E27FC236}">
                <a16:creationId xmlns:a16="http://schemas.microsoft.com/office/drawing/2014/main" id="{6D3F2B79-274B-205F-8407-D74B47D987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842" y="1015407"/>
            <a:ext cx="1425679" cy="1662816"/>
          </a:xfrm>
          <a:prstGeom prst="rect">
            <a:avLst/>
          </a:prstGeom>
        </p:spPr>
      </p:pic>
      <p:pic>
        <p:nvPicPr>
          <p:cNvPr id="10" name="Image 9" descr="Une image contenant texte, capture d’écran, logiciel, Page web&#10;&#10;Description générée automatiquement">
            <a:extLst>
              <a:ext uri="{FF2B5EF4-FFF2-40B4-BE49-F238E27FC236}">
                <a16:creationId xmlns:a16="http://schemas.microsoft.com/office/drawing/2014/main" id="{8F308798-A5C8-BD1E-110F-1C0B6B82295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843" y="2465616"/>
            <a:ext cx="1335872" cy="1566564"/>
          </a:xfrm>
          <a:prstGeom prst="rect">
            <a:avLst/>
          </a:prstGeom>
        </p:spPr>
      </p:pic>
      <p:pic>
        <p:nvPicPr>
          <p:cNvPr id="12" name="Image 11" descr="Une image contenant texte, capture d’écran, logiciel, Système d’exploitation&#10;&#10;Description générée automatiquement">
            <a:extLst>
              <a:ext uri="{FF2B5EF4-FFF2-40B4-BE49-F238E27FC236}">
                <a16:creationId xmlns:a16="http://schemas.microsoft.com/office/drawing/2014/main" id="{77604A5C-0AED-DD92-76AF-B7C7B1AAEC0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842" y="3791687"/>
            <a:ext cx="1335873" cy="1563427"/>
          </a:xfrm>
          <a:prstGeom prst="rect">
            <a:avLst/>
          </a:prstGeom>
        </p:spPr>
      </p:pic>
      <p:sp>
        <p:nvSpPr>
          <p:cNvPr id="13" name="Flèche vers la droite 12">
            <a:extLst>
              <a:ext uri="{FF2B5EF4-FFF2-40B4-BE49-F238E27FC236}">
                <a16:creationId xmlns:a16="http://schemas.microsoft.com/office/drawing/2014/main" id="{84B3DE68-BB47-3F46-D825-6AC208570699}"/>
              </a:ext>
            </a:extLst>
          </p:cNvPr>
          <p:cNvSpPr/>
          <p:nvPr/>
        </p:nvSpPr>
        <p:spPr>
          <a:xfrm>
            <a:off x="5735053" y="1313027"/>
            <a:ext cx="86169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BEA7474-0E3E-63DD-CF66-154B7D57FC0D}"/>
              </a:ext>
            </a:extLst>
          </p:cNvPr>
          <p:cNvSpPr txBox="1"/>
          <p:nvPr/>
        </p:nvSpPr>
        <p:spPr>
          <a:xfrm>
            <a:off x="6672233" y="1175029"/>
            <a:ext cx="2433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ECBU par poche </a:t>
            </a:r>
          </a:p>
          <a:p>
            <a:r>
              <a:rPr lang="fr-FR" dirty="0"/>
              <a:t>suffit : germe et ATBG</a:t>
            </a:r>
          </a:p>
        </p:txBody>
      </p:sp>
      <p:sp>
        <p:nvSpPr>
          <p:cNvPr id="15" name="Flèche vers la droite 14">
            <a:extLst>
              <a:ext uri="{FF2B5EF4-FFF2-40B4-BE49-F238E27FC236}">
                <a16:creationId xmlns:a16="http://schemas.microsoft.com/office/drawing/2014/main" id="{E948AA99-DD79-285E-D2B0-CDB616A46AC8}"/>
              </a:ext>
            </a:extLst>
          </p:cNvPr>
          <p:cNvSpPr/>
          <p:nvPr/>
        </p:nvSpPr>
        <p:spPr>
          <a:xfrm>
            <a:off x="5641521" y="2664170"/>
            <a:ext cx="86169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a droite 15">
            <a:extLst>
              <a:ext uri="{FF2B5EF4-FFF2-40B4-BE49-F238E27FC236}">
                <a16:creationId xmlns:a16="http://schemas.microsoft.com/office/drawing/2014/main" id="{2CFE45EA-5125-41EB-8269-291A315E1982}"/>
              </a:ext>
            </a:extLst>
          </p:cNvPr>
          <p:cNvSpPr/>
          <p:nvPr/>
        </p:nvSpPr>
        <p:spPr>
          <a:xfrm>
            <a:off x="5641521" y="4205798"/>
            <a:ext cx="86169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58B5D52-0F7A-F0D0-98D8-4F96A29D7C9E}"/>
              </a:ext>
            </a:extLst>
          </p:cNvPr>
          <p:cNvSpPr txBox="1"/>
          <p:nvPr/>
        </p:nvSpPr>
        <p:spPr>
          <a:xfrm>
            <a:off x="6751864" y="426344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Pas d’ECBU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F7B6A76-9F00-49ED-8468-72CDEF331449}"/>
              </a:ext>
            </a:extLst>
          </p:cNvPr>
          <p:cNvSpPr txBox="1"/>
          <p:nvPr/>
        </p:nvSpPr>
        <p:spPr>
          <a:xfrm>
            <a:off x="6526452" y="2721820"/>
            <a:ext cx="2018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ECBU : quel type </a:t>
            </a:r>
          </a:p>
          <a:p>
            <a:r>
              <a:rPr lang="fr-FR" dirty="0"/>
              <a:t>de prélèvement ?</a:t>
            </a:r>
          </a:p>
        </p:txBody>
      </p:sp>
    </p:spTree>
    <p:extLst>
      <p:ext uri="{BB962C8B-B14F-4D97-AF65-F5344CB8AC3E}">
        <p14:creationId xmlns:p14="http://schemas.microsoft.com/office/powerpoint/2010/main" val="293083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 animBg="1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336C0E4-0C8B-2F52-0C8F-1FFA2CF0C725}"/>
              </a:ext>
            </a:extLst>
          </p:cNvPr>
          <p:cNvSpPr txBox="1"/>
          <p:nvPr/>
        </p:nvSpPr>
        <p:spPr>
          <a:xfrm>
            <a:off x="1167492" y="342900"/>
            <a:ext cx="69653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Un problème : l’enfant n’urine pas …</a:t>
            </a:r>
            <a:r>
              <a:rPr lang="fr-FR" sz="2200" b="1" dirty="0">
                <a:solidFill>
                  <a:schemeClr val="bg1"/>
                </a:solidFill>
                <a:sym typeface="Wingdings" pitchFamily="2" charset="2"/>
              </a:rPr>
              <a:t> 2 solutions</a:t>
            </a:r>
            <a:endParaRPr lang="fr-FR" sz="2200" b="1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47F048-984F-FB21-EDC6-555DB2292CCF}"/>
              </a:ext>
            </a:extLst>
          </p:cNvPr>
          <p:cNvSpPr txBox="1"/>
          <p:nvPr/>
        </p:nvSpPr>
        <p:spPr>
          <a:xfrm>
            <a:off x="955221" y="1575707"/>
            <a:ext cx="35445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Solution 1 :  prescrivez à la mère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Solution 2 : la CRP/</a:t>
            </a:r>
            <a:r>
              <a:rPr lang="fr-FR" dirty="0" err="1"/>
              <a:t>microCRP</a:t>
            </a:r>
            <a:endParaRPr lang="fr-FR" dirty="0"/>
          </a:p>
        </p:txBody>
      </p:sp>
      <p:pic>
        <p:nvPicPr>
          <p:cNvPr id="5" name="Image 4" descr="Une image contenant texte, soins de santé, Médicament sous ordonnance, médicament&#10;&#10;Description générée automatiquement">
            <a:extLst>
              <a:ext uri="{FF2B5EF4-FFF2-40B4-BE49-F238E27FC236}">
                <a16:creationId xmlns:a16="http://schemas.microsoft.com/office/drawing/2014/main" id="{38F18172-1652-CE1B-BE6E-DC420358C9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950" y="1329426"/>
            <a:ext cx="2997200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926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1285252" y="2814798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1299066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1276014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1276014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307940" y="362901"/>
            <a:ext cx="7613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Si Aaron avait 48 heures de fièvre avec une CRP &lt;20 mg/L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5B09E0D-5321-E466-343A-C56921BD9F9B}"/>
              </a:ext>
            </a:extLst>
          </p:cNvPr>
          <p:cNvSpPr txBox="1"/>
          <p:nvPr/>
        </p:nvSpPr>
        <p:spPr>
          <a:xfrm>
            <a:off x="1923823" y="1670057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Aaron a une probabilité élevée d’avoir une pyélonéphrite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5B09E0D-5321-E466-343A-C56921BD9F9B}"/>
              </a:ext>
            </a:extLst>
          </p:cNvPr>
          <p:cNvSpPr txBox="1"/>
          <p:nvPr/>
        </p:nvSpPr>
        <p:spPr>
          <a:xfrm>
            <a:off x="1950806" y="2233359"/>
            <a:ext cx="585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Aaron a une probabilité faible d’avoir une pyélonéphrite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5B09E0D-5321-E466-343A-C56921BD9F9B}"/>
              </a:ext>
            </a:extLst>
          </p:cNvPr>
          <p:cNvSpPr txBox="1"/>
          <p:nvPr/>
        </p:nvSpPr>
        <p:spPr>
          <a:xfrm>
            <a:off x="1951750" y="2837076"/>
            <a:ext cx="321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Ceci exclut une pyélonéphrite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5B09E0D-5321-E466-343A-C56921BD9F9B}"/>
              </a:ext>
            </a:extLst>
          </p:cNvPr>
          <p:cNvSpPr txBox="1"/>
          <p:nvPr/>
        </p:nvSpPr>
        <p:spPr>
          <a:xfrm>
            <a:off x="1960424" y="3450627"/>
            <a:ext cx="471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Aaron nécessite une antibiothérapie urgente</a:t>
            </a:r>
          </a:p>
        </p:txBody>
      </p:sp>
    </p:spTree>
    <p:extLst>
      <p:ext uri="{BB962C8B-B14F-4D97-AF65-F5344CB8AC3E}">
        <p14:creationId xmlns:p14="http://schemas.microsoft.com/office/powerpoint/2010/main" val="1036037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18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83664"/>
            <a:ext cx="4572000" cy="37651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1585" y="1833086"/>
            <a:ext cx="43596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“ In febrile children that are seriously ill,</a:t>
            </a:r>
            <a:br>
              <a:rPr lang="en-US" i="1" dirty="0">
                <a:solidFill>
                  <a:srgbClr val="000000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i="1" dirty="0">
                <a:solidFill>
                  <a:srgbClr val="000000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CRP &lt; 20 mg/l gives a LR- of 0.10 (95% CI 0.04–0.30,n =1) for pyelonephritis “</a:t>
            </a:r>
            <a:r>
              <a:rPr lang="en-US" i="1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dirty="0"/>
            </a:b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82B3A1D-C027-25C9-40F2-7D68F6C79360}"/>
              </a:ext>
            </a:extLst>
          </p:cNvPr>
          <p:cNvSpPr txBox="1"/>
          <p:nvPr/>
        </p:nvSpPr>
        <p:spPr>
          <a:xfrm>
            <a:off x="1307940" y="362901"/>
            <a:ext cx="7613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Revue systématique et méta-analyse des biomarqueurs UTI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9356665-9350-B41E-43E6-1F6F9B5AEE47}"/>
              </a:ext>
            </a:extLst>
          </p:cNvPr>
          <p:cNvSpPr txBox="1"/>
          <p:nvPr/>
        </p:nvSpPr>
        <p:spPr>
          <a:xfrm>
            <a:off x="6700719" y="4820009"/>
            <a:ext cx="2396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hlinkClick r:id="rId4"/>
              </a:rPr>
              <a:t>Boon HA BMC Fam </a:t>
            </a:r>
            <a:r>
              <a:rPr lang="fr-FR" sz="1200" dirty="0" err="1">
                <a:hlinkClick r:id="rId4"/>
              </a:rPr>
              <a:t>Pract</a:t>
            </a:r>
            <a:r>
              <a:rPr lang="fr-FR" sz="1200" dirty="0">
                <a:hlinkClick r:id="rId4"/>
              </a:rPr>
              <a:t> 2021</a:t>
            </a:r>
          </a:p>
        </p:txBody>
      </p:sp>
    </p:spTree>
    <p:extLst>
      <p:ext uri="{BB962C8B-B14F-4D97-AF65-F5344CB8AC3E}">
        <p14:creationId xmlns:p14="http://schemas.microsoft.com/office/powerpoint/2010/main" val="2463966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19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637129" y="2955333"/>
            <a:ext cx="82826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 low CRP value (&lt; 20 mg/L) appears to be somewhat </a:t>
            </a:r>
            <a:r>
              <a:rPr lang="en-US" b="1" i="1" dirty="0">
                <a:solidFill>
                  <a:schemeClr val="accent1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useful in ruling out pyelonephritis</a:t>
            </a:r>
            <a:r>
              <a:rPr lang="en-US" i="1" dirty="0">
                <a:solidFill>
                  <a:srgbClr val="000000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(decreasing the probability of pyelonephritis to &lt; 20%), </a:t>
            </a:r>
            <a:r>
              <a:rPr lang="en-US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unexplained heterogeneity in the data prevents us from making recommendations at this time.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8276" y="201851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err="1">
                <a:solidFill>
                  <a:srgbClr val="000000"/>
                </a:solidFill>
                <a:latin typeface="SourceSansPro-Bold"/>
              </a:rPr>
              <a:t>Authors</a:t>
            </a:r>
            <a:r>
              <a:rPr lang="fr-FR" b="1" dirty="0">
                <a:solidFill>
                  <a:srgbClr val="000000"/>
                </a:solidFill>
                <a:latin typeface="SourceSansPro-Bold"/>
              </a:rPr>
              <a:t>' conclusions</a:t>
            </a:r>
            <a:r>
              <a:rPr lang="fr-FR" dirty="0"/>
              <a:t> </a:t>
            </a:r>
            <a:br>
              <a:rPr lang="fr-FR" dirty="0"/>
            </a:b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E351317-B791-A8A2-B08B-DFF493CD4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87"/>
            <a:ext cx="9144000" cy="280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06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604156" y="1626019"/>
            <a:ext cx="334735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Infections urinaires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(Saison 4, épisode 2)</a:t>
            </a:r>
            <a:endParaRPr lang="fr-FR" sz="2000" b="1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835615" y="2976061"/>
            <a:ext cx="276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Fouad MADHI</a:t>
            </a:r>
          </a:p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Yves GILLET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20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199999" y="365764"/>
            <a:ext cx="761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Marqueurs d’inflammation des pyélonéphrites au CHI Créteil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908501" y="1132677"/>
            <a:ext cx="721864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Revue rétrospective du 01/01/2023 au 10/07/2023</a:t>
            </a:r>
          </a:p>
          <a:p>
            <a:endParaRPr lang="fr-FR" dirty="0"/>
          </a:p>
          <a:p>
            <a:r>
              <a:rPr lang="fr-FR" dirty="0"/>
              <a:t>Prélèvements urinaires (+) en microbiologie  (n=267) enfants &lt; 2 ans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Urgences pédiatriques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Pédiatrie générale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Néonatalogie et chirurgie pédiatrique</a:t>
            </a:r>
          </a:p>
          <a:p>
            <a:endParaRPr lang="fr-FR" dirty="0"/>
          </a:p>
          <a:p>
            <a:r>
              <a:rPr lang="fr-FR" dirty="0">
                <a:highlight>
                  <a:srgbClr val="00FF00"/>
                </a:highlight>
              </a:rPr>
              <a:t>66 pyélonéphrites vraies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highlight>
                  <a:srgbClr val="00FF00"/>
                </a:highlight>
              </a:rPr>
              <a:t>34/66 avaient une </a:t>
            </a:r>
            <a:r>
              <a:rPr lang="fr-FR" b="1" dirty="0">
                <a:solidFill>
                  <a:schemeClr val="accent1"/>
                </a:solidFill>
                <a:highlight>
                  <a:srgbClr val="00FF00"/>
                </a:highlight>
              </a:rPr>
              <a:t>fièvre ≥48 heures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FF0000"/>
                </a:solidFill>
                <a:highlight>
                  <a:srgbClr val="00FF00"/>
                </a:highlight>
              </a:rPr>
              <a:t>34/34 avaient une CRP ≥20 mg/L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33/34 avaient une CRP ≥30 mg/L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32/34 avaient une CRP ≥60 mg/L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6401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DFF77FB-C6CE-D417-7910-4C9CF50BA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93AE63B-B4EB-1FBB-E5EF-69F20DAF4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21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ECABDC8-3225-8F16-AD1A-EB5862B54952}"/>
              </a:ext>
            </a:extLst>
          </p:cNvPr>
          <p:cNvSpPr txBox="1"/>
          <p:nvPr/>
        </p:nvSpPr>
        <p:spPr>
          <a:xfrm>
            <a:off x="1199999" y="365764"/>
            <a:ext cx="35877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>
                <a:solidFill>
                  <a:schemeClr val="bg1"/>
                </a:solidFill>
              </a:rPr>
              <a:t>Take</a:t>
            </a:r>
            <a:r>
              <a:rPr lang="fr-FR" sz="2200" b="1" dirty="0">
                <a:solidFill>
                  <a:schemeClr val="bg1"/>
                </a:solidFill>
              </a:rPr>
              <a:t> home messages (1)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1894C9-DC28-337F-FF58-6DD6BDD43D4D}"/>
              </a:ext>
            </a:extLst>
          </p:cNvPr>
          <p:cNvSpPr txBox="1"/>
          <p:nvPr/>
        </p:nvSpPr>
        <p:spPr>
          <a:xfrm>
            <a:off x="576304" y="1329339"/>
            <a:ext cx="84433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Avoir en tête la probabilité pré-test avant d’envisager des examens urinaires</a:t>
            </a:r>
          </a:p>
          <a:p>
            <a:r>
              <a:rPr lang="fr-FR" dirty="0"/>
              <a:t>     et le type de prélèvement chez un nourrisson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Les résultats de la BU (leuco et nitrites) changent la probabilité diagnostique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Ils peuvent être réalisés par les parents (surtout en vile)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Des marqueurs biologiques comme la CRP peuvent être une aide à la prise </a:t>
            </a:r>
          </a:p>
          <a:p>
            <a:r>
              <a:rPr lang="fr-FR" dirty="0"/>
              <a:t>     de décision clinique et thérapeutique quand la bandelette n’est pas réalisable </a:t>
            </a:r>
          </a:p>
          <a:p>
            <a:r>
              <a:rPr lang="fr-FR" dirty="0"/>
              <a:t>    ou douteuse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2952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5C4E417-96D2-6808-1357-CC4EB83B1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28DA353-BAA0-3E22-CDB8-154BBA504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22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6E0657-9504-A0C1-CA1A-C731E1F0DA11}"/>
              </a:ext>
            </a:extLst>
          </p:cNvPr>
          <p:cNvSpPr txBox="1"/>
          <p:nvPr/>
        </p:nvSpPr>
        <p:spPr>
          <a:xfrm>
            <a:off x="1114186" y="338099"/>
            <a:ext cx="5812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Samedi 30/09/2023 aux Urgences Pédiatriques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46A8954-2829-11EF-ABD8-2804FFFE79B8}"/>
              </a:ext>
            </a:extLst>
          </p:cNvPr>
          <p:cNvSpPr txBox="1"/>
          <p:nvPr/>
        </p:nvSpPr>
        <p:spPr>
          <a:xfrm>
            <a:off x="482654" y="1112082"/>
            <a:ext cx="461186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 err="1"/>
              <a:t>Naom</a:t>
            </a:r>
            <a:r>
              <a:rPr lang="fr-FR" dirty="0"/>
              <a:t> 2 mois et 27 jours, amené par sa mère en urgences pour urines troubles, depuis le 28/09/23 avec fièvre à 38°7. La mère le trouve « ronchon » mais aujourd’hui seulement. La mère note un spot légèrement jaunâtre sur la couche. Il n’a aucun antécédent familial mais son grand frère a fait 2 </a:t>
            </a:r>
            <a:r>
              <a:rPr lang="fr-FR" dirty="0" err="1"/>
              <a:t>pyélos</a:t>
            </a:r>
            <a:r>
              <a:rPr lang="fr-FR" dirty="0"/>
              <a:t>. La mère lui fait une BU au jet (a mis les urines dans un biberon et à réaliser une BU) qui est nettement positive.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6CBC428-E31A-8D0A-B40D-6C9F4B42B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1995" y="1389955"/>
            <a:ext cx="2592881" cy="313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366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D25EBE64-3DD4-3398-975E-640C2D3C2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FA46BB8-968E-0056-2931-E37A30547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23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50F1B04-9011-BA10-167D-25B646B32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537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094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78785" y="419386"/>
            <a:ext cx="22413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La suite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96903" y="976277"/>
            <a:ext cx="66964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L’enfant a reçu une antibiothérapie IV par Ceftriaxone 50 mg/kg et est sorti avec une ordonnance de Bactrim</a:t>
            </a:r>
            <a:r>
              <a:rPr lang="fr-FR" sz="1600" baseline="30000" dirty="0"/>
              <a:t>®</a:t>
            </a:r>
            <a:r>
              <a:rPr lang="fr-FR" sz="1600" dirty="0"/>
              <a:t>. Le lendemain, il est toujours fébrile à 39° et l’ECBU montre de nombreuses colonies de E coli, de nombreuses colonies de </a:t>
            </a:r>
            <a:r>
              <a:rPr lang="fr-FR" sz="1600" i="1" dirty="0"/>
              <a:t>S aureus</a:t>
            </a:r>
            <a:r>
              <a:rPr lang="fr-FR" sz="1600" dirty="0"/>
              <a:t> et quelques colonies d’</a:t>
            </a:r>
            <a:r>
              <a:rPr lang="fr-FR" sz="1600" i="1" dirty="0" err="1"/>
              <a:t>Enterococcus</a:t>
            </a:r>
            <a:r>
              <a:rPr lang="fr-FR" sz="1600" i="1" dirty="0"/>
              <a:t> </a:t>
            </a:r>
            <a:r>
              <a:rPr lang="fr-FR" sz="1600" i="1" dirty="0" err="1"/>
              <a:t>faecalis</a:t>
            </a:r>
            <a:r>
              <a:rPr lang="fr-FR" sz="1600" i="1" dirty="0"/>
              <a:t>. </a:t>
            </a:r>
            <a:r>
              <a:rPr lang="fr-FR" sz="1600" dirty="0"/>
              <a:t>Les antibiogrammes sont en cours. Que proposez vous ?</a:t>
            </a:r>
          </a:p>
          <a:p>
            <a:endParaRPr lang="en-GB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1108023" y="3722936"/>
            <a:ext cx="360000" cy="31054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1110513" y="4258017"/>
            <a:ext cx="360000" cy="3105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1108023" y="2645986"/>
            <a:ext cx="360000" cy="31054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1098785" y="3187855"/>
            <a:ext cx="360000" cy="31054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684421" y="2576715"/>
            <a:ext cx="58576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Revenir pour nouvelle dose de </a:t>
            </a:r>
            <a:r>
              <a:rPr lang="fr-FR" dirty="0" err="1"/>
              <a:t>Ceftriaxone</a:t>
            </a:r>
            <a:endParaRPr lang="fr-FR" dirty="0"/>
          </a:p>
          <a:p>
            <a:endParaRPr lang="fr-FR" dirty="0"/>
          </a:p>
          <a:p>
            <a:r>
              <a:rPr lang="fr-FR" dirty="0"/>
              <a:t>Passage à l’</a:t>
            </a:r>
            <a:r>
              <a:rPr lang="fr-FR" dirty="0" err="1"/>
              <a:t>Amikacine</a:t>
            </a:r>
            <a:r>
              <a:rPr lang="fr-FR" dirty="0"/>
              <a:t> 20 mg/kg/j</a:t>
            </a:r>
          </a:p>
          <a:p>
            <a:endParaRPr lang="fr-FR" dirty="0"/>
          </a:p>
          <a:p>
            <a:r>
              <a:rPr lang="fr-FR" dirty="0"/>
              <a:t>Revoir l’enfant cliniquement, il y a un truc qui cloche</a:t>
            </a:r>
          </a:p>
          <a:p>
            <a:endParaRPr lang="fr-FR" dirty="0"/>
          </a:p>
          <a:p>
            <a:r>
              <a:rPr lang="fr-FR" dirty="0"/>
              <a:t>Poursuite du </a:t>
            </a:r>
            <a:r>
              <a:rPr lang="fr-FR" dirty="0" err="1"/>
              <a:t>Bactrim</a:t>
            </a:r>
            <a:r>
              <a:rPr lang="fr-FR" dirty="0"/>
              <a:t>, les germes sont sensibles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810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78785" y="419386"/>
            <a:ext cx="22413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La suite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96903" y="976277"/>
            <a:ext cx="66964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L’enfant a reçu une antibiothérapie IV par </a:t>
            </a:r>
            <a:r>
              <a:rPr lang="fr-FR" sz="1600" dirty="0" err="1"/>
              <a:t>Ceftriaxone</a:t>
            </a:r>
            <a:r>
              <a:rPr lang="fr-FR" sz="1600" dirty="0"/>
              <a:t> 50 mg/kg et est </a:t>
            </a:r>
            <a:r>
              <a:rPr lang="fr-FR" sz="1600" dirty="0" err="1"/>
              <a:t>soorti</a:t>
            </a:r>
            <a:r>
              <a:rPr lang="fr-FR" sz="1600" dirty="0"/>
              <a:t> avec une ordonnance de </a:t>
            </a:r>
            <a:r>
              <a:rPr lang="fr-FR" sz="1600" dirty="0" err="1"/>
              <a:t>Bactrim</a:t>
            </a:r>
            <a:r>
              <a:rPr lang="fr-FR" sz="1600" baseline="30000" dirty="0"/>
              <a:t>®</a:t>
            </a:r>
            <a:r>
              <a:rPr lang="fr-FR" sz="1600" dirty="0"/>
              <a:t>. Le lendemain, il est toujours fébrile à 39° et l’ECBU montre de nombreuses colonies de E coli, de nombreuses colonies de </a:t>
            </a:r>
            <a:r>
              <a:rPr lang="fr-FR" sz="1600" i="1" dirty="0"/>
              <a:t>S aureus</a:t>
            </a:r>
            <a:r>
              <a:rPr lang="fr-FR" sz="1600" dirty="0"/>
              <a:t> et quelques colonies d’</a:t>
            </a:r>
            <a:r>
              <a:rPr lang="fr-FR" sz="1600" i="1" dirty="0" err="1"/>
              <a:t>Enterococcus</a:t>
            </a:r>
            <a:r>
              <a:rPr lang="fr-FR" sz="1600" i="1" dirty="0"/>
              <a:t> </a:t>
            </a:r>
            <a:r>
              <a:rPr lang="fr-FR" sz="1600" i="1" dirty="0" err="1"/>
              <a:t>faecalis</a:t>
            </a:r>
            <a:r>
              <a:rPr lang="fr-FR" sz="1600" i="1" dirty="0"/>
              <a:t>. </a:t>
            </a:r>
            <a:r>
              <a:rPr lang="fr-FR" sz="1600" dirty="0"/>
              <a:t>Les antibiogrammes sont en cours. Que proposez vous ?</a:t>
            </a:r>
          </a:p>
          <a:p>
            <a:endParaRPr lang="en-GB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1108023" y="3722936"/>
            <a:ext cx="360000" cy="31054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1110513" y="4258017"/>
            <a:ext cx="360000" cy="3105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1108023" y="2645986"/>
            <a:ext cx="360000" cy="31054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1098785" y="3187855"/>
            <a:ext cx="360000" cy="31054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684421" y="2576715"/>
            <a:ext cx="6263296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Revenir pour nouvelle dose de </a:t>
            </a:r>
            <a:r>
              <a:rPr lang="fr-FR" dirty="0" err="1"/>
              <a:t>Ceftriaxone</a:t>
            </a:r>
            <a:endParaRPr lang="fr-FR" dirty="0"/>
          </a:p>
          <a:p>
            <a:endParaRPr lang="fr-FR" dirty="0"/>
          </a:p>
          <a:p>
            <a:r>
              <a:rPr lang="fr-FR" dirty="0"/>
              <a:t>Passage à l’</a:t>
            </a:r>
            <a:r>
              <a:rPr lang="fr-FR" dirty="0" err="1"/>
              <a:t>Amikacine</a:t>
            </a:r>
            <a:r>
              <a:rPr lang="fr-FR" dirty="0"/>
              <a:t> 20 mg/kg/j</a:t>
            </a:r>
          </a:p>
          <a:p>
            <a:endParaRPr lang="fr-FR" dirty="0"/>
          </a:p>
          <a:p>
            <a:r>
              <a:rPr lang="fr-FR" b="1" dirty="0">
                <a:solidFill>
                  <a:srgbClr val="00B050"/>
                </a:solidFill>
              </a:rPr>
              <a:t>Revoir l’enfant cliniquement, il y a un truc qui cloche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>
                <a:solidFill>
                  <a:srgbClr val="0070C0"/>
                </a:solidFill>
              </a:rPr>
              <a:t>Seule réponse acceptable, pas si simple aux urgences</a:t>
            </a:r>
          </a:p>
          <a:p>
            <a:r>
              <a:rPr lang="fr-FR" dirty="0"/>
              <a:t>Poursuite du </a:t>
            </a:r>
            <a:r>
              <a:rPr lang="fr-FR" dirty="0" err="1"/>
              <a:t>Bactrim</a:t>
            </a:r>
            <a:r>
              <a:rPr lang="fr-FR" dirty="0"/>
              <a:t>, les germes sont sensibles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1949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65034" y="405637"/>
            <a:ext cx="60347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Avec un examen clinique complet…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45029" y="1244409"/>
            <a:ext cx="6854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 BU était faite, l’ECBU envoyée et le médecin pressé a oublié un détail : un examen clinique en cas de suspicion d’IU nécessite d’enlever la couche…</a:t>
            </a:r>
            <a:endParaRPr lang="en-GB" dirty="0"/>
          </a:p>
        </p:txBody>
      </p:sp>
      <p:pic>
        <p:nvPicPr>
          <p:cNvPr id="1028" name="Picture 4" descr="Phimosis - Urgence CHU Sainte-Justin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66" t="21571" r="40254" b="23132"/>
          <a:stretch/>
        </p:blipFill>
        <p:spPr bwMode="auto">
          <a:xfrm>
            <a:off x="3442133" y="2365064"/>
            <a:ext cx="1693632" cy="160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45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5C4E417-96D2-6808-1357-CC4EB83B1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28DA353-BAA0-3E22-CDB8-154BBA504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27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6E0657-9504-A0C1-CA1A-C731E1F0DA11}"/>
              </a:ext>
            </a:extLst>
          </p:cNvPr>
          <p:cNvSpPr txBox="1"/>
          <p:nvPr/>
        </p:nvSpPr>
        <p:spPr>
          <a:xfrm>
            <a:off x="1114186" y="338099"/>
            <a:ext cx="69060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Une dernière, toujours aux Urgences Pédiatriques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46A8954-2829-11EF-ABD8-2804FFFE79B8}"/>
              </a:ext>
            </a:extLst>
          </p:cNvPr>
          <p:cNvSpPr txBox="1"/>
          <p:nvPr/>
        </p:nvSpPr>
        <p:spPr>
          <a:xfrm>
            <a:off x="482653" y="1112082"/>
            <a:ext cx="768506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Naomi</a:t>
            </a:r>
            <a:r>
              <a:rPr lang="fr-FR" dirty="0"/>
              <a:t> 2 mois et 27 jours, adressé par SOS médecins en urgences pour fièvre à 38°9 avec frissons. Elle n’a aucun antécédent familial ou personnel. Elle est fébrile depuis le matin, très grognon et a refusé son biberon. L’examen retrouve un teint pâle, un livedo et des extrémités froides. La FC est à 189 /min et le cri est plaintif. Pas d’autres anomalies à l’examen, pas de point d’appel à la fièvre. </a:t>
            </a:r>
          </a:p>
          <a:p>
            <a:r>
              <a:rPr lang="fr-FR" dirty="0"/>
              <a:t>La CRP micro faite par SOS </a:t>
            </a:r>
            <a:r>
              <a:rPr lang="fr-FR" dirty="0" err="1"/>
              <a:t>med</a:t>
            </a:r>
            <a:r>
              <a:rPr lang="fr-FR" dirty="0"/>
              <a:t> est à 7,5 mg/L. </a:t>
            </a:r>
          </a:p>
          <a:p>
            <a:r>
              <a:rPr lang="fr-FR" dirty="0"/>
              <a:t>L’externe zélé a rentré les données dans l’</a:t>
            </a:r>
            <a:r>
              <a:rPr lang="fr-FR" dirty="0" err="1"/>
              <a:t>UTICalc</a:t>
            </a:r>
            <a:r>
              <a:rPr lang="fr-FR" dirty="0"/>
              <a:t> qui trouve une probabilité d’IU à 0,93%</a:t>
            </a:r>
          </a:p>
        </p:txBody>
      </p:sp>
    </p:spTree>
    <p:extLst>
      <p:ext uri="{BB962C8B-B14F-4D97-AF65-F5344CB8AC3E}">
        <p14:creationId xmlns:p14="http://schemas.microsoft.com/office/powerpoint/2010/main" val="37421159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71289" y="330009"/>
            <a:ext cx="75420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Faites-vous une BU quand même et si oui comment ?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40042" y="1533167"/>
            <a:ext cx="71433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Non, pas d’examen d’urines, la probabilité prétest est trop faible</a:t>
            </a:r>
          </a:p>
          <a:p>
            <a:endParaRPr lang="fr-FR" dirty="0"/>
          </a:p>
          <a:p>
            <a:r>
              <a:rPr lang="fr-FR" dirty="0"/>
              <a:t>Oui, BU par poche car ce sont les habitudes du service</a:t>
            </a:r>
          </a:p>
          <a:p>
            <a:endParaRPr lang="fr-FR" dirty="0"/>
          </a:p>
          <a:p>
            <a:r>
              <a:rPr lang="fr-FR" dirty="0"/>
              <a:t>Oui, BU par sondage et traitement selon résultats</a:t>
            </a:r>
          </a:p>
          <a:p>
            <a:endParaRPr lang="fr-FR" dirty="0"/>
          </a:p>
          <a:p>
            <a:r>
              <a:rPr lang="fr-FR" dirty="0"/>
              <a:t>Non, Pas de BU mais un sondage pour ECBU direct et mise sous traitement quel que soit le résultat</a:t>
            </a:r>
            <a:endParaRPr lang="en-GB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1111289" y="2687329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1134341" y="333331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1111289" y="153316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1111289" y="207836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3567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71289" y="330009"/>
            <a:ext cx="6338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Faites vous une BU quand même et si oui comment 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40042" y="1533167"/>
            <a:ext cx="71433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Non, pas d’examen d’urines, la probabilité prétest est trop faible</a:t>
            </a:r>
          </a:p>
          <a:p>
            <a:endParaRPr lang="fr-FR" dirty="0"/>
          </a:p>
          <a:p>
            <a:r>
              <a:rPr lang="fr-FR" dirty="0"/>
              <a:t>Oui, BU par poche car ce sont les habitudes du service</a:t>
            </a:r>
          </a:p>
          <a:p>
            <a:endParaRPr lang="fr-FR" dirty="0"/>
          </a:p>
          <a:p>
            <a:r>
              <a:rPr lang="fr-FR" dirty="0"/>
              <a:t>Oui, BU par sondage et traitement selon résultats</a:t>
            </a:r>
          </a:p>
          <a:p>
            <a:endParaRPr lang="fr-FR" dirty="0"/>
          </a:p>
          <a:p>
            <a:r>
              <a:rPr lang="fr-FR" b="1" dirty="0">
                <a:solidFill>
                  <a:srgbClr val="00B050"/>
                </a:solidFill>
              </a:rPr>
              <a:t>Non, Pas de BU mais un sondage pour ECBU direct et mise sous traitement quel que soit le résultat</a:t>
            </a:r>
          </a:p>
          <a:p>
            <a:r>
              <a:rPr lang="fr-FR" dirty="0">
                <a:solidFill>
                  <a:srgbClr val="0070C0"/>
                </a:solidFill>
              </a:rPr>
              <a:t>=&gt; Enfant avec des signes de sepsis grave, possiblement a point de départ urinaire, traitement urgent et documentation nécessaire, on fera dans le subtil plus tard…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1111289" y="2687329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1134341" y="333331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1111289" y="153316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1111289" y="207836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706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7485AD7-5925-0960-BB1F-3D1981EE413E}"/>
              </a:ext>
            </a:extLst>
          </p:cNvPr>
          <p:cNvSpPr txBox="1"/>
          <p:nvPr/>
        </p:nvSpPr>
        <p:spPr>
          <a:xfrm>
            <a:off x="434127" y="2914579"/>
            <a:ext cx="216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         Yves GILLET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9CA94C-FAFC-FB40-9C7D-8453A9A80BAF}"/>
              </a:ext>
            </a:extLst>
          </p:cNvPr>
          <p:cNvSpPr txBox="1"/>
          <p:nvPr/>
        </p:nvSpPr>
        <p:spPr>
          <a:xfrm>
            <a:off x="973325" y="1674924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Fouad MADHI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202635" y="338600"/>
            <a:ext cx="2274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401747" y="2291787"/>
            <a:ext cx="2266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Aucun lien d’intérêt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415254" y="3514843"/>
            <a:ext cx="2266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Aucun lien d’intérêt </a:t>
            </a:r>
          </a:p>
        </p:txBody>
      </p:sp>
    </p:spTree>
    <p:extLst>
      <p:ext uri="{BB962C8B-B14F-4D97-AF65-F5344CB8AC3E}">
        <p14:creationId xmlns:p14="http://schemas.microsoft.com/office/powerpoint/2010/main" val="3451162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31278" y="1265035"/>
            <a:ext cx="743249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Quel qu’il soit et quelles que soit ses qualités, un outil n’a de valeur que lorsqu’il est bien utilisé et à bon escient</a:t>
            </a:r>
            <a:r>
              <a:rPr lang="en-GB" sz="2000" b="1" dirty="0"/>
              <a:t>…</a:t>
            </a:r>
          </a:p>
          <a:p>
            <a:endParaRPr lang="en-GB" dirty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Pas d’</a:t>
            </a:r>
            <a:r>
              <a:rPr lang="fr-FR" dirty="0" err="1"/>
              <a:t>UTICalc</a:t>
            </a:r>
            <a:r>
              <a:rPr lang="fr-FR" dirty="0"/>
              <a:t> dans les </a:t>
            </a:r>
            <a:r>
              <a:rPr lang="fr-FR" dirty="0" err="1"/>
              <a:t>balano-posthite</a:t>
            </a:r>
            <a:r>
              <a:rPr lang="fr-FR" dirty="0"/>
              <a:t> qui ne sont pas des infections urinaires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dirty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Pas d’</a:t>
            </a:r>
            <a:r>
              <a:rPr lang="fr-FR" dirty="0" err="1"/>
              <a:t>UTICalc</a:t>
            </a:r>
            <a:r>
              <a:rPr lang="fr-FR" dirty="0"/>
              <a:t> dans les fièvres avec signe de gravité, la prise en charge du sepsis prime toujours sur le diagnostic « étiologique »</a:t>
            </a:r>
            <a:endParaRPr lang="en-GB" dirty="0"/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dirty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Bien utilisé, l’</a:t>
            </a:r>
            <a:r>
              <a:rPr lang="fr-FR" dirty="0" err="1"/>
              <a:t>UTICalc</a:t>
            </a:r>
            <a:r>
              <a:rPr lang="fr-FR" dirty="0"/>
              <a:t> reste un outil prometteur, susceptible d’apporter une aide significative, On en reparle en saison 5 ???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B303D92-2FD7-5405-FF19-94AEC6687F4F}"/>
              </a:ext>
            </a:extLst>
          </p:cNvPr>
          <p:cNvSpPr txBox="1"/>
          <p:nvPr/>
        </p:nvSpPr>
        <p:spPr>
          <a:xfrm>
            <a:off x="1199999" y="365764"/>
            <a:ext cx="35877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>
                <a:solidFill>
                  <a:schemeClr val="bg1"/>
                </a:solidFill>
              </a:rPr>
              <a:t>Take</a:t>
            </a:r>
            <a:r>
              <a:rPr lang="fr-FR" sz="2200" b="1" dirty="0">
                <a:solidFill>
                  <a:schemeClr val="bg1"/>
                </a:solidFill>
              </a:rPr>
              <a:t> home messages (2) </a:t>
            </a:r>
          </a:p>
        </p:txBody>
      </p:sp>
    </p:spTree>
    <p:extLst>
      <p:ext uri="{BB962C8B-B14F-4D97-AF65-F5344CB8AC3E}">
        <p14:creationId xmlns:p14="http://schemas.microsoft.com/office/powerpoint/2010/main" val="88029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13161" y="240631"/>
            <a:ext cx="7390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Introduction en forme de réflexion : comment l’amélioration des pratiques peut parfois avoir des effets pervers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43759" y="1045029"/>
            <a:ext cx="828460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 1992, la pyélonéphrite de l’enfant, c’était quoi ?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Une maladie grave : risque de cicatrices rénales, de « perte </a:t>
            </a:r>
            <a:r>
              <a:rPr lang="fr-FR" sz="1600" dirty="0" err="1"/>
              <a:t>néphronique</a:t>
            </a:r>
            <a:r>
              <a:rPr lang="fr-FR" sz="1600" dirty="0"/>
              <a:t> 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Si tt insuffisant : HTA au minimum, pyélonéphrite chronique, IRC, dialyse etc.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Diagnostic : fièvre élevée, frissons, SFU, CRP augmentée, ECBU avec ED + culture </a:t>
            </a:r>
          </a:p>
          <a:p>
            <a:r>
              <a:rPr lang="fr-FR" sz="1600" dirty="0"/>
              <a:t>CAT de l’époque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/>
              <a:t>Traitement par bithérapie IV systématique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/>
              <a:t>Hospitalisation pour au moins 8 jours de tt IV à l’hôpital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/>
              <a:t>Examens invasifs (</a:t>
            </a:r>
            <a:r>
              <a:rPr lang="fr-FR" sz="1600" dirty="0" err="1"/>
              <a:t>Uretro</a:t>
            </a:r>
            <a:r>
              <a:rPr lang="fr-FR" sz="1600" dirty="0"/>
              <a:t> Cystographie Rétrograde et Mictionnelle) systématiques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/>
              <a:t>Sanctions chirurgicales ?</a:t>
            </a:r>
          </a:p>
          <a:p>
            <a:r>
              <a:rPr lang="fr-FR" sz="1600" dirty="0"/>
              <a:t>Conséquences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/>
              <a:t>Diagnostic moins « facile » à tout point de vue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/>
              <a:t>Si cas douteux, fenêtre de traitement puis on recommence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/>
              <a:t>Pas de « 36 15 </a:t>
            </a:r>
            <a:r>
              <a:rPr lang="fr-FR" sz="1600" dirty="0" err="1"/>
              <a:t>pyélo</a:t>
            </a:r>
            <a:r>
              <a:rPr lang="fr-FR" sz="1600" dirty="0"/>
              <a:t> » pour aider sur le Minitel…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sz="1600" dirty="0"/>
          </a:p>
          <a:p>
            <a:endParaRPr lang="fr-FR" sz="1600" dirty="0"/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sz="1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405">
            <a:off x="6601486" y="3542440"/>
            <a:ext cx="1126078" cy="1006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740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34406" y="336885"/>
            <a:ext cx="38363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30 ans plus tard…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04397" y="1003776"/>
            <a:ext cx="770021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Moins de stress sur la gravité (même chez les néphrologues…)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Amélioration du diagnostic (BU, CRP micro etc…)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Prise en charge de plus en plus ambulatoire, tt oral précoce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Évaluation par échographie seule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Rôle de la constipation dans les récidives (les conseils de Marc Bellaiche sont beaucoup moins douloureux qu’une UCRM !)</a:t>
            </a:r>
          </a:p>
          <a:p>
            <a:r>
              <a:rPr lang="fr-FR" dirty="0"/>
              <a:t>Conséquences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Les discussions ont déviée sur le mode de recueil des urines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Un diagnostic devenu « banal »</a:t>
            </a:r>
            <a:r>
              <a:rPr lang="en-GB" dirty="0"/>
              <a:t>, (trop ?) facile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Impression (subjective mais réelle) que </a:t>
            </a:r>
            <a:r>
              <a:rPr lang="fr-FR" u="sng" dirty="0"/>
              <a:t>l’on voit de plus en plus, au moins aux urgences, de cas douteux et de traitements parfois excessifs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En revanche, certains outils ont progressé </a:t>
            </a:r>
            <a:endParaRPr lang="en-GB" dirty="0"/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7097" t="29002" r="6068" b="29009"/>
          <a:stretch/>
        </p:blipFill>
        <p:spPr>
          <a:xfrm>
            <a:off x="5871410" y="4097613"/>
            <a:ext cx="976277" cy="66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45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9E23678-58E5-8A87-5424-CCC0C426595A}"/>
              </a:ext>
            </a:extLst>
          </p:cNvPr>
          <p:cNvSpPr txBox="1"/>
          <p:nvPr/>
        </p:nvSpPr>
        <p:spPr>
          <a:xfrm>
            <a:off x="1224162" y="355670"/>
            <a:ext cx="61526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Cas clinique 1 (Histoire presque imaginaire)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B033E76-BD7C-3362-0953-4763EAC99996}"/>
              </a:ext>
            </a:extLst>
          </p:cNvPr>
          <p:cNvSpPr txBox="1"/>
          <p:nvPr/>
        </p:nvSpPr>
        <p:spPr>
          <a:xfrm>
            <a:off x="857250" y="1446037"/>
            <a:ext cx="76254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Aaron</a:t>
            </a:r>
            <a:r>
              <a:rPr lang="fr-FR" dirty="0"/>
              <a:t> 3 mois présente une fièvre isolée à 39.5° depuis 24 heures. Il consulte dans un hôpital Parisien. Il est en bon état général, n’a aucun antécédent familial ou personnel (il a été circoncis à 7 jours) et son examen clinique est sans aucune anomalie. Les « habitudes » de ce service d’urgence est de ne pas faire de CRP et de faire systématiquement un sondage vésical en cas de suspicion d’infection urinaire fébrile.</a:t>
            </a:r>
          </a:p>
        </p:txBody>
      </p:sp>
      <p:pic>
        <p:nvPicPr>
          <p:cNvPr id="5" name="Image 4" descr="Une image contenant texte, journal, papier, Police&#10;&#10;Description générée automatiquement">
            <a:extLst>
              <a:ext uri="{FF2B5EF4-FFF2-40B4-BE49-F238E27FC236}">
                <a16:creationId xmlns:a16="http://schemas.microsoft.com/office/drawing/2014/main" id="{DCD2076A-D6F1-2CF4-2B2F-3DD3C7FA2F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114" y="239751"/>
            <a:ext cx="963945" cy="60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04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CD7590E-7D15-CFA8-04FD-E4DFF3588832}"/>
              </a:ext>
            </a:extLst>
          </p:cNvPr>
          <p:cNvSpPr txBox="1"/>
          <p:nvPr/>
        </p:nvSpPr>
        <p:spPr>
          <a:xfrm>
            <a:off x="1255258" y="336621"/>
            <a:ext cx="71181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Trouvez-vous cette attitude vis-à-vis de ce patient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5B09E0D-5321-E466-343A-C56921BD9F9B}"/>
              </a:ext>
            </a:extLst>
          </p:cNvPr>
          <p:cNvSpPr txBox="1"/>
          <p:nvPr/>
        </p:nvSpPr>
        <p:spPr>
          <a:xfrm>
            <a:off x="3216729" y="1670057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Parfaitement adaptée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2D1EBD0-4C93-018D-D11F-3AF110A64068}"/>
              </a:ext>
            </a:extLst>
          </p:cNvPr>
          <p:cNvSpPr txBox="1"/>
          <p:nvPr/>
        </p:nvSpPr>
        <p:spPr>
          <a:xfrm>
            <a:off x="3216729" y="2202418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Adaptée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53A944-8209-09E2-979D-C2F80CF037F7}"/>
              </a:ext>
            </a:extLst>
          </p:cNvPr>
          <p:cNvSpPr txBox="1"/>
          <p:nvPr/>
        </p:nvSpPr>
        <p:spPr>
          <a:xfrm>
            <a:off x="3208153" y="282083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Inadaptée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4E49864-1271-17F6-499B-A14C12A1AEA2}"/>
              </a:ext>
            </a:extLst>
          </p:cNvPr>
          <p:cNvSpPr txBox="1"/>
          <p:nvPr/>
        </p:nvSpPr>
        <p:spPr>
          <a:xfrm>
            <a:off x="3216729" y="3439250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Dangereuse</a:t>
            </a:r>
          </a:p>
        </p:txBody>
      </p:sp>
    </p:spTree>
    <p:extLst>
      <p:ext uri="{BB962C8B-B14F-4D97-AF65-F5344CB8AC3E}">
        <p14:creationId xmlns:p14="http://schemas.microsoft.com/office/powerpoint/2010/main" val="4045457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08AB-6566-4269-8D25-EE7A5FAE2A53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783014"/>
              </p:ext>
            </p:extLst>
          </p:nvPr>
        </p:nvGraphicFramePr>
        <p:xfrm>
          <a:off x="1024358" y="1041721"/>
          <a:ext cx="7882360" cy="3512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533">
                  <a:extLst>
                    <a:ext uri="{9D8B030D-6E8A-4147-A177-3AD203B41FA5}">
                      <a16:colId xmlns:a16="http://schemas.microsoft.com/office/drawing/2014/main" val="3483090830"/>
                    </a:ext>
                  </a:extLst>
                </a:gridCol>
                <a:gridCol w="1009237">
                  <a:extLst>
                    <a:ext uri="{9D8B030D-6E8A-4147-A177-3AD203B41FA5}">
                      <a16:colId xmlns:a16="http://schemas.microsoft.com/office/drawing/2014/main" val="677316931"/>
                    </a:ext>
                  </a:extLst>
                </a:gridCol>
                <a:gridCol w="1497410">
                  <a:extLst>
                    <a:ext uri="{9D8B030D-6E8A-4147-A177-3AD203B41FA5}">
                      <a16:colId xmlns:a16="http://schemas.microsoft.com/office/drawing/2014/main" val="270148969"/>
                    </a:ext>
                  </a:extLst>
                </a:gridCol>
                <a:gridCol w="1401573">
                  <a:extLst>
                    <a:ext uri="{9D8B030D-6E8A-4147-A177-3AD203B41FA5}">
                      <a16:colId xmlns:a16="http://schemas.microsoft.com/office/drawing/2014/main" val="4092746097"/>
                    </a:ext>
                  </a:extLst>
                </a:gridCol>
                <a:gridCol w="1225880">
                  <a:extLst>
                    <a:ext uri="{9D8B030D-6E8A-4147-A177-3AD203B41FA5}">
                      <a16:colId xmlns:a16="http://schemas.microsoft.com/office/drawing/2014/main" val="3470869937"/>
                    </a:ext>
                  </a:extLst>
                </a:gridCol>
                <a:gridCol w="1313727">
                  <a:extLst>
                    <a:ext uri="{9D8B030D-6E8A-4147-A177-3AD203B41FA5}">
                      <a16:colId xmlns:a16="http://schemas.microsoft.com/office/drawing/2014/main" val="607155952"/>
                    </a:ext>
                  </a:extLst>
                </a:gridCol>
              </a:tblGrid>
              <a:tr h="1121128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Poche (bag)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Prélèvement per mictionnel (clean catch)</a:t>
                      </a:r>
                    </a:p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+/- Quick </a:t>
                      </a:r>
                      <a:r>
                        <a:rPr lang="fr-FR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Method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Sondage vésical (</a:t>
                      </a:r>
                      <a:r>
                        <a:rPr lang="fr-FR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urethral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catheterization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Poche puis sondage (2 </a:t>
                      </a:r>
                      <a:r>
                        <a:rPr lang="fr-FR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step</a:t>
                      </a:r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process</a:t>
                      </a:r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Ponction sus-pubienne (SPA)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075057"/>
                  </a:ext>
                </a:extLst>
              </a:tr>
              <a:tr h="429578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Douleur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+/+++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732086"/>
                  </a:ext>
                </a:extLst>
              </a:tr>
              <a:tr h="551528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Faux positifs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18-88%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4,5-38%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8-26%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0-9,1%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580968"/>
                  </a:ext>
                </a:extLst>
              </a:tr>
              <a:tr h="551528">
                <a:tc>
                  <a:txBody>
                    <a:bodyPr/>
                    <a:lstStyle/>
                    <a:p>
                      <a:pPr algn="l"/>
                      <a:r>
                        <a:rPr lang="fr-FR" sz="1400" i="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</a:t>
                      </a:r>
                      <a:r>
                        <a:rPr lang="fr-FR" sz="1400" i="0" dirty="0" err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consuming</a:t>
                      </a:r>
                      <a:endParaRPr lang="fr-FR" sz="1400" i="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484364"/>
                  </a:ext>
                </a:extLst>
              </a:tr>
              <a:tr h="429578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Faisabilité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+/-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348908"/>
                  </a:ext>
                </a:extLst>
              </a:tr>
              <a:tr h="429578">
                <a:tc>
                  <a:txBody>
                    <a:bodyPr/>
                    <a:lstStyle/>
                    <a:p>
                      <a:pPr algn="l"/>
                      <a:r>
                        <a:rPr lang="fr-FR" sz="140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Échecs</a:t>
                      </a:r>
                      <a:r>
                        <a:rPr lang="fr-FR" baseline="0" dirty="0">
                          <a:solidFill>
                            <a:schemeClr val="accent1"/>
                          </a:solidFill>
                        </a:rPr>
                        <a:t> </a:t>
                      </a:r>
                      <a:endParaRPr lang="fr-FR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275215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E9E23678-58E5-8A87-5424-CCC0C426595A}"/>
              </a:ext>
            </a:extLst>
          </p:cNvPr>
          <p:cNvSpPr txBox="1"/>
          <p:nvPr/>
        </p:nvSpPr>
        <p:spPr>
          <a:xfrm>
            <a:off x="1085850" y="261259"/>
            <a:ext cx="7981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Depuis des années, les discussions autour du diagnostic d’infection urinaire </a:t>
            </a:r>
          </a:p>
          <a:p>
            <a:r>
              <a:rPr lang="fr-FR" dirty="0">
                <a:solidFill>
                  <a:schemeClr val="bg1"/>
                </a:solidFill>
              </a:rPr>
              <a:t>du nourrisson (</a:t>
            </a:r>
            <a:r>
              <a:rPr lang="fr-FR" u="sng" dirty="0">
                <a:solidFill>
                  <a:schemeClr val="bg1"/>
                </a:solidFill>
              </a:rPr>
              <a:t>&lt; </a:t>
            </a:r>
            <a:r>
              <a:rPr lang="fr-FR" dirty="0">
                <a:solidFill>
                  <a:schemeClr val="bg1"/>
                </a:solidFill>
              </a:rPr>
              <a:t> 2 ans) tournent autour du mode de prélèvement des urines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2B61CD7-EAF3-C8E8-7433-C35834D30756}"/>
              </a:ext>
            </a:extLst>
          </p:cNvPr>
          <p:cNvSpPr txBox="1"/>
          <p:nvPr/>
        </p:nvSpPr>
        <p:spPr>
          <a:xfrm>
            <a:off x="7002111" y="4773711"/>
            <a:ext cx="2084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hlinkClick r:id="rId3"/>
              </a:rPr>
              <a:t>Diviney</a:t>
            </a:r>
            <a:r>
              <a:rPr lang="fr-FR" sz="1200" dirty="0">
                <a:hlinkClick r:id="rId3"/>
              </a:rPr>
              <a:t> J </a:t>
            </a:r>
            <a:r>
              <a:rPr lang="fr-FR" sz="1200" dirty="0" err="1">
                <a:hlinkClick r:id="rId3"/>
              </a:rPr>
              <a:t>Ped</a:t>
            </a:r>
            <a:r>
              <a:rPr lang="fr-FR" sz="1200" dirty="0">
                <a:hlinkClick r:id="rId3"/>
              </a:rPr>
              <a:t> </a:t>
            </a:r>
            <a:r>
              <a:rPr lang="fr-FR" sz="1200" dirty="0" err="1">
                <a:hlinkClick r:id="rId3"/>
              </a:rPr>
              <a:t>Nephrol</a:t>
            </a:r>
            <a:r>
              <a:rPr lang="fr-FR" sz="1200" dirty="0">
                <a:hlinkClick r:id="rId3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548775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23A80FD-F7CD-56FA-1CAA-7F5949843614}"/>
              </a:ext>
            </a:extLst>
          </p:cNvPr>
          <p:cNvSpPr txBox="1"/>
          <p:nvPr/>
        </p:nvSpPr>
        <p:spPr>
          <a:xfrm>
            <a:off x="1183342" y="303040"/>
            <a:ext cx="62488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En fait toutes ces méthodes de prélèvements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413714A-4C96-B2C6-515A-525E5695B63E}"/>
              </a:ext>
            </a:extLst>
          </p:cNvPr>
          <p:cNvSpPr txBox="1"/>
          <p:nvPr/>
        </p:nvSpPr>
        <p:spPr>
          <a:xfrm>
            <a:off x="525101" y="1192781"/>
            <a:ext cx="794967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Doivent répondre à la question qu’on se pose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Infection urinaire :  OUI / NON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Germe et sensibilité +++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Tout dépend de la </a:t>
            </a:r>
            <a:r>
              <a:rPr lang="fr-FR" b="1" dirty="0">
                <a:solidFill>
                  <a:schemeClr val="accent1"/>
                </a:solidFill>
              </a:rPr>
              <a:t>probabilité pré-test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Facteurs de risques cliniques (âge, sexe, race, </a:t>
            </a:r>
            <a:r>
              <a:rPr lang="fr-FR" dirty="0" err="1"/>
              <a:t>atcd</a:t>
            </a:r>
            <a:r>
              <a:rPr lang="fr-FR" dirty="0"/>
              <a:t> d’IUF, </a:t>
            </a:r>
            <a:r>
              <a:rPr lang="fr-FR" dirty="0" err="1"/>
              <a:t>uropathie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connue, circoncision, degré fièvre, durée fièvre, autre source de fièvre,</a:t>
            </a:r>
          </a:p>
          <a:p>
            <a:pPr lvl="1"/>
            <a:r>
              <a:rPr lang="fr-FR" dirty="0"/>
              <a:t>Leucocytes et Nitrites +++)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Tout dépend de la </a:t>
            </a:r>
            <a:r>
              <a:rPr lang="fr-FR" b="1" dirty="0">
                <a:solidFill>
                  <a:schemeClr val="accent1"/>
                </a:solidFill>
              </a:rPr>
              <a:t>probabilité </a:t>
            </a:r>
            <a:r>
              <a:rPr lang="fr-FR" b="1" dirty="0" err="1">
                <a:solidFill>
                  <a:schemeClr val="accent1"/>
                </a:solidFill>
              </a:rPr>
              <a:t>post-test</a:t>
            </a:r>
            <a:r>
              <a:rPr lang="fr-FR" b="1" dirty="0">
                <a:solidFill>
                  <a:schemeClr val="accent1"/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Signes biologiques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ECBU : leucocyturie, examen direct +/-, culture (bactériurie)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CRP/PCT initiale (pondéré à la durée de la fièvre)</a:t>
            </a:r>
          </a:p>
        </p:txBody>
      </p:sp>
    </p:spTree>
    <p:extLst>
      <p:ext uri="{BB962C8B-B14F-4D97-AF65-F5344CB8AC3E}">
        <p14:creationId xmlns:p14="http://schemas.microsoft.com/office/powerpoint/2010/main" val="38467358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3936</TotalTime>
  <Words>2003</Words>
  <Application>Microsoft Macintosh PowerPoint</Application>
  <PresentationFormat>Affichage à l'écran (16:9)</PresentationFormat>
  <Paragraphs>302</Paragraphs>
  <Slides>30</Slides>
  <Notes>28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7" baseType="lpstr">
      <vt:lpstr>01 Digitall</vt:lpstr>
      <vt:lpstr>Arial</vt:lpstr>
      <vt:lpstr>Calibri</vt:lpstr>
      <vt:lpstr>SourceSansPro-Bold</vt:lpstr>
      <vt:lpstr>Symbol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Stéphane Béchet</cp:lastModifiedBy>
  <cp:revision>201</cp:revision>
  <cp:lastPrinted>2022-07-26T07:48:29Z</cp:lastPrinted>
  <dcterms:created xsi:type="dcterms:W3CDTF">2018-12-12T07:15:29Z</dcterms:created>
  <dcterms:modified xsi:type="dcterms:W3CDTF">2023-10-16T09:31:29Z</dcterms:modified>
</cp:coreProperties>
</file>