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74" r:id="rId2"/>
    <p:sldId id="286" r:id="rId3"/>
    <p:sldId id="277" r:id="rId4"/>
    <p:sldId id="309" r:id="rId5"/>
    <p:sldId id="291" r:id="rId6"/>
    <p:sldId id="282" r:id="rId7"/>
    <p:sldId id="295" r:id="rId8"/>
    <p:sldId id="290" r:id="rId9"/>
    <p:sldId id="297" r:id="rId10"/>
    <p:sldId id="299" r:id="rId11"/>
    <p:sldId id="301" r:id="rId12"/>
    <p:sldId id="303" r:id="rId13"/>
    <p:sldId id="302" r:id="rId14"/>
    <p:sldId id="310" r:id="rId15"/>
    <p:sldId id="311" r:id="rId16"/>
    <p:sldId id="312" r:id="rId17"/>
    <p:sldId id="257" r:id="rId18"/>
    <p:sldId id="261" r:id="rId19"/>
    <p:sldId id="265" r:id="rId20"/>
    <p:sldId id="262" r:id="rId21"/>
    <p:sldId id="266" r:id="rId22"/>
    <p:sldId id="269" r:id="rId23"/>
    <p:sldId id="256" r:id="rId24"/>
    <p:sldId id="260" r:id="rId25"/>
    <p:sldId id="304" r:id="rId26"/>
    <p:sldId id="285" r:id="rId27"/>
    <p:sldId id="306" r:id="rId28"/>
    <p:sldId id="308" r:id="rId29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0">
          <p15:clr>
            <a:srgbClr val="A4A3A4"/>
          </p15:clr>
        </p15:guide>
        <p15:guide id="2" orient="horz" pos="1038">
          <p15:clr>
            <a:srgbClr val="A4A3A4"/>
          </p15:clr>
        </p15:guide>
        <p15:guide id="3" pos="187">
          <p15:clr>
            <a:srgbClr val="A4A3A4"/>
          </p15:clr>
        </p15:guide>
        <p15:guide id="4" pos="55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E900"/>
    <a:srgbClr val="1498D7"/>
    <a:srgbClr val="009D3D"/>
    <a:srgbClr val="EAF0F0"/>
    <a:srgbClr val="F1F6F4"/>
    <a:srgbClr val="FAFFFD"/>
    <a:srgbClr val="FFFFFD"/>
    <a:srgbClr val="F4FFFD"/>
    <a:srgbClr val="F7F8FF"/>
    <a:srgbClr val="FFF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3" autoAdjust="0"/>
    <p:restoredTop sz="94830" autoAdjust="0"/>
  </p:normalViewPr>
  <p:slideViewPr>
    <p:cSldViewPr snapToGrid="0" showGuides="1">
      <p:cViewPr varScale="1">
        <p:scale>
          <a:sx n="156" d="100"/>
          <a:sy n="156" d="100"/>
        </p:scale>
        <p:origin x="1088" y="168"/>
      </p:cViewPr>
      <p:guideLst>
        <p:guide orient="horz" pos="270"/>
        <p:guide orient="horz" pos="1038"/>
        <p:guide pos="187"/>
        <p:guide pos="55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5" d="100"/>
          <a:sy n="105" d="100"/>
        </p:scale>
        <p:origin x="-41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8FE92-8D69-3F47-9FED-AAA9AABC8162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39F9-8100-3543-8428-1590C54EF3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DDC57A6-A0C3-1A40-AE64-9CC3C0248030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E86A537-0C00-2542-956A-DF8E2360280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C5DF16-88E9-4DEC-81B6-0BFA8F06017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7510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39D41F77-A17A-CBA3-E740-8202A238B418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8DFB-0A40-4928-9E15-101AEE0DE9BA}" type="datetimeFigureOut">
              <a:rPr lang="fr-FR" smtClean="0"/>
              <a:t>16/10/2023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76FC-9099-414C-9BB3-4719E1FA3A48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4F39FC-26B5-3C98-0E11-7DA3DEFD5530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030524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28DFB-0A40-4928-9E15-101AEE0DE9BA}" type="datetimeFigureOut">
              <a:rPr lang="fr-FR" smtClean="0"/>
              <a:t>16/10/2023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76FC-9099-414C-9BB3-4719E1FA3A48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725B95E-6B27-3634-48DF-E2A5083CCD86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241716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AD38224-3B18-F458-7A84-93B2E630168B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129861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F87E19-3B4C-9B45-28F1-12F33499A7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E39B774-5592-5BB8-8804-A1946BE5EA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946A8B3-92A5-F8C9-754D-6F7CDE73F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854FE-00A5-482F-9D17-B0F63399E470}" type="datetimeFigureOut">
              <a:rPr lang="fr-FR" smtClean="0"/>
              <a:t>16/10/2023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8A7B54-A4DE-E4B6-B1AF-72879EC13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76A202-E0D6-81F0-9A25-CF454FB4E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9A18-6397-4B66-B41A-20EB433A66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910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B755C0-1875-B811-E430-ABAD1E4A6A9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7469"/>
            <a:ext cx="9144000" cy="51435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64839CB-6CB4-253C-A6B6-E15F4CE5EFED}"/>
              </a:ext>
            </a:extLst>
          </p:cNvPr>
          <p:cNvSpPr txBox="1"/>
          <p:nvPr userDrawn="1"/>
        </p:nvSpPr>
        <p:spPr>
          <a:xfrm>
            <a:off x="8597347" y="4909930"/>
            <a:ext cx="816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86FB66-162B-6446-AAF6-701DACCC2BD4}" type="slidenum">
              <a:rPr lang="fr-FR" sz="1100" smtClean="0"/>
              <a:t>‹N°›</a:t>
            </a:fld>
            <a:endParaRPr lang="fr-FR" sz="11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5" r:id="rId2"/>
    <p:sldLayoutId id="2147483686" r:id="rId3"/>
    <p:sldLayoutId id="2147483687" r:id="rId4"/>
    <p:sldLayoutId id="2147483688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 i="0" kern="1200">
          <a:solidFill>
            <a:schemeClr val="tx1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74CA5"/>
        </a:buClr>
        <a:buFont typeface="Arial"/>
        <a:buChar char="●"/>
        <a:defRPr sz="2400" b="1" kern="1200" spc="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15963" indent="-449263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SzPct val="110000"/>
        <a:buFont typeface="01 Digitall"/>
        <a:buChar char="—"/>
        <a:tabLst/>
        <a:defRPr sz="22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2pPr>
      <a:lvl3pPr marL="993775" indent="-277813" algn="l" defTabSz="808038" rtl="0" eaLnBrk="0" fontAlgn="base" hangingPunct="0">
        <a:spcBef>
          <a:spcPct val="20000"/>
        </a:spcBef>
        <a:spcAft>
          <a:spcPct val="0"/>
        </a:spcAft>
        <a:buClr>
          <a:srgbClr val="9BD134"/>
        </a:buClr>
        <a:buSzPct val="130000"/>
        <a:buFont typeface="Arial"/>
        <a:buChar char="•"/>
        <a:defRPr sz="1800" i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3pPr>
      <a:lvl4pPr marL="1252538" indent="-355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None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13" Type="http://schemas.openxmlformats.org/officeDocument/2006/relationships/image" Target="../media/image29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12" Type="http://schemas.openxmlformats.org/officeDocument/2006/relationships/image" Target="../media/image28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emf"/><Relationship Id="rId11" Type="http://schemas.openxmlformats.org/officeDocument/2006/relationships/image" Target="../media/image27.emf"/><Relationship Id="rId5" Type="http://schemas.openxmlformats.org/officeDocument/2006/relationships/image" Target="../media/image21.emf"/><Relationship Id="rId10" Type="http://schemas.openxmlformats.org/officeDocument/2006/relationships/image" Target="../media/image26.emf"/><Relationship Id="rId4" Type="http://schemas.openxmlformats.org/officeDocument/2006/relationships/image" Target="../media/image20.emf"/><Relationship Id="rId9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tif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fr-FR" dirty="0"/>
            </a:b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286000" y="1706129"/>
            <a:ext cx="600238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Le contenu total du côlon allait de 83 à 421 g dans une petite étude sur des victimes de mort subite.</a:t>
            </a:r>
          </a:p>
          <a:p>
            <a:endParaRPr lang="fr-FR" dirty="0"/>
          </a:p>
          <a:p>
            <a:r>
              <a:rPr lang="fr-FR" dirty="0"/>
              <a:t>Par conséquent, hormis peut-être de rares cas d’individus sévèrement constipés avec des matières fécales extrêmement compactées dans le côlon, le poids total du </a:t>
            </a:r>
            <a:r>
              <a:rPr lang="fr-FR" dirty="0" err="1"/>
              <a:t>microbiote</a:t>
            </a:r>
            <a:r>
              <a:rPr lang="fr-FR" dirty="0"/>
              <a:t> humain est bien plus susceptible d’être </a:t>
            </a:r>
            <a:r>
              <a:rPr lang="fr-FR" b="1" dirty="0"/>
              <a:t>inférieur à 500 g</a:t>
            </a:r>
            <a:r>
              <a:rPr lang="fr-FR" dirty="0"/>
              <a:t>.</a:t>
            </a:r>
            <a:endParaRPr lang="fr-FR" b="1" dirty="0"/>
          </a:p>
        </p:txBody>
      </p:sp>
      <p:sp>
        <p:nvSpPr>
          <p:cNvPr id="7" name="Rectangle 6"/>
          <p:cNvSpPr/>
          <p:nvPr/>
        </p:nvSpPr>
        <p:spPr>
          <a:xfrm>
            <a:off x="4154961" y="4283497"/>
            <a:ext cx="46885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i="1" dirty="0"/>
              <a:t>Cummings, et al. Gut 28, 1221–1227 (1987)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919CA16-E4C1-CABD-22BF-6CECBADE2D22}"/>
              </a:ext>
            </a:extLst>
          </p:cNvPr>
          <p:cNvSpPr txBox="1"/>
          <p:nvPr/>
        </p:nvSpPr>
        <p:spPr>
          <a:xfrm>
            <a:off x="1102179" y="249168"/>
            <a:ext cx="6558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</a:rPr>
              <a:t>Le microbiote intestinal pèse 1 à 2 kg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BC509719-6C40-CBFE-0CC6-A821B1470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06919"/>
            <a:ext cx="7886700" cy="2307534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FF0000"/>
                </a:solidFill>
              </a:rPr>
              <a:t>Vrai</a:t>
            </a:r>
          </a:p>
          <a:p>
            <a:endParaRPr lang="fr-FR" sz="3000" dirty="0"/>
          </a:p>
          <a:p>
            <a:r>
              <a:rPr lang="fr-FR" sz="3000" dirty="0">
                <a:solidFill>
                  <a:srgbClr val="00B050"/>
                </a:solidFill>
              </a:rPr>
              <a:t>Faux</a:t>
            </a:r>
          </a:p>
        </p:txBody>
      </p:sp>
    </p:spTree>
    <p:extLst>
      <p:ext uri="{BB962C8B-B14F-4D97-AF65-F5344CB8AC3E}">
        <p14:creationId xmlns:p14="http://schemas.microsoft.com/office/powerpoint/2010/main" val="1618331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D1E4214B-2B84-5144-BD15-9EC3FCC16966}"/>
              </a:ext>
            </a:extLst>
          </p:cNvPr>
          <p:cNvGrpSpPr/>
          <p:nvPr/>
        </p:nvGrpSpPr>
        <p:grpSpPr>
          <a:xfrm>
            <a:off x="1015573" y="903408"/>
            <a:ext cx="7146131" cy="3647007"/>
            <a:chOff x="1354096" y="1204545"/>
            <a:chExt cx="9528175" cy="4862675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F624E392-DF2F-1245-9C67-3B193B5699A1}"/>
                </a:ext>
              </a:extLst>
            </p:cNvPr>
            <p:cNvGrpSpPr/>
            <p:nvPr/>
          </p:nvGrpSpPr>
          <p:grpSpPr>
            <a:xfrm>
              <a:off x="1354096" y="1204545"/>
              <a:ext cx="9528175" cy="4862675"/>
              <a:chOff x="1368385" y="870913"/>
              <a:chExt cx="9528175" cy="4862675"/>
            </a:xfrm>
          </p:grpSpPr>
          <p:pic>
            <p:nvPicPr>
              <p:cNvPr id="1026" name="Picture 2" descr="Big Bang : une découverte majeure sur la naissance de l&amp;#39;Univers | Journal  du Geek">
                <a:extLst>
                  <a:ext uri="{FF2B5EF4-FFF2-40B4-BE49-F238E27FC236}">
                    <a16:creationId xmlns:a16="http://schemas.microsoft.com/office/drawing/2014/main" id="{06407BEF-BD8B-1F49-BE49-6A703FE8CC6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695" b="15401"/>
              <a:stretch/>
            </p:blipFill>
            <p:spPr bwMode="auto">
              <a:xfrm>
                <a:off x="1368385" y="870913"/>
                <a:ext cx="9528175" cy="48626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 descr="Processus De Croissance Du Bébé. Du Nouveau-né à L&amp;#39;enfant D&amp;#39;âge Préscolaire  | Vecteur Premium">
                <a:extLst>
                  <a:ext uri="{FF2B5EF4-FFF2-40B4-BE49-F238E27FC236}">
                    <a16:creationId xmlns:a16="http://schemas.microsoft.com/office/drawing/2014/main" id="{CD66E98A-557F-D14A-BC5F-28F78C4A144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287" b="50000"/>
              <a:stretch/>
            </p:blipFill>
            <p:spPr bwMode="auto">
              <a:xfrm>
                <a:off x="4444594" y="2754635"/>
                <a:ext cx="4144588" cy="8789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0270346-E3A8-D546-9909-0A07BBF90FDA}"/>
                  </a:ext>
                </a:extLst>
              </p:cNvPr>
              <p:cNvSpPr/>
              <p:nvPr/>
            </p:nvSpPr>
            <p:spPr>
              <a:xfrm>
                <a:off x="4243384" y="4640264"/>
                <a:ext cx="1752600" cy="51752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3DC6685B-CD4E-F44A-94DF-EBB7231A0CCC}"/>
                  </a:ext>
                </a:extLst>
              </p:cNvPr>
              <p:cNvSpPr txBox="1"/>
              <p:nvPr/>
            </p:nvSpPr>
            <p:spPr>
              <a:xfrm>
                <a:off x="2388190" y="1126409"/>
                <a:ext cx="3943301" cy="861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A 2-5 jours de vie :</a:t>
                </a:r>
              </a:p>
              <a:p>
                <a:r>
                  <a:rPr lang="fr-FR" dirty="0"/>
                  <a:t>10</a:t>
                </a:r>
                <a:r>
                  <a:rPr lang="fr-FR" baseline="30000" dirty="0"/>
                  <a:t>8 </a:t>
                </a:r>
                <a:r>
                  <a:rPr lang="fr-FR" dirty="0"/>
                  <a:t>à 10</a:t>
                </a:r>
                <a:r>
                  <a:rPr lang="fr-FR" baseline="30000" dirty="0"/>
                  <a:t>10</a:t>
                </a:r>
                <a:r>
                  <a:rPr lang="fr-FR" dirty="0"/>
                  <a:t> bactéries</a:t>
                </a:r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4F39D39-1388-014C-92FE-5B020E63F15E}"/>
                </a:ext>
              </a:extLst>
            </p:cNvPr>
            <p:cNvSpPr/>
            <p:nvPr/>
          </p:nvSpPr>
          <p:spPr>
            <a:xfrm>
              <a:off x="6317204" y="1480793"/>
              <a:ext cx="1066208" cy="8727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0CB64F84-3F89-A24B-9C85-77F7ED1D4DF0}"/>
                </a:ext>
              </a:extLst>
            </p:cNvPr>
            <p:cNvSpPr txBox="1"/>
            <p:nvPr/>
          </p:nvSpPr>
          <p:spPr>
            <a:xfrm>
              <a:off x="7312519" y="1315777"/>
              <a:ext cx="2947987" cy="861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dirty="0"/>
                <a:t>A 3 -5 ans :</a:t>
              </a:r>
            </a:p>
            <a:p>
              <a:r>
                <a:rPr lang="fr-FR" dirty="0"/>
                <a:t>10</a:t>
              </a:r>
              <a:r>
                <a:rPr lang="fr-FR" baseline="30000" dirty="0"/>
                <a:t>13 </a:t>
              </a:r>
              <a:r>
                <a:rPr lang="fr-FR" dirty="0"/>
                <a:t>bactéries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5D7C17-B6B1-5B46-8532-C2AFE51E5BCF}"/>
                </a:ext>
              </a:extLst>
            </p:cNvPr>
            <p:cNvSpPr/>
            <p:nvPr/>
          </p:nvSpPr>
          <p:spPr>
            <a:xfrm>
              <a:off x="9177253" y="3173827"/>
              <a:ext cx="1354220" cy="11035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C3F811B-0533-5D47-BAF4-FAB60693042D}"/>
                </a:ext>
              </a:extLst>
            </p:cNvPr>
            <p:cNvSpPr/>
            <p:nvPr/>
          </p:nvSpPr>
          <p:spPr>
            <a:xfrm>
              <a:off x="9483681" y="4958195"/>
              <a:ext cx="1354220" cy="11035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7" name="Picture 9" descr="121022_r22702_p233">
              <a:extLst>
                <a:ext uri="{FF2B5EF4-FFF2-40B4-BE49-F238E27FC236}">
                  <a16:creationId xmlns:a16="http://schemas.microsoft.com/office/drawing/2014/main" id="{D99701BF-5FBA-594C-823C-16ABD5B77F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7285" y="2359571"/>
              <a:ext cx="2014497" cy="2732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040465" y="359270"/>
            <a:ext cx="7748566" cy="614543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</a:rPr>
              <a:t>Le microbiote du nouveau-né est hérité de sa maman à la naissance</a:t>
            </a:r>
          </a:p>
        </p:txBody>
      </p:sp>
    </p:spTree>
    <p:extLst>
      <p:ext uri="{BB962C8B-B14F-4D97-AF65-F5344CB8AC3E}">
        <p14:creationId xmlns:p14="http://schemas.microsoft.com/office/powerpoint/2010/main" val="3246296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7023" y="1113375"/>
            <a:ext cx="3485761" cy="354060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 flipH="1">
            <a:off x="6172591" y="4376983"/>
            <a:ext cx="4004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Valles-</a:t>
            </a:r>
            <a:r>
              <a:rPr lang="fr-FR" sz="1200" dirty="0" err="1"/>
              <a:t>Colomer</a:t>
            </a:r>
            <a:r>
              <a:rPr lang="fr-FR" sz="1200" dirty="0"/>
              <a:t> et al. Nature, 2023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9535" y="169683"/>
            <a:ext cx="7886700" cy="843031"/>
          </a:xfrm>
        </p:spPr>
        <p:txBody>
          <a:bodyPr>
            <a:norm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Pourcentage de souches partagées entre le bébé et son entourage (parmi les espèces communes aux 2)</a:t>
            </a:r>
          </a:p>
        </p:txBody>
      </p:sp>
    </p:spTree>
    <p:extLst>
      <p:ext uri="{BB962C8B-B14F-4D97-AF65-F5344CB8AC3E}">
        <p14:creationId xmlns:p14="http://schemas.microsoft.com/office/powerpoint/2010/main" val="2847141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>
            <a:extLst>
              <a:ext uri="{FF2B5EF4-FFF2-40B4-BE49-F238E27FC236}">
                <a16:creationId xmlns:a16="http://schemas.microsoft.com/office/drawing/2014/main" id="{FCDC0A2D-AD6A-704F-8B40-BEB7BCE9D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95041"/>
            <a:ext cx="3799498" cy="263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4B09B5B-6C9D-334A-B8E5-D01D0520121A}"/>
              </a:ext>
            </a:extLst>
          </p:cNvPr>
          <p:cNvSpPr/>
          <p:nvPr/>
        </p:nvSpPr>
        <p:spPr>
          <a:xfrm>
            <a:off x="73479" y="1079281"/>
            <a:ext cx="9135835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fr-FR" altLang="fr-F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Gut </a:t>
            </a:r>
            <a:r>
              <a:rPr lang="fr-FR" altLang="fr-FR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microbiota</a:t>
            </a:r>
            <a:r>
              <a:rPr lang="fr-FR" altLang="fr-F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7,009 </a:t>
            </a:r>
            <a:r>
              <a:rPr lang="fr-FR" altLang="fr-FR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individuals</a:t>
            </a:r>
            <a:r>
              <a:rPr lang="fr-FR" altLang="fr-F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altLang="fr-F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14 districts </a:t>
            </a:r>
            <a:r>
              <a:rPr lang="fr-FR" altLang="fr-FR" sz="2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fr-FR" altLang="fr-FR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province in China</a:t>
            </a:r>
            <a:endParaRPr lang="en-GB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AA4DF32-A9F7-424A-9DF2-DC66899DD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631" y="1995041"/>
            <a:ext cx="2036447" cy="253398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1CB0388-43DE-2344-AC5D-80C368545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8701" y="1748065"/>
            <a:ext cx="1970769" cy="2634008"/>
          </a:xfrm>
          <a:prstGeom prst="rect">
            <a:avLst/>
          </a:prstGeom>
        </p:spPr>
      </p:pic>
      <p:sp>
        <p:nvSpPr>
          <p:cNvPr id="8" name="ZoneTexte 3">
            <a:extLst>
              <a:ext uri="{FF2B5EF4-FFF2-40B4-BE49-F238E27FC236}">
                <a16:creationId xmlns:a16="http://schemas.microsoft.com/office/drawing/2014/main" id="{47EC4EC7-17AF-9A4C-8002-7F4425A12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5976" y="4375455"/>
            <a:ext cx="23423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fr-FR" sz="1200" i="1" dirty="0"/>
              <a:t>He et al. Nature Medicine, 2018</a:t>
            </a: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183821" y="293862"/>
            <a:ext cx="7886700" cy="994172"/>
          </a:xfrm>
        </p:spPr>
        <p:txBody>
          <a:bodyPr/>
          <a:lstStyle/>
          <a:p>
            <a:r>
              <a:rPr lang="fr-FR" sz="2400" dirty="0">
                <a:solidFill>
                  <a:schemeClr val="bg1"/>
                </a:solidFill>
              </a:rPr>
              <a:t>La </a:t>
            </a:r>
            <a:r>
              <a:rPr lang="fr-FR" sz="2400" dirty="0" err="1">
                <a:solidFill>
                  <a:schemeClr val="bg1"/>
                </a:solidFill>
              </a:rPr>
              <a:t>dysbiose</a:t>
            </a:r>
            <a:r>
              <a:rPr lang="fr-FR" sz="2400" dirty="0">
                <a:solidFill>
                  <a:schemeClr val="bg1"/>
                </a:solidFill>
              </a:rPr>
              <a:t> existe-t-elle ?    </a:t>
            </a:r>
            <a:r>
              <a:rPr lang="fr-FR" sz="2400" b="1" dirty="0">
                <a:solidFill>
                  <a:schemeClr val="bg1"/>
                </a:solidFill>
              </a:rPr>
              <a:t>NON !!!</a:t>
            </a:r>
          </a:p>
        </p:txBody>
      </p:sp>
    </p:spTree>
    <p:extLst>
      <p:ext uri="{BB962C8B-B14F-4D97-AF65-F5344CB8AC3E}">
        <p14:creationId xmlns:p14="http://schemas.microsoft.com/office/powerpoint/2010/main" val="104163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3F1C927-F27B-B6B9-4D29-802E242D35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723" t="24226" r="8026" b="833"/>
          <a:stretch/>
        </p:blipFill>
        <p:spPr>
          <a:xfrm>
            <a:off x="246970" y="1415169"/>
            <a:ext cx="3340214" cy="231316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416B29B-6607-49C4-F64E-7BB7BDC4D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4557" y="1154303"/>
            <a:ext cx="1890624" cy="141744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85EF092-3657-457C-C3C7-4977111C6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5477" y="2912165"/>
            <a:ext cx="1733046" cy="173304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222C5F5-60E6-B6B4-4074-E967FCAFF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8626" y="1565058"/>
            <a:ext cx="2548404" cy="254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80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3F1C927-F27B-B6B9-4D29-802E242D35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723" t="24226" r="8026" b="833"/>
          <a:stretch/>
        </p:blipFill>
        <p:spPr>
          <a:xfrm>
            <a:off x="1200150" y="1167139"/>
            <a:ext cx="2411526" cy="167002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416B29B-6607-49C4-F64E-7BB7BDC4D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92013"/>
            <a:ext cx="1894402" cy="142027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85EF092-3657-457C-C3C7-4977111C6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292" y="2837167"/>
            <a:ext cx="1733046" cy="173304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222C5F5-60E6-B6B4-4074-E967FCAFF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909" y="1438090"/>
            <a:ext cx="2548404" cy="25484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6386FE8-E677-3FF9-B92A-94569E64047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713" t="51635" r="38914" b="16071"/>
          <a:stretch/>
        </p:blipFill>
        <p:spPr>
          <a:xfrm>
            <a:off x="212271" y="2837167"/>
            <a:ext cx="4483021" cy="174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653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3F1C927-F27B-B6B9-4D29-802E242D35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723" t="24226" r="8026" b="833"/>
          <a:stretch/>
        </p:blipFill>
        <p:spPr>
          <a:xfrm>
            <a:off x="830318" y="1080959"/>
            <a:ext cx="2152707" cy="149079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416B29B-6607-49C4-F64E-7BB7BDC4D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798" y="925645"/>
            <a:ext cx="2457037" cy="18421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85EF092-3657-457C-C3C7-4977111C6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3553" y="2946185"/>
            <a:ext cx="1733046" cy="173304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222C5F5-60E6-B6B4-4074-E967FCAFF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5596" y="2236304"/>
            <a:ext cx="2548404" cy="254840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1C6573F-EFCA-8D33-88E1-0D2DABDE8F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519" t="37944" r="5698" b="17084"/>
          <a:stretch/>
        </p:blipFill>
        <p:spPr>
          <a:xfrm>
            <a:off x="52746" y="2767745"/>
            <a:ext cx="4204515" cy="173304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6386FE8-E677-3FF9-B92A-94569E64047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713" t="51635" r="38914" b="16071"/>
          <a:stretch/>
        </p:blipFill>
        <p:spPr>
          <a:xfrm>
            <a:off x="5951344" y="1248016"/>
            <a:ext cx="2978364" cy="115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265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14" y="-13062"/>
            <a:ext cx="7826828" cy="221364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404" y="1644262"/>
            <a:ext cx="5184396" cy="23279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08579">
            <a:off x="17099" y="2184022"/>
            <a:ext cx="5083729" cy="60400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05463">
            <a:off x="2980988" y="2385843"/>
            <a:ext cx="5568956" cy="39285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425636">
            <a:off x="1454865" y="2713725"/>
            <a:ext cx="6115574" cy="35233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157" y="3171016"/>
            <a:ext cx="7459562" cy="80397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664574">
            <a:off x="1624266" y="3419759"/>
            <a:ext cx="6327331" cy="36009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640024">
            <a:off x="244958" y="3377353"/>
            <a:ext cx="5687736" cy="57254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7530" y="2188453"/>
            <a:ext cx="7905984" cy="40522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0273787">
            <a:off x="1757200" y="2791206"/>
            <a:ext cx="6292158" cy="56531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86597">
            <a:off x="109505" y="3615892"/>
            <a:ext cx="8715389" cy="61788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37447" y="4292809"/>
            <a:ext cx="8007640" cy="47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56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0FFABA-C08F-6F46-92C2-9C45AC153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058" y="279720"/>
            <a:ext cx="8193585" cy="73091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Moduler le microbiote intestinal : quelles solutions ?</a:t>
            </a:r>
          </a:p>
        </p:txBody>
      </p:sp>
      <p:grpSp>
        <p:nvGrpSpPr>
          <p:cNvPr id="5" name="Grouper 19">
            <a:extLst>
              <a:ext uri="{FF2B5EF4-FFF2-40B4-BE49-F238E27FC236}">
                <a16:creationId xmlns:a16="http://schemas.microsoft.com/office/drawing/2014/main" id="{45239878-6631-1B4B-AB00-D267D51F76EC}"/>
              </a:ext>
            </a:extLst>
          </p:cNvPr>
          <p:cNvGrpSpPr/>
          <p:nvPr/>
        </p:nvGrpSpPr>
        <p:grpSpPr>
          <a:xfrm>
            <a:off x="2651985" y="916668"/>
            <a:ext cx="3103128" cy="4261012"/>
            <a:chOff x="3690515" y="798305"/>
            <a:chExt cx="4183168" cy="5848125"/>
          </a:xfrm>
        </p:grpSpPr>
        <p:grpSp>
          <p:nvGrpSpPr>
            <p:cNvPr id="6" name="Grouper 17">
              <a:extLst>
                <a:ext uri="{FF2B5EF4-FFF2-40B4-BE49-F238E27FC236}">
                  <a16:creationId xmlns:a16="http://schemas.microsoft.com/office/drawing/2014/main" id="{447301AB-E0CF-BB40-946A-0F2EA173BABD}"/>
                </a:ext>
              </a:extLst>
            </p:cNvPr>
            <p:cNvGrpSpPr/>
            <p:nvPr/>
          </p:nvGrpSpPr>
          <p:grpSpPr>
            <a:xfrm>
              <a:off x="3690515" y="798305"/>
              <a:ext cx="4183168" cy="5636768"/>
              <a:chOff x="3690515" y="798305"/>
              <a:chExt cx="4183170" cy="5636769"/>
            </a:xfrm>
          </p:grpSpPr>
          <p:pic>
            <p:nvPicPr>
              <p:cNvPr id="8" name="Image 7">
                <a:extLst>
                  <a:ext uri="{FF2B5EF4-FFF2-40B4-BE49-F238E27FC236}">
                    <a16:creationId xmlns:a16="http://schemas.microsoft.com/office/drawing/2014/main" id="{0669CA71-F5F7-454E-AEBC-D461F2D47C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690518" y="1013048"/>
                <a:ext cx="4183167" cy="5422026"/>
              </a:xfrm>
              <a:prstGeom prst="rect">
                <a:avLst/>
              </a:prstGeom>
            </p:spPr>
          </p:pic>
          <p:sp useBgFill="1"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52CBB09B-2349-734E-B127-662BCA468049}"/>
                  </a:ext>
                </a:extLst>
              </p:cNvPr>
              <p:cNvSpPr txBox="1"/>
              <p:nvPr/>
            </p:nvSpPr>
            <p:spPr>
              <a:xfrm>
                <a:off x="3690515" y="873824"/>
                <a:ext cx="1407564" cy="1267246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/>
                  <a:t>écosystème </a:t>
                </a:r>
                <a:r>
                  <a:rPr lang="fr-FR" dirty="0" err="1"/>
                  <a:t>floride</a:t>
                </a:r>
                <a:endParaRPr lang="fr-FR" dirty="0"/>
              </a:p>
            </p:txBody>
          </p:sp>
          <p:sp useBgFill="1"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1BE4358C-23D8-454D-86E4-D12F64442B87}"/>
                  </a:ext>
                </a:extLst>
              </p:cNvPr>
              <p:cNvSpPr txBox="1"/>
              <p:nvPr/>
            </p:nvSpPr>
            <p:spPr>
              <a:xfrm>
                <a:off x="6660741" y="798305"/>
                <a:ext cx="1212943" cy="1267246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/>
                  <a:t>mauvaises herbes</a:t>
                </a:r>
              </a:p>
            </p:txBody>
          </p:sp>
          <p:sp useBgFill="1"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5DCF385-E055-4E47-A905-C624FB9F1799}"/>
                  </a:ext>
                </a:extLst>
              </p:cNvPr>
              <p:cNvSpPr/>
              <p:nvPr/>
            </p:nvSpPr>
            <p:spPr>
              <a:xfrm>
                <a:off x="4551215" y="2466712"/>
                <a:ext cx="1574280" cy="34531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 useBgFill="1">
          <p:nvSpPr>
            <p:cNvPr id="7" name="ZoneTexte 6">
              <a:extLst>
                <a:ext uri="{FF2B5EF4-FFF2-40B4-BE49-F238E27FC236}">
                  <a16:creationId xmlns:a16="http://schemas.microsoft.com/office/drawing/2014/main" id="{6C48F959-6FEA-1F4A-AAE4-A2B1C2ED0778}"/>
                </a:ext>
              </a:extLst>
            </p:cNvPr>
            <p:cNvSpPr txBox="1"/>
            <p:nvPr/>
          </p:nvSpPr>
          <p:spPr>
            <a:xfrm>
              <a:off x="4881166" y="5843842"/>
              <a:ext cx="1841392" cy="802588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/>
                <a:t>écosystème restauré</a:t>
              </a:r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89032EF6-FA4D-834B-B7F2-9F3C1F4AAA35}"/>
              </a:ext>
            </a:extLst>
          </p:cNvPr>
          <p:cNvSpPr txBox="1"/>
          <p:nvPr/>
        </p:nvSpPr>
        <p:spPr>
          <a:xfrm>
            <a:off x="6286501" y="4330565"/>
            <a:ext cx="3312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Lozupone</a:t>
            </a:r>
            <a:r>
              <a:rPr lang="fr-FR" sz="1200" i="1" dirty="0"/>
              <a:t>, 2012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B88D5C0-8DEF-8A4D-BF47-97F12EC58CF9}"/>
              </a:ext>
            </a:extLst>
          </p:cNvPr>
          <p:cNvSpPr txBox="1"/>
          <p:nvPr/>
        </p:nvSpPr>
        <p:spPr>
          <a:xfrm>
            <a:off x="80032" y="2114862"/>
            <a:ext cx="2564930" cy="1505027"/>
          </a:xfrm>
          <a:prstGeom prst="rect">
            <a:avLst/>
          </a:prstGeom>
          <a:noFill/>
        </p:spPr>
        <p:txBody>
          <a:bodyPr wrap="square" lIns="0" anchor="ctr">
            <a:spAutoFit/>
          </a:bodyPr>
          <a:lstStyle/>
          <a:p>
            <a:pPr defTabSz="685800" fontAlgn="auto">
              <a:lnSpc>
                <a:spcPct val="85000"/>
              </a:lnSpc>
              <a:spcAft>
                <a:spcPts val="0"/>
              </a:spcAft>
              <a:buClr>
                <a:srgbClr val="38B5A7"/>
              </a:buClr>
              <a:buSzPct val="85000"/>
              <a:defRPr/>
            </a:pPr>
            <a:r>
              <a:rPr lang="fr-FR" b="1" dirty="0" err="1">
                <a:solidFill>
                  <a:srgbClr val="001773"/>
                </a:solidFill>
                <a:ea typeface="+mn-ea"/>
                <a:cs typeface="+mn-cs"/>
              </a:rPr>
              <a:t>Probiotic</a:t>
            </a:r>
            <a:endParaRPr lang="fr-FR" b="1" dirty="0">
              <a:solidFill>
                <a:srgbClr val="001773"/>
              </a:solidFill>
              <a:ea typeface="+mn-ea"/>
              <a:cs typeface="+mn-cs"/>
            </a:endParaRPr>
          </a:p>
          <a:p>
            <a:pPr defTabSz="685800" fontAlgn="auto">
              <a:lnSpc>
                <a:spcPct val="85000"/>
              </a:lnSpc>
              <a:spcAft>
                <a:spcPts val="0"/>
              </a:spcAft>
              <a:buClr>
                <a:srgbClr val="38B5A7"/>
              </a:buClr>
              <a:buSzPct val="85000"/>
              <a:defRPr/>
            </a:pPr>
            <a:r>
              <a:rPr lang="fr-FR" b="1" dirty="0">
                <a:solidFill>
                  <a:srgbClr val="08C5AE"/>
                </a:solidFill>
                <a:ea typeface="+mn-ea"/>
                <a:cs typeface="+mn-cs"/>
              </a:rPr>
              <a:t>Live </a:t>
            </a:r>
            <a:r>
              <a:rPr lang="en-IE" b="1" dirty="0">
                <a:solidFill>
                  <a:srgbClr val="08C5AE"/>
                </a:solidFill>
                <a:ea typeface="+mn-ea"/>
                <a:cs typeface="+mn-cs"/>
              </a:rPr>
              <a:t>micro-organisms </a:t>
            </a:r>
            <a:r>
              <a:rPr lang="en-IE" dirty="0">
                <a:solidFill>
                  <a:srgbClr val="001773"/>
                </a:solidFill>
                <a:ea typeface="+mn-ea"/>
                <a:cs typeface="+mn-cs"/>
              </a:rPr>
              <a:t>that, when administered in adequate amounts,</a:t>
            </a:r>
            <a:br>
              <a:rPr lang="en-IE" dirty="0">
                <a:solidFill>
                  <a:srgbClr val="001773"/>
                </a:solidFill>
                <a:ea typeface="+mn-ea"/>
                <a:cs typeface="+mn-cs"/>
              </a:rPr>
            </a:br>
            <a:r>
              <a:rPr lang="en-IE" dirty="0">
                <a:solidFill>
                  <a:srgbClr val="001773"/>
                </a:solidFill>
                <a:ea typeface="+mn-ea"/>
                <a:cs typeface="+mn-cs"/>
              </a:rPr>
              <a:t>confer a health benefit on the host </a:t>
            </a:r>
            <a:endParaRPr lang="fr-FR" dirty="0">
              <a:solidFill>
                <a:srgbClr val="001773"/>
              </a:solidFill>
              <a:ea typeface="+mn-ea"/>
              <a:cs typeface="+mn-cs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F72F30F-CEAA-5F45-A93E-527A7E310E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449" y="979204"/>
            <a:ext cx="2342586" cy="890183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C20F8BFE-72EE-3E43-BBE0-C251982BCE06}"/>
              </a:ext>
            </a:extLst>
          </p:cNvPr>
          <p:cNvSpPr txBox="1"/>
          <p:nvPr/>
        </p:nvSpPr>
        <p:spPr>
          <a:xfrm>
            <a:off x="43532" y="3723925"/>
            <a:ext cx="3210432" cy="8591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ts val="0"/>
              </a:spcBef>
            </a:pPr>
            <a:r>
              <a:rPr lang="en-US" b="1" dirty="0">
                <a:solidFill>
                  <a:srgbClr val="001773"/>
                </a:solidFill>
                <a:latin typeface="+mn-lt"/>
              </a:rPr>
              <a:t>Prebiotic </a:t>
            </a:r>
            <a:endParaRPr lang="en-US" dirty="0">
              <a:solidFill>
                <a:srgbClr val="001773"/>
              </a:solidFill>
              <a:latin typeface="+mn-lt"/>
            </a:endParaRPr>
          </a:p>
          <a:p>
            <a:pPr>
              <a:lnSpc>
                <a:spcPct val="85000"/>
              </a:lnSpc>
              <a:spcBef>
                <a:spcPts val="0"/>
              </a:spcBef>
            </a:pPr>
            <a:r>
              <a:rPr lang="en-US" sz="1350" b="1" dirty="0">
                <a:solidFill>
                  <a:srgbClr val="08C5AE"/>
                </a:solidFill>
                <a:latin typeface="+mn-lt"/>
              </a:rPr>
              <a:t>A substrate </a:t>
            </a:r>
            <a:r>
              <a:rPr lang="en-US" sz="1350" dirty="0">
                <a:solidFill>
                  <a:srgbClr val="001773"/>
                </a:solidFill>
                <a:latin typeface="+mn-lt"/>
              </a:rPr>
              <a:t>that is selectively </a:t>
            </a:r>
            <a:r>
              <a:rPr lang="en-US" sz="1350" dirty="0" err="1">
                <a:solidFill>
                  <a:srgbClr val="001773"/>
                </a:solidFill>
                <a:latin typeface="+mn-lt"/>
              </a:rPr>
              <a:t>utilised</a:t>
            </a:r>
            <a:r>
              <a:rPr lang="en-US" sz="1350" dirty="0">
                <a:solidFill>
                  <a:srgbClr val="001773"/>
                </a:solidFill>
                <a:latin typeface="+mn-lt"/>
              </a:rPr>
              <a:t> by host micro-organisms conferring a health benefit</a:t>
            </a:r>
            <a:r>
              <a:rPr lang="en-US" sz="1350" baseline="30000" dirty="0">
                <a:solidFill>
                  <a:srgbClr val="001773"/>
                </a:solidFill>
                <a:latin typeface="+mn-lt"/>
              </a:rPr>
              <a:t>2</a:t>
            </a:r>
            <a:endParaRPr lang="en-US" b="1" baseline="30000" dirty="0">
              <a:solidFill>
                <a:srgbClr val="001773"/>
              </a:solidFill>
              <a:latin typeface="+mn-lt"/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22AFB444-DB40-A340-9E23-D7416B7A0F04}"/>
              </a:ext>
            </a:extLst>
          </p:cNvPr>
          <p:cNvSpPr/>
          <p:nvPr/>
        </p:nvSpPr>
        <p:spPr>
          <a:xfrm>
            <a:off x="2605297" y="2734216"/>
            <a:ext cx="1066100" cy="1102316"/>
          </a:xfrm>
          <a:prstGeom prst="ellipse">
            <a:avLst/>
          </a:prstGeom>
          <a:noFill/>
          <a:ln w="38100">
            <a:solidFill>
              <a:srgbClr val="E73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E970697A-CB9A-C247-AB2A-1B5E27CCB04B}"/>
              </a:ext>
            </a:extLst>
          </p:cNvPr>
          <p:cNvSpPr/>
          <p:nvPr/>
        </p:nvSpPr>
        <p:spPr>
          <a:xfrm>
            <a:off x="3696134" y="2691881"/>
            <a:ext cx="1044150" cy="1129829"/>
          </a:xfrm>
          <a:prstGeom prst="ellipse">
            <a:avLst/>
          </a:prstGeom>
          <a:noFill/>
          <a:ln w="38100">
            <a:solidFill>
              <a:srgbClr val="E73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ECCFE1A9-2850-5849-98E1-5C482FC61B90}"/>
              </a:ext>
            </a:extLst>
          </p:cNvPr>
          <p:cNvSpPr/>
          <p:nvPr/>
        </p:nvSpPr>
        <p:spPr>
          <a:xfrm>
            <a:off x="4768329" y="2686771"/>
            <a:ext cx="1066100" cy="1149761"/>
          </a:xfrm>
          <a:prstGeom prst="ellipse">
            <a:avLst/>
          </a:prstGeom>
          <a:noFill/>
          <a:ln w="38100">
            <a:solidFill>
              <a:srgbClr val="E73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4" name="Picture 2" descr="Fecal Microbiota Transplantation: The Future of Feces – Yale Global Health  Review">
            <a:extLst>
              <a:ext uri="{FF2B5EF4-FFF2-40B4-BE49-F238E27FC236}">
                <a16:creationId xmlns:a16="http://schemas.microsoft.com/office/drawing/2014/main" id="{AE77CBB2-8936-C643-91E1-688D96AA8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820" y="2132289"/>
            <a:ext cx="2251070" cy="149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061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15" grpId="0"/>
      <p:bldP spid="3" grpId="0" animBg="1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7" name="Titre 1">
            <a:extLst>
              <a:ext uri="{FF2B5EF4-FFF2-40B4-BE49-F238E27FC236}">
                <a16:creationId xmlns:a16="http://schemas.microsoft.com/office/drawing/2014/main" id="{55A47ECB-2C1C-764D-8A62-229AB25E3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154" y="144278"/>
            <a:ext cx="7140339" cy="892001"/>
          </a:xfrm>
        </p:spPr>
        <p:txBody>
          <a:bodyPr>
            <a:normAutofit/>
          </a:bodyPr>
          <a:lstStyle/>
          <a:p>
            <a:r>
              <a:rPr lang="fr-FR" sz="2000" dirty="0">
                <a:solidFill>
                  <a:schemeClr val="bg1"/>
                </a:solidFill>
              </a:rPr>
              <a:t>A </a:t>
            </a:r>
            <a:r>
              <a:rPr lang="fr-FR" sz="2000" dirty="0" err="1">
                <a:solidFill>
                  <a:schemeClr val="bg1"/>
                </a:solidFill>
              </a:rPr>
              <a:t>randomized</a:t>
            </a:r>
            <a:r>
              <a:rPr lang="fr-FR" sz="2000" dirty="0">
                <a:solidFill>
                  <a:schemeClr val="bg1"/>
                </a:solidFill>
              </a:rPr>
              <a:t> </a:t>
            </a:r>
            <a:r>
              <a:rPr lang="fr-FR" sz="2000" dirty="0" err="1">
                <a:solidFill>
                  <a:schemeClr val="bg1"/>
                </a:solidFill>
              </a:rPr>
              <a:t>synbiotic</a:t>
            </a:r>
            <a:r>
              <a:rPr lang="fr-FR" sz="2000" dirty="0">
                <a:solidFill>
                  <a:schemeClr val="bg1"/>
                </a:solidFill>
              </a:rPr>
              <a:t> trial to </a:t>
            </a:r>
            <a:r>
              <a:rPr lang="fr-FR" sz="2000" dirty="0" err="1">
                <a:solidFill>
                  <a:schemeClr val="bg1"/>
                </a:solidFill>
              </a:rPr>
              <a:t>prevent</a:t>
            </a:r>
            <a:r>
              <a:rPr lang="fr-FR" sz="2000" dirty="0">
                <a:solidFill>
                  <a:schemeClr val="bg1"/>
                </a:solidFill>
              </a:rPr>
              <a:t> sepsis</a:t>
            </a:r>
            <a:br>
              <a:rPr lang="fr-FR" sz="2000" dirty="0">
                <a:solidFill>
                  <a:schemeClr val="bg1"/>
                </a:solidFill>
              </a:rPr>
            </a:br>
            <a:r>
              <a:rPr lang="fr-FR" sz="2000" dirty="0" err="1">
                <a:solidFill>
                  <a:schemeClr val="bg1"/>
                </a:solidFill>
              </a:rPr>
              <a:t>among</a:t>
            </a:r>
            <a:r>
              <a:rPr lang="fr-FR" sz="2000" dirty="0">
                <a:solidFill>
                  <a:schemeClr val="bg1"/>
                </a:solidFill>
              </a:rPr>
              <a:t> infants in rural </a:t>
            </a:r>
            <a:r>
              <a:rPr lang="fr-FR" sz="2000" dirty="0" err="1">
                <a:solidFill>
                  <a:schemeClr val="bg1"/>
                </a:solidFill>
              </a:rPr>
              <a:t>India</a:t>
            </a:r>
            <a:endParaRPr lang="fr-FR" sz="2000" dirty="0">
              <a:solidFill>
                <a:schemeClr val="bg1"/>
              </a:solidFill>
            </a:endParaRPr>
          </a:p>
        </p:txBody>
      </p:sp>
      <p:pic>
        <p:nvPicPr>
          <p:cNvPr id="198658" name="Image 2">
            <a:extLst>
              <a:ext uri="{FF2B5EF4-FFF2-40B4-BE49-F238E27FC236}">
                <a16:creationId xmlns:a16="http://schemas.microsoft.com/office/drawing/2014/main" id="{EE248F38-278C-F84B-BDA1-BF7DC10FD9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47" y="1364016"/>
            <a:ext cx="2461486" cy="3050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59" name="ZoneTexte 3">
            <a:extLst>
              <a:ext uri="{FF2B5EF4-FFF2-40B4-BE49-F238E27FC236}">
                <a16:creationId xmlns:a16="http://schemas.microsoft.com/office/drawing/2014/main" id="{EA5BC611-53AC-7E47-AE93-C8A70F82D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466" y="4909458"/>
            <a:ext cx="24625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400" dirty="0" err="1"/>
              <a:t>Panigrahi</a:t>
            </a:r>
            <a:r>
              <a:rPr lang="fr-FR" altLang="fr-FR" sz="1400" dirty="0"/>
              <a:t> et al. Nature, 2017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E1DF7FC-660D-7C45-8A29-75D783EC1DDB}"/>
              </a:ext>
            </a:extLst>
          </p:cNvPr>
          <p:cNvSpPr txBox="1">
            <a:spLocks/>
          </p:cNvSpPr>
          <p:nvPr/>
        </p:nvSpPr>
        <p:spPr>
          <a:xfrm>
            <a:off x="2865012" y="1264717"/>
            <a:ext cx="4490114" cy="22542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dirty="0"/>
              <a:t>4 556 </a:t>
            </a:r>
            <a:r>
              <a:rPr lang="en-GB" sz="2100" dirty="0" err="1"/>
              <a:t>newborns</a:t>
            </a:r>
            <a:r>
              <a:rPr lang="en-GB" sz="2100" dirty="0"/>
              <a:t> (aged 2-4 days)</a:t>
            </a:r>
          </a:p>
          <a:p>
            <a:r>
              <a:rPr lang="en-GB" sz="2100" dirty="0"/>
              <a:t>RCT vs placebo</a:t>
            </a:r>
          </a:p>
          <a:p>
            <a:r>
              <a:rPr lang="en-GB" sz="2100" i="1" dirty="0"/>
              <a:t>Lactobacillus </a:t>
            </a:r>
            <a:r>
              <a:rPr lang="en-GB" sz="2100" i="1" dirty="0" err="1"/>
              <a:t>plantarum</a:t>
            </a:r>
            <a:r>
              <a:rPr lang="en-GB" sz="2100" dirty="0"/>
              <a:t> + </a:t>
            </a:r>
            <a:r>
              <a:rPr lang="en-GB" sz="2100" dirty="0" err="1"/>
              <a:t>fructo</a:t>
            </a:r>
            <a:r>
              <a:rPr lang="en-GB" sz="2100" dirty="0"/>
              <a:t>-oligosaccharide</a:t>
            </a:r>
          </a:p>
          <a:p>
            <a:r>
              <a:rPr lang="en-GB" sz="2100" dirty="0"/>
              <a:t>Given for 7 days</a:t>
            </a:r>
          </a:p>
          <a:p>
            <a:r>
              <a:rPr lang="en-GB" sz="2100" dirty="0"/>
              <a:t>Follow-up 2 months</a:t>
            </a:r>
          </a:p>
          <a:p>
            <a:endParaRPr lang="en-GB" sz="21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5E1071A-4E5C-6741-9446-2185E518D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126" y="964739"/>
            <a:ext cx="1693718" cy="222441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4EAD89F-ECD0-AC4A-9044-68903FA489E9}"/>
              </a:ext>
            </a:extLst>
          </p:cNvPr>
          <p:cNvSpPr txBox="1"/>
          <p:nvPr/>
        </p:nvSpPr>
        <p:spPr>
          <a:xfrm>
            <a:off x="3499641" y="3763012"/>
            <a:ext cx="4656221" cy="918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ts val="0"/>
              </a:spcBef>
            </a:pPr>
            <a:r>
              <a:rPr lang="en-US" b="1" dirty="0" err="1">
                <a:solidFill>
                  <a:srgbClr val="001773"/>
                </a:solidFill>
                <a:latin typeface="+mn-lt"/>
              </a:rPr>
              <a:t>Synbiotic</a:t>
            </a:r>
            <a:r>
              <a:rPr lang="en-US" b="1" dirty="0">
                <a:solidFill>
                  <a:srgbClr val="001773"/>
                </a:solidFill>
                <a:latin typeface="+mn-lt"/>
              </a:rPr>
              <a:t> </a:t>
            </a:r>
          </a:p>
          <a:p>
            <a:pPr>
              <a:lnSpc>
                <a:spcPct val="85000"/>
              </a:lnSpc>
              <a:spcBef>
                <a:spcPts val="0"/>
              </a:spcBef>
            </a:pPr>
            <a:r>
              <a:rPr lang="en-US" sz="1350" b="1" dirty="0">
                <a:solidFill>
                  <a:srgbClr val="08C5AE"/>
                </a:solidFill>
                <a:latin typeface="+mn-lt"/>
              </a:rPr>
              <a:t>A mixture comprising live micro-organisms and substrate(s)</a:t>
            </a:r>
            <a:r>
              <a:rPr lang="en-US" b="1" dirty="0">
                <a:solidFill>
                  <a:srgbClr val="001773"/>
                </a:solidFill>
                <a:latin typeface="+mn-lt"/>
              </a:rPr>
              <a:t> </a:t>
            </a:r>
            <a:r>
              <a:rPr lang="en-US" sz="1350" dirty="0">
                <a:solidFill>
                  <a:srgbClr val="001773"/>
                </a:solidFill>
                <a:latin typeface="+mn-lt"/>
              </a:rPr>
              <a:t>selectively utilized by host micro-organisms that confers a health benefit on the host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768134E-FB25-044A-A992-626F6C11B9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628" y="3159123"/>
            <a:ext cx="2342586" cy="89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43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944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483B49-6CB1-B43A-D5CD-230E416A25A5}"/>
              </a:ext>
            </a:extLst>
          </p:cNvPr>
          <p:cNvSpPr/>
          <p:nvPr/>
        </p:nvSpPr>
        <p:spPr>
          <a:xfrm>
            <a:off x="204108" y="963385"/>
            <a:ext cx="4024992" cy="306160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Nouvelles recommandations et couvertures vaccinales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Emmanuel GRIMPREL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pic>
        <p:nvPicPr>
          <p:cNvPr id="6" name="Image 5" descr="Une image contenant Graphique, graphisme, clipart, Police&#10;&#10;Description générée automatiquement">
            <a:extLst>
              <a:ext uri="{FF2B5EF4-FFF2-40B4-BE49-F238E27FC236}">
                <a16:creationId xmlns:a16="http://schemas.microsoft.com/office/drawing/2014/main" id="{32A98F31-99A1-B477-710A-41E9C93D1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6" y="997215"/>
            <a:ext cx="558937" cy="6288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AD46624-BD2E-B51B-160B-BB8561D40408}"/>
              </a:ext>
            </a:extLst>
          </p:cNvPr>
          <p:cNvSpPr txBox="1"/>
          <p:nvPr/>
        </p:nvSpPr>
        <p:spPr>
          <a:xfrm>
            <a:off x="542924" y="1567274"/>
            <a:ext cx="3347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Microbiote intestinal </a:t>
            </a:r>
          </a:p>
          <a:p>
            <a:pPr algn="ctr"/>
            <a:r>
              <a:rPr lang="fr-FR" sz="24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(saison 3, épisode 1)</a:t>
            </a:r>
          </a:p>
          <a:p>
            <a:pPr algn="ctr"/>
            <a:r>
              <a:rPr lang="fr-FR" sz="18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Débusquer les mythes</a:t>
            </a:r>
            <a:r>
              <a:rPr lang="fr-FR" sz="2400" dirty="0">
                <a:effectLst/>
              </a:rPr>
              <a:t> </a:t>
            </a:r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F4A1B5-0DA0-F3FD-3A02-995F46806D67}"/>
              </a:ext>
            </a:extLst>
          </p:cNvPr>
          <p:cNvSpPr txBox="1"/>
          <p:nvPr/>
        </p:nvSpPr>
        <p:spPr>
          <a:xfrm>
            <a:off x="835615" y="2976061"/>
            <a:ext cx="2761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Marc BELLAÏCHE</a:t>
            </a:r>
            <a:endParaRPr lang="fr-FR" sz="1800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9464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38D5B8-80E4-A943-991D-445F33243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211" y="295365"/>
            <a:ext cx="4836583" cy="593030"/>
          </a:xfrm>
          <a:solidFill>
            <a:schemeClr val="bg1"/>
          </a:solidFill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No « one-size-</a:t>
            </a:r>
            <a:r>
              <a:rPr lang="fr-FR" dirty="0" err="1">
                <a:solidFill>
                  <a:schemeClr val="bg1"/>
                </a:solidFill>
              </a:rPr>
              <a:t>fits</a:t>
            </a:r>
            <a:r>
              <a:rPr lang="fr-FR" dirty="0">
                <a:solidFill>
                  <a:schemeClr val="bg1"/>
                </a:solidFill>
              </a:rPr>
              <a:t>-all »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FA39CAD-9E9C-0944-B849-30A2E71642CA}"/>
              </a:ext>
            </a:extLst>
          </p:cNvPr>
          <p:cNvSpPr txBox="1"/>
          <p:nvPr/>
        </p:nvSpPr>
        <p:spPr>
          <a:xfrm>
            <a:off x="6425753" y="4866501"/>
            <a:ext cx="1737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Zmora</a:t>
            </a:r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fr-FR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, 2018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5107E9C-DFA9-034F-9786-5CD17847D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900" y="2571750"/>
            <a:ext cx="2578100" cy="239395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428F819-E23E-6E46-AA35-F370F6151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19" y="893167"/>
            <a:ext cx="4445687" cy="1685826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5D3A450E-5110-D84A-B77E-FA99F6A45C29}"/>
              </a:ext>
            </a:extLst>
          </p:cNvPr>
          <p:cNvGrpSpPr/>
          <p:nvPr/>
        </p:nvGrpSpPr>
        <p:grpSpPr>
          <a:xfrm>
            <a:off x="5143500" y="990646"/>
            <a:ext cx="3378199" cy="3721358"/>
            <a:chOff x="6858000" y="1320862"/>
            <a:chExt cx="4504265" cy="4961810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33C56D4A-E9B5-5242-8858-9F89F6ABB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6162" y="1531796"/>
              <a:ext cx="4446103" cy="4750876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041CA06-1E9B-8F47-93A8-F188E6EACFD1}"/>
                </a:ext>
              </a:extLst>
            </p:cNvPr>
            <p:cNvSpPr/>
            <p:nvPr/>
          </p:nvSpPr>
          <p:spPr>
            <a:xfrm>
              <a:off x="6858000" y="1320862"/>
              <a:ext cx="524933" cy="3555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8281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61D280-34BE-894A-87C4-C72C4E8CA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061" y="270675"/>
            <a:ext cx="8015635" cy="994172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Post-</a:t>
            </a:r>
            <a:r>
              <a:rPr lang="en-US" dirty="0" err="1">
                <a:solidFill>
                  <a:schemeClr val="bg1"/>
                </a:solidFill>
              </a:rPr>
              <a:t>biotiques</a:t>
            </a:r>
            <a:r>
              <a:rPr lang="en-US" dirty="0">
                <a:solidFill>
                  <a:schemeClr val="bg1"/>
                </a:solidFill>
              </a:rPr>
              <a:t>: la </a:t>
            </a:r>
            <a:r>
              <a:rPr lang="en-US" dirty="0" err="1">
                <a:solidFill>
                  <a:schemeClr val="bg1"/>
                </a:solidFill>
              </a:rPr>
              <a:t>définition</a:t>
            </a:r>
            <a:r>
              <a:rPr lang="en-US" dirty="0">
                <a:solidFill>
                  <a:schemeClr val="bg1"/>
                </a:solidFill>
              </a:rPr>
              <a:t> de </a:t>
            </a:r>
            <a:r>
              <a:rPr lang="en-US" dirty="0" err="1">
                <a:solidFill>
                  <a:schemeClr val="bg1"/>
                </a:solidFill>
              </a:rPr>
              <a:t>l’ISAPP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A9E7849-E198-D642-B870-AE53A11DB478}"/>
              </a:ext>
            </a:extLst>
          </p:cNvPr>
          <p:cNvSpPr txBox="1"/>
          <p:nvPr/>
        </p:nvSpPr>
        <p:spPr>
          <a:xfrm>
            <a:off x="1030116" y="4431219"/>
            <a:ext cx="8001000" cy="278115"/>
          </a:xfrm>
          <a:prstGeom prst="rect">
            <a:avLst/>
          </a:prstGeom>
          <a:noFill/>
        </p:spPr>
        <p:txBody>
          <a:bodyPr wrap="square" lIns="135000" bIns="54000" rtlCol="0" anchor="b">
            <a:spAutoFit/>
          </a:bodyPr>
          <a:lstStyle>
            <a:defPPr>
              <a:defRPr lang="fr-FR"/>
            </a:defPPr>
            <a:lvl1pPr>
              <a:lnSpc>
                <a:spcPct val="85000"/>
              </a:lnSpc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1. </a:t>
            </a:r>
            <a:r>
              <a:rPr lang="en-GB" sz="675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Salminen</a:t>
            </a:r>
            <a:r>
              <a:rPr lang="en-GB" sz="675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, S., </a:t>
            </a:r>
            <a:r>
              <a:rPr lang="en-GB" sz="675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Collado</a:t>
            </a:r>
            <a:r>
              <a:rPr lang="en-GB" sz="675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, M.C., Endo, A. </a:t>
            </a:r>
            <a:r>
              <a:rPr lang="en-GB" sz="675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et al. </a:t>
            </a:r>
            <a:r>
              <a:rPr lang="en-GB" sz="675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The International Scientific Association of Probiotics and Prebiotics (ISAPP) consensus statement on the definition and scope of postbiotics. </a:t>
            </a:r>
            <a:r>
              <a:rPr lang="en-GB" sz="675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Nat Rev Gastroenterol Hepatol </a:t>
            </a:r>
            <a:r>
              <a:rPr lang="en-GB" sz="675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(2021). https://</a:t>
            </a:r>
            <a:r>
              <a:rPr lang="en-GB" sz="675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doi.org</a:t>
            </a:r>
            <a:r>
              <a:rPr lang="en-GB" sz="675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/10.1038/s41575-021-00440-6.</a:t>
            </a:r>
            <a:endParaRPr lang="fr-FR" sz="675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68C676F-7463-45CB-9816-6A4719DA2364}"/>
              </a:ext>
            </a:extLst>
          </p:cNvPr>
          <p:cNvSpPr txBox="1"/>
          <p:nvPr/>
        </p:nvSpPr>
        <p:spPr>
          <a:xfrm>
            <a:off x="1089061" y="1049962"/>
            <a:ext cx="7698179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fr-FR" sz="2000" b="1" dirty="0">
                <a:solidFill>
                  <a:srgbClr val="0070C0"/>
                </a:solidFill>
              </a:rPr>
              <a:t>Préparations de micro-organismes inanimés et/ou de leurs composants qui exerce un bénéfice pour la santé de l’hôte </a:t>
            </a:r>
            <a:endParaRPr lang="en-US" sz="2000" baseline="30000" dirty="0">
              <a:solidFill>
                <a:srgbClr val="0070C0"/>
              </a:solidFill>
              <a:latin typeface="Calibri" panose="020F0502020204030204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837" y="1987986"/>
            <a:ext cx="7027773" cy="225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52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robiotics Section">
            <a:extLst>
              <a:ext uri="{FF2B5EF4-FFF2-40B4-BE49-F238E27FC236}">
                <a16:creationId xmlns:a16="http://schemas.microsoft.com/office/drawing/2014/main" id="{C8F75E10-5D86-2592-4C3E-576D1433D9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9" t="4304" r="6474" b="9149"/>
          <a:stretch/>
        </p:blipFill>
        <p:spPr bwMode="auto">
          <a:xfrm>
            <a:off x="-4583" y="1"/>
            <a:ext cx="4025618" cy="320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utomating quality management processes for Grocery Retailers">
            <a:extLst>
              <a:ext uri="{FF2B5EF4-FFF2-40B4-BE49-F238E27FC236}">
                <a16:creationId xmlns:a16="http://schemas.microsoft.com/office/drawing/2014/main" id="{CA78CA6D-F06B-A550-C6DF-09B2D5EFC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246" y="3400368"/>
            <a:ext cx="4025618" cy="174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Free Fail Stamp Transparent, Download Free Fail Stamp Transparent png  images, Free ClipArts on Clipart Library">
            <a:extLst>
              <a:ext uri="{FF2B5EF4-FFF2-40B4-BE49-F238E27FC236}">
                <a16:creationId xmlns:a16="http://schemas.microsoft.com/office/drawing/2014/main" id="{45F0DB35-07F3-FC6C-C2E7-7CA984756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6307">
            <a:off x="4382236" y="-120781"/>
            <a:ext cx="2249259" cy="138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USELESS Text On Red Grungy Vintage Round Rubber Stamp. Stock Photo, Picture  And Royalty Free Image. Image 176805810.">
            <a:extLst>
              <a:ext uri="{FF2B5EF4-FFF2-40B4-BE49-F238E27FC236}">
                <a16:creationId xmlns:a16="http://schemas.microsoft.com/office/drawing/2014/main" id="{8B78B9C9-F431-C75F-E2F5-BE9ACE8EF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900" y="1129155"/>
            <a:ext cx="1671971" cy="167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INEFFECTIVE Rubber Stamp stock illustration. Illustration of incompetent -  89586290">
            <a:extLst>
              <a:ext uri="{FF2B5EF4-FFF2-40B4-BE49-F238E27FC236}">
                <a16:creationId xmlns:a16="http://schemas.microsoft.com/office/drawing/2014/main" id="{9EE5C7C5-C222-7549-0651-4769316571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86" b="28633"/>
          <a:stretch/>
        </p:blipFill>
        <p:spPr bwMode="auto">
          <a:xfrm rot="1434353">
            <a:off x="6078209" y="1739188"/>
            <a:ext cx="2685833" cy="81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BAD DECISION Red Rubber Stamp Over A White Background. Stock Photo, Picture  And Royalty Free Image. Image 36611606.">
            <a:extLst>
              <a:ext uri="{FF2B5EF4-FFF2-40B4-BE49-F238E27FC236}">
                <a16:creationId xmlns:a16="http://schemas.microsoft.com/office/drawing/2014/main" id="{BDD2337B-D604-B47B-9063-F4F1F8ED5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BFF"/>
              </a:clrFrom>
              <a:clrTo>
                <a:srgbClr val="FFFB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103" y="-129195"/>
            <a:ext cx="2699899" cy="191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08B21090-D1A8-11C2-BEF4-5BEC8FADE4EF}"/>
              </a:ext>
            </a:extLst>
          </p:cNvPr>
          <p:cNvCxnSpPr>
            <a:cxnSpLocks/>
          </p:cNvCxnSpPr>
          <p:nvPr/>
        </p:nvCxnSpPr>
        <p:spPr>
          <a:xfrm flipH="1" flipV="1">
            <a:off x="2078522" y="1714500"/>
            <a:ext cx="2750691" cy="2535724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>
            <a:extLst>
              <a:ext uri="{FF2B5EF4-FFF2-40B4-BE49-F238E27FC236}">
                <a16:creationId xmlns:a16="http://schemas.microsoft.com/office/drawing/2014/main" id="{96F07C53-07CB-F3D3-2493-47D451CD6547}"/>
              </a:ext>
            </a:extLst>
          </p:cNvPr>
          <p:cNvCxnSpPr>
            <a:cxnSpLocks/>
          </p:cNvCxnSpPr>
          <p:nvPr/>
        </p:nvCxnSpPr>
        <p:spPr>
          <a:xfrm flipH="1" flipV="1">
            <a:off x="567280" y="1714500"/>
            <a:ext cx="4253899" cy="2557434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>
            <a:extLst>
              <a:ext uri="{FF2B5EF4-FFF2-40B4-BE49-F238E27FC236}">
                <a16:creationId xmlns:a16="http://schemas.microsoft.com/office/drawing/2014/main" id="{F13F5C92-7F3D-5EE8-D88A-C1299F93B60B}"/>
              </a:ext>
            </a:extLst>
          </p:cNvPr>
          <p:cNvCxnSpPr>
            <a:cxnSpLocks/>
          </p:cNvCxnSpPr>
          <p:nvPr/>
        </p:nvCxnSpPr>
        <p:spPr>
          <a:xfrm flipH="1" flipV="1">
            <a:off x="1744143" y="984413"/>
            <a:ext cx="3027988" cy="3201174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>
            <a:extLst>
              <a:ext uri="{FF2B5EF4-FFF2-40B4-BE49-F238E27FC236}">
                <a16:creationId xmlns:a16="http://schemas.microsoft.com/office/drawing/2014/main" id="{FBD513E7-33DD-6BD5-9031-E4AD58899D73}"/>
              </a:ext>
            </a:extLst>
          </p:cNvPr>
          <p:cNvCxnSpPr>
            <a:cxnSpLocks/>
          </p:cNvCxnSpPr>
          <p:nvPr/>
        </p:nvCxnSpPr>
        <p:spPr>
          <a:xfrm flipH="1" flipV="1">
            <a:off x="3225511" y="1014855"/>
            <a:ext cx="1595667" cy="3283108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met pijl 28">
            <a:extLst>
              <a:ext uri="{FF2B5EF4-FFF2-40B4-BE49-F238E27FC236}">
                <a16:creationId xmlns:a16="http://schemas.microsoft.com/office/drawing/2014/main" id="{58CBD99B-3E6B-3CB8-D3A1-C26669202796}"/>
              </a:ext>
            </a:extLst>
          </p:cNvPr>
          <p:cNvCxnSpPr>
            <a:cxnSpLocks/>
          </p:cNvCxnSpPr>
          <p:nvPr/>
        </p:nvCxnSpPr>
        <p:spPr>
          <a:xfrm flipV="1">
            <a:off x="4807054" y="2326822"/>
            <a:ext cx="1239443" cy="192340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66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43187E-EF6B-D748-6692-DEF38B2F92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3128691-D770-53CF-9CFB-EBA2F32D17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091E6A3-55A7-1BA3-221D-5737E3BAD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698" y="1028804"/>
            <a:ext cx="4114800" cy="351749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8E20779-F407-590E-5E1F-5AE090653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02" y="1136118"/>
            <a:ext cx="4541769" cy="252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794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776" y="857249"/>
            <a:ext cx="3772718" cy="382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3422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790" y="885614"/>
            <a:ext cx="6317948" cy="37882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A186CA5-BA2D-00C7-E79A-D3ED7218F5E8}"/>
              </a:ext>
            </a:extLst>
          </p:cNvPr>
          <p:cNvSpPr/>
          <p:nvPr/>
        </p:nvSpPr>
        <p:spPr>
          <a:xfrm>
            <a:off x="3655544" y="811774"/>
            <a:ext cx="1428932" cy="386207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829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3890" t="57636" r="7566"/>
          <a:stretch/>
        </p:blipFill>
        <p:spPr>
          <a:xfrm>
            <a:off x="1331887" y="3814575"/>
            <a:ext cx="5549158" cy="82461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3858" y="944570"/>
            <a:ext cx="1524000" cy="20383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b="48316"/>
          <a:stretch/>
        </p:blipFill>
        <p:spPr>
          <a:xfrm>
            <a:off x="1822017" y="1111576"/>
            <a:ext cx="4568898" cy="7334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796A341-A03F-3A49-A751-1C0B5D122051}"/>
              </a:ext>
            </a:extLst>
          </p:cNvPr>
          <p:cNvSpPr/>
          <p:nvPr/>
        </p:nvSpPr>
        <p:spPr>
          <a:xfrm>
            <a:off x="7277208" y="4385271"/>
            <a:ext cx="18612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JPGN 2017;65: 117–124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5FFE4EF-CA57-954C-B595-2C87BA6F2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550" y="2272170"/>
            <a:ext cx="6133508" cy="142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9382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9DBED0-46C8-E79B-B4C3-4A2F67ECF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692" y="1090749"/>
            <a:ext cx="5588304" cy="3677194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 façon inversement proportionnelle à l’énorme marché des probiotiques, la quantité de preuves issues des RCT chez les enfants est limitée.</a:t>
            </a:r>
          </a:p>
          <a:p>
            <a:pPr>
              <a:spcAft>
                <a:spcPts val="600"/>
              </a:spcAft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Des essais de haute qualité sont nécessaires</a:t>
            </a:r>
          </a:p>
          <a:p>
            <a:pPr>
              <a:spcAft>
                <a:spcPts val="600"/>
              </a:spcAft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Des études mécanistiques supplémentaires sont nécessaires</a:t>
            </a: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Les recommandations doivent être spécifiques à la souche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Probiotics Section">
            <a:extLst>
              <a:ext uri="{FF2B5EF4-FFF2-40B4-BE49-F238E27FC236}">
                <a16:creationId xmlns:a16="http://schemas.microsoft.com/office/drawing/2014/main" id="{C8F75E10-5D86-2592-4C3E-576D1433D9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9" t="4304" r="6474" b="9149"/>
          <a:stretch/>
        </p:blipFill>
        <p:spPr bwMode="auto">
          <a:xfrm rot="508752">
            <a:off x="5810198" y="1288129"/>
            <a:ext cx="3080282" cy="244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FB24107B-8C38-83CC-8C3D-8E38ECD958FE}"/>
              </a:ext>
            </a:extLst>
          </p:cNvPr>
          <p:cNvSpPr txBox="1"/>
          <p:nvPr/>
        </p:nvSpPr>
        <p:spPr>
          <a:xfrm>
            <a:off x="1208127" y="253865"/>
            <a:ext cx="2342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223907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1F3A42-A739-4642-9A83-F1258D297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279849"/>
            <a:ext cx="7886700" cy="829522"/>
          </a:xfrm>
        </p:spPr>
        <p:txBody>
          <a:bodyPr/>
          <a:lstStyle/>
          <a:p>
            <a:r>
              <a:rPr lang="fr-FR" dirty="0" err="1">
                <a:solidFill>
                  <a:schemeClr val="bg1"/>
                </a:solidFill>
              </a:rPr>
              <a:t>Next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generation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Probiotics</a:t>
            </a:r>
            <a:r>
              <a:rPr lang="fr-FR" dirty="0">
                <a:solidFill>
                  <a:schemeClr val="bg1"/>
                </a:solidFill>
              </a:rPr>
              <a:t> ?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96A3A39-0787-1B43-811D-D576FF68D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897" y="1109371"/>
            <a:ext cx="4160923" cy="34505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27EA073-1176-EB4E-A843-9C09EB00BA78}"/>
              </a:ext>
            </a:extLst>
          </p:cNvPr>
          <p:cNvSpPr/>
          <p:nvPr/>
        </p:nvSpPr>
        <p:spPr>
          <a:xfrm>
            <a:off x="6591837" y="4282893"/>
            <a:ext cx="24051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O’Toole</a:t>
            </a:r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 et al. Nat </a:t>
            </a:r>
            <a:r>
              <a:rPr lang="fr-FR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Microbiol</a:t>
            </a:r>
            <a:r>
              <a:rPr lang="fr-FR" sz="1200" i="1" dirty="0">
                <a:latin typeface="Arial" panose="020B0604020202020204" pitchFamily="34" charset="0"/>
                <a:cs typeface="Arial" panose="020B0604020202020204" pitchFamily="34" charset="0"/>
              </a:rPr>
              <a:t> 2017</a:t>
            </a:r>
            <a:endParaRPr lang="fr-FR" sz="1200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183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3">
            <a:extLst>
              <a:ext uri="{FF2B5EF4-FFF2-40B4-BE49-F238E27FC236}">
                <a16:creationId xmlns:a16="http://schemas.microsoft.com/office/drawing/2014/main" id="{59E382B4-DA18-06E1-EF59-5695C27868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1478006"/>
              </p:ext>
            </p:extLst>
          </p:nvPr>
        </p:nvGraphicFramePr>
        <p:xfrm>
          <a:off x="376975" y="1596463"/>
          <a:ext cx="8488017" cy="211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574">
                  <a:extLst>
                    <a:ext uri="{9D8B030D-6E8A-4147-A177-3AD203B41FA5}">
                      <a16:colId xmlns:a16="http://schemas.microsoft.com/office/drawing/2014/main" val="1843914534"/>
                    </a:ext>
                  </a:extLst>
                </a:gridCol>
                <a:gridCol w="1311965">
                  <a:extLst>
                    <a:ext uri="{9D8B030D-6E8A-4147-A177-3AD203B41FA5}">
                      <a16:colId xmlns:a16="http://schemas.microsoft.com/office/drawing/2014/main" val="1488272861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3712832161"/>
                    </a:ext>
                  </a:extLst>
                </a:gridCol>
                <a:gridCol w="1063487">
                  <a:extLst>
                    <a:ext uri="{9D8B030D-6E8A-4147-A177-3AD203B41FA5}">
                      <a16:colId xmlns:a16="http://schemas.microsoft.com/office/drawing/2014/main" val="1990510027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1300923158"/>
                    </a:ext>
                  </a:extLst>
                </a:gridCol>
                <a:gridCol w="1003852">
                  <a:extLst>
                    <a:ext uri="{9D8B030D-6E8A-4147-A177-3AD203B41FA5}">
                      <a16:colId xmlns:a16="http://schemas.microsoft.com/office/drawing/2014/main" val="1602849764"/>
                    </a:ext>
                  </a:extLst>
                </a:gridCol>
                <a:gridCol w="1490869">
                  <a:extLst>
                    <a:ext uri="{9D8B030D-6E8A-4147-A177-3AD203B41FA5}">
                      <a16:colId xmlns:a16="http://schemas.microsoft.com/office/drawing/2014/main" val="2643698924"/>
                    </a:ext>
                  </a:extLst>
                </a:gridCol>
              </a:tblGrid>
              <a:tr h="981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Intérêts financiers dans une entreprise </a:t>
                      </a:r>
                      <a:endParaRPr lang="fr-FR" sz="1200" dirty="0"/>
                    </a:p>
                    <a:p>
                      <a:pPr algn="ctr"/>
                      <a:endParaRPr lang="fr-FR" sz="1200" dirty="0"/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Dirigeant,</a:t>
                      </a:r>
                    </a:p>
                    <a:p>
                      <a:pPr algn="ctr"/>
                      <a:r>
                        <a:rPr lang="fr-FR" sz="1200" dirty="0"/>
                        <a:t>Employé,</a:t>
                      </a:r>
                    </a:p>
                    <a:p>
                      <a:pPr algn="ctr"/>
                      <a:r>
                        <a:rPr lang="fr-FR" sz="1200" dirty="0"/>
                        <a:t>Organe décisionnel dans une entreprise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Etudes cliniques</a:t>
                      </a:r>
                    </a:p>
                    <a:p>
                      <a:pPr algn="ctr"/>
                      <a:r>
                        <a:rPr lang="fr-FR" sz="1200" dirty="0"/>
                        <a:t>Investigateur, coordonnateur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Conférences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Participation à </a:t>
                      </a:r>
                    </a:p>
                    <a:p>
                      <a:pPr algn="ctr"/>
                      <a:r>
                        <a:rPr lang="fr-FR" sz="1200" dirty="0"/>
                        <a:t>des </a:t>
                      </a:r>
                      <a:r>
                        <a:rPr lang="fr-FR" sz="1200" dirty="0" err="1"/>
                        <a:t>boards</a:t>
                      </a:r>
                      <a:endParaRPr lang="fr-FR" sz="1200" dirty="0"/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Invitation congrès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Proche parent </a:t>
                      </a:r>
                    </a:p>
                    <a:p>
                      <a:pPr algn="ctr"/>
                      <a:r>
                        <a:rPr lang="fr-FR" sz="1200" dirty="0"/>
                        <a:t>salarié</a:t>
                      </a:r>
                    </a:p>
                  </a:txBody>
                  <a:tcPr marL="121920" marR="121920" marT="60960" marB="60960">
                    <a:solidFill>
                      <a:srgbClr val="1498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355667"/>
                  </a:ext>
                </a:extLst>
              </a:tr>
              <a:tr h="687540"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Sanofi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MSD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Pfizer</a:t>
                      </a:r>
                    </a:p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GSK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marL="121920" marR="121920" marT="60960" marB="6096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073975"/>
                  </a:ext>
                </a:extLst>
              </a:tr>
              <a:tr h="331762"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500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06881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C7485AD7-5925-0960-BB1F-3D1981EE413E}"/>
              </a:ext>
            </a:extLst>
          </p:cNvPr>
          <p:cNvSpPr txBox="1"/>
          <p:nvPr/>
        </p:nvSpPr>
        <p:spPr>
          <a:xfrm>
            <a:off x="376975" y="1199656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         Robert COHEN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24F319-0CD7-151C-0D81-E935B7ADB697}"/>
              </a:ext>
            </a:extLst>
          </p:cNvPr>
          <p:cNvSpPr txBox="1"/>
          <p:nvPr/>
        </p:nvSpPr>
        <p:spPr>
          <a:xfrm>
            <a:off x="1202635" y="292496"/>
            <a:ext cx="2274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Liens d’intérêts</a:t>
            </a:r>
          </a:p>
        </p:txBody>
      </p:sp>
    </p:spTree>
    <p:extLst>
      <p:ext uri="{BB962C8B-B14F-4D97-AF65-F5344CB8AC3E}">
        <p14:creationId xmlns:p14="http://schemas.microsoft.com/office/powerpoint/2010/main" val="3451162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A893AB60-41E9-6668-A60E-CA78C7B4CE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584370"/>
              </p:ext>
            </p:extLst>
          </p:nvPr>
        </p:nvGraphicFramePr>
        <p:xfrm>
          <a:off x="259736" y="1403903"/>
          <a:ext cx="8778481" cy="3220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467">
                  <a:extLst>
                    <a:ext uri="{9D8B030D-6E8A-4147-A177-3AD203B41FA5}">
                      <a16:colId xmlns:a16="http://schemas.microsoft.com/office/drawing/2014/main" val="1614503872"/>
                    </a:ext>
                  </a:extLst>
                </a:gridCol>
                <a:gridCol w="835182">
                  <a:extLst>
                    <a:ext uri="{9D8B030D-6E8A-4147-A177-3AD203B41FA5}">
                      <a16:colId xmlns:a16="http://schemas.microsoft.com/office/drawing/2014/main" val="1119529653"/>
                    </a:ext>
                  </a:extLst>
                </a:gridCol>
                <a:gridCol w="760491">
                  <a:extLst>
                    <a:ext uri="{9D8B030D-6E8A-4147-A177-3AD203B41FA5}">
                      <a16:colId xmlns:a16="http://schemas.microsoft.com/office/drawing/2014/main" val="3408886389"/>
                    </a:ext>
                  </a:extLst>
                </a:gridCol>
                <a:gridCol w="808022">
                  <a:extLst>
                    <a:ext uri="{9D8B030D-6E8A-4147-A177-3AD203B41FA5}">
                      <a16:colId xmlns:a16="http://schemas.microsoft.com/office/drawing/2014/main" val="3732348349"/>
                    </a:ext>
                  </a:extLst>
                </a:gridCol>
                <a:gridCol w="774071">
                  <a:extLst>
                    <a:ext uri="{9D8B030D-6E8A-4147-A177-3AD203B41FA5}">
                      <a16:colId xmlns:a16="http://schemas.microsoft.com/office/drawing/2014/main" val="2130001875"/>
                    </a:ext>
                  </a:extLst>
                </a:gridCol>
                <a:gridCol w="780861">
                  <a:extLst>
                    <a:ext uri="{9D8B030D-6E8A-4147-A177-3AD203B41FA5}">
                      <a16:colId xmlns:a16="http://schemas.microsoft.com/office/drawing/2014/main" val="3556099426"/>
                    </a:ext>
                  </a:extLst>
                </a:gridCol>
                <a:gridCol w="828392">
                  <a:extLst>
                    <a:ext uri="{9D8B030D-6E8A-4147-A177-3AD203B41FA5}">
                      <a16:colId xmlns:a16="http://schemas.microsoft.com/office/drawing/2014/main" val="3525641718"/>
                    </a:ext>
                  </a:extLst>
                </a:gridCol>
                <a:gridCol w="794441">
                  <a:extLst>
                    <a:ext uri="{9D8B030D-6E8A-4147-A177-3AD203B41FA5}">
                      <a16:colId xmlns:a16="http://schemas.microsoft.com/office/drawing/2014/main" val="3836909311"/>
                    </a:ext>
                  </a:extLst>
                </a:gridCol>
                <a:gridCol w="855554">
                  <a:extLst>
                    <a:ext uri="{9D8B030D-6E8A-4147-A177-3AD203B41FA5}">
                      <a16:colId xmlns:a16="http://schemas.microsoft.com/office/drawing/2014/main" val="12205755"/>
                    </a:ext>
                  </a:extLst>
                </a:gridCol>
              </a:tblGrid>
              <a:tr h="708660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Company Name</a:t>
                      </a:r>
                    </a:p>
                    <a:p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solidFill>
                      <a:srgbClr val="0B3A5A">
                        <a:alpha val="8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Honoraria/</a:t>
                      </a:r>
                    </a:p>
                    <a:p>
                      <a:r>
                        <a:rPr lang="en-US" sz="1100" dirty="0"/>
                        <a:t>Expenses </a:t>
                      </a:r>
                    </a:p>
                    <a:p>
                      <a:endParaRPr lang="en-US" sz="1100" dirty="0"/>
                    </a:p>
                  </a:txBody>
                  <a:tcPr marL="68580" marR="68580" marT="34290" marB="34290">
                    <a:solidFill>
                      <a:srgbClr val="0B3A5A">
                        <a:alpha val="8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Consulting/ Advisory Board</a:t>
                      </a:r>
                    </a:p>
                    <a:p>
                      <a:endParaRPr lang="en-US" sz="1100" dirty="0"/>
                    </a:p>
                  </a:txBody>
                  <a:tcPr marL="68580" marR="68580" marT="34290" marB="34290">
                    <a:solidFill>
                      <a:srgbClr val="0B3A5A">
                        <a:alpha val="8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Funded Research </a:t>
                      </a:r>
                    </a:p>
                    <a:p>
                      <a:endParaRPr lang="en-US" sz="1100" dirty="0"/>
                    </a:p>
                  </a:txBody>
                  <a:tcPr marL="68580" marR="68580" marT="34290" marB="34290">
                    <a:solidFill>
                      <a:srgbClr val="0B3A5A">
                        <a:alpha val="8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Royalties/ Patent</a:t>
                      </a:r>
                    </a:p>
                    <a:p>
                      <a:endParaRPr lang="en-US" sz="1100" dirty="0"/>
                    </a:p>
                  </a:txBody>
                  <a:tcPr marL="68580" marR="68580" marT="34290" marB="34290">
                    <a:solidFill>
                      <a:srgbClr val="0B3A5A">
                        <a:alpha val="8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Stock Options</a:t>
                      </a:r>
                    </a:p>
                    <a:p>
                      <a:endParaRPr lang="en-US" sz="1100" dirty="0"/>
                    </a:p>
                  </a:txBody>
                  <a:tcPr marL="68580" marR="68580" marT="34290" marB="34290">
                    <a:solidFill>
                      <a:srgbClr val="0B3A5A">
                        <a:alpha val="8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Ownership/ Equity Position</a:t>
                      </a:r>
                    </a:p>
                    <a:p>
                      <a:endParaRPr lang="en-US" sz="1100" dirty="0"/>
                    </a:p>
                  </a:txBody>
                  <a:tcPr marL="68580" marR="68580" marT="34290" marB="34290">
                    <a:solidFill>
                      <a:srgbClr val="0B3A5A">
                        <a:alpha val="8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Employee</a:t>
                      </a:r>
                    </a:p>
                    <a:p>
                      <a:endParaRPr lang="en-US" sz="1100" dirty="0"/>
                    </a:p>
                  </a:txBody>
                  <a:tcPr marL="68580" marR="68580" marT="34290" marB="34290">
                    <a:solidFill>
                      <a:srgbClr val="0B3A5A">
                        <a:alpha val="8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Other </a:t>
                      </a:r>
                    </a:p>
                    <a:p>
                      <a:r>
                        <a:rPr lang="en-US" sz="1100" dirty="0"/>
                        <a:t>(please specify)</a:t>
                      </a:r>
                    </a:p>
                    <a:p>
                      <a:endParaRPr lang="en-US" sz="1100" dirty="0"/>
                    </a:p>
                  </a:txBody>
                  <a:tcPr marL="68580" marR="68580" marT="34290" marB="34290">
                    <a:solidFill>
                      <a:srgbClr val="0B3A5A">
                        <a:alpha val="8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2214162"/>
                  </a:ext>
                </a:extLst>
              </a:tr>
              <a:tr h="310112">
                <a:tc>
                  <a:txBody>
                    <a:bodyPr/>
                    <a:lstStyle/>
                    <a:p>
                      <a:r>
                        <a:rPr lang="en-US" sz="1400" dirty="0" err="1"/>
                        <a:t>Biocodex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179998"/>
                  </a:ext>
                </a:extLst>
              </a:tr>
              <a:tr h="310112">
                <a:tc>
                  <a:txBody>
                    <a:bodyPr/>
                    <a:lstStyle/>
                    <a:p>
                      <a:r>
                        <a:rPr lang="en-US" sz="1400" dirty="0" err="1"/>
                        <a:t>Biogaia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354818"/>
                  </a:ext>
                </a:extLst>
              </a:tr>
              <a:tr h="310112">
                <a:tc>
                  <a:txBody>
                    <a:bodyPr/>
                    <a:lstStyle/>
                    <a:p>
                      <a:r>
                        <a:rPr lang="en-US" sz="1400" dirty="0"/>
                        <a:t>Danone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046813"/>
                  </a:ext>
                </a:extLst>
              </a:tr>
              <a:tr h="310112">
                <a:tc>
                  <a:txBody>
                    <a:bodyPr/>
                    <a:lstStyle/>
                    <a:p>
                      <a:r>
                        <a:rPr lang="en-US" sz="1400" dirty="0"/>
                        <a:t>Dr Falk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732590"/>
                  </a:ext>
                </a:extLst>
              </a:tr>
              <a:tr h="310112">
                <a:tc>
                  <a:txBody>
                    <a:bodyPr/>
                    <a:lstStyle/>
                    <a:p>
                      <a:r>
                        <a:rPr lang="en-US" sz="1400" dirty="0" err="1"/>
                        <a:t>Havea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412676"/>
                  </a:ext>
                </a:extLst>
              </a:tr>
              <a:tr h="310112">
                <a:tc>
                  <a:txBody>
                    <a:bodyPr/>
                    <a:lstStyle/>
                    <a:p>
                      <a:r>
                        <a:rPr lang="en-US" sz="1400" dirty="0"/>
                        <a:t>Nestlé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531550"/>
                  </a:ext>
                </a:extLst>
              </a:tr>
              <a:tr h="310112">
                <a:tc>
                  <a:txBody>
                    <a:bodyPr/>
                    <a:lstStyle/>
                    <a:p>
                      <a:r>
                        <a:rPr lang="en-US" sz="1400" dirty="0" err="1"/>
                        <a:t>Novalac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816392"/>
                  </a:ext>
                </a:extLst>
              </a:tr>
              <a:tr h="310112">
                <a:tc>
                  <a:txBody>
                    <a:bodyPr/>
                    <a:lstStyle/>
                    <a:p>
                      <a:r>
                        <a:rPr lang="en-US" sz="1400" dirty="0"/>
                        <a:t>Reckitt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</a:t>
                      </a:r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>
                    <a:solidFill>
                      <a:srgbClr val="22CCD0">
                        <a:alpha val="7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9898694"/>
                  </a:ext>
                </a:extLst>
              </a:tr>
            </a:tbl>
          </a:graphicData>
        </a:graphic>
      </p:graphicFrame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9E8F40C-5ECB-436F-63CF-17A5A9951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6A75028-6D98-6F11-09FF-8F301AA096B6}"/>
              </a:ext>
            </a:extLst>
          </p:cNvPr>
          <p:cNvSpPr txBox="1"/>
          <p:nvPr/>
        </p:nvSpPr>
        <p:spPr>
          <a:xfrm>
            <a:off x="924339" y="925660"/>
            <a:ext cx="210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Marc BELLAÏCHE</a:t>
            </a:r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152803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9220876-993C-553F-53E0-F8684BF6CE45}"/>
              </a:ext>
            </a:extLst>
          </p:cNvPr>
          <p:cNvSpPr txBox="1"/>
          <p:nvPr/>
        </p:nvSpPr>
        <p:spPr>
          <a:xfrm>
            <a:off x="1012368" y="316174"/>
            <a:ext cx="8188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Le microbiote (biome), on en parle très (trop ?) souvent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E406734-CFFB-7FBB-A1A6-5055AEF06BD0}"/>
              </a:ext>
            </a:extLst>
          </p:cNvPr>
          <p:cNvSpPr txBox="1"/>
          <p:nvPr/>
        </p:nvSpPr>
        <p:spPr>
          <a:xfrm>
            <a:off x="722539" y="991220"/>
            <a:ext cx="76989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fr-FR" dirty="0"/>
              <a:t>Tous les ans, à presque tous les congrès organisés par des firmes (souvent) ou par les conseils scientifiques, il y a une présentation ou un symposium sur le microbiote ( ici 3/26 JPIPA)</a:t>
            </a:r>
          </a:p>
          <a:p>
            <a:pPr marL="285750" indent="-285750"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fr-FR" dirty="0"/>
              <a:t>Chacun, dans cette salle, est convaincu que le microbiote intestinal joue un rôle important dans la santé</a:t>
            </a:r>
          </a:p>
          <a:p>
            <a:pPr marL="285750" indent="-285750"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fr-FR" dirty="0"/>
              <a:t>Chacun aussi pense qu’il y a peu de retombées thérapeutiques fondées sur les preuves à ce jour</a:t>
            </a:r>
          </a:p>
          <a:p>
            <a:pPr marL="285750" indent="-285750">
              <a:spcAft>
                <a:spcPts val="600"/>
              </a:spcAft>
              <a:buClr>
                <a:srgbClr val="0070C0"/>
              </a:buClr>
              <a:buFont typeface="Wingdings" pitchFamily="2" charset="2"/>
              <a:buChar char="§"/>
            </a:pPr>
            <a:r>
              <a:rPr lang="fr-FR" dirty="0"/>
              <a:t>Enfin, les associations entre profil de microbiote et un grand nombre de maladies ou d’état morbide sont rapportés (œuf ou la poule 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D3C1EA66-025D-B63B-8A23-97C0AEC188AB}"/>
              </a:ext>
            </a:extLst>
          </p:cNvPr>
          <p:cNvSpPr/>
          <p:nvPr/>
        </p:nvSpPr>
        <p:spPr>
          <a:xfrm>
            <a:off x="1836963" y="3861707"/>
            <a:ext cx="6090558" cy="72662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« Si tu crois avoir compris quelque chose au microbiote, c’est qu’on t’a mal expliqué ? »</a:t>
            </a:r>
          </a:p>
        </p:txBody>
      </p:sp>
    </p:spTree>
    <p:extLst>
      <p:ext uri="{BB962C8B-B14F-4D97-AF65-F5344CB8AC3E}">
        <p14:creationId xmlns:p14="http://schemas.microsoft.com/office/powerpoint/2010/main" val="1006685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4268A82-48D7-4D54-0394-DC13D992FAD3}"/>
              </a:ext>
            </a:extLst>
          </p:cNvPr>
          <p:cNvSpPr txBox="1"/>
          <p:nvPr/>
        </p:nvSpPr>
        <p:spPr>
          <a:xfrm>
            <a:off x="1018759" y="1610139"/>
            <a:ext cx="18473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5495C17-990F-2964-6290-F7D7704A5850}"/>
              </a:ext>
            </a:extLst>
          </p:cNvPr>
          <p:cNvSpPr/>
          <p:nvPr/>
        </p:nvSpPr>
        <p:spPr>
          <a:xfrm>
            <a:off x="322338" y="2854658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0D01CB39-5445-D95C-DC49-AED261C89C23}"/>
              </a:ext>
            </a:extLst>
          </p:cNvPr>
          <p:cNvSpPr/>
          <p:nvPr/>
        </p:nvSpPr>
        <p:spPr>
          <a:xfrm>
            <a:off x="336152" y="3445708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100C993-605B-5682-C49E-30A057EA6943}"/>
              </a:ext>
            </a:extLst>
          </p:cNvPr>
          <p:cNvSpPr/>
          <p:nvPr/>
        </p:nvSpPr>
        <p:spPr>
          <a:xfrm>
            <a:off x="327988" y="1678221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F8F47EA-54B7-2175-5BB6-A83947740028}"/>
              </a:ext>
            </a:extLst>
          </p:cNvPr>
          <p:cNvSpPr/>
          <p:nvPr/>
        </p:nvSpPr>
        <p:spPr>
          <a:xfrm>
            <a:off x="327988" y="2272400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BCFA03D-D957-1201-B10C-DE9A5821DF1C}"/>
              </a:ext>
            </a:extLst>
          </p:cNvPr>
          <p:cNvSpPr txBox="1"/>
          <p:nvPr/>
        </p:nvSpPr>
        <p:spPr>
          <a:xfrm>
            <a:off x="1111124" y="326571"/>
            <a:ext cx="7361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Parmi les propositions suivantes, lesquelles sont exactes ?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D812A5F-99C9-6F3E-8C65-6E18B72C7CC2}"/>
              </a:ext>
            </a:extLst>
          </p:cNvPr>
          <p:cNvSpPr txBox="1"/>
          <p:nvPr/>
        </p:nvSpPr>
        <p:spPr>
          <a:xfrm>
            <a:off x="832755" y="1670057"/>
            <a:ext cx="8166018" cy="23852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fr-FR" sz="1800" dirty="0"/>
              <a:t>Il y a 10</a:t>
            </a:r>
            <a:r>
              <a:rPr lang="fr-FR" sz="1800" baseline="30000" dirty="0"/>
              <a:t>12 </a:t>
            </a:r>
            <a:r>
              <a:rPr lang="fr-FR" sz="1800" dirty="0"/>
              <a:t>cellules bactériennes par gramme de selles humaines</a:t>
            </a:r>
          </a:p>
          <a:p>
            <a:pPr>
              <a:spcAft>
                <a:spcPts val="2400"/>
              </a:spcAft>
            </a:pPr>
            <a:r>
              <a:rPr lang="fr-FR" sz="1800" dirty="0"/>
              <a:t>Le microbiote humain pèse entre 1 et 2 kg</a:t>
            </a:r>
          </a:p>
          <a:p>
            <a:pPr>
              <a:spcAft>
                <a:spcPts val="2400"/>
              </a:spcAft>
            </a:pPr>
            <a:r>
              <a:rPr lang="fr-FR" sz="1700" dirty="0"/>
              <a:t>Les cellules du microbiote sont 10 fois plus nombreuses que les cellules humaines</a:t>
            </a:r>
          </a:p>
          <a:p>
            <a:r>
              <a:rPr lang="fr-FR" sz="1800" dirty="0"/>
              <a:t>Le microbiote est hérité de la mère à la naissance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5297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4268A82-48D7-4D54-0394-DC13D992FAD3}"/>
              </a:ext>
            </a:extLst>
          </p:cNvPr>
          <p:cNvSpPr txBox="1"/>
          <p:nvPr/>
        </p:nvSpPr>
        <p:spPr>
          <a:xfrm>
            <a:off x="1018759" y="1610139"/>
            <a:ext cx="18473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5495C17-990F-2964-6290-F7D7704A5850}"/>
              </a:ext>
            </a:extLst>
          </p:cNvPr>
          <p:cNvSpPr/>
          <p:nvPr/>
        </p:nvSpPr>
        <p:spPr>
          <a:xfrm>
            <a:off x="942822" y="2862822"/>
            <a:ext cx="360000" cy="360000"/>
          </a:xfrm>
          <a:prstGeom prst="roundRect">
            <a:avLst/>
          </a:prstGeom>
          <a:solidFill>
            <a:srgbClr val="009D3D"/>
          </a:solidFill>
          <a:ln>
            <a:solidFill>
              <a:srgbClr val="009D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0D01CB39-5445-D95C-DC49-AED261C89C23}"/>
              </a:ext>
            </a:extLst>
          </p:cNvPr>
          <p:cNvSpPr/>
          <p:nvPr/>
        </p:nvSpPr>
        <p:spPr>
          <a:xfrm>
            <a:off x="956636" y="3470200"/>
            <a:ext cx="360000" cy="360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100C993-605B-5682-C49E-30A057EA6943}"/>
              </a:ext>
            </a:extLst>
          </p:cNvPr>
          <p:cNvSpPr/>
          <p:nvPr/>
        </p:nvSpPr>
        <p:spPr>
          <a:xfrm>
            <a:off x="956636" y="1670057"/>
            <a:ext cx="360000" cy="360000"/>
          </a:xfrm>
          <a:prstGeom prst="roundRect">
            <a:avLst/>
          </a:prstGeom>
          <a:solidFill>
            <a:srgbClr val="1498D7"/>
          </a:solidFill>
          <a:ln>
            <a:solidFill>
              <a:srgbClr val="1498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F8F47EA-54B7-2175-5BB6-A83947740028}"/>
              </a:ext>
            </a:extLst>
          </p:cNvPr>
          <p:cNvSpPr/>
          <p:nvPr/>
        </p:nvSpPr>
        <p:spPr>
          <a:xfrm>
            <a:off x="956636" y="2313222"/>
            <a:ext cx="360000" cy="360000"/>
          </a:xfrm>
          <a:prstGeom prst="roundRect">
            <a:avLst/>
          </a:prstGeom>
          <a:solidFill>
            <a:srgbClr val="FFE900"/>
          </a:solidFill>
          <a:ln>
            <a:solidFill>
              <a:srgbClr val="FFE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BCFA03D-D957-1201-B10C-DE9A5821DF1C}"/>
              </a:ext>
            </a:extLst>
          </p:cNvPr>
          <p:cNvSpPr txBox="1"/>
          <p:nvPr/>
        </p:nvSpPr>
        <p:spPr>
          <a:xfrm>
            <a:off x="1111124" y="326571"/>
            <a:ext cx="7361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</a:rPr>
              <a:t>Parmi les propositions suivantes lesquelles sont exactes ?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D812A5F-99C9-6F3E-8C65-6E18B72C7CC2}"/>
              </a:ext>
            </a:extLst>
          </p:cNvPr>
          <p:cNvSpPr txBox="1"/>
          <p:nvPr/>
        </p:nvSpPr>
        <p:spPr>
          <a:xfrm>
            <a:off x="1461402" y="1712838"/>
            <a:ext cx="6865982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fr-FR" sz="1800" dirty="0"/>
              <a:t>La plupart des maladies sont caractérisées par un </a:t>
            </a:r>
            <a:r>
              <a:rPr lang="fr-FR" sz="1800" dirty="0" err="1"/>
              <a:t>pathobiome</a:t>
            </a:r>
            <a:endParaRPr lang="fr-FR" sz="1800" dirty="0"/>
          </a:p>
          <a:p>
            <a:pPr>
              <a:spcAft>
                <a:spcPts val="2400"/>
              </a:spcAft>
            </a:pPr>
            <a:r>
              <a:rPr lang="fr-FR" sz="1800" dirty="0"/>
              <a:t>Le rapport Firmicutes/</a:t>
            </a:r>
            <a:r>
              <a:rPr lang="fr-FR" sz="1800" dirty="0" err="1"/>
              <a:t>Bacteroidetes</a:t>
            </a:r>
            <a:r>
              <a:rPr lang="fr-FR" sz="1800" dirty="0"/>
              <a:t> sont modifiées dans l’obésité</a:t>
            </a:r>
          </a:p>
          <a:p>
            <a:pPr>
              <a:spcAft>
                <a:spcPts val="2400"/>
              </a:spcAft>
            </a:pPr>
            <a:r>
              <a:rPr lang="fr-FR" sz="1800" dirty="0"/>
              <a:t>Le séquençage n'est pas biaisé</a:t>
            </a:r>
          </a:p>
          <a:p>
            <a:pPr>
              <a:spcAft>
                <a:spcPts val="2400"/>
              </a:spcAft>
            </a:pPr>
            <a:r>
              <a:rPr lang="fr-FR" sz="1800" dirty="0"/>
              <a:t>La majeure partie du microbiote n’est pas cultivable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197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Police, ligne&#10;&#10;Description générée automatiquement">
            <a:extLst>
              <a:ext uri="{FF2B5EF4-FFF2-40B4-BE49-F238E27FC236}">
                <a16:creationId xmlns:a16="http://schemas.microsoft.com/office/drawing/2014/main" id="{D8CA98AE-43A7-673B-9F10-339E7FE34D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49" y="1053054"/>
            <a:ext cx="7520502" cy="303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509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fr-FR" dirty="0"/>
            </a:br>
            <a:br>
              <a:rPr lang="fr-FR" dirty="0"/>
            </a:b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02179" y="1401858"/>
            <a:ext cx="7886700" cy="2307534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FF0000"/>
                </a:solidFill>
              </a:rPr>
              <a:t>Vrai</a:t>
            </a:r>
          </a:p>
          <a:p>
            <a:endParaRPr lang="fr-FR" sz="3000" dirty="0"/>
          </a:p>
          <a:p>
            <a:r>
              <a:rPr lang="fr-FR" sz="3000" dirty="0">
                <a:solidFill>
                  <a:srgbClr val="00B050"/>
                </a:solidFill>
              </a:rPr>
              <a:t>Faux</a:t>
            </a:r>
          </a:p>
        </p:txBody>
      </p:sp>
      <p:sp>
        <p:nvSpPr>
          <p:cNvPr id="4" name="Rectangle 3"/>
          <p:cNvSpPr/>
          <p:nvPr/>
        </p:nvSpPr>
        <p:spPr>
          <a:xfrm>
            <a:off x="269421" y="3709392"/>
            <a:ext cx="8719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GraphikNaturel-Regular"/>
              </a:rPr>
              <a:t>Sender Revisiting the ratio of bacterial to host cells in humans. </a:t>
            </a:r>
            <a:r>
              <a:rPr lang="en-US" i="1" dirty="0">
                <a:latin typeface="GraphikNaturel-RegularItalic"/>
              </a:rPr>
              <a:t>Cell </a:t>
            </a:r>
            <a:r>
              <a:rPr lang="en-US" i="1" dirty="0">
                <a:latin typeface="GraphikNaturel-Semibold"/>
              </a:rPr>
              <a:t>164</a:t>
            </a:r>
            <a:r>
              <a:rPr lang="en-US" i="1" dirty="0">
                <a:latin typeface="GraphikNaturel-Regular"/>
              </a:rPr>
              <a:t>, </a:t>
            </a:r>
            <a:r>
              <a:rPr lang="fr-FR" i="1" dirty="0">
                <a:latin typeface="GraphikNaturel-Regular"/>
              </a:rPr>
              <a:t>337–340 (2016)</a:t>
            </a:r>
            <a:endParaRPr lang="fr-FR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4109901" y="1867988"/>
            <a:ext cx="32657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/>
              <a:t>Ratio 1:1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732816C-DA0A-9D42-67B4-BC8ED9525630}"/>
              </a:ext>
            </a:extLst>
          </p:cNvPr>
          <p:cNvSpPr txBox="1"/>
          <p:nvPr/>
        </p:nvSpPr>
        <p:spPr>
          <a:xfrm>
            <a:off x="1061358" y="227333"/>
            <a:ext cx="7315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900" b="1" dirty="0">
                <a:solidFill>
                  <a:schemeClr val="bg1"/>
                </a:solidFill>
              </a:rPr>
              <a:t>Il y a 10 fois plus de bactéries dans l’intestin</a:t>
            </a:r>
          </a:p>
          <a:p>
            <a:r>
              <a:rPr lang="fr-FR" sz="1900" b="1" dirty="0">
                <a:solidFill>
                  <a:schemeClr val="bg1"/>
                </a:solidFill>
              </a:rPr>
              <a:t>que de cellules humaines</a:t>
            </a:r>
          </a:p>
        </p:txBody>
      </p:sp>
    </p:spTree>
    <p:extLst>
      <p:ext uri="{BB962C8B-B14F-4D97-AF65-F5344CB8AC3E}">
        <p14:creationId xmlns:p14="http://schemas.microsoft.com/office/powerpoint/2010/main" val="40651436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822</Words>
  <Application>Microsoft Macintosh PowerPoint</Application>
  <PresentationFormat>Affichage à l'écran (16:9)</PresentationFormat>
  <Paragraphs>156</Paragraphs>
  <Slides>28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6" baseType="lpstr">
      <vt:lpstr>01 Digitall</vt:lpstr>
      <vt:lpstr>Arial</vt:lpstr>
      <vt:lpstr>Calibri</vt:lpstr>
      <vt:lpstr>GraphikNaturel-Regular</vt:lpstr>
      <vt:lpstr>GraphikNaturel-RegularItalic</vt:lpstr>
      <vt:lpstr>GraphikNaturel-Semibold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  </vt:lpstr>
      <vt:lpstr>   </vt:lpstr>
      <vt:lpstr>Le microbiote du nouveau-né est hérité de sa maman à la naissance</vt:lpstr>
      <vt:lpstr>Pourcentage de souches partagées entre le bébé et son entourage (parmi les espèces communes aux 2)</vt:lpstr>
      <vt:lpstr>La dysbiose existe-t-elle ?    NON !!!</vt:lpstr>
      <vt:lpstr>Présentation PowerPoint</vt:lpstr>
      <vt:lpstr>Présentation PowerPoint</vt:lpstr>
      <vt:lpstr>Présentation PowerPoint</vt:lpstr>
      <vt:lpstr>Présentation PowerPoint</vt:lpstr>
      <vt:lpstr>Moduler le microbiote intestinal : quelles solutions ?</vt:lpstr>
      <vt:lpstr>A randomized synbiotic trial to prevent sepsis among infants in rural India</vt:lpstr>
      <vt:lpstr>No « one-size-fits-all »</vt:lpstr>
      <vt:lpstr>Post-biotiques: la définition de l’ISAPP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Next generation Probiotics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DIU</dc:creator>
  <cp:lastModifiedBy>Stéphane Béchet</cp:lastModifiedBy>
  <cp:revision>156</cp:revision>
  <cp:lastPrinted>2022-07-26T07:48:29Z</cp:lastPrinted>
  <dcterms:created xsi:type="dcterms:W3CDTF">2018-12-12T07:15:29Z</dcterms:created>
  <dcterms:modified xsi:type="dcterms:W3CDTF">2023-10-16T09:31:42Z</dcterms:modified>
</cp:coreProperties>
</file>