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3"/>
  </p:notesMasterIdLst>
  <p:handoutMasterIdLst>
    <p:handoutMasterId r:id="rId34"/>
  </p:handoutMasterIdLst>
  <p:sldIdLst>
    <p:sldId id="274" r:id="rId2"/>
    <p:sldId id="286" r:id="rId3"/>
    <p:sldId id="277" r:id="rId4"/>
    <p:sldId id="2145706602" r:id="rId5"/>
    <p:sldId id="2145706603" r:id="rId6"/>
    <p:sldId id="2145706604" r:id="rId7"/>
    <p:sldId id="279" r:id="rId8"/>
    <p:sldId id="2147473023" r:id="rId9"/>
    <p:sldId id="280" r:id="rId10"/>
    <p:sldId id="281" r:id="rId11"/>
    <p:sldId id="282" r:id="rId12"/>
    <p:sldId id="283" r:id="rId13"/>
    <p:sldId id="284" r:id="rId14"/>
    <p:sldId id="285" r:id="rId15"/>
    <p:sldId id="290" r:id="rId16"/>
    <p:sldId id="291" r:id="rId17"/>
    <p:sldId id="287" r:id="rId18"/>
    <p:sldId id="292" r:id="rId19"/>
    <p:sldId id="2145706598" r:id="rId20"/>
    <p:sldId id="2145706605" r:id="rId21"/>
    <p:sldId id="2145706606" r:id="rId22"/>
    <p:sldId id="2145706607" r:id="rId23"/>
    <p:sldId id="2145706600" r:id="rId24"/>
    <p:sldId id="268" r:id="rId25"/>
    <p:sldId id="269" r:id="rId26"/>
    <p:sldId id="270" r:id="rId27"/>
    <p:sldId id="272" r:id="rId28"/>
    <p:sldId id="2145706601" r:id="rId29"/>
    <p:sldId id="2147473021" r:id="rId30"/>
    <p:sldId id="2147473019" r:id="rId31"/>
    <p:sldId id="2147473022" r:id="rId32"/>
  </p:sldIdLst>
  <p:sldSz cx="9144000" cy="5143500" type="screen16x9"/>
  <p:notesSz cx="6858000" cy="9144000"/>
  <p:defaultTextStyle>
    <a:defPPr>
      <a:defRPr lang="fr-FR"/>
    </a:defPPr>
    <a:lvl1pPr algn="l" rtl="0" fontAlgn="base">
      <a:spcBef>
        <a:spcPct val="0"/>
      </a:spcBef>
      <a:spcAft>
        <a:spcPct val="0"/>
      </a:spcAft>
      <a:defRPr kern="1200">
        <a:solidFill>
          <a:schemeClr val="tx1"/>
        </a:solidFill>
        <a:latin typeface="Arial" pitchFamily="-108" charset="0"/>
        <a:ea typeface="Arial" pitchFamily="-108" charset="0"/>
        <a:cs typeface="Arial" pitchFamily="-108" charset="0"/>
      </a:defRPr>
    </a:lvl1pPr>
    <a:lvl2pPr marL="457200" algn="l" rtl="0" fontAlgn="base">
      <a:spcBef>
        <a:spcPct val="0"/>
      </a:spcBef>
      <a:spcAft>
        <a:spcPct val="0"/>
      </a:spcAft>
      <a:defRPr kern="1200">
        <a:solidFill>
          <a:schemeClr val="tx1"/>
        </a:solidFill>
        <a:latin typeface="Arial" pitchFamily="-108" charset="0"/>
        <a:ea typeface="Arial" pitchFamily="-108" charset="0"/>
        <a:cs typeface="Arial" pitchFamily="-108" charset="0"/>
      </a:defRPr>
    </a:lvl2pPr>
    <a:lvl3pPr marL="914400" algn="l" rtl="0" fontAlgn="base">
      <a:spcBef>
        <a:spcPct val="0"/>
      </a:spcBef>
      <a:spcAft>
        <a:spcPct val="0"/>
      </a:spcAft>
      <a:defRPr kern="1200">
        <a:solidFill>
          <a:schemeClr val="tx1"/>
        </a:solidFill>
        <a:latin typeface="Arial" pitchFamily="-108" charset="0"/>
        <a:ea typeface="Arial" pitchFamily="-108" charset="0"/>
        <a:cs typeface="Arial" pitchFamily="-108" charset="0"/>
      </a:defRPr>
    </a:lvl3pPr>
    <a:lvl4pPr marL="1371600" algn="l" rtl="0" fontAlgn="base">
      <a:spcBef>
        <a:spcPct val="0"/>
      </a:spcBef>
      <a:spcAft>
        <a:spcPct val="0"/>
      </a:spcAft>
      <a:defRPr kern="1200">
        <a:solidFill>
          <a:schemeClr val="tx1"/>
        </a:solidFill>
        <a:latin typeface="Arial" pitchFamily="-108" charset="0"/>
        <a:ea typeface="Arial" pitchFamily="-108" charset="0"/>
        <a:cs typeface="Arial" pitchFamily="-108" charset="0"/>
      </a:defRPr>
    </a:lvl4pPr>
    <a:lvl5pPr marL="1828800" algn="l" rtl="0" fontAlgn="base">
      <a:spcBef>
        <a:spcPct val="0"/>
      </a:spcBef>
      <a:spcAft>
        <a:spcPct val="0"/>
      </a:spcAft>
      <a:defRPr kern="1200">
        <a:solidFill>
          <a:schemeClr val="tx1"/>
        </a:solidFill>
        <a:latin typeface="Arial" pitchFamily="-108" charset="0"/>
        <a:ea typeface="Arial" pitchFamily="-108" charset="0"/>
        <a:cs typeface="Arial" pitchFamily="-108" charset="0"/>
      </a:defRPr>
    </a:lvl5pPr>
    <a:lvl6pPr marL="2286000" algn="l" defTabSz="457200" rtl="0" eaLnBrk="1" latinLnBrk="0" hangingPunct="1">
      <a:defRPr kern="1200">
        <a:solidFill>
          <a:schemeClr val="tx1"/>
        </a:solidFill>
        <a:latin typeface="Arial" pitchFamily="-108" charset="0"/>
        <a:ea typeface="Arial" pitchFamily="-108" charset="0"/>
        <a:cs typeface="Arial" pitchFamily="-108" charset="0"/>
      </a:defRPr>
    </a:lvl6pPr>
    <a:lvl7pPr marL="2743200" algn="l" defTabSz="457200" rtl="0" eaLnBrk="1" latinLnBrk="0" hangingPunct="1">
      <a:defRPr kern="1200">
        <a:solidFill>
          <a:schemeClr val="tx1"/>
        </a:solidFill>
        <a:latin typeface="Arial" pitchFamily="-108" charset="0"/>
        <a:ea typeface="Arial" pitchFamily="-108" charset="0"/>
        <a:cs typeface="Arial" pitchFamily="-108" charset="0"/>
      </a:defRPr>
    </a:lvl7pPr>
    <a:lvl8pPr marL="3200400" algn="l" defTabSz="457200" rtl="0" eaLnBrk="1" latinLnBrk="0" hangingPunct="1">
      <a:defRPr kern="1200">
        <a:solidFill>
          <a:schemeClr val="tx1"/>
        </a:solidFill>
        <a:latin typeface="Arial" pitchFamily="-108" charset="0"/>
        <a:ea typeface="Arial" pitchFamily="-108" charset="0"/>
        <a:cs typeface="Arial" pitchFamily="-108" charset="0"/>
      </a:defRPr>
    </a:lvl8pPr>
    <a:lvl9pPr marL="3657600" algn="l" defTabSz="457200" rtl="0" eaLnBrk="1" latinLnBrk="0" hangingPunct="1">
      <a:defRPr kern="1200">
        <a:solidFill>
          <a:schemeClr val="tx1"/>
        </a:solidFill>
        <a:latin typeface="Arial" pitchFamily="-108" charset="0"/>
        <a:ea typeface="Arial" pitchFamily="-108" charset="0"/>
        <a:cs typeface="Arial" pitchFamily="-108" charset="0"/>
      </a:defRPr>
    </a:lvl9pPr>
  </p:defaultTextStyle>
  <p:extLst>
    <p:ext uri="{EFAFB233-063F-42B5-8137-9DF3F51BA10A}">
      <p15:sldGuideLst xmlns:p15="http://schemas.microsoft.com/office/powerpoint/2012/main">
        <p15:guide id="1" orient="horz" pos="270">
          <p15:clr>
            <a:srgbClr val="A4A3A4"/>
          </p15:clr>
        </p15:guide>
        <p15:guide id="2" orient="horz" pos="1038">
          <p15:clr>
            <a:srgbClr val="A4A3A4"/>
          </p15:clr>
        </p15:guide>
        <p15:guide id="3" pos="187">
          <p15:clr>
            <a:srgbClr val="A4A3A4"/>
          </p15:clr>
        </p15:guide>
        <p15:guide id="4" pos="557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FFE900"/>
    <a:srgbClr val="1498D7"/>
    <a:srgbClr val="009D3D"/>
    <a:srgbClr val="EAF0F0"/>
    <a:srgbClr val="F1F6F4"/>
    <a:srgbClr val="FAFFFD"/>
    <a:srgbClr val="FFFFFD"/>
    <a:srgbClr val="F4FFFD"/>
    <a:srgbClr val="F7F8FF"/>
    <a:srgbClr val="FFF0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840" autoAdjust="0"/>
    <p:restoredTop sz="94830" autoAdjust="0"/>
  </p:normalViewPr>
  <p:slideViewPr>
    <p:cSldViewPr snapToGrid="0" showGuides="1">
      <p:cViewPr varScale="1">
        <p:scale>
          <a:sx n="156" d="100"/>
          <a:sy n="156" d="100"/>
        </p:scale>
        <p:origin x="1240" y="168"/>
      </p:cViewPr>
      <p:guideLst>
        <p:guide orient="horz" pos="270"/>
        <p:guide orient="horz" pos="1038"/>
        <p:guide pos="187"/>
        <p:guide pos="557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00" d="100"/>
        <a:sy n="200" d="100"/>
      </p:scale>
      <p:origin x="0" y="0"/>
    </p:cViewPr>
  </p:sorterViewPr>
  <p:notesViewPr>
    <p:cSldViewPr snapToGrid="0" snapToObjects="1" showGuides="1">
      <p:cViewPr varScale="1">
        <p:scale>
          <a:sx n="105" d="100"/>
          <a:sy n="105" d="100"/>
        </p:scale>
        <p:origin x="-4184"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408FE92-8D69-3F47-9FED-AAA9AABC8162}" type="datetime1">
              <a:rPr lang="fr-FR" smtClean="0"/>
              <a:pPr/>
              <a:t>16/10/2023</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5E339F9-8100-3543-8428-1590C54EF3EE}" type="slidenum">
              <a:rPr lang="fr-FR" smtClean="0"/>
              <a:pPr/>
              <a:t>‹N°›</a:t>
            </a:fld>
            <a:endParaRPr lang="fr-F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fld id="{CDDC57A6-A0C3-1A40-AE64-9CC3C0248030}" type="datetime1">
              <a:rPr lang="fr-FR" smtClean="0"/>
              <a:pPr/>
              <a:t>16/10/2023</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fr-FR" noProof="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4E86A537-0C00-2542-956A-DF8E23602803}" type="slidenum">
              <a:rPr lang="fr-FR"/>
              <a:pPr/>
              <a:t>‹N°›</a:t>
            </a:fld>
            <a:endParaRPr lang="fr-FR"/>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Geneva" pitchFamily="-108" charset="-128"/>
        <a:cs typeface="+mn-cs"/>
      </a:defRPr>
    </a:lvl2pPr>
    <a:lvl3pPr marL="914400" algn="l" rtl="0" eaLnBrk="0" fontAlgn="base" hangingPunct="0">
      <a:spcBef>
        <a:spcPct val="30000"/>
      </a:spcBef>
      <a:spcAft>
        <a:spcPct val="0"/>
      </a:spcAft>
      <a:defRPr sz="1200" kern="1200">
        <a:solidFill>
          <a:schemeClr val="tx1"/>
        </a:solidFill>
        <a:latin typeface="+mn-lt"/>
        <a:ea typeface="Geneva" pitchFamily="-108" charset="-128"/>
        <a:cs typeface="+mn-cs"/>
      </a:defRPr>
    </a:lvl3pPr>
    <a:lvl4pPr marL="1371600" algn="l" rtl="0" eaLnBrk="0" fontAlgn="base" hangingPunct="0">
      <a:spcBef>
        <a:spcPct val="30000"/>
      </a:spcBef>
      <a:spcAft>
        <a:spcPct val="0"/>
      </a:spcAft>
      <a:defRPr sz="1200" kern="1200">
        <a:solidFill>
          <a:schemeClr val="tx1"/>
        </a:solidFill>
        <a:latin typeface="+mn-lt"/>
        <a:ea typeface="Geneva" pitchFamily="-108" charset="-128"/>
        <a:cs typeface="+mn-cs"/>
      </a:defRPr>
    </a:lvl4pPr>
    <a:lvl5pPr marL="1828800" algn="l" rtl="0" eaLnBrk="0" fontAlgn="base" hangingPunct="0">
      <a:spcBef>
        <a:spcPct val="30000"/>
      </a:spcBef>
      <a:spcAft>
        <a:spcPct val="0"/>
      </a:spcAft>
      <a:defRPr sz="1200" kern="1200">
        <a:solidFill>
          <a:schemeClr val="tx1"/>
        </a:solidFill>
        <a:latin typeface="+mn-lt"/>
        <a:ea typeface="Geneva" pitchFamily="-108"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1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58" name="Google Shape;158;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p1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64" name="Google Shape;164;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p1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r>
              <a:rPr lang="fr-FR">
                <a:solidFill>
                  <a:srgbClr val="FF0000"/>
                </a:solidFill>
              </a:rPr>
              <a:t>intervalle de temps non precisé et n y a t il pas eu une baisse de la couverture rougeole ?</a:t>
            </a:r>
            <a:endParaRPr baseline="-25000">
              <a:solidFill>
                <a:srgbClr val="FF0000"/>
              </a:solidFill>
            </a:endParaRPr>
          </a:p>
        </p:txBody>
      </p:sp>
      <p:sp>
        <p:nvSpPr>
          <p:cNvPr id="170" name="Google Shape;170;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p1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82" name="Google Shape;182;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7"/>
          <p:cNvSpPr txBox="1">
            <a:spLocks noGrp="1" noChangeArrowheads="1"/>
          </p:cNvSpPr>
          <p:nvPr/>
        </p:nvSpPr>
        <p:spPr bwMode="auto">
          <a:xfrm>
            <a:off x="3883852" y="8686362"/>
            <a:ext cx="2972547" cy="456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550" tIns="47776" rIns="95550" bIns="47776" anchor="b"/>
          <a:lstStyle>
            <a:lvl1pPr>
              <a:spcBef>
                <a:spcPct val="30000"/>
              </a:spcBef>
              <a:defRPr sz="1200">
                <a:solidFill>
                  <a:schemeClr val="tx1"/>
                </a:solidFill>
                <a:latin typeface="Arial" charset="0"/>
                <a:cs typeface="Arial" charset="0"/>
              </a:defRPr>
            </a:lvl1pPr>
            <a:lvl2pPr marL="742950" indent="-285750">
              <a:spcBef>
                <a:spcPct val="30000"/>
              </a:spcBef>
              <a:defRPr sz="1200">
                <a:solidFill>
                  <a:schemeClr val="tx1"/>
                </a:solidFill>
                <a:latin typeface="Arial" charset="0"/>
                <a:cs typeface="Arial" charset="0"/>
              </a:defRPr>
            </a:lvl2pPr>
            <a:lvl3pPr marL="1143000" indent="-228600">
              <a:spcBef>
                <a:spcPct val="30000"/>
              </a:spcBef>
              <a:defRPr sz="1200">
                <a:solidFill>
                  <a:schemeClr val="tx1"/>
                </a:solidFill>
                <a:latin typeface="Arial" charset="0"/>
                <a:cs typeface="Arial" charset="0"/>
              </a:defRPr>
            </a:lvl3pPr>
            <a:lvl4pPr marL="1600200" indent="-228600">
              <a:spcBef>
                <a:spcPct val="30000"/>
              </a:spcBef>
              <a:defRPr sz="1200">
                <a:solidFill>
                  <a:schemeClr val="tx1"/>
                </a:solidFill>
                <a:latin typeface="Arial" charset="0"/>
                <a:cs typeface="Arial" charset="0"/>
              </a:defRPr>
            </a:lvl4pPr>
            <a:lvl5pPr marL="2057400" indent="-22860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marL="0" marR="0" lvl="0" indent="0" algn="r" defTabSz="457200" rtl="0" eaLnBrk="1" fontAlgn="auto" latinLnBrk="0" hangingPunct="1">
              <a:lnSpc>
                <a:spcPct val="100000"/>
              </a:lnSpc>
              <a:spcBef>
                <a:spcPct val="0"/>
              </a:spcBef>
              <a:spcAft>
                <a:spcPts val="0"/>
              </a:spcAft>
              <a:buClrTx/>
              <a:buSzTx/>
              <a:buFontTx/>
              <a:buNone/>
              <a:tabLst/>
              <a:defRPr/>
            </a:pPr>
            <a:fld id="{3D4B069C-5B6D-436E-BCAF-8E1C9A371058}" type="slidenum">
              <a:rPr kumimoji="0" lang="fr-FR" altLang="fr-FR" sz="1300" b="0" i="0" u="none" strike="noStrike" kern="1200" cap="none" spc="0" normalizeH="0" baseline="0" noProof="0">
                <a:ln>
                  <a:noFill/>
                </a:ln>
                <a:solidFill>
                  <a:prstClr val="black"/>
                </a:solidFill>
                <a:effectLst/>
                <a:uLnTx/>
                <a:uFillTx/>
                <a:latin typeface="Arial" charset="0"/>
                <a:ea typeface="+mn-ea"/>
                <a:cs typeface="Arial" charset="0"/>
              </a:rPr>
              <a:pPr marL="0" marR="0" lvl="0" indent="0" algn="r" defTabSz="457200" rtl="0" eaLnBrk="1" fontAlgn="auto" latinLnBrk="0" hangingPunct="1">
                <a:lnSpc>
                  <a:spcPct val="100000"/>
                </a:lnSpc>
                <a:spcBef>
                  <a:spcPct val="0"/>
                </a:spcBef>
                <a:spcAft>
                  <a:spcPts val="0"/>
                </a:spcAft>
                <a:buClrTx/>
                <a:buSzTx/>
                <a:buFontTx/>
                <a:buNone/>
                <a:tabLst/>
                <a:defRPr/>
              </a:pPr>
              <a:t>29</a:t>
            </a:fld>
            <a:endParaRPr kumimoji="0" lang="fr-FR" altLang="fr-FR" sz="130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152579" name="Rectangle 2"/>
          <p:cNvSpPr>
            <a:spLocks noGrp="1" noRot="1" noChangeAspect="1" noChangeArrowheads="1" noTextEdit="1"/>
          </p:cNvSpPr>
          <p:nvPr>
            <p:ph type="sldImg"/>
          </p:nvPr>
        </p:nvSpPr>
        <p:spPr>
          <a:xfrm>
            <a:off x="381000" y="685800"/>
            <a:ext cx="6096000" cy="3429000"/>
          </a:xfrm>
          <a:ln/>
        </p:spPr>
      </p:sp>
      <p:sp>
        <p:nvSpPr>
          <p:cNvPr id="1525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fr-FR"/>
          </a:p>
        </p:txBody>
      </p:sp>
    </p:spTree>
    <p:extLst>
      <p:ext uri="{BB962C8B-B14F-4D97-AF65-F5344CB8AC3E}">
        <p14:creationId xmlns:p14="http://schemas.microsoft.com/office/powerpoint/2010/main" val="17323419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7"/>
          <p:cNvSpPr txBox="1">
            <a:spLocks noGrp="1" noChangeArrowheads="1"/>
          </p:cNvSpPr>
          <p:nvPr/>
        </p:nvSpPr>
        <p:spPr bwMode="auto">
          <a:xfrm>
            <a:off x="3883852" y="8686362"/>
            <a:ext cx="2972547" cy="456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550" tIns="47776" rIns="95550" bIns="47776" anchor="b"/>
          <a:lstStyle>
            <a:lvl1pPr>
              <a:spcBef>
                <a:spcPct val="30000"/>
              </a:spcBef>
              <a:defRPr sz="1200">
                <a:solidFill>
                  <a:schemeClr val="tx1"/>
                </a:solidFill>
                <a:latin typeface="Arial" charset="0"/>
                <a:cs typeface="Arial" charset="0"/>
              </a:defRPr>
            </a:lvl1pPr>
            <a:lvl2pPr marL="742950" indent="-285750">
              <a:spcBef>
                <a:spcPct val="30000"/>
              </a:spcBef>
              <a:defRPr sz="1200">
                <a:solidFill>
                  <a:schemeClr val="tx1"/>
                </a:solidFill>
                <a:latin typeface="Arial" charset="0"/>
                <a:cs typeface="Arial" charset="0"/>
              </a:defRPr>
            </a:lvl2pPr>
            <a:lvl3pPr marL="1143000" indent="-228600">
              <a:spcBef>
                <a:spcPct val="30000"/>
              </a:spcBef>
              <a:defRPr sz="1200">
                <a:solidFill>
                  <a:schemeClr val="tx1"/>
                </a:solidFill>
                <a:latin typeface="Arial" charset="0"/>
                <a:cs typeface="Arial" charset="0"/>
              </a:defRPr>
            </a:lvl3pPr>
            <a:lvl4pPr marL="1600200" indent="-228600">
              <a:spcBef>
                <a:spcPct val="30000"/>
              </a:spcBef>
              <a:defRPr sz="1200">
                <a:solidFill>
                  <a:schemeClr val="tx1"/>
                </a:solidFill>
                <a:latin typeface="Arial" charset="0"/>
                <a:cs typeface="Arial" charset="0"/>
              </a:defRPr>
            </a:lvl4pPr>
            <a:lvl5pPr marL="2057400" indent="-22860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marL="0" marR="0" lvl="0" indent="0" algn="r" defTabSz="457200" rtl="0" eaLnBrk="1" fontAlgn="auto" latinLnBrk="0" hangingPunct="1">
              <a:lnSpc>
                <a:spcPct val="100000"/>
              </a:lnSpc>
              <a:spcBef>
                <a:spcPct val="0"/>
              </a:spcBef>
              <a:spcAft>
                <a:spcPts val="0"/>
              </a:spcAft>
              <a:buClrTx/>
              <a:buSzTx/>
              <a:buFontTx/>
              <a:buNone/>
              <a:tabLst/>
              <a:defRPr/>
            </a:pPr>
            <a:fld id="{3D4B069C-5B6D-436E-BCAF-8E1C9A371058}" type="slidenum">
              <a:rPr kumimoji="0" lang="fr-FR" altLang="fr-FR" sz="1300" b="0" i="0" u="none" strike="noStrike" kern="1200" cap="none" spc="0" normalizeH="0" baseline="0" noProof="0">
                <a:ln>
                  <a:noFill/>
                </a:ln>
                <a:solidFill>
                  <a:prstClr val="black"/>
                </a:solidFill>
                <a:effectLst/>
                <a:uLnTx/>
                <a:uFillTx/>
                <a:latin typeface="Arial" charset="0"/>
                <a:ea typeface="+mn-ea"/>
                <a:cs typeface="Arial" charset="0"/>
              </a:rPr>
              <a:pPr marL="0" marR="0" lvl="0" indent="0" algn="r" defTabSz="457200" rtl="0" eaLnBrk="1" fontAlgn="auto" latinLnBrk="0" hangingPunct="1">
                <a:lnSpc>
                  <a:spcPct val="100000"/>
                </a:lnSpc>
                <a:spcBef>
                  <a:spcPct val="0"/>
                </a:spcBef>
                <a:spcAft>
                  <a:spcPts val="0"/>
                </a:spcAft>
                <a:buClrTx/>
                <a:buSzTx/>
                <a:buFontTx/>
                <a:buNone/>
                <a:tabLst/>
                <a:defRPr/>
              </a:pPr>
              <a:t>30</a:t>
            </a:fld>
            <a:endParaRPr kumimoji="0" lang="fr-FR" altLang="fr-FR" sz="130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152579" name="Rectangle 2"/>
          <p:cNvSpPr>
            <a:spLocks noGrp="1" noRot="1" noChangeAspect="1" noChangeArrowheads="1" noTextEdit="1"/>
          </p:cNvSpPr>
          <p:nvPr>
            <p:ph type="sldImg"/>
          </p:nvPr>
        </p:nvSpPr>
        <p:spPr>
          <a:xfrm>
            <a:off x="381000" y="685800"/>
            <a:ext cx="6096000" cy="3429000"/>
          </a:xfrm>
          <a:ln/>
        </p:spPr>
      </p:sp>
      <p:sp>
        <p:nvSpPr>
          <p:cNvPr id="1525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fr-FR"/>
          </a:p>
        </p:txBody>
      </p:sp>
    </p:spTree>
    <p:extLst>
      <p:ext uri="{BB962C8B-B14F-4D97-AF65-F5344CB8AC3E}">
        <p14:creationId xmlns:p14="http://schemas.microsoft.com/office/powerpoint/2010/main" val="34676976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39D41F77-A17A-CBA3-E740-8202A238B418}"/>
              </a:ext>
            </a:extLst>
          </p:cNvPr>
          <p:cNvSpPr txBox="1"/>
          <p:nvPr userDrawn="1"/>
        </p:nvSpPr>
        <p:spPr>
          <a:xfrm>
            <a:off x="8597347" y="4909930"/>
            <a:ext cx="816902" cy="261610"/>
          </a:xfrm>
          <a:prstGeom prst="rect">
            <a:avLst/>
          </a:prstGeom>
          <a:noFill/>
        </p:spPr>
        <p:txBody>
          <a:bodyPr wrap="square" rtlCol="0">
            <a:spAutoFit/>
          </a:bodyPr>
          <a:lstStyle/>
          <a:p>
            <a:fld id="{B386FB66-162B-6446-AAF6-701DACCC2BD4}" type="slidenum">
              <a:rPr lang="fr-FR" sz="1100" smtClean="0"/>
              <a:t>‹N°›</a:t>
            </a:fld>
            <a:endParaRPr lang="fr-FR" sz="11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9" name="Title 1"/>
          <p:cNvSpPr>
            <a:spLocks noGrp="1"/>
          </p:cNvSpPr>
          <p:nvPr>
            <p:ph type="title"/>
          </p:nvPr>
        </p:nvSpPr>
        <p:spPr>
          <a:xfrm>
            <a:off x="866216" y="730251"/>
            <a:ext cx="6571060" cy="530223"/>
          </a:xfrm>
        </p:spPr>
        <p:txBody>
          <a:bodyPr/>
          <a:lstStyle>
            <a:lvl1pPr>
              <a:defRPr/>
            </a:lvl1pPr>
          </a:lstStyle>
          <a:p>
            <a:r>
              <a:rPr lang="fr-FR"/>
              <a:t>Modifiez le style du titre</a:t>
            </a:r>
            <a:endParaRPr lang="en-US" dirty="0"/>
          </a:p>
        </p:txBody>
      </p:sp>
      <p:sp>
        <p:nvSpPr>
          <p:cNvPr id="3" name="Date Placeholder 2"/>
          <p:cNvSpPr>
            <a:spLocks noGrp="1"/>
          </p:cNvSpPr>
          <p:nvPr>
            <p:ph type="dt" sz="half" idx="10"/>
          </p:nvPr>
        </p:nvSpPr>
        <p:spPr/>
        <p:txBody>
          <a:bodyPr/>
          <a:lstStyle>
            <a:lvl1pPr>
              <a:defRPr/>
            </a:lvl1pPr>
          </a:lstStyle>
          <a:p>
            <a:fld id="{E1AE0B81-A463-FB4C-8E06-D61F2750252F}" type="slidenum">
              <a:rPr lang="en-US" smtClean="0"/>
              <a:pPr/>
              <a:t>‹N°›</a:t>
            </a:fld>
            <a:endParaRPr lang="en-US" dirty="0"/>
          </a:p>
        </p:txBody>
      </p:sp>
      <p:sp>
        <p:nvSpPr>
          <p:cNvPr id="4" name="Footer Placeholder 3"/>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750715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blank">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AA4766-84A8-D54C-B193-48B06CD9AA7C}" type="slidenum">
              <a:rPr lang="en-US" smtClean="0"/>
              <a:pPr/>
              <a:t>‹N°›</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7" name="Rectangle 6"/>
          <p:cNvSpPr/>
          <p:nvPr/>
        </p:nvSpPr>
        <p:spPr>
          <a:xfrm>
            <a:off x="7828359" y="0"/>
            <a:ext cx="514350" cy="85725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79736364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17B755C0-1875-B811-E430-ABAD1E4A6A9B}"/>
              </a:ext>
            </a:extLst>
          </p:cNvPr>
          <p:cNvPicPr>
            <a:picLocks noChangeAspect="1"/>
          </p:cNvPicPr>
          <p:nvPr userDrawn="1"/>
        </p:nvPicPr>
        <p:blipFill>
          <a:blip r:embed="rId5">
            <a:extLst>
              <a:ext uri="{28A0092B-C50C-407E-A947-70E740481C1C}">
                <a14:useLocalDpi xmlns:a14="http://schemas.microsoft.com/office/drawing/2010/main" val="0"/>
              </a:ext>
            </a:extLst>
          </a:blip>
          <a:srcRect/>
          <a:stretch/>
        </p:blipFill>
        <p:spPr>
          <a:xfrm>
            <a:off x="0" y="207469"/>
            <a:ext cx="9144000" cy="5143500"/>
          </a:xfrm>
          <a:prstGeom prst="rect">
            <a:avLst/>
          </a:prstGeom>
        </p:spPr>
      </p:pic>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Lst>
  <p:hf hdr="0" dt="0"/>
  <p:txStyles>
    <p:titleStyle>
      <a:lvl1pPr algn="l" rtl="0" eaLnBrk="0" fontAlgn="base" hangingPunct="0">
        <a:spcBef>
          <a:spcPct val="0"/>
        </a:spcBef>
        <a:spcAft>
          <a:spcPct val="0"/>
        </a:spcAft>
        <a:defRPr sz="2600" b="1" i="0" kern="1200">
          <a:solidFill>
            <a:schemeClr val="tx1"/>
          </a:solidFill>
          <a:latin typeface="Arial"/>
          <a:ea typeface="+mj-ea"/>
          <a:cs typeface="Arial"/>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271463" indent="-271463" algn="l" rtl="0" eaLnBrk="0" fontAlgn="base" hangingPunct="0">
        <a:spcBef>
          <a:spcPct val="20000"/>
        </a:spcBef>
        <a:spcAft>
          <a:spcPct val="0"/>
        </a:spcAft>
        <a:buClr>
          <a:srgbClr val="074CA5"/>
        </a:buClr>
        <a:buFont typeface="Arial"/>
        <a:buChar char="●"/>
        <a:defRPr sz="2400" b="1" kern="1200" spc="0">
          <a:ln>
            <a:noFill/>
          </a:ln>
          <a:solidFill>
            <a:schemeClr val="tx1">
              <a:lumMod val="65000"/>
              <a:lumOff val="35000"/>
            </a:schemeClr>
          </a:solidFill>
          <a:latin typeface="Arial"/>
          <a:ea typeface="+mn-ea"/>
          <a:cs typeface="Arial"/>
        </a:defRPr>
      </a:lvl1pPr>
      <a:lvl2pPr marL="715963" indent="-449263" algn="l" rtl="0" eaLnBrk="0" fontAlgn="base" hangingPunct="0">
        <a:spcBef>
          <a:spcPct val="20000"/>
        </a:spcBef>
        <a:spcAft>
          <a:spcPct val="0"/>
        </a:spcAft>
        <a:buClr>
          <a:schemeClr val="accent6">
            <a:lumMod val="75000"/>
          </a:schemeClr>
        </a:buClr>
        <a:buSzPct val="110000"/>
        <a:buFont typeface="01 Digitall"/>
        <a:buChar char="—"/>
        <a:tabLst/>
        <a:defRPr sz="2200" b="1" kern="1200">
          <a:ln>
            <a:noFill/>
          </a:ln>
          <a:solidFill>
            <a:schemeClr val="tx1">
              <a:lumMod val="65000"/>
              <a:lumOff val="35000"/>
            </a:schemeClr>
          </a:solidFill>
          <a:latin typeface="Arial"/>
          <a:ea typeface="Geneva" pitchFamily="-108" charset="-128"/>
          <a:cs typeface="Arial"/>
        </a:defRPr>
      </a:lvl2pPr>
      <a:lvl3pPr marL="993775" indent="-277813" algn="l" defTabSz="808038" rtl="0" eaLnBrk="0" fontAlgn="base" hangingPunct="0">
        <a:spcBef>
          <a:spcPct val="20000"/>
        </a:spcBef>
        <a:spcAft>
          <a:spcPct val="0"/>
        </a:spcAft>
        <a:buClr>
          <a:srgbClr val="9BD134"/>
        </a:buClr>
        <a:buSzPct val="130000"/>
        <a:buFont typeface="Arial"/>
        <a:buChar char="•"/>
        <a:defRPr sz="1800" i="1" kern="1200">
          <a:ln>
            <a:noFill/>
          </a:ln>
          <a:solidFill>
            <a:schemeClr val="tx1">
              <a:lumMod val="65000"/>
              <a:lumOff val="35000"/>
            </a:schemeClr>
          </a:solidFill>
          <a:latin typeface="Arial"/>
          <a:ea typeface="Geneva" pitchFamily="-108" charset="-128"/>
          <a:cs typeface="Arial"/>
        </a:defRPr>
      </a:lvl3pPr>
      <a:lvl4pPr marL="1252538" indent="-355600" algn="l" rtl="0" eaLnBrk="0" fontAlgn="base" hangingPunct="0">
        <a:spcBef>
          <a:spcPct val="20000"/>
        </a:spcBef>
        <a:spcAft>
          <a:spcPct val="0"/>
        </a:spcAft>
        <a:buFont typeface="Arial" pitchFamily="-108" charset="0"/>
        <a:buChar char="–"/>
        <a:defRPr sz="2000" kern="1200">
          <a:solidFill>
            <a:schemeClr val="tx1"/>
          </a:solidFill>
          <a:latin typeface="Arial"/>
          <a:ea typeface="Geneva" pitchFamily="-108" charset="-128"/>
          <a:cs typeface="Arial"/>
        </a:defRPr>
      </a:lvl4pPr>
      <a:lvl5pPr marL="2057400" indent="-228600" algn="l" rtl="0" eaLnBrk="0" fontAlgn="base" hangingPunct="0">
        <a:spcBef>
          <a:spcPct val="20000"/>
        </a:spcBef>
        <a:spcAft>
          <a:spcPct val="0"/>
        </a:spcAft>
        <a:buFont typeface="Arial" pitchFamily="-108" charset="0"/>
        <a:buNone/>
        <a:defRPr sz="2000" kern="1200">
          <a:solidFill>
            <a:schemeClr val="tx1"/>
          </a:solidFill>
          <a:latin typeface="Arial"/>
          <a:ea typeface="Geneva" pitchFamily="-108" charset="-128"/>
          <a:cs typeface="Arial"/>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12" Type="http://schemas.openxmlformats.org/officeDocument/2006/relationships/image" Target="../media/image28.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2.png"/><Relationship Id="rId11" Type="http://schemas.openxmlformats.org/officeDocument/2006/relationships/image" Target="../media/image27.png"/><Relationship Id="rId5" Type="http://schemas.openxmlformats.org/officeDocument/2006/relationships/image" Target="../media/image21.png"/><Relationship Id="rId10" Type="http://schemas.openxmlformats.org/officeDocument/2006/relationships/image" Target="../media/image26.png"/><Relationship Id="rId4" Type="http://schemas.openxmlformats.org/officeDocument/2006/relationships/image" Target="../media/image20.png"/><Relationship Id="rId9" Type="http://schemas.openxmlformats.org/officeDocument/2006/relationships/image" Target="../media/image25.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2.png"/></Relationships>
</file>

<file path=ppt/slides/_rels/slide2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34.png"/></Relationships>
</file>

<file path=ppt/slides/_rels/slide2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3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38.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36D1EA26-E172-F49E-8B72-EF6BEC6D8E88}"/>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0" y="0"/>
            <a:ext cx="9144000" cy="51435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C0610159-0ACB-E6F5-AAD0-2A9BA25BD83B}"/>
              </a:ext>
            </a:extLst>
          </p:cNvPr>
          <p:cNvSpPr txBox="1"/>
          <p:nvPr/>
        </p:nvSpPr>
        <p:spPr>
          <a:xfrm>
            <a:off x="1003852" y="298173"/>
            <a:ext cx="8205260" cy="430887"/>
          </a:xfrm>
          <a:prstGeom prst="rect">
            <a:avLst/>
          </a:prstGeom>
          <a:noFill/>
        </p:spPr>
        <p:txBody>
          <a:bodyPr wrap="none" rtlCol="0">
            <a:spAutoFit/>
          </a:bodyPr>
          <a:lstStyle/>
          <a:p>
            <a:r>
              <a:rPr lang="fr-FR" sz="2200" b="1" dirty="0">
                <a:solidFill>
                  <a:schemeClr val="bg1"/>
                </a:solidFill>
              </a:rPr>
              <a:t>A votre avis quel est le % de vaccination pour le </a:t>
            </a:r>
            <a:r>
              <a:rPr lang="fr-FR" sz="2200" b="1" dirty="0" err="1">
                <a:solidFill>
                  <a:schemeClr val="bg1"/>
                </a:solidFill>
              </a:rPr>
              <a:t>Bexsero</a:t>
            </a:r>
            <a:r>
              <a:rPr lang="fr-FR" sz="2200" b="1" dirty="0">
                <a:solidFill>
                  <a:schemeClr val="bg1"/>
                </a:solidFill>
              </a:rPr>
              <a:t>® ?</a:t>
            </a:r>
          </a:p>
        </p:txBody>
      </p:sp>
      <p:sp>
        <p:nvSpPr>
          <p:cNvPr id="3" name="ZoneTexte 2">
            <a:extLst>
              <a:ext uri="{FF2B5EF4-FFF2-40B4-BE49-F238E27FC236}">
                <a16:creationId xmlns:a16="http://schemas.microsoft.com/office/drawing/2014/main" id="{1C1E3FD0-593F-174D-4AAD-E0D6AE02C9C8}"/>
              </a:ext>
            </a:extLst>
          </p:cNvPr>
          <p:cNvSpPr txBox="1"/>
          <p:nvPr/>
        </p:nvSpPr>
        <p:spPr>
          <a:xfrm>
            <a:off x="3419061" y="1610139"/>
            <a:ext cx="1276311" cy="2246769"/>
          </a:xfrm>
          <a:prstGeom prst="rect">
            <a:avLst/>
          </a:prstGeom>
          <a:noFill/>
        </p:spPr>
        <p:txBody>
          <a:bodyPr wrap="none" rtlCol="0">
            <a:spAutoFit/>
          </a:bodyPr>
          <a:lstStyle/>
          <a:p>
            <a:r>
              <a:rPr lang="fr-FR" sz="2000" dirty="0"/>
              <a:t>&gt; 80 %</a:t>
            </a:r>
          </a:p>
          <a:p>
            <a:endParaRPr lang="fr-FR" sz="2000" dirty="0"/>
          </a:p>
          <a:p>
            <a:r>
              <a:rPr lang="fr-FR" sz="2000" dirty="0"/>
              <a:t>60 à 80%</a:t>
            </a:r>
          </a:p>
          <a:p>
            <a:endParaRPr lang="fr-FR" sz="2000" dirty="0"/>
          </a:p>
          <a:p>
            <a:r>
              <a:rPr lang="fr-FR" sz="2000" dirty="0"/>
              <a:t>40 à 60%</a:t>
            </a:r>
          </a:p>
          <a:p>
            <a:endParaRPr lang="fr-FR" sz="2000" dirty="0"/>
          </a:p>
          <a:p>
            <a:r>
              <a:rPr lang="fr-FR" sz="2000" dirty="0"/>
              <a:t>&lt; 20 %</a:t>
            </a:r>
            <a:endParaRPr lang="fr-FR" dirty="0"/>
          </a:p>
        </p:txBody>
      </p:sp>
      <p:sp>
        <p:nvSpPr>
          <p:cNvPr id="4" name="Rectangle : coins arrondis 3">
            <a:extLst>
              <a:ext uri="{FF2B5EF4-FFF2-40B4-BE49-F238E27FC236}">
                <a16:creationId xmlns:a16="http://schemas.microsoft.com/office/drawing/2014/main" id="{C52784CD-3723-F82F-7EBF-892084EB4867}"/>
              </a:ext>
            </a:extLst>
          </p:cNvPr>
          <p:cNvSpPr/>
          <p:nvPr/>
        </p:nvSpPr>
        <p:spPr>
          <a:xfrm>
            <a:off x="2714476" y="2830166"/>
            <a:ext cx="360000" cy="360000"/>
          </a:xfrm>
          <a:prstGeom prst="roundRect">
            <a:avLst/>
          </a:prstGeom>
          <a:solidFill>
            <a:srgbClr val="009D3D"/>
          </a:solidFill>
          <a:ln>
            <a:solidFill>
              <a:srgbClr val="009D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 name="Rectangle : coins arrondis 4">
            <a:extLst>
              <a:ext uri="{FF2B5EF4-FFF2-40B4-BE49-F238E27FC236}">
                <a16:creationId xmlns:a16="http://schemas.microsoft.com/office/drawing/2014/main" id="{C36C70C6-E662-25F0-3F97-C120E8607845}"/>
              </a:ext>
            </a:extLst>
          </p:cNvPr>
          <p:cNvSpPr/>
          <p:nvPr/>
        </p:nvSpPr>
        <p:spPr>
          <a:xfrm>
            <a:off x="2728290" y="3470200"/>
            <a:ext cx="360000" cy="360000"/>
          </a:xfrm>
          <a:prstGeom prst="round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Rectangle : coins arrondis 5">
            <a:extLst>
              <a:ext uri="{FF2B5EF4-FFF2-40B4-BE49-F238E27FC236}">
                <a16:creationId xmlns:a16="http://schemas.microsoft.com/office/drawing/2014/main" id="{6D756347-DB43-CA49-4EC8-0FAD3DCD0CEF}"/>
              </a:ext>
            </a:extLst>
          </p:cNvPr>
          <p:cNvSpPr/>
          <p:nvPr/>
        </p:nvSpPr>
        <p:spPr>
          <a:xfrm>
            <a:off x="2728290" y="1670057"/>
            <a:ext cx="360000" cy="360000"/>
          </a:xfrm>
          <a:prstGeom prst="roundRect">
            <a:avLst/>
          </a:prstGeom>
          <a:solidFill>
            <a:srgbClr val="1498D7"/>
          </a:solidFill>
          <a:ln>
            <a:solidFill>
              <a:srgbClr val="1498D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 name="Rectangle : coins arrondis 6">
            <a:extLst>
              <a:ext uri="{FF2B5EF4-FFF2-40B4-BE49-F238E27FC236}">
                <a16:creationId xmlns:a16="http://schemas.microsoft.com/office/drawing/2014/main" id="{FF668558-A205-0C0C-2B6C-86D3A1D3A26E}"/>
              </a:ext>
            </a:extLst>
          </p:cNvPr>
          <p:cNvSpPr/>
          <p:nvPr/>
        </p:nvSpPr>
        <p:spPr>
          <a:xfrm>
            <a:off x="2728290" y="2215252"/>
            <a:ext cx="360000" cy="360000"/>
          </a:xfrm>
          <a:prstGeom prst="roundRect">
            <a:avLst/>
          </a:prstGeom>
          <a:solidFill>
            <a:srgbClr val="FFE900"/>
          </a:solidFill>
          <a:ln>
            <a:solidFill>
              <a:srgbClr val="FFE9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Tree>
    <p:extLst>
      <p:ext uri="{BB962C8B-B14F-4D97-AF65-F5344CB8AC3E}">
        <p14:creationId xmlns:p14="http://schemas.microsoft.com/office/powerpoint/2010/main" val="10360378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C0610159-0ACB-E6F5-AAD0-2A9BA25BD83B}"/>
              </a:ext>
            </a:extLst>
          </p:cNvPr>
          <p:cNvSpPr txBox="1"/>
          <p:nvPr/>
        </p:nvSpPr>
        <p:spPr>
          <a:xfrm>
            <a:off x="957976" y="337929"/>
            <a:ext cx="7918322" cy="430887"/>
          </a:xfrm>
          <a:prstGeom prst="rect">
            <a:avLst/>
          </a:prstGeom>
          <a:noFill/>
        </p:spPr>
        <p:txBody>
          <a:bodyPr wrap="none" rtlCol="0">
            <a:spAutoFit/>
          </a:bodyPr>
          <a:lstStyle/>
          <a:p>
            <a:r>
              <a:rPr lang="fr-FR" sz="2200" b="1" dirty="0">
                <a:solidFill>
                  <a:schemeClr val="bg1"/>
                </a:solidFill>
              </a:rPr>
              <a:t>A votre avis quel est le % vaccination pour les rotavirus ?</a:t>
            </a:r>
          </a:p>
        </p:txBody>
      </p:sp>
      <p:sp>
        <p:nvSpPr>
          <p:cNvPr id="4" name="ZoneTexte 3">
            <a:extLst>
              <a:ext uri="{FF2B5EF4-FFF2-40B4-BE49-F238E27FC236}">
                <a16:creationId xmlns:a16="http://schemas.microsoft.com/office/drawing/2014/main" id="{B4268A82-48D7-4D54-0394-DC13D992FAD3}"/>
              </a:ext>
            </a:extLst>
          </p:cNvPr>
          <p:cNvSpPr txBox="1"/>
          <p:nvPr/>
        </p:nvSpPr>
        <p:spPr>
          <a:xfrm>
            <a:off x="3419061" y="1610139"/>
            <a:ext cx="1276311" cy="2246769"/>
          </a:xfrm>
          <a:prstGeom prst="rect">
            <a:avLst/>
          </a:prstGeom>
          <a:noFill/>
        </p:spPr>
        <p:txBody>
          <a:bodyPr wrap="none" rtlCol="0">
            <a:spAutoFit/>
          </a:bodyPr>
          <a:lstStyle/>
          <a:p>
            <a:r>
              <a:rPr lang="fr-FR" sz="2000" dirty="0"/>
              <a:t>&gt; 80 %</a:t>
            </a:r>
          </a:p>
          <a:p>
            <a:endParaRPr lang="fr-FR" sz="2000" dirty="0"/>
          </a:p>
          <a:p>
            <a:r>
              <a:rPr lang="fr-FR" sz="2000" dirty="0"/>
              <a:t>60 à 80%</a:t>
            </a:r>
          </a:p>
          <a:p>
            <a:endParaRPr lang="fr-FR" sz="2000" dirty="0"/>
          </a:p>
          <a:p>
            <a:r>
              <a:rPr lang="fr-FR" sz="2000" dirty="0"/>
              <a:t>40 à 60%</a:t>
            </a:r>
          </a:p>
          <a:p>
            <a:endParaRPr lang="fr-FR" sz="2000" dirty="0"/>
          </a:p>
          <a:p>
            <a:r>
              <a:rPr lang="fr-FR" sz="2000" dirty="0"/>
              <a:t>&lt; 20 %</a:t>
            </a:r>
            <a:endParaRPr lang="fr-FR" dirty="0"/>
          </a:p>
        </p:txBody>
      </p:sp>
      <p:sp>
        <p:nvSpPr>
          <p:cNvPr id="5" name="Rectangle : coins arrondis 4">
            <a:extLst>
              <a:ext uri="{FF2B5EF4-FFF2-40B4-BE49-F238E27FC236}">
                <a16:creationId xmlns:a16="http://schemas.microsoft.com/office/drawing/2014/main" id="{05495C17-990F-2964-6290-F7D7704A5850}"/>
              </a:ext>
            </a:extLst>
          </p:cNvPr>
          <p:cNvSpPr/>
          <p:nvPr/>
        </p:nvSpPr>
        <p:spPr>
          <a:xfrm>
            <a:off x="2714476" y="2830166"/>
            <a:ext cx="360000" cy="360000"/>
          </a:xfrm>
          <a:prstGeom prst="roundRect">
            <a:avLst/>
          </a:prstGeom>
          <a:solidFill>
            <a:srgbClr val="009D3D"/>
          </a:solidFill>
          <a:ln>
            <a:solidFill>
              <a:srgbClr val="009D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Rectangle : coins arrondis 5">
            <a:extLst>
              <a:ext uri="{FF2B5EF4-FFF2-40B4-BE49-F238E27FC236}">
                <a16:creationId xmlns:a16="http://schemas.microsoft.com/office/drawing/2014/main" id="{0D01CB39-5445-D95C-DC49-AED261C89C23}"/>
              </a:ext>
            </a:extLst>
          </p:cNvPr>
          <p:cNvSpPr/>
          <p:nvPr/>
        </p:nvSpPr>
        <p:spPr>
          <a:xfrm>
            <a:off x="2728290" y="3470200"/>
            <a:ext cx="360000" cy="360000"/>
          </a:xfrm>
          <a:prstGeom prst="round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 name="Rectangle : coins arrondis 6">
            <a:extLst>
              <a:ext uri="{FF2B5EF4-FFF2-40B4-BE49-F238E27FC236}">
                <a16:creationId xmlns:a16="http://schemas.microsoft.com/office/drawing/2014/main" id="{A100C993-605B-5682-C49E-30A057EA6943}"/>
              </a:ext>
            </a:extLst>
          </p:cNvPr>
          <p:cNvSpPr/>
          <p:nvPr/>
        </p:nvSpPr>
        <p:spPr>
          <a:xfrm>
            <a:off x="2728290" y="1670057"/>
            <a:ext cx="360000" cy="360000"/>
          </a:xfrm>
          <a:prstGeom prst="roundRect">
            <a:avLst/>
          </a:prstGeom>
          <a:solidFill>
            <a:srgbClr val="1498D7"/>
          </a:solidFill>
          <a:ln>
            <a:solidFill>
              <a:srgbClr val="1498D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 name="Rectangle : coins arrondis 7">
            <a:extLst>
              <a:ext uri="{FF2B5EF4-FFF2-40B4-BE49-F238E27FC236}">
                <a16:creationId xmlns:a16="http://schemas.microsoft.com/office/drawing/2014/main" id="{6F8F47EA-54B7-2175-5BB6-A83947740028}"/>
              </a:ext>
            </a:extLst>
          </p:cNvPr>
          <p:cNvSpPr/>
          <p:nvPr/>
        </p:nvSpPr>
        <p:spPr>
          <a:xfrm>
            <a:off x="2728290" y="2215252"/>
            <a:ext cx="360000" cy="360000"/>
          </a:xfrm>
          <a:prstGeom prst="roundRect">
            <a:avLst/>
          </a:prstGeom>
          <a:solidFill>
            <a:srgbClr val="FFE900"/>
          </a:solidFill>
          <a:ln>
            <a:solidFill>
              <a:srgbClr val="FFE9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Tree>
    <p:extLst>
      <p:ext uri="{BB962C8B-B14F-4D97-AF65-F5344CB8AC3E}">
        <p14:creationId xmlns:p14="http://schemas.microsoft.com/office/powerpoint/2010/main" val="25052977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61F48C4E-F77C-7B7A-AB50-CCAB00E8A922}"/>
              </a:ext>
            </a:extLst>
          </p:cNvPr>
          <p:cNvSpPr txBox="1"/>
          <p:nvPr/>
        </p:nvSpPr>
        <p:spPr>
          <a:xfrm>
            <a:off x="1152940" y="337930"/>
            <a:ext cx="7471917" cy="400110"/>
          </a:xfrm>
          <a:prstGeom prst="rect">
            <a:avLst/>
          </a:prstGeom>
          <a:noFill/>
        </p:spPr>
        <p:txBody>
          <a:bodyPr wrap="none" rtlCol="0">
            <a:spAutoFit/>
          </a:bodyPr>
          <a:lstStyle/>
          <a:p>
            <a:r>
              <a:rPr lang="fr-FR" sz="2000" b="1" dirty="0">
                <a:solidFill>
                  <a:schemeClr val="bg1"/>
                </a:solidFill>
              </a:rPr>
              <a:t>Couvertures vaccinales </a:t>
            </a:r>
            <a:r>
              <a:rPr lang="fr-FR" sz="2000" b="1" dirty="0" err="1">
                <a:solidFill>
                  <a:schemeClr val="bg1"/>
                </a:solidFill>
              </a:rPr>
              <a:t>Bexsero</a:t>
            </a:r>
            <a:r>
              <a:rPr lang="fr-FR" sz="2000" b="1" dirty="0">
                <a:solidFill>
                  <a:schemeClr val="bg1"/>
                </a:solidFill>
              </a:rPr>
              <a:t>® (données </a:t>
            </a:r>
            <a:r>
              <a:rPr lang="fr-FR" sz="2000" b="1" dirty="0" err="1">
                <a:solidFill>
                  <a:schemeClr val="bg1"/>
                </a:solidFill>
              </a:rPr>
              <a:t>vaccinoscopie</a:t>
            </a:r>
            <a:r>
              <a:rPr lang="fr-FR" sz="2000" b="1" dirty="0">
                <a:solidFill>
                  <a:schemeClr val="bg1"/>
                </a:solidFill>
              </a:rPr>
              <a:t>)</a:t>
            </a:r>
          </a:p>
        </p:txBody>
      </p:sp>
      <p:graphicFrame>
        <p:nvGraphicFramePr>
          <p:cNvPr id="6" name="Tableau 5">
            <a:extLst>
              <a:ext uri="{FF2B5EF4-FFF2-40B4-BE49-F238E27FC236}">
                <a16:creationId xmlns:a16="http://schemas.microsoft.com/office/drawing/2014/main" id="{7985A116-6F7A-C421-A6E0-CE771D9AC3A6}"/>
              </a:ext>
            </a:extLst>
          </p:cNvPr>
          <p:cNvGraphicFramePr>
            <a:graphicFrameLocks noGrp="1"/>
          </p:cNvGraphicFramePr>
          <p:nvPr>
            <p:extLst>
              <p:ext uri="{D42A27DB-BD31-4B8C-83A1-F6EECF244321}">
                <p14:modId xmlns:p14="http://schemas.microsoft.com/office/powerpoint/2010/main" val="1853456982"/>
              </p:ext>
            </p:extLst>
          </p:nvPr>
        </p:nvGraphicFramePr>
        <p:xfrm>
          <a:off x="791254" y="1490089"/>
          <a:ext cx="6638244" cy="1651000"/>
        </p:xfrm>
        <a:graphic>
          <a:graphicData uri="http://schemas.openxmlformats.org/drawingml/2006/table">
            <a:tbl>
              <a:tblPr firstRow="1" bandRow="1">
                <a:tableStyleId>{5C22544A-7EE6-4342-B048-85BDC9FD1C3A}</a:tableStyleId>
              </a:tblPr>
              <a:tblGrid>
                <a:gridCol w="1659561">
                  <a:extLst>
                    <a:ext uri="{9D8B030D-6E8A-4147-A177-3AD203B41FA5}">
                      <a16:colId xmlns:a16="http://schemas.microsoft.com/office/drawing/2014/main" val="3160785383"/>
                    </a:ext>
                  </a:extLst>
                </a:gridCol>
                <a:gridCol w="1659561">
                  <a:extLst>
                    <a:ext uri="{9D8B030D-6E8A-4147-A177-3AD203B41FA5}">
                      <a16:colId xmlns:a16="http://schemas.microsoft.com/office/drawing/2014/main" val="3917201749"/>
                    </a:ext>
                  </a:extLst>
                </a:gridCol>
                <a:gridCol w="1659561">
                  <a:extLst>
                    <a:ext uri="{9D8B030D-6E8A-4147-A177-3AD203B41FA5}">
                      <a16:colId xmlns:a16="http://schemas.microsoft.com/office/drawing/2014/main" val="2482149160"/>
                    </a:ext>
                  </a:extLst>
                </a:gridCol>
                <a:gridCol w="1659561">
                  <a:extLst>
                    <a:ext uri="{9D8B030D-6E8A-4147-A177-3AD203B41FA5}">
                      <a16:colId xmlns:a16="http://schemas.microsoft.com/office/drawing/2014/main" val="854360251"/>
                    </a:ext>
                  </a:extLst>
                </a:gridCol>
              </a:tblGrid>
              <a:tr h="370840">
                <a:tc>
                  <a:txBody>
                    <a:bodyPr/>
                    <a:lstStyle/>
                    <a:p>
                      <a:endParaRPr lang="fr-FR"/>
                    </a:p>
                  </a:txBody>
                  <a:tcPr/>
                </a:tc>
                <a:tc>
                  <a:txBody>
                    <a:bodyPr/>
                    <a:lstStyle/>
                    <a:p>
                      <a:r>
                        <a:rPr lang="fr-FR" dirty="0"/>
                        <a:t>1 dose</a:t>
                      </a:r>
                    </a:p>
                  </a:txBody>
                  <a:tcPr/>
                </a:tc>
                <a:tc>
                  <a:txBody>
                    <a:bodyPr/>
                    <a:lstStyle/>
                    <a:p>
                      <a:r>
                        <a:rPr lang="fr-FR" dirty="0"/>
                        <a:t>2 doses</a:t>
                      </a:r>
                    </a:p>
                  </a:txBody>
                  <a:tcPr/>
                </a:tc>
                <a:tc>
                  <a:txBody>
                    <a:bodyPr/>
                    <a:lstStyle/>
                    <a:p>
                      <a:r>
                        <a:rPr lang="fr-FR" dirty="0"/>
                        <a:t>Rappel</a:t>
                      </a:r>
                    </a:p>
                  </a:txBody>
                  <a:tcPr/>
                </a:tc>
                <a:extLst>
                  <a:ext uri="{0D108BD9-81ED-4DB2-BD59-A6C34878D82A}">
                    <a16:rowId xmlns:a16="http://schemas.microsoft.com/office/drawing/2014/main" val="602483098"/>
                  </a:ext>
                </a:extLst>
              </a:tr>
              <a:tr h="370840">
                <a:tc>
                  <a:txBody>
                    <a:bodyPr/>
                    <a:lstStyle/>
                    <a:p>
                      <a:r>
                        <a:rPr lang="fr-FR" dirty="0"/>
                        <a:t>Avril 2023</a:t>
                      </a:r>
                    </a:p>
                    <a:p>
                      <a:r>
                        <a:rPr lang="fr-FR" dirty="0"/>
                        <a:t>(0-5 mois)</a:t>
                      </a:r>
                    </a:p>
                  </a:txBody>
                  <a:tcPr/>
                </a:tc>
                <a:tc>
                  <a:txBody>
                    <a:bodyPr/>
                    <a:lstStyle/>
                    <a:p>
                      <a:r>
                        <a:rPr lang="fr-FR" dirty="0"/>
                        <a:t>50%</a:t>
                      </a:r>
                    </a:p>
                  </a:txBody>
                  <a:tcPr/>
                </a:tc>
                <a:tc>
                  <a:txBody>
                    <a:bodyPr/>
                    <a:lstStyle/>
                    <a:p>
                      <a:endParaRPr lang="fr-FR" dirty="0"/>
                    </a:p>
                  </a:txBody>
                  <a:tcPr/>
                </a:tc>
                <a:tc>
                  <a:txBody>
                    <a:bodyPr/>
                    <a:lstStyle/>
                    <a:p>
                      <a:endParaRPr lang="fr-FR" dirty="0"/>
                    </a:p>
                  </a:txBody>
                  <a:tcPr/>
                </a:tc>
                <a:extLst>
                  <a:ext uri="{0D108BD9-81ED-4DB2-BD59-A6C34878D82A}">
                    <a16:rowId xmlns:a16="http://schemas.microsoft.com/office/drawing/2014/main" val="2513067253"/>
                  </a:ext>
                </a:extLst>
              </a:tr>
              <a:tr h="370840">
                <a:tc>
                  <a:txBody>
                    <a:bodyPr/>
                    <a:lstStyle/>
                    <a:p>
                      <a:r>
                        <a:rPr lang="fr-FR" dirty="0"/>
                        <a:t>Juillet 2023</a:t>
                      </a:r>
                    </a:p>
                    <a:p>
                      <a:r>
                        <a:rPr lang="fr-FR" dirty="0"/>
                        <a:t>(0-5 mois)</a:t>
                      </a:r>
                    </a:p>
                  </a:txBody>
                  <a:tcPr/>
                </a:tc>
                <a:tc>
                  <a:txBody>
                    <a:bodyPr/>
                    <a:lstStyle/>
                    <a:p>
                      <a:r>
                        <a:rPr lang="fr-FR" dirty="0"/>
                        <a:t>57%</a:t>
                      </a:r>
                    </a:p>
                  </a:txBody>
                  <a:tcPr/>
                </a:tc>
                <a:tc>
                  <a:txBody>
                    <a:bodyPr/>
                    <a:lstStyle/>
                    <a:p>
                      <a:r>
                        <a:rPr lang="fr-FR" dirty="0"/>
                        <a:t>40%</a:t>
                      </a:r>
                    </a:p>
                  </a:txBody>
                  <a:tcPr/>
                </a:tc>
                <a:tc>
                  <a:txBody>
                    <a:bodyPr/>
                    <a:lstStyle/>
                    <a:p>
                      <a:r>
                        <a:rPr lang="fr-FR" dirty="0"/>
                        <a:t>20%</a:t>
                      </a:r>
                    </a:p>
                  </a:txBody>
                  <a:tcPr/>
                </a:tc>
                <a:extLst>
                  <a:ext uri="{0D108BD9-81ED-4DB2-BD59-A6C34878D82A}">
                    <a16:rowId xmlns:a16="http://schemas.microsoft.com/office/drawing/2014/main" val="74402313"/>
                  </a:ext>
                </a:extLst>
              </a:tr>
            </a:tbl>
          </a:graphicData>
        </a:graphic>
      </p:graphicFrame>
      <p:sp>
        <p:nvSpPr>
          <p:cNvPr id="7" name="ZoneTexte 6">
            <a:extLst>
              <a:ext uri="{FF2B5EF4-FFF2-40B4-BE49-F238E27FC236}">
                <a16:creationId xmlns:a16="http://schemas.microsoft.com/office/drawing/2014/main" id="{F2EB8B13-CBC9-225D-C377-0F82B0787EBC}"/>
              </a:ext>
            </a:extLst>
          </p:cNvPr>
          <p:cNvSpPr txBox="1"/>
          <p:nvPr/>
        </p:nvSpPr>
        <p:spPr>
          <a:xfrm>
            <a:off x="1477734" y="3364703"/>
            <a:ext cx="5048177" cy="369332"/>
          </a:xfrm>
          <a:prstGeom prst="rect">
            <a:avLst/>
          </a:prstGeom>
          <a:noFill/>
        </p:spPr>
        <p:txBody>
          <a:bodyPr wrap="none" rtlCol="0">
            <a:spAutoFit/>
          </a:bodyPr>
          <a:lstStyle/>
          <a:p>
            <a:r>
              <a:rPr lang="fr-FR" dirty="0"/>
              <a:t>Retard d’administration de la 2</a:t>
            </a:r>
            <a:r>
              <a:rPr lang="fr-FR" baseline="30000" dirty="0"/>
              <a:t>ème</a:t>
            </a:r>
            <a:r>
              <a:rPr lang="fr-FR" dirty="0"/>
              <a:t> dose : 2 mois</a:t>
            </a:r>
          </a:p>
        </p:txBody>
      </p:sp>
    </p:spTree>
    <p:extLst>
      <p:ext uri="{BB962C8B-B14F-4D97-AF65-F5344CB8AC3E}">
        <p14:creationId xmlns:p14="http://schemas.microsoft.com/office/powerpoint/2010/main" val="5116268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61F48C4E-F77C-7B7A-AB50-CCAB00E8A922}"/>
              </a:ext>
            </a:extLst>
          </p:cNvPr>
          <p:cNvSpPr txBox="1"/>
          <p:nvPr/>
        </p:nvSpPr>
        <p:spPr>
          <a:xfrm>
            <a:off x="1182758" y="308112"/>
            <a:ext cx="7452681" cy="400110"/>
          </a:xfrm>
          <a:prstGeom prst="rect">
            <a:avLst/>
          </a:prstGeom>
          <a:noFill/>
        </p:spPr>
        <p:txBody>
          <a:bodyPr wrap="none" rtlCol="0">
            <a:spAutoFit/>
          </a:bodyPr>
          <a:lstStyle/>
          <a:p>
            <a:r>
              <a:rPr lang="fr-FR" sz="2000" b="1" dirty="0">
                <a:solidFill>
                  <a:schemeClr val="bg1"/>
                </a:solidFill>
              </a:rPr>
              <a:t>Couvertures vaccinales Rotavirus (données </a:t>
            </a:r>
            <a:r>
              <a:rPr lang="fr-FR" sz="2000" b="1" dirty="0" err="1">
                <a:solidFill>
                  <a:schemeClr val="bg1"/>
                </a:solidFill>
              </a:rPr>
              <a:t>vaccinoscopie</a:t>
            </a:r>
            <a:r>
              <a:rPr lang="fr-FR" sz="2000" b="1" dirty="0">
                <a:solidFill>
                  <a:schemeClr val="bg1"/>
                </a:solidFill>
              </a:rPr>
              <a:t>)</a:t>
            </a:r>
          </a:p>
        </p:txBody>
      </p:sp>
      <p:graphicFrame>
        <p:nvGraphicFramePr>
          <p:cNvPr id="4" name="Tableau 3">
            <a:extLst>
              <a:ext uri="{FF2B5EF4-FFF2-40B4-BE49-F238E27FC236}">
                <a16:creationId xmlns:a16="http://schemas.microsoft.com/office/drawing/2014/main" id="{60DBF3B3-1488-4C16-A841-99A745D1DEDE}"/>
              </a:ext>
            </a:extLst>
          </p:cNvPr>
          <p:cNvGraphicFramePr>
            <a:graphicFrameLocks noGrp="1"/>
          </p:cNvGraphicFramePr>
          <p:nvPr>
            <p:extLst>
              <p:ext uri="{D42A27DB-BD31-4B8C-83A1-F6EECF244321}">
                <p14:modId xmlns:p14="http://schemas.microsoft.com/office/powerpoint/2010/main" val="143762890"/>
              </p:ext>
            </p:extLst>
          </p:nvPr>
        </p:nvGraphicFramePr>
        <p:xfrm>
          <a:off x="2162855" y="1223197"/>
          <a:ext cx="4213452" cy="2475223"/>
        </p:xfrm>
        <a:graphic>
          <a:graphicData uri="http://schemas.openxmlformats.org/drawingml/2006/table">
            <a:tbl>
              <a:tblPr firstRow="1" bandRow="1">
                <a:tableStyleId>{5C22544A-7EE6-4342-B048-85BDC9FD1C3A}</a:tableStyleId>
              </a:tblPr>
              <a:tblGrid>
                <a:gridCol w="2106726">
                  <a:extLst>
                    <a:ext uri="{9D8B030D-6E8A-4147-A177-3AD203B41FA5}">
                      <a16:colId xmlns:a16="http://schemas.microsoft.com/office/drawing/2014/main" val="3160785383"/>
                    </a:ext>
                  </a:extLst>
                </a:gridCol>
                <a:gridCol w="2106726">
                  <a:extLst>
                    <a:ext uri="{9D8B030D-6E8A-4147-A177-3AD203B41FA5}">
                      <a16:colId xmlns:a16="http://schemas.microsoft.com/office/drawing/2014/main" val="3917201749"/>
                    </a:ext>
                  </a:extLst>
                </a:gridCol>
              </a:tblGrid>
              <a:tr h="555973">
                <a:tc>
                  <a:txBody>
                    <a:bodyPr/>
                    <a:lstStyle/>
                    <a:p>
                      <a:endParaRPr lang="fr-FR"/>
                    </a:p>
                  </a:txBody>
                  <a:tcPr/>
                </a:tc>
                <a:tc>
                  <a:txBody>
                    <a:bodyPr/>
                    <a:lstStyle/>
                    <a:p>
                      <a:r>
                        <a:rPr lang="fr-FR" u="sng" dirty="0"/>
                        <a:t>&gt; </a:t>
                      </a:r>
                      <a:r>
                        <a:rPr lang="fr-FR" dirty="0"/>
                        <a:t> 1 dose</a:t>
                      </a:r>
                    </a:p>
                  </a:txBody>
                  <a:tcPr/>
                </a:tc>
                <a:extLst>
                  <a:ext uri="{0D108BD9-81ED-4DB2-BD59-A6C34878D82A}">
                    <a16:rowId xmlns:a16="http://schemas.microsoft.com/office/drawing/2014/main" val="602483098"/>
                  </a:ext>
                </a:extLst>
              </a:tr>
              <a:tr h="959625">
                <a:tc>
                  <a:txBody>
                    <a:bodyPr/>
                    <a:lstStyle/>
                    <a:p>
                      <a:r>
                        <a:rPr lang="fr-FR" dirty="0"/>
                        <a:t>Avril 2023</a:t>
                      </a:r>
                    </a:p>
                    <a:p>
                      <a:r>
                        <a:rPr lang="fr-FR" dirty="0"/>
                        <a:t>(0-5 mois)</a:t>
                      </a:r>
                    </a:p>
                  </a:txBody>
                  <a:tcPr/>
                </a:tc>
                <a:tc>
                  <a:txBody>
                    <a:bodyPr/>
                    <a:lstStyle/>
                    <a:p>
                      <a:r>
                        <a:rPr lang="fr-FR" dirty="0"/>
                        <a:t>13%</a:t>
                      </a:r>
                    </a:p>
                  </a:txBody>
                  <a:tcPr/>
                </a:tc>
                <a:extLst>
                  <a:ext uri="{0D108BD9-81ED-4DB2-BD59-A6C34878D82A}">
                    <a16:rowId xmlns:a16="http://schemas.microsoft.com/office/drawing/2014/main" val="2513067253"/>
                  </a:ext>
                </a:extLst>
              </a:tr>
              <a:tr h="959625">
                <a:tc>
                  <a:txBody>
                    <a:bodyPr/>
                    <a:lstStyle/>
                    <a:p>
                      <a:r>
                        <a:rPr lang="fr-FR" dirty="0"/>
                        <a:t>Juillet 2023</a:t>
                      </a:r>
                    </a:p>
                    <a:p>
                      <a:r>
                        <a:rPr lang="fr-FR" dirty="0"/>
                        <a:t>(0-5 mois)</a:t>
                      </a:r>
                    </a:p>
                  </a:txBody>
                  <a:tcPr/>
                </a:tc>
                <a:tc>
                  <a:txBody>
                    <a:bodyPr/>
                    <a:lstStyle/>
                    <a:p>
                      <a:r>
                        <a:rPr lang="fr-FR" dirty="0"/>
                        <a:t>27%</a:t>
                      </a:r>
                    </a:p>
                  </a:txBody>
                  <a:tcPr/>
                </a:tc>
                <a:extLst>
                  <a:ext uri="{0D108BD9-81ED-4DB2-BD59-A6C34878D82A}">
                    <a16:rowId xmlns:a16="http://schemas.microsoft.com/office/drawing/2014/main" val="74402313"/>
                  </a:ext>
                </a:extLst>
              </a:tr>
            </a:tbl>
          </a:graphicData>
        </a:graphic>
      </p:graphicFrame>
    </p:spTree>
    <p:extLst>
      <p:ext uri="{BB962C8B-B14F-4D97-AF65-F5344CB8AC3E}">
        <p14:creationId xmlns:p14="http://schemas.microsoft.com/office/powerpoint/2010/main" val="28091427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61F48C4E-F77C-7B7A-AB50-CCAB00E8A922}"/>
              </a:ext>
            </a:extLst>
          </p:cNvPr>
          <p:cNvSpPr txBox="1"/>
          <p:nvPr/>
        </p:nvSpPr>
        <p:spPr>
          <a:xfrm>
            <a:off x="1093305" y="318052"/>
            <a:ext cx="7423827" cy="430887"/>
          </a:xfrm>
          <a:prstGeom prst="rect">
            <a:avLst/>
          </a:prstGeom>
          <a:noFill/>
        </p:spPr>
        <p:txBody>
          <a:bodyPr wrap="none" rtlCol="0">
            <a:spAutoFit/>
          </a:bodyPr>
          <a:lstStyle/>
          <a:p>
            <a:r>
              <a:rPr lang="fr-FR" sz="2200" b="1" dirty="0">
                <a:solidFill>
                  <a:schemeClr val="bg1"/>
                </a:solidFill>
              </a:rPr>
              <a:t>Couvertures vaccinales Grippe « Femmes enceintes »</a:t>
            </a:r>
          </a:p>
        </p:txBody>
      </p:sp>
      <p:pic>
        <p:nvPicPr>
          <p:cNvPr id="6" name="Image 5" descr="Une image contenant texte, Police, capture d’écran&#10;&#10;Description générée automatiquement">
            <a:extLst>
              <a:ext uri="{FF2B5EF4-FFF2-40B4-BE49-F238E27FC236}">
                <a16:creationId xmlns:a16="http://schemas.microsoft.com/office/drawing/2014/main" id="{52BA28CE-A175-DA85-0F44-7DB2FF7004A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0014" y="890037"/>
            <a:ext cx="5226050" cy="869725"/>
          </a:xfrm>
          <a:prstGeom prst="rect">
            <a:avLst/>
          </a:prstGeom>
        </p:spPr>
      </p:pic>
      <p:pic>
        <p:nvPicPr>
          <p:cNvPr id="8" name="Image 7" descr="Une image contenant texte, Police, Graphique, blanc&#10;&#10;Description générée automatiquement">
            <a:extLst>
              <a:ext uri="{FF2B5EF4-FFF2-40B4-BE49-F238E27FC236}">
                <a16:creationId xmlns:a16="http://schemas.microsoft.com/office/drawing/2014/main" id="{24E2428D-3D5C-265A-B9CA-C2357B172AE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03686" y="1092200"/>
            <a:ext cx="2006600" cy="330200"/>
          </a:xfrm>
          <a:prstGeom prst="rect">
            <a:avLst/>
          </a:prstGeom>
        </p:spPr>
      </p:pic>
      <p:sp>
        <p:nvSpPr>
          <p:cNvPr id="9" name="ZoneTexte 8">
            <a:extLst>
              <a:ext uri="{FF2B5EF4-FFF2-40B4-BE49-F238E27FC236}">
                <a16:creationId xmlns:a16="http://schemas.microsoft.com/office/drawing/2014/main" id="{387F880D-AE5E-0F6F-C935-B9BDF03040BF}"/>
              </a:ext>
            </a:extLst>
          </p:cNvPr>
          <p:cNvSpPr txBox="1"/>
          <p:nvPr/>
        </p:nvSpPr>
        <p:spPr>
          <a:xfrm>
            <a:off x="416378" y="1789401"/>
            <a:ext cx="8196943" cy="338554"/>
          </a:xfrm>
          <a:prstGeom prst="rect">
            <a:avLst/>
          </a:prstGeom>
          <a:noFill/>
        </p:spPr>
        <p:txBody>
          <a:bodyPr wrap="square" rtlCol="0">
            <a:spAutoFit/>
          </a:bodyPr>
          <a:lstStyle/>
          <a:p>
            <a:pPr algn="ctr"/>
            <a:r>
              <a:rPr lang="fr-FR" sz="1600" dirty="0"/>
              <a:t>SPF (2019-21) &gt; 700 femmes interrogées </a:t>
            </a:r>
          </a:p>
        </p:txBody>
      </p:sp>
      <p:graphicFrame>
        <p:nvGraphicFramePr>
          <p:cNvPr id="10" name="Tableau 10">
            <a:extLst>
              <a:ext uri="{FF2B5EF4-FFF2-40B4-BE49-F238E27FC236}">
                <a16:creationId xmlns:a16="http://schemas.microsoft.com/office/drawing/2014/main" id="{EC7E64A2-82E3-D0D3-BF01-561CC5E3119C}"/>
              </a:ext>
            </a:extLst>
          </p:cNvPr>
          <p:cNvGraphicFramePr>
            <a:graphicFrameLocks noGrp="1"/>
          </p:cNvGraphicFramePr>
          <p:nvPr>
            <p:extLst>
              <p:ext uri="{D42A27DB-BD31-4B8C-83A1-F6EECF244321}">
                <p14:modId xmlns:p14="http://schemas.microsoft.com/office/powerpoint/2010/main" val="3567422401"/>
              </p:ext>
            </p:extLst>
          </p:nvPr>
        </p:nvGraphicFramePr>
        <p:xfrm>
          <a:off x="2296431" y="2126763"/>
          <a:ext cx="4436836" cy="2316480"/>
        </p:xfrm>
        <a:graphic>
          <a:graphicData uri="http://schemas.openxmlformats.org/drawingml/2006/table">
            <a:tbl>
              <a:tblPr firstRow="1" bandRow="1">
                <a:tableStyleId>{5C22544A-7EE6-4342-B048-85BDC9FD1C3A}</a:tableStyleId>
              </a:tblPr>
              <a:tblGrid>
                <a:gridCol w="1453496">
                  <a:extLst>
                    <a:ext uri="{9D8B030D-6E8A-4147-A177-3AD203B41FA5}">
                      <a16:colId xmlns:a16="http://schemas.microsoft.com/office/drawing/2014/main" val="2936609043"/>
                    </a:ext>
                  </a:extLst>
                </a:gridCol>
                <a:gridCol w="1453496">
                  <a:extLst>
                    <a:ext uri="{9D8B030D-6E8A-4147-A177-3AD203B41FA5}">
                      <a16:colId xmlns:a16="http://schemas.microsoft.com/office/drawing/2014/main" val="1732563473"/>
                    </a:ext>
                  </a:extLst>
                </a:gridCol>
                <a:gridCol w="1529844">
                  <a:extLst>
                    <a:ext uri="{9D8B030D-6E8A-4147-A177-3AD203B41FA5}">
                      <a16:colId xmlns:a16="http://schemas.microsoft.com/office/drawing/2014/main" val="3882302945"/>
                    </a:ext>
                  </a:extLst>
                </a:gridCol>
              </a:tblGrid>
              <a:tr h="0">
                <a:tc>
                  <a:txBody>
                    <a:bodyPr/>
                    <a:lstStyle/>
                    <a:p>
                      <a:endParaRPr lang="fr-FR" sz="1600" dirty="0"/>
                    </a:p>
                  </a:txBody>
                  <a:tcPr/>
                </a:tc>
                <a:tc>
                  <a:txBody>
                    <a:bodyPr/>
                    <a:lstStyle/>
                    <a:p>
                      <a:pPr algn="ctr"/>
                      <a:r>
                        <a:rPr lang="fr-FR" sz="1600" dirty="0"/>
                        <a:t>Propositions </a:t>
                      </a:r>
                    </a:p>
                    <a:p>
                      <a:pPr algn="ctr"/>
                      <a:r>
                        <a:rPr lang="fr-FR" sz="1600" dirty="0"/>
                        <a:t>de vaccination</a:t>
                      </a:r>
                    </a:p>
                  </a:txBody>
                  <a:tcPr/>
                </a:tc>
                <a:tc>
                  <a:txBody>
                    <a:bodyPr/>
                    <a:lstStyle/>
                    <a:p>
                      <a:pPr algn="ctr"/>
                      <a:r>
                        <a:rPr lang="fr-FR" sz="1600" dirty="0"/>
                        <a:t>Vaccination</a:t>
                      </a:r>
                    </a:p>
                  </a:txBody>
                  <a:tcPr/>
                </a:tc>
                <a:extLst>
                  <a:ext uri="{0D108BD9-81ED-4DB2-BD59-A6C34878D82A}">
                    <a16:rowId xmlns:a16="http://schemas.microsoft.com/office/drawing/2014/main" val="806047923"/>
                  </a:ext>
                </a:extLst>
              </a:tr>
              <a:tr h="370840">
                <a:tc>
                  <a:txBody>
                    <a:bodyPr/>
                    <a:lstStyle/>
                    <a:p>
                      <a:r>
                        <a:rPr lang="fr-FR" sz="1600" dirty="0"/>
                        <a:t>Global</a:t>
                      </a:r>
                    </a:p>
                  </a:txBody>
                  <a:tcPr/>
                </a:tc>
                <a:tc>
                  <a:txBody>
                    <a:bodyPr/>
                    <a:lstStyle/>
                    <a:p>
                      <a:pPr algn="ctr"/>
                      <a:r>
                        <a:rPr lang="fr-FR" sz="1600" dirty="0"/>
                        <a:t>36,9%</a:t>
                      </a:r>
                    </a:p>
                    <a:p>
                      <a:pPr algn="ctr"/>
                      <a:r>
                        <a:rPr lang="fr-FR" sz="1600" dirty="0"/>
                        <a:t>[32,8-41]</a:t>
                      </a:r>
                    </a:p>
                  </a:txBody>
                  <a:tcPr/>
                </a:tc>
                <a:tc>
                  <a:txBody>
                    <a:bodyPr/>
                    <a:lstStyle/>
                    <a:p>
                      <a:pPr algn="ctr"/>
                      <a:r>
                        <a:rPr lang="fr-FR" sz="1600" dirty="0"/>
                        <a:t>21,1%</a:t>
                      </a:r>
                    </a:p>
                    <a:p>
                      <a:pPr algn="ctr"/>
                      <a:r>
                        <a:rPr lang="fr-FR" sz="1600" dirty="0"/>
                        <a:t>[17,9-24,8]</a:t>
                      </a:r>
                    </a:p>
                  </a:txBody>
                  <a:tcPr/>
                </a:tc>
                <a:extLst>
                  <a:ext uri="{0D108BD9-81ED-4DB2-BD59-A6C34878D82A}">
                    <a16:rowId xmlns:a16="http://schemas.microsoft.com/office/drawing/2014/main" val="127499397"/>
                  </a:ext>
                </a:extLst>
              </a:tr>
              <a:tr h="370840">
                <a:tc>
                  <a:txBody>
                    <a:bodyPr/>
                    <a:lstStyle/>
                    <a:p>
                      <a:r>
                        <a:rPr lang="fr-FR" sz="1600" dirty="0"/>
                        <a:t>Revenus élevés</a:t>
                      </a:r>
                    </a:p>
                  </a:txBody>
                  <a:tcPr/>
                </a:tc>
                <a:tc>
                  <a:txBody>
                    <a:bodyPr/>
                    <a:lstStyle/>
                    <a:p>
                      <a:pPr algn="ctr"/>
                      <a:endParaRPr lang="fr-FR" sz="1600" dirty="0"/>
                    </a:p>
                  </a:txBody>
                  <a:tcPr/>
                </a:tc>
                <a:tc>
                  <a:txBody>
                    <a:bodyPr/>
                    <a:lstStyle/>
                    <a:p>
                      <a:pPr algn="ctr"/>
                      <a:r>
                        <a:rPr lang="fr-FR" sz="1600" dirty="0"/>
                        <a:t>31,8%</a:t>
                      </a:r>
                    </a:p>
                    <a:p>
                      <a:pPr algn="ctr"/>
                      <a:r>
                        <a:rPr lang="fr-FR" sz="1600" dirty="0"/>
                        <a:t>[24,7-39,8]</a:t>
                      </a:r>
                    </a:p>
                  </a:txBody>
                  <a:tcPr/>
                </a:tc>
                <a:extLst>
                  <a:ext uri="{0D108BD9-81ED-4DB2-BD59-A6C34878D82A}">
                    <a16:rowId xmlns:a16="http://schemas.microsoft.com/office/drawing/2014/main" val="3506913225"/>
                  </a:ext>
                </a:extLst>
              </a:tr>
              <a:tr h="370840">
                <a:tc>
                  <a:txBody>
                    <a:bodyPr/>
                    <a:lstStyle/>
                    <a:p>
                      <a:r>
                        <a:rPr lang="fr-FR" sz="1600" dirty="0"/>
                        <a:t>Chômage</a:t>
                      </a:r>
                    </a:p>
                  </a:txBody>
                  <a:tcPr/>
                </a:tc>
                <a:tc>
                  <a:txBody>
                    <a:bodyPr/>
                    <a:lstStyle/>
                    <a:p>
                      <a:pPr algn="ctr"/>
                      <a:endParaRPr lang="fr-FR" sz="1600" dirty="0"/>
                    </a:p>
                  </a:txBody>
                  <a:tcPr/>
                </a:tc>
                <a:tc>
                  <a:txBody>
                    <a:bodyPr/>
                    <a:lstStyle/>
                    <a:p>
                      <a:pPr algn="ctr"/>
                      <a:r>
                        <a:rPr lang="fr-FR" sz="1600" dirty="0"/>
                        <a:t>10,7%</a:t>
                      </a:r>
                    </a:p>
                    <a:p>
                      <a:pPr algn="ctr"/>
                      <a:r>
                        <a:rPr lang="fr-FR" sz="1600" dirty="0"/>
                        <a:t>[6,6-16,6]</a:t>
                      </a:r>
                    </a:p>
                  </a:txBody>
                  <a:tcPr/>
                </a:tc>
                <a:extLst>
                  <a:ext uri="{0D108BD9-81ED-4DB2-BD59-A6C34878D82A}">
                    <a16:rowId xmlns:a16="http://schemas.microsoft.com/office/drawing/2014/main" val="330205704"/>
                  </a:ext>
                </a:extLst>
              </a:tr>
            </a:tbl>
          </a:graphicData>
        </a:graphic>
      </p:graphicFrame>
    </p:spTree>
    <p:extLst>
      <p:ext uri="{BB962C8B-B14F-4D97-AF65-F5344CB8AC3E}">
        <p14:creationId xmlns:p14="http://schemas.microsoft.com/office/powerpoint/2010/main" val="32498561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61F48C4E-F77C-7B7A-AB50-CCAB00E8A922}"/>
              </a:ext>
            </a:extLst>
          </p:cNvPr>
          <p:cNvSpPr txBox="1"/>
          <p:nvPr/>
        </p:nvSpPr>
        <p:spPr>
          <a:xfrm>
            <a:off x="1093305" y="318052"/>
            <a:ext cx="7346883" cy="430887"/>
          </a:xfrm>
          <a:prstGeom prst="rect">
            <a:avLst/>
          </a:prstGeom>
          <a:noFill/>
        </p:spPr>
        <p:txBody>
          <a:bodyPr wrap="none" rtlCol="0">
            <a:spAutoFit/>
          </a:bodyPr>
          <a:lstStyle/>
          <a:p>
            <a:r>
              <a:rPr lang="fr-FR" sz="2200" b="1" dirty="0">
                <a:solidFill>
                  <a:schemeClr val="bg1"/>
                </a:solidFill>
              </a:rPr>
              <a:t>Couvertures vaccinales Coqueluche Femme enceinte</a:t>
            </a:r>
          </a:p>
        </p:txBody>
      </p:sp>
      <p:sp>
        <p:nvSpPr>
          <p:cNvPr id="3" name="ZoneTexte 2">
            <a:extLst>
              <a:ext uri="{FF2B5EF4-FFF2-40B4-BE49-F238E27FC236}">
                <a16:creationId xmlns:a16="http://schemas.microsoft.com/office/drawing/2014/main" id="{08CBC7B3-CF7F-38E1-6E1F-7C350425E042}"/>
              </a:ext>
            </a:extLst>
          </p:cNvPr>
          <p:cNvSpPr txBox="1"/>
          <p:nvPr/>
        </p:nvSpPr>
        <p:spPr>
          <a:xfrm>
            <a:off x="1322614" y="987879"/>
            <a:ext cx="6498771" cy="2862322"/>
          </a:xfrm>
          <a:prstGeom prst="rect">
            <a:avLst/>
          </a:prstGeom>
          <a:noFill/>
        </p:spPr>
        <p:txBody>
          <a:bodyPr wrap="square" rtlCol="0">
            <a:spAutoFit/>
          </a:bodyPr>
          <a:lstStyle/>
          <a:p>
            <a:pPr marL="285750" indent="-285750" algn="l">
              <a:buFont typeface="Arial" panose="020B0604020202020204" pitchFamily="34" charset="0"/>
              <a:buChar char="•"/>
            </a:pPr>
            <a:r>
              <a:rPr lang="fr-FR" dirty="0">
                <a:solidFill>
                  <a:srgbClr val="000000"/>
                </a:solidFill>
                <a:latin typeface="Calibri" panose="020F0502020204030204" pitchFamily="34" charset="0"/>
              </a:rPr>
              <a:t>V</a:t>
            </a:r>
            <a:r>
              <a:rPr lang="fr-FR" sz="1800" b="0" i="0" u="none" strike="noStrike" dirty="0">
                <a:solidFill>
                  <a:srgbClr val="000000"/>
                </a:solidFill>
                <a:effectLst/>
                <a:latin typeface="Calibri" panose="020F0502020204030204" pitchFamily="34" charset="0"/>
              </a:rPr>
              <a:t>entes GERS </a:t>
            </a:r>
          </a:p>
          <a:p>
            <a:pPr marL="285750" indent="-285750" algn="l">
              <a:buFont typeface="Arial" panose="020B0604020202020204" pitchFamily="34" charset="0"/>
              <a:buChar char="•"/>
            </a:pPr>
            <a:r>
              <a:rPr lang="fr-FR" sz="1800" b="0" i="0" u="none" strike="noStrike" dirty="0">
                <a:solidFill>
                  <a:srgbClr val="000000"/>
                </a:solidFill>
                <a:effectLst/>
                <a:latin typeface="Calibri" panose="020F0502020204030204" pitchFamily="34" charset="0"/>
              </a:rPr>
              <a:t>données d’IQVIA : poids des sage-femmes et des gynécologues</a:t>
            </a:r>
          </a:p>
          <a:p>
            <a:pPr algn="l"/>
            <a:r>
              <a:rPr lang="fr-FR" sz="1800" b="0" i="0" u="none" strike="noStrike" dirty="0">
                <a:solidFill>
                  <a:srgbClr val="000000"/>
                </a:solidFill>
                <a:effectLst/>
                <a:latin typeface="Calibri" panose="020F0502020204030204" pitchFamily="34" charset="0"/>
              </a:rPr>
              <a:t>	≠ ventes du Q2 2023 vs le Q1 2022</a:t>
            </a:r>
          </a:p>
          <a:p>
            <a:pPr marL="285750" indent="-285750" algn="l">
              <a:buFont typeface="Arial" panose="020B0604020202020204" pitchFamily="34" charset="0"/>
              <a:buChar char="•"/>
            </a:pPr>
            <a:r>
              <a:rPr lang="fr-FR" dirty="0">
                <a:solidFill>
                  <a:srgbClr val="000000"/>
                </a:solidFill>
                <a:latin typeface="Calibri" panose="020F0502020204030204" pitchFamily="34" charset="0"/>
              </a:rPr>
              <a:t>Division par </a:t>
            </a:r>
            <a:r>
              <a:rPr lang="fr-FR" sz="1800" b="0" i="0" u="none" strike="noStrike" dirty="0">
                <a:solidFill>
                  <a:srgbClr val="000000"/>
                </a:solidFill>
                <a:effectLst/>
                <a:latin typeface="Calibri" panose="020F0502020204030204" pitchFamily="34" charset="0"/>
              </a:rPr>
              <a:t>le nombre de naissances sur la période</a:t>
            </a:r>
          </a:p>
          <a:p>
            <a:pPr marL="285750" indent="-285750" algn="l">
              <a:buFont typeface="Arial" panose="020B0604020202020204" pitchFamily="34" charset="0"/>
              <a:buChar char="•"/>
            </a:pPr>
            <a:r>
              <a:rPr lang="fr-FR" sz="1800" b="0" i="0" u="sng" strike="noStrike" dirty="0">
                <a:solidFill>
                  <a:srgbClr val="000000"/>
                </a:solidFill>
                <a:effectLst/>
                <a:latin typeface="Calibri" panose="020F0502020204030204" pitchFamily="34" charset="0"/>
              </a:rPr>
              <a:t>Limites ; </a:t>
            </a:r>
            <a:r>
              <a:rPr lang="fr-FR" sz="1800" b="0" i="0" u="none" strike="noStrike" dirty="0">
                <a:solidFill>
                  <a:srgbClr val="000000"/>
                </a:solidFill>
                <a:effectLst/>
                <a:latin typeface="Calibri" panose="020F0502020204030204" pitchFamily="34" charset="0"/>
              </a:rPr>
              <a:t>à qui est destinée la prescription </a:t>
            </a:r>
          </a:p>
          <a:p>
            <a:pPr marL="742950" lvl="1" indent="-285750">
              <a:buFont typeface="Arial" panose="020B0604020202020204" pitchFamily="34" charset="0"/>
              <a:buChar char="•"/>
            </a:pPr>
            <a:r>
              <a:rPr lang="fr-FR" b="0" i="0" u="none" strike="noStrike" dirty="0">
                <a:solidFill>
                  <a:srgbClr val="000000"/>
                </a:solidFill>
                <a:effectLst/>
                <a:latin typeface="Calibri" panose="020F0502020204030204" pitchFamily="34" charset="0"/>
              </a:rPr>
              <a:t>papa (stratégie cocooning) ? </a:t>
            </a:r>
            <a:endParaRPr lang="fr-FR" dirty="0">
              <a:solidFill>
                <a:srgbClr val="000000"/>
              </a:solidFill>
              <a:latin typeface="Calibri" panose="020F0502020204030204" pitchFamily="34" charset="0"/>
            </a:endParaRPr>
          </a:p>
          <a:p>
            <a:pPr marL="742950" lvl="1" indent="-285750">
              <a:buFont typeface="Arial" panose="020B0604020202020204" pitchFamily="34" charset="0"/>
              <a:buChar char="•"/>
            </a:pPr>
            <a:r>
              <a:rPr lang="fr-FR" b="0" i="0" u="none" strike="noStrike" dirty="0">
                <a:solidFill>
                  <a:srgbClr val="000000"/>
                </a:solidFill>
                <a:effectLst/>
                <a:latin typeface="Calibri" panose="020F0502020204030204" pitchFamily="34" charset="0"/>
              </a:rPr>
              <a:t>future maman ? </a:t>
            </a:r>
          </a:p>
          <a:p>
            <a:pPr algn="l"/>
            <a:r>
              <a:rPr lang="fr-FR" sz="1800" b="0" i="0" u="none" strike="noStrike" dirty="0">
                <a:solidFill>
                  <a:srgbClr val="000000"/>
                </a:solidFill>
                <a:effectLst/>
                <a:latin typeface="Verdana" panose="020B0604030504040204" pitchFamily="34" charset="0"/>
              </a:rPr>
              <a:t> </a:t>
            </a:r>
            <a:endParaRPr lang="fr-FR" sz="1800" b="0" i="0" u="none" strike="noStrike" dirty="0">
              <a:solidFill>
                <a:srgbClr val="000000"/>
              </a:solidFill>
              <a:effectLst/>
              <a:latin typeface="Calibri" panose="020F0502020204030204" pitchFamily="34" charset="0"/>
            </a:endParaRPr>
          </a:p>
          <a:p>
            <a:pPr algn="ctr"/>
            <a:r>
              <a:rPr lang="fr-FR" sz="1800" b="1" i="1" u="none" strike="noStrike" dirty="0">
                <a:solidFill>
                  <a:srgbClr val="000000"/>
                </a:solidFill>
                <a:effectLst/>
                <a:latin typeface="Verdana" panose="020B0604030504040204" pitchFamily="34" charset="0"/>
              </a:rPr>
              <a:t>Estimation : 16,1% de couverture vaccinale</a:t>
            </a:r>
            <a:endParaRPr lang="fr-FR" sz="1800" b="1" i="1" u="none" strike="noStrike" dirty="0">
              <a:solidFill>
                <a:srgbClr val="000000"/>
              </a:solidFill>
              <a:effectLst/>
              <a:latin typeface="Calibri" panose="020F0502020204030204" pitchFamily="34" charset="0"/>
            </a:endParaRPr>
          </a:p>
          <a:p>
            <a:pPr algn="l"/>
            <a:r>
              <a:rPr lang="fr-FR" sz="1800" b="0" i="0" u="none" strike="noStrike" dirty="0">
                <a:solidFill>
                  <a:srgbClr val="000000"/>
                </a:solidFill>
                <a:effectLst/>
                <a:latin typeface="Verdana" panose="020B0604030504040204" pitchFamily="34" charset="0"/>
              </a:rPr>
              <a:t> </a:t>
            </a:r>
            <a:endParaRPr lang="fr-FR" sz="1800" b="0" i="0" u="none" strike="noStrike" dirty="0">
              <a:solidFill>
                <a:srgbClr val="000000"/>
              </a:solidFill>
              <a:effectLst/>
              <a:latin typeface="Calibri" panose="020F0502020204030204" pitchFamily="34" charset="0"/>
            </a:endParaRPr>
          </a:p>
        </p:txBody>
      </p:sp>
      <p:sp>
        <p:nvSpPr>
          <p:cNvPr id="4" name="ZoneTexte 3">
            <a:extLst>
              <a:ext uri="{FF2B5EF4-FFF2-40B4-BE49-F238E27FC236}">
                <a16:creationId xmlns:a16="http://schemas.microsoft.com/office/drawing/2014/main" id="{D2D91C73-E654-CFE6-4EC2-1334E16D5B21}"/>
              </a:ext>
            </a:extLst>
          </p:cNvPr>
          <p:cNvSpPr txBox="1"/>
          <p:nvPr/>
        </p:nvSpPr>
        <p:spPr>
          <a:xfrm>
            <a:off x="7821385" y="1387928"/>
            <a:ext cx="1031051" cy="369332"/>
          </a:xfrm>
          <a:prstGeom prst="rect">
            <a:avLst/>
          </a:prstGeom>
          <a:noFill/>
        </p:spPr>
        <p:txBody>
          <a:bodyPr wrap="none" rtlCol="0">
            <a:spAutoFit/>
          </a:bodyPr>
          <a:lstStyle/>
          <a:p>
            <a:r>
              <a:rPr lang="fr-FR" sz="1800" b="1" i="0" u="none" strike="noStrike" dirty="0">
                <a:solidFill>
                  <a:srgbClr val="000000"/>
                </a:solidFill>
                <a:effectLst/>
                <a:latin typeface="Calibri" panose="020F0502020204030204" pitchFamily="34" charset="0"/>
              </a:rPr>
              <a:t>Q2 2023 </a:t>
            </a:r>
            <a:endParaRPr lang="fr-FR" b="1" dirty="0"/>
          </a:p>
        </p:txBody>
      </p:sp>
    </p:spTree>
    <p:extLst>
      <p:ext uri="{BB962C8B-B14F-4D97-AF65-F5344CB8AC3E}">
        <p14:creationId xmlns:p14="http://schemas.microsoft.com/office/powerpoint/2010/main" val="18173689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 name="Image 2" descr="Une image contenant texte, capture d’écran, ligne, Tracé&#10;&#10;Description générée automatiquement">
            <a:extLst>
              <a:ext uri="{FF2B5EF4-FFF2-40B4-BE49-F238E27FC236}">
                <a16:creationId xmlns:a16="http://schemas.microsoft.com/office/drawing/2014/main" id="{F11613F9-4D29-CBEF-CB8E-43063194918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56270" y="1049884"/>
            <a:ext cx="5146226" cy="3464965"/>
          </a:xfrm>
          <a:prstGeom prst="rect">
            <a:avLst/>
          </a:prstGeom>
        </p:spPr>
      </p:pic>
      <p:pic>
        <p:nvPicPr>
          <p:cNvPr id="5" name="Image 4" descr="Une image contenant texte, Police, capture d’écran, Bleu électrique&#10;&#10;Description générée automatiquement">
            <a:extLst>
              <a:ext uri="{FF2B5EF4-FFF2-40B4-BE49-F238E27FC236}">
                <a16:creationId xmlns:a16="http://schemas.microsoft.com/office/drawing/2014/main" id="{8E2DFE71-A4C3-AC60-E729-7276189CA5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272" y="1206175"/>
            <a:ext cx="3469821" cy="973858"/>
          </a:xfrm>
          <a:prstGeom prst="rect">
            <a:avLst/>
          </a:prstGeom>
        </p:spPr>
      </p:pic>
      <p:pic>
        <p:nvPicPr>
          <p:cNvPr id="7" name="Image 6">
            <a:extLst>
              <a:ext uri="{FF2B5EF4-FFF2-40B4-BE49-F238E27FC236}">
                <a16:creationId xmlns:a16="http://schemas.microsoft.com/office/drawing/2014/main" id="{D0DD5D11-AFB5-CDBF-F630-DF13DC7ECFA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820" y="2327596"/>
            <a:ext cx="3469821" cy="305458"/>
          </a:xfrm>
          <a:prstGeom prst="rect">
            <a:avLst/>
          </a:prstGeom>
        </p:spPr>
      </p:pic>
      <p:pic>
        <p:nvPicPr>
          <p:cNvPr id="9" name="Image 8">
            <a:extLst>
              <a:ext uri="{FF2B5EF4-FFF2-40B4-BE49-F238E27FC236}">
                <a16:creationId xmlns:a16="http://schemas.microsoft.com/office/drawing/2014/main" id="{3C7B0D10-322F-CE03-3FA3-009ABFE9889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820" y="2659226"/>
            <a:ext cx="3815449" cy="608484"/>
          </a:xfrm>
          <a:prstGeom prst="rect">
            <a:avLst/>
          </a:prstGeom>
        </p:spPr>
      </p:pic>
      <p:pic>
        <p:nvPicPr>
          <p:cNvPr id="11" name="Image 10">
            <a:extLst>
              <a:ext uri="{FF2B5EF4-FFF2-40B4-BE49-F238E27FC236}">
                <a16:creationId xmlns:a16="http://schemas.microsoft.com/office/drawing/2014/main" id="{C04D360C-1D83-5EFD-2AD4-7ECEB6C7B24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654" y="3249073"/>
            <a:ext cx="3886203" cy="551310"/>
          </a:xfrm>
          <a:prstGeom prst="rect">
            <a:avLst/>
          </a:prstGeom>
        </p:spPr>
      </p:pic>
    </p:spTree>
    <p:extLst>
      <p:ext uri="{BB962C8B-B14F-4D97-AF65-F5344CB8AC3E}">
        <p14:creationId xmlns:p14="http://schemas.microsoft.com/office/powerpoint/2010/main" val="29957279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623E7347-11C0-EC42-2A20-EAB6FF6B5D40}"/>
              </a:ext>
            </a:extLst>
          </p:cNvPr>
          <p:cNvSpPr txBox="1"/>
          <p:nvPr/>
        </p:nvSpPr>
        <p:spPr>
          <a:xfrm>
            <a:off x="1085850" y="351064"/>
            <a:ext cx="7943200" cy="369332"/>
          </a:xfrm>
          <a:prstGeom prst="rect">
            <a:avLst/>
          </a:prstGeom>
          <a:noFill/>
        </p:spPr>
        <p:txBody>
          <a:bodyPr wrap="none" rtlCol="0">
            <a:spAutoFit/>
          </a:bodyPr>
          <a:lstStyle/>
          <a:p>
            <a:r>
              <a:rPr lang="fr-FR" dirty="0">
                <a:solidFill>
                  <a:schemeClr val="bg1"/>
                </a:solidFill>
              </a:rPr>
              <a:t>Pourquoi ces discordances entre les recommandations et les couvertures ? </a:t>
            </a:r>
          </a:p>
        </p:txBody>
      </p:sp>
      <p:sp>
        <p:nvSpPr>
          <p:cNvPr id="3" name="ZoneTexte 2">
            <a:extLst>
              <a:ext uri="{FF2B5EF4-FFF2-40B4-BE49-F238E27FC236}">
                <a16:creationId xmlns:a16="http://schemas.microsoft.com/office/drawing/2014/main" id="{C6F5359B-220E-600F-93F6-72C01CFC3278}"/>
              </a:ext>
            </a:extLst>
          </p:cNvPr>
          <p:cNvSpPr txBox="1"/>
          <p:nvPr/>
        </p:nvSpPr>
        <p:spPr>
          <a:xfrm>
            <a:off x="681717" y="1036864"/>
            <a:ext cx="7780565" cy="3831818"/>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fr-FR" dirty="0"/>
              <a:t>Réintroduction de 2 (ou 3) classes de vaccins ≠</a:t>
            </a:r>
          </a:p>
          <a:p>
            <a:pPr marL="742950" lvl="1" indent="-285750">
              <a:spcAft>
                <a:spcPts val="600"/>
              </a:spcAft>
              <a:buFont typeface="Arial" panose="020B0604020202020204" pitchFamily="34" charset="0"/>
              <a:buChar char="•"/>
            </a:pPr>
            <a:r>
              <a:rPr lang="fr-FR" dirty="0"/>
              <a:t>Obligatoires</a:t>
            </a:r>
          </a:p>
          <a:p>
            <a:pPr marL="742950" lvl="1" indent="-285750">
              <a:spcAft>
                <a:spcPts val="600"/>
              </a:spcAft>
              <a:buFont typeface="Arial" panose="020B0604020202020204" pitchFamily="34" charset="0"/>
              <a:buChar char="•"/>
            </a:pPr>
            <a:r>
              <a:rPr lang="fr-FR" dirty="0"/>
              <a:t>Recommandés</a:t>
            </a:r>
          </a:p>
          <a:p>
            <a:pPr marL="742950" lvl="1" indent="-285750">
              <a:spcAft>
                <a:spcPts val="600"/>
              </a:spcAft>
              <a:buFont typeface="Arial" panose="020B0604020202020204" pitchFamily="34" charset="0"/>
              <a:buChar char="•"/>
            </a:pPr>
            <a:r>
              <a:rPr lang="fr-FR" dirty="0"/>
              <a:t>Complémentaires (exemple Calendrier </a:t>
            </a:r>
            <a:r>
              <a:rPr lang="fr-FR" dirty="0" err="1"/>
              <a:t>InfoVac</a:t>
            </a:r>
            <a:r>
              <a:rPr lang="fr-FR" dirty="0"/>
              <a:t>) ou population à risque (souvent oubliées hors services spécialisés)</a:t>
            </a:r>
          </a:p>
          <a:p>
            <a:pPr marL="1200150" lvl="2" indent="-285750">
              <a:spcAft>
                <a:spcPts val="600"/>
              </a:spcAft>
              <a:buFont typeface="Arial" panose="020B0604020202020204" pitchFamily="34" charset="0"/>
              <a:buChar char="•"/>
            </a:pPr>
            <a:r>
              <a:rPr lang="fr-FR" dirty="0"/>
              <a:t>Exemple : Grippe, COVID, </a:t>
            </a:r>
            <a:r>
              <a:rPr lang="fr-FR" dirty="0" err="1"/>
              <a:t>Asplénique</a:t>
            </a:r>
            <a:endParaRPr lang="fr-FR" dirty="0"/>
          </a:p>
          <a:p>
            <a:pPr marL="285750" indent="-285750">
              <a:spcAft>
                <a:spcPts val="600"/>
              </a:spcAft>
              <a:buFont typeface="Arial" panose="020B0604020202020204" pitchFamily="34" charset="0"/>
              <a:buChar char="•"/>
            </a:pPr>
            <a:r>
              <a:rPr lang="fr-FR" dirty="0"/>
              <a:t>Absence ou mauvaise de communication des autorités de santé</a:t>
            </a:r>
          </a:p>
          <a:p>
            <a:pPr marL="742950" lvl="1" indent="-285750">
              <a:spcAft>
                <a:spcPts val="600"/>
              </a:spcAft>
              <a:buFont typeface="Arial" panose="020B0604020202020204" pitchFamily="34" charset="0"/>
              <a:buChar char="•"/>
            </a:pPr>
            <a:r>
              <a:rPr lang="fr-FR" dirty="0"/>
              <a:t>PCV7</a:t>
            </a:r>
          </a:p>
          <a:p>
            <a:pPr marL="742950" lvl="1" indent="-285750">
              <a:spcAft>
                <a:spcPts val="600"/>
              </a:spcAft>
              <a:buFont typeface="Arial" panose="020B0604020202020204" pitchFamily="34" charset="0"/>
              <a:buChar char="•"/>
            </a:pPr>
            <a:r>
              <a:rPr lang="fr-FR" dirty="0" err="1"/>
              <a:t>Méningo</a:t>
            </a:r>
            <a:r>
              <a:rPr lang="fr-FR" dirty="0"/>
              <a:t> C…</a:t>
            </a:r>
          </a:p>
          <a:p>
            <a:pPr marL="285750" indent="-285750">
              <a:spcAft>
                <a:spcPts val="600"/>
              </a:spcAft>
              <a:buFont typeface="Arial" panose="020B0604020202020204" pitchFamily="34" charset="0"/>
              <a:buChar char="•"/>
            </a:pPr>
            <a:r>
              <a:rPr lang="fr-FR" dirty="0"/>
              <a:t>Peau de banane des pseudo experts</a:t>
            </a:r>
          </a:p>
          <a:p>
            <a:pPr marL="285750" indent="-285750">
              <a:spcAft>
                <a:spcPts val="600"/>
              </a:spcAft>
              <a:buFont typeface="Arial" panose="020B0604020202020204" pitchFamily="34" charset="0"/>
              <a:buChar char="•"/>
            </a:pPr>
            <a:endParaRPr lang="fr-FR" dirty="0"/>
          </a:p>
        </p:txBody>
      </p:sp>
    </p:spTree>
    <p:extLst>
      <p:ext uri="{BB962C8B-B14F-4D97-AF65-F5344CB8AC3E}">
        <p14:creationId xmlns:p14="http://schemas.microsoft.com/office/powerpoint/2010/main" val="9387871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Une image contenant Police, logo, Graphique, symbole&#10;&#10;Description générée automatiquement">
            <a:extLst>
              <a:ext uri="{FF2B5EF4-FFF2-40B4-BE49-F238E27FC236}">
                <a16:creationId xmlns:a16="http://schemas.microsoft.com/office/drawing/2014/main" id="{441A3A65-1EF4-9791-54F0-D96382861DD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08314" y="230233"/>
            <a:ext cx="2408464" cy="578031"/>
          </a:xfrm>
          <a:prstGeom prst="rect">
            <a:avLst/>
          </a:prstGeom>
        </p:spPr>
      </p:pic>
      <p:pic>
        <p:nvPicPr>
          <p:cNvPr id="5" name="Image 4" descr="Une image contenant texte, capture d’écran, Police&#10;&#10;Description générée automatiquement">
            <a:extLst>
              <a:ext uri="{FF2B5EF4-FFF2-40B4-BE49-F238E27FC236}">
                <a16:creationId xmlns:a16="http://schemas.microsoft.com/office/drawing/2014/main" id="{3C37A3E0-415E-4686-B0EA-3133FD8F26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2521" y="2086486"/>
            <a:ext cx="5050064" cy="870990"/>
          </a:xfrm>
          <a:prstGeom prst="rect">
            <a:avLst/>
          </a:prstGeom>
        </p:spPr>
      </p:pic>
      <p:pic>
        <p:nvPicPr>
          <p:cNvPr id="7" name="Image 6" descr="Une image contenant texte, capture d’écran, Police&#10;&#10;Description générée automatiquement">
            <a:extLst>
              <a:ext uri="{FF2B5EF4-FFF2-40B4-BE49-F238E27FC236}">
                <a16:creationId xmlns:a16="http://schemas.microsoft.com/office/drawing/2014/main" id="{6A8CD32F-0770-344D-5EBA-B56C6D20B8F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2521" y="984307"/>
            <a:ext cx="5050064" cy="926136"/>
          </a:xfrm>
          <a:prstGeom prst="rect">
            <a:avLst/>
          </a:prstGeom>
        </p:spPr>
      </p:pic>
      <p:pic>
        <p:nvPicPr>
          <p:cNvPr id="9" name="Image 8" descr="Une image contenant texte, capture d’écran, Police, information&#10;&#10;Description générée automatiquement">
            <a:extLst>
              <a:ext uri="{FF2B5EF4-FFF2-40B4-BE49-F238E27FC236}">
                <a16:creationId xmlns:a16="http://schemas.microsoft.com/office/drawing/2014/main" id="{5CD59E30-A22D-DBC1-8916-76D2AF92FEC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41827" y="3148948"/>
            <a:ext cx="4875893" cy="1010245"/>
          </a:xfrm>
          <a:prstGeom prst="rect">
            <a:avLst/>
          </a:prstGeom>
        </p:spPr>
      </p:pic>
    </p:spTree>
    <p:extLst>
      <p:ext uri="{BB962C8B-B14F-4D97-AF65-F5344CB8AC3E}">
        <p14:creationId xmlns:p14="http://schemas.microsoft.com/office/powerpoint/2010/main" val="32227143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417E4A2-ECC1-2E1C-270A-C3EDEED6416C}"/>
              </a:ext>
            </a:extLst>
          </p:cNvPr>
          <p:cNvSpPr>
            <a:spLocks noGrp="1"/>
          </p:cNvSpPr>
          <p:nvPr>
            <p:ph type="title"/>
          </p:nvPr>
        </p:nvSpPr>
        <p:spPr>
          <a:xfrm>
            <a:off x="936272" y="330453"/>
            <a:ext cx="6571060" cy="530223"/>
          </a:xfrm>
        </p:spPr>
        <p:txBody>
          <a:bodyPr/>
          <a:lstStyle/>
          <a:p>
            <a:r>
              <a:rPr lang="fr-FR" sz="2000" dirty="0">
                <a:solidFill>
                  <a:schemeClr val="bg1"/>
                </a:solidFill>
              </a:rPr>
              <a:t>Médecins réticents</a:t>
            </a:r>
          </a:p>
        </p:txBody>
      </p:sp>
      <p:pic>
        <p:nvPicPr>
          <p:cNvPr id="7" name="Image 6" descr="Une image contenant texte&#10;&#10;Description générée automatiquement">
            <a:extLst>
              <a:ext uri="{FF2B5EF4-FFF2-40B4-BE49-F238E27FC236}">
                <a16:creationId xmlns:a16="http://schemas.microsoft.com/office/drawing/2014/main" id="{8A9ABD81-2E0B-E6E5-C3AD-8104CF28BEC9}"/>
              </a:ext>
            </a:extLst>
          </p:cNvPr>
          <p:cNvPicPr>
            <a:picLocks noChangeAspect="1"/>
          </p:cNvPicPr>
          <p:nvPr/>
        </p:nvPicPr>
        <p:blipFill>
          <a:blip r:embed="rId2"/>
          <a:stretch>
            <a:fillRect/>
          </a:stretch>
        </p:blipFill>
        <p:spPr>
          <a:xfrm>
            <a:off x="5840137" y="1716047"/>
            <a:ext cx="2977828" cy="814829"/>
          </a:xfrm>
          <a:prstGeom prst="rect">
            <a:avLst/>
          </a:prstGeom>
        </p:spPr>
      </p:pic>
      <p:pic>
        <p:nvPicPr>
          <p:cNvPr id="9" name="Image 8" descr="Une image contenant texte&#10;&#10;Description générée automatiquement">
            <a:extLst>
              <a:ext uri="{FF2B5EF4-FFF2-40B4-BE49-F238E27FC236}">
                <a16:creationId xmlns:a16="http://schemas.microsoft.com/office/drawing/2014/main" id="{E82ECA03-A686-9995-82CB-F695FABABF3D}"/>
              </a:ext>
            </a:extLst>
          </p:cNvPr>
          <p:cNvPicPr>
            <a:picLocks noChangeAspect="1"/>
          </p:cNvPicPr>
          <p:nvPr/>
        </p:nvPicPr>
        <p:blipFill>
          <a:blip r:embed="rId3"/>
          <a:stretch>
            <a:fillRect/>
          </a:stretch>
        </p:blipFill>
        <p:spPr>
          <a:xfrm>
            <a:off x="133352" y="1724621"/>
            <a:ext cx="4554746" cy="928875"/>
          </a:xfrm>
          <a:prstGeom prst="rect">
            <a:avLst/>
          </a:prstGeom>
        </p:spPr>
      </p:pic>
      <p:pic>
        <p:nvPicPr>
          <p:cNvPr id="11" name="Image 10">
            <a:extLst>
              <a:ext uri="{FF2B5EF4-FFF2-40B4-BE49-F238E27FC236}">
                <a16:creationId xmlns:a16="http://schemas.microsoft.com/office/drawing/2014/main" id="{622B9DB7-FF33-B782-FFA8-D94EE53CA7B5}"/>
              </a:ext>
            </a:extLst>
          </p:cNvPr>
          <p:cNvPicPr>
            <a:picLocks noChangeAspect="1"/>
          </p:cNvPicPr>
          <p:nvPr/>
        </p:nvPicPr>
        <p:blipFill>
          <a:blip r:embed="rId4"/>
          <a:stretch>
            <a:fillRect/>
          </a:stretch>
        </p:blipFill>
        <p:spPr>
          <a:xfrm>
            <a:off x="67455" y="2685954"/>
            <a:ext cx="5374354" cy="385294"/>
          </a:xfrm>
          <a:prstGeom prst="rect">
            <a:avLst/>
          </a:prstGeom>
        </p:spPr>
      </p:pic>
      <p:pic>
        <p:nvPicPr>
          <p:cNvPr id="13" name="Image 12">
            <a:extLst>
              <a:ext uri="{FF2B5EF4-FFF2-40B4-BE49-F238E27FC236}">
                <a16:creationId xmlns:a16="http://schemas.microsoft.com/office/drawing/2014/main" id="{7992C99E-6354-C4E9-806A-8CD2A2731DA7}"/>
              </a:ext>
            </a:extLst>
          </p:cNvPr>
          <p:cNvPicPr>
            <a:picLocks noChangeAspect="1"/>
          </p:cNvPicPr>
          <p:nvPr/>
        </p:nvPicPr>
        <p:blipFill>
          <a:blip r:embed="rId5"/>
          <a:stretch>
            <a:fillRect/>
          </a:stretch>
        </p:blipFill>
        <p:spPr>
          <a:xfrm>
            <a:off x="-7278" y="3005905"/>
            <a:ext cx="5688767" cy="784370"/>
          </a:xfrm>
          <a:prstGeom prst="rect">
            <a:avLst/>
          </a:prstGeom>
        </p:spPr>
      </p:pic>
      <p:pic>
        <p:nvPicPr>
          <p:cNvPr id="15" name="Image 14" descr="Une image contenant texte&#10;&#10;Description générée automatiquement">
            <a:extLst>
              <a:ext uri="{FF2B5EF4-FFF2-40B4-BE49-F238E27FC236}">
                <a16:creationId xmlns:a16="http://schemas.microsoft.com/office/drawing/2014/main" id="{0EA84A6C-852D-572A-DC5D-AE4B8A717CE4}"/>
              </a:ext>
            </a:extLst>
          </p:cNvPr>
          <p:cNvPicPr>
            <a:picLocks noChangeAspect="1"/>
          </p:cNvPicPr>
          <p:nvPr/>
        </p:nvPicPr>
        <p:blipFill>
          <a:blip r:embed="rId6"/>
          <a:stretch>
            <a:fillRect/>
          </a:stretch>
        </p:blipFill>
        <p:spPr>
          <a:xfrm>
            <a:off x="56213" y="3750396"/>
            <a:ext cx="4740991" cy="669125"/>
          </a:xfrm>
          <a:prstGeom prst="rect">
            <a:avLst/>
          </a:prstGeom>
        </p:spPr>
      </p:pic>
      <p:pic>
        <p:nvPicPr>
          <p:cNvPr id="17" name="Image 16" descr="Une image contenant texte&#10;&#10;Description générée automatiquement">
            <a:extLst>
              <a:ext uri="{FF2B5EF4-FFF2-40B4-BE49-F238E27FC236}">
                <a16:creationId xmlns:a16="http://schemas.microsoft.com/office/drawing/2014/main" id="{76F36718-00BC-D1A0-96A1-36CAEF60EBA1}"/>
              </a:ext>
            </a:extLst>
          </p:cNvPr>
          <p:cNvPicPr>
            <a:picLocks noChangeAspect="1"/>
          </p:cNvPicPr>
          <p:nvPr/>
        </p:nvPicPr>
        <p:blipFill>
          <a:blip r:embed="rId7"/>
          <a:stretch>
            <a:fillRect/>
          </a:stretch>
        </p:blipFill>
        <p:spPr>
          <a:xfrm>
            <a:off x="15208" y="4469264"/>
            <a:ext cx="4513301" cy="629406"/>
          </a:xfrm>
          <a:prstGeom prst="rect">
            <a:avLst/>
          </a:prstGeom>
        </p:spPr>
      </p:pic>
      <p:pic>
        <p:nvPicPr>
          <p:cNvPr id="19" name="Image 18">
            <a:extLst>
              <a:ext uri="{FF2B5EF4-FFF2-40B4-BE49-F238E27FC236}">
                <a16:creationId xmlns:a16="http://schemas.microsoft.com/office/drawing/2014/main" id="{B9CDDA20-C0DC-655D-770C-90766D745E9B}"/>
              </a:ext>
            </a:extLst>
          </p:cNvPr>
          <p:cNvPicPr>
            <a:picLocks noChangeAspect="1"/>
          </p:cNvPicPr>
          <p:nvPr/>
        </p:nvPicPr>
        <p:blipFill>
          <a:blip r:embed="rId8"/>
          <a:stretch>
            <a:fillRect/>
          </a:stretch>
        </p:blipFill>
        <p:spPr>
          <a:xfrm>
            <a:off x="3447191" y="450173"/>
            <a:ext cx="4295775" cy="314325"/>
          </a:xfrm>
          <a:prstGeom prst="rect">
            <a:avLst/>
          </a:prstGeom>
        </p:spPr>
      </p:pic>
      <p:pic>
        <p:nvPicPr>
          <p:cNvPr id="21" name="Image 20">
            <a:extLst>
              <a:ext uri="{FF2B5EF4-FFF2-40B4-BE49-F238E27FC236}">
                <a16:creationId xmlns:a16="http://schemas.microsoft.com/office/drawing/2014/main" id="{D5125117-70EA-89B7-49C8-EAB6A7174D8F}"/>
              </a:ext>
            </a:extLst>
          </p:cNvPr>
          <p:cNvPicPr>
            <a:picLocks noChangeAspect="1"/>
          </p:cNvPicPr>
          <p:nvPr/>
        </p:nvPicPr>
        <p:blipFill>
          <a:blip r:embed="rId9"/>
          <a:stretch>
            <a:fillRect/>
          </a:stretch>
        </p:blipFill>
        <p:spPr>
          <a:xfrm>
            <a:off x="3465929" y="1009601"/>
            <a:ext cx="4248150" cy="419100"/>
          </a:xfrm>
          <a:prstGeom prst="rect">
            <a:avLst/>
          </a:prstGeom>
        </p:spPr>
      </p:pic>
      <p:sp>
        <p:nvSpPr>
          <p:cNvPr id="22" name="Rectangle 21">
            <a:extLst>
              <a:ext uri="{FF2B5EF4-FFF2-40B4-BE49-F238E27FC236}">
                <a16:creationId xmlns:a16="http://schemas.microsoft.com/office/drawing/2014/main" id="{9A7B57D3-3CB2-A800-8F7E-68575E3058B9}"/>
              </a:ext>
            </a:extLst>
          </p:cNvPr>
          <p:cNvSpPr/>
          <p:nvPr/>
        </p:nvSpPr>
        <p:spPr>
          <a:xfrm>
            <a:off x="6281886" y="3984112"/>
            <a:ext cx="2450892" cy="6745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b="1" dirty="0"/>
              <a:t>Un médecin convaincu est un médecin convainquant</a:t>
            </a:r>
          </a:p>
        </p:txBody>
      </p:sp>
      <p:pic>
        <p:nvPicPr>
          <p:cNvPr id="4" name="Image 3" descr="Une image contenant texte&#10;&#10;Description générée automatiquement">
            <a:extLst>
              <a:ext uri="{FF2B5EF4-FFF2-40B4-BE49-F238E27FC236}">
                <a16:creationId xmlns:a16="http://schemas.microsoft.com/office/drawing/2014/main" id="{D91C4CC1-39D8-A30B-414B-E67A9797FA7A}"/>
              </a:ext>
            </a:extLst>
          </p:cNvPr>
          <p:cNvPicPr>
            <a:picLocks noChangeAspect="1"/>
          </p:cNvPicPr>
          <p:nvPr/>
        </p:nvPicPr>
        <p:blipFill>
          <a:blip r:embed="rId10"/>
          <a:stretch>
            <a:fillRect/>
          </a:stretch>
        </p:blipFill>
        <p:spPr>
          <a:xfrm>
            <a:off x="4940325" y="2376658"/>
            <a:ext cx="3877640" cy="596045"/>
          </a:xfrm>
          <a:prstGeom prst="rect">
            <a:avLst/>
          </a:prstGeom>
        </p:spPr>
      </p:pic>
      <p:pic>
        <p:nvPicPr>
          <p:cNvPr id="6" name="Image 5">
            <a:extLst>
              <a:ext uri="{FF2B5EF4-FFF2-40B4-BE49-F238E27FC236}">
                <a16:creationId xmlns:a16="http://schemas.microsoft.com/office/drawing/2014/main" id="{A67464F9-3D39-AFDF-2FB9-D56A4BB10B5B}"/>
              </a:ext>
            </a:extLst>
          </p:cNvPr>
          <p:cNvPicPr>
            <a:picLocks noChangeAspect="1"/>
          </p:cNvPicPr>
          <p:nvPr/>
        </p:nvPicPr>
        <p:blipFill>
          <a:blip r:embed="rId11"/>
          <a:stretch>
            <a:fillRect/>
          </a:stretch>
        </p:blipFill>
        <p:spPr>
          <a:xfrm>
            <a:off x="4702491" y="2990287"/>
            <a:ext cx="4469879" cy="292970"/>
          </a:xfrm>
          <a:prstGeom prst="rect">
            <a:avLst/>
          </a:prstGeom>
        </p:spPr>
      </p:pic>
      <p:pic>
        <p:nvPicPr>
          <p:cNvPr id="10" name="Image 9" descr="Une image contenant texte&#10;&#10;Description générée automatiquement">
            <a:extLst>
              <a:ext uri="{FF2B5EF4-FFF2-40B4-BE49-F238E27FC236}">
                <a16:creationId xmlns:a16="http://schemas.microsoft.com/office/drawing/2014/main" id="{E412D4C1-BC4D-5CC6-E4F5-D1646E057226}"/>
              </a:ext>
            </a:extLst>
          </p:cNvPr>
          <p:cNvPicPr>
            <a:picLocks noChangeAspect="1"/>
          </p:cNvPicPr>
          <p:nvPr/>
        </p:nvPicPr>
        <p:blipFill>
          <a:blip r:embed="rId12"/>
          <a:stretch>
            <a:fillRect/>
          </a:stretch>
        </p:blipFill>
        <p:spPr>
          <a:xfrm>
            <a:off x="4709583" y="3319592"/>
            <a:ext cx="4455694" cy="664520"/>
          </a:xfrm>
          <a:prstGeom prst="rect">
            <a:avLst/>
          </a:prstGeom>
        </p:spPr>
      </p:pic>
      <p:sp>
        <p:nvSpPr>
          <p:cNvPr id="3" name="Espace réservé du numéro de diapositive 1">
            <a:extLst>
              <a:ext uri="{FF2B5EF4-FFF2-40B4-BE49-F238E27FC236}">
                <a16:creationId xmlns:a16="http://schemas.microsoft.com/office/drawing/2014/main" id="{4A8B76B7-F3E4-F719-23CD-7B259A2889A3}"/>
              </a:ext>
            </a:extLst>
          </p:cNvPr>
          <p:cNvSpPr txBox="1">
            <a:spLocks/>
          </p:cNvSpPr>
          <p:nvPr/>
        </p:nvSpPr>
        <p:spPr>
          <a:xfrm>
            <a:off x="7989829" y="4793879"/>
            <a:ext cx="742949" cy="228599"/>
          </a:xfrm>
          <a:prstGeom prst="rect">
            <a:avLst/>
          </a:prstGeom>
        </p:spPr>
        <p:txBody>
          <a:bodyPr vert="horz" lIns="68580" tIns="34290" rIns="68580" bIns="34290" rtlCol="0" anchor="ctr"/>
          <a:lstStyle>
            <a:defPPr>
              <a:defRPr lang="en-US"/>
            </a:defPPr>
            <a:lvl1pPr marL="0" algn="r" defTabSz="457200" rtl="0" eaLnBrk="1" latinLnBrk="0" hangingPunct="1">
              <a:defRPr sz="1000" b="1" i="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1174ED5E-93FB-3642-8FE2-9F9B68122532}" type="slidenum">
              <a:rPr lang="fr-FR" altLang="fr-FR" sz="750"/>
              <a:pPr>
                <a:defRPr/>
              </a:pPr>
              <a:t>19</a:t>
            </a:fld>
            <a:endParaRPr lang="fr-FR" altLang="fr-FR" sz="750" dirty="0"/>
          </a:p>
        </p:txBody>
      </p:sp>
    </p:spTree>
    <p:extLst>
      <p:ext uri="{BB962C8B-B14F-4D97-AF65-F5344CB8AC3E}">
        <p14:creationId xmlns:p14="http://schemas.microsoft.com/office/powerpoint/2010/main" val="35161222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36D1EA26-E172-F49E-8B72-EF6BEC6D8E88}"/>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0" y="195944"/>
            <a:ext cx="9144000" cy="5143500"/>
          </a:xfrm>
          <a:prstGeom prst="rect">
            <a:avLst/>
          </a:prstGeom>
        </p:spPr>
      </p:pic>
      <p:sp>
        <p:nvSpPr>
          <p:cNvPr id="3" name="Rectangle 2">
            <a:extLst>
              <a:ext uri="{FF2B5EF4-FFF2-40B4-BE49-F238E27FC236}">
                <a16:creationId xmlns:a16="http://schemas.microsoft.com/office/drawing/2014/main" id="{09483B49-6CB1-B43A-D5CD-230E416A25A5}"/>
              </a:ext>
            </a:extLst>
          </p:cNvPr>
          <p:cNvSpPr/>
          <p:nvPr/>
        </p:nvSpPr>
        <p:spPr>
          <a:xfrm>
            <a:off x="204108" y="963385"/>
            <a:ext cx="4024992" cy="3061607"/>
          </a:xfrm>
          <a:prstGeom prst="rect">
            <a:avLst/>
          </a:prstGeom>
          <a:solidFill>
            <a:schemeClr val="bg1"/>
          </a:solid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800" b="1" dirty="0">
                <a:effectLst/>
                <a:latin typeface="Calibri" panose="020F0502020204030204" pitchFamily="34" charset="0"/>
                <a:ea typeface="DengXian" panose="02010600030101010101" pitchFamily="2" charset="-122"/>
                <a:cs typeface="Times New Roman" panose="02020603050405020304" pitchFamily="18" charset="0"/>
              </a:rPr>
              <a:t>Nouvelles recommandations et couvertures vaccinales</a:t>
            </a:r>
          </a:p>
          <a:p>
            <a:endParaRPr lang="fr-FR" sz="1800" b="1" dirty="0">
              <a:latin typeface="Calibri" panose="020F0502020204030204" pitchFamily="34" charset="0"/>
              <a:ea typeface="DengXian" panose="02010600030101010101" pitchFamily="2" charset="-122"/>
              <a:cs typeface="Times New Roman" panose="02020603050405020304" pitchFamily="18" charset="0"/>
            </a:endParaRPr>
          </a:p>
          <a:p>
            <a:pPr algn="ctr"/>
            <a:r>
              <a:rPr lang="fr-FR" sz="1600" dirty="0">
                <a:latin typeface="Calibri" panose="020F0502020204030204" pitchFamily="34" charset="0"/>
                <a:ea typeface="DengXian" panose="02010600030101010101" pitchFamily="2" charset="-122"/>
                <a:cs typeface="Times New Roman" panose="02020603050405020304" pitchFamily="18" charset="0"/>
              </a:rPr>
              <a:t>Emmanuel GRIMPREL</a:t>
            </a:r>
          </a:p>
          <a:p>
            <a:pPr algn="ctr"/>
            <a:r>
              <a:rPr lang="fr-FR" sz="1600" dirty="0">
                <a:latin typeface="Calibri" panose="020F0502020204030204" pitchFamily="34" charset="0"/>
                <a:ea typeface="DengXian" panose="02010600030101010101" pitchFamily="2" charset="-122"/>
                <a:cs typeface="Times New Roman" panose="02020603050405020304" pitchFamily="18" charset="0"/>
              </a:rPr>
              <a:t>Robert COHEN</a:t>
            </a:r>
            <a:endParaRPr lang="fr-FR" dirty="0"/>
          </a:p>
        </p:txBody>
      </p:sp>
      <p:pic>
        <p:nvPicPr>
          <p:cNvPr id="6" name="Image 5" descr="Une image contenant Graphique, graphisme, clipart, Police&#10;&#10;Description générée automatiquement">
            <a:extLst>
              <a:ext uri="{FF2B5EF4-FFF2-40B4-BE49-F238E27FC236}">
                <a16:creationId xmlns:a16="http://schemas.microsoft.com/office/drawing/2014/main" id="{32A98F31-99A1-B477-710A-41E9C93D19B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2186" y="997215"/>
            <a:ext cx="558937" cy="628804"/>
          </a:xfrm>
          <a:prstGeom prst="rect">
            <a:avLst/>
          </a:prstGeom>
        </p:spPr>
      </p:pic>
      <p:sp>
        <p:nvSpPr>
          <p:cNvPr id="7" name="ZoneTexte 6">
            <a:extLst>
              <a:ext uri="{FF2B5EF4-FFF2-40B4-BE49-F238E27FC236}">
                <a16:creationId xmlns:a16="http://schemas.microsoft.com/office/drawing/2014/main" id="{0AD46624-BD2E-B51B-160B-BB8561D40408}"/>
              </a:ext>
            </a:extLst>
          </p:cNvPr>
          <p:cNvSpPr txBox="1"/>
          <p:nvPr/>
        </p:nvSpPr>
        <p:spPr>
          <a:xfrm>
            <a:off x="530677" y="1118508"/>
            <a:ext cx="3347357" cy="1846659"/>
          </a:xfrm>
          <a:prstGeom prst="rect">
            <a:avLst/>
          </a:prstGeom>
          <a:noFill/>
        </p:spPr>
        <p:txBody>
          <a:bodyPr wrap="square" rtlCol="0">
            <a:spAutoFit/>
          </a:bodyPr>
          <a:lstStyle/>
          <a:p>
            <a:pPr algn="ctr"/>
            <a:r>
              <a:rPr lang="fr-FR" sz="2400" b="1" dirty="0">
                <a:effectLst/>
                <a:latin typeface="Arial" panose="020B0604020202020204" pitchFamily="34" charset="0"/>
                <a:ea typeface="DengXian" panose="02010600030101010101" pitchFamily="2" charset="-122"/>
                <a:cs typeface="Arial" panose="020B0604020202020204" pitchFamily="34" charset="0"/>
              </a:rPr>
              <a:t>Nouvelles recommandations</a:t>
            </a:r>
          </a:p>
          <a:p>
            <a:pPr algn="ctr"/>
            <a:r>
              <a:rPr lang="fr-FR" sz="2400" b="1" dirty="0">
                <a:effectLst/>
                <a:latin typeface="Arial" panose="020B0604020202020204" pitchFamily="34" charset="0"/>
                <a:ea typeface="DengXian" panose="02010600030101010101" pitchFamily="2" charset="-122"/>
                <a:cs typeface="Arial" panose="020B0604020202020204" pitchFamily="34" charset="0"/>
              </a:rPr>
              <a:t>et couvertures vaccinales</a:t>
            </a:r>
          </a:p>
          <a:p>
            <a:endParaRPr lang="fr-FR" sz="1800" b="1" dirty="0">
              <a:latin typeface="Calibri" panose="020F0502020204030204" pitchFamily="34" charset="0"/>
              <a:ea typeface="DengXian" panose="02010600030101010101" pitchFamily="2" charset="-122"/>
              <a:cs typeface="Times New Roman" panose="02020603050405020304" pitchFamily="18" charset="0"/>
            </a:endParaRPr>
          </a:p>
        </p:txBody>
      </p:sp>
      <p:sp>
        <p:nvSpPr>
          <p:cNvPr id="8" name="ZoneTexte 7">
            <a:extLst>
              <a:ext uri="{FF2B5EF4-FFF2-40B4-BE49-F238E27FC236}">
                <a16:creationId xmlns:a16="http://schemas.microsoft.com/office/drawing/2014/main" id="{87F4A1B5-0DA0-F3FD-3A02-995F46806D67}"/>
              </a:ext>
            </a:extLst>
          </p:cNvPr>
          <p:cNvSpPr txBox="1"/>
          <p:nvPr/>
        </p:nvSpPr>
        <p:spPr>
          <a:xfrm>
            <a:off x="835615" y="2976061"/>
            <a:ext cx="2761977" cy="646331"/>
          </a:xfrm>
          <a:prstGeom prst="rect">
            <a:avLst/>
          </a:prstGeom>
          <a:noFill/>
        </p:spPr>
        <p:txBody>
          <a:bodyPr wrap="square" rtlCol="0">
            <a:spAutoFit/>
          </a:bodyPr>
          <a:lstStyle/>
          <a:p>
            <a:pPr algn="ctr"/>
            <a:r>
              <a:rPr lang="fr-FR" sz="1800" dirty="0">
                <a:latin typeface="Calibri" panose="020F0502020204030204" pitchFamily="34" charset="0"/>
                <a:ea typeface="DengXian" panose="02010600030101010101" pitchFamily="2" charset="-122"/>
                <a:cs typeface="Times New Roman" panose="02020603050405020304" pitchFamily="18" charset="0"/>
              </a:rPr>
              <a:t>Emmanuel GRIMPREL</a:t>
            </a:r>
          </a:p>
          <a:p>
            <a:pPr algn="ctr"/>
            <a:r>
              <a:rPr lang="fr-FR" sz="1800" dirty="0">
                <a:latin typeface="Calibri" panose="020F0502020204030204" pitchFamily="34" charset="0"/>
                <a:ea typeface="DengXian" panose="02010600030101010101" pitchFamily="2" charset="-122"/>
                <a:cs typeface="Times New Roman" panose="02020603050405020304" pitchFamily="18" charset="0"/>
              </a:rPr>
              <a:t>Robert COHEN</a:t>
            </a:r>
            <a:endParaRPr lang="fr-FR" dirty="0"/>
          </a:p>
        </p:txBody>
      </p:sp>
    </p:spTree>
    <p:extLst>
      <p:ext uri="{BB962C8B-B14F-4D97-AF65-F5344CB8AC3E}">
        <p14:creationId xmlns:p14="http://schemas.microsoft.com/office/powerpoint/2010/main" val="28394648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A46CA3E-482B-8921-ED6F-89561D573984}"/>
              </a:ext>
            </a:extLst>
          </p:cNvPr>
          <p:cNvSpPr>
            <a:spLocks noGrp="1"/>
          </p:cNvSpPr>
          <p:nvPr>
            <p:ph type="title"/>
          </p:nvPr>
        </p:nvSpPr>
        <p:spPr>
          <a:xfrm>
            <a:off x="1119309" y="305709"/>
            <a:ext cx="6571060" cy="530223"/>
          </a:xfrm>
        </p:spPr>
        <p:txBody>
          <a:bodyPr/>
          <a:lstStyle/>
          <a:p>
            <a:r>
              <a:rPr lang="fr-FR" dirty="0">
                <a:solidFill>
                  <a:schemeClr val="bg1"/>
                </a:solidFill>
              </a:rPr>
              <a:t>Un peu de sémantique</a:t>
            </a:r>
          </a:p>
        </p:txBody>
      </p:sp>
      <p:sp>
        <p:nvSpPr>
          <p:cNvPr id="4" name="ZoneTexte 3">
            <a:extLst>
              <a:ext uri="{FF2B5EF4-FFF2-40B4-BE49-F238E27FC236}">
                <a16:creationId xmlns:a16="http://schemas.microsoft.com/office/drawing/2014/main" id="{61055816-BE76-BA34-D3DE-FD7183CF78AD}"/>
              </a:ext>
            </a:extLst>
          </p:cNvPr>
          <p:cNvSpPr txBox="1"/>
          <p:nvPr/>
        </p:nvSpPr>
        <p:spPr>
          <a:xfrm>
            <a:off x="742950" y="1536180"/>
            <a:ext cx="8401050" cy="2862322"/>
          </a:xfrm>
          <a:prstGeom prst="rect">
            <a:avLst/>
          </a:prstGeom>
          <a:noFill/>
        </p:spPr>
        <p:txBody>
          <a:bodyPr wrap="square" rtlCol="0">
            <a:spAutoFit/>
          </a:bodyPr>
          <a:lstStyle/>
          <a:p>
            <a:r>
              <a:rPr lang="fr-FR" dirty="0">
                <a:solidFill>
                  <a:srgbClr val="202122"/>
                </a:solidFill>
                <a:latin typeface="Arial" panose="020B0604020202020204" pitchFamily="34" charset="0"/>
              </a:rPr>
              <a:t>Recommandation :</a:t>
            </a:r>
          </a:p>
          <a:p>
            <a:pPr marL="285750" indent="-285750">
              <a:buFont typeface="Arial" panose="020B0604020202020204" pitchFamily="34" charset="0"/>
              <a:buChar char="•"/>
            </a:pPr>
            <a:r>
              <a:rPr lang="fr-FR" dirty="0">
                <a:solidFill>
                  <a:srgbClr val="202122"/>
                </a:solidFill>
                <a:latin typeface="Arial" panose="020B0604020202020204" pitchFamily="34" charset="0"/>
              </a:rPr>
              <a:t>Exhortation instante, conseil pressant</a:t>
            </a:r>
            <a:endParaRPr lang="fr-FR" dirty="0"/>
          </a:p>
          <a:p>
            <a:endParaRPr lang="fr-FR" dirty="0"/>
          </a:p>
          <a:p>
            <a:r>
              <a:rPr lang="fr-FR" dirty="0"/>
              <a:t>Recommander : </a:t>
            </a:r>
          </a:p>
          <a:p>
            <a:pPr marL="285750" indent="-285750">
              <a:buFont typeface="Arial" panose="020B0604020202020204" pitchFamily="34" charset="0"/>
              <a:buChar char="•"/>
            </a:pPr>
            <a:r>
              <a:rPr lang="fr-FR" b="0" i="0" dirty="0">
                <a:solidFill>
                  <a:srgbClr val="202122"/>
                </a:solidFill>
                <a:effectLst/>
                <a:latin typeface="Arial" panose="020B0604020202020204" pitchFamily="34" charset="0"/>
              </a:rPr>
              <a:t>Ordonner à quelqu’un, prier avec instance quelqu’un de faire quelque chose, lui donner à ce sujet des instructions précises.</a:t>
            </a:r>
          </a:p>
          <a:p>
            <a:pPr marL="285750" indent="-285750">
              <a:buFont typeface="Arial" panose="020B0604020202020204" pitchFamily="34" charset="0"/>
              <a:buChar char="•"/>
            </a:pPr>
            <a:r>
              <a:rPr lang="fr-FR" b="0" i="0" dirty="0">
                <a:solidFill>
                  <a:srgbClr val="202122"/>
                </a:solidFill>
                <a:effectLst/>
                <a:latin typeface="Arial" panose="020B0604020202020204" pitchFamily="34" charset="0"/>
              </a:rPr>
              <a:t>Conseiller particulièrement quelque chose, exhorter une personne à quelque chose.</a:t>
            </a:r>
          </a:p>
          <a:p>
            <a:endParaRPr lang="fr-FR" b="0" i="0" dirty="0">
              <a:solidFill>
                <a:srgbClr val="202122"/>
              </a:solidFill>
              <a:effectLst/>
              <a:latin typeface="Arial" panose="020B0604020202020204" pitchFamily="34" charset="0"/>
            </a:endParaRPr>
          </a:p>
          <a:p>
            <a:r>
              <a:rPr lang="fr-FR" dirty="0"/>
              <a:t>(</a:t>
            </a:r>
            <a:r>
              <a:rPr lang="fr-FR" dirty="0" err="1"/>
              <a:t>wikipédia</a:t>
            </a:r>
            <a:r>
              <a:rPr lang="fr-FR" dirty="0"/>
              <a:t>)</a:t>
            </a:r>
            <a:r>
              <a:rPr lang="fr-FR" dirty="0">
                <a:solidFill>
                  <a:srgbClr val="202122"/>
                </a:solidFill>
                <a:latin typeface="Arial" panose="020B0604020202020204" pitchFamily="34" charset="0"/>
              </a:rPr>
              <a:t> </a:t>
            </a:r>
            <a:endParaRPr lang="fr-FR" dirty="0"/>
          </a:p>
        </p:txBody>
      </p:sp>
    </p:spTree>
    <p:extLst>
      <p:ext uri="{BB962C8B-B14F-4D97-AF65-F5344CB8AC3E}">
        <p14:creationId xmlns:p14="http://schemas.microsoft.com/office/powerpoint/2010/main" val="20680068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0B5FDBC3-28AB-C003-FE32-A28F8BBA861E}"/>
              </a:ext>
            </a:extLst>
          </p:cNvPr>
          <p:cNvSpPr txBox="1"/>
          <p:nvPr/>
        </p:nvSpPr>
        <p:spPr>
          <a:xfrm>
            <a:off x="334780" y="867314"/>
            <a:ext cx="8809220" cy="3693319"/>
          </a:xfrm>
          <a:prstGeom prst="rect">
            <a:avLst/>
          </a:prstGeom>
          <a:noFill/>
        </p:spPr>
        <p:txBody>
          <a:bodyPr wrap="square" rtlCol="0">
            <a:spAutoFit/>
          </a:bodyPr>
          <a:lstStyle/>
          <a:p>
            <a:pPr algn="ctr">
              <a:spcBef>
                <a:spcPts val="0"/>
              </a:spcBef>
              <a:spcAft>
                <a:spcPts val="0"/>
              </a:spcAft>
            </a:pPr>
            <a:r>
              <a:rPr lang="fr-FR" dirty="0"/>
              <a:t>Un peu d’histoire récente…</a:t>
            </a:r>
          </a:p>
          <a:p>
            <a:pPr algn="ctr">
              <a:spcBef>
                <a:spcPts val="0"/>
              </a:spcBef>
              <a:spcAft>
                <a:spcPts val="0"/>
              </a:spcAft>
            </a:pPr>
            <a:endParaRPr lang="fr-FR" dirty="0"/>
          </a:p>
          <a:p>
            <a:pPr algn="ctr">
              <a:spcBef>
                <a:spcPts val="0"/>
              </a:spcBef>
              <a:spcAft>
                <a:spcPts val="0"/>
              </a:spcAft>
            </a:pPr>
            <a:r>
              <a:rPr lang="fr-FR" dirty="0"/>
              <a:t>Obligation vaccinale = loi (code de santé publique) =&gt; Vote au parlement.</a:t>
            </a:r>
          </a:p>
          <a:p>
            <a:pPr algn="ctr">
              <a:spcBef>
                <a:spcPts val="0"/>
              </a:spcBef>
              <a:spcAft>
                <a:spcPts val="0"/>
              </a:spcAft>
            </a:pPr>
            <a:endParaRPr lang="fr-FR" dirty="0"/>
          </a:p>
          <a:p>
            <a:pPr marL="285750" indent="-285750">
              <a:spcBef>
                <a:spcPts val="0"/>
              </a:spcBef>
              <a:spcAft>
                <a:spcPts val="0"/>
              </a:spcAft>
              <a:buFont typeface="Arial" panose="020B0604020202020204" pitchFamily="34" charset="0"/>
              <a:buChar char="•"/>
            </a:pPr>
            <a:r>
              <a:rPr lang="fr-FR" dirty="0"/>
              <a:t>1902 : variole (levée en 1984) ; 1938 : diphtérie ; 1940 : tétanos ; 1950 : BCG ; 1964 : polio.</a:t>
            </a:r>
          </a:p>
          <a:p>
            <a:pPr marL="285750" indent="-285750">
              <a:spcBef>
                <a:spcPts val="0"/>
              </a:spcBef>
              <a:spcAft>
                <a:spcPts val="0"/>
              </a:spcAft>
              <a:buFont typeface="Arial" panose="020B0604020202020204" pitchFamily="34" charset="0"/>
              <a:buChar char="•"/>
            </a:pPr>
            <a:r>
              <a:rPr lang="fr-FR" dirty="0"/>
              <a:t>2006 disparition </a:t>
            </a:r>
            <a:r>
              <a:rPr lang="fr-FR" dirty="0" err="1"/>
              <a:t>Monovax</a:t>
            </a:r>
            <a:r>
              <a:rPr lang="fr-FR" dirty="0"/>
              <a:t>, réévaluation et audition publique, suspension obligation 2007</a:t>
            </a:r>
          </a:p>
          <a:p>
            <a:pPr algn="ctr">
              <a:spcBef>
                <a:spcPts val="0"/>
              </a:spcBef>
              <a:spcAft>
                <a:spcPts val="0"/>
              </a:spcAft>
            </a:pPr>
            <a:r>
              <a:rPr lang="fr-FR" dirty="0">
                <a:sym typeface="Wingdings" pitchFamily="2" charset="2"/>
              </a:rPr>
              <a:t>Ne reste plus que le DTP… </a:t>
            </a:r>
          </a:p>
          <a:p>
            <a:pPr algn="ctr">
              <a:spcBef>
                <a:spcPts val="0"/>
              </a:spcBef>
              <a:spcAft>
                <a:spcPts val="0"/>
              </a:spcAft>
            </a:pPr>
            <a:endParaRPr lang="fr-FR" dirty="0">
              <a:sym typeface="Wingdings" pitchFamily="2" charset="2"/>
            </a:endParaRPr>
          </a:p>
          <a:p>
            <a:pPr marL="285750" indent="-285750">
              <a:spcBef>
                <a:spcPts val="0"/>
              </a:spcBef>
              <a:spcAft>
                <a:spcPts val="0"/>
              </a:spcAft>
              <a:buFont typeface="Arial" panose="020B0604020202020204" pitchFamily="34" charset="0"/>
              <a:buChar char="•"/>
            </a:pPr>
            <a:r>
              <a:rPr lang="fr-FR" dirty="0">
                <a:sym typeface="Wingdings" pitchFamily="2" charset="2"/>
              </a:rPr>
              <a:t>Pénuries, tolérance  arrêt commercialisation en 2004  combinaisons tétra, penta, hexa…</a:t>
            </a:r>
          </a:p>
          <a:p>
            <a:pPr marL="285750" indent="-285750">
              <a:spcBef>
                <a:spcPts val="0"/>
              </a:spcBef>
              <a:spcAft>
                <a:spcPts val="0"/>
              </a:spcAft>
              <a:buFont typeface="Arial" panose="020B0604020202020204" pitchFamily="34" charset="0"/>
              <a:buChar char="•"/>
            </a:pPr>
            <a:r>
              <a:rPr lang="fr-FR" dirty="0">
                <a:sym typeface="Wingdings" pitchFamily="2" charset="2"/>
              </a:rPr>
              <a:t>Aucun pays ne l’utilise, aucune chance de re-commercialisation</a:t>
            </a:r>
          </a:p>
        </p:txBody>
      </p:sp>
      <p:sp>
        <p:nvSpPr>
          <p:cNvPr id="4" name="ZoneTexte 3">
            <a:extLst>
              <a:ext uri="{FF2B5EF4-FFF2-40B4-BE49-F238E27FC236}">
                <a16:creationId xmlns:a16="http://schemas.microsoft.com/office/drawing/2014/main" id="{225BDC00-5EBB-94BE-6E15-C744CFDE1C37}"/>
              </a:ext>
            </a:extLst>
          </p:cNvPr>
          <p:cNvSpPr txBox="1"/>
          <p:nvPr/>
        </p:nvSpPr>
        <p:spPr>
          <a:xfrm>
            <a:off x="1322615" y="334736"/>
            <a:ext cx="7111092" cy="369332"/>
          </a:xfrm>
          <a:prstGeom prst="rect">
            <a:avLst/>
          </a:prstGeom>
          <a:noFill/>
        </p:spPr>
        <p:txBody>
          <a:bodyPr wrap="square" rtlCol="0">
            <a:spAutoFit/>
          </a:bodyPr>
          <a:lstStyle/>
          <a:p>
            <a:r>
              <a:rPr lang="fr-FR" dirty="0">
                <a:solidFill>
                  <a:schemeClr val="bg1"/>
                </a:solidFill>
              </a:rPr>
              <a:t>Pourquoi de nouveau, des vaccins obligatoires et recommandés</a:t>
            </a:r>
          </a:p>
        </p:txBody>
      </p:sp>
    </p:spTree>
    <p:extLst>
      <p:ext uri="{BB962C8B-B14F-4D97-AF65-F5344CB8AC3E}">
        <p14:creationId xmlns:p14="http://schemas.microsoft.com/office/powerpoint/2010/main" val="23453318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0B5FDBC3-28AB-C003-FE32-A28F8BBA861E}"/>
              </a:ext>
            </a:extLst>
          </p:cNvPr>
          <p:cNvSpPr txBox="1"/>
          <p:nvPr/>
        </p:nvSpPr>
        <p:spPr>
          <a:xfrm>
            <a:off x="334780" y="867314"/>
            <a:ext cx="8809220" cy="3970318"/>
          </a:xfrm>
          <a:prstGeom prst="rect">
            <a:avLst/>
          </a:prstGeom>
          <a:noFill/>
        </p:spPr>
        <p:txBody>
          <a:bodyPr wrap="square" rtlCol="0">
            <a:spAutoFit/>
          </a:bodyPr>
          <a:lstStyle/>
          <a:p>
            <a:pPr algn="ctr">
              <a:spcBef>
                <a:spcPts val="0"/>
              </a:spcBef>
              <a:spcAft>
                <a:spcPts val="0"/>
              </a:spcAft>
            </a:pPr>
            <a:r>
              <a:rPr lang="fr-FR" dirty="0">
                <a:sym typeface="Wingdings" pitchFamily="2" charset="2"/>
              </a:rPr>
              <a:t>Lobbying (</a:t>
            </a:r>
            <a:r>
              <a:rPr lang="fr-FR" dirty="0" err="1">
                <a:sym typeface="Wingdings" pitchFamily="2" charset="2"/>
              </a:rPr>
              <a:t>antivax</a:t>
            </a:r>
            <a:r>
              <a:rPr lang="fr-FR" dirty="0">
                <a:sym typeface="Wingdings" pitchFamily="2" charset="2"/>
              </a:rPr>
              <a:t>) / adjuvant aluminium et vaccin coquelucheux </a:t>
            </a:r>
          </a:p>
          <a:p>
            <a:pPr algn="ctr">
              <a:spcBef>
                <a:spcPts val="0"/>
              </a:spcBef>
              <a:spcAft>
                <a:spcPts val="0"/>
              </a:spcAft>
            </a:pPr>
            <a:endParaRPr lang="fr-FR" dirty="0">
              <a:sym typeface="Wingdings" pitchFamily="2" charset="2"/>
            </a:endParaRPr>
          </a:p>
          <a:p>
            <a:pPr marL="285750" indent="-285750">
              <a:spcBef>
                <a:spcPts val="0"/>
              </a:spcBef>
              <a:spcAft>
                <a:spcPts val="0"/>
              </a:spcAft>
              <a:buFont typeface="Arial" panose="020B0604020202020204" pitchFamily="34" charset="0"/>
              <a:buChar char="•"/>
            </a:pPr>
            <a:r>
              <a:rPr lang="fr-FR" dirty="0">
                <a:sym typeface="Wingdings" pitchFamily="2" charset="2"/>
              </a:rPr>
              <a:t>2015 : Plainte époux </a:t>
            </a:r>
            <a:r>
              <a:rPr lang="fr-FR" dirty="0" err="1">
                <a:sym typeface="Wingdings" pitchFamily="2" charset="2"/>
              </a:rPr>
              <a:t>Larere</a:t>
            </a:r>
            <a:r>
              <a:rPr lang="fr-FR" dirty="0">
                <a:sym typeface="Wingdings" pitchFamily="2" charset="2"/>
              </a:rPr>
              <a:t>  Conseil constitutionnel : condamnation</a:t>
            </a:r>
          </a:p>
          <a:p>
            <a:pPr marL="285750" indent="-285750">
              <a:spcBef>
                <a:spcPts val="0"/>
              </a:spcBef>
              <a:spcAft>
                <a:spcPts val="0"/>
              </a:spcAft>
              <a:buFont typeface="Arial" panose="020B0604020202020204" pitchFamily="34" charset="0"/>
              <a:buChar char="•"/>
            </a:pPr>
            <a:r>
              <a:rPr lang="fr-FR" dirty="0">
                <a:sym typeface="Wingdings" pitchFamily="2" charset="2"/>
              </a:rPr>
              <a:t>2017 : Réplique des lobbys </a:t>
            </a:r>
            <a:r>
              <a:rPr lang="fr-FR" dirty="0" err="1">
                <a:sym typeface="Wingdings" pitchFamily="2" charset="2"/>
              </a:rPr>
              <a:t>antivax</a:t>
            </a:r>
            <a:r>
              <a:rPr lang="fr-FR" dirty="0">
                <a:sym typeface="Wingdings" pitchFamily="2" charset="2"/>
              </a:rPr>
              <a:t> : Conseil d’état  injonction à l’état de :</a:t>
            </a:r>
          </a:p>
          <a:p>
            <a:pPr marL="742950" lvl="1" indent="-285750">
              <a:spcBef>
                <a:spcPts val="0"/>
              </a:spcBef>
              <a:spcAft>
                <a:spcPts val="0"/>
              </a:spcAft>
              <a:buFont typeface="Arial" panose="020B0604020202020204" pitchFamily="34" charset="0"/>
              <a:buChar char="•"/>
            </a:pPr>
            <a:r>
              <a:rPr lang="fr-FR" dirty="0">
                <a:sym typeface="Wingdings" pitchFamily="2" charset="2"/>
              </a:rPr>
              <a:t>Soit de faire en sorte qu’un vaccin DTP soit disponible</a:t>
            </a:r>
          </a:p>
          <a:p>
            <a:pPr marL="742950" lvl="1" indent="-285750">
              <a:spcBef>
                <a:spcPts val="0"/>
              </a:spcBef>
              <a:spcAft>
                <a:spcPts val="0"/>
              </a:spcAft>
              <a:buFont typeface="Arial" panose="020B0604020202020204" pitchFamily="34" charset="0"/>
              <a:buChar char="•"/>
            </a:pPr>
            <a:r>
              <a:rPr lang="fr-FR" dirty="0">
                <a:sym typeface="Wingdings" pitchFamily="2" charset="2"/>
              </a:rPr>
              <a:t>Soit de supprimer l’obligation du DTP (ou de rendre les vaccins recommandés obligatoires…)  </a:t>
            </a:r>
          </a:p>
          <a:p>
            <a:pPr marL="285750" indent="-285750">
              <a:spcBef>
                <a:spcPts val="0"/>
              </a:spcBef>
              <a:spcAft>
                <a:spcPts val="0"/>
              </a:spcAft>
              <a:buFont typeface="Arial" panose="020B0604020202020204" pitchFamily="34" charset="0"/>
              <a:buChar char="•"/>
            </a:pPr>
            <a:r>
              <a:rPr lang="fr-FR" dirty="0">
                <a:sym typeface="Wingdings" pitchFamily="2" charset="2"/>
              </a:rPr>
              <a:t>Commission Fischer  contexte d’effritement des couvertures vaccinales  prononce pour le maintien de l’obligation.</a:t>
            </a:r>
          </a:p>
          <a:p>
            <a:pPr marL="285750" indent="-285750">
              <a:spcBef>
                <a:spcPts val="0"/>
              </a:spcBef>
              <a:spcAft>
                <a:spcPts val="0"/>
              </a:spcAft>
              <a:buFont typeface="Arial" panose="020B0604020202020204" pitchFamily="34" charset="0"/>
              <a:buChar char="•"/>
            </a:pPr>
            <a:endParaRPr lang="fr-FR" dirty="0">
              <a:sym typeface="Wingdings" pitchFamily="2" charset="2"/>
            </a:endParaRPr>
          </a:p>
          <a:p>
            <a:pPr marL="285750" indent="-285750">
              <a:spcBef>
                <a:spcPts val="0"/>
              </a:spcBef>
              <a:spcAft>
                <a:spcPts val="0"/>
              </a:spcAft>
              <a:buFont typeface="Arial" panose="020B0604020202020204" pitchFamily="34" charset="0"/>
              <a:buChar char="•"/>
            </a:pPr>
            <a:r>
              <a:rPr lang="fr-FR" dirty="0">
                <a:sym typeface="Wingdings" pitchFamily="2" charset="2"/>
              </a:rPr>
              <a:t>2017 Agnès </a:t>
            </a:r>
            <a:r>
              <a:rPr lang="fr-FR" dirty="0" err="1">
                <a:sym typeface="Wingdings" pitchFamily="2" charset="2"/>
              </a:rPr>
              <a:t>Buzyn</a:t>
            </a:r>
            <a:r>
              <a:rPr lang="fr-FR" dirty="0">
                <a:sym typeface="Wingdings" pitchFamily="2" charset="2"/>
              </a:rPr>
              <a:t>  Edouard Philippe : 2018 : vote au parlement</a:t>
            </a:r>
          </a:p>
          <a:p>
            <a:pPr marL="742950" lvl="1" indent="-285750">
              <a:spcBef>
                <a:spcPts val="0"/>
              </a:spcBef>
              <a:spcAft>
                <a:spcPts val="0"/>
              </a:spcAft>
              <a:buFont typeface="Arial" panose="020B0604020202020204" pitchFamily="34" charset="0"/>
              <a:buChar char="•"/>
            </a:pPr>
            <a:r>
              <a:rPr lang="fr-FR" dirty="0">
                <a:sym typeface="Wingdings" pitchFamily="2" charset="2"/>
              </a:rPr>
              <a:t>Obligation maintenue et étendue aux 11 vaccins du calendrier des nourrissons</a:t>
            </a:r>
          </a:p>
          <a:p>
            <a:pPr marL="742950" lvl="1" indent="-285750">
              <a:spcBef>
                <a:spcPts val="0"/>
              </a:spcBef>
              <a:spcAft>
                <a:spcPts val="0"/>
              </a:spcAft>
              <a:buFont typeface="Arial" panose="020B0604020202020204" pitchFamily="34" charset="0"/>
              <a:buChar char="•"/>
            </a:pPr>
            <a:r>
              <a:rPr lang="fr-FR" dirty="0">
                <a:sym typeface="Wingdings" pitchFamily="2" charset="2"/>
              </a:rPr>
              <a:t>Pour les enfants plus âgés, simple recommandation</a:t>
            </a:r>
            <a:endParaRPr lang="fr-FR" dirty="0"/>
          </a:p>
        </p:txBody>
      </p:sp>
      <p:sp>
        <p:nvSpPr>
          <p:cNvPr id="4" name="ZoneTexte 3">
            <a:extLst>
              <a:ext uri="{FF2B5EF4-FFF2-40B4-BE49-F238E27FC236}">
                <a16:creationId xmlns:a16="http://schemas.microsoft.com/office/drawing/2014/main" id="{225BDC00-5EBB-94BE-6E15-C744CFDE1C37}"/>
              </a:ext>
            </a:extLst>
          </p:cNvPr>
          <p:cNvSpPr txBox="1"/>
          <p:nvPr/>
        </p:nvSpPr>
        <p:spPr>
          <a:xfrm>
            <a:off x="1322615" y="334736"/>
            <a:ext cx="7111092" cy="369332"/>
          </a:xfrm>
          <a:prstGeom prst="rect">
            <a:avLst/>
          </a:prstGeom>
          <a:noFill/>
        </p:spPr>
        <p:txBody>
          <a:bodyPr wrap="square" rtlCol="0">
            <a:spAutoFit/>
          </a:bodyPr>
          <a:lstStyle/>
          <a:p>
            <a:r>
              <a:rPr lang="fr-FR" dirty="0">
                <a:solidFill>
                  <a:schemeClr val="bg1"/>
                </a:solidFill>
              </a:rPr>
              <a:t>Pourquoi de nouveau, des vaccins obligatoires et recommandés</a:t>
            </a:r>
          </a:p>
        </p:txBody>
      </p:sp>
    </p:spTree>
    <p:extLst>
      <p:ext uri="{BB962C8B-B14F-4D97-AF65-F5344CB8AC3E}">
        <p14:creationId xmlns:p14="http://schemas.microsoft.com/office/powerpoint/2010/main" val="7737419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0B5FDBC3-28AB-C003-FE32-A28F8BBA861E}"/>
              </a:ext>
            </a:extLst>
          </p:cNvPr>
          <p:cNvSpPr txBox="1"/>
          <p:nvPr/>
        </p:nvSpPr>
        <p:spPr>
          <a:xfrm>
            <a:off x="-2" y="1004208"/>
            <a:ext cx="7989999" cy="4154984"/>
          </a:xfrm>
          <a:prstGeom prst="rect">
            <a:avLst/>
          </a:prstGeom>
          <a:noFill/>
        </p:spPr>
        <p:txBody>
          <a:bodyPr wrap="square" rtlCol="0">
            <a:spAutoFit/>
          </a:bodyPr>
          <a:lstStyle/>
          <a:p>
            <a:pPr algn="ctr"/>
            <a:r>
              <a:rPr lang="fr-FR" dirty="0"/>
              <a:t>Depuis…Bexsero®, Rotavirus, peut-être demain ACYW, varicelle…</a:t>
            </a:r>
          </a:p>
          <a:p>
            <a:pPr algn="ctr"/>
            <a:endParaRPr lang="fr-FR" dirty="0"/>
          </a:p>
          <a:p>
            <a:pPr marL="285750" indent="-285750">
              <a:buFont typeface="Arial" panose="020B0604020202020204" pitchFamily="34" charset="0"/>
              <a:buChar char="•"/>
            </a:pPr>
            <a:r>
              <a:rPr lang="fr-FR" sz="1600" dirty="0"/>
              <a:t>Aucune chance qu’ils deviennent obligatoires : vote au parlement inenvisageable : </a:t>
            </a:r>
          </a:p>
          <a:p>
            <a:pPr marL="742950" lvl="1" indent="-285750">
              <a:buFont typeface="Arial" panose="020B0604020202020204" pitchFamily="34" charset="0"/>
              <a:buChar char="•"/>
            </a:pPr>
            <a:r>
              <a:rPr lang="fr-FR" sz="1600" dirty="0"/>
              <a:t>Contexte politique instable et sans majorité au parlement</a:t>
            </a:r>
          </a:p>
          <a:p>
            <a:pPr marL="742950" lvl="1" indent="-285750">
              <a:buFont typeface="Arial" panose="020B0604020202020204" pitchFamily="34" charset="0"/>
              <a:buChar char="•"/>
            </a:pPr>
            <a:r>
              <a:rPr lang="fr-FR" sz="1600" dirty="0"/>
              <a:t>Post-Covid (obligations rejetées même pour les professionnels de santé)</a:t>
            </a:r>
          </a:p>
          <a:p>
            <a:pPr marL="742950" lvl="1" indent="-285750">
              <a:buFont typeface="Arial" panose="020B0604020202020204" pitchFamily="34" charset="0"/>
              <a:buChar char="•"/>
            </a:pPr>
            <a:endParaRPr lang="fr-FR" sz="1600" dirty="0"/>
          </a:p>
          <a:p>
            <a:pPr marL="285750" indent="-285750">
              <a:buFont typeface="Arial" panose="020B0604020202020204" pitchFamily="34" charset="0"/>
              <a:buChar char="•"/>
            </a:pPr>
            <a:r>
              <a:rPr lang="fr-FR" sz="1600" dirty="0"/>
              <a:t>Convaincre les parents que cette différence </a:t>
            </a:r>
          </a:p>
          <a:p>
            <a:pPr marL="742950" lvl="1" indent="-285750">
              <a:buFont typeface="Arial" panose="020B0604020202020204" pitchFamily="34" charset="0"/>
              <a:buChar char="•"/>
            </a:pPr>
            <a:r>
              <a:rPr lang="fr-FR" sz="1600" dirty="0"/>
              <a:t>N’est liée qu’à des problèmes politiques</a:t>
            </a:r>
          </a:p>
          <a:p>
            <a:pPr marL="742950" lvl="1" indent="-285750">
              <a:buFont typeface="Arial" panose="020B0604020202020204" pitchFamily="34" charset="0"/>
              <a:buChar char="•"/>
            </a:pPr>
            <a:r>
              <a:rPr lang="fr-FR" sz="1600" dirty="0"/>
              <a:t>Que certains des nouveaux vaccins sont plus importants pour la santé de leur enfant que certains des obligatoires</a:t>
            </a:r>
          </a:p>
          <a:p>
            <a:pPr marL="1200150" lvl="2" indent="-285750">
              <a:buFont typeface="Arial" panose="020B0604020202020204" pitchFamily="34" charset="0"/>
              <a:buChar char="•"/>
            </a:pPr>
            <a:r>
              <a:rPr lang="fr-FR" sz="1600" dirty="0"/>
              <a:t>Le fardeau du </a:t>
            </a:r>
            <a:r>
              <a:rPr lang="fr-FR" sz="1600" dirty="0" err="1"/>
              <a:t>méningo</a:t>
            </a:r>
            <a:r>
              <a:rPr lang="fr-FR" sz="1600" dirty="0"/>
              <a:t> B est 4 à 10 fois plus important que le C</a:t>
            </a:r>
          </a:p>
          <a:p>
            <a:pPr marL="1200150" lvl="2" indent="-285750">
              <a:buFont typeface="Arial" panose="020B0604020202020204" pitchFamily="34" charset="0"/>
              <a:buChar char="•"/>
            </a:pPr>
            <a:r>
              <a:rPr lang="fr-FR" sz="1600" dirty="0"/>
              <a:t>Le Rotavirus</a:t>
            </a:r>
          </a:p>
          <a:p>
            <a:pPr marL="1657350" lvl="3" indent="-285750">
              <a:buFont typeface="Arial" panose="020B0604020202020204" pitchFamily="34" charset="0"/>
              <a:buChar char="•"/>
            </a:pPr>
            <a:r>
              <a:rPr lang="fr-FR" sz="1600" dirty="0"/>
              <a:t>Tue autant que le </a:t>
            </a:r>
            <a:r>
              <a:rPr lang="fr-FR" sz="1600" dirty="0" err="1"/>
              <a:t>méningo</a:t>
            </a:r>
            <a:r>
              <a:rPr lang="fr-FR" sz="1600" dirty="0"/>
              <a:t> C</a:t>
            </a:r>
          </a:p>
          <a:p>
            <a:pPr marL="1657350" lvl="3" indent="-285750">
              <a:buFont typeface="Arial" panose="020B0604020202020204" pitchFamily="34" charset="0"/>
              <a:buChar char="•"/>
            </a:pPr>
            <a:r>
              <a:rPr lang="fr-FR" sz="1600" dirty="0"/>
              <a:t>Donne 200 fois plus d’hospitalisations</a:t>
            </a:r>
          </a:p>
          <a:p>
            <a:pPr marL="742950" lvl="1" indent="-285750">
              <a:buFont typeface="Arial" panose="020B0604020202020204" pitchFamily="34" charset="0"/>
              <a:buChar char="•"/>
            </a:pPr>
            <a:endParaRPr lang="fr-FR" dirty="0"/>
          </a:p>
          <a:p>
            <a:pPr marL="285750" indent="-285750">
              <a:buFont typeface="Arial" panose="020B0604020202020204" pitchFamily="34" charset="0"/>
              <a:buChar char="•"/>
            </a:pPr>
            <a:r>
              <a:rPr lang="fr-FR" dirty="0"/>
              <a:t>s</a:t>
            </a:r>
          </a:p>
        </p:txBody>
      </p:sp>
      <p:sp>
        <p:nvSpPr>
          <p:cNvPr id="4" name="ZoneTexte 3">
            <a:extLst>
              <a:ext uri="{FF2B5EF4-FFF2-40B4-BE49-F238E27FC236}">
                <a16:creationId xmlns:a16="http://schemas.microsoft.com/office/drawing/2014/main" id="{225BDC00-5EBB-94BE-6E15-C744CFDE1C37}"/>
              </a:ext>
            </a:extLst>
          </p:cNvPr>
          <p:cNvSpPr txBox="1"/>
          <p:nvPr/>
        </p:nvSpPr>
        <p:spPr>
          <a:xfrm>
            <a:off x="1322615" y="334736"/>
            <a:ext cx="7111092" cy="369332"/>
          </a:xfrm>
          <a:prstGeom prst="rect">
            <a:avLst/>
          </a:prstGeom>
          <a:noFill/>
        </p:spPr>
        <p:txBody>
          <a:bodyPr wrap="square" rtlCol="0">
            <a:spAutoFit/>
          </a:bodyPr>
          <a:lstStyle/>
          <a:p>
            <a:r>
              <a:rPr lang="fr-FR" dirty="0">
                <a:solidFill>
                  <a:schemeClr val="bg1"/>
                </a:solidFill>
              </a:rPr>
              <a:t>Pourquoi de nouveau, des vaccins obligatoires et recommandés</a:t>
            </a:r>
          </a:p>
        </p:txBody>
      </p:sp>
      <p:sp>
        <p:nvSpPr>
          <p:cNvPr id="5" name="Rectangle : avec coins arrondis en diagonale 4">
            <a:extLst>
              <a:ext uri="{FF2B5EF4-FFF2-40B4-BE49-F238E27FC236}">
                <a16:creationId xmlns:a16="http://schemas.microsoft.com/office/drawing/2014/main" id="{728B8EE1-E7AB-79FC-5001-A735523B4198}"/>
              </a:ext>
            </a:extLst>
          </p:cNvPr>
          <p:cNvSpPr/>
          <p:nvPr/>
        </p:nvSpPr>
        <p:spPr>
          <a:xfrm>
            <a:off x="7584621" y="1759404"/>
            <a:ext cx="1559379" cy="1624692"/>
          </a:xfrm>
          <a:prstGeom prst="round2Diag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b="1" i="1" dirty="0"/>
              <a:t>L’obligation</a:t>
            </a:r>
          </a:p>
          <a:p>
            <a:pPr algn="ctr"/>
            <a:r>
              <a:rPr lang="fr-FR" b="1" i="1" dirty="0"/>
              <a:t>C’est le SMIG de la vaccination</a:t>
            </a:r>
          </a:p>
        </p:txBody>
      </p:sp>
    </p:spTree>
    <p:extLst>
      <p:ext uri="{BB962C8B-B14F-4D97-AF65-F5344CB8AC3E}">
        <p14:creationId xmlns:p14="http://schemas.microsoft.com/office/powerpoint/2010/main" val="40620643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Shape 159"/>
        <p:cNvGrpSpPr/>
        <p:nvPr/>
      </p:nvGrpSpPr>
      <p:grpSpPr>
        <a:xfrm>
          <a:off x="0" y="0"/>
          <a:ext cx="0" cy="0"/>
          <a:chOff x="0" y="0"/>
          <a:chExt cx="0" cy="0"/>
        </a:xfrm>
      </p:grpSpPr>
      <p:pic>
        <p:nvPicPr>
          <p:cNvPr id="160" name="Google Shape;160;p12"/>
          <p:cNvPicPr preferRelativeResize="0"/>
          <p:nvPr/>
        </p:nvPicPr>
        <p:blipFill rotWithShape="1">
          <a:blip r:embed="rId3">
            <a:alphaModFix/>
          </a:blip>
          <a:srcRect/>
          <a:stretch/>
        </p:blipFill>
        <p:spPr>
          <a:xfrm>
            <a:off x="840921" y="1224643"/>
            <a:ext cx="7062108" cy="1878874"/>
          </a:xfrm>
          <a:prstGeom prst="rect">
            <a:avLst/>
          </a:prstGeom>
          <a:noFill/>
          <a:ln>
            <a:noFill/>
          </a:ln>
        </p:spPr>
      </p:pic>
      <p:pic>
        <p:nvPicPr>
          <p:cNvPr id="161" name="Google Shape;161;p12"/>
          <p:cNvPicPr preferRelativeResize="0"/>
          <p:nvPr/>
        </p:nvPicPr>
        <p:blipFill rotWithShape="1">
          <a:blip r:embed="rId4">
            <a:alphaModFix/>
          </a:blip>
          <a:srcRect/>
          <a:stretch/>
        </p:blipFill>
        <p:spPr>
          <a:xfrm>
            <a:off x="4658179" y="3495981"/>
            <a:ext cx="3244850" cy="732211"/>
          </a:xfrm>
          <a:prstGeom prst="rect">
            <a:avLst/>
          </a:prstGeom>
          <a:noFill/>
          <a:ln>
            <a:noFill/>
          </a:ln>
        </p:spPr>
      </p:pic>
      <p:sp>
        <p:nvSpPr>
          <p:cNvPr id="2" name="Google Shape;146;p10">
            <a:extLst>
              <a:ext uri="{FF2B5EF4-FFF2-40B4-BE49-F238E27FC236}">
                <a16:creationId xmlns:a16="http://schemas.microsoft.com/office/drawing/2014/main" id="{8FBE2C01-34AC-5086-D894-D25D3BDB4640}"/>
              </a:ext>
            </a:extLst>
          </p:cNvPr>
          <p:cNvSpPr txBox="1"/>
          <p:nvPr/>
        </p:nvSpPr>
        <p:spPr>
          <a:xfrm>
            <a:off x="7989829" y="4793879"/>
            <a:ext cx="742949" cy="228599"/>
          </a:xfrm>
          <a:prstGeom prst="rect">
            <a:avLst/>
          </a:prstGeom>
          <a:noFill/>
          <a:ln>
            <a:noFill/>
          </a:ln>
        </p:spPr>
        <p:txBody>
          <a:bodyPr spcFirstLastPara="1" wrap="square" lIns="68575" tIns="34275" rIns="68575" bIns="34275" anchor="ctr" anchorCtr="0">
            <a:noAutofit/>
          </a:bodyPr>
          <a:lstStyle/>
          <a:p>
            <a:pPr marL="0" marR="0" lvl="0" indent="0" algn="r" rtl="0">
              <a:spcBef>
                <a:spcPts val="0"/>
              </a:spcBef>
              <a:spcAft>
                <a:spcPts val="0"/>
              </a:spcAft>
              <a:buNone/>
            </a:pPr>
            <a:fld id="{00000000-1234-1234-1234-123412341234}" type="slidenum">
              <a:rPr lang="fr-FR" sz="750" b="1" i="0">
                <a:solidFill>
                  <a:schemeClr val="accent1"/>
                </a:solidFill>
                <a:latin typeface="Calibri"/>
                <a:ea typeface="Calibri"/>
                <a:cs typeface="Calibri"/>
                <a:sym typeface="Calibri"/>
              </a:rPr>
              <a:t>24</a:t>
            </a:fld>
            <a:endParaRPr sz="750" b="1" i="0" dirty="0">
              <a:solidFill>
                <a:schemeClr val="accent1"/>
              </a:solidFill>
              <a:latin typeface="Calibri"/>
              <a:ea typeface="Calibri"/>
              <a:cs typeface="Calibri"/>
              <a:sym typeface="Calibri"/>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Shape 165"/>
        <p:cNvGrpSpPr/>
        <p:nvPr/>
      </p:nvGrpSpPr>
      <p:grpSpPr>
        <a:xfrm>
          <a:off x="0" y="0"/>
          <a:ext cx="0" cy="0"/>
          <a:chOff x="0" y="0"/>
          <a:chExt cx="0" cy="0"/>
        </a:xfrm>
      </p:grpSpPr>
      <p:pic>
        <p:nvPicPr>
          <p:cNvPr id="166" name="Google Shape;166;p13" descr="Une image contenant texte, intérieur, capture d’écran&#10;&#10;Description générée automatiquement"/>
          <p:cNvPicPr preferRelativeResize="0"/>
          <p:nvPr/>
        </p:nvPicPr>
        <p:blipFill rotWithShape="1">
          <a:blip r:embed="rId3">
            <a:alphaModFix/>
          </a:blip>
          <a:srcRect/>
          <a:stretch/>
        </p:blipFill>
        <p:spPr>
          <a:xfrm>
            <a:off x="702128" y="1266348"/>
            <a:ext cx="6866165" cy="2332017"/>
          </a:xfrm>
          <a:prstGeom prst="rect">
            <a:avLst/>
          </a:prstGeom>
          <a:noFill/>
          <a:ln>
            <a:noFill/>
          </a:ln>
        </p:spPr>
      </p:pic>
      <p:pic>
        <p:nvPicPr>
          <p:cNvPr id="167" name="Google Shape;167;p13" descr="Une image contenant texte&#10;&#10;Description générée automatiquement"/>
          <p:cNvPicPr preferRelativeResize="0"/>
          <p:nvPr/>
        </p:nvPicPr>
        <p:blipFill rotWithShape="1">
          <a:blip r:embed="rId4">
            <a:alphaModFix/>
          </a:blip>
          <a:srcRect/>
          <a:stretch/>
        </p:blipFill>
        <p:spPr>
          <a:xfrm>
            <a:off x="5747656" y="3598365"/>
            <a:ext cx="3224893" cy="891992"/>
          </a:xfrm>
          <a:prstGeom prst="rect">
            <a:avLst/>
          </a:prstGeom>
          <a:noFill/>
          <a:ln>
            <a:noFill/>
          </a:ln>
        </p:spPr>
      </p:pic>
      <p:sp>
        <p:nvSpPr>
          <p:cNvPr id="2" name="Google Shape;146;p10">
            <a:extLst>
              <a:ext uri="{FF2B5EF4-FFF2-40B4-BE49-F238E27FC236}">
                <a16:creationId xmlns:a16="http://schemas.microsoft.com/office/drawing/2014/main" id="{11E9712C-0392-8A23-F7AC-958579CDE671}"/>
              </a:ext>
            </a:extLst>
          </p:cNvPr>
          <p:cNvSpPr txBox="1"/>
          <p:nvPr/>
        </p:nvSpPr>
        <p:spPr>
          <a:xfrm>
            <a:off x="7989829" y="4793879"/>
            <a:ext cx="742949" cy="228599"/>
          </a:xfrm>
          <a:prstGeom prst="rect">
            <a:avLst/>
          </a:prstGeom>
          <a:noFill/>
          <a:ln>
            <a:noFill/>
          </a:ln>
        </p:spPr>
        <p:txBody>
          <a:bodyPr spcFirstLastPara="1" wrap="square" lIns="68575" tIns="34275" rIns="68575" bIns="34275" anchor="ctr" anchorCtr="0">
            <a:noAutofit/>
          </a:bodyPr>
          <a:lstStyle/>
          <a:p>
            <a:pPr marL="0" marR="0" lvl="0" indent="0" algn="r" rtl="0">
              <a:spcBef>
                <a:spcPts val="0"/>
              </a:spcBef>
              <a:spcAft>
                <a:spcPts val="0"/>
              </a:spcAft>
              <a:buNone/>
            </a:pPr>
            <a:fld id="{00000000-1234-1234-1234-123412341234}" type="slidenum">
              <a:rPr lang="fr-FR" sz="750" b="1" i="0">
                <a:solidFill>
                  <a:schemeClr val="accent1"/>
                </a:solidFill>
                <a:latin typeface="Calibri"/>
                <a:ea typeface="Calibri"/>
                <a:cs typeface="Calibri"/>
                <a:sym typeface="Calibri"/>
              </a:rPr>
              <a:t>25</a:t>
            </a:fld>
            <a:endParaRPr sz="750" b="1" i="0" dirty="0">
              <a:solidFill>
                <a:schemeClr val="accent1"/>
              </a:solidFill>
              <a:latin typeface="Calibri"/>
              <a:ea typeface="Calibri"/>
              <a:cs typeface="Calibri"/>
              <a:sym typeface="Calibri"/>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Shape 171"/>
        <p:cNvGrpSpPr/>
        <p:nvPr/>
      </p:nvGrpSpPr>
      <p:grpSpPr>
        <a:xfrm>
          <a:off x="0" y="0"/>
          <a:ext cx="0" cy="0"/>
          <a:chOff x="0" y="0"/>
          <a:chExt cx="0" cy="0"/>
        </a:xfrm>
      </p:grpSpPr>
      <p:pic>
        <p:nvPicPr>
          <p:cNvPr id="172" name="Google Shape;172;p14"/>
          <p:cNvPicPr preferRelativeResize="0"/>
          <p:nvPr/>
        </p:nvPicPr>
        <p:blipFill rotWithShape="1">
          <a:blip r:embed="rId3">
            <a:alphaModFix/>
          </a:blip>
          <a:srcRect/>
          <a:stretch/>
        </p:blipFill>
        <p:spPr>
          <a:xfrm>
            <a:off x="1126671" y="787232"/>
            <a:ext cx="7772400" cy="3569036"/>
          </a:xfrm>
          <a:prstGeom prst="rect">
            <a:avLst/>
          </a:prstGeom>
          <a:noFill/>
          <a:ln>
            <a:noFill/>
          </a:ln>
        </p:spPr>
      </p:pic>
      <p:sp>
        <p:nvSpPr>
          <p:cNvPr id="2" name="Google Shape;146;p10">
            <a:extLst>
              <a:ext uri="{FF2B5EF4-FFF2-40B4-BE49-F238E27FC236}">
                <a16:creationId xmlns:a16="http://schemas.microsoft.com/office/drawing/2014/main" id="{D57CCC86-926C-76BF-4E36-6D02AD65C5DD}"/>
              </a:ext>
            </a:extLst>
          </p:cNvPr>
          <p:cNvSpPr txBox="1"/>
          <p:nvPr/>
        </p:nvSpPr>
        <p:spPr>
          <a:xfrm>
            <a:off x="7989829" y="4793879"/>
            <a:ext cx="742949" cy="228599"/>
          </a:xfrm>
          <a:prstGeom prst="rect">
            <a:avLst/>
          </a:prstGeom>
          <a:noFill/>
          <a:ln>
            <a:noFill/>
          </a:ln>
        </p:spPr>
        <p:txBody>
          <a:bodyPr spcFirstLastPara="1" wrap="square" lIns="68575" tIns="34275" rIns="68575" bIns="34275" anchor="ctr" anchorCtr="0">
            <a:noAutofit/>
          </a:bodyPr>
          <a:lstStyle/>
          <a:p>
            <a:pPr marL="0" marR="0" lvl="0" indent="0" algn="r" rtl="0">
              <a:spcBef>
                <a:spcPts val="0"/>
              </a:spcBef>
              <a:spcAft>
                <a:spcPts val="0"/>
              </a:spcAft>
              <a:buNone/>
            </a:pPr>
            <a:fld id="{00000000-1234-1234-1234-123412341234}" type="slidenum">
              <a:rPr lang="fr-FR" sz="750" b="1" i="0">
                <a:solidFill>
                  <a:schemeClr val="accent1"/>
                </a:solidFill>
                <a:latin typeface="Calibri"/>
                <a:ea typeface="Calibri"/>
                <a:cs typeface="Calibri"/>
                <a:sym typeface="Calibri"/>
              </a:rPr>
              <a:t>26</a:t>
            </a:fld>
            <a:endParaRPr sz="750" b="1" i="0" dirty="0">
              <a:solidFill>
                <a:schemeClr val="accent1"/>
              </a:solidFill>
              <a:latin typeface="Calibri"/>
              <a:ea typeface="Calibri"/>
              <a:cs typeface="Calibri"/>
              <a:sym typeface="Calibri"/>
            </a:endParaRPr>
          </a:p>
        </p:txBody>
      </p:sp>
      <p:pic>
        <p:nvPicPr>
          <p:cNvPr id="4" name="Image 3" descr="Une image contenant brosse à dents&#10;&#10;Description générée automatiquement">
            <a:extLst>
              <a:ext uri="{FF2B5EF4-FFF2-40B4-BE49-F238E27FC236}">
                <a16:creationId xmlns:a16="http://schemas.microsoft.com/office/drawing/2014/main" id="{AD349C03-AA68-508B-386E-8156553E34D4}"/>
              </a:ext>
            </a:extLst>
          </p:cNvPr>
          <p:cNvPicPr>
            <a:picLocks noChangeAspect="1"/>
          </p:cNvPicPr>
          <p:nvPr/>
        </p:nvPicPr>
        <p:blipFill>
          <a:blip r:embed="rId4"/>
          <a:stretch>
            <a:fillRect/>
          </a:stretch>
        </p:blipFill>
        <p:spPr>
          <a:xfrm>
            <a:off x="27445" y="787232"/>
            <a:ext cx="2198451" cy="84804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Shape 183"/>
        <p:cNvGrpSpPr/>
        <p:nvPr/>
      </p:nvGrpSpPr>
      <p:grpSpPr>
        <a:xfrm>
          <a:off x="0" y="0"/>
          <a:ext cx="0" cy="0"/>
          <a:chOff x="0" y="0"/>
          <a:chExt cx="0" cy="0"/>
        </a:xfrm>
      </p:grpSpPr>
      <p:pic>
        <p:nvPicPr>
          <p:cNvPr id="184" name="Google Shape;184;p16" descr="Une image contenant table&#10;&#10;Description générée automatiquement"/>
          <p:cNvPicPr preferRelativeResize="0"/>
          <p:nvPr/>
        </p:nvPicPr>
        <p:blipFill rotWithShape="1">
          <a:blip r:embed="rId3">
            <a:alphaModFix/>
          </a:blip>
          <a:srcRect/>
          <a:stretch/>
        </p:blipFill>
        <p:spPr>
          <a:xfrm>
            <a:off x="1061357" y="693965"/>
            <a:ext cx="8082643" cy="3916800"/>
          </a:xfrm>
          <a:prstGeom prst="rect">
            <a:avLst/>
          </a:prstGeom>
          <a:noFill/>
          <a:ln>
            <a:noFill/>
          </a:ln>
        </p:spPr>
      </p:pic>
      <p:sp>
        <p:nvSpPr>
          <p:cNvPr id="185" name="Google Shape;185;p16"/>
          <p:cNvSpPr/>
          <p:nvPr/>
        </p:nvSpPr>
        <p:spPr>
          <a:xfrm>
            <a:off x="326571" y="2694215"/>
            <a:ext cx="849086" cy="146958"/>
          </a:xfrm>
          <a:prstGeom prst="righ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86" name="Google Shape;186;p16"/>
          <p:cNvSpPr/>
          <p:nvPr/>
        </p:nvSpPr>
        <p:spPr>
          <a:xfrm>
            <a:off x="326571" y="3546793"/>
            <a:ext cx="849086" cy="146958"/>
          </a:xfrm>
          <a:prstGeom prst="righ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187" name="Google Shape;187;p16"/>
          <p:cNvCxnSpPr/>
          <p:nvPr/>
        </p:nvCxnSpPr>
        <p:spPr>
          <a:xfrm>
            <a:off x="832757" y="2922814"/>
            <a:ext cx="342900" cy="0"/>
          </a:xfrm>
          <a:prstGeom prst="straightConnector1">
            <a:avLst/>
          </a:prstGeom>
          <a:noFill/>
          <a:ln w="9525" cap="flat" cmpd="sng">
            <a:solidFill>
              <a:srgbClr val="4A7DBA"/>
            </a:solidFill>
            <a:prstDash val="solid"/>
            <a:round/>
            <a:headEnd type="none" w="sm" len="sm"/>
            <a:tailEnd type="triangle" w="med" len="med"/>
          </a:ln>
        </p:spPr>
      </p:cxnSp>
      <p:cxnSp>
        <p:nvCxnSpPr>
          <p:cNvPr id="188" name="Google Shape;188;p16"/>
          <p:cNvCxnSpPr/>
          <p:nvPr/>
        </p:nvCxnSpPr>
        <p:spPr>
          <a:xfrm>
            <a:off x="838198" y="3058886"/>
            <a:ext cx="342900" cy="0"/>
          </a:xfrm>
          <a:prstGeom prst="straightConnector1">
            <a:avLst/>
          </a:prstGeom>
          <a:noFill/>
          <a:ln w="9525" cap="flat" cmpd="sng">
            <a:solidFill>
              <a:srgbClr val="4A7DBA"/>
            </a:solidFill>
            <a:prstDash val="solid"/>
            <a:round/>
            <a:headEnd type="none" w="sm" len="sm"/>
            <a:tailEnd type="triangle" w="med" len="med"/>
          </a:ln>
        </p:spPr>
      </p:cxnSp>
      <p:cxnSp>
        <p:nvCxnSpPr>
          <p:cNvPr id="189" name="Google Shape;189;p16"/>
          <p:cNvCxnSpPr/>
          <p:nvPr/>
        </p:nvCxnSpPr>
        <p:spPr>
          <a:xfrm>
            <a:off x="843643" y="3227614"/>
            <a:ext cx="342900" cy="0"/>
          </a:xfrm>
          <a:prstGeom prst="straightConnector1">
            <a:avLst/>
          </a:prstGeom>
          <a:noFill/>
          <a:ln w="9525" cap="flat" cmpd="sng">
            <a:solidFill>
              <a:srgbClr val="4A7DBA"/>
            </a:solidFill>
            <a:prstDash val="solid"/>
            <a:round/>
            <a:headEnd type="none" w="sm" len="sm"/>
            <a:tailEnd type="triangle" w="med" len="med"/>
          </a:ln>
        </p:spPr>
      </p:cxnSp>
      <p:cxnSp>
        <p:nvCxnSpPr>
          <p:cNvPr id="190" name="Google Shape;190;p16"/>
          <p:cNvCxnSpPr/>
          <p:nvPr/>
        </p:nvCxnSpPr>
        <p:spPr>
          <a:xfrm>
            <a:off x="857251" y="3380014"/>
            <a:ext cx="342900" cy="0"/>
          </a:xfrm>
          <a:prstGeom prst="straightConnector1">
            <a:avLst/>
          </a:prstGeom>
          <a:noFill/>
          <a:ln w="9525" cap="flat" cmpd="sng">
            <a:solidFill>
              <a:srgbClr val="4A7DBA"/>
            </a:solidFill>
            <a:prstDash val="solid"/>
            <a:round/>
            <a:headEnd type="none" w="sm" len="sm"/>
            <a:tailEnd type="triangle" w="med" len="med"/>
          </a:ln>
        </p:spPr>
      </p:cxnSp>
      <p:cxnSp>
        <p:nvCxnSpPr>
          <p:cNvPr id="191" name="Google Shape;191;p16"/>
          <p:cNvCxnSpPr/>
          <p:nvPr/>
        </p:nvCxnSpPr>
        <p:spPr>
          <a:xfrm>
            <a:off x="862697" y="3761010"/>
            <a:ext cx="342900" cy="0"/>
          </a:xfrm>
          <a:prstGeom prst="straightConnector1">
            <a:avLst/>
          </a:prstGeom>
          <a:noFill/>
          <a:ln w="9525" cap="flat" cmpd="sng">
            <a:solidFill>
              <a:srgbClr val="4A7DBA"/>
            </a:solidFill>
            <a:prstDash val="solid"/>
            <a:round/>
            <a:headEnd type="none" w="sm" len="sm"/>
            <a:tailEnd type="triangle" w="med" len="med"/>
          </a:ln>
        </p:spPr>
      </p:cxnSp>
      <p:cxnSp>
        <p:nvCxnSpPr>
          <p:cNvPr id="192" name="Google Shape;192;p16"/>
          <p:cNvCxnSpPr/>
          <p:nvPr/>
        </p:nvCxnSpPr>
        <p:spPr>
          <a:xfrm>
            <a:off x="832758" y="3916132"/>
            <a:ext cx="342900" cy="0"/>
          </a:xfrm>
          <a:prstGeom prst="straightConnector1">
            <a:avLst/>
          </a:prstGeom>
          <a:noFill/>
          <a:ln w="9525" cap="flat" cmpd="sng">
            <a:solidFill>
              <a:srgbClr val="4A7DBA"/>
            </a:solidFill>
            <a:prstDash val="solid"/>
            <a:round/>
            <a:headEnd type="none" w="sm" len="sm"/>
            <a:tailEnd type="triangle" w="med" len="med"/>
          </a:ln>
        </p:spPr>
      </p:cxnSp>
      <p:cxnSp>
        <p:nvCxnSpPr>
          <p:cNvPr id="193" name="Google Shape;193;p16"/>
          <p:cNvCxnSpPr/>
          <p:nvPr/>
        </p:nvCxnSpPr>
        <p:spPr>
          <a:xfrm>
            <a:off x="843643" y="4071257"/>
            <a:ext cx="342900" cy="0"/>
          </a:xfrm>
          <a:prstGeom prst="straightConnector1">
            <a:avLst/>
          </a:prstGeom>
          <a:noFill/>
          <a:ln w="9525" cap="flat" cmpd="sng">
            <a:solidFill>
              <a:srgbClr val="4A7DBA"/>
            </a:solidFill>
            <a:prstDash val="solid"/>
            <a:round/>
            <a:headEnd type="none" w="sm" len="sm"/>
            <a:tailEnd type="triangle" w="med" len="med"/>
          </a:ln>
        </p:spPr>
      </p:cxnSp>
      <p:sp>
        <p:nvSpPr>
          <p:cNvPr id="2" name="Google Shape;146;p10">
            <a:extLst>
              <a:ext uri="{FF2B5EF4-FFF2-40B4-BE49-F238E27FC236}">
                <a16:creationId xmlns:a16="http://schemas.microsoft.com/office/drawing/2014/main" id="{FF3DFD43-45B9-C531-D222-E70A775544A8}"/>
              </a:ext>
            </a:extLst>
          </p:cNvPr>
          <p:cNvSpPr txBox="1"/>
          <p:nvPr/>
        </p:nvSpPr>
        <p:spPr>
          <a:xfrm>
            <a:off x="7989829" y="4793879"/>
            <a:ext cx="742949" cy="228599"/>
          </a:xfrm>
          <a:prstGeom prst="rect">
            <a:avLst/>
          </a:prstGeom>
          <a:noFill/>
          <a:ln>
            <a:noFill/>
          </a:ln>
        </p:spPr>
        <p:txBody>
          <a:bodyPr spcFirstLastPara="1" wrap="square" lIns="68575" tIns="34275" rIns="68575" bIns="34275" anchor="ctr" anchorCtr="0">
            <a:noAutofit/>
          </a:bodyPr>
          <a:lstStyle/>
          <a:p>
            <a:pPr marL="0" marR="0" lvl="0" indent="0" algn="r" rtl="0">
              <a:spcBef>
                <a:spcPts val="0"/>
              </a:spcBef>
              <a:spcAft>
                <a:spcPts val="0"/>
              </a:spcAft>
              <a:buNone/>
            </a:pPr>
            <a:fld id="{00000000-1234-1234-1234-123412341234}" type="slidenum">
              <a:rPr lang="fr-FR" sz="750" b="1" i="0">
                <a:solidFill>
                  <a:schemeClr val="accent1"/>
                </a:solidFill>
                <a:latin typeface="Calibri"/>
                <a:ea typeface="Calibri"/>
                <a:cs typeface="Calibri"/>
                <a:sym typeface="Calibri"/>
              </a:rPr>
              <a:t>27</a:t>
            </a:fld>
            <a:endParaRPr sz="750" b="1" i="0" dirty="0">
              <a:solidFill>
                <a:schemeClr val="accent1"/>
              </a:solidFill>
              <a:latin typeface="Calibri"/>
              <a:ea typeface="Calibri"/>
              <a:cs typeface="Calibri"/>
              <a:sym typeface="Calibri"/>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F14A298B-9E5A-6F71-08B5-98C98372514D}"/>
              </a:ext>
            </a:extLst>
          </p:cNvPr>
          <p:cNvSpPr txBox="1"/>
          <p:nvPr/>
        </p:nvSpPr>
        <p:spPr>
          <a:xfrm>
            <a:off x="1306286" y="391886"/>
            <a:ext cx="2787943" cy="369332"/>
          </a:xfrm>
          <a:prstGeom prst="rect">
            <a:avLst/>
          </a:prstGeom>
          <a:noFill/>
        </p:spPr>
        <p:txBody>
          <a:bodyPr wrap="none" rtlCol="0">
            <a:spAutoFit/>
          </a:bodyPr>
          <a:lstStyle/>
          <a:p>
            <a:r>
              <a:rPr lang="fr-FR" dirty="0">
                <a:solidFill>
                  <a:schemeClr val="bg1"/>
                </a:solidFill>
              </a:rPr>
              <a:t>Pas de recul….en 2023 ?</a:t>
            </a:r>
          </a:p>
        </p:txBody>
      </p:sp>
      <p:graphicFrame>
        <p:nvGraphicFramePr>
          <p:cNvPr id="3" name="Tableau 3">
            <a:extLst>
              <a:ext uri="{FF2B5EF4-FFF2-40B4-BE49-F238E27FC236}">
                <a16:creationId xmlns:a16="http://schemas.microsoft.com/office/drawing/2014/main" id="{753250B7-8312-134A-DB84-8555D5644BC9}"/>
              </a:ext>
            </a:extLst>
          </p:cNvPr>
          <p:cNvGraphicFramePr>
            <a:graphicFrameLocks noGrp="1"/>
          </p:cNvGraphicFramePr>
          <p:nvPr>
            <p:extLst>
              <p:ext uri="{D42A27DB-BD31-4B8C-83A1-F6EECF244321}">
                <p14:modId xmlns:p14="http://schemas.microsoft.com/office/powerpoint/2010/main" val="4087654434"/>
              </p:ext>
            </p:extLst>
          </p:nvPr>
        </p:nvGraphicFramePr>
        <p:xfrm>
          <a:off x="1172935" y="1184729"/>
          <a:ext cx="7881258" cy="2966720"/>
        </p:xfrm>
        <a:graphic>
          <a:graphicData uri="http://schemas.openxmlformats.org/drawingml/2006/table">
            <a:tbl>
              <a:tblPr firstRow="1" bandRow="1">
                <a:tableStyleId>{5C22544A-7EE6-4342-B048-85BDC9FD1C3A}</a:tableStyleId>
              </a:tblPr>
              <a:tblGrid>
                <a:gridCol w="2627086">
                  <a:extLst>
                    <a:ext uri="{9D8B030D-6E8A-4147-A177-3AD203B41FA5}">
                      <a16:colId xmlns:a16="http://schemas.microsoft.com/office/drawing/2014/main" val="2628446306"/>
                    </a:ext>
                  </a:extLst>
                </a:gridCol>
                <a:gridCol w="2627086">
                  <a:extLst>
                    <a:ext uri="{9D8B030D-6E8A-4147-A177-3AD203B41FA5}">
                      <a16:colId xmlns:a16="http://schemas.microsoft.com/office/drawing/2014/main" val="954925296"/>
                    </a:ext>
                  </a:extLst>
                </a:gridCol>
                <a:gridCol w="2627086">
                  <a:extLst>
                    <a:ext uri="{9D8B030D-6E8A-4147-A177-3AD203B41FA5}">
                      <a16:colId xmlns:a16="http://schemas.microsoft.com/office/drawing/2014/main" val="848435496"/>
                    </a:ext>
                  </a:extLst>
                </a:gridCol>
              </a:tblGrid>
              <a:tr h="370840">
                <a:tc>
                  <a:txBody>
                    <a:bodyPr/>
                    <a:lstStyle/>
                    <a:p>
                      <a:r>
                        <a:rPr lang="fr-FR" dirty="0"/>
                        <a:t>Vaccins</a:t>
                      </a:r>
                    </a:p>
                  </a:txBody>
                  <a:tcPr/>
                </a:tc>
                <a:tc>
                  <a:txBody>
                    <a:bodyPr/>
                    <a:lstStyle/>
                    <a:p>
                      <a:r>
                        <a:rPr lang="fr-FR" dirty="0"/>
                        <a:t>Année d’AMM, recul</a:t>
                      </a:r>
                    </a:p>
                  </a:txBody>
                  <a:tcPr/>
                </a:tc>
                <a:tc>
                  <a:txBody>
                    <a:bodyPr/>
                    <a:lstStyle/>
                    <a:p>
                      <a:r>
                        <a:rPr lang="fr-FR" dirty="0"/>
                        <a:t>Nb de doses administrées</a:t>
                      </a:r>
                    </a:p>
                  </a:txBody>
                  <a:tcPr/>
                </a:tc>
                <a:extLst>
                  <a:ext uri="{0D108BD9-81ED-4DB2-BD59-A6C34878D82A}">
                    <a16:rowId xmlns:a16="http://schemas.microsoft.com/office/drawing/2014/main" val="514050278"/>
                  </a:ext>
                </a:extLst>
              </a:tr>
              <a:tr h="370840">
                <a:tc>
                  <a:txBody>
                    <a:bodyPr/>
                    <a:lstStyle/>
                    <a:p>
                      <a:r>
                        <a:rPr lang="fr-FR" dirty="0" err="1"/>
                        <a:t>Bexsero</a:t>
                      </a:r>
                      <a:r>
                        <a:rPr lang="fr-FR" dirty="0"/>
                        <a:t>®</a:t>
                      </a:r>
                    </a:p>
                  </a:txBody>
                  <a:tcPr/>
                </a:tc>
                <a:tc>
                  <a:txBody>
                    <a:bodyPr/>
                    <a:lstStyle/>
                    <a:p>
                      <a:r>
                        <a:rPr lang="fr-FR" dirty="0"/>
                        <a:t>10 ans/56 pays</a:t>
                      </a:r>
                    </a:p>
                  </a:txBody>
                  <a:tcPr/>
                </a:tc>
                <a:tc>
                  <a:txBody>
                    <a:bodyPr/>
                    <a:lstStyle/>
                    <a:p>
                      <a:r>
                        <a:rPr lang="fr-FR" dirty="0"/>
                        <a:t>85.000.000</a:t>
                      </a:r>
                    </a:p>
                  </a:txBody>
                  <a:tcPr/>
                </a:tc>
                <a:extLst>
                  <a:ext uri="{0D108BD9-81ED-4DB2-BD59-A6C34878D82A}">
                    <a16:rowId xmlns:a16="http://schemas.microsoft.com/office/drawing/2014/main" val="684865899"/>
                  </a:ext>
                </a:extLst>
              </a:tr>
              <a:tr h="370840">
                <a:tc>
                  <a:txBody>
                    <a:bodyPr/>
                    <a:lstStyle/>
                    <a:p>
                      <a:r>
                        <a:rPr lang="fr-FR" dirty="0" err="1"/>
                        <a:t>Rotarix</a:t>
                      </a:r>
                      <a:r>
                        <a:rPr lang="fr-FR" dirty="0"/>
                        <a:t>®, </a:t>
                      </a:r>
                      <a:r>
                        <a:rPr lang="fr-FR" dirty="0" err="1"/>
                        <a:t>RotaTeq</a:t>
                      </a:r>
                      <a:r>
                        <a:rPr lang="fr-FR" dirty="0"/>
                        <a:t>®</a:t>
                      </a:r>
                    </a:p>
                  </a:txBody>
                  <a:tcPr/>
                </a:tc>
                <a:tc>
                  <a:txBody>
                    <a:bodyPr/>
                    <a:lstStyle/>
                    <a:p>
                      <a:r>
                        <a:rPr lang="fr-FR" dirty="0"/>
                        <a:t>15 ans/&gt; 150 pays</a:t>
                      </a:r>
                    </a:p>
                  </a:txBody>
                  <a:tcPr/>
                </a:tc>
                <a:tc>
                  <a:txBody>
                    <a:bodyPr/>
                    <a:lstStyle/>
                    <a:p>
                      <a:r>
                        <a:rPr lang="fr-FR" dirty="0"/>
                        <a:t>1.500.000.000</a:t>
                      </a:r>
                    </a:p>
                  </a:txBody>
                  <a:tcPr/>
                </a:tc>
                <a:extLst>
                  <a:ext uri="{0D108BD9-81ED-4DB2-BD59-A6C34878D82A}">
                    <a16:rowId xmlns:a16="http://schemas.microsoft.com/office/drawing/2014/main" val="597249401"/>
                  </a:ext>
                </a:extLst>
              </a:tr>
              <a:tr h="370840">
                <a:tc>
                  <a:txBody>
                    <a:bodyPr/>
                    <a:lstStyle/>
                    <a:p>
                      <a:r>
                        <a:rPr lang="fr-FR" dirty="0" err="1"/>
                        <a:t>Varilrix</a:t>
                      </a:r>
                      <a:r>
                        <a:rPr lang="fr-FR" dirty="0"/>
                        <a:t>®, </a:t>
                      </a:r>
                      <a:r>
                        <a:rPr lang="fr-FR" dirty="0" err="1"/>
                        <a:t>Varivax</a:t>
                      </a:r>
                      <a:r>
                        <a:rPr lang="fr-FR" dirty="0"/>
                        <a:t>®</a:t>
                      </a:r>
                    </a:p>
                  </a:txBody>
                  <a:tcPr/>
                </a:tc>
                <a:tc>
                  <a:txBody>
                    <a:bodyPr/>
                    <a:lstStyle/>
                    <a:p>
                      <a:r>
                        <a:rPr lang="fr-FR" dirty="0"/>
                        <a:t>40 ans</a:t>
                      </a:r>
                    </a:p>
                  </a:txBody>
                  <a:tcPr/>
                </a:tc>
                <a:tc>
                  <a:txBody>
                    <a:bodyPr/>
                    <a:lstStyle/>
                    <a:p>
                      <a:r>
                        <a:rPr lang="fr-FR" dirty="0"/>
                        <a:t>&gt; 300.000.000</a:t>
                      </a:r>
                    </a:p>
                  </a:txBody>
                  <a:tcPr/>
                </a:tc>
                <a:extLst>
                  <a:ext uri="{0D108BD9-81ED-4DB2-BD59-A6C34878D82A}">
                    <a16:rowId xmlns:a16="http://schemas.microsoft.com/office/drawing/2014/main" val="155985879"/>
                  </a:ext>
                </a:extLst>
              </a:tr>
              <a:tr h="370840">
                <a:tc>
                  <a:txBody>
                    <a:bodyPr/>
                    <a:lstStyle/>
                    <a:p>
                      <a:r>
                        <a:rPr lang="fr-FR" dirty="0" err="1"/>
                        <a:t>Prevenar</a:t>
                      </a:r>
                      <a:r>
                        <a:rPr lang="fr-FR" dirty="0"/>
                        <a:t> 13®</a:t>
                      </a:r>
                    </a:p>
                  </a:txBody>
                  <a:tcPr/>
                </a:tc>
                <a:tc>
                  <a:txBody>
                    <a:bodyPr/>
                    <a:lstStyle/>
                    <a:p>
                      <a:r>
                        <a:rPr lang="fr-FR" dirty="0"/>
                        <a:t>13 ans</a:t>
                      </a:r>
                    </a:p>
                  </a:txBody>
                  <a:tcPr/>
                </a:tc>
                <a:tc>
                  <a:txBody>
                    <a:bodyPr/>
                    <a:lstStyle/>
                    <a:p>
                      <a:r>
                        <a:rPr lang="fr-FR" dirty="0"/>
                        <a:t>&gt; 400.000.000</a:t>
                      </a:r>
                    </a:p>
                  </a:txBody>
                  <a:tcPr/>
                </a:tc>
                <a:extLst>
                  <a:ext uri="{0D108BD9-81ED-4DB2-BD59-A6C34878D82A}">
                    <a16:rowId xmlns:a16="http://schemas.microsoft.com/office/drawing/2014/main" val="4195730641"/>
                  </a:ext>
                </a:extLst>
              </a:tr>
              <a:tr h="370840">
                <a:tc>
                  <a:txBody>
                    <a:bodyPr/>
                    <a:lstStyle/>
                    <a:p>
                      <a:r>
                        <a:rPr lang="fr-FR" dirty="0"/>
                        <a:t>Gardasil®</a:t>
                      </a:r>
                    </a:p>
                  </a:txBody>
                  <a:tcPr/>
                </a:tc>
                <a:tc>
                  <a:txBody>
                    <a:bodyPr/>
                    <a:lstStyle/>
                    <a:p>
                      <a:r>
                        <a:rPr lang="fr-FR" dirty="0"/>
                        <a:t>17 ans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&gt; 400.000.000</a:t>
                      </a:r>
                    </a:p>
                  </a:txBody>
                  <a:tcPr/>
                </a:tc>
                <a:extLst>
                  <a:ext uri="{0D108BD9-81ED-4DB2-BD59-A6C34878D82A}">
                    <a16:rowId xmlns:a16="http://schemas.microsoft.com/office/drawing/2014/main" val="4140811176"/>
                  </a:ext>
                </a:extLst>
              </a:tr>
              <a:tr h="370840">
                <a:tc>
                  <a:txBody>
                    <a:bodyPr/>
                    <a:lstStyle/>
                    <a:p>
                      <a:endParaRPr lang="fr-FR"/>
                    </a:p>
                  </a:txBody>
                  <a:tcPr/>
                </a:tc>
                <a:tc>
                  <a:txBody>
                    <a:bodyPr/>
                    <a:lstStyle/>
                    <a:p>
                      <a:endParaRPr lang="fr-FR"/>
                    </a:p>
                  </a:txBody>
                  <a:tcPr/>
                </a:tc>
                <a:tc>
                  <a:txBody>
                    <a:bodyPr/>
                    <a:lstStyle/>
                    <a:p>
                      <a:endParaRPr lang="fr-FR"/>
                    </a:p>
                  </a:txBody>
                  <a:tcPr/>
                </a:tc>
                <a:extLst>
                  <a:ext uri="{0D108BD9-81ED-4DB2-BD59-A6C34878D82A}">
                    <a16:rowId xmlns:a16="http://schemas.microsoft.com/office/drawing/2014/main" val="1951363851"/>
                  </a:ext>
                </a:extLst>
              </a:tr>
              <a:tr h="370840">
                <a:tc>
                  <a:txBody>
                    <a:bodyPr/>
                    <a:lstStyle/>
                    <a:p>
                      <a:r>
                        <a:rPr lang="fr-FR" dirty="0" err="1"/>
                        <a:t>Shingrix</a:t>
                      </a:r>
                      <a:r>
                        <a:rPr lang="fr-FR" dirty="0"/>
                        <a:t>®</a:t>
                      </a:r>
                    </a:p>
                  </a:txBody>
                  <a:tcPr/>
                </a:tc>
                <a:tc>
                  <a:txBody>
                    <a:bodyPr/>
                    <a:lstStyle/>
                    <a:p>
                      <a:r>
                        <a:rPr lang="fr-FR" dirty="0"/>
                        <a:t>5 ans/45 pays</a:t>
                      </a:r>
                    </a:p>
                  </a:txBody>
                  <a:tcPr/>
                </a:tc>
                <a:tc>
                  <a:txBody>
                    <a:bodyPr/>
                    <a:lstStyle/>
                    <a:p>
                      <a:r>
                        <a:rPr lang="fr-FR" dirty="0"/>
                        <a:t>80.000.000</a:t>
                      </a:r>
                    </a:p>
                  </a:txBody>
                  <a:tcPr/>
                </a:tc>
                <a:extLst>
                  <a:ext uri="{0D108BD9-81ED-4DB2-BD59-A6C34878D82A}">
                    <a16:rowId xmlns:a16="http://schemas.microsoft.com/office/drawing/2014/main" val="893349831"/>
                  </a:ext>
                </a:extLst>
              </a:tr>
            </a:tbl>
          </a:graphicData>
        </a:graphic>
      </p:graphicFrame>
    </p:spTree>
    <p:extLst>
      <p:ext uri="{BB962C8B-B14F-4D97-AF65-F5344CB8AC3E}">
        <p14:creationId xmlns:p14="http://schemas.microsoft.com/office/powerpoint/2010/main" val="3099642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74037857-562B-4987-ADB8-760A099A1FAD}"/>
              </a:ext>
            </a:extLst>
          </p:cNvPr>
          <p:cNvSpPr>
            <a:spLocks noGrp="1"/>
          </p:cNvSpPr>
          <p:nvPr>
            <p:ph type="sldNum" sz="quarter" idx="12"/>
          </p:nvPr>
        </p:nvSpPr>
        <p:spPr>
          <a:xfrm>
            <a:off x="6989793" y="4849095"/>
            <a:ext cx="2057400" cy="273844"/>
          </a:xfrm>
          <a:prstGeom prst="rect">
            <a:avLst/>
          </a:prstGeom>
        </p:spPr>
        <p:txBody>
          <a:bodyPr vert="horz" lIns="68580" tIns="34290" rIns="68580" bIns="34290" rtlCol="0" anchor="ctr"/>
          <a:lstStyle>
            <a:defPPr>
              <a:defRPr lang="fr-FR"/>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342911">
              <a:defRPr/>
            </a:pPr>
            <a:fld id="{3ADDC1D6-6207-444C-B9AA-774687A2A469}" type="slidenum">
              <a:rPr lang="fr-FR" smtClean="0"/>
              <a:pPr defTabSz="342911">
                <a:defRPr/>
              </a:pPr>
              <a:t>29</a:t>
            </a:fld>
            <a:endParaRPr lang="en-GB" dirty="0">
              <a:latin typeface="Calibri" panose="020F0502020204030204"/>
            </a:endParaRPr>
          </a:p>
        </p:txBody>
      </p:sp>
      <p:sp>
        <p:nvSpPr>
          <p:cNvPr id="17" name="Title 1">
            <a:extLst>
              <a:ext uri="{FF2B5EF4-FFF2-40B4-BE49-F238E27FC236}">
                <a16:creationId xmlns:a16="http://schemas.microsoft.com/office/drawing/2014/main" id="{0635BFEF-0F65-559F-253D-48076723492C}"/>
              </a:ext>
            </a:extLst>
          </p:cNvPr>
          <p:cNvSpPr txBox="1">
            <a:spLocks/>
          </p:cNvSpPr>
          <p:nvPr/>
        </p:nvSpPr>
        <p:spPr>
          <a:xfrm>
            <a:off x="81281" y="91390"/>
            <a:ext cx="8737469" cy="519374"/>
          </a:xfrm>
          <a:prstGeom prst="rect">
            <a:avLst/>
          </a:prstGeom>
        </p:spPr>
        <p:txBody>
          <a:bodyPr/>
          <a:lstStyle>
            <a:lvl1pPr algn="l" defTabSz="975390" rtl="0" eaLnBrk="1" latinLnBrk="0" hangingPunct="1">
              <a:lnSpc>
                <a:spcPct val="85000"/>
              </a:lnSpc>
              <a:spcBef>
                <a:spcPct val="0"/>
              </a:spcBef>
              <a:buNone/>
              <a:defRPr sz="5120" kern="1200" spc="-53" baseline="0">
                <a:solidFill>
                  <a:schemeClr val="tx1">
                    <a:lumMod val="75000"/>
                    <a:lumOff val="25000"/>
                  </a:schemeClr>
                </a:solidFill>
                <a:latin typeface="+mj-lt"/>
                <a:ea typeface="+mj-ea"/>
                <a:cs typeface="+mj-cs"/>
              </a:defRPr>
            </a:lvl1pPr>
          </a:lstStyle>
          <a:p>
            <a:endParaRPr lang="en-US" sz="1969" dirty="0">
              <a:solidFill>
                <a:schemeClr val="accent2">
                  <a:lumMod val="75000"/>
                </a:schemeClr>
              </a:solidFill>
              <a:latin typeface="Arial" panose="020B0604020202020204" pitchFamily="34" charset="0"/>
              <a:cs typeface="Arial" panose="020B0604020202020204" pitchFamily="34" charset="0"/>
            </a:endParaRPr>
          </a:p>
        </p:txBody>
      </p:sp>
      <p:sp>
        <p:nvSpPr>
          <p:cNvPr id="6" name="Titre 1">
            <a:extLst>
              <a:ext uri="{FF2B5EF4-FFF2-40B4-BE49-F238E27FC236}">
                <a16:creationId xmlns:a16="http://schemas.microsoft.com/office/drawing/2014/main" id="{21F6ACCD-9589-D38B-56C8-63597E42221F}"/>
              </a:ext>
            </a:extLst>
          </p:cNvPr>
          <p:cNvSpPr txBox="1">
            <a:spLocks/>
          </p:cNvSpPr>
          <p:nvPr/>
        </p:nvSpPr>
        <p:spPr bwMode="gray">
          <a:xfrm>
            <a:off x="187404" y="130656"/>
            <a:ext cx="3241597" cy="773152"/>
          </a:xfrm>
          <a:prstGeom prst="rect">
            <a:avLst/>
          </a:prstGeom>
          <a:solidFill>
            <a:srgbClr val="347F63"/>
          </a:solidFill>
        </p:spPr>
        <p:txBody>
          <a:bodyPr vert="horz" lIns="64294" tIns="32147" rIns="64294" bIns="32147"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fr-FR" sz="2400" spc="-38" dirty="0">
                <a:solidFill>
                  <a:schemeClr val="bg1"/>
                </a:solidFill>
                <a:latin typeface="+mn-lt"/>
                <a:cs typeface="Arial" panose="020B0604020202020204" pitchFamily="34" charset="0"/>
              </a:rPr>
              <a:t>Les freins des parents</a:t>
            </a:r>
          </a:p>
        </p:txBody>
      </p:sp>
      <p:pic>
        <p:nvPicPr>
          <p:cNvPr id="3" name="Image 2" descr="Une image contenant texte, capture d’écran, logiciel, Page web&#10;&#10;Description générée automatiquement">
            <a:extLst>
              <a:ext uri="{FF2B5EF4-FFF2-40B4-BE49-F238E27FC236}">
                <a16:creationId xmlns:a16="http://schemas.microsoft.com/office/drawing/2014/main" id="{B1115B7C-85D7-EEDC-2BAC-014942248D89}"/>
              </a:ext>
            </a:extLst>
          </p:cNvPr>
          <p:cNvPicPr>
            <a:picLocks noChangeAspect="1"/>
          </p:cNvPicPr>
          <p:nvPr/>
        </p:nvPicPr>
        <p:blipFill>
          <a:blip r:embed="rId3"/>
          <a:stretch>
            <a:fillRect/>
          </a:stretch>
        </p:blipFill>
        <p:spPr>
          <a:xfrm>
            <a:off x="0" y="953799"/>
            <a:ext cx="3599988" cy="3889349"/>
          </a:xfrm>
          <a:prstGeom prst="rect">
            <a:avLst/>
          </a:prstGeom>
        </p:spPr>
      </p:pic>
      <p:sp>
        <p:nvSpPr>
          <p:cNvPr id="4" name="Rectangle 3">
            <a:extLst>
              <a:ext uri="{FF2B5EF4-FFF2-40B4-BE49-F238E27FC236}">
                <a16:creationId xmlns:a16="http://schemas.microsoft.com/office/drawing/2014/main" id="{BE2A591E-D574-F540-8E81-0924269D1731}"/>
              </a:ext>
            </a:extLst>
          </p:cNvPr>
          <p:cNvSpPr/>
          <p:nvPr/>
        </p:nvSpPr>
        <p:spPr>
          <a:xfrm>
            <a:off x="4315825" y="90016"/>
            <a:ext cx="2223914" cy="1193105"/>
          </a:xfrm>
          <a:prstGeom prst="rect">
            <a:avLst/>
          </a:prstGeom>
          <a:solidFill>
            <a:srgbClr val="008FB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050" b="1" u="sng" dirty="0"/>
              <a:t>Vous avez raison</a:t>
            </a:r>
            <a:r>
              <a:rPr lang="fr-FR" sz="1050" dirty="0"/>
              <a:t>, il faut que les enfants développent leurs propres défenses. Les vaccins (et celui là encore plus que les autres) permettent aux enfants de développer leur propres défenses immunitaires</a:t>
            </a:r>
          </a:p>
        </p:txBody>
      </p:sp>
      <p:sp>
        <p:nvSpPr>
          <p:cNvPr id="5" name="Rectangle 4">
            <a:extLst>
              <a:ext uri="{FF2B5EF4-FFF2-40B4-BE49-F238E27FC236}">
                <a16:creationId xmlns:a16="http://schemas.microsoft.com/office/drawing/2014/main" id="{1A9A16DE-B069-C519-A55E-52679E47765A}"/>
              </a:ext>
            </a:extLst>
          </p:cNvPr>
          <p:cNvSpPr/>
          <p:nvPr/>
        </p:nvSpPr>
        <p:spPr>
          <a:xfrm>
            <a:off x="6930043" y="280679"/>
            <a:ext cx="2132676" cy="1315142"/>
          </a:xfrm>
          <a:prstGeom prst="rect">
            <a:avLst/>
          </a:prstGeom>
          <a:solidFill>
            <a:srgbClr val="008FB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050" dirty="0"/>
              <a:t>Le seul effet indésirable notable est les IIA 3 à 5 j après. Mais ces vaccins n’augmentent pas le risque global d’IIA. Cela facilite presque le diagnostic </a:t>
            </a:r>
          </a:p>
        </p:txBody>
      </p:sp>
      <p:pic>
        <p:nvPicPr>
          <p:cNvPr id="7" name="Image 6" descr="Une image contenant eau, ciel, nuage, nature&#10;&#10;Description générée automatiquement">
            <a:extLst>
              <a:ext uri="{FF2B5EF4-FFF2-40B4-BE49-F238E27FC236}">
                <a16:creationId xmlns:a16="http://schemas.microsoft.com/office/drawing/2014/main" id="{27C09BC3-A9E8-DAB5-5C27-E214E67B5265}"/>
              </a:ext>
            </a:extLst>
          </p:cNvPr>
          <p:cNvPicPr>
            <a:picLocks noChangeAspect="1"/>
          </p:cNvPicPr>
          <p:nvPr/>
        </p:nvPicPr>
        <p:blipFill>
          <a:blip r:embed="rId4"/>
          <a:stretch>
            <a:fillRect/>
          </a:stretch>
        </p:blipFill>
        <p:spPr>
          <a:xfrm>
            <a:off x="7228876" y="1596823"/>
            <a:ext cx="1439513" cy="1141464"/>
          </a:xfrm>
          <a:prstGeom prst="rect">
            <a:avLst/>
          </a:prstGeom>
        </p:spPr>
      </p:pic>
      <p:sp>
        <p:nvSpPr>
          <p:cNvPr id="8" name="Rectangle 7">
            <a:extLst>
              <a:ext uri="{FF2B5EF4-FFF2-40B4-BE49-F238E27FC236}">
                <a16:creationId xmlns:a16="http://schemas.microsoft.com/office/drawing/2014/main" id="{6BE65B0F-43C5-A974-8165-F23D8DBD8EB6}"/>
              </a:ext>
            </a:extLst>
          </p:cNvPr>
          <p:cNvSpPr/>
          <p:nvPr/>
        </p:nvSpPr>
        <p:spPr>
          <a:xfrm>
            <a:off x="7084058" y="2775997"/>
            <a:ext cx="1994828" cy="948116"/>
          </a:xfrm>
          <a:prstGeom prst="rect">
            <a:avLst/>
          </a:prstGeom>
          <a:solidFill>
            <a:srgbClr val="008FB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050" dirty="0"/>
              <a:t>C’est vrai…mais pas pour tous…&gt; 20.000 hospitalisations en France et des  dizaines de milliers de consultations</a:t>
            </a:r>
          </a:p>
        </p:txBody>
      </p:sp>
      <p:cxnSp>
        <p:nvCxnSpPr>
          <p:cNvPr id="9" name="Connecteur droit avec flèche 8">
            <a:extLst>
              <a:ext uri="{FF2B5EF4-FFF2-40B4-BE49-F238E27FC236}">
                <a16:creationId xmlns:a16="http://schemas.microsoft.com/office/drawing/2014/main" id="{6BB0E58D-715A-1D6C-E3AE-7ED52ABA4DE5}"/>
              </a:ext>
            </a:extLst>
          </p:cNvPr>
          <p:cNvCxnSpPr>
            <a:cxnSpLocks/>
          </p:cNvCxnSpPr>
          <p:nvPr/>
        </p:nvCxnSpPr>
        <p:spPr>
          <a:xfrm flipV="1">
            <a:off x="3552922" y="1333098"/>
            <a:ext cx="762904" cy="424265"/>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cxnSp>
        <p:nvCxnSpPr>
          <p:cNvPr id="16" name="Connecteur droit avec flèche 15">
            <a:extLst>
              <a:ext uri="{FF2B5EF4-FFF2-40B4-BE49-F238E27FC236}">
                <a16:creationId xmlns:a16="http://schemas.microsoft.com/office/drawing/2014/main" id="{88686268-387F-1949-8000-6A29B6E8472A}"/>
              </a:ext>
            </a:extLst>
          </p:cNvPr>
          <p:cNvCxnSpPr>
            <a:cxnSpLocks/>
          </p:cNvCxnSpPr>
          <p:nvPr/>
        </p:nvCxnSpPr>
        <p:spPr>
          <a:xfrm flipV="1">
            <a:off x="3552922" y="1408818"/>
            <a:ext cx="3271000" cy="530711"/>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cxnSp>
        <p:nvCxnSpPr>
          <p:cNvPr id="18" name="Connecteur droit avec flèche 17">
            <a:extLst>
              <a:ext uri="{FF2B5EF4-FFF2-40B4-BE49-F238E27FC236}">
                <a16:creationId xmlns:a16="http://schemas.microsoft.com/office/drawing/2014/main" id="{B0EB96BA-1F7B-F7BA-3FC1-EC47EDA003D3}"/>
              </a:ext>
            </a:extLst>
          </p:cNvPr>
          <p:cNvCxnSpPr>
            <a:cxnSpLocks/>
          </p:cNvCxnSpPr>
          <p:nvPr/>
        </p:nvCxnSpPr>
        <p:spPr>
          <a:xfrm>
            <a:off x="3552922" y="2175272"/>
            <a:ext cx="3647054" cy="103997"/>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cxnSp>
        <p:nvCxnSpPr>
          <p:cNvPr id="19" name="Connecteur droit avec flèche 18">
            <a:extLst>
              <a:ext uri="{FF2B5EF4-FFF2-40B4-BE49-F238E27FC236}">
                <a16:creationId xmlns:a16="http://schemas.microsoft.com/office/drawing/2014/main" id="{E76499D3-B1C7-238F-47C3-C78D937F567F}"/>
              </a:ext>
            </a:extLst>
          </p:cNvPr>
          <p:cNvCxnSpPr>
            <a:cxnSpLocks/>
          </p:cNvCxnSpPr>
          <p:nvPr/>
        </p:nvCxnSpPr>
        <p:spPr>
          <a:xfrm>
            <a:off x="3552922" y="2486025"/>
            <a:ext cx="3424715" cy="610356"/>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cxnSp>
        <p:nvCxnSpPr>
          <p:cNvPr id="20" name="Connecteur droit avec flèche 19">
            <a:extLst>
              <a:ext uri="{FF2B5EF4-FFF2-40B4-BE49-F238E27FC236}">
                <a16:creationId xmlns:a16="http://schemas.microsoft.com/office/drawing/2014/main" id="{61E02FA7-7634-CD1D-766C-2F92BFBB43F0}"/>
              </a:ext>
            </a:extLst>
          </p:cNvPr>
          <p:cNvCxnSpPr>
            <a:cxnSpLocks/>
            <a:endCxn id="8" idx="1"/>
          </p:cNvCxnSpPr>
          <p:nvPr/>
        </p:nvCxnSpPr>
        <p:spPr>
          <a:xfrm>
            <a:off x="3552922" y="2738287"/>
            <a:ext cx="3531136" cy="511768"/>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cxnSp>
        <p:nvCxnSpPr>
          <p:cNvPr id="21" name="Connecteur droit avec flèche 20">
            <a:extLst>
              <a:ext uri="{FF2B5EF4-FFF2-40B4-BE49-F238E27FC236}">
                <a16:creationId xmlns:a16="http://schemas.microsoft.com/office/drawing/2014/main" id="{B2B8AEFB-E6DD-4988-FC87-369465D5830E}"/>
              </a:ext>
            </a:extLst>
          </p:cNvPr>
          <p:cNvCxnSpPr>
            <a:cxnSpLocks/>
            <a:endCxn id="28" idx="0"/>
          </p:cNvCxnSpPr>
          <p:nvPr/>
        </p:nvCxnSpPr>
        <p:spPr>
          <a:xfrm>
            <a:off x="3552922" y="4071603"/>
            <a:ext cx="471026" cy="518344"/>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8F6D256C-2394-06E8-48A5-85B67F80872F}"/>
              </a:ext>
            </a:extLst>
          </p:cNvPr>
          <p:cNvSpPr/>
          <p:nvPr/>
        </p:nvSpPr>
        <p:spPr>
          <a:xfrm>
            <a:off x="7347120" y="3780832"/>
            <a:ext cx="1737758" cy="1141463"/>
          </a:xfrm>
          <a:prstGeom prst="rect">
            <a:avLst/>
          </a:prstGeom>
          <a:solidFill>
            <a:srgbClr val="008FB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050" dirty="0"/>
              <a:t>C’est vrai …ce vaccin ne protège pas bien contre les formes bénignes 50 à 70%...MAIS </a:t>
            </a:r>
            <a:r>
              <a:rPr lang="fr-FR" sz="1050" b="1" dirty="0"/>
              <a:t>&gt; 95% contre les HOSPITALISATIONS</a:t>
            </a:r>
          </a:p>
        </p:txBody>
      </p:sp>
      <p:sp>
        <p:nvSpPr>
          <p:cNvPr id="23" name="Rectangle 22">
            <a:extLst>
              <a:ext uri="{FF2B5EF4-FFF2-40B4-BE49-F238E27FC236}">
                <a16:creationId xmlns:a16="http://schemas.microsoft.com/office/drawing/2014/main" id="{E20D2FA8-DCA9-61C6-EA7C-F5660325D6FC}"/>
              </a:ext>
            </a:extLst>
          </p:cNvPr>
          <p:cNvSpPr/>
          <p:nvPr/>
        </p:nvSpPr>
        <p:spPr>
          <a:xfrm>
            <a:off x="5696114" y="3953509"/>
            <a:ext cx="1712577" cy="1184106"/>
          </a:xfrm>
          <a:prstGeom prst="rect">
            <a:avLst/>
          </a:prstGeom>
          <a:solidFill>
            <a:srgbClr val="008FB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050" dirty="0"/>
              <a:t>Non ,c’est le virus qui résiste le mieux aux gestes barrières…        </a:t>
            </a:r>
            <a:r>
              <a:rPr lang="fr-FR" sz="1050" b="1" dirty="0"/>
              <a:t>1</a:t>
            </a:r>
            <a:r>
              <a:rPr lang="fr-FR" sz="1050" b="1" baseline="30000" dirty="0"/>
              <a:t>ère</a:t>
            </a:r>
            <a:r>
              <a:rPr lang="fr-FR" sz="1050" b="1" dirty="0"/>
              <a:t> cause d’infection nosocomiale en pédiatrie</a:t>
            </a:r>
          </a:p>
        </p:txBody>
      </p:sp>
      <p:cxnSp>
        <p:nvCxnSpPr>
          <p:cNvPr id="24" name="Connecteur droit avec flèche 23">
            <a:extLst>
              <a:ext uri="{FF2B5EF4-FFF2-40B4-BE49-F238E27FC236}">
                <a16:creationId xmlns:a16="http://schemas.microsoft.com/office/drawing/2014/main" id="{6BB3E731-B77E-CF8D-0377-92535D7F2907}"/>
              </a:ext>
            </a:extLst>
          </p:cNvPr>
          <p:cNvCxnSpPr>
            <a:cxnSpLocks/>
          </p:cNvCxnSpPr>
          <p:nvPr/>
        </p:nvCxnSpPr>
        <p:spPr>
          <a:xfrm>
            <a:off x="3599988" y="3330462"/>
            <a:ext cx="2096126" cy="543841"/>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cxnSp>
        <p:nvCxnSpPr>
          <p:cNvPr id="25" name="Connecteur droit avec flèche 24">
            <a:extLst>
              <a:ext uri="{FF2B5EF4-FFF2-40B4-BE49-F238E27FC236}">
                <a16:creationId xmlns:a16="http://schemas.microsoft.com/office/drawing/2014/main" id="{34D500BF-4432-1158-BC77-A4D250B91DEE}"/>
              </a:ext>
            </a:extLst>
          </p:cNvPr>
          <p:cNvCxnSpPr>
            <a:cxnSpLocks/>
            <a:stCxn id="3" idx="3"/>
          </p:cNvCxnSpPr>
          <p:nvPr/>
        </p:nvCxnSpPr>
        <p:spPr>
          <a:xfrm>
            <a:off x="3599988" y="2898473"/>
            <a:ext cx="3746801" cy="946532"/>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cxnSp>
        <p:nvCxnSpPr>
          <p:cNvPr id="26" name="Connecteur droit avec flèche 25">
            <a:extLst>
              <a:ext uri="{FF2B5EF4-FFF2-40B4-BE49-F238E27FC236}">
                <a16:creationId xmlns:a16="http://schemas.microsoft.com/office/drawing/2014/main" id="{CD23874F-6A24-39B5-F52F-2C6D59303335}"/>
              </a:ext>
            </a:extLst>
          </p:cNvPr>
          <p:cNvCxnSpPr>
            <a:cxnSpLocks/>
          </p:cNvCxnSpPr>
          <p:nvPr/>
        </p:nvCxnSpPr>
        <p:spPr>
          <a:xfrm>
            <a:off x="3552922" y="3330462"/>
            <a:ext cx="861668" cy="804031"/>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F6E8A098-50AC-D0DD-5B37-6DB40E02677F}"/>
              </a:ext>
            </a:extLst>
          </p:cNvPr>
          <p:cNvSpPr/>
          <p:nvPr/>
        </p:nvSpPr>
        <p:spPr>
          <a:xfrm>
            <a:off x="4455358" y="4252369"/>
            <a:ext cx="1362332" cy="901544"/>
          </a:xfrm>
          <a:prstGeom prst="rect">
            <a:avLst/>
          </a:prstGeom>
          <a:solidFill>
            <a:srgbClr val="008FB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900" dirty="0"/>
              <a:t>C’est quoi assez de recul ?</a:t>
            </a:r>
          </a:p>
          <a:p>
            <a:pPr algn="ctr"/>
            <a:r>
              <a:rPr lang="fr-FR" sz="900" dirty="0"/>
              <a:t>15 ans</a:t>
            </a:r>
          </a:p>
          <a:p>
            <a:pPr algn="ctr"/>
            <a:r>
              <a:rPr lang="fr-FR" sz="900" dirty="0"/>
              <a:t>120 pays</a:t>
            </a:r>
          </a:p>
          <a:p>
            <a:pPr algn="ctr"/>
            <a:r>
              <a:rPr lang="fr-FR" sz="900" dirty="0"/>
              <a:t>Des centaines de millions  de nourrissons</a:t>
            </a:r>
          </a:p>
        </p:txBody>
      </p:sp>
      <p:sp>
        <p:nvSpPr>
          <p:cNvPr id="28" name="Rectangle 27">
            <a:extLst>
              <a:ext uri="{FF2B5EF4-FFF2-40B4-BE49-F238E27FC236}">
                <a16:creationId xmlns:a16="http://schemas.microsoft.com/office/drawing/2014/main" id="{C8E574D0-EBAC-F15A-CE3A-3ADB9982C9E7}"/>
              </a:ext>
            </a:extLst>
          </p:cNvPr>
          <p:cNvSpPr/>
          <p:nvPr/>
        </p:nvSpPr>
        <p:spPr>
          <a:xfrm>
            <a:off x="3609257" y="4589946"/>
            <a:ext cx="829380" cy="538074"/>
          </a:xfrm>
          <a:prstGeom prst="rect">
            <a:avLst/>
          </a:prstGeom>
          <a:solidFill>
            <a:srgbClr val="008FB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900" b="1" dirty="0"/>
              <a:t>Aucun adjuvant..</a:t>
            </a:r>
          </a:p>
          <a:p>
            <a:pPr algn="ctr"/>
            <a:r>
              <a:rPr lang="fr-FR" sz="900" dirty="0"/>
              <a:t>Vaccin vivant</a:t>
            </a:r>
          </a:p>
        </p:txBody>
      </p:sp>
      <p:sp>
        <p:nvSpPr>
          <p:cNvPr id="31" name="ZoneTexte 30">
            <a:extLst>
              <a:ext uri="{FF2B5EF4-FFF2-40B4-BE49-F238E27FC236}">
                <a16:creationId xmlns:a16="http://schemas.microsoft.com/office/drawing/2014/main" id="{A1D9C55E-F772-AB19-F22A-B0D72D10ADA4}"/>
              </a:ext>
            </a:extLst>
          </p:cNvPr>
          <p:cNvSpPr txBox="1"/>
          <p:nvPr/>
        </p:nvSpPr>
        <p:spPr>
          <a:xfrm>
            <a:off x="59123" y="4874346"/>
            <a:ext cx="2804679" cy="276999"/>
          </a:xfrm>
          <a:prstGeom prst="rect">
            <a:avLst/>
          </a:prstGeom>
          <a:noFill/>
        </p:spPr>
        <p:txBody>
          <a:bodyPr wrap="none" rtlCol="0">
            <a:spAutoFit/>
          </a:bodyPr>
          <a:lstStyle/>
          <a:p>
            <a:r>
              <a:rPr lang="fr-FR" sz="1200" i="1" dirty="0"/>
              <a:t>Cohen R et al </a:t>
            </a:r>
            <a:r>
              <a:rPr lang="fr-FR" sz="1200" i="1" dirty="0" err="1"/>
              <a:t>Vaccinoscopie</a:t>
            </a:r>
            <a:r>
              <a:rPr lang="fr-FR" sz="1200" i="1" dirty="0"/>
              <a:t> JNI 2023</a:t>
            </a:r>
          </a:p>
        </p:txBody>
      </p:sp>
    </p:spTree>
    <p:extLst>
      <p:ext uri="{BB962C8B-B14F-4D97-AF65-F5344CB8AC3E}">
        <p14:creationId xmlns:p14="http://schemas.microsoft.com/office/powerpoint/2010/main" val="706000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5"/>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24"/>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3"/>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6"/>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27"/>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21"/>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 grpId="0" animBg="1"/>
      <p:bldP spid="5" grpId="0" animBg="1"/>
      <p:bldP spid="8" grpId="0" animBg="1"/>
      <p:bldP spid="22" grpId="0" animBg="1"/>
      <p:bldP spid="23" grpId="0" animBg="1"/>
      <p:bldP spid="27" grpId="0" animBg="1"/>
      <p:bldP spid="28" grpId="0" animBg="1"/>
      <p:bldP spid="3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Espace réservé du contenu 3">
            <a:extLst>
              <a:ext uri="{FF2B5EF4-FFF2-40B4-BE49-F238E27FC236}">
                <a16:creationId xmlns:a16="http://schemas.microsoft.com/office/drawing/2014/main" id="{59E382B4-DA18-06E1-EF59-5695C27868A4}"/>
              </a:ext>
            </a:extLst>
          </p:cNvPr>
          <p:cNvGraphicFramePr>
            <a:graphicFrameLocks/>
          </p:cNvGraphicFramePr>
          <p:nvPr>
            <p:extLst>
              <p:ext uri="{D42A27DB-BD31-4B8C-83A1-F6EECF244321}">
                <p14:modId xmlns:p14="http://schemas.microsoft.com/office/powerpoint/2010/main" val="1371005839"/>
              </p:ext>
            </p:extLst>
          </p:nvPr>
        </p:nvGraphicFramePr>
        <p:xfrm>
          <a:off x="327991" y="2355741"/>
          <a:ext cx="8488017" cy="2118360"/>
        </p:xfrm>
        <a:graphic>
          <a:graphicData uri="http://schemas.openxmlformats.org/drawingml/2006/table">
            <a:tbl>
              <a:tblPr firstRow="1" bandRow="1">
                <a:tableStyleId>{5C22544A-7EE6-4342-B048-85BDC9FD1C3A}</a:tableStyleId>
              </a:tblPr>
              <a:tblGrid>
                <a:gridCol w="1212574">
                  <a:extLst>
                    <a:ext uri="{9D8B030D-6E8A-4147-A177-3AD203B41FA5}">
                      <a16:colId xmlns:a16="http://schemas.microsoft.com/office/drawing/2014/main" val="1843914534"/>
                    </a:ext>
                  </a:extLst>
                </a:gridCol>
                <a:gridCol w="1311965">
                  <a:extLst>
                    <a:ext uri="{9D8B030D-6E8A-4147-A177-3AD203B41FA5}">
                      <a16:colId xmlns:a16="http://schemas.microsoft.com/office/drawing/2014/main" val="1488272861"/>
                    </a:ext>
                  </a:extLst>
                </a:gridCol>
                <a:gridCol w="1202635">
                  <a:extLst>
                    <a:ext uri="{9D8B030D-6E8A-4147-A177-3AD203B41FA5}">
                      <a16:colId xmlns:a16="http://schemas.microsoft.com/office/drawing/2014/main" val="3712832161"/>
                    </a:ext>
                  </a:extLst>
                </a:gridCol>
                <a:gridCol w="1063487">
                  <a:extLst>
                    <a:ext uri="{9D8B030D-6E8A-4147-A177-3AD203B41FA5}">
                      <a16:colId xmlns:a16="http://schemas.microsoft.com/office/drawing/2014/main" val="1990510027"/>
                    </a:ext>
                  </a:extLst>
                </a:gridCol>
                <a:gridCol w="1202635">
                  <a:extLst>
                    <a:ext uri="{9D8B030D-6E8A-4147-A177-3AD203B41FA5}">
                      <a16:colId xmlns:a16="http://schemas.microsoft.com/office/drawing/2014/main" val="1300923158"/>
                    </a:ext>
                  </a:extLst>
                </a:gridCol>
                <a:gridCol w="1003852">
                  <a:extLst>
                    <a:ext uri="{9D8B030D-6E8A-4147-A177-3AD203B41FA5}">
                      <a16:colId xmlns:a16="http://schemas.microsoft.com/office/drawing/2014/main" val="1602849764"/>
                    </a:ext>
                  </a:extLst>
                </a:gridCol>
                <a:gridCol w="1490869">
                  <a:extLst>
                    <a:ext uri="{9D8B030D-6E8A-4147-A177-3AD203B41FA5}">
                      <a16:colId xmlns:a16="http://schemas.microsoft.com/office/drawing/2014/main" val="2643698924"/>
                    </a:ext>
                  </a:extLst>
                </a:gridCol>
              </a:tblGrid>
              <a:tr h="98165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b="1" kern="1200" dirty="0">
                          <a:solidFill>
                            <a:schemeClr val="lt1"/>
                          </a:solidFill>
                          <a:effectLst/>
                          <a:latin typeface="+mn-lt"/>
                          <a:ea typeface="+mn-ea"/>
                          <a:cs typeface="+mn-cs"/>
                        </a:rPr>
                        <a:t>Intérêts financiers dans une entreprise </a:t>
                      </a:r>
                      <a:endParaRPr lang="fr-FR" sz="1200" dirty="0"/>
                    </a:p>
                    <a:p>
                      <a:pPr algn="ctr"/>
                      <a:endParaRPr lang="fr-FR" sz="1200" dirty="0"/>
                    </a:p>
                  </a:txBody>
                  <a:tcPr marL="121920" marR="121920" marT="60960" marB="60960">
                    <a:solidFill>
                      <a:srgbClr val="1498D7"/>
                    </a:solidFill>
                  </a:tcPr>
                </a:tc>
                <a:tc>
                  <a:txBody>
                    <a:bodyPr/>
                    <a:lstStyle/>
                    <a:p>
                      <a:pPr algn="ctr"/>
                      <a:r>
                        <a:rPr lang="fr-FR" sz="1200" dirty="0"/>
                        <a:t>Dirigeant,</a:t>
                      </a:r>
                    </a:p>
                    <a:p>
                      <a:pPr algn="ctr"/>
                      <a:r>
                        <a:rPr lang="fr-FR" sz="1200" dirty="0"/>
                        <a:t>Employé,</a:t>
                      </a:r>
                    </a:p>
                    <a:p>
                      <a:pPr algn="ctr"/>
                      <a:r>
                        <a:rPr lang="fr-FR" sz="1200" dirty="0"/>
                        <a:t>Organe décisionnel dans une entreprise</a:t>
                      </a:r>
                    </a:p>
                  </a:txBody>
                  <a:tcPr marL="121920" marR="121920" marT="60960" marB="60960">
                    <a:solidFill>
                      <a:srgbClr val="1498D7"/>
                    </a:solidFill>
                  </a:tcPr>
                </a:tc>
                <a:tc>
                  <a:txBody>
                    <a:bodyPr/>
                    <a:lstStyle/>
                    <a:p>
                      <a:pPr algn="ctr"/>
                      <a:r>
                        <a:rPr lang="fr-FR" sz="1200" dirty="0"/>
                        <a:t>Etudes cliniques</a:t>
                      </a:r>
                    </a:p>
                    <a:p>
                      <a:pPr algn="ctr"/>
                      <a:r>
                        <a:rPr lang="fr-FR" sz="1200" dirty="0"/>
                        <a:t>Investigateur, coordonnateur</a:t>
                      </a:r>
                    </a:p>
                  </a:txBody>
                  <a:tcPr marL="121920" marR="121920" marT="60960" marB="60960">
                    <a:solidFill>
                      <a:srgbClr val="1498D7"/>
                    </a:solidFill>
                  </a:tcPr>
                </a:tc>
                <a:tc>
                  <a:txBody>
                    <a:bodyPr/>
                    <a:lstStyle/>
                    <a:p>
                      <a:pPr algn="ctr"/>
                      <a:r>
                        <a:rPr lang="fr-FR" sz="1200" dirty="0"/>
                        <a:t>Conférences</a:t>
                      </a:r>
                    </a:p>
                  </a:txBody>
                  <a:tcPr marL="121920" marR="121920" marT="60960" marB="60960">
                    <a:solidFill>
                      <a:srgbClr val="1498D7"/>
                    </a:solidFill>
                  </a:tcPr>
                </a:tc>
                <a:tc>
                  <a:txBody>
                    <a:bodyPr/>
                    <a:lstStyle/>
                    <a:p>
                      <a:pPr algn="ctr"/>
                      <a:r>
                        <a:rPr lang="fr-FR" sz="1200" dirty="0"/>
                        <a:t>Participation à </a:t>
                      </a:r>
                    </a:p>
                    <a:p>
                      <a:pPr algn="ctr"/>
                      <a:r>
                        <a:rPr lang="fr-FR" sz="1200" dirty="0"/>
                        <a:t>des </a:t>
                      </a:r>
                      <a:r>
                        <a:rPr lang="fr-FR" sz="1200" dirty="0" err="1"/>
                        <a:t>boards</a:t>
                      </a:r>
                      <a:endParaRPr lang="fr-FR" sz="1200" dirty="0"/>
                    </a:p>
                  </a:txBody>
                  <a:tcPr marL="121920" marR="121920" marT="60960" marB="60960">
                    <a:solidFill>
                      <a:srgbClr val="1498D7"/>
                    </a:solidFill>
                  </a:tcPr>
                </a:tc>
                <a:tc>
                  <a:txBody>
                    <a:bodyPr/>
                    <a:lstStyle/>
                    <a:p>
                      <a:pPr algn="ctr"/>
                      <a:r>
                        <a:rPr lang="fr-FR" sz="1200" dirty="0"/>
                        <a:t>Invitation congrès</a:t>
                      </a:r>
                    </a:p>
                  </a:txBody>
                  <a:tcPr marL="121920" marR="121920" marT="60960" marB="60960">
                    <a:solidFill>
                      <a:srgbClr val="1498D7"/>
                    </a:solidFill>
                  </a:tcPr>
                </a:tc>
                <a:tc>
                  <a:txBody>
                    <a:bodyPr/>
                    <a:lstStyle/>
                    <a:p>
                      <a:pPr algn="ctr"/>
                      <a:r>
                        <a:rPr lang="fr-FR" sz="1200" dirty="0"/>
                        <a:t>Proche parent </a:t>
                      </a:r>
                    </a:p>
                    <a:p>
                      <a:pPr algn="ctr"/>
                      <a:r>
                        <a:rPr lang="fr-FR" sz="1200" dirty="0"/>
                        <a:t>salarié</a:t>
                      </a:r>
                    </a:p>
                  </a:txBody>
                  <a:tcPr marL="121920" marR="121920" marT="60960" marB="60960">
                    <a:solidFill>
                      <a:srgbClr val="1498D7"/>
                    </a:solidFill>
                  </a:tcPr>
                </a:tc>
                <a:extLst>
                  <a:ext uri="{0D108BD9-81ED-4DB2-BD59-A6C34878D82A}">
                    <a16:rowId xmlns:a16="http://schemas.microsoft.com/office/drawing/2014/main" val="437355667"/>
                  </a:ext>
                </a:extLst>
              </a:tr>
              <a:tr h="687540">
                <a:tc>
                  <a:txBody>
                    <a:bodyPr/>
                    <a:lstStyle/>
                    <a:p>
                      <a:pPr algn="ctr"/>
                      <a:r>
                        <a:rPr lang="fr-FR" sz="1000" dirty="0">
                          <a:solidFill>
                            <a:schemeClr val="bg1"/>
                          </a:solidFill>
                        </a:rPr>
                        <a:t>0</a:t>
                      </a:r>
                    </a:p>
                  </a:txBody>
                  <a:tcPr marL="121920" marR="121920" marT="60960" marB="60960">
                    <a:solidFill>
                      <a:schemeClr val="bg1">
                        <a:lumMod val="50000"/>
                      </a:schemeClr>
                    </a:solidFill>
                  </a:tcPr>
                </a:tc>
                <a:tc>
                  <a:txBody>
                    <a:bodyPr/>
                    <a:lstStyle/>
                    <a:p>
                      <a:pPr algn="ctr"/>
                      <a:r>
                        <a:rPr lang="fr-FR" sz="1000" dirty="0">
                          <a:solidFill>
                            <a:schemeClr val="bg1"/>
                          </a:solidFill>
                        </a:rPr>
                        <a:t>0</a:t>
                      </a:r>
                    </a:p>
                  </a:txBody>
                  <a:tcPr marL="121920" marR="121920" marT="60960" marB="60960">
                    <a:solidFill>
                      <a:schemeClr val="bg1">
                        <a:lumMod val="50000"/>
                      </a:schemeClr>
                    </a:solidFill>
                  </a:tcPr>
                </a:tc>
                <a:tc>
                  <a:txBody>
                    <a:bodyPr/>
                    <a:lstStyle/>
                    <a:p>
                      <a:pPr algn="ctr"/>
                      <a:r>
                        <a:rPr lang="fr-FR" sz="1000" dirty="0">
                          <a:solidFill>
                            <a:schemeClr val="bg1"/>
                          </a:solidFill>
                        </a:rPr>
                        <a:t>GSK</a:t>
                      </a:r>
                    </a:p>
                    <a:p>
                      <a:pPr algn="ctr"/>
                      <a:r>
                        <a:rPr lang="fr-FR" sz="1000" dirty="0">
                          <a:solidFill>
                            <a:schemeClr val="bg1"/>
                          </a:solidFill>
                        </a:rPr>
                        <a:t>MSD</a:t>
                      </a:r>
                    </a:p>
                    <a:p>
                      <a:pPr algn="ctr"/>
                      <a:r>
                        <a:rPr lang="fr-FR" sz="1000" dirty="0">
                          <a:solidFill>
                            <a:schemeClr val="bg1"/>
                          </a:solidFill>
                        </a:rPr>
                        <a:t>Pfizer</a:t>
                      </a:r>
                    </a:p>
                    <a:p>
                      <a:pPr algn="ctr"/>
                      <a:r>
                        <a:rPr lang="fr-FR" sz="1000" dirty="0">
                          <a:solidFill>
                            <a:schemeClr val="bg1"/>
                          </a:solidFill>
                        </a:rPr>
                        <a:t>Sanofi</a:t>
                      </a:r>
                    </a:p>
                  </a:txBody>
                  <a:tcPr marL="121920" marR="121920" marT="60960" marB="60960">
                    <a:solidFill>
                      <a:schemeClr val="bg1">
                        <a:lumMod val="50000"/>
                      </a:schemeClr>
                    </a:solidFill>
                  </a:tcPr>
                </a:tc>
                <a:tc>
                  <a:txBody>
                    <a:bodyPr/>
                    <a:lstStyle/>
                    <a:p>
                      <a:pPr algn="ctr"/>
                      <a:r>
                        <a:rPr lang="fr-FR" sz="1000" dirty="0">
                          <a:solidFill>
                            <a:schemeClr val="bg1"/>
                          </a:solidFill>
                        </a:rPr>
                        <a:t>GSK</a:t>
                      </a:r>
                    </a:p>
                    <a:p>
                      <a:pPr algn="ctr"/>
                      <a:r>
                        <a:rPr lang="fr-FR" sz="1000" dirty="0">
                          <a:solidFill>
                            <a:schemeClr val="bg1"/>
                          </a:solidFill>
                        </a:rPr>
                        <a:t>MSD</a:t>
                      </a:r>
                    </a:p>
                    <a:p>
                      <a:pPr algn="ctr"/>
                      <a:r>
                        <a:rPr lang="fr-FR" sz="1000" dirty="0">
                          <a:solidFill>
                            <a:schemeClr val="bg1"/>
                          </a:solidFill>
                        </a:rPr>
                        <a:t>Pfizer</a:t>
                      </a:r>
                    </a:p>
                    <a:p>
                      <a:pPr algn="ctr"/>
                      <a:r>
                        <a:rPr lang="fr-FR" sz="1000" dirty="0">
                          <a:solidFill>
                            <a:schemeClr val="bg1"/>
                          </a:solidFill>
                        </a:rPr>
                        <a:t>Sanofi</a:t>
                      </a:r>
                    </a:p>
                  </a:txBody>
                  <a:tcPr marL="121920" marR="121920" marT="60960" marB="60960">
                    <a:solidFill>
                      <a:schemeClr val="bg1">
                        <a:lumMod val="50000"/>
                      </a:schemeClr>
                    </a:solidFill>
                  </a:tcPr>
                </a:tc>
                <a:tc>
                  <a:txBody>
                    <a:bodyPr/>
                    <a:lstStyle/>
                    <a:p>
                      <a:pPr algn="ctr"/>
                      <a:r>
                        <a:rPr lang="fr-FR" sz="1000" dirty="0">
                          <a:solidFill>
                            <a:schemeClr val="bg1"/>
                          </a:solidFill>
                        </a:rPr>
                        <a:t>GSK</a:t>
                      </a:r>
                    </a:p>
                    <a:p>
                      <a:pPr algn="ctr"/>
                      <a:r>
                        <a:rPr lang="fr-FR" sz="1000" dirty="0">
                          <a:solidFill>
                            <a:schemeClr val="bg1"/>
                          </a:solidFill>
                        </a:rPr>
                        <a:t>MSD</a:t>
                      </a:r>
                    </a:p>
                    <a:p>
                      <a:pPr algn="ctr"/>
                      <a:r>
                        <a:rPr lang="fr-FR" sz="1000" dirty="0">
                          <a:solidFill>
                            <a:schemeClr val="bg1"/>
                          </a:solidFill>
                        </a:rPr>
                        <a:t>Pfizer</a:t>
                      </a:r>
                    </a:p>
                    <a:p>
                      <a:pPr algn="ctr"/>
                      <a:r>
                        <a:rPr lang="fr-FR" sz="1000" dirty="0">
                          <a:solidFill>
                            <a:schemeClr val="bg1"/>
                          </a:solidFill>
                        </a:rPr>
                        <a:t>Sanofi</a:t>
                      </a:r>
                    </a:p>
                  </a:txBody>
                  <a:tcPr marL="121920" marR="121920" marT="60960" marB="60960">
                    <a:solidFill>
                      <a:schemeClr val="bg1">
                        <a:lumMod val="50000"/>
                      </a:schemeClr>
                    </a:solidFill>
                  </a:tcPr>
                </a:tc>
                <a:tc>
                  <a:txBody>
                    <a:bodyPr/>
                    <a:lstStyle/>
                    <a:p>
                      <a:pPr algn="ctr"/>
                      <a:r>
                        <a:rPr lang="fr-FR" sz="1000" dirty="0">
                          <a:solidFill>
                            <a:schemeClr val="bg1"/>
                          </a:solidFill>
                        </a:rPr>
                        <a:t>MSD</a:t>
                      </a:r>
                    </a:p>
                    <a:p>
                      <a:pPr algn="ctr"/>
                      <a:r>
                        <a:rPr lang="fr-FR" sz="1000" dirty="0">
                          <a:solidFill>
                            <a:schemeClr val="bg1"/>
                          </a:solidFill>
                        </a:rPr>
                        <a:t>Pfizer</a:t>
                      </a:r>
                    </a:p>
                    <a:p>
                      <a:pPr algn="ctr"/>
                      <a:r>
                        <a:rPr lang="fr-FR" sz="1000" dirty="0">
                          <a:solidFill>
                            <a:schemeClr val="bg1"/>
                          </a:solidFill>
                        </a:rPr>
                        <a:t>GSK</a:t>
                      </a:r>
                    </a:p>
                  </a:txBody>
                  <a:tcPr marL="121920" marR="121920" marT="60960" marB="60960">
                    <a:solidFill>
                      <a:schemeClr val="bg1">
                        <a:lumMod val="50000"/>
                      </a:schemeClr>
                    </a:solidFill>
                  </a:tcPr>
                </a:tc>
                <a:tc>
                  <a:txBody>
                    <a:bodyPr/>
                    <a:lstStyle/>
                    <a:p>
                      <a:pPr algn="ctr"/>
                      <a:r>
                        <a:rPr lang="fr-FR" sz="1000" dirty="0">
                          <a:solidFill>
                            <a:schemeClr val="bg1"/>
                          </a:solidFill>
                        </a:rPr>
                        <a:t>0</a:t>
                      </a:r>
                    </a:p>
                  </a:txBody>
                  <a:tcPr marL="121920" marR="121920" marT="60960" marB="60960">
                    <a:solidFill>
                      <a:schemeClr val="bg1">
                        <a:lumMod val="50000"/>
                      </a:schemeClr>
                    </a:solidFill>
                  </a:tcPr>
                </a:tc>
                <a:extLst>
                  <a:ext uri="{0D108BD9-81ED-4DB2-BD59-A6C34878D82A}">
                    <a16:rowId xmlns:a16="http://schemas.microsoft.com/office/drawing/2014/main" val="2455073975"/>
                  </a:ext>
                </a:extLst>
              </a:tr>
              <a:tr h="331762">
                <a:tc>
                  <a:txBody>
                    <a:bodyPr/>
                    <a:lstStyle/>
                    <a:p>
                      <a:pPr algn="ctr"/>
                      <a:endParaRPr lang="fr-FR" sz="1500" dirty="0">
                        <a:solidFill>
                          <a:schemeClr val="bg1"/>
                        </a:solidFill>
                      </a:endParaRPr>
                    </a:p>
                  </a:txBody>
                  <a:tcPr marL="121920" marR="121920" marT="60960" marB="60960">
                    <a:solidFill>
                      <a:schemeClr val="bg1"/>
                    </a:solidFill>
                  </a:tcPr>
                </a:tc>
                <a:tc>
                  <a:txBody>
                    <a:bodyPr/>
                    <a:lstStyle/>
                    <a:p>
                      <a:pPr algn="ctr"/>
                      <a:endParaRPr lang="fr-FR" sz="1500" dirty="0">
                        <a:solidFill>
                          <a:schemeClr val="bg1"/>
                        </a:solidFill>
                      </a:endParaRPr>
                    </a:p>
                  </a:txBody>
                  <a:tcPr marL="121920" marR="121920" marT="60960" marB="60960">
                    <a:solidFill>
                      <a:schemeClr val="bg1"/>
                    </a:solidFill>
                  </a:tcPr>
                </a:tc>
                <a:tc>
                  <a:txBody>
                    <a:bodyPr/>
                    <a:lstStyle/>
                    <a:p>
                      <a:pPr algn="ctr"/>
                      <a:endParaRPr lang="fr-FR" sz="1500" dirty="0">
                        <a:solidFill>
                          <a:schemeClr val="bg1"/>
                        </a:solidFill>
                      </a:endParaRPr>
                    </a:p>
                  </a:txBody>
                  <a:tcPr marL="121920" marR="121920" marT="60960" marB="60960">
                    <a:solidFill>
                      <a:schemeClr val="bg1"/>
                    </a:solidFill>
                  </a:tcPr>
                </a:tc>
                <a:tc>
                  <a:txBody>
                    <a:bodyPr/>
                    <a:lstStyle/>
                    <a:p>
                      <a:pPr algn="ctr"/>
                      <a:endParaRPr lang="fr-FR" sz="1500" dirty="0">
                        <a:solidFill>
                          <a:schemeClr val="bg1"/>
                        </a:solidFill>
                      </a:endParaRPr>
                    </a:p>
                  </a:txBody>
                  <a:tcPr marL="121920" marR="121920" marT="60960" marB="60960">
                    <a:solidFill>
                      <a:schemeClr val="bg1"/>
                    </a:solidFill>
                  </a:tcPr>
                </a:tc>
                <a:tc>
                  <a:txBody>
                    <a:bodyPr/>
                    <a:lstStyle/>
                    <a:p>
                      <a:pPr algn="ctr"/>
                      <a:endParaRPr lang="fr-FR" sz="1500" dirty="0">
                        <a:solidFill>
                          <a:schemeClr val="bg1"/>
                        </a:solidFill>
                      </a:endParaRPr>
                    </a:p>
                  </a:txBody>
                  <a:tcPr marL="121920" marR="121920" marT="60960" marB="60960">
                    <a:solidFill>
                      <a:schemeClr val="bg1"/>
                    </a:solidFill>
                  </a:tcPr>
                </a:tc>
                <a:tc>
                  <a:txBody>
                    <a:bodyPr/>
                    <a:lstStyle/>
                    <a:p>
                      <a:pPr algn="ctr"/>
                      <a:endParaRPr lang="fr-FR" sz="1500" dirty="0">
                        <a:solidFill>
                          <a:schemeClr val="bg1"/>
                        </a:solidFill>
                      </a:endParaRPr>
                    </a:p>
                  </a:txBody>
                  <a:tcPr marL="121920" marR="121920" marT="60960" marB="60960">
                    <a:solidFill>
                      <a:schemeClr val="bg1"/>
                    </a:solidFill>
                  </a:tcPr>
                </a:tc>
                <a:tc>
                  <a:txBody>
                    <a:bodyPr/>
                    <a:lstStyle/>
                    <a:p>
                      <a:pPr algn="ctr"/>
                      <a:endParaRPr lang="fr-FR" sz="1500" dirty="0">
                        <a:solidFill>
                          <a:schemeClr val="bg1"/>
                        </a:solidFill>
                      </a:endParaRPr>
                    </a:p>
                  </a:txBody>
                  <a:tcPr marL="121920" marR="121920" marT="60960" marB="60960">
                    <a:solidFill>
                      <a:schemeClr val="bg1"/>
                    </a:solidFill>
                  </a:tcPr>
                </a:tc>
                <a:extLst>
                  <a:ext uri="{0D108BD9-81ED-4DB2-BD59-A6C34878D82A}">
                    <a16:rowId xmlns:a16="http://schemas.microsoft.com/office/drawing/2014/main" val="1869068810"/>
                  </a:ext>
                </a:extLst>
              </a:tr>
            </a:tbl>
          </a:graphicData>
        </a:graphic>
      </p:graphicFrame>
      <p:sp>
        <p:nvSpPr>
          <p:cNvPr id="3" name="ZoneTexte 2">
            <a:extLst>
              <a:ext uri="{FF2B5EF4-FFF2-40B4-BE49-F238E27FC236}">
                <a16:creationId xmlns:a16="http://schemas.microsoft.com/office/drawing/2014/main" id="{C7485AD7-5925-0960-BB1F-3D1981EE413E}"/>
              </a:ext>
            </a:extLst>
          </p:cNvPr>
          <p:cNvSpPr txBox="1"/>
          <p:nvPr/>
        </p:nvSpPr>
        <p:spPr>
          <a:xfrm>
            <a:off x="327991" y="1958934"/>
            <a:ext cx="2403222" cy="369332"/>
          </a:xfrm>
          <a:prstGeom prst="rect">
            <a:avLst/>
          </a:prstGeom>
          <a:noFill/>
        </p:spPr>
        <p:txBody>
          <a:bodyPr wrap="none" rtlCol="0">
            <a:spAutoFit/>
          </a:bodyPr>
          <a:lstStyle/>
          <a:p>
            <a:r>
              <a:rPr lang="fr-FR" b="1" dirty="0"/>
              <a:t>         Robert COHEN</a:t>
            </a:r>
          </a:p>
        </p:txBody>
      </p:sp>
      <p:sp>
        <p:nvSpPr>
          <p:cNvPr id="4" name="ZoneTexte 3">
            <a:extLst>
              <a:ext uri="{FF2B5EF4-FFF2-40B4-BE49-F238E27FC236}">
                <a16:creationId xmlns:a16="http://schemas.microsoft.com/office/drawing/2014/main" id="{BD9CA94C-FAFC-FB40-9C7D-8453A9A80BAF}"/>
              </a:ext>
            </a:extLst>
          </p:cNvPr>
          <p:cNvSpPr txBox="1"/>
          <p:nvPr/>
        </p:nvSpPr>
        <p:spPr>
          <a:xfrm>
            <a:off x="924339" y="925660"/>
            <a:ext cx="6791346" cy="923330"/>
          </a:xfrm>
          <a:prstGeom prst="rect">
            <a:avLst/>
          </a:prstGeom>
          <a:noFill/>
        </p:spPr>
        <p:txBody>
          <a:bodyPr wrap="none" rtlCol="0">
            <a:spAutoFit/>
          </a:bodyPr>
          <a:lstStyle/>
          <a:p>
            <a:r>
              <a:rPr lang="fr-FR" b="1" dirty="0"/>
              <a:t>Emmanuel GRIMPREL</a:t>
            </a:r>
          </a:p>
          <a:p>
            <a:pPr marL="285750" indent="-285750">
              <a:buFont typeface="Arial" panose="020B0604020202020204" pitchFamily="34" charset="0"/>
              <a:buChar char="•"/>
            </a:pPr>
            <a:r>
              <a:rPr lang="fr-FR" dirty="0"/>
              <a:t>Aucun avec l’industrie</a:t>
            </a:r>
          </a:p>
          <a:p>
            <a:pPr marL="285750" indent="-285750">
              <a:buFont typeface="Arial" panose="020B0604020202020204" pitchFamily="34" charset="0"/>
              <a:buChar char="•"/>
            </a:pPr>
            <a:r>
              <a:rPr lang="fr-FR" dirty="0"/>
              <a:t>Membre de la Commission Technique des vaccinations (HAS)</a:t>
            </a:r>
          </a:p>
        </p:txBody>
      </p:sp>
      <p:sp>
        <p:nvSpPr>
          <p:cNvPr id="5" name="ZoneTexte 4">
            <a:extLst>
              <a:ext uri="{FF2B5EF4-FFF2-40B4-BE49-F238E27FC236}">
                <a16:creationId xmlns:a16="http://schemas.microsoft.com/office/drawing/2014/main" id="{9D24F319-0CD7-151C-0D81-E935B7ADB697}"/>
              </a:ext>
            </a:extLst>
          </p:cNvPr>
          <p:cNvSpPr txBox="1"/>
          <p:nvPr/>
        </p:nvSpPr>
        <p:spPr>
          <a:xfrm>
            <a:off x="1202635" y="292496"/>
            <a:ext cx="2274982" cy="430887"/>
          </a:xfrm>
          <a:prstGeom prst="rect">
            <a:avLst/>
          </a:prstGeom>
          <a:noFill/>
        </p:spPr>
        <p:txBody>
          <a:bodyPr wrap="none" rtlCol="0">
            <a:spAutoFit/>
          </a:bodyPr>
          <a:lstStyle/>
          <a:p>
            <a:r>
              <a:rPr lang="fr-FR" sz="2200" b="1" dirty="0">
                <a:solidFill>
                  <a:schemeClr val="bg1"/>
                </a:solidFill>
              </a:rPr>
              <a:t>Liens d’intérêts</a:t>
            </a:r>
          </a:p>
        </p:txBody>
      </p:sp>
    </p:spTree>
    <p:extLst>
      <p:ext uri="{BB962C8B-B14F-4D97-AF65-F5344CB8AC3E}">
        <p14:creationId xmlns:p14="http://schemas.microsoft.com/office/powerpoint/2010/main" val="34511624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74037857-562B-4987-ADB8-760A099A1FAD}"/>
              </a:ext>
            </a:extLst>
          </p:cNvPr>
          <p:cNvSpPr>
            <a:spLocks noGrp="1"/>
          </p:cNvSpPr>
          <p:nvPr>
            <p:ph type="sldNum" sz="quarter" idx="12"/>
          </p:nvPr>
        </p:nvSpPr>
        <p:spPr>
          <a:xfrm>
            <a:off x="6989793" y="4849095"/>
            <a:ext cx="2057400" cy="273844"/>
          </a:xfrm>
          <a:prstGeom prst="rect">
            <a:avLst/>
          </a:prstGeom>
        </p:spPr>
        <p:txBody>
          <a:bodyPr vert="horz" lIns="68580" tIns="34290" rIns="68580" bIns="34290" rtlCol="0" anchor="ctr"/>
          <a:lstStyle>
            <a:defPPr>
              <a:defRPr lang="fr-FR"/>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342911">
              <a:defRPr/>
            </a:pPr>
            <a:fld id="{3ADDC1D6-6207-444C-B9AA-774687A2A469}" type="slidenum">
              <a:rPr lang="fr-FR" smtClean="0"/>
              <a:pPr defTabSz="342911">
                <a:defRPr/>
              </a:pPr>
              <a:t>30</a:t>
            </a:fld>
            <a:endParaRPr lang="en-GB" dirty="0">
              <a:latin typeface="Calibri" panose="020F0502020204030204"/>
            </a:endParaRPr>
          </a:p>
        </p:txBody>
      </p:sp>
      <p:sp>
        <p:nvSpPr>
          <p:cNvPr id="17" name="Title 1">
            <a:extLst>
              <a:ext uri="{FF2B5EF4-FFF2-40B4-BE49-F238E27FC236}">
                <a16:creationId xmlns:a16="http://schemas.microsoft.com/office/drawing/2014/main" id="{0635BFEF-0F65-559F-253D-48076723492C}"/>
              </a:ext>
            </a:extLst>
          </p:cNvPr>
          <p:cNvSpPr txBox="1">
            <a:spLocks/>
          </p:cNvSpPr>
          <p:nvPr/>
        </p:nvSpPr>
        <p:spPr>
          <a:xfrm>
            <a:off x="81281" y="91390"/>
            <a:ext cx="8737469" cy="519374"/>
          </a:xfrm>
          <a:prstGeom prst="rect">
            <a:avLst/>
          </a:prstGeom>
        </p:spPr>
        <p:txBody>
          <a:bodyPr/>
          <a:lstStyle>
            <a:lvl1pPr algn="l" defTabSz="975390" rtl="0" eaLnBrk="1" latinLnBrk="0" hangingPunct="1">
              <a:lnSpc>
                <a:spcPct val="85000"/>
              </a:lnSpc>
              <a:spcBef>
                <a:spcPct val="0"/>
              </a:spcBef>
              <a:buNone/>
              <a:defRPr sz="5120" kern="1200" spc="-53" baseline="0">
                <a:solidFill>
                  <a:schemeClr val="tx1">
                    <a:lumMod val="75000"/>
                    <a:lumOff val="25000"/>
                  </a:schemeClr>
                </a:solidFill>
                <a:latin typeface="+mj-lt"/>
                <a:ea typeface="+mj-ea"/>
                <a:cs typeface="+mj-cs"/>
              </a:defRPr>
            </a:lvl1pPr>
          </a:lstStyle>
          <a:p>
            <a:endParaRPr lang="en-US" sz="1969" dirty="0">
              <a:solidFill>
                <a:schemeClr val="accent2">
                  <a:lumMod val="75000"/>
                </a:schemeClr>
              </a:solidFill>
              <a:latin typeface="Arial" panose="020B0604020202020204" pitchFamily="34" charset="0"/>
              <a:cs typeface="Arial" panose="020B0604020202020204" pitchFamily="34" charset="0"/>
            </a:endParaRPr>
          </a:p>
        </p:txBody>
      </p:sp>
      <p:sp>
        <p:nvSpPr>
          <p:cNvPr id="6" name="Titre 1">
            <a:extLst>
              <a:ext uri="{FF2B5EF4-FFF2-40B4-BE49-F238E27FC236}">
                <a16:creationId xmlns:a16="http://schemas.microsoft.com/office/drawing/2014/main" id="{21F6ACCD-9589-D38B-56C8-63597E42221F}"/>
              </a:ext>
            </a:extLst>
          </p:cNvPr>
          <p:cNvSpPr txBox="1">
            <a:spLocks/>
          </p:cNvSpPr>
          <p:nvPr/>
        </p:nvSpPr>
        <p:spPr bwMode="gray">
          <a:xfrm>
            <a:off x="187404" y="130656"/>
            <a:ext cx="3241597" cy="773152"/>
          </a:xfrm>
          <a:prstGeom prst="rect">
            <a:avLst/>
          </a:prstGeom>
          <a:solidFill>
            <a:srgbClr val="347F63"/>
          </a:solidFill>
        </p:spPr>
        <p:txBody>
          <a:bodyPr vert="horz" lIns="64294" tIns="32147" rIns="64294" bIns="32147"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fr-FR" sz="2400" spc="-38" dirty="0">
                <a:solidFill>
                  <a:schemeClr val="bg1"/>
                </a:solidFill>
                <a:latin typeface="+mn-lt"/>
                <a:cs typeface="Arial" panose="020B0604020202020204" pitchFamily="34" charset="0"/>
              </a:rPr>
              <a:t>Les freins des parents</a:t>
            </a:r>
          </a:p>
        </p:txBody>
      </p:sp>
      <p:pic>
        <p:nvPicPr>
          <p:cNvPr id="3" name="Image 2" descr="Une image contenant texte, capture d’écran, logiciel, Page web&#10;&#10;Description générée automatiquement">
            <a:extLst>
              <a:ext uri="{FF2B5EF4-FFF2-40B4-BE49-F238E27FC236}">
                <a16:creationId xmlns:a16="http://schemas.microsoft.com/office/drawing/2014/main" id="{B1115B7C-85D7-EEDC-2BAC-014942248D89}"/>
              </a:ext>
            </a:extLst>
          </p:cNvPr>
          <p:cNvPicPr>
            <a:picLocks noChangeAspect="1"/>
          </p:cNvPicPr>
          <p:nvPr/>
        </p:nvPicPr>
        <p:blipFill>
          <a:blip r:embed="rId3"/>
          <a:stretch>
            <a:fillRect/>
          </a:stretch>
        </p:blipFill>
        <p:spPr>
          <a:xfrm>
            <a:off x="65313" y="953799"/>
            <a:ext cx="3599988" cy="3889349"/>
          </a:xfrm>
          <a:prstGeom prst="rect">
            <a:avLst/>
          </a:prstGeom>
        </p:spPr>
      </p:pic>
      <p:sp>
        <p:nvSpPr>
          <p:cNvPr id="4" name="Rectangle 3">
            <a:extLst>
              <a:ext uri="{FF2B5EF4-FFF2-40B4-BE49-F238E27FC236}">
                <a16:creationId xmlns:a16="http://schemas.microsoft.com/office/drawing/2014/main" id="{BE2A591E-D574-F540-8E81-0924269D1731}"/>
              </a:ext>
            </a:extLst>
          </p:cNvPr>
          <p:cNvSpPr/>
          <p:nvPr/>
        </p:nvSpPr>
        <p:spPr>
          <a:xfrm>
            <a:off x="4315825" y="90016"/>
            <a:ext cx="2223914" cy="1193105"/>
          </a:xfrm>
          <a:prstGeom prst="rect">
            <a:avLst/>
          </a:prstGeom>
          <a:solidFill>
            <a:srgbClr val="008FB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050" b="1" u="sng" dirty="0"/>
              <a:t>Vous avez raison</a:t>
            </a:r>
            <a:r>
              <a:rPr lang="fr-FR" sz="1050" dirty="0"/>
              <a:t>, il faut que les enfants développent leurs propres défenses. Les vaccins (et celui là encore plus que les autres) permettent aux enfants de développer leur propres défenses immunitaires</a:t>
            </a:r>
          </a:p>
        </p:txBody>
      </p:sp>
      <p:sp>
        <p:nvSpPr>
          <p:cNvPr id="5" name="Rectangle 4">
            <a:extLst>
              <a:ext uri="{FF2B5EF4-FFF2-40B4-BE49-F238E27FC236}">
                <a16:creationId xmlns:a16="http://schemas.microsoft.com/office/drawing/2014/main" id="{1A9A16DE-B069-C519-A55E-52679E47765A}"/>
              </a:ext>
            </a:extLst>
          </p:cNvPr>
          <p:cNvSpPr/>
          <p:nvPr/>
        </p:nvSpPr>
        <p:spPr>
          <a:xfrm>
            <a:off x="3771485" y="1656983"/>
            <a:ext cx="5313393" cy="3286545"/>
          </a:xfrm>
          <a:prstGeom prst="rect">
            <a:avLst/>
          </a:prstGeom>
          <a:solidFill>
            <a:srgbClr val="44A78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050" dirty="0"/>
              <a:t>Oui, il est généralement recommandé de se faire vacciner contre le rotavirus plutôt que de compter uniquement sur le développement naturel des défenses immunitaires. Le rotavirus est une cause majeure de gastro-entérite </a:t>
            </a:r>
            <a:r>
              <a:rPr lang="fr-FR" sz="1050" dirty="0" err="1"/>
              <a:t>sévere</a:t>
            </a:r>
            <a:r>
              <a:rPr lang="fr-FR" sz="1050" dirty="0"/>
              <a:t> chez les nourrissons et les jeunes enfants, pouvant entraîner une déshydratation sévère, des hospitalisations et même des décès.</a:t>
            </a:r>
          </a:p>
          <a:p>
            <a:r>
              <a:rPr lang="fr-FR" sz="1050" dirty="0"/>
              <a:t>Les vaccins contre le rotavirus sont conçus pour stimuler le </a:t>
            </a:r>
            <a:r>
              <a:rPr lang="fr-FR" sz="1050" dirty="0" err="1"/>
              <a:t>systeme</a:t>
            </a:r>
            <a:r>
              <a:rPr lang="fr-FR" sz="1050" dirty="0"/>
              <a:t> immunitaire afin de produire une réponse protectrice contre le virus. Ils ont été démontrés comme étant sûrs et efficaces pour prévenir les infections graves dues au rotavirus. Le développement naturel des défenses immunitaires contre le rotavirus peut prendre du temps et être associé a un risque élevé de complications chez les jeunes enfants. Les vaccins permettent de fournir une protection précoce et plus prévisible contre le virus, réduisant ainsi le risque de complications graves.</a:t>
            </a:r>
          </a:p>
          <a:p>
            <a:r>
              <a:rPr lang="fr-FR" sz="1050" dirty="0"/>
              <a:t>Il est important de noter que la décision de se faire vacciner contre le rotavirus devrait être prise en consultation avec un professionnel de la santé, qui peut évaluer Les avantages et les risques spécifiques dans le contexte individuel de chaque personne. Ils pourront fournir des informations adaptées à vote situation, notamment en tenant compte de l'âge, de l'état de santé et d'autres facteurs pertinents.</a:t>
            </a:r>
          </a:p>
          <a:p>
            <a:pPr algn="ctr"/>
            <a:endParaRPr lang="fr-FR" sz="1050" dirty="0"/>
          </a:p>
        </p:txBody>
      </p:sp>
      <p:cxnSp>
        <p:nvCxnSpPr>
          <p:cNvPr id="9" name="Connecteur droit avec flèche 8">
            <a:extLst>
              <a:ext uri="{FF2B5EF4-FFF2-40B4-BE49-F238E27FC236}">
                <a16:creationId xmlns:a16="http://schemas.microsoft.com/office/drawing/2014/main" id="{6BB0E58D-715A-1D6C-E3AE-7ED52ABA4DE5}"/>
              </a:ext>
            </a:extLst>
          </p:cNvPr>
          <p:cNvCxnSpPr>
            <a:cxnSpLocks/>
          </p:cNvCxnSpPr>
          <p:nvPr/>
        </p:nvCxnSpPr>
        <p:spPr>
          <a:xfrm flipV="1">
            <a:off x="3552922" y="1333098"/>
            <a:ext cx="762904" cy="424265"/>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sp>
        <p:nvSpPr>
          <p:cNvPr id="31" name="ZoneTexte 30">
            <a:extLst>
              <a:ext uri="{FF2B5EF4-FFF2-40B4-BE49-F238E27FC236}">
                <a16:creationId xmlns:a16="http://schemas.microsoft.com/office/drawing/2014/main" id="{A1D9C55E-F772-AB19-F22A-B0D72D10ADA4}"/>
              </a:ext>
            </a:extLst>
          </p:cNvPr>
          <p:cNvSpPr txBox="1"/>
          <p:nvPr/>
        </p:nvSpPr>
        <p:spPr>
          <a:xfrm>
            <a:off x="59123" y="4874346"/>
            <a:ext cx="2804679" cy="276999"/>
          </a:xfrm>
          <a:prstGeom prst="rect">
            <a:avLst/>
          </a:prstGeom>
          <a:noFill/>
        </p:spPr>
        <p:txBody>
          <a:bodyPr wrap="none" rtlCol="0">
            <a:spAutoFit/>
          </a:bodyPr>
          <a:lstStyle/>
          <a:p>
            <a:r>
              <a:rPr lang="fr-FR" sz="1200" i="1" dirty="0"/>
              <a:t>Cohen R et al </a:t>
            </a:r>
            <a:r>
              <a:rPr lang="fr-FR" sz="1200" i="1" dirty="0" err="1"/>
              <a:t>Vaccinoscopie</a:t>
            </a:r>
            <a:r>
              <a:rPr lang="fr-FR" sz="1200" i="1" dirty="0"/>
              <a:t> JNI 2023</a:t>
            </a:r>
          </a:p>
        </p:txBody>
      </p:sp>
      <p:pic>
        <p:nvPicPr>
          <p:cNvPr id="13" name="Image 12" descr="Une image contenant Police, logo, Graphique, symbole&#10;&#10;Description générée automatiquement">
            <a:extLst>
              <a:ext uri="{FF2B5EF4-FFF2-40B4-BE49-F238E27FC236}">
                <a16:creationId xmlns:a16="http://schemas.microsoft.com/office/drawing/2014/main" id="{05065F0C-AE1D-20A5-D176-B1E9987E53B5}"/>
              </a:ext>
            </a:extLst>
          </p:cNvPr>
          <p:cNvPicPr>
            <a:picLocks noChangeAspect="1"/>
          </p:cNvPicPr>
          <p:nvPr/>
        </p:nvPicPr>
        <p:blipFill>
          <a:blip r:embed="rId4"/>
          <a:stretch>
            <a:fillRect/>
          </a:stretch>
        </p:blipFill>
        <p:spPr>
          <a:xfrm>
            <a:off x="6736331" y="517231"/>
            <a:ext cx="1038491" cy="953461"/>
          </a:xfrm>
          <a:prstGeom prst="rect">
            <a:avLst/>
          </a:prstGeom>
        </p:spPr>
      </p:pic>
    </p:spTree>
    <p:extLst>
      <p:ext uri="{BB962C8B-B14F-4D97-AF65-F5344CB8AC3E}">
        <p14:creationId xmlns:p14="http://schemas.microsoft.com/office/powerpoint/2010/main" val="1505655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 grpId="0" animBg="1"/>
      <p:bldP spid="5" grpId="0" animBg="1"/>
      <p:bldP spid="31"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66112BF3-0505-FD2B-F05F-26B4B41FA4DC}"/>
              </a:ext>
            </a:extLst>
          </p:cNvPr>
          <p:cNvSpPr txBox="1"/>
          <p:nvPr/>
        </p:nvSpPr>
        <p:spPr>
          <a:xfrm>
            <a:off x="1265464" y="359229"/>
            <a:ext cx="2759529" cy="369332"/>
          </a:xfrm>
          <a:prstGeom prst="rect">
            <a:avLst/>
          </a:prstGeom>
          <a:noFill/>
        </p:spPr>
        <p:txBody>
          <a:bodyPr wrap="square" rtlCol="0">
            <a:spAutoFit/>
          </a:bodyPr>
          <a:lstStyle/>
          <a:p>
            <a:r>
              <a:rPr lang="fr-FR" dirty="0" err="1">
                <a:solidFill>
                  <a:schemeClr val="bg1"/>
                </a:solidFill>
              </a:rPr>
              <a:t>Take</a:t>
            </a:r>
            <a:r>
              <a:rPr lang="fr-FR" dirty="0">
                <a:solidFill>
                  <a:schemeClr val="bg1"/>
                </a:solidFill>
              </a:rPr>
              <a:t>-home messages</a:t>
            </a:r>
          </a:p>
        </p:txBody>
      </p:sp>
      <p:sp>
        <p:nvSpPr>
          <p:cNvPr id="3" name="ZoneTexte 2">
            <a:extLst>
              <a:ext uri="{FF2B5EF4-FFF2-40B4-BE49-F238E27FC236}">
                <a16:creationId xmlns:a16="http://schemas.microsoft.com/office/drawing/2014/main" id="{E3CE3DB7-EB59-CA6F-F973-E3B4377819BC}"/>
              </a:ext>
            </a:extLst>
          </p:cNvPr>
          <p:cNvSpPr txBox="1"/>
          <p:nvPr/>
        </p:nvSpPr>
        <p:spPr>
          <a:xfrm>
            <a:off x="898070" y="1355270"/>
            <a:ext cx="7323365" cy="2585323"/>
          </a:xfrm>
          <a:prstGeom prst="rect">
            <a:avLst/>
          </a:prstGeom>
          <a:noFill/>
        </p:spPr>
        <p:txBody>
          <a:bodyPr wrap="square" rtlCol="0">
            <a:spAutoFit/>
          </a:bodyPr>
          <a:lstStyle/>
          <a:p>
            <a:pPr marL="285750" indent="-285750">
              <a:buFont typeface="Arial" panose="020B0604020202020204" pitchFamily="34" charset="0"/>
              <a:buChar char="•"/>
            </a:pPr>
            <a:r>
              <a:rPr lang="fr-FR" dirty="0"/>
              <a:t>Notre calendrier vaccinal tient la route, Il pourrait être complété sur tel ou tel aspect (ACYW ado, varicelle)</a:t>
            </a:r>
          </a:p>
          <a:p>
            <a:pPr marL="285750" indent="-285750">
              <a:buFont typeface="Arial" panose="020B0604020202020204" pitchFamily="34" charset="0"/>
              <a:buChar char="•"/>
            </a:pPr>
            <a:r>
              <a:rPr lang="fr-FR" dirty="0"/>
              <a:t>Les autorités ne communiquent pas assez sur les changements du calendrier vaccinal (Santé Publique France ?), notamment sur le poids réel des maladies</a:t>
            </a:r>
          </a:p>
          <a:p>
            <a:pPr marL="285750" indent="-285750">
              <a:buFont typeface="Arial" panose="020B0604020202020204" pitchFamily="34" charset="0"/>
              <a:buChar char="•"/>
            </a:pPr>
            <a:r>
              <a:rPr lang="fr-FR" dirty="0"/>
              <a:t>Notre rôle à titre individuel est de protéger au mieux « nos » patients.</a:t>
            </a:r>
          </a:p>
          <a:p>
            <a:pPr marL="285750" indent="-285750">
              <a:buFont typeface="Arial" panose="020B0604020202020204" pitchFamily="34" charset="0"/>
              <a:buChar char="•"/>
            </a:pPr>
            <a:r>
              <a:rPr lang="fr-FR" dirty="0"/>
              <a:t>Pour cela il faut être « convaincu » et avoir un arsenal de réponses à leurs questionnements légitimes  </a:t>
            </a:r>
          </a:p>
        </p:txBody>
      </p:sp>
    </p:spTree>
    <p:extLst>
      <p:ext uri="{BB962C8B-B14F-4D97-AF65-F5344CB8AC3E}">
        <p14:creationId xmlns:p14="http://schemas.microsoft.com/office/powerpoint/2010/main" val="9994846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9606DEBC-73AA-4A8D-D27D-F91EC2F31316}"/>
              </a:ext>
            </a:extLst>
          </p:cNvPr>
          <p:cNvSpPr txBox="1"/>
          <p:nvPr/>
        </p:nvSpPr>
        <p:spPr>
          <a:xfrm>
            <a:off x="1073425" y="320960"/>
            <a:ext cx="7471891" cy="430887"/>
          </a:xfrm>
          <a:prstGeom prst="rect">
            <a:avLst/>
          </a:prstGeom>
          <a:noFill/>
        </p:spPr>
        <p:txBody>
          <a:bodyPr wrap="square" rtlCol="0">
            <a:spAutoFit/>
          </a:bodyPr>
          <a:lstStyle/>
          <a:p>
            <a:r>
              <a:rPr lang="fr-FR" sz="2200" b="1" dirty="0">
                <a:solidFill>
                  <a:schemeClr val="bg1"/>
                </a:solidFill>
              </a:rPr>
              <a:t>Calendrier Vaccinal : La révolution en Marche </a:t>
            </a:r>
          </a:p>
        </p:txBody>
      </p:sp>
      <p:sp>
        <p:nvSpPr>
          <p:cNvPr id="3" name="ZoneTexte 2">
            <a:extLst>
              <a:ext uri="{FF2B5EF4-FFF2-40B4-BE49-F238E27FC236}">
                <a16:creationId xmlns:a16="http://schemas.microsoft.com/office/drawing/2014/main" id="{301881A5-0F4B-AAF8-59A5-6640769B7CE9}"/>
              </a:ext>
            </a:extLst>
          </p:cNvPr>
          <p:cNvSpPr txBox="1"/>
          <p:nvPr/>
        </p:nvSpPr>
        <p:spPr>
          <a:xfrm>
            <a:off x="1003852" y="1252331"/>
            <a:ext cx="8185788" cy="2708434"/>
          </a:xfrm>
          <a:prstGeom prst="rect">
            <a:avLst/>
          </a:prstGeom>
          <a:noFill/>
        </p:spPr>
        <p:txBody>
          <a:bodyPr wrap="square" rtlCol="0">
            <a:spAutoFit/>
          </a:bodyPr>
          <a:lstStyle/>
          <a:p>
            <a:pPr marL="285750" indent="-285750">
              <a:buClr>
                <a:srgbClr val="1498D7"/>
              </a:buClr>
              <a:buFont typeface="Wingdings" pitchFamily="2" charset="2"/>
              <a:buChar char="§"/>
            </a:pPr>
            <a:r>
              <a:rPr lang="fr-FR" b="1" dirty="0">
                <a:solidFill>
                  <a:srgbClr val="1498D7"/>
                </a:solidFill>
              </a:rPr>
              <a:t>2018</a:t>
            </a:r>
            <a:r>
              <a:rPr lang="fr-FR" dirty="0"/>
              <a:t> : Obligations vaccinales </a:t>
            </a:r>
            <a:r>
              <a:rPr lang="fr-FR" dirty="0">
                <a:sym typeface="Wingdings" pitchFamily="2" charset="2"/>
              </a:rPr>
              <a:t> augmentation des couvertures vaccinales</a:t>
            </a:r>
          </a:p>
          <a:p>
            <a:pPr>
              <a:spcAft>
                <a:spcPts val="600"/>
              </a:spcAft>
              <a:buClr>
                <a:srgbClr val="1498D7"/>
              </a:buClr>
            </a:pPr>
            <a:r>
              <a:rPr lang="fr-FR" dirty="0">
                <a:sym typeface="Wingdings" pitchFamily="2" charset="2"/>
              </a:rPr>
              <a:t>  	</a:t>
            </a:r>
            <a:r>
              <a:rPr lang="fr-FR" sz="1600" b="1" i="1" dirty="0">
                <a:sym typeface="Wingdings" pitchFamily="2" charset="2"/>
              </a:rPr>
              <a:t>11 vaccins mais calendrier vaccinal Français moins étoffé que les autres 	pays Européens</a:t>
            </a:r>
            <a:endParaRPr lang="fr-FR" b="1" i="1" dirty="0">
              <a:sym typeface="Wingdings" pitchFamily="2" charset="2"/>
            </a:endParaRPr>
          </a:p>
          <a:p>
            <a:pPr marL="285750" indent="-285750">
              <a:buClr>
                <a:srgbClr val="1498D7"/>
              </a:buClr>
              <a:buFont typeface="Wingdings" pitchFamily="2" charset="2"/>
              <a:buChar char="§"/>
            </a:pPr>
            <a:r>
              <a:rPr lang="fr-FR" b="1" dirty="0">
                <a:solidFill>
                  <a:srgbClr val="1498D7"/>
                </a:solidFill>
                <a:sym typeface="Wingdings" pitchFamily="2" charset="2"/>
              </a:rPr>
              <a:t>2021-22 :</a:t>
            </a:r>
            <a:r>
              <a:rPr lang="fr-FR" dirty="0">
                <a:sym typeface="Wingdings" pitchFamily="2" charset="2"/>
              </a:rPr>
              <a:t> Introduction (et remboursement)</a:t>
            </a:r>
          </a:p>
          <a:p>
            <a:pPr marL="742950" lvl="1" indent="-285750">
              <a:buClr>
                <a:srgbClr val="1498D7"/>
              </a:buClr>
              <a:buFont typeface="Wingdings" pitchFamily="2" charset="2"/>
              <a:buChar char="§"/>
            </a:pPr>
            <a:r>
              <a:rPr lang="fr-FR" dirty="0">
                <a:sym typeface="Wingdings" pitchFamily="2" charset="2"/>
              </a:rPr>
              <a:t>HPV / garçon</a:t>
            </a:r>
          </a:p>
          <a:p>
            <a:pPr marL="742950" lvl="1" indent="-285750">
              <a:buClr>
                <a:srgbClr val="1498D7"/>
              </a:buClr>
              <a:buFont typeface="Wingdings" pitchFamily="2" charset="2"/>
              <a:buChar char="§"/>
            </a:pPr>
            <a:r>
              <a:rPr lang="fr-FR" dirty="0">
                <a:sym typeface="Wingdings" pitchFamily="2" charset="2"/>
              </a:rPr>
              <a:t>Coqueluche / femme enceinte</a:t>
            </a:r>
          </a:p>
          <a:p>
            <a:pPr marL="742950" lvl="1" indent="-285750">
              <a:buClr>
                <a:srgbClr val="1498D7"/>
              </a:buClr>
              <a:buFont typeface="Wingdings" pitchFamily="2" charset="2"/>
              <a:buChar char="§"/>
            </a:pPr>
            <a:r>
              <a:rPr lang="fr-FR" dirty="0">
                <a:sym typeface="Wingdings" pitchFamily="2" charset="2"/>
              </a:rPr>
              <a:t>Bexsero® / nourrisson</a:t>
            </a:r>
          </a:p>
          <a:p>
            <a:pPr marL="742950" lvl="1" indent="-285750">
              <a:spcAft>
                <a:spcPts val="600"/>
              </a:spcAft>
              <a:buClr>
                <a:srgbClr val="1498D7"/>
              </a:buClr>
              <a:buFont typeface="Wingdings" pitchFamily="2" charset="2"/>
              <a:buChar char="§"/>
            </a:pPr>
            <a:r>
              <a:rPr lang="fr-FR" dirty="0">
                <a:sym typeface="Wingdings" pitchFamily="2" charset="2"/>
              </a:rPr>
              <a:t>Rotavirus / nourrisson (</a:t>
            </a:r>
            <a:r>
              <a:rPr lang="fr-FR" dirty="0" err="1">
                <a:sym typeface="Wingdings" pitchFamily="2" charset="2"/>
              </a:rPr>
              <a:t>Rotarix</a:t>
            </a:r>
            <a:r>
              <a:rPr lang="fr-FR" dirty="0">
                <a:sym typeface="Wingdings" pitchFamily="2" charset="2"/>
              </a:rPr>
              <a:t>®,</a:t>
            </a:r>
            <a:r>
              <a:rPr lang="fr-FR" dirty="0" err="1">
                <a:sym typeface="Wingdings" pitchFamily="2" charset="2"/>
              </a:rPr>
              <a:t>RotaTeq</a:t>
            </a:r>
            <a:r>
              <a:rPr lang="fr-FR" dirty="0">
                <a:sym typeface="Wingdings" pitchFamily="2" charset="2"/>
              </a:rPr>
              <a:t>®)</a:t>
            </a:r>
          </a:p>
          <a:p>
            <a:pPr marL="285750" indent="-285750">
              <a:spcAft>
                <a:spcPts val="600"/>
              </a:spcAft>
              <a:buClr>
                <a:srgbClr val="1498D7"/>
              </a:buClr>
              <a:buFont typeface="Wingdings" pitchFamily="2" charset="2"/>
              <a:buChar char="§"/>
            </a:pPr>
            <a:r>
              <a:rPr lang="fr-FR" b="1" dirty="0">
                <a:solidFill>
                  <a:srgbClr val="1498D7"/>
                </a:solidFill>
                <a:sym typeface="Wingdings" pitchFamily="2" charset="2"/>
              </a:rPr>
              <a:t>2023 : </a:t>
            </a:r>
            <a:r>
              <a:rPr lang="fr-FR" dirty="0">
                <a:sym typeface="Wingdings" pitchFamily="2" charset="2"/>
              </a:rPr>
              <a:t>Vaccination antigrippale des 2-17 ans ; </a:t>
            </a:r>
            <a:r>
              <a:rPr lang="fr-FR" dirty="0" err="1">
                <a:sym typeface="Wingdings" pitchFamily="2" charset="2"/>
              </a:rPr>
              <a:t>Beyfortus</a:t>
            </a:r>
            <a:r>
              <a:rPr lang="fr-FR" dirty="0">
                <a:sym typeface="Wingdings" pitchFamily="2" charset="2"/>
              </a:rPr>
              <a:t>® / nourrisson, </a:t>
            </a:r>
            <a:endParaRPr lang="fr-FR" dirty="0"/>
          </a:p>
        </p:txBody>
      </p:sp>
      <p:sp>
        <p:nvSpPr>
          <p:cNvPr id="4" name="ZoneTexte 3">
            <a:extLst>
              <a:ext uri="{FF2B5EF4-FFF2-40B4-BE49-F238E27FC236}">
                <a16:creationId xmlns:a16="http://schemas.microsoft.com/office/drawing/2014/main" id="{4417DC0B-C417-B20E-694C-6340CF3105C5}"/>
              </a:ext>
            </a:extLst>
          </p:cNvPr>
          <p:cNvSpPr txBox="1"/>
          <p:nvPr/>
        </p:nvSpPr>
        <p:spPr>
          <a:xfrm>
            <a:off x="1003851" y="3960765"/>
            <a:ext cx="6937513" cy="646331"/>
          </a:xfrm>
          <a:prstGeom prst="rect">
            <a:avLst/>
          </a:prstGeom>
          <a:solidFill>
            <a:schemeClr val="bg1">
              <a:lumMod val="85000"/>
            </a:schemeClr>
          </a:solidFill>
        </p:spPr>
        <p:txBody>
          <a:bodyPr wrap="square" rtlCol="0">
            <a:spAutoFit/>
          </a:bodyPr>
          <a:lstStyle/>
          <a:p>
            <a:pPr marL="285750" indent="-285750">
              <a:buClr>
                <a:srgbClr val="1498D7"/>
              </a:buClr>
              <a:buFont typeface="Wingdings" pitchFamily="2" charset="2"/>
              <a:buChar char="§"/>
            </a:pPr>
            <a:r>
              <a:rPr lang="fr-FR" b="1" dirty="0">
                <a:solidFill>
                  <a:srgbClr val="1498D7"/>
                </a:solidFill>
              </a:rPr>
              <a:t>2024 HAS </a:t>
            </a:r>
            <a:r>
              <a:rPr lang="fr-FR" dirty="0"/>
              <a:t>: révision de la politique vaccinale contre les méningocoques ; vaccination VRS des femmes enceintes</a:t>
            </a:r>
          </a:p>
        </p:txBody>
      </p:sp>
    </p:spTree>
    <p:extLst>
      <p:ext uri="{BB962C8B-B14F-4D97-AF65-F5344CB8AC3E}">
        <p14:creationId xmlns:p14="http://schemas.microsoft.com/office/powerpoint/2010/main" val="32247377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a:extLst>
              <a:ext uri="{FF2B5EF4-FFF2-40B4-BE49-F238E27FC236}">
                <a16:creationId xmlns:a16="http://schemas.microsoft.com/office/drawing/2014/main" id="{52AC3F1C-00A1-5A3A-7C16-A7876E3A6C59}"/>
              </a:ext>
            </a:extLst>
          </p:cNvPr>
          <p:cNvSpPr txBox="1"/>
          <p:nvPr/>
        </p:nvSpPr>
        <p:spPr>
          <a:xfrm>
            <a:off x="302286" y="1494405"/>
            <a:ext cx="3317411" cy="2308324"/>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1800" b="0" i="0" u="none" strike="noStrike" kern="1200" cap="none" spc="0" normalizeH="0" baseline="0" noProof="0" dirty="0">
                <a:ln>
                  <a:noFill/>
                </a:ln>
                <a:solidFill>
                  <a:prstClr val="black"/>
                </a:solidFill>
                <a:effectLst/>
                <a:uLnTx/>
                <a:uFillTx/>
                <a:latin typeface="Arial" pitchFamily="-108" charset="0"/>
                <a:cs typeface="Arial" pitchFamily="-108" charset="0"/>
              </a:rPr>
              <a:t>Demande de la DGS 2021</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1800" b="0" i="0" u="none" strike="noStrike" kern="1200" cap="none" spc="0" normalizeH="0" baseline="0" noProof="0" dirty="0">
                <a:ln>
                  <a:noFill/>
                </a:ln>
                <a:solidFill>
                  <a:prstClr val="black"/>
                </a:solidFill>
                <a:effectLst/>
                <a:uLnTx/>
                <a:uFillTx/>
                <a:latin typeface="Arial" pitchFamily="-108" charset="0"/>
                <a:cs typeface="Arial" pitchFamily="-108" charset="0"/>
              </a:rPr>
              <a:t>Important retard du à la pandémie Covid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1800" b="0" i="0" u="none" strike="noStrike" kern="1200" cap="none" spc="0" normalizeH="0" baseline="0" noProof="0" dirty="0">
                <a:ln>
                  <a:noFill/>
                </a:ln>
                <a:solidFill>
                  <a:prstClr val="black"/>
                </a:solidFill>
                <a:effectLst/>
                <a:uLnTx/>
                <a:uFillTx/>
                <a:latin typeface="Arial" pitchFamily="-108" charset="0"/>
                <a:cs typeface="Arial" pitchFamily="-108" charset="0"/>
              </a:rPr>
              <a:t>Reco attendue Mars 2024</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1800" b="0" i="0" u="none" strike="noStrike" kern="1200" cap="none" spc="0" normalizeH="0" baseline="0" noProof="0" dirty="0">
                <a:ln>
                  <a:noFill/>
                </a:ln>
                <a:solidFill>
                  <a:prstClr val="black"/>
                </a:solidFill>
                <a:effectLst/>
                <a:uLnTx/>
                <a:uFillTx/>
                <a:latin typeface="Arial" pitchFamily="-108" charset="0"/>
                <a:cs typeface="Arial" pitchFamily="-108" charset="0"/>
              </a:rPr>
              <a:t>Étude de modélisation</a:t>
            </a:r>
          </a:p>
          <a:p>
            <a:pPr marL="285750" marR="0" lvl="0" indent="-285750" algn="l" defTabSz="914400" rtl="0" eaLnBrk="1" fontAlgn="base" latinLnBrk="0" hangingPunct="1">
              <a:lnSpc>
                <a:spcPct val="100000"/>
              </a:lnSpc>
              <a:spcBef>
                <a:spcPct val="0"/>
              </a:spcBef>
              <a:spcAft>
                <a:spcPct val="0"/>
              </a:spcAft>
              <a:buClrTx/>
              <a:buSzTx/>
              <a:buFontTx/>
              <a:buChar char="-"/>
              <a:tabLst/>
              <a:defRPr/>
            </a:pPr>
            <a:r>
              <a:rPr kumimoji="0" lang="fr-FR" sz="1800" b="0" i="0" u="none" strike="noStrike" kern="1200" cap="none" spc="0" normalizeH="0" baseline="0" noProof="0" dirty="0">
                <a:ln>
                  <a:noFill/>
                </a:ln>
                <a:solidFill>
                  <a:prstClr val="black"/>
                </a:solidFill>
                <a:effectLst/>
                <a:uLnTx/>
                <a:uFillTx/>
                <a:latin typeface="Arial" pitchFamily="-108" charset="0"/>
                <a:cs typeface="Arial" pitchFamily="-108" charset="0"/>
              </a:rPr>
              <a:t>Vaccination ACWY</a:t>
            </a:r>
          </a:p>
          <a:p>
            <a:pPr marL="285750" marR="0" lvl="0" indent="-285750" algn="l" defTabSz="914400" rtl="0" eaLnBrk="1" fontAlgn="base" latinLnBrk="0" hangingPunct="1">
              <a:lnSpc>
                <a:spcPct val="100000"/>
              </a:lnSpc>
              <a:spcBef>
                <a:spcPct val="0"/>
              </a:spcBef>
              <a:spcAft>
                <a:spcPct val="0"/>
              </a:spcAft>
              <a:buClrTx/>
              <a:buSzTx/>
              <a:buFontTx/>
              <a:buChar char="-"/>
              <a:tabLst/>
              <a:defRPr/>
            </a:pPr>
            <a:r>
              <a:rPr kumimoji="0" lang="fr-FR" sz="1800" b="0" i="0" u="none" strike="noStrike" kern="1200" cap="none" spc="0" normalizeH="0" baseline="0" noProof="0" dirty="0">
                <a:ln>
                  <a:noFill/>
                </a:ln>
                <a:solidFill>
                  <a:prstClr val="black"/>
                </a:solidFill>
                <a:effectLst/>
                <a:uLnTx/>
                <a:uFillTx/>
                <a:latin typeface="Arial" pitchFamily="-108" charset="0"/>
                <a:cs typeface="Arial" pitchFamily="-108" charset="0"/>
              </a:rPr>
              <a:t>Bexsero adolescents et jeunes adultes</a:t>
            </a:r>
          </a:p>
        </p:txBody>
      </p:sp>
      <p:pic>
        <p:nvPicPr>
          <p:cNvPr id="10" name="Image 9">
            <a:extLst>
              <a:ext uri="{FF2B5EF4-FFF2-40B4-BE49-F238E27FC236}">
                <a16:creationId xmlns:a16="http://schemas.microsoft.com/office/drawing/2014/main" id="{DD3D6D7D-EAC7-FC45-963B-4BA7F41082D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86766" y="971253"/>
            <a:ext cx="4312238" cy="3534417"/>
          </a:xfrm>
          <a:prstGeom prst="rect">
            <a:avLst/>
          </a:prstGeom>
        </p:spPr>
      </p:pic>
    </p:spTree>
    <p:extLst>
      <p:ext uri="{BB962C8B-B14F-4D97-AF65-F5344CB8AC3E}">
        <p14:creationId xmlns:p14="http://schemas.microsoft.com/office/powerpoint/2010/main" val="40835726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Une image contenant Police, texte, capture d’écran, logo&#10;&#10;Description générée automatiquement">
            <a:extLst>
              <a:ext uri="{FF2B5EF4-FFF2-40B4-BE49-F238E27FC236}">
                <a16:creationId xmlns:a16="http://schemas.microsoft.com/office/drawing/2014/main" id="{CDFE829D-73E0-4512-572F-14BCA6F44F1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9330" y="904240"/>
            <a:ext cx="2552700" cy="1384300"/>
          </a:xfrm>
          <a:prstGeom prst="rect">
            <a:avLst/>
          </a:prstGeom>
        </p:spPr>
      </p:pic>
      <p:pic>
        <p:nvPicPr>
          <p:cNvPr id="8" name="Image 7">
            <a:extLst>
              <a:ext uri="{FF2B5EF4-FFF2-40B4-BE49-F238E27FC236}">
                <a16:creationId xmlns:a16="http://schemas.microsoft.com/office/drawing/2014/main" id="{156AA2C2-530B-F343-B9C7-084F9216E7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65559" y="1102671"/>
            <a:ext cx="4748965" cy="2938158"/>
          </a:xfrm>
          <a:prstGeom prst="rect">
            <a:avLst/>
          </a:prstGeom>
        </p:spPr>
      </p:pic>
    </p:spTree>
    <p:extLst>
      <p:ext uri="{BB962C8B-B14F-4D97-AF65-F5344CB8AC3E}">
        <p14:creationId xmlns:p14="http://schemas.microsoft.com/office/powerpoint/2010/main" val="27538455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FB63FD0E-015A-D1DB-2013-6C3923581ECF}"/>
              </a:ext>
            </a:extLst>
          </p:cNvPr>
          <p:cNvSpPr txBox="1"/>
          <p:nvPr/>
        </p:nvSpPr>
        <p:spPr>
          <a:xfrm>
            <a:off x="1013791" y="159027"/>
            <a:ext cx="8130209" cy="707886"/>
          </a:xfrm>
          <a:prstGeom prst="rect">
            <a:avLst/>
          </a:prstGeom>
          <a:noFill/>
        </p:spPr>
        <p:txBody>
          <a:bodyPr wrap="square" rtlCol="0">
            <a:spAutoFit/>
          </a:bodyPr>
          <a:lstStyle/>
          <a:p>
            <a:r>
              <a:rPr lang="fr-FR" sz="2000" b="1" dirty="0">
                <a:solidFill>
                  <a:schemeClr val="bg1"/>
                </a:solidFill>
              </a:rPr>
              <a:t>  En Europe, nous avons maintenant un calendrier vaccinal</a:t>
            </a:r>
          </a:p>
          <a:p>
            <a:r>
              <a:rPr lang="fr-FR" sz="2000" b="1" dirty="0">
                <a:solidFill>
                  <a:schemeClr val="bg1"/>
                </a:solidFill>
              </a:rPr>
              <a:t>  parmi les plus larges</a:t>
            </a:r>
          </a:p>
        </p:txBody>
      </p:sp>
      <p:sp>
        <p:nvSpPr>
          <p:cNvPr id="3" name="ZoneTexte 2">
            <a:extLst>
              <a:ext uri="{FF2B5EF4-FFF2-40B4-BE49-F238E27FC236}">
                <a16:creationId xmlns:a16="http://schemas.microsoft.com/office/drawing/2014/main" id="{E9209B60-C89A-C3EE-46FF-DB41C73F527F}"/>
              </a:ext>
            </a:extLst>
          </p:cNvPr>
          <p:cNvSpPr txBox="1"/>
          <p:nvPr/>
        </p:nvSpPr>
        <p:spPr>
          <a:xfrm>
            <a:off x="1113181" y="1341783"/>
            <a:ext cx="6283661" cy="3662541"/>
          </a:xfrm>
          <a:prstGeom prst="rect">
            <a:avLst/>
          </a:prstGeom>
          <a:noFill/>
        </p:spPr>
        <p:txBody>
          <a:bodyPr wrap="square" rtlCol="0">
            <a:spAutoFit/>
          </a:bodyPr>
          <a:lstStyle/>
          <a:p>
            <a:pPr>
              <a:spcAft>
                <a:spcPts val="1200"/>
              </a:spcAft>
            </a:pPr>
            <a:r>
              <a:rPr lang="fr-FR" dirty="0"/>
              <a:t>Mais couvertures vaccinales non optimales pour les nouveaux vaccins</a:t>
            </a:r>
          </a:p>
          <a:p>
            <a:pPr marL="285750" indent="-285750">
              <a:spcAft>
                <a:spcPts val="1200"/>
              </a:spcAft>
              <a:buFont typeface="Arial" panose="020B0604020202020204" pitchFamily="34" charset="0"/>
              <a:buChar char="•"/>
            </a:pPr>
            <a:r>
              <a:rPr lang="fr-FR" dirty="0"/>
              <a:t>Gardasil9®</a:t>
            </a:r>
          </a:p>
          <a:p>
            <a:pPr marL="285750" indent="-285750">
              <a:spcAft>
                <a:spcPts val="1200"/>
              </a:spcAft>
              <a:buFont typeface="Arial" panose="020B0604020202020204" pitchFamily="34" charset="0"/>
              <a:buChar char="•"/>
            </a:pPr>
            <a:r>
              <a:rPr lang="fr-FR" dirty="0"/>
              <a:t>Rattrapage </a:t>
            </a:r>
            <a:r>
              <a:rPr lang="fr-FR" dirty="0" err="1"/>
              <a:t>méningo</a:t>
            </a:r>
            <a:r>
              <a:rPr lang="fr-FR" dirty="0"/>
              <a:t> C</a:t>
            </a:r>
          </a:p>
          <a:p>
            <a:pPr marL="285750" indent="-285750">
              <a:spcAft>
                <a:spcPts val="1200"/>
              </a:spcAft>
              <a:buFont typeface="Arial" panose="020B0604020202020204" pitchFamily="34" charset="0"/>
              <a:buChar char="•"/>
            </a:pPr>
            <a:r>
              <a:rPr lang="fr-FR" dirty="0" err="1">
                <a:solidFill>
                  <a:srgbClr val="FF0000"/>
                </a:solidFill>
              </a:rPr>
              <a:t>Bexsero</a:t>
            </a:r>
            <a:r>
              <a:rPr lang="fr-FR" dirty="0">
                <a:solidFill>
                  <a:srgbClr val="FF0000"/>
                </a:solidFill>
              </a:rPr>
              <a:t>®</a:t>
            </a:r>
          </a:p>
          <a:p>
            <a:pPr marL="285750" indent="-285750">
              <a:spcAft>
                <a:spcPts val="1200"/>
              </a:spcAft>
              <a:buFont typeface="Arial" panose="020B0604020202020204" pitchFamily="34" charset="0"/>
              <a:buChar char="•"/>
            </a:pPr>
            <a:r>
              <a:rPr lang="fr-FR" dirty="0">
                <a:solidFill>
                  <a:srgbClr val="FF0000"/>
                </a:solidFill>
              </a:rPr>
              <a:t>Rotavirus</a:t>
            </a:r>
          </a:p>
          <a:p>
            <a:pPr marL="285750" indent="-285750">
              <a:spcAft>
                <a:spcPts val="1200"/>
              </a:spcAft>
              <a:buFont typeface="Arial" panose="020B0604020202020204" pitchFamily="34" charset="0"/>
              <a:buChar char="•"/>
            </a:pPr>
            <a:r>
              <a:rPr lang="fr-FR" dirty="0"/>
              <a:t>Femmes enceintes</a:t>
            </a:r>
          </a:p>
          <a:p>
            <a:pPr marL="285750" indent="-285750">
              <a:spcAft>
                <a:spcPts val="1200"/>
              </a:spcAft>
              <a:buFont typeface="Arial" panose="020B0604020202020204" pitchFamily="34" charset="0"/>
              <a:buChar char="•"/>
            </a:pPr>
            <a:endParaRPr lang="fr-FR" dirty="0"/>
          </a:p>
          <a:p>
            <a:endParaRPr lang="fr-FR" dirty="0"/>
          </a:p>
        </p:txBody>
      </p:sp>
    </p:spTree>
    <p:extLst>
      <p:ext uri="{BB962C8B-B14F-4D97-AF65-F5344CB8AC3E}">
        <p14:creationId xmlns:p14="http://schemas.microsoft.com/office/powerpoint/2010/main" val="10894030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E9ADAF58-2DCE-D519-936E-1F05BAACD50F}"/>
              </a:ext>
            </a:extLst>
          </p:cNvPr>
          <p:cNvSpPr txBox="1"/>
          <p:nvPr/>
        </p:nvSpPr>
        <p:spPr>
          <a:xfrm>
            <a:off x="995487" y="164734"/>
            <a:ext cx="7762061" cy="769441"/>
          </a:xfrm>
          <a:prstGeom prst="rect">
            <a:avLst/>
          </a:prstGeom>
          <a:noFill/>
        </p:spPr>
        <p:txBody>
          <a:bodyPr wrap="none" rtlCol="0">
            <a:spAutoFit/>
          </a:bodyPr>
          <a:lstStyle/>
          <a:p>
            <a:r>
              <a:rPr lang="fr-FR" sz="2200" b="1" dirty="0">
                <a:solidFill>
                  <a:schemeClr val="bg1"/>
                </a:solidFill>
              </a:rPr>
              <a:t>Si vous aviez des enfants (ou des petits enfants) en âge </a:t>
            </a:r>
          </a:p>
          <a:p>
            <a:r>
              <a:rPr lang="fr-FR" sz="2200" b="1" dirty="0">
                <a:solidFill>
                  <a:schemeClr val="bg1"/>
                </a:solidFill>
              </a:rPr>
              <a:t>de recevoir les vaccins suivants, les vaccineriez-vous ?</a:t>
            </a:r>
          </a:p>
        </p:txBody>
      </p:sp>
      <p:sp>
        <p:nvSpPr>
          <p:cNvPr id="4" name="ZoneTexte 3">
            <a:extLst>
              <a:ext uri="{FF2B5EF4-FFF2-40B4-BE49-F238E27FC236}">
                <a16:creationId xmlns:a16="http://schemas.microsoft.com/office/drawing/2014/main" id="{ADEC681E-7144-6E5B-6271-F4C3AE5911DA}"/>
              </a:ext>
            </a:extLst>
          </p:cNvPr>
          <p:cNvSpPr txBox="1"/>
          <p:nvPr/>
        </p:nvSpPr>
        <p:spPr>
          <a:xfrm>
            <a:off x="101701" y="1755898"/>
            <a:ext cx="3129882" cy="2477601"/>
          </a:xfrm>
          <a:prstGeom prst="rect">
            <a:avLst/>
          </a:prstGeom>
          <a:noFill/>
        </p:spPr>
        <p:txBody>
          <a:bodyPr wrap="square" rtlCol="0">
            <a:spAutoFit/>
          </a:bodyPr>
          <a:lstStyle/>
          <a:p>
            <a:pPr>
              <a:spcAft>
                <a:spcPts val="600"/>
              </a:spcAft>
            </a:pPr>
            <a:r>
              <a:rPr lang="fr-FR" sz="2000" b="1" dirty="0" err="1"/>
              <a:t>Bexsero</a:t>
            </a:r>
            <a:r>
              <a:rPr lang="fr-FR" sz="2000" b="1" dirty="0"/>
              <a:t>®</a:t>
            </a:r>
          </a:p>
          <a:p>
            <a:pPr>
              <a:spcAft>
                <a:spcPts val="600"/>
              </a:spcAft>
            </a:pPr>
            <a:endParaRPr lang="fr-FR" sz="2000" b="1" dirty="0"/>
          </a:p>
          <a:p>
            <a:pPr lvl="1">
              <a:spcAft>
                <a:spcPts val="600"/>
              </a:spcAft>
            </a:pPr>
            <a:r>
              <a:rPr lang="fr-FR" dirty="0"/>
              <a:t>OUI</a:t>
            </a:r>
          </a:p>
          <a:p>
            <a:pPr lvl="1">
              <a:spcAft>
                <a:spcPts val="600"/>
              </a:spcAft>
            </a:pPr>
            <a:endParaRPr lang="fr-FR" dirty="0"/>
          </a:p>
          <a:p>
            <a:pPr lvl="1">
              <a:spcAft>
                <a:spcPts val="600"/>
              </a:spcAft>
            </a:pPr>
            <a:r>
              <a:rPr lang="fr-FR" dirty="0"/>
              <a:t>NON</a:t>
            </a:r>
          </a:p>
          <a:p>
            <a:pPr marL="742950" lvl="1" indent="-285750">
              <a:buFont typeface="Arial" panose="020B0604020202020204" pitchFamily="34" charset="0"/>
              <a:buChar char="•"/>
            </a:pPr>
            <a:endParaRPr lang="fr-FR" dirty="0"/>
          </a:p>
          <a:p>
            <a:pPr marL="285750" indent="-285750">
              <a:buFont typeface="Arial" panose="020B0604020202020204" pitchFamily="34" charset="0"/>
              <a:buChar char="•"/>
            </a:pPr>
            <a:endParaRPr lang="fr-FR" dirty="0"/>
          </a:p>
        </p:txBody>
      </p:sp>
      <p:sp>
        <p:nvSpPr>
          <p:cNvPr id="3" name="ZoneTexte 2">
            <a:extLst>
              <a:ext uri="{FF2B5EF4-FFF2-40B4-BE49-F238E27FC236}">
                <a16:creationId xmlns:a16="http://schemas.microsoft.com/office/drawing/2014/main" id="{85068A46-C93A-2329-F0F4-A3AE9922CEF7}"/>
              </a:ext>
            </a:extLst>
          </p:cNvPr>
          <p:cNvSpPr txBox="1"/>
          <p:nvPr/>
        </p:nvSpPr>
        <p:spPr>
          <a:xfrm>
            <a:off x="2715867" y="1755898"/>
            <a:ext cx="1367682" cy="1846659"/>
          </a:xfrm>
          <a:prstGeom prst="rect">
            <a:avLst/>
          </a:prstGeom>
          <a:noFill/>
        </p:spPr>
        <p:txBody>
          <a:bodyPr wrap="none" rtlCol="0">
            <a:spAutoFit/>
          </a:bodyPr>
          <a:lstStyle/>
          <a:p>
            <a:pPr>
              <a:spcAft>
                <a:spcPts val="600"/>
              </a:spcAft>
            </a:pPr>
            <a:r>
              <a:rPr lang="fr-FR" sz="2000" b="1" dirty="0"/>
              <a:t>Rotavirus</a:t>
            </a:r>
          </a:p>
          <a:p>
            <a:pPr>
              <a:spcAft>
                <a:spcPts val="600"/>
              </a:spcAft>
            </a:pPr>
            <a:endParaRPr lang="fr-FR" sz="2000" b="1" dirty="0"/>
          </a:p>
          <a:p>
            <a:pPr>
              <a:spcAft>
                <a:spcPts val="600"/>
              </a:spcAft>
            </a:pPr>
            <a:r>
              <a:rPr lang="fr-FR" dirty="0"/>
              <a:t>OUI</a:t>
            </a:r>
          </a:p>
          <a:p>
            <a:pPr>
              <a:spcAft>
                <a:spcPts val="600"/>
              </a:spcAft>
            </a:pPr>
            <a:endParaRPr lang="fr-FR" dirty="0"/>
          </a:p>
          <a:p>
            <a:pPr>
              <a:spcAft>
                <a:spcPts val="600"/>
              </a:spcAft>
            </a:pPr>
            <a:r>
              <a:rPr lang="fr-FR" dirty="0"/>
              <a:t>NON</a:t>
            </a:r>
          </a:p>
        </p:txBody>
      </p:sp>
      <p:sp>
        <p:nvSpPr>
          <p:cNvPr id="6" name="Rectangle : coins arrondis 5">
            <a:extLst>
              <a:ext uri="{FF2B5EF4-FFF2-40B4-BE49-F238E27FC236}">
                <a16:creationId xmlns:a16="http://schemas.microsoft.com/office/drawing/2014/main" id="{2BD378EC-2F52-AA07-5772-1998646DE083}"/>
              </a:ext>
            </a:extLst>
          </p:cNvPr>
          <p:cNvSpPr/>
          <p:nvPr/>
        </p:nvSpPr>
        <p:spPr>
          <a:xfrm>
            <a:off x="1433572" y="2516419"/>
            <a:ext cx="305568" cy="350594"/>
          </a:xfrm>
          <a:prstGeom prst="roundRect">
            <a:avLst/>
          </a:prstGeom>
          <a:solidFill>
            <a:srgbClr val="009D3D"/>
          </a:solidFill>
          <a:ln>
            <a:solidFill>
              <a:srgbClr val="009D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 name="Rectangle : coins arrondis 6">
            <a:extLst>
              <a:ext uri="{FF2B5EF4-FFF2-40B4-BE49-F238E27FC236}">
                <a16:creationId xmlns:a16="http://schemas.microsoft.com/office/drawing/2014/main" id="{217B28CE-BC00-3730-5534-3B7BF2009DFF}"/>
              </a:ext>
            </a:extLst>
          </p:cNvPr>
          <p:cNvSpPr/>
          <p:nvPr/>
        </p:nvSpPr>
        <p:spPr>
          <a:xfrm>
            <a:off x="1447386" y="3176331"/>
            <a:ext cx="305568" cy="350594"/>
          </a:xfrm>
          <a:prstGeom prst="round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 name="Rectangle : coins arrondis 7">
            <a:extLst>
              <a:ext uri="{FF2B5EF4-FFF2-40B4-BE49-F238E27FC236}">
                <a16:creationId xmlns:a16="http://schemas.microsoft.com/office/drawing/2014/main" id="{55F3E0BD-DB8C-D371-B658-9D6DAE14D7E3}"/>
              </a:ext>
            </a:extLst>
          </p:cNvPr>
          <p:cNvSpPr/>
          <p:nvPr/>
        </p:nvSpPr>
        <p:spPr>
          <a:xfrm>
            <a:off x="3648512" y="2499228"/>
            <a:ext cx="360000" cy="360000"/>
          </a:xfrm>
          <a:prstGeom prst="roundRect">
            <a:avLst/>
          </a:prstGeom>
          <a:solidFill>
            <a:srgbClr val="009D3D"/>
          </a:solidFill>
          <a:ln>
            <a:solidFill>
              <a:srgbClr val="009D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9" name="Rectangle : coins arrondis 8">
            <a:extLst>
              <a:ext uri="{FF2B5EF4-FFF2-40B4-BE49-F238E27FC236}">
                <a16:creationId xmlns:a16="http://schemas.microsoft.com/office/drawing/2014/main" id="{828FF024-80D2-3230-1029-911FBFE96592}"/>
              </a:ext>
            </a:extLst>
          </p:cNvPr>
          <p:cNvSpPr/>
          <p:nvPr/>
        </p:nvSpPr>
        <p:spPr>
          <a:xfrm>
            <a:off x="3662326" y="3159140"/>
            <a:ext cx="360000" cy="360000"/>
          </a:xfrm>
          <a:prstGeom prst="round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 name="ZoneTexte 4">
            <a:extLst>
              <a:ext uri="{FF2B5EF4-FFF2-40B4-BE49-F238E27FC236}">
                <a16:creationId xmlns:a16="http://schemas.microsoft.com/office/drawing/2014/main" id="{416465ED-A60E-F7F2-862E-BFA4AF7B4DBE}"/>
              </a:ext>
            </a:extLst>
          </p:cNvPr>
          <p:cNvSpPr txBox="1"/>
          <p:nvPr/>
        </p:nvSpPr>
        <p:spPr>
          <a:xfrm>
            <a:off x="4876681" y="1755898"/>
            <a:ext cx="1656222" cy="1846659"/>
          </a:xfrm>
          <a:prstGeom prst="rect">
            <a:avLst/>
          </a:prstGeom>
          <a:noFill/>
        </p:spPr>
        <p:txBody>
          <a:bodyPr wrap="square" rtlCol="0">
            <a:spAutoFit/>
          </a:bodyPr>
          <a:lstStyle/>
          <a:p>
            <a:pPr>
              <a:spcAft>
                <a:spcPts val="600"/>
              </a:spcAft>
            </a:pPr>
            <a:r>
              <a:rPr lang="fr-FR" sz="2000" b="1" dirty="0"/>
              <a:t>ACYW ado</a:t>
            </a:r>
          </a:p>
          <a:p>
            <a:pPr>
              <a:spcAft>
                <a:spcPts val="600"/>
              </a:spcAft>
            </a:pPr>
            <a:endParaRPr lang="fr-FR" sz="2000" b="1" dirty="0"/>
          </a:p>
          <a:p>
            <a:pPr>
              <a:spcAft>
                <a:spcPts val="600"/>
              </a:spcAft>
            </a:pPr>
            <a:r>
              <a:rPr lang="fr-FR" dirty="0"/>
              <a:t>OUI</a:t>
            </a:r>
          </a:p>
          <a:p>
            <a:pPr>
              <a:spcAft>
                <a:spcPts val="600"/>
              </a:spcAft>
            </a:pPr>
            <a:endParaRPr lang="fr-FR" dirty="0"/>
          </a:p>
          <a:p>
            <a:pPr>
              <a:spcAft>
                <a:spcPts val="600"/>
              </a:spcAft>
            </a:pPr>
            <a:r>
              <a:rPr lang="fr-FR" dirty="0"/>
              <a:t>NON</a:t>
            </a:r>
          </a:p>
        </p:txBody>
      </p:sp>
      <p:sp>
        <p:nvSpPr>
          <p:cNvPr id="10" name="Rectangle : coins arrondis 9">
            <a:extLst>
              <a:ext uri="{FF2B5EF4-FFF2-40B4-BE49-F238E27FC236}">
                <a16:creationId xmlns:a16="http://schemas.microsoft.com/office/drawing/2014/main" id="{1E842432-7D27-0694-443E-A7FE6C152EF1}"/>
              </a:ext>
            </a:extLst>
          </p:cNvPr>
          <p:cNvSpPr/>
          <p:nvPr/>
        </p:nvSpPr>
        <p:spPr>
          <a:xfrm>
            <a:off x="5809326" y="2499228"/>
            <a:ext cx="360000" cy="360000"/>
          </a:xfrm>
          <a:prstGeom prst="roundRect">
            <a:avLst/>
          </a:prstGeom>
          <a:solidFill>
            <a:srgbClr val="009D3D"/>
          </a:solidFill>
          <a:ln>
            <a:solidFill>
              <a:srgbClr val="009D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1" name="Rectangle : coins arrondis 10">
            <a:extLst>
              <a:ext uri="{FF2B5EF4-FFF2-40B4-BE49-F238E27FC236}">
                <a16:creationId xmlns:a16="http://schemas.microsoft.com/office/drawing/2014/main" id="{3544419C-919A-5BDF-2926-F2D478AB73EF}"/>
              </a:ext>
            </a:extLst>
          </p:cNvPr>
          <p:cNvSpPr/>
          <p:nvPr/>
        </p:nvSpPr>
        <p:spPr>
          <a:xfrm>
            <a:off x="5823140" y="3159140"/>
            <a:ext cx="360000" cy="360000"/>
          </a:xfrm>
          <a:prstGeom prst="round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2" name="ZoneTexte 11">
            <a:extLst>
              <a:ext uri="{FF2B5EF4-FFF2-40B4-BE49-F238E27FC236}">
                <a16:creationId xmlns:a16="http://schemas.microsoft.com/office/drawing/2014/main" id="{AC8EB5F6-DF86-A1CA-E9D2-FFF528BDD009}"/>
              </a:ext>
            </a:extLst>
          </p:cNvPr>
          <p:cNvSpPr txBox="1"/>
          <p:nvPr/>
        </p:nvSpPr>
        <p:spPr>
          <a:xfrm>
            <a:off x="6697715" y="1768386"/>
            <a:ext cx="2167452" cy="1846659"/>
          </a:xfrm>
          <a:prstGeom prst="rect">
            <a:avLst/>
          </a:prstGeom>
          <a:noFill/>
        </p:spPr>
        <p:txBody>
          <a:bodyPr wrap="square" rtlCol="0">
            <a:spAutoFit/>
          </a:bodyPr>
          <a:lstStyle/>
          <a:p>
            <a:pPr>
              <a:spcAft>
                <a:spcPts val="600"/>
              </a:spcAft>
            </a:pPr>
            <a:r>
              <a:rPr lang="fr-FR" sz="2000" b="1" dirty="0"/>
              <a:t>Varicelle </a:t>
            </a:r>
            <a:r>
              <a:rPr lang="fr-FR" sz="1600" b="1" dirty="0"/>
              <a:t>(enfant)</a:t>
            </a:r>
          </a:p>
          <a:p>
            <a:pPr>
              <a:spcAft>
                <a:spcPts val="600"/>
              </a:spcAft>
            </a:pPr>
            <a:endParaRPr lang="fr-FR" sz="2000" b="1" dirty="0"/>
          </a:p>
          <a:p>
            <a:pPr>
              <a:spcAft>
                <a:spcPts val="600"/>
              </a:spcAft>
            </a:pPr>
            <a:r>
              <a:rPr lang="fr-FR" dirty="0"/>
              <a:t>OUI</a:t>
            </a:r>
          </a:p>
          <a:p>
            <a:pPr>
              <a:spcAft>
                <a:spcPts val="600"/>
              </a:spcAft>
            </a:pPr>
            <a:endParaRPr lang="fr-FR" dirty="0"/>
          </a:p>
          <a:p>
            <a:pPr>
              <a:spcAft>
                <a:spcPts val="600"/>
              </a:spcAft>
            </a:pPr>
            <a:r>
              <a:rPr lang="fr-FR" dirty="0"/>
              <a:t>NON</a:t>
            </a:r>
          </a:p>
        </p:txBody>
      </p:sp>
      <p:sp>
        <p:nvSpPr>
          <p:cNvPr id="13" name="Rectangle : coins arrondis 12">
            <a:extLst>
              <a:ext uri="{FF2B5EF4-FFF2-40B4-BE49-F238E27FC236}">
                <a16:creationId xmlns:a16="http://schemas.microsoft.com/office/drawing/2014/main" id="{6BBBF0CE-A758-FDEF-933E-FB055169D7C7}"/>
              </a:ext>
            </a:extLst>
          </p:cNvPr>
          <p:cNvSpPr/>
          <p:nvPr/>
        </p:nvSpPr>
        <p:spPr>
          <a:xfrm>
            <a:off x="8304876" y="2499228"/>
            <a:ext cx="360000" cy="360000"/>
          </a:xfrm>
          <a:prstGeom prst="roundRect">
            <a:avLst/>
          </a:prstGeom>
          <a:solidFill>
            <a:srgbClr val="009D3D"/>
          </a:solidFill>
          <a:ln>
            <a:solidFill>
              <a:srgbClr val="009D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4" name="Rectangle : coins arrondis 13">
            <a:extLst>
              <a:ext uri="{FF2B5EF4-FFF2-40B4-BE49-F238E27FC236}">
                <a16:creationId xmlns:a16="http://schemas.microsoft.com/office/drawing/2014/main" id="{1A299C34-8024-EB87-1512-AADD09D8E5DB}"/>
              </a:ext>
            </a:extLst>
          </p:cNvPr>
          <p:cNvSpPr/>
          <p:nvPr/>
        </p:nvSpPr>
        <p:spPr>
          <a:xfrm>
            <a:off x="8318690" y="3159140"/>
            <a:ext cx="360000" cy="360000"/>
          </a:xfrm>
          <a:prstGeom prst="round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Tree>
    <p:extLst>
      <p:ext uri="{BB962C8B-B14F-4D97-AF65-F5344CB8AC3E}">
        <p14:creationId xmlns:p14="http://schemas.microsoft.com/office/powerpoint/2010/main" val="3507099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P spid="6" grpId="0" animBg="1"/>
      <p:bldP spid="7" grpId="0" animBg="1"/>
      <p:bldP spid="8" grpId="0" animBg="1"/>
      <p:bldP spid="9" grpId="0" animBg="1"/>
      <p:bldP spid="5" grpId="0"/>
      <p:bldP spid="10" grpId="0" animBg="1"/>
      <p:bldP spid="11" grpId="0" animBg="1"/>
      <p:bldP spid="12" grpId="0"/>
      <p:bldP spid="13" grpId="0" animBg="1"/>
      <p:bldP spid="1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E9ADAF58-2DCE-D519-936E-1F05BAACD50F}"/>
              </a:ext>
            </a:extLst>
          </p:cNvPr>
          <p:cNvSpPr txBox="1"/>
          <p:nvPr/>
        </p:nvSpPr>
        <p:spPr>
          <a:xfrm>
            <a:off x="1019980" y="149087"/>
            <a:ext cx="7048724" cy="769441"/>
          </a:xfrm>
          <a:prstGeom prst="rect">
            <a:avLst/>
          </a:prstGeom>
          <a:noFill/>
        </p:spPr>
        <p:txBody>
          <a:bodyPr wrap="none" rtlCol="0">
            <a:spAutoFit/>
          </a:bodyPr>
          <a:lstStyle/>
          <a:p>
            <a:r>
              <a:rPr lang="fr-FR" sz="2200" b="1" dirty="0">
                <a:solidFill>
                  <a:schemeClr val="bg1"/>
                </a:solidFill>
              </a:rPr>
              <a:t>Proposez-vous systématiquement aux nourrissons</a:t>
            </a:r>
          </a:p>
          <a:p>
            <a:r>
              <a:rPr lang="fr-FR" sz="2200" b="1" dirty="0">
                <a:solidFill>
                  <a:schemeClr val="bg1"/>
                </a:solidFill>
              </a:rPr>
              <a:t>les vaccinations suivantes ?</a:t>
            </a:r>
          </a:p>
        </p:txBody>
      </p:sp>
      <p:sp>
        <p:nvSpPr>
          <p:cNvPr id="4" name="ZoneTexte 3">
            <a:extLst>
              <a:ext uri="{FF2B5EF4-FFF2-40B4-BE49-F238E27FC236}">
                <a16:creationId xmlns:a16="http://schemas.microsoft.com/office/drawing/2014/main" id="{ADEC681E-7144-6E5B-6271-F4C3AE5911DA}"/>
              </a:ext>
            </a:extLst>
          </p:cNvPr>
          <p:cNvSpPr txBox="1"/>
          <p:nvPr/>
        </p:nvSpPr>
        <p:spPr>
          <a:xfrm>
            <a:off x="1272208" y="1759226"/>
            <a:ext cx="3687417" cy="2477601"/>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fr-FR" sz="2000" b="1" dirty="0" err="1"/>
              <a:t>Bexsero</a:t>
            </a:r>
            <a:r>
              <a:rPr lang="fr-FR" sz="2000" b="1" dirty="0"/>
              <a:t>®</a:t>
            </a:r>
          </a:p>
          <a:p>
            <a:pPr>
              <a:spcAft>
                <a:spcPts val="600"/>
              </a:spcAft>
            </a:pPr>
            <a:endParaRPr lang="fr-FR" sz="2000" b="1" dirty="0"/>
          </a:p>
          <a:p>
            <a:pPr lvl="1">
              <a:spcAft>
                <a:spcPts val="600"/>
              </a:spcAft>
            </a:pPr>
            <a:r>
              <a:rPr lang="fr-FR" dirty="0"/>
              <a:t>OUI</a:t>
            </a:r>
          </a:p>
          <a:p>
            <a:pPr lvl="1">
              <a:spcAft>
                <a:spcPts val="600"/>
              </a:spcAft>
            </a:pPr>
            <a:endParaRPr lang="fr-FR" dirty="0"/>
          </a:p>
          <a:p>
            <a:pPr lvl="1">
              <a:spcAft>
                <a:spcPts val="600"/>
              </a:spcAft>
            </a:pPr>
            <a:r>
              <a:rPr lang="fr-FR" dirty="0"/>
              <a:t>NON</a:t>
            </a:r>
          </a:p>
          <a:p>
            <a:pPr marL="742950" lvl="1" indent="-285750">
              <a:buFont typeface="Arial" panose="020B0604020202020204" pitchFamily="34" charset="0"/>
              <a:buChar char="•"/>
            </a:pPr>
            <a:endParaRPr lang="fr-FR" dirty="0"/>
          </a:p>
          <a:p>
            <a:pPr marL="285750" indent="-285750">
              <a:buFont typeface="Arial" panose="020B0604020202020204" pitchFamily="34" charset="0"/>
              <a:buChar char="•"/>
            </a:pPr>
            <a:endParaRPr lang="fr-FR" dirty="0"/>
          </a:p>
        </p:txBody>
      </p:sp>
      <p:sp>
        <p:nvSpPr>
          <p:cNvPr id="3" name="ZoneTexte 2">
            <a:extLst>
              <a:ext uri="{FF2B5EF4-FFF2-40B4-BE49-F238E27FC236}">
                <a16:creationId xmlns:a16="http://schemas.microsoft.com/office/drawing/2014/main" id="{85068A46-C93A-2329-F0F4-A3AE9922CEF7}"/>
              </a:ext>
            </a:extLst>
          </p:cNvPr>
          <p:cNvSpPr txBox="1"/>
          <p:nvPr/>
        </p:nvSpPr>
        <p:spPr>
          <a:xfrm>
            <a:off x="5287617" y="1854532"/>
            <a:ext cx="1656223" cy="1846659"/>
          </a:xfrm>
          <a:prstGeom prst="rect">
            <a:avLst/>
          </a:prstGeom>
          <a:noFill/>
        </p:spPr>
        <p:txBody>
          <a:bodyPr wrap="none" rtlCol="0">
            <a:spAutoFit/>
          </a:bodyPr>
          <a:lstStyle/>
          <a:p>
            <a:pPr marL="285750" indent="-285750">
              <a:spcAft>
                <a:spcPts val="600"/>
              </a:spcAft>
              <a:buFont typeface="Arial" panose="020B0604020202020204" pitchFamily="34" charset="0"/>
              <a:buChar char="•"/>
            </a:pPr>
            <a:r>
              <a:rPr lang="fr-FR" sz="2000" b="1" dirty="0"/>
              <a:t>Rotavirus</a:t>
            </a:r>
          </a:p>
          <a:p>
            <a:pPr>
              <a:spcAft>
                <a:spcPts val="600"/>
              </a:spcAft>
            </a:pPr>
            <a:endParaRPr lang="fr-FR" sz="2000" b="1" dirty="0"/>
          </a:p>
          <a:p>
            <a:pPr>
              <a:spcAft>
                <a:spcPts val="600"/>
              </a:spcAft>
            </a:pPr>
            <a:r>
              <a:rPr lang="fr-FR" dirty="0"/>
              <a:t>OUI</a:t>
            </a:r>
          </a:p>
          <a:p>
            <a:pPr>
              <a:spcAft>
                <a:spcPts val="600"/>
              </a:spcAft>
            </a:pPr>
            <a:endParaRPr lang="fr-FR" dirty="0"/>
          </a:p>
          <a:p>
            <a:pPr>
              <a:spcAft>
                <a:spcPts val="600"/>
              </a:spcAft>
            </a:pPr>
            <a:r>
              <a:rPr lang="fr-FR" dirty="0"/>
              <a:t>NON</a:t>
            </a:r>
          </a:p>
        </p:txBody>
      </p:sp>
      <p:sp>
        <p:nvSpPr>
          <p:cNvPr id="6" name="Rectangle : coins arrondis 5">
            <a:extLst>
              <a:ext uri="{FF2B5EF4-FFF2-40B4-BE49-F238E27FC236}">
                <a16:creationId xmlns:a16="http://schemas.microsoft.com/office/drawing/2014/main" id="{2BD378EC-2F52-AA07-5772-1998646DE083}"/>
              </a:ext>
            </a:extLst>
          </p:cNvPr>
          <p:cNvSpPr/>
          <p:nvPr/>
        </p:nvSpPr>
        <p:spPr>
          <a:xfrm>
            <a:off x="2644902" y="2571750"/>
            <a:ext cx="360000" cy="360000"/>
          </a:xfrm>
          <a:prstGeom prst="roundRect">
            <a:avLst/>
          </a:prstGeom>
          <a:solidFill>
            <a:srgbClr val="009D3D"/>
          </a:solidFill>
          <a:ln>
            <a:solidFill>
              <a:srgbClr val="009D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 name="Rectangle : coins arrondis 6">
            <a:extLst>
              <a:ext uri="{FF2B5EF4-FFF2-40B4-BE49-F238E27FC236}">
                <a16:creationId xmlns:a16="http://schemas.microsoft.com/office/drawing/2014/main" id="{217B28CE-BC00-3730-5534-3B7BF2009DFF}"/>
              </a:ext>
            </a:extLst>
          </p:cNvPr>
          <p:cNvSpPr/>
          <p:nvPr/>
        </p:nvSpPr>
        <p:spPr>
          <a:xfrm>
            <a:off x="2658716" y="3231662"/>
            <a:ext cx="360000" cy="360000"/>
          </a:xfrm>
          <a:prstGeom prst="round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 name="Rectangle : coins arrondis 7">
            <a:extLst>
              <a:ext uri="{FF2B5EF4-FFF2-40B4-BE49-F238E27FC236}">
                <a16:creationId xmlns:a16="http://schemas.microsoft.com/office/drawing/2014/main" id="{55F3E0BD-DB8C-D371-B658-9D6DAE14D7E3}"/>
              </a:ext>
            </a:extLst>
          </p:cNvPr>
          <p:cNvSpPr/>
          <p:nvPr/>
        </p:nvSpPr>
        <p:spPr>
          <a:xfrm>
            <a:off x="6146783" y="2634699"/>
            <a:ext cx="360000" cy="360000"/>
          </a:xfrm>
          <a:prstGeom prst="roundRect">
            <a:avLst/>
          </a:prstGeom>
          <a:solidFill>
            <a:srgbClr val="009D3D"/>
          </a:solidFill>
          <a:ln>
            <a:solidFill>
              <a:srgbClr val="009D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9" name="Rectangle : coins arrondis 8">
            <a:extLst>
              <a:ext uri="{FF2B5EF4-FFF2-40B4-BE49-F238E27FC236}">
                <a16:creationId xmlns:a16="http://schemas.microsoft.com/office/drawing/2014/main" id="{828FF024-80D2-3230-1029-911FBFE96592}"/>
              </a:ext>
            </a:extLst>
          </p:cNvPr>
          <p:cNvSpPr/>
          <p:nvPr/>
        </p:nvSpPr>
        <p:spPr>
          <a:xfrm>
            <a:off x="6160597" y="3294611"/>
            <a:ext cx="360000" cy="360000"/>
          </a:xfrm>
          <a:prstGeom prst="round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Tree>
    <p:extLst>
      <p:ext uri="{BB962C8B-B14F-4D97-AF65-F5344CB8AC3E}">
        <p14:creationId xmlns:p14="http://schemas.microsoft.com/office/powerpoint/2010/main" val="3650092968"/>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3685</TotalTime>
  <Words>1564</Words>
  <Application>Microsoft Macintosh PowerPoint</Application>
  <PresentationFormat>Affichage à l'écran (16:9)</PresentationFormat>
  <Paragraphs>284</Paragraphs>
  <Slides>31</Slides>
  <Notes>6</Notes>
  <HiddenSlides>7</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31</vt:i4>
      </vt:variant>
    </vt:vector>
  </HeadingPairs>
  <TitlesOfParts>
    <vt:vector size="37" baseType="lpstr">
      <vt:lpstr>01 Digitall</vt:lpstr>
      <vt:lpstr>Arial</vt:lpstr>
      <vt:lpstr>Calibri</vt:lpstr>
      <vt:lpstr>Verdana</vt:lpstr>
      <vt:lpstr>Wingdings</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Médecins réticents</vt:lpstr>
      <vt:lpstr>Un peu de sémantique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DIU</dc:creator>
  <cp:lastModifiedBy>Stéphane Béchet</cp:lastModifiedBy>
  <cp:revision>161</cp:revision>
  <cp:lastPrinted>2022-07-26T07:48:29Z</cp:lastPrinted>
  <dcterms:created xsi:type="dcterms:W3CDTF">2018-12-12T07:15:29Z</dcterms:created>
  <dcterms:modified xsi:type="dcterms:W3CDTF">2023-10-16T09:29:06Z</dcterms:modified>
</cp:coreProperties>
</file>